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9"/>
  </p:notesMasterIdLst>
  <p:handoutMasterIdLst>
    <p:handoutMasterId r:id="rId60"/>
  </p:handoutMasterIdLst>
  <p:sldIdLst>
    <p:sldId id="1666" r:id="rId2"/>
    <p:sldId id="1675" r:id="rId3"/>
    <p:sldId id="1552" r:id="rId4"/>
    <p:sldId id="1480" r:id="rId5"/>
    <p:sldId id="1481" r:id="rId6"/>
    <p:sldId id="1562" r:id="rId7"/>
    <p:sldId id="1549" r:id="rId8"/>
    <p:sldId id="1485" r:id="rId9"/>
    <p:sldId id="1482" r:id="rId10"/>
    <p:sldId id="1550" r:id="rId11"/>
    <p:sldId id="1490" r:id="rId12"/>
    <p:sldId id="1721" r:id="rId13"/>
    <p:sldId id="1671" r:id="rId14"/>
    <p:sldId id="1492" r:id="rId15"/>
    <p:sldId id="1563" r:id="rId16"/>
    <p:sldId id="1493" r:id="rId17"/>
    <p:sldId id="1496" r:id="rId18"/>
    <p:sldId id="1722" r:id="rId19"/>
    <p:sldId id="1679" r:id="rId20"/>
    <p:sldId id="1680" r:id="rId21"/>
    <p:sldId id="1682" r:id="rId22"/>
    <p:sldId id="1683" r:id="rId23"/>
    <p:sldId id="1684" r:id="rId24"/>
    <p:sldId id="1685" r:id="rId25"/>
    <p:sldId id="1686" r:id="rId26"/>
    <p:sldId id="1692" r:id="rId27"/>
    <p:sldId id="1693" r:id="rId28"/>
    <p:sldId id="1695" r:id="rId29"/>
    <p:sldId id="1696" r:id="rId30"/>
    <p:sldId id="1697" r:id="rId31"/>
    <p:sldId id="1698" r:id="rId32"/>
    <p:sldId id="1699" r:id="rId33"/>
    <p:sldId id="1700" r:id="rId34"/>
    <p:sldId id="1701" r:id="rId35"/>
    <p:sldId id="1702" r:id="rId36"/>
    <p:sldId id="1725" r:id="rId37"/>
    <p:sldId id="1660" r:id="rId38"/>
    <p:sldId id="1501" r:id="rId39"/>
    <p:sldId id="1503" r:id="rId40"/>
    <p:sldId id="1505" r:id="rId41"/>
    <p:sldId id="1507" r:id="rId42"/>
    <p:sldId id="1508" r:id="rId43"/>
    <p:sldId id="1516" r:id="rId44"/>
    <p:sldId id="1564" r:id="rId45"/>
    <p:sldId id="1523" r:id="rId46"/>
    <p:sldId id="1524" r:id="rId47"/>
    <p:sldId id="1525" r:id="rId48"/>
    <p:sldId id="1527" r:id="rId49"/>
    <p:sldId id="1529" r:id="rId50"/>
    <p:sldId id="1531" r:id="rId51"/>
    <p:sldId id="1532" r:id="rId52"/>
    <p:sldId id="1727" r:id="rId53"/>
    <p:sldId id="1729" r:id="rId54"/>
    <p:sldId id="1732" r:id="rId55"/>
    <p:sldId id="1730" r:id="rId56"/>
    <p:sldId id="1723" r:id="rId57"/>
    <p:sldId id="1724" r:id="rId58"/>
  </p:sldIdLst>
  <p:sldSz cx="9906000" cy="6858000" type="A4"/>
  <p:notesSz cx="6805613" cy="9939338"/>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ng, Connie (KDC/ACT)" initials="HC(" lastIdx="0" clrIdx="0">
    <p:extLst>
      <p:ext uri="{19B8F6BF-5375-455C-9EA6-DF929625EA0E}">
        <p15:presenceInfo xmlns:p15="http://schemas.microsoft.com/office/powerpoint/2012/main" userId="Huang, Connie (KDC/ACT)" providerId="None"/>
      </p:ext>
    </p:extLst>
  </p:cmAuthor>
  <p:cmAuthor id="2" name="Gong, Yifei (HK/DPP)" initials="GY(" lastIdx="59" clrIdx="1">
    <p:extLst>
      <p:ext uri="{19B8F6BF-5375-455C-9EA6-DF929625EA0E}">
        <p15:presenceInfo xmlns:p15="http://schemas.microsoft.com/office/powerpoint/2012/main" userId="Gong, Yifei (HK/DPP)" providerId="None"/>
      </p:ext>
    </p:extLst>
  </p:cmAuthor>
  <p:cmAuthor id="3" name="Lucia" initials="LJ" lastIdx="11" clrIdx="2">
    <p:extLst>
      <p:ext uri="{19B8F6BF-5375-455C-9EA6-DF929625EA0E}">
        <p15:presenceInfo xmlns:p15="http://schemas.microsoft.com/office/powerpoint/2012/main" userId="Lucia" providerId="None"/>
      </p:ext>
    </p:extLst>
  </p:cmAuthor>
  <p:cmAuthor id="4" name="IL" initials="IL" lastIdx="13" clrIdx="3">
    <p:extLst>
      <p:ext uri="{19B8F6BF-5375-455C-9EA6-DF929625EA0E}">
        <p15:presenceInfo xmlns:p15="http://schemas.microsoft.com/office/powerpoint/2012/main" userId="IL" providerId="None"/>
      </p:ext>
    </p:extLst>
  </p:cmAuthor>
  <p:cmAuthor id="5" name="Yuan, Crystal (BJ/DPP)" initials="YC(" lastIdx="51" clrIdx="4">
    <p:extLst>
      <p:ext uri="{19B8F6BF-5375-455C-9EA6-DF929625EA0E}">
        <p15:presenceInfo xmlns:p15="http://schemas.microsoft.com/office/powerpoint/2012/main" userId="Yuan, Crystal (BJ/DP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00A3A1"/>
    <a:srgbClr val="A71C44"/>
    <a:srgbClr val="6C2076"/>
    <a:srgbClr val="A91C44"/>
    <a:srgbClr val="005EB7"/>
    <a:srgbClr val="008FD9"/>
    <a:srgbClr val="00B4B4"/>
    <a:srgbClr val="968C6D"/>
    <a:srgbClr val="6D2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6" autoAdjust="0"/>
    <p:restoredTop sz="24697" autoAdjust="0"/>
  </p:normalViewPr>
  <p:slideViewPr>
    <p:cSldViewPr snapToGrid="0" showGuides="1">
      <p:cViewPr varScale="1">
        <p:scale>
          <a:sx n="22" d="100"/>
          <a:sy n="22" d="100"/>
        </p:scale>
        <p:origin x="2314" y="24"/>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17436"/>
    </p:cViewPr>
  </p:sorterViewPr>
  <p:notesViewPr>
    <p:cSldViewPr snapToGrid="0" showGuides="1">
      <p:cViewPr varScale="1">
        <p:scale>
          <a:sx n="62" d="100"/>
          <a:sy n="62" d="100"/>
        </p:scale>
        <p:origin x="2213"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37918789563065"/>
          <c:y val="3.4020621318339259E-2"/>
          <c:w val="0.59084962173845912"/>
          <c:h val="0.93195875736332146"/>
        </c:manualLayout>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9F4-4D63-ABCD-25115DF53B7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9F4-4D63-ABCD-25115DF53B7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9F4-4D63-ABCD-25115DF53B7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29F4-4D63-ABCD-25115DF53B7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val>
            <c:numRef>
              <c:f>Sheet1!$B$2:$B$5</c:f>
              <c:numCache>
                <c:formatCode>0%</c:formatCode>
                <c:ptCount val="4"/>
                <c:pt idx="0">
                  <c:v>0.6</c:v>
                </c:pt>
                <c:pt idx="1">
                  <c:v>0.2</c:v>
                </c:pt>
                <c:pt idx="2">
                  <c:v>0.2</c:v>
                </c:pt>
              </c:numCache>
            </c:numRef>
          </c:val>
          <c:extLst xmlns:c16r2="http://schemas.microsoft.com/office/drawing/2015/06/chart">
            <c:ext xmlns:c16="http://schemas.microsoft.com/office/drawing/2014/chart" uri="{C3380CC4-5D6E-409C-BE32-E72D297353CC}">
              <c16:uniqueId val="{00000008-29F4-4D63-ABCD-25115DF53B75}"/>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3"/>
                      <c:pt idx="0">
                        <c:v>交易性金融资产</c:v>
                      </c:pt>
                      <c:pt idx="1">
                        <c:v>货币资金</c:v>
                      </c:pt>
                      <c:pt idx="2">
                        <c:v>其他流动资产</c:v>
                      </c:pt>
                    </c:strCache>
                  </c:strRef>
                </c15:cat>
              </c15:filteredCategoryTitle>
            </c:ext>
          </c:extLst>
        </c:ser>
        <c:dLbls>
          <c:dLblPos val="inEnd"/>
          <c:showLegendKey val="0"/>
          <c:showVal val="0"/>
          <c:showCatName val="0"/>
          <c:showSerName val="0"/>
          <c:showPercent val="1"/>
          <c:showBubbleSize val="0"/>
          <c:showLeaderLines val="1"/>
        </c:dLbls>
        <c:firstSliceAng val="26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37918789563065"/>
          <c:y val="3.4020621318339259E-2"/>
          <c:w val="0.59084962173845912"/>
          <c:h val="0.93195875736332146"/>
        </c:manualLayout>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613A-4A80-B72A-FBF7B97631D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613A-4A80-B72A-FBF7B97631D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613A-4A80-B72A-FBF7B97631D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613A-4A80-B72A-FBF7B97631D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val>
            <c:numRef>
              <c:f>Sheet1!$B$2:$B$5</c:f>
              <c:numCache>
                <c:formatCode>0%</c:formatCode>
                <c:ptCount val="4"/>
                <c:pt idx="0">
                  <c:v>0.64</c:v>
                </c:pt>
                <c:pt idx="1">
                  <c:v>0.3</c:v>
                </c:pt>
                <c:pt idx="2">
                  <c:v>7.0000000000000007E-2</c:v>
                </c:pt>
              </c:numCache>
            </c:numRef>
          </c:val>
          <c:extLst xmlns:c16r2="http://schemas.microsoft.com/office/drawing/2015/06/chart">
            <c:ext xmlns:c16="http://schemas.microsoft.com/office/drawing/2014/chart" uri="{C3380CC4-5D6E-409C-BE32-E72D297353CC}">
              <c16:uniqueId val="{00000008-613A-4A80-B72A-FBF7B97631DC}"/>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3"/>
                      <c:pt idx="0">
                        <c:v>交易性金融资产</c:v>
                      </c:pt>
                      <c:pt idx="1">
                        <c:v>其他流动资产</c:v>
                      </c:pt>
                      <c:pt idx="2">
                        <c:v>其他非流动金融资产</c:v>
                      </c:pt>
                    </c:strCache>
                  </c:strRef>
                </c15:cat>
              </c15:filteredCategoryTitle>
            </c:ext>
          </c:extLst>
        </c:ser>
        <c:dLbls>
          <c:dLblPos val="inEnd"/>
          <c:showLegendKey val="0"/>
          <c:showVal val="0"/>
          <c:showCatName val="0"/>
          <c:showSerName val="0"/>
          <c:showPercent val="1"/>
          <c:showBubbleSize val="0"/>
          <c:showLeaderLines val="1"/>
        </c:dLbls>
        <c:firstSliceAng val="26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0.57944</cdr:y>
    </cdr:from>
    <cdr:to>
      <cdr:x>0.20107</cdr:x>
      <cdr:y>0.66407</cdr:y>
    </cdr:to>
    <cdr:sp macro="" textlink="">
      <cdr:nvSpPr>
        <cdr:cNvPr id="3" name="TextBox 2"/>
        <cdr:cNvSpPr txBox="1"/>
      </cdr:nvSpPr>
      <cdr:spPr>
        <a:xfrm xmlns:a="http://schemas.openxmlformats.org/drawingml/2006/main">
          <a:off x="-1628106" y="2627593"/>
          <a:ext cx="1302316" cy="383775"/>
        </a:xfrm>
        <a:prstGeom xmlns:a="http://schemas.openxmlformats.org/drawingml/2006/main" prst="rect">
          <a:avLst/>
        </a:prstGeom>
        <a:noFill xmlns:a="http://schemas.openxmlformats.org/drawingml/2006/main"/>
      </cdr:spPr>
      <cdr:txBody>
        <a:bodyPr xmlns:a="http://schemas.openxmlformats.org/drawingml/2006/main" vertOverflow="clip" wrap="none" lIns="54610" tIns="54610" rIns="54610" bIns="54610" rtlCol="0">
          <a:noAutofit/>
        </a:bodyPr>
        <a:lstStyle xmlns:a="http://schemas.openxmlformats.org/drawingml/2006/main"/>
        <a:p xmlns:a="http://schemas.openxmlformats.org/drawingml/2006/main">
          <a:pPr>
            <a:spcAft>
              <a:spcPts val="600"/>
            </a:spcAft>
          </a:pPr>
          <a:endParaRPr lang="en-GB" sz="1500" b="1" dirty="0" err="1">
            <a:solidFill>
              <a:schemeClr val="accent5"/>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0.71809</cdr:x>
      <cdr:y>0.68451</cdr:y>
    </cdr:from>
    <cdr:to>
      <cdr:x>0.97194</cdr:x>
      <cdr:y>0.9809</cdr:y>
    </cdr:to>
    <cdr:sp macro="" textlink="">
      <cdr:nvSpPr>
        <cdr:cNvPr id="5" name="TextBox 4"/>
        <cdr:cNvSpPr txBox="1"/>
      </cdr:nvSpPr>
      <cdr:spPr>
        <a:xfrm xmlns:a="http://schemas.openxmlformats.org/drawingml/2006/main">
          <a:off x="5059919" y="3104079"/>
          <a:ext cx="1788709" cy="1344030"/>
        </a:xfrm>
        <a:prstGeom xmlns:a="http://schemas.openxmlformats.org/drawingml/2006/main" prst="rect">
          <a:avLst/>
        </a:prstGeom>
        <a:noFill xmlns:a="http://schemas.openxmlformats.org/drawingml/2006/main"/>
      </cdr:spPr>
      <cdr:txBody>
        <a:bodyPr xmlns:a="http://schemas.openxmlformats.org/drawingml/2006/main" vertOverflow="clip" wrap="none" lIns="54610" tIns="54610" rIns="54610" bIns="54610" rtlCol="0">
          <a:noAutofit/>
        </a:bodyPr>
        <a:lstStyle xmlns:a="http://schemas.openxmlformats.org/drawingml/2006/main"/>
        <a:p xmlns:a="http://schemas.openxmlformats.org/drawingml/2006/main">
          <a:pPr>
            <a:spcAft>
              <a:spcPts val="600"/>
            </a:spcAft>
          </a:pPr>
          <a:endParaRPr lang="en-GB" sz="1000" dirty="0" err="1">
            <a:solidFill>
              <a:schemeClr val="accent2"/>
            </a:solidFill>
          </a:endParaRPr>
        </a:p>
      </cdr:txBody>
    </cdr:sp>
  </cdr:relSizeAnchor>
  <cdr:relSizeAnchor xmlns:cdr="http://schemas.openxmlformats.org/drawingml/2006/chartDrawing">
    <cdr:from>
      <cdr:x>0.05448</cdr:x>
      <cdr:y>0.48585</cdr:y>
    </cdr:from>
    <cdr:to>
      <cdr:x>0.22042</cdr:x>
      <cdr:y>0.55711</cdr:y>
    </cdr:to>
    <cdr:sp macro="" textlink="">
      <cdr:nvSpPr>
        <cdr:cNvPr id="6" name="Rectangle 5"/>
        <cdr:cNvSpPr/>
      </cdr:nvSpPr>
      <cdr:spPr>
        <a:xfrm xmlns:a="http://schemas.openxmlformats.org/drawingml/2006/main">
          <a:off x="330926" y="2203193"/>
          <a:ext cx="1007965" cy="3231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600"/>
            </a:spcAft>
          </a:pPr>
          <a:endParaRPr lang="en-GB" sz="1500" b="1" dirty="0" err="1">
            <a:solidFill>
              <a:schemeClr val="accent6"/>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0.87023</cdr:x>
      <cdr:y>0.61172</cdr:y>
    </cdr:from>
    <cdr:to>
      <cdr:x>1</cdr:x>
      <cdr:y>0.81337</cdr:y>
    </cdr:to>
    <cdr:sp macro="" textlink="">
      <cdr:nvSpPr>
        <cdr:cNvPr id="2" name="文本框 1"/>
        <cdr:cNvSpPr txBox="1"/>
      </cdr:nvSpPr>
      <cdr:spPr>
        <a:xfrm xmlns:a="http://schemas.openxmlformats.org/drawingml/2006/main">
          <a:off x="6362597" y="2773998"/>
          <a:ext cx="914400" cy="914400"/>
        </a:xfrm>
        <a:prstGeom xmlns:a="http://schemas.openxmlformats.org/drawingml/2006/main" prst="rect">
          <a:avLst/>
        </a:prstGeom>
        <a:noFill xmlns:a="http://schemas.openxmlformats.org/drawingml/2006/main"/>
      </cdr:spPr>
      <cdr:txBody>
        <a:bodyPr xmlns:a="http://schemas.openxmlformats.org/drawingml/2006/main" vertOverflow="clip" wrap="none" lIns="54610" tIns="54610" rIns="54610" bIns="54610" rtlCol="0">
          <a:noAutofit/>
        </a:bodyPr>
        <a:lstStyle xmlns:a="http://schemas.openxmlformats.org/drawingml/2006/main"/>
        <a:p xmlns:a="http://schemas.openxmlformats.org/drawingml/2006/main">
          <a:pPr>
            <a:spcAft>
              <a:spcPts val="600"/>
            </a:spcAft>
          </a:pPr>
          <a:endParaRPr lang="en-GB" sz="1500" dirty="0" err="1">
            <a:solidFill>
              <a:schemeClr val="tx2"/>
            </a:solidFill>
          </a:endParaRPr>
        </a:p>
      </cdr:txBody>
    </cdr:sp>
  </cdr:relSizeAnchor>
  <cdr:relSizeAnchor xmlns:cdr="http://schemas.openxmlformats.org/drawingml/2006/chartDrawing">
    <cdr:from>
      <cdr:x>0.70275</cdr:x>
      <cdr:y>0.80106</cdr:y>
    </cdr:from>
    <cdr:to>
      <cdr:x>0.92316</cdr:x>
      <cdr:y>0.87232</cdr:y>
    </cdr:to>
    <cdr:sp macro="" textlink="">
      <cdr:nvSpPr>
        <cdr:cNvPr id="7" name="Rectangle 12"/>
        <cdr:cNvSpPr/>
      </cdr:nvSpPr>
      <cdr:spPr>
        <a:xfrm xmlns:a="http://schemas.openxmlformats.org/drawingml/2006/main">
          <a:off x="4268719" y="3632562"/>
          <a:ext cx="1338828" cy="3231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1500" b="1" dirty="0">
              <a:solidFill>
                <a:srgbClr val="6C2076"/>
              </a:solidFill>
              <a:latin typeface="微软雅黑" panose="020B0503020204020204" pitchFamily="34" charset="-122"/>
              <a:ea typeface="微软雅黑" panose="020B0503020204020204" pitchFamily="34" charset="-122"/>
            </a:rPr>
            <a:t>其他流动资产</a:t>
          </a:r>
          <a:endParaRPr lang="en-GB" sz="1500" b="1" dirty="0">
            <a:solidFill>
              <a:srgbClr val="6C2076"/>
            </a:solidFill>
            <a:latin typeface="微软雅黑" panose="020B0503020204020204" pitchFamily="34" charset="-122"/>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0.57944</cdr:y>
    </cdr:from>
    <cdr:to>
      <cdr:x>0.20107</cdr:x>
      <cdr:y>0.66407</cdr:y>
    </cdr:to>
    <cdr:sp macro="" textlink="">
      <cdr:nvSpPr>
        <cdr:cNvPr id="3" name="TextBox 2"/>
        <cdr:cNvSpPr txBox="1"/>
      </cdr:nvSpPr>
      <cdr:spPr>
        <a:xfrm xmlns:a="http://schemas.openxmlformats.org/drawingml/2006/main">
          <a:off x="-1628106" y="2627593"/>
          <a:ext cx="1302316" cy="383775"/>
        </a:xfrm>
        <a:prstGeom xmlns:a="http://schemas.openxmlformats.org/drawingml/2006/main" prst="rect">
          <a:avLst/>
        </a:prstGeom>
        <a:noFill xmlns:a="http://schemas.openxmlformats.org/drawingml/2006/main"/>
      </cdr:spPr>
      <cdr:txBody>
        <a:bodyPr xmlns:a="http://schemas.openxmlformats.org/drawingml/2006/main" vertOverflow="clip" wrap="none" lIns="54610" tIns="54610" rIns="54610" bIns="54610" rtlCol="0">
          <a:noAutofit/>
        </a:bodyPr>
        <a:lstStyle xmlns:a="http://schemas.openxmlformats.org/drawingml/2006/main"/>
        <a:p xmlns:a="http://schemas.openxmlformats.org/drawingml/2006/main">
          <a:pPr>
            <a:spcAft>
              <a:spcPts val="600"/>
            </a:spcAft>
          </a:pPr>
          <a:endParaRPr lang="en-GB" sz="1500" b="1" dirty="0" err="1">
            <a:solidFill>
              <a:schemeClr val="accent5"/>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0.05448</cdr:x>
      <cdr:y>0.48585</cdr:y>
    </cdr:from>
    <cdr:to>
      <cdr:x>0.22042</cdr:x>
      <cdr:y>0.55711</cdr:y>
    </cdr:to>
    <cdr:sp macro="" textlink="">
      <cdr:nvSpPr>
        <cdr:cNvPr id="6" name="Rectangle 5"/>
        <cdr:cNvSpPr/>
      </cdr:nvSpPr>
      <cdr:spPr>
        <a:xfrm xmlns:a="http://schemas.openxmlformats.org/drawingml/2006/main">
          <a:off x="330926" y="2203193"/>
          <a:ext cx="1007965" cy="3231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600"/>
            </a:spcAft>
          </a:pPr>
          <a:endParaRPr lang="en-GB" sz="1500" b="1" dirty="0" err="1">
            <a:solidFill>
              <a:schemeClr val="accent6"/>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0.69195</cdr:x>
      <cdr:y>0.79272</cdr:y>
    </cdr:from>
    <cdr:to>
      <cdr:x>0.91236</cdr:x>
      <cdr:y>0.86398</cdr:y>
    </cdr:to>
    <cdr:sp macro="" textlink="">
      <cdr:nvSpPr>
        <cdr:cNvPr id="7" name="Rectangle 12"/>
        <cdr:cNvSpPr/>
      </cdr:nvSpPr>
      <cdr:spPr>
        <a:xfrm xmlns:a="http://schemas.openxmlformats.org/drawingml/2006/main">
          <a:off x="4203100" y="3594760"/>
          <a:ext cx="1338830" cy="32314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1500" b="1" dirty="0">
              <a:solidFill>
                <a:srgbClr val="6C2076"/>
              </a:solidFill>
              <a:latin typeface="微软雅黑" panose="020B0503020204020204" pitchFamily="34" charset="-122"/>
              <a:ea typeface="微软雅黑" panose="020B0503020204020204" pitchFamily="34" charset="-122"/>
            </a:rPr>
            <a:t>其他流动资产</a:t>
          </a:r>
          <a:endParaRPr lang="en-GB" sz="1500" b="1" dirty="0">
            <a:solidFill>
              <a:srgbClr val="6C2076"/>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0.91236</cdr:x>
      <cdr:y>0.78511</cdr:y>
    </cdr:from>
    <cdr:to>
      <cdr:x>0.96088</cdr:x>
      <cdr:y>0.87159</cdr:y>
    </cdr:to>
    <cdr:grpSp>
      <cdr:nvGrpSpPr>
        <cdr:cNvPr id="9" name="Group 50">
          <a:extLst xmlns:a="http://schemas.openxmlformats.org/drawingml/2006/main">
            <a:ext uri="{FF2B5EF4-FFF2-40B4-BE49-F238E27FC236}">
              <a16:creationId xmlns:a16="http://schemas.microsoft.com/office/drawing/2014/main" xmlns="" id="{A5A506F0-BF02-455C-89C0-60173A9C96DB}"/>
            </a:ext>
          </a:extLst>
        </cdr:cNvPr>
        <cdr:cNvGrpSpPr/>
      </cdr:nvGrpSpPr>
      <cdr:grpSpPr>
        <a:xfrm xmlns:a="http://schemas.openxmlformats.org/drawingml/2006/main">
          <a:off x="5541923" y="3560252"/>
          <a:ext cx="294723" cy="392163"/>
          <a:chOff x="311650787" y="6529490"/>
          <a:chExt cx="28820866" cy="29159417"/>
        </a:xfrm>
        <a:solidFill xmlns:a="http://schemas.openxmlformats.org/drawingml/2006/main">
          <a:schemeClr val="accent2"/>
        </a:solidFill>
      </cdr:grpSpPr>
      <cdr:sp macro="" textlink="">
        <cdr:nvSpPr>
          <cdr:cNvPr id="10" name="Freeform 111"/>
          <cdr:cNvSpPr>
            <a:spLocks xmlns:a="http://schemas.openxmlformats.org/drawingml/2006/main"/>
          </cdr:cNvSpPr>
        </cdr:nvSpPr>
        <cdr:spPr bwMode="auto">
          <a:xfrm xmlns:a="http://schemas.openxmlformats.org/drawingml/2006/main">
            <a:off x="323491210" y="26894802"/>
            <a:ext cx="4681093" cy="4813615"/>
          </a:xfrm>
          <a:custGeom xmlns:a="http://schemas.openxmlformats.org/drawingml/2006/main">
            <a:avLst/>
            <a:gdLst/>
            <a:ahLst/>
            <a:cxnLst>
              <a:cxn ang="0">
                <a:pos x="52" y="0"/>
              </a:cxn>
              <a:cxn ang="0">
                <a:pos x="52" y="0"/>
              </a:cxn>
              <a:cxn ang="0">
                <a:pos x="41" y="2"/>
              </a:cxn>
              <a:cxn ang="0">
                <a:pos x="32" y="4"/>
              </a:cxn>
              <a:cxn ang="0">
                <a:pos x="22" y="9"/>
              </a:cxn>
              <a:cxn ang="0">
                <a:pos x="15" y="17"/>
              </a:cxn>
              <a:cxn ang="0">
                <a:pos x="15" y="17"/>
              </a:cxn>
              <a:cxn ang="0">
                <a:pos x="8" y="24"/>
              </a:cxn>
              <a:cxn ang="0">
                <a:pos x="4" y="33"/>
              </a:cxn>
              <a:cxn ang="0">
                <a:pos x="0" y="43"/>
              </a:cxn>
              <a:cxn ang="0">
                <a:pos x="0" y="52"/>
              </a:cxn>
              <a:cxn ang="0">
                <a:pos x="0" y="52"/>
              </a:cxn>
              <a:cxn ang="0">
                <a:pos x="0" y="63"/>
              </a:cxn>
              <a:cxn ang="0">
                <a:pos x="4" y="72"/>
              </a:cxn>
              <a:cxn ang="0">
                <a:pos x="8" y="81"/>
              </a:cxn>
              <a:cxn ang="0">
                <a:pos x="15" y="89"/>
              </a:cxn>
              <a:cxn ang="0">
                <a:pos x="15" y="89"/>
              </a:cxn>
              <a:cxn ang="0">
                <a:pos x="22" y="94"/>
              </a:cxn>
              <a:cxn ang="0">
                <a:pos x="32" y="100"/>
              </a:cxn>
              <a:cxn ang="0">
                <a:pos x="41" y="102"/>
              </a:cxn>
              <a:cxn ang="0">
                <a:pos x="52" y="104"/>
              </a:cxn>
              <a:cxn ang="0">
                <a:pos x="52" y="104"/>
              </a:cxn>
              <a:cxn ang="0">
                <a:pos x="61" y="102"/>
              </a:cxn>
              <a:cxn ang="0">
                <a:pos x="71" y="100"/>
              </a:cxn>
              <a:cxn ang="0">
                <a:pos x="80" y="94"/>
              </a:cxn>
              <a:cxn ang="0">
                <a:pos x="87" y="89"/>
              </a:cxn>
              <a:cxn ang="0">
                <a:pos x="87" y="89"/>
              </a:cxn>
              <a:cxn ang="0">
                <a:pos x="95" y="81"/>
              </a:cxn>
              <a:cxn ang="0">
                <a:pos x="98" y="72"/>
              </a:cxn>
              <a:cxn ang="0">
                <a:pos x="102" y="63"/>
              </a:cxn>
              <a:cxn ang="0">
                <a:pos x="102" y="52"/>
              </a:cxn>
              <a:cxn ang="0">
                <a:pos x="102" y="52"/>
              </a:cxn>
              <a:cxn ang="0">
                <a:pos x="102" y="43"/>
              </a:cxn>
              <a:cxn ang="0">
                <a:pos x="98" y="33"/>
              </a:cxn>
              <a:cxn ang="0">
                <a:pos x="95" y="24"/>
              </a:cxn>
              <a:cxn ang="0">
                <a:pos x="87" y="17"/>
              </a:cxn>
              <a:cxn ang="0">
                <a:pos x="87" y="17"/>
              </a:cxn>
              <a:cxn ang="0">
                <a:pos x="80" y="9"/>
              </a:cxn>
              <a:cxn ang="0">
                <a:pos x="71" y="4"/>
              </a:cxn>
              <a:cxn ang="0">
                <a:pos x="61" y="2"/>
              </a:cxn>
              <a:cxn ang="0">
                <a:pos x="52" y="0"/>
              </a:cxn>
              <a:cxn ang="0">
                <a:pos x="52" y="0"/>
              </a:cxn>
            </a:cxnLst>
            <a:rect l="0" t="0" r="r" b="b"/>
            <a:pathLst>
              <a:path w="102" h="104">
                <a:moveTo>
                  <a:pt x="52" y="0"/>
                </a:moveTo>
                <a:lnTo>
                  <a:pt x="52" y="0"/>
                </a:lnTo>
                <a:lnTo>
                  <a:pt x="41" y="2"/>
                </a:lnTo>
                <a:lnTo>
                  <a:pt x="32" y="4"/>
                </a:lnTo>
                <a:lnTo>
                  <a:pt x="22" y="9"/>
                </a:lnTo>
                <a:lnTo>
                  <a:pt x="15" y="17"/>
                </a:lnTo>
                <a:lnTo>
                  <a:pt x="15" y="17"/>
                </a:lnTo>
                <a:lnTo>
                  <a:pt x="8" y="24"/>
                </a:lnTo>
                <a:lnTo>
                  <a:pt x="4" y="33"/>
                </a:lnTo>
                <a:lnTo>
                  <a:pt x="0" y="43"/>
                </a:lnTo>
                <a:lnTo>
                  <a:pt x="0" y="52"/>
                </a:lnTo>
                <a:lnTo>
                  <a:pt x="0" y="52"/>
                </a:lnTo>
                <a:lnTo>
                  <a:pt x="0" y="63"/>
                </a:lnTo>
                <a:lnTo>
                  <a:pt x="4" y="72"/>
                </a:lnTo>
                <a:lnTo>
                  <a:pt x="8" y="81"/>
                </a:lnTo>
                <a:lnTo>
                  <a:pt x="15" y="89"/>
                </a:lnTo>
                <a:lnTo>
                  <a:pt x="15" y="89"/>
                </a:lnTo>
                <a:lnTo>
                  <a:pt x="22" y="94"/>
                </a:lnTo>
                <a:lnTo>
                  <a:pt x="32" y="100"/>
                </a:lnTo>
                <a:lnTo>
                  <a:pt x="41" y="102"/>
                </a:lnTo>
                <a:lnTo>
                  <a:pt x="52" y="104"/>
                </a:lnTo>
                <a:lnTo>
                  <a:pt x="52" y="104"/>
                </a:lnTo>
                <a:lnTo>
                  <a:pt x="61" y="102"/>
                </a:lnTo>
                <a:lnTo>
                  <a:pt x="71" y="100"/>
                </a:lnTo>
                <a:lnTo>
                  <a:pt x="80" y="94"/>
                </a:lnTo>
                <a:lnTo>
                  <a:pt x="87" y="89"/>
                </a:lnTo>
                <a:lnTo>
                  <a:pt x="87" y="89"/>
                </a:lnTo>
                <a:lnTo>
                  <a:pt x="95" y="81"/>
                </a:lnTo>
                <a:lnTo>
                  <a:pt x="98" y="72"/>
                </a:lnTo>
                <a:lnTo>
                  <a:pt x="102" y="63"/>
                </a:lnTo>
                <a:lnTo>
                  <a:pt x="102" y="52"/>
                </a:lnTo>
                <a:lnTo>
                  <a:pt x="102" y="52"/>
                </a:lnTo>
                <a:lnTo>
                  <a:pt x="102" y="43"/>
                </a:lnTo>
                <a:lnTo>
                  <a:pt x="98" y="33"/>
                </a:lnTo>
                <a:lnTo>
                  <a:pt x="95" y="24"/>
                </a:lnTo>
                <a:lnTo>
                  <a:pt x="87" y="17"/>
                </a:lnTo>
                <a:lnTo>
                  <a:pt x="87" y="17"/>
                </a:lnTo>
                <a:lnTo>
                  <a:pt x="80" y="9"/>
                </a:lnTo>
                <a:lnTo>
                  <a:pt x="71" y="4"/>
                </a:lnTo>
                <a:lnTo>
                  <a:pt x="61" y="2"/>
                </a:lnTo>
                <a:lnTo>
                  <a:pt x="52" y="0"/>
                </a:lnTo>
                <a:lnTo>
                  <a:pt x="52" y="0"/>
                </a:lnTo>
                <a:close/>
              </a:path>
            </a:pathLst>
          </a:custGeom>
          <a:grpFill xmlns:a="http://schemas.openxmlformats.org/drawingml/2006/main"/>
          <a:ln xmlns:a="http://schemas.openxmlformats.org/drawingml/2006/main" w="9525">
            <a:noFill/>
            <a:round/>
            <a:headEnd/>
            <a:tailEnd/>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a:solidFill>
                <a:schemeClr val="accent2"/>
              </a:solidFill>
              <a:latin typeface="Arial" panose="020B0604020202020204" pitchFamily="34" charset="0"/>
              <a:ea typeface="微软雅黑" panose="020B0503020204020204" pitchFamily="34" charset="-122"/>
              <a:cs typeface="Arial" panose="020B0604020202020204" pitchFamily="34" charset="0"/>
            </a:endParaRPr>
          </a:p>
        </cdr:txBody>
      </cdr:sp>
      <cdr:sp macro="" textlink="">
        <cdr:nvSpPr>
          <cdr:cNvPr id="11" name="Freeform 112"/>
          <cdr:cNvSpPr>
            <a:spLocks xmlns:a="http://schemas.openxmlformats.org/drawingml/2006/main" noEditPoints="1"/>
          </cdr:cNvSpPr>
        </cdr:nvSpPr>
        <cdr:spPr bwMode="auto">
          <a:xfrm xmlns:a="http://schemas.openxmlformats.org/drawingml/2006/main">
            <a:off x="311650787" y="6529490"/>
            <a:ext cx="28820866" cy="29159417"/>
          </a:xfrm>
          <a:custGeom xmlns:a="http://schemas.openxmlformats.org/drawingml/2006/main">
            <a:avLst/>
            <a:gdLst/>
            <a:ahLst/>
            <a:cxnLst>
              <a:cxn ang="0">
                <a:pos x="129" y="0"/>
              </a:cxn>
              <a:cxn ang="0">
                <a:pos x="114" y="2"/>
              </a:cxn>
              <a:cxn ang="0">
                <a:pos x="105" y="2"/>
              </a:cxn>
              <a:cxn ang="0">
                <a:pos x="92" y="6"/>
              </a:cxn>
              <a:cxn ang="0">
                <a:pos x="90" y="6"/>
              </a:cxn>
              <a:cxn ang="0">
                <a:pos x="77" y="11"/>
              </a:cxn>
              <a:cxn ang="0">
                <a:pos x="70" y="15"/>
              </a:cxn>
              <a:cxn ang="0">
                <a:pos x="59" y="22"/>
              </a:cxn>
              <a:cxn ang="0">
                <a:pos x="55" y="24"/>
              </a:cxn>
              <a:cxn ang="0">
                <a:pos x="46" y="32"/>
              </a:cxn>
              <a:cxn ang="0">
                <a:pos x="38" y="37"/>
              </a:cxn>
              <a:cxn ang="0">
                <a:pos x="31" y="46"/>
              </a:cxn>
              <a:cxn ang="0">
                <a:pos x="27" y="48"/>
              </a:cxn>
              <a:cxn ang="0">
                <a:pos x="22" y="57"/>
              </a:cxn>
              <a:cxn ang="0">
                <a:pos x="16" y="69"/>
              </a:cxn>
              <a:cxn ang="0">
                <a:pos x="11" y="78"/>
              </a:cxn>
              <a:cxn ang="0">
                <a:pos x="9" y="81"/>
              </a:cxn>
              <a:cxn ang="0">
                <a:pos x="7" y="85"/>
              </a:cxn>
              <a:cxn ang="0">
                <a:pos x="0" y="118"/>
              </a:cxn>
              <a:cxn ang="0">
                <a:pos x="0" y="499"/>
              </a:cxn>
              <a:cxn ang="0">
                <a:pos x="5" y="538"/>
              </a:cxn>
              <a:cxn ang="0">
                <a:pos x="22" y="571"/>
              </a:cxn>
              <a:cxn ang="0">
                <a:pos x="46" y="599"/>
              </a:cxn>
              <a:cxn ang="0">
                <a:pos x="79" y="619"/>
              </a:cxn>
              <a:cxn ang="0">
                <a:pos x="116" y="629"/>
              </a:cxn>
              <a:cxn ang="0">
                <a:pos x="499" y="630"/>
              </a:cxn>
              <a:cxn ang="0">
                <a:pos x="537" y="623"/>
              </a:cxn>
              <a:cxn ang="0">
                <a:pos x="571" y="608"/>
              </a:cxn>
              <a:cxn ang="0">
                <a:pos x="598" y="582"/>
              </a:cxn>
              <a:cxn ang="0">
                <a:pos x="619" y="551"/>
              </a:cxn>
              <a:cxn ang="0">
                <a:pos x="628" y="512"/>
              </a:cxn>
              <a:cxn ang="0">
                <a:pos x="628" y="131"/>
              </a:cxn>
              <a:cxn ang="0">
                <a:pos x="626" y="104"/>
              </a:cxn>
              <a:cxn ang="0">
                <a:pos x="613" y="69"/>
              </a:cxn>
              <a:cxn ang="0">
                <a:pos x="591" y="39"/>
              </a:cxn>
              <a:cxn ang="0">
                <a:pos x="560" y="17"/>
              </a:cxn>
              <a:cxn ang="0">
                <a:pos x="524" y="4"/>
              </a:cxn>
              <a:cxn ang="0">
                <a:pos x="499" y="0"/>
              </a:cxn>
              <a:cxn ang="0">
                <a:pos x="596" y="499"/>
              </a:cxn>
              <a:cxn ang="0">
                <a:pos x="580" y="555"/>
              </a:cxn>
              <a:cxn ang="0">
                <a:pos x="537" y="590"/>
              </a:cxn>
              <a:cxn ang="0">
                <a:pos x="129" y="599"/>
              </a:cxn>
              <a:cxn ang="0">
                <a:pos x="90" y="590"/>
              </a:cxn>
              <a:cxn ang="0">
                <a:pos x="48" y="555"/>
              </a:cxn>
              <a:cxn ang="0">
                <a:pos x="31" y="499"/>
              </a:cxn>
              <a:cxn ang="0">
                <a:pos x="31" y="120"/>
              </a:cxn>
              <a:cxn ang="0">
                <a:pos x="40" y="89"/>
              </a:cxn>
              <a:cxn ang="0">
                <a:pos x="46" y="80"/>
              </a:cxn>
              <a:cxn ang="0">
                <a:pos x="53" y="67"/>
              </a:cxn>
              <a:cxn ang="0">
                <a:pos x="55" y="65"/>
              </a:cxn>
              <a:cxn ang="0">
                <a:pos x="64" y="56"/>
              </a:cxn>
              <a:cxn ang="0">
                <a:pos x="75" y="48"/>
              </a:cxn>
              <a:cxn ang="0">
                <a:pos x="86" y="43"/>
              </a:cxn>
              <a:cxn ang="0">
                <a:pos x="88" y="41"/>
              </a:cxn>
              <a:cxn ang="0">
                <a:pos x="101" y="35"/>
              </a:cxn>
              <a:cxn ang="0">
                <a:pos x="112" y="33"/>
              </a:cxn>
              <a:cxn ang="0">
                <a:pos x="129" y="32"/>
              </a:cxn>
              <a:cxn ang="0">
                <a:pos x="517" y="33"/>
              </a:cxn>
              <a:cxn ang="0">
                <a:pos x="569" y="61"/>
              </a:cxn>
              <a:cxn ang="0">
                <a:pos x="595" y="111"/>
              </a:cxn>
            </a:cxnLst>
            <a:rect l="0" t="0" r="r" b="b"/>
            <a:pathLst>
              <a:path w="628" h="630">
                <a:moveTo>
                  <a:pt x="499" y="0"/>
                </a:moveTo>
                <a:lnTo>
                  <a:pt x="129" y="0"/>
                </a:lnTo>
                <a:lnTo>
                  <a:pt x="129" y="0"/>
                </a:lnTo>
                <a:lnTo>
                  <a:pt x="118" y="2"/>
                </a:lnTo>
                <a:lnTo>
                  <a:pt x="118" y="2"/>
                </a:lnTo>
                <a:lnTo>
                  <a:pt x="114" y="2"/>
                </a:lnTo>
                <a:lnTo>
                  <a:pt x="114" y="2"/>
                </a:lnTo>
                <a:lnTo>
                  <a:pt x="105" y="2"/>
                </a:lnTo>
                <a:lnTo>
                  <a:pt x="105" y="2"/>
                </a:lnTo>
                <a:lnTo>
                  <a:pt x="101" y="4"/>
                </a:lnTo>
                <a:lnTo>
                  <a:pt x="101" y="4"/>
                </a:lnTo>
                <a:lnTo>
                  <a:pt x="92" y="6"/>
                </a:lnTo>
                <a:lnTo>
                  <a:pt x="92" y="6"/>
                </a:lnTo>
                <a:lnTo>
                  <a:pt x="90" y="6"/>
                </a:lnTo>
                <a:lnTo>
                  <a:pt x="90" y="6"/>
                </a:lnTo>
                <a:lnTo>
                  <a:pt x="79" y="11"/>
                </a:lnTo>
                <a:lnTo>
                  <a:pt x="79" y="11"/>
                </a:lnTo>
                <a:lnTo>
                  <a:pt x="77" y="11"/>
                </a:lnTo>
                <a:lnTo>
                  <a:pt x="77" y="11"/>
                </a:lnTo>
                <a:lnTo>
                  <a:pt x="70" y="15"/>
                </a:lnTo>
                <a:lnTo>
                  <a:pt x="70" y="15"/>
                </a:lnTo>
                <a:lnTo>
                  <a:pt x="66" y="17"/>
                </a:lnTo>
                <a:lnTo>
                  <a:pt x="66" y="17"/>
                </a:lnTo>
                <a:lnTo>
                  <a:pt x="59" y="22"/>
                </a:lnTo>
                <a:lnTo>
                  <a:pt x="59" y="22"/>
                </a:lnTo>
                <a:lnTo>
                  <a:pt x="55" y="24"/>
                </a:lnTo>
                <a:lnTo>
                  <a:pt x="55" y="24"/>
                </a:lnTo>
                <a:lnTo>
                  <a:pt x="48" y="30"/>
                </a:lnTo>
                <a:lnTo>
                  <a:pt x="48" y="30"/>
                </a:lnTo>
                <a:lnTo>
                  <a:pt x="46" y="32"/>
                </a:lnTo>
                <a:lnTo>
                  <a:pt x="46" y="32"/>
                </a:lnTo>
                <a:lnTo>
                  <a:pt x="38" y="37"/>
                </a:lnTo>
                <a:lnTo>
                  <a:pt x="38" y="37"/>
                </a:lnTo>
                <a:lnTo>
                  <a:pt x="37" y="41"/>
                </a:lnTo>
                <a:lnTo>
                  <a:pt x="37" y="41"/>
                </a:lnTo>
                <a:lnTo>
                  <a:pt x="31" y="46"/>
                </a:lnTo>
                <a:lnTo>
                  <a:pt x="31" y="46"/>
                </a:lnTo>
                <a:lnTo>
                  <a:pt x="27" y="48"/>
                </a:lnTo>
                <a:lnTo>
                  <a:pt x="27" y="48"/>
                </a:lnTo>
                <a:lnTo>
                  <a:pt x="22" y="57"/>
                </a:lnTo>
                <a:lnTo>
                  <a:pt x="22" y="57"/>
                </a:lnTo>
                <a:lnTo>
                  <a:pt x="22" y="57"/>
                </a:lnTo>
                <a:lnTo>
                  <a:pt x="22" y="57"/>
                </a:lnTo>
                <a:lnTo>
                  <a:pt x="16" y="69"/>
                </a:lnTo>
                <a:lnTo>
                  <a:pt x="16" y="69"/>
                </a:lnTo>
                <a:lnTo>
                  <a:pt x="14" y="70"/>
                </a:lnTo>
                <a:lnTo>
                  <a:pt x="14" y="70"/>
                </a:lnTo>
                <a:lnTo>
                  <a:pt x="11" y="78"/>
                </a:lnTo>
                <a:lnTo>
                  <a:pt x="11" y="78"/>
                </a:lnTo>
                <a:lnTo>
                  <a:pt x="9" y="81"/>
                </a:lnTo>
                <a:lnTo>
                  <a:pt x="9" y="81"/>
                </a:lnTo>
                <a:lnTo>
                  <a:pt x="7" y="85"/>
                </a:lnTo>
                <a:lnTo>
                  <a:pt x="7" y="85"/>
                </a:lnTo>
                <a:lnTo>
                  <a:pt x="7" y="85"/>
                </a:lnTo>
                <a:lnTo>
                  <a:pt x="7" y="85"/>
                </a:lnTo>
                <a:lnTo>
                  <a:pt x="1" y="107"/>
                </a:lnTo>
                <a:lnTo>
                  <a:pt x="0" y="118"/>
                </a:lnTo>
                <a:lnTo>
                  <a:pt x="0" y="131"/>
                </a:lnTo>
                <a:lnTo>
                  <a:pt x="0" y="499"/>
                </a:lnTo>
                <a:lnTo>
                  <a:pt x="0" y="499"/>
                </a:lnTo>
                <a:lnTo>
                  <a:pt x="0" y="512"/>
                </a:lnTo>
                <a:lnTo>
                  <a:pt x="1" y="525"/>
                </a:lnTo>
                <a:lnTo>
                  <a:pt x="5" y="538"/>
                </a:lnTo>
                <a:lnTo>
                  <a:pt x="9" y="551"/>
                </a:lnTo>
                <a:lnTo>
                  <a:pt x="14" y="562"/>
                </a:lnTo>
                <a:lnTo>
                  <a:pt x="22" y="571"/>
                </a:lnTo>
                <a:lnTo>
                  <a:pt x="29" y="582"/>
                </a:lnTo>
                <a:lnTo>
                  <a:pt x="37" y="592"/>
                </a:lnTo>
                <a:lnTo>
                  <a:pt x="46" y="599"/>
                </a:lnTo>
                <a:lnTo>
                  <a:pt x="57" y="608"/>
                </a:lnTo>
                <a:lnTo>
                  <a:pt x="68" y="614"/>
                </a:lnTo>
                <a:lnTo>
                  <a:pt x="79" y="619"/>
                </a:lnTo>
                <a:lnTo>
                  <a:pt x="90" y="623"/>
                </a:lnTo>
                <a:lnTo>
                  <a:pt x="103" y="627"/>
                </a:lnTo>
                <a:lnTo>
                  <a:pt x="116" y="629"/>
                </a:lnTo>
                <a:lnTo>
                  <a:pt x="129" y="630"/>
                </a:lnTo>
                <a:lnTo>
                  <a:pt x="499" y="630"/>
                </a:lnTo>
                <a:lnTo>
                  <a:pt x="499" y="630"/>
                </a:lnTo>
                <a:lnTo>
                  <a:pt x="511" y="629"/>
                </a:lnTo>
                <a:lnTo>
                  <a:pt x="524" y="627"/>
                </a:lnTo>
                <a:lnTo>
                  <a:pt x="537" y="623"/>
                </a:lnTo>
                <a:lnTo>
                  <a:pt x="548" y="619"/>
                </a:lnTo>
                <a:lnTo>
                  <a:pt x="560" y="614"/>
                </a:lnTo>
                <a:lnTo>
                  <a:pt x="571" y="608"/>
                </a:lnTo>
                <a:lnTo>
                  <a:pt x="580" y="599"/>
                </a:lnTo>
                <a:lnTo>
                  <a:pt x="591" y="592"/>
                </a:lnTo>
                <a:lnTo>
                  <a:pt x="598" y="582"/>
                </a:lnTo>
                <a:lnTo>
                  <a:pt x="606" y="571"/>
                </a:lnTo>
                <a:lnTo>
                  <a:pt x="613" y="562"/>
                </a:lnTo>
                <a:lnTo>
                  <a:pt x="619" y="551"/>
                </a:lnTo>
                <a:lnTo>
                  <a:pt x="622" y="538"/>
                </a:lnTo>
                <a:lnTo>
                  <a:pt x="626" y="525"/>
                </a:lnTo>
                <a:lnTo>
                  <a:pt x="628" y="512"/>
                </a:lnTo>
                <a:lnTo>
                  <a:pt x="628" y="499"/>
                </a:lnTo>
                <a:lnTo>
                  <a:pt x="628" y="277"/>
                </a:lnTo>
                <a:lnTo>
                  <a:pt x="628" y="131"/>
                </a:lnTo>
                <a:lnTo>
                  <a:pt x="628" y="131"/>
                </a:lnTo>
                <a:lnTo>
                  <a:pt x="628" y="117"/>
                </a:lnTo>
                <a:lnTo>
                  <a:pt x="626" y="104"/>
                </a:lnTo>
                <a:lnTo>
                  <a:pt x="622" y="93"/>
                </a:lnTo>
                <a:lnTo>
                  <a:pt x="619" y="80"/>
                </a:lnTo>
                <a:lnTo>
                  <a:pt x="613" y="69"/>
                </a:lnTo>
                <a:lnTo>
                  <a:pt x="606" y="57"/>
                </a:lnTo>
                <a:lnTo>
                  <a:pt x="598" y="48"/>
                </a:lnTo>
                <a:lnTo>
                  <a:pt x="591" y="39"/>
                </a:lnTo>
                <a:lnTo>
                  <a:pt x="580" y="30"/>
                </a:lnTo>
                <a:lnTo>
                  <a:pt x="571" y="22"/>
                </a:lnTo>
                <a:lnTo>
                  <a:pt x="560" y="17"/>
                </a:lnTo>
                <a:lnTo>
                  <a:pt x="548" y="11"/>
                </a:lnTo>
                <a:lnTo>
                  <a:pt x="537" y="6"/>
                </a:lnTo>
                <a:lnTo>
                  <a:pt x="524" y="4"/>
                </a:lnTo>
                <a:lnTo>
                  <a:pt x="511" y="2"/>
                </a:lnTo>
                <a:lnTo>
                  <a:pt x="499" y="0"/>
                </a:lnTo>
                <a:lnTo>
                  <a:pt x="499" y="0"/>
                </a:lnTo>
                <a:close/>
                <a:moveTo>
                  <a:pt x="596" y="270"/>
                </a:moveTo>
                <a:lnTo>
                  <a:pt x="596" y="499"/>
                </a:lnTo>
                <a:lnTo>
                  <a:pt x="596" y="499"/>
                </a:lnTo>
                <a:lnTo>
                  <a:pt x="595" y="519"/>
                </a:lnTo>
                <a:lnTo>
                  <a:pt x="589" y="538"/>
                </a:lnTo>
                <a:lnTo>
                  <a:pt x="580" y="555"/>
                </a:lnTo>
                <a:lnTo>
                  <a:pt x="569" y="569"/>
                </a:lnTo>
                <a:lnTo>
                  <a:pt x="554" y="580"/>
                </a:lnTo>
                <a:lnTo>
                  <a:pt x="537" y="590"/>
                </a:lnTo>
                <a:lnTo>
                  <a:pt x="517" y="597"/>
                </a:lnTo>
                <a:lnTo>
                  <a:pt x="499" y="599"/>
                </a:lnTo>
                <a:lnTo>
                  <a:pt x="129" y="599"/>
                </a:lnTo>
                <a:lnTo>
                  <a:pt x="129" y="599"/>
                </a:lnTo>
                <a:lnTo>
                  <a:pt x="109" y="597"/>
                </a:lnTo>
                <a:lnTo>
                  <a:pt x="90" y="590"/>
                </a:lnTo>
                <a:lnTo>
                  <a:pt x="74" y="580"/>
                </a:lnTo>
                <a:lnTo>
                  <a:pt x="59" y="569"/>
                </a:lnTo>
                <a:lnTo>
                  <a:pt x="48" y="555"/>
                </a:lnTo>
                <a:lnTo>
                  <a:pt x="38" y="538"/>
                </a:lnTo>
                <a:lnTo>
                  <a:pt x="33" y="519"/>
                </a:lnTo>
                <a:lnTo>
                  <a:pt x="31" y="499"/>
                </a:lnTo>
                <a:lnTo>
                  <a:pt x="31" y="131"/>
                </a:lnTo>
                <a:lnTo>
                  <a:pt x="31" y="131"/>
                </a:lnTo>
                <a:lnTo>
                  <a:pt x="31" y="120"/>
                </a:lnTo>
                <a:lnTo>
                  <a:pt x="33" y="109"/>
                </a:lnTo>
                <a:lnTo>
                  <a:pt x="37" y="98"/>
                </a:lnTo>
                <a:lnTo>
                  <a:pt x="40" y="89"/>
                </a:lnTo>
                <a:lnTo>
                  <a:pt x="40" y="89"/>
                </a:lnTo>
                <a:lnTo>
                  <a:pt x="46" y="80"/>
                </a:lnTo>
                <a:lnTo>
                  <a:pt x="46" y="80"/>
                </a:lnTo>
                <a:lnTo>
                  <a:pt x="46" y="76"/>
                </a:lnTo>
                <a:lnTo>
                  <a:pt x="46" y="76"/>
                </a:lnTo>
                <a:lnTo>
                  <a:pt x="53" y="67"/>
                </a:lnTo>
                <a:lnTo>
                  <a:pt x="53" y="67"/>
                </a:lnTo>
                <a:lnTo>
                  <a:pt x="55" y="65"/>
                </a:lnTo>
                <a:lnTo>
                  <a:pt x="55" y="65"/>
                </a:lnTo>
                <a:lnTo>
                  <a:pt x="62" y="57"/>
                </a:lnTo>
                <a:lnTo>
                  <a:pt x="62" y="57"/>
                </a:lnTo>
                <a:lnTo>
                  <a:pt x="64" y="56"/>
                </a:lnTo>
                <a:lnTo>
                  <a:pt x="64" y="56"/>
                </a:lnTo>
                <a:lnTo>
                  <a:pt x="75" y="48"/>
                </a:lnTo>
                <a:lnTo>
                  <a:pt x="75" y="48"/>
                </a:lnTo>
                <a:lnTo>
                  <a:pt x="77" y="48"/>
                </a:lnTo>
                <a:lnTo>
                  <a:pt x="77" y="48"/>
                </a:lnTo>
                <a:lnTo>
                  <a:pt x="86" y="43"/>
                </a:lnTo>
                <a:lnTo>
                  <a:pt x="86" y="43"/>
                </a:lnTo>
                <a:lnTo>
                  <a:pt x="88" y="41"/>
                </a:lnTo>
                <a:lnTo>
                  <a:pt x="88" y="41"/>
                </a:lnTo>
                <a:lnTo>
                  <a:pt x="101" y="37"/>
                </a:lnTo>
                <a:lnTo>
                  <a:pt x="101" y="37"/>
                </a:lnTo>
                <a:lnTo>
                  <a:pt x="101" y="35"/>
                </a:lnTo>
                <a:lnTo>
                  <a:pt x="101" y="35"/>
                </a:lnTo>
                <a:lnTo>
                  <a:pt x="112" y="33"/>
                </a:lnTo>
                <a:lnTo>
                  <a:pt x="112" y="33"/>
                </a:lnTo>
                <a:lnTo>
                  <a:pt x="116" y="33"/>
                </a:lnTo>
                <a:lnTo>
                  <a:pt x="116" y="33"/>
                </a:lnTo>
                <a:lnTo>
                  <a:pt x="129" y="32"/>
                </a:lnTo>
                <a:lnTo>
                  <a:pt x="499" y="32"/>
                </a:lnTo>
                <a:lnTo>
                  <a:pt x="499" y="32"/>
                </a:lnTo>
                <a:lnTo>
                  <a:pt x="517" y="33"/>
                </a:lnTo>
                <a:lnTo>
                  <a:pt x="537" y="39"/>
                </a:lnTo>
                <a:lnTo>
                  <a:pt x="554" y="48"/>
                </a:lnTo>
                <a:lnTo>
                  <a:pt x="569" y="61"/>
                </a:lnTo>
                <a:lnTo>
                  <a:pt x="580" y="76"/>
                </a:lnTo>
                <a:lnTo>
                  <a:pt x="589" y="93"/>
                </a:lnTo>
                <a:lnTo>
                  <a:pt x="595" y="111"/>
                </a:lnTo>
                <a:lnTo>
                  <a:pt x="596" y="131"/>
                </a:lnTo>
                <a:lnTo>
                  <a:pt x="596" y="270"/>
                </a:lnTo>
                <a:close/>
              </a:path>
            </a:pathLst>
          </a:custGeom>
          <a:grpFill xmlns:a="http://schemas.openxmlformats.org/drawingml/2006/main"/>
          <a:ln xmlns:a="http://schemas.openxmlformats.org/drawingml/2006/main" w="9525">
            <a:noFill/>
            <a:round/>
            <a:headEnd/>
            <a:tailEnd/>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a:solidFill>
                <a:schemeClr val="accent2"/>
              </a:solidFill>
              <a:latin typeface="Arial" panose="020B0604020202020204" pitchFamily="34" charset="0"/>
              <a:ea typeface="微软雅黑" panose="020B0503020204020204" pitchFamily="34" charset="-122"/>
              <a:cs typeface="Arial" panose="020B0604020202020204" pitchFamily="34" charset="0"/>
            </a:endParaRPr>
          </a:p>
        </cdr:txBody>
      </cdr:sp>
      <cdr:sp macro="" textlink="">
        <cdr:nvSpPr>
          <cdr:cNvPr id="12" name="Freeform 113"/>
          <cdr:cNvSpPr>
            <a:spLocks xmlns:a="http://schemas.openxmlformats.org/drawingml/2006/main"/>
          </cdr:cNvSpPr>
        </cdr:nvSpPr>
        <cdr:spPr bwMode="auto">
          <a:xfrm xmlns:a="http://schemas.openxmlformats.org/drawingml/2006/main">
            <a:off x="320967108" y="10741441"/>
            <a:ext cx="11289706" cy="15644265"/>
          </a:xfrm>
          <a:custGeom xmlns:a="http://schemas.openxmlformats.org/drawingml/2006/main">
            <a:avLst/>
            <a:gdLst/>
            <a:ahLst/>
            <a:cxnLst>
              <a:cxn ang="0">
                <a:pos x="127" y="0"/>
              </a:cxn>
              <a:cxn ang="0">
                <a:pos x="79" y="5"/>
              </a:cxn>
              <a:cxn ang="0">
                <a:pos x="22" y="26"/>
              </a:cxn>
              <a:cxn ang="0">
                <a:pos x="16" y="33"/>
              </a:cxn>
              <a:cxn ang="0">
                <a:pos x="11" y="77"/>
              </a:cxn>
              <a:cxn ang="0">
                <a:pos x="0" y="138"/>
              </a:cxn>
              <a:cxn ang="0">
                <a:pos x="48" y="133"/>
              </a:cxn>
              <a:cxn ang="0">
                <a:pos x="55" y="116"/>
              </a:cxn>
              <a:cxn ang="0">
                <a:pos x="68" y="96"/>
              </a:cxn>
              <a:cxn ang="0">
                <a:pos x="72" y="92"/>
              </a:cxn>
              <a:cxn ang="0">
                <a:pos x="85" y="85"/>
              </a:cxn>
              <a:cxn ang="0">
                <a:pos x="100" y="83"/>
              </a:cxn>
              <a:cxn ang="0">
                <a:pos x="107" y="83"/>
              </a:cxn>
              <a:cxn ang="0">
                <a:pos x="109" y="83"/>
              </a:cxn>
              <a:cxn ang="0">
                <a:pos x="114" y="85"/>
              </a:cxn>
              <a:cxn ang="0">
                <a:pos x="116" y="85"/>
              </a:cxn>
              <a:cxn ang="0">
                <a:pos x="122" y="88"/>
              </a:cxn>
              <a:cxn ang="0">
                <a:pos x="122" y="88"/>
              </a:cxn>
              <a:cxn ang="0">
                <a:pos x="127" y="94"/>
              </a:cxn>
              <a:cxn ang="0">
                <a:pos x="133" y="100"/>
              </a:cxn>
              <a:cxn ang="0">
                <a:pos x="137" y="112"/>
              </a:cxn>
              <a:cxn ang="0">
                <a:pos x="138" y="122"/>
              </a:cxn>
              <a:cxn ang="0">
                <a:pos x="133" y="144"/>
              </a:cxn>
              <a:cxn ang="0">
                <a:pos x="120" y="175"/>
              </a:cxn>
              <a:cxn ang="0">
                <a:pos x="101" y="222"/>
              </a:cxn>
              <a:cxn ang="0">
                <a:pos x="90" y="257"/>
              </a:cxn>
              <a:cxn ang="0">
                <a:pos x="81" y="329"/>
              </a:cxn>
              <a:cxn ang="0">
                <a:pos x="131" y="338"/>
              </a:cxn>
              <a:cxn ang="0">
                <a:pos x="133" y="331"/>
              </a:cxn>
              <a:cxn ang="0">
                <a:pos x="142" y="288"/>
              </a:cxn>
              <a:cxn ang="0">
                <a:pos x="146" y="277"/>
              </a:cxn>
              <a:cxn ang="0">
                <a:pos x="151" y="266"/>
              </a:cxn>
              <a:cxn ang="0">
                <a:pos x="183" y="227"/>
              </a:cxn>
              <a:cxn ang="0">
                <a:pos x="218" y="179"/>
              </a:cxn>
              <a:cxn ang="0">
                <a:pos x="238" y="140"/>
              </a:cxn>
              <a:cxn ang="0">
                <a:pos x="240" y="133"/>
              </a:cxn>
              <a:cxn ang="0">
                <a:pos x="240" y="133"/>
              </a:cxn>
              <a:cxn ang="0">
                <a:pos x="240" y="133"/>
              </a:cxn>
              <a:cxn ang="0">
                <a:pos x="244" y="120"/>
              </a:cxn>
              <a:cxn ang="0">
                <a:pos x="244" y="116"/>
              </a:cxn>
              <a:cxn ang="0">
                <a:pos x="246" y="103"/>
              </a:cxn>
              <a:cxn ang="0">
                <a:pos x="244" y="83"/>
              </a:cxn>
              <a:cxn ang="0">
                <a:pos x="229" y="48"/>
              </a:cxn>
              <a:cxn ang="0">
                <a:pos x="216" y="31"/>
              </a:cxn>
              <a:cxn ang="0">
                <a:pos x="199" y="16"/>
              </a:cxn>
              <a:cxn ang="0">
                <a:pos x="179" y="7"/>
              </a:cxn>
              <a:cxn ang="0">
                <a:pos x="155" y="2"/>
              </a:cxn>
              <a:cxn ang="0">
                <a:pos x="127" y="0"/>
              </a:cxn>
            </a:cxnLst>
            <a:rect l="0" t="0" r="r" b="b"/>
            <a:pathLst>
              <a:path w="246" h="338">
                <a:moveTo>
                  <a:pt x="127" y="0"/>
                </a:moveTo>
                <a:lnTo>
                  <a:pt x="127" y="0"/>
                </a:lnTo>
                <a:lnTo>
                  <a:pt x="105" y="2"/>
                </a:lnTo>
                <a:lnTo>
                  <a:pt x="79" y="5"/>
                </a:lnTo>
                <a:lnTo>
                  <a:pt x="52" y="15"/>
                </a:lnTo>
                <a:lnTo>
                  <a:pt x="22" y="26"/>
                </a:lnTo>
                <a:lnTo>
                  <a:pt x="16" y="27"/>
                </a:lnTo>
                <a:lnTo>
                  <a:pt x="16" y="33"/>
                </a:lnTo>
                <a:lnTo>
                  <a:pt x="16" y="33"/>
                </a:lnTo>
                <a:lnTo>
                  <a:pt x="11" y="77"/>
                </a:lnTo>
                <a:lnTo>
                  <a:pt x="4" y="127"/>
                </a:lnTo>
                <a:lnTo>
                  <a:pt x="0" y="138"/>
                </a:lnTo>
                <a:lnTo>
                  <a:pt x="46" y="138"/>
                </a:lnTo>
                <a:lnTo>
                  <a:pt x="48" y="133"/>
                </a:lnTo>
                <a:lnTo>
                  <a:pt x="48" y="133"/>
                </a:lnTo>
                <a:lnTo>
                  <a:pt x="55" y="116"/>
                </a:lnTo>
                <a:lnTo>
                  <a:pt x="63" y="103"/>
                </a:lnTo>
                <a:lnTo>
                  <a:pt x="68" y="96"/>
                </a:lnTo>
                <a:lnTo>
                  <a:pt x="72" y="92"/>
                </a:lnTo>
                <a:lnTo>
                  <a:pt x="72" y="92"/>
                </a:lnTo>
                <a:lnTo>
                  <a:pt x="79" y="87"/>
                </a:lnTo>
                <a:lnTo>
                  <a:pt x="85" y="85"/>
                </a:lnTo>
                <a:lnTo>
                  <a:pt x="92" y="83"/>
                </a:lnTo>
                <a:lnTo>
                  <a:pt x="100" y="83"/>
                </a:lnTo>
                <a:lnTo>
                  <a:pt x="100" y="83"/>
                </a:lnTo>
                <a:lnTo>
                  <a:pt x="107" y="83"/>
                </a:lnTo>
                <a:lnTo>
                  <a:pt x="107" y="83"/>
                </a:lnTo>
                <a:lnTo>
                  <a:pt x="109" y="83"/>
                </a:lnTo>
                <a:lnTo>
                  <a:pt x="109" y="83"/>
                </a:lnTo>
                <a:lnTo>
                  <a:pt x="114" y="85"/>
                </a:lnTo>
                <a:lnTo>
                  <a:pt x="114" y="85"/>
                </a:lnTo>
                <a:lnTo>
                  <a:pt x="116" y="85"/>
                </a:lnTo>
                <a:lnTo>
                  <a:pt x="116" y="85"/>
                </a:lnTo>
                <a:lnTo>
                  <a:pt x="122" y="88"/>
                </a:lnTo>
                <a:lnTo>
                  <a:pt x="122" y="88"/>
                </a:lnTo>
                <a:lnTo>
                  <a:pt x="122" y="88"/>
                </a:lnTo>
                <a:lnTo>
                  <a:pt x="122" y="88"/>
                </a:lnTo>
                <a:lnTo>
                  <a:pt x="127" y="94"/>
                </a:lnTo>
                <a:lnTo>
                  <a:pt x="127" y="94"/>
                </a:lnTo>
                <a:lnTo>
                  <a:pt x="133" y="100"/>
                </a:lnTo>
                <a:lnTo>
                  <a:pt x="135" y="105"/>
                </a:lnTo>
                <a:lnTo>
                  <a:pt x="137" y="112"/>
                </a:lnTo>
                <a:lnTo>
                  <a:pt x="138" y="122"/>
                </a:lnTo>
                <a:lnTo>
                  <a:pt x="138" y="122"/>
                </a:lnTo>
                <a:lnTo>
                  <a:pt x="137" y="133"/>
                </a:lnTo>
                <a:lnTo>
                  <a:pt x="133" y="144"/>
                </a:lnTo>
                <a:lnTo>
                  <a:pt x="129" y="159"/>
                </a:lnTo>
                <a:lnTo>
                  <a:pt x="120" y="175"/>
                </a:lnTo>
                <a:lnTo>
                  <a:pt x="120" y="175"/>
                </a:lnTo>
                <a:lnTo>
                  <a:pt x="101" y="222"/>
                </a:lnTo>
                <a:lnTo>
                  <a:pt x="90" y="257"/>
                </a:lnTo>
                <a:lnTo>
                  <a:pt x="90" y="257"/>
                </a:lnTo>
                <a:lnTo>
                  <a:pt x="83" y="290"/>
                </a:lnTo>
                <a:lnTo>
                  <a:pt x="81" y="329"/>
                </a:lnTo>
                <a:lnTo>
                  <a:pt x="81" y="338"/>
                </a:lnTo>
                <a:lnTo>
                  <a:pt x="131" y="338"/>
                </a:lnTo>
                <a:lnTo>
                  <a:pt x="133" y="331"/>
                </a:lnTo>
                <a:lnTo>
                  <a:pt x="133" y="331"/>
                </a:lnTo>
                <a:lnTo>
                  <a:pt x="137" y="307"/>
                </a:lnTo>
                <a:lnTo>
                  <a:pt x="142" y="288"/>
                </a:lnTo>
                <a:lnTo>
                  <a:pt x="142" y="288"/>
                </a:lnTo>
                <a:lnTo>
                  <a:pt x="146" y="277"/>
                </a:lnTo>
                <a:lnTo>
                  <a:pt x="151" y="266"/>
                </a:lnTo>
                <a:lnTo>
                  <a:pt x="151" y="266"/>
                </a:lnTo>
                <a:lnTo>
                  <a:pt x="183" y="227"/>
                </a:lnTo>
                <a:lnTo>
                  <a:pt x="183" y="227"/>
                </a:lnTo>
                <a:lnTo>
                  <a:pt x="218" y="179"/>
                </a:lnTo>
                <a:lnTo>
                  <a:pt x="218" y="179"/>
                </a:lnTo>
                <a:lnTo>
                  <a:pt x="231" y="159"/>
                </a:lnTo>
                <a:lnTo>
                  <a:pt x="238" y="140"/>
                </a:lnTo>
                <a:lnTo>
                  <a:pt x="238" y="140"/>
                </a:lnTo>
                <a:lnTo>
                  <a:pt x="240" y="133"/>
                </a:lnTo>
                <a:lnTo>
                  <a:pt x="240" y="133"/>
                </a:lnTo>
                <a:lnTo>
                  <a:pt x="240" y="133"/>
                </a:lnTo>
                <a:lnTo>
                  <a:pt x="240" y="133"/>
                </a:lnTo>
                <a:lnTo>
                  <a:pt x="240" y="133"/>
                </a:lnTo>
                <a:lnTo>
                  <a:pt x="240" y="133"/>
                </a:lnTo>
                <a:lnTo>
                  <a:pt x="244" y="120"/>
                </a:lnTo>
                <a:lnTo>
                  <a:pt x="244" y="120"/>
                </a:lnTo>
                <a:lnTo>
                  <a:pt x="244" y="116"/>
                </a:lnTo>
                <a:lnTo>
                  <a:pt x="244" y="116"/>
                </a:lnTo>
                <a:lnTo>
                  <a:pt x="246" y="103"/>
                </a:lnTo>
                <a:lnTo>
                  <a:pt x="246" y="103"/>
                </a:lnTo>
                <a:lnTo>
                  <a:pt x="244" y="83"/>
                </a:lnTo>
                <a:lnTo>
                  <a:pt x="238" y="64"/>
                </a:lnTo>
                <a:lnTo>
                  <a:pt x="229" y="48"/>
                </a:lnTo>
                <a:lnTo>
                  <a:pt x="216" y="31"/>
                </a:lnTo>
                <a:lnTo>
                  <a:pt x="216" y="31"/>
                </a:lnTo>
                <a:lnTo>
                  <a:pt x="209" y="24"/>
                </a:lnTo>
                <a:lnTo>
                  <a:pt x="199" y="16"/>
                </a:lnTo>
                <a:lnTo>
                  <a:pt x="190" y="13"/>
                </a:lnTo>
                <a:lnTo>
                  <a:pt x="179" y="7"/>
                </a:lnTo>
                <a:lnTo>
                  <a:pt x="168" y="3"/>
                </a:lnTo>
                <a:lnTo>
                  <a:pt x="155" y="2"/>
                </a:lnTo>
                <a:lnTo>
                  <a:pt x="127" y="0"/>
                </a:lnTo>
                <a:lnTo>
                  <a:pt x="127" y="0"/>
                </a:lnTo>
                <a:close/>
              </a:path>
            </a:pathLst>
          </a:custGeom>
          <a:grpFill xmlns:a="http://schemas.openxmlformats.org/drawingml/2006/main"/>
          <a:ln xmlns:a="http://schemas.openxmlformats.org/drawingml/2006/main" w="9525">
            <a:noFill/>
            <a:round/>
            <a:headEnd/>
            <a:tailEnd/>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a:solidFill>
                <a:schemeClr val="accent2"/>
              </a:solidFill>
              <a:latin typeface="Arial" panose="020B0604020202020204" pitchFamily="34" charset="0"/>
              <a:ea typeface="微软雅黑" panose="020B0503020204020204" pitchFamily="34" charset="-122"/>
              <a:cs typeface="Arial" panose="020B0604020202020204" pitchFamily="34" charset="0"/>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69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40" y="1"/>
            <a:ext cx="2949099" cy="498694"/>
          </a:xfrm>
          <a:prstGeom prst="rect">
            <a:avLst/>
          </a:prstGeom>
        </p:spPr>
        <p:txBody>
          <a:bodyPr vert="horz" lIns="91440" tIns="45720" rIns="91440" bIns="45720" rtlCol="0"/>
          <a:lstStyle>
            <a:lvl1pPr algn="r">
              <a:defRPr sz="1200"/>
            </a:lvl1pPr>
          </a:lstStyle>
          <a:p>
            <a:fld id="{7F82EC7F-88B2-4D66-A68C-93EA74123ABE}" type="datetimeFigureOut">
              <a:rPr lang="en-GB" smtClean="0"/>
              <a:t>24/10/2019</a:t>
            </a:fld>
            <a:endParaRPr lang="en-GB" dirty="0"/>
          </a:p>
        </p:txBody>
      </p:sp>
      <p:sp>
        <p:nvSpPr>
          <p:cNvPr id="4" name="Footer Placeholder 3"/>
          <p:cNvSpPr>
            <a:spLocks noGrp="1"/>
          </p:cNvSpPr>
          <p:nvPr>
            <p:ph type="ftr" sz="quarter" idx="2"/>
          </p:nvPr>
        </p:nvSpPr>
        <p:spPr>
          <a:xfrm>
            <a:off x="1" y="9440647"/>
            <a:ext cx="2949099" cy="49869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40" y="9440647"/>
            <a:ext cx="2949099" cy="498692"/>
          </a:xfrm>
          <a:prstGeom prst="rect">
            <a:avLst/>
          </a:prstGeom>
        </p:spPr>
        <p:txBody>
          <a:bodyPr vert="horz" lIns="91440" tIns="45720" rIns="91440" bIns="45720" rtlCol="0" anchor="b"/>
          <a:lstStyle>
            <a:lvl1pPr algn="r">
              <a:defRPr sz="1200"/>
            </a:lvl1pPr>
          </a:lstStyle>
          <a:p>
            <a:fld id="{79E64309-C932-4F8D-910D-735B41C386AF}" type="slidenum">
              <a:rPr lang="en-GB" smtClean="0"/>
              <a:t>‹#›</a:t>
            </a:fld>
            <a:endParaRPr lang="en-GB" dirty="0"/>
          </a:p>
        </p:txBody>
      </p:sp>
    </p:spTree>
    <p:extLst>
      <p:ext uri="{BB962C8B-B14F-4D97-AF65-F5344CB8AC3E}">
        <p14:creationId xmlns:p14="http://schemas.microsoft.com/office/powerpoint/2010/main" val="47533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69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40" y="1"/>
            <a:ext cx="2949099" cy="498694"/>
          </a:xfrm>
          <a:prstGeom prst="rect">
            <a:avLst/>
          </a:prstGeom>
        </p:spPr>
        <p:txBody>
          <a:bodyPr vert="horz" lIns="91440" tIns="45720" rIns="91440" bIns="45720" rtlCol="0"/>
          <a:lstStyle>
            <a:lvl1pPr algn="r">
              <a:defRPr sz="1200"/>
            </a:lvl1pPr>
          </a:lstStyle>
          <a:p>
            <a:fld id="{CA728A54-B0C4-471E-900F-F8BBE0BFB913}" type="datetimeFigureOut">
              <a:rPr lang="en-GB" smtClean="0"/>
              <a:t>24/10/2019</a:t>
            </a:fld>
            <a:endParaRPr lang="en-GB" dirty="0"/>
          </a:p>
        </p:txBody>
      </p:sp>
      <p:sp>
        <p:nvSpPr>
          <p:cNvPr id="4" name="Slide Image Placeholder 3"/>
          <p:cNvSpPr>
            <a:spLocks noGrp="1" noRot="1" noChangeAspect="1"/>
          </p:cNvSpPr>
          <p:nvPr>
            <p:ph type="sldImg" idx="2"/>
          </p:nvPr>
        </p:nvSpPr>
        <p:spPr>
          <a:xfrm>
            <a:off x="422275" y="693738"/>
            <a:ext cx="5945188" cy="4116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28611" y="4889585"/>
            <a:ext cx="5940427" cy="4574216"/>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0647"/>
            <a:ext cx="2949099" cy="49869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0647"/>
            <a:ext cx="2949099" cy="498692"/>
          </a:xfrm>
          <a:prstGeom prst="rect">
            <a:avLst/>
          </a:prstGeom>
        </p:spPr>
        <p:txBody>
          <a:bodyPr vert="horz" lIns="91440" tIns="45720" rIns="91440" bIns="45720" rtlCol="0" anchor="b"/>
          <a:lstStyle>
            <a:lvl1pPr algn="r">
              <a:defRPr sz="1200"/>
            </a:lvl1pPr>
          </a:lstStyle>
          <a:p>
            <a:fld id="{FE5A08ED-27E2-4434-8694-295ACE77E9F0}" type="slidenum">
              <a:rPr lang="en-GB" smtClean="0"/>
              <a:t>‹#›</a:t>
            </a:fld>
            <a:endParaRPr lang="en-GB" dirty="0"/>
          </a:p>
        </p:txBody>
      </p:sp>
    </p:spTree>
    <p:extLst>
      <p:ext uri="{BB962C8B-B14F-4D97-AF65-F5344CB8AC3E}">
        <p14:creationId xmlns:p14="http://schemas.microsoft.com/office/powerpoint/2010/main" val="43018565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0</a:t>
            </a:fld>
            <a:endParaRPr lang="en-GB" dirty="0"/>
          </a:p>
        </p:txBody>
      </p:sp>
    </p:spTree>
    <p:extLst>
      <p:ext uri="{BB962C8B-B14F-4D97-AF65-F5344CB8AC3E}">
        <p14:creationId xmlns:p14="http://schemas.microsoft.com/office/powerpoint/2010/main" val="74333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9</a:t>
            </a:fld>
            <a:endParaRPr lang="en-GB" dirty="0"/>
          </a:p>
        </p:txBody>
      </p:sp>
    </p:spTree>
    <p:extLst>
      <p:ext uri="{BB962C8B-B14F-4D97-AF65-F5344CB8AC3E}">
        <p14:creationId xmlns:p14="http://schemas.microsoft.com/office/powerpoint/2010/main" val="394385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10</a:t>
            </a:fld>
            <a:endParaRPr lang="en-GB" dirty="0"/>
          </a:p>
        </p:txBody>
      </p:sp>
    </p:spTree>
    <p:extLst>
      <p:ext uri="{BB962C8B-B14F-4D97-AF65-F5344CB8AC3E}">
        <p14:creationId xmlns:p14="http://schemas.microsoft.com/office/powerpoint/2010/main" val="272970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11</a:t>
            </a:fld>
            <a:endParaRPr lang="en-GB" dirty="0"/>
          </a:p>
        </p:txBody>
      </p:sp>
    </p:spTree>
    <p:extLst>
      <p:ext uri="{BB962C8B-B14F-4D97-AF65-F5344CB8AC3E}">
        <p14:creationId xmlns:p14="http://schemas.microsoft.com/office/powerpoint/2010/main" val="415113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0" y="474663"/>
            <a:ext cx="4073525" cy="2819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5A08ED-27E2-4434-8694-295ACE77E9F0}" type="slidenum">
              <a:rPr lang="en-GB" smtClean="0"/>
              <a:t>12</a:t>
            </a:fld>
            <a:endParaRPr lang="en-GB" dirty="0"/>
          </a:p>
        </p:txBody>
      </p:sp>
    </p:spTree>
    <p:extLst>
      <p:ext uri="{BB962C8B-B14F-4D97-AF65-F5344CB8AC3E}">
        <p14:creationId xmlns:p14="http://schemas.microsoft.com/office/powerpoint/2010/main" val="83902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fld id="{FE5A08ED-27E2-4434-8694-295ACE77E9F0}" type="slidenum">
              <a:rPr lang="en-GB" smtClean="0"/>
              <a:t>13</a:t>
            </a:fld>
            <a:endParaRPr lang="en-GB" dirty="0"/>
          </a:p>
        </p:txBody>
      </p:sp>
    </p:spTree>
    <p:extLst>
      <p:ext uri="{BB962C8B-B14F-4D97-AF65-F5344CB8AC3E}">
        <p14:creationId xmlns:p14="http://schemas.microsoft.com/office/powerpoint/2010/main" val="416821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A08ED-27E2-4434-8694-295ACE77E9F0}" type="slidenum">
              <a:rPr lang="en-GB" smtClean="0"/>
              <a:t>14</a:t>
            </a:fld>
            <a:endParaRPr lang="en-GB" dirty="0"/>
          </a:p>
        </p:txBody>
      </p:sp>
    </p:spTree>
    <p:extLst>
      <p:ext uri="{BB962C8B-B14F-4D97-AF65-F5344CB8AC3E}">
        <p14:creationId xmlns:p14="http://schemas.microsoft.com/office/powerpoint/2010/main" val="31624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15</a:t>
            </a:fld>
            <a:endParaRPr lang="en-GB" dirty="0"/>
          </a:p>
        </p:txBody>
      </p:sp>
    </p:spTree>
    <p:extLst>
      <p:ext uri="{BB962C8B-B14F-4D97-AF65-F5344CB8AC3E}">
        <p14:creationId xmlns:p14="http://schemas.microsoft.com/office/powerpoint/2010/main" val="188340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64237" cy="4129088"/>
          </a:xfrm>
        </p:spPr>
      </p:sp>
      <p:sp>
        <p:nvSpPr>
          <p:cNvPr id="3" name="Notes Placeholder 2"/>
          <p:cNvSpPr>
            <a:spLocks noGrp="1"/>
          </p:cNvSpPr>
          <p:nvPr>
            <p:ph type="body" idx="1"/>
          </p:nvPr>
        </p:nvSpPr>
        <p:spPr>
          <a:xfrm>
            <a:off x="429112" y="4895060"/>
            <a:ext cx="5947364" cy="3603350"/>
          </a:xfrm>
        </p:spPr>
        <p:txBody>
          <a:bodyPr vert="horz" lIns="0" tIns="0" rIns="0" bIns="0" rtlCol="0"/>
          <a:lstStyle/>
          <a:p>
            <a:pPr defTabSz="916327">
              <a:defRPr/>
            </a:pPr>
            <a:endParaRPr lang="en-US" altLang="zh-CN" dirty="0"/>
          </a:p>
        </p:txBody>
      </p:sp>
      <p:sp>
        <p:nvSpPr>
          <p:cNvPr id="4" name="Slide Number Placeholder 3"/>
          <p:cNvSpPr>
            <a:spLocks noGrp="1"/>
          </p:cNvSpPr>
          <p:nvPr>
            <p:ph type="sldNum" sz="quarter" idx="10"/>
          </p:nvPr>
        </p:nvSpPr>
        <p:spPr/>
        <p:txBody>
          <a:bodyPr/>
          <a:lstStyle/>
          <a:p>
            <a:fld id="{FE5A08ED-27E2-4434-8694-295ACE77E9F0}"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609308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17</a:t>
            </a:fld>
            <a:endParaRPr lang="en-GB" dirty="0"/>
          </a:p>
        </p:txBody>
      </p:sp>
    </p:spTree>
    <p:extLst>
      <p:ext uri="{BB962C8B-B14F-4D97-AF65-F5344CB8AC3E}">
        <p14:creationId xmlns:p14="http://schemas.microsoft.com/office/powerpoint/2010/main" val="1274115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BD81518-8AD5-49CC-B774-4D66F72228B3}" type="slidenum">
              <a:rPr lang="en-GB" smtClean="0"/>
              <a:pPr/>
              <a:t>18</a:t>
            </a:fld>
            <a:endParaRPr lang="en-GB" dirty="0"/>
          </a:p>
        </p:txBody>
      </p:sp>
    </p:spTree>
    <p:extLst>
      <p:ext uri="{BB962C8B-B14F-4D97-AF65-F5344CB8AC3E}">
        <p14:creationId xmlns:p14="http://schemas.microsoft.com/office/powerpoint/2010/main" val="12116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1</a:t>
            </a:fld>
            <a:endParaRPr lang="en-GB" dirty="0"/>
          </a:p>
        </p:txBody>
      </p:sp>
    </p:spTree>
    <p:extLst>
      <p:ext uri="{BB962C8B-B14F-4D97-AF65-F5344CB8AC3E}">
        <p14:creationId xmlns:p14="http://schemas.microsoft.com/office/powerpoint/2010/main" val="320168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863B04-3381-45B2-BE01-F95DF72C52FF}" type="slidenum">
              <a:rPr lang="en-GB" smtClean="0"/>
              <a:t>19</a:t>
            </a:fld>
            <a:endParaRPr lang="en-GB"/>
          </a:p>
        </p:txBody>
      </p:sp>
    </p:spTree>
    <p:extLst>
      <p:ext uri="{BB962C8B-B14F-4D97-AF65-F5344CB8AC3E}">
        <p14:creationId xmlns:p14="http://schemas.microsoft.com/office/powerpoint/2010/main" val="2830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63B04-3381-45B2-BE01-F95DF72C52FF}" type="slidenum">
              <a:rPr lang="en-GB" smtClean="0"/>
              <a:t>20</a:t>
            </a:fld>
            <a:endParaRPr lang="en-GB"/>
          </a:p>
        </p:txBody>
      </p:sp>
    </p:spTree>
    <p:extLst>
      <p:ext uri="{BB962C8B-B14F-4D97-AF65-F5344CB8AC3E}">
        <p14:creationId xmlns:p14="http://schemas.microsoft.com/office/powerpoint/2010/main" val="3811935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63B04-3381-45B2-BE01-F95DF72C52FF}" type="slidenum">
              <a:rPr lang="en-GB" smtClean="0"/>
              <a:t>21</a:t>
            </a:fld>
            <a:endParaRPr lang="en-GB"/>
          </a:p>
        </p:txBody>
      </p:sp>
    </p:spTree>
    <p:extLst>
      <p:ext uri="{BB962C8B-B14F-4D97-AF65-F5344CB8AC3E}">
        <p14:creationId xmlns:p14="http://schemas.microsoft.com/office/powerpoint/2010/main" val="3960032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63B04-3381-45B2-BE01-F95DF72C52FF}" type="slidenum">
              <a:rPr lang="en-GB" smtClean="0"/>
              <a:t>22</a:t>
            </a:fld>
            <a:endParaRPr lang="en-GB"/>
          </a:p>
        </p:txBody>
      </p:sp>
    </p:spTree>
    <p:extLst>
      <p:ext uri="{BB962C8B-B14F-4D97-AF65-F5344CB8AC3E}">
        <p14:creationId xmlns:p14="http://schemas.microsoft.com/office/powerpoint/2010/main" val="2367406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r>
              <a:rPr lang="zh-CN" altLang="en-US" dirty="0"/>
              <a:t>国债</a:t>
            </a:r>
            <a:endParaRPr lang="en-US" altLang="zh-CN" dirty="0"/>
          </a:p>
          <a:p>
            <a:r>
              <a:rPr lang="zh-CN" altLang="en-US" dirty="0"/>
              <a:t>地方债</a:t>
            </a:r>
            <a:endParaRPr lang="en-GB" dirty="0"/>
          </a:p>
        </p:txBody>
      </p:sp>
      <p:sp>
        <p:nvSpPr>
          <p:cNvPr id="4" name="Slide Number Placeholder 3"/>
          <p:cNvSpPr>
            <a:spLocks noGrp="1"/>
          </p:cNvSpPr>
          <p:nvPr>
            <p:ph type="sldNum" sz="quarter" idx="10"/>
          </p:nvPr>
        </p:nvSpPr>
        <p:spPr/>
        <p:txBody>
          <a:bodyPr/>
          <a:lstStyle/>
          <a:p>
            <a:fld id="{30863B04-3381-45B2-BE01-F95DF72C52FF}" type="slidenum">
              <a:rPr lang="en-GB" smtClean="0"/>
              <a:t>23</a:t>
            </a:fld>
            <a:endParaRPr lang="en-GB"/>
          </a:p>
        </p:txBody>
      </p:sp>
    </p:spTree>
    <p:extLst>
      <p:ext uri="{BB962C8B-B14F-4D97-AF65-F5344CB8AC3E}">
        <p14:creationId xmlns:p14="http://schemas.microsoft.com/office/powerpoint/2010/main" val="282167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24</a:t>
            </a:fld>
            <a:endParaRPr lang="en-GB" dirty="0"/>
          </a:p>
        </p:txBody>
      </p:sp>
    </p:spTree>
    <p:extLst>
      <p:ext uri="{BB962C8B-B14F-4D97-AF65-F5344CB8AC3E}">
        <p14:creationId xmlns:p14="http://schemas.microsoft.com/office/powerpoint/2010/main" val="2971427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63B04-3381-45B2-BE01-F95DF72C52FF}" type="slidenum">
              <a:rPr lang="en-GB" smtClean="0"/>
              <a:t>25</a:t>
            </a:fld>
            <a:endParaRPr lang="en-GB"/>
          </a:p>
        </p:txBody>
      </p:sp>
    </p:spTree>
    <p:extLst>
      <p:ext uri="{BB962C8B-B14F-4D97-AF65-F5344CB8AC3E}">
        <p14:creationId xmlns:p14="http://schemas.microsoft.com/office/powerpoint/2010/main" val="2194353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863B04-3381-45B2-BE01-F95DF72C52FF}" type="slidenum">
              <a:rPr lang="en-GB" smtClean="0"/>
              <a:t>26</a:t>
            </a:fld>
            <a:endParaRPr lang="en-GB"/>
          </a:p>
        </p:txBody>
      </p:sp>
    </p:spTree>
    <p:extLst>
      <p:ext uri="{BB962C8B-B14F-4D97-AF65-F5344CB8AC3E}">
        <p14:creationId xmlns:p14="http://schemas.microsoft.com/office/powerpoint/2010/main" val="71157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27</a:t>
            </a:fld>
            <a:endParaRPr lang="en-GB" dirty="0"/>
          </a:p>
        </p:txBody>
      </p:sp>
    </p:spTree>
    <p:extLst>
      <p:ext uri="{BB962C8B-B14F-4D97-AF65-F5344CB8AC3E}">
        <p14:creationId xmlns:p14="http://schemas.microsoft.com/office/powerpoint/2010/main" val="28576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28</a:t>
            </a:fld>
            <a:endParaRPr lang="en-GB" dirty="0"/>
          </a:p>
        </p:txBody>
      </p:sp>
    </p:spTree>
    <p:extLst>
      <p:ext uri="{BB962C8B-B14F-4D97-AF65-F5344CB8AC3E}">
        <p14:creationId xmlns:p14="http://schemas.microsoft.com/office/powerpoint/2010/main" val="284427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2</a:t>
            </a:fld>
            <a:endParaRPr lang="en-GB" dirty="0"/>
          </a:p>
        </p:txBody>
      </p:sp>
    </p:spTree>
    <p:extLst>
      <p:ext uri="{BB962C8B-B14F-4D97-AF65-F5344CB8AC3E}">
        <p14:creationId xmlns:p14="http://schemas.microsoft.com/office/powerpoint/2010/main" val="1056044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US" dirty="0"/>
          </a:p>
          <a:p>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29</a:t>
            </a:fld>
            <a:endParaRPr lang="en-GB" dirty="0"/>
          </a:p>
        </p:txBody>
      </p:sp>
    </p:spTree>
    <p:extLst>
      <p:ext uri="{BB962C8B-B14F-4D97-AF65-F5344CB8AC3E}">
        <p14:creationId xmlns:p14="http://schemas.microsoft.com/office/powerpoint/2010/main" val="2520650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pPr hangingPunct="0"/>
            <a:endParaRPr lang="zh-CN" altLang="en-US" sz="10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30</a:t>
            </a:fld>
            <a:endParaRPr lang="en-GB" dirty="0"/>
          </a:p>
        </p:txBody>
      </p:sp>
    </p:spTree>
    <p:extLst>
      <p:ext uri="{BB962C8B-B14F-4D97-AF65-F5344CB8AC3E}">
        <p14:creationId xmlns:p14="http://schemas.microsoft.com/office/powerpoint/2010/main" val="2645564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solidFill>
                  <a:schemeClr val="bg1"/>
                </a:solidFill>
                <a:latin typeface="Arial" panose="020B0604020202020204" pitchFamily="34" charset="0"/>
                <a:ea typeface="Microsoft YaHei" panose="020B0503020204020204" pitchFamily="34" charset="-122"/>
                <a:cs typeface="Arial" panose="020B0604020202020204" pitchFamily="34" charset="0"/>
              </a:rPr>
              <a:t>新金融工具准则不再接受 “已发生损失”的概念。虽然其余债务人没有违约记录，但这并不表示这些债权“没有风险”（即未来不会发生违约）。同样，预期信用损失计量违约概率加权信用损失，这包括某天 “变成烂苹果”的可能性。</a:t>
            </a:r>
            <a:endParaRPr lang="en-GB" sz="10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31</a:t>
            </a:fld>
            <a:endParaRPr lang="en-GB" dirty="0"/>
          </a:p>
        </p:txBody>
      </p:sp>
    </p:spTree>
    <p:extLst>
      <p:ext uri="{BB962C8B-B14F-4D97-AF65-F5344CB8AC3E}">
        <p14:creationId xmlns:p14="http://schemas.microsoft.com/office/powerpoint/2010/main" val="1732328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solidFill>
                  <a:schemeClr val="bg1"/>
                </a:solidFill>
                <a:latin typeface="Arial" panose="020B0604020202020204" pitchFamily="34" charset="0"/>
                <a:ea typeface="Microsoft YaHei" panose="020B0503020204020204" pitchFamily="34" charset="-122"/>
                <a:cs typeface="Arial" panose="020B0604020202020204" pitchFamily="34" charset="0"/>
              </a:rPr>
              <a:t>答案： </a:t>
            </a:r>
            <a:r>
              <a:rPr lang="en-US" altLang="zh-CN" sz="1000" dirty="0">
                <a:solidFill>
                  <a:schemeClr val="bg1"/>
                </a:solidFill>
                <a:latin typeface="Arial" panose="020B0604020202020204" pitchFamily="34" charset="0"/>
                <a:ea typeface="Microsoft YaHei" panose="020B0503020204020204" pitchFamily="34" charset="-122"/>
                <a:cs typeface="Arial" panose="020B0604020202020204" pitchFamily="34" charset="0"/>
              </a:rPr>
              <a:t>2</a:t>
            </a:r>
            <a:endParaRPr lang="en-US" dirty="0"/>
          </a:p>
          <a:p>
            <a:r>
              <a:rPr lang="zh-CN" altLang="en-US" sz="1000" dirty="0">
                <a:solidFill>
                  <a:schemeClr val="bg1"/>
                </a:solidFill>
                <a:latin typeface="Arial" panose="020B0604020202020204" pitchFamily="34" charset="0"/>
                <a:ea typeface="Microsoft YaHei" panose="020B0503020204020204" pitchFamily="34" charset="-122"/>
                <a:cs typeface="Arial" panose="020B0604020202020204" pitchFamily="34" charset="0"/>
              </a:rPr>
              <a:t>被审计单位应根据更为具体的信息来确认预期信用损失。</a:t>
            </a: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32</a:t>
            </a:fld>
            <a:endParaRPr lang="en-GB" dirty="0"/>
          </a:p>
        </p:txBody>
      </p:sp>
    </p:spTree>
    <p:extLst>
      <p:ext uri="{BB962C8B-B14F-4D97-AF65-F5344CB8AC3E}">
        <p14:creationId xmlns:p14="http://schemas.microsoft.com/office/powerpoint/2010/main" val="3482655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r>
              <a:rPr lang="zh-CN" altLang="en-US" dirty="0"/>
              <a:t>答案：</a:t>
            </a:r>
            <a:r>
              <a:rPr lang="en-US" altLang="zh-CN" dirty="0"/>
              <a:t>3</a:t>
            </a:r>
          </a:p>
          <a:p>
            <a:endParaRPr lang="en-US" dirty="0"/>
          </a:p>
          <a:p>
            <a:pPr hangingPunct="0"/>
            <a:r>
              <a:rPr lang="zh-CN" altLang="en-US" sz="1000" dirty="0">
                <a:solidFill>
                  <a:schemeClr val="bg1"/>
                </a:solidFill>
                <a:latin typeface="Arial" panose="020B0604020202020204" pitchFamily="34" charset="0"/>
                <a:ea typeface="Microsoft YaHei" panose="020B0503020204020204" pitchFamily="34" charset="-122"/>
                <a:cs typeface="Arial" panose="020B0604020202020204" pitchFamily="34" charset="0"/>
              </a:rPr>
              <a:t>这取决于与该特定债务人有关的信用风险信息是否也适用于其余债务人。</a:t>
            </a:r>
          </a:p>
          <a:p>
            <a:pPr hangingPunct="0"/>
            <a:r>
              <a:rPr lang="zh-CN" altLang="en-US" sz="1000" dirty="0">
                <a:solidFill>
                  <a:schemeClr val="bg1"/>
                </a:solidFill>
                <a:latin typeface="Arial" panose="020B0604020202020204" pitchFamily="34" charset="0"/>
                <a:ea typeface="Microsoft YaHei" panose="020B0503020204020204" pitchFamily="34" charset="-122"/>
                <a:cs typeface="Arial" panose="020B0604020202020204" pitchFamily="34" charset="0"/>
              </a:rPr>
              <a:t>如果有关信用风险信息仅适用于该特定债务人，则用以计算历史损失率的数据应剔除该债务人的余额。相反，如果相关信用风险信息实际上代表其他债务人的整体信用风险，则用以计算历史损失率的数据应包含该债务人的余额及与之相关的损失。</a:t>
            </a:r>
          </a:p>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33</a:t>
            </a:fld>
            <a:endParaRPr lang="en-GB" dirty="0"/>
          </a:p>
        </p:txBody>
      </p:sp>
    </p:spTree>
    <p:extLst>
      <p:ext uri="{BB962C8B-B14F-4D97-AF65-F5344CB8AC3E}">
        <p14:creationId xmlns:p14="http://schemas.microsoft.com/office/powerpoint/2010/main" val="3889472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34</a:t>
            </a:fld>
            <a:endParaRPr lang="en-GB" dirty="0"/>
          </a:p>
        </p:txBody>
      </p:sp>
    </p:spTree>
    <p:extLst>
      <p:ext uri="{BB962C8B-B14F-4D97-AF65-F5344CB8AC3E}">
        <p14:creationId xmlns:p14="http://schemas.microsoft.com/office/powerpoint/2010/main" val="4251358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35</a:t>
            </a:fld>
            <a:endParaRPr lang="en-GB" dirty="0"/>
          </a:p>
        </p:txBody>
      </p:sp>
    </p:spTree>
    <p:extLst>
      <p:ext uri="{BB962C8B-B14F-4D97-AF65-F5344CB8AC3E}">
        <p14:creationId xmlns:p14="http://schemas.microsoft.com/office/powerpoint/2010/main" val="3559579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2019</a:t>
            </a:r>
            <a:r>
              <a:rPr lang="zh-CN" altLang="en-US" dirty="0"/>
              <a:t>年</a:t>
            </a:r>
            <a:r>
              <a:rPr lang="en-US" altLang="zh-CN" dirty="0"/>
              <a:t>1</a:t>
            </a:r>
            <a:r>
              <a:rPr lang="zh-CN" altLang="en-US" dirty="0"/>
              <a:t>月</a:t>
            </a:r>
            <a:r>
              <a:rPr lang="en-US" altLang="zh-CN" dirty="0"/>
              <a:t>28</a:t>
            </a:r>
            <a:r>
              <a:rPr lang="zh-CN" altLang="en-US" dirty="0"/>
              <a:t>日</a:t>
            </a:r>
            <a:r>
              <a:rPr lang="en-US" altLang="zh-CN" sz="1000" dirty="0">
                <a:solidFill>
                  <a:srgbClr val="00338D"/>
                </a:solidFill>
                <a:latin typeface="Arial" panose="020B0604020202020204" pitchFamily="34" charset="0"/>
                <a:ea typeface="微软雅黑" panose="020B0503020204020204" pitchFamily="34" charset="-122"/>
              </a:rPr>
              <a:t>《</a:t>
            </a:r>
            <a:r>
              <a:rPr lang="zh-CN" altLang="en-US" sz="1000" dirty="0">
                <a:solidFill>
                  <a:srgbClr val="00338D"/>
                </a:solidFill>
                <a:latin typeface="Arial" panose="020B0604020202020204" pitchFamily="34" charset="0"/>
                <a:ea typeface="微软雅黑" panose="020B0503020204020204" pitchFamily="34" charset="-122"/>
              </a:rPr>
              <a:t>关于印发永续债相关会计处理的规定的通知</a:t>
            </a:r>
            <a:r>
              <a:rPr lang="en-US" altLang="zh-CN" sz="1000" dirty="0">
                <a:solidFill>
                  <a:srgbClr val="00338D"/>
                </a:solidFill>
                <a:latin typeface="Arial" panose="020B0604020202020204" pitchFamily="34" charset="0"/>
                <a:ea typeface="微软雅黑" panose="020B0503020204020204" pitchFamily="34" charset="-122"/>
              </a:rPr>
              <a:t>》</a:t>
            </a:r>
          </a:p>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36</a:t>
            </a:fld>
            <a:endParaRPr lang="en-GB" dirty="0"/>
          </a:p>
        </p:txBody>
      </p:sp>
    </p:spTree>
    <p:extLst>
      <p:ext uri="{BB962C8B-B14F-4D97-AF65-F5344CB8AC3E}">
        <p14:creationId xmlns:p14="http://schemas.microsoft.com/office/powerpoint/2010/main" val="713307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37</a:t>
            </a:fld>
            <a:endParaRPr lang="en-GB"/>
          </a:p>
        </p:txBody>
      </p:sp>
    </p:spTree>
    <p:extLst>
      <p:ext uri="{BB962C8B-B14F-4D97-AF65-F5344CB8AC3E}">
        <p14:creationId xmlns:p14="http://schemas.microsoft.com/office/powerpoint/2010/main" val="650475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marL="92075" marR="0" lvl="1" indent="0" algn="l" defTabSz="914400" rtl="0" eaLnBrk="1" fontAlgn="auto" latinLnBrk="0" hangingPunct="1">
              <a:lnSpc>
                <a:spcPct val="100000"/>
              </a:lnSpc>
              <a:spcBef>
                <a:spcPts val="0"/>
              </a:spcBef>
              <a:spcAft>
                <a:spcPts val="0"/>
              </a:spcAft>
              <a:buClrTx/>
              <a:buSzTx/>
              <a:buFontTx/>
              <a:buNone/>
              <a:tabLst/>
              <a:defRPr/>
            </a:pPr>
            <a:endParaRPr lang="en-US" altLang="zh-CN" sz="1000" b="0" i="0"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38</a:t>
            </a:fld>
            <a:endParaRPr lang="en-GB"/>
          </a:p>
        </p:txBody>
      </p:sp>
    </p:spTree>
    <p:extLst>
      <p:ext uri="{BB962C8B-B14F-4D97-AF65-F5344CB8AC3E}">
        <p14:creationId xmlns:p14="http://schemas.microsoft.com/office/powerpoint/2010/main" val="209195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3</a:t>
            </a:fld>
            <a:endParaRPr lang="en-GB" dirty="0"/>
          </a:p>
        </p:txBody>
      </p:sp>
    </p:spTree>
    <p:extLst>
      <p:ext uri="{BB962C8B-B14F-4D97-AF65-F5344CB8AC3E}">
        <p14:creationId xmlns:p14="http://schemas.microsoft.com/office/powerpoint/2010/main" val="280165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39</a:t>
            </a:fld>
            <a:endParaRPr lang="en-GB"/>
          </a:p>
        </p:txBody>
      </p:sp>
    </p:spTree>
    <p:extLst>
      <p:ext uri="{BB962C8B-B14F-4D97-AF65-F5344CB8AC3E}">
        <p14:creationId xmlns:p14="http://schemas.microsoft.com/office/powerpoint/2010/main" val="3866017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40</a:t>
            </a:fld>
            <a:endParaRPr lang="en-GB" dirty="0"/>
          </a:p>
        </p:txBody>
      </p:sp>
    </p:spTree>
    <p:extLst>
      <p:ext uri="{BB962C8B-B14F-4D97-AF65-F5344CB8AC3E}">
        <p14:creationId xmlns:p14="http://schemas.microsoft.com/office/powerpoint/2010/main" val="4097597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eaLnBrk="1" hangingPunct="1"/>
            <a:endParaRPr lang="zh-CN" altLang="en-GB" sz="1000" dirty="0">
              <a:latin typeface="Arial" panose="020B0604020202020204" pitchFamily="34" charset="0"/>
              <a:ea typeface="微软雅黑" panose="020B0503020204020204" pitchFamily="34" charset="-122"/>
              <a:cs typeface="Arial" panose="020B0604020202020204" pitchFamily="34" charset="0"/>
            </a:endParaRPr>
          </a:p>
          <a:p>
            <a:endParaRPr lang="en-GB"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41</a:t>
            </a:fld>
            <a:endParaRPr lang="en-GB"/>
          </a:p>
        </p:txBody>
      </p:sp>
    </p:spTree>
    <p:extLst>
      <p:ext uri="{BB962C8B-B14F-4D97-AF65-F5344CB8AC3E}">
        <p14:creationId xmlns:p14="http://schemas.microsoft.com/office/powerpoint/2010/main" val="3119461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5A08ED-27E2-4434-8694-295ACE77E9F0}" type="slidenum">
              <a:rPr lang="en-GB" smtClean="0"/>
              <a:t>42</a:t>
            </a:fld>
            <a:endParaRPr lang="en-GB" dirty="0"/>
          </a:p>
        </p:txBody>
      </p:sp>
    </p:spTree>
    <p:extLst>
      <p:ext uri="{BB962C8B-B14F-4D97-AF65-F5344CB8AC3E}">
        <p14:creationId xmlns:p14="http://schemas.microsoft.com/office/powerpoint/2010/main" val="2287908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10"/>
          </p:nvPr>
        </p:nvSpPr>
        <p:spPr/>
        <p:txBody>
          <a:bodyPr/>
          <a:lstStyle/>
          <a:p>
            <a:fld id="{FE5A08ED-27E2-4434-8694-295ACE77E9F0}" type="slidenum">
              <a:rPr lang="en-GB" smtClean="0"/>
              <a:t>43</a:t>
            </a:fld>
            <a:endParaRPr lang="en-GB" dirty="0"/>
          </a:p>
        </p:txBody>
      </p:sp>
    </p:spTree>
    <p:extLst>
      <p:ext uri="{BB962C8B-B14F-4D97-AF65-F5344CB8AC3E}">
        <p14:creationId xmlns:p14="http://schemas.microsoft.com/office/powerpoint/2010/main" val="2325540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b="0" i="0" u="none" strike="noStrike" kern="1200" baseline="0" dirty="0">
              <a:solidFill>
                <a:schemeClr val="tx1"/>
              </a:solidFill>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44</a:t>
            </a:fld>
            <a:endParaRPr lang="en-GB" dirty="0"/>
          </a:p>
        </p:txBody>
      </p:sp>
    </p:spTree>
    <p:extLst>
      <p:ext uri="{BB962C8B-B14F-4D97-AF65-F5344CB8AC3E}">
        <p14:creationId xmlns:p14="http://schemas.microsoft.com/office/powerpoint/2010/main" val="1743753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45</a:t>
            </a:fld>
            <a:endParaRPr lang="en-GB"/>
          </a:p>
        </p:txBody>
      </p:sp>
    </p:spTree>
    <p:extLst>
      <p:ext uri="{BB962C8B-B14F-4D97-AF65-F5344CB8AC3E}">
        <p14:creationId xmlns:p14="http://schemas.microsoft.com/office/powerpoint/2010/main" val="3259914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a:xfrm>
            <a:off x="422274" y="4889586"/>
            <a:ext cx="6054725" cy="4322994"/>
          </a:xfrm>
        </p:spPr>
        <p:txBody>
          <a:bodyPr/>
          <a:lstStyle/>
          <a:p>
            <a:pPr eaLnBrk="0" hangingPunct="0">
              <a:lnSpc>
                <a:spcPct val="120000"/>
              </a:lnSpc>
            </a:pP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46</a:t>
            </a:fld>
            <a:endParaRPr lang="en-GB" dirty="0"/>
          </a:p>
        </p:txBody>
      </p:sp>
    </p:spTree>
    <p:extLst>
      <p:ext uri="{BB962C8B-B14F-4D97-AF65-F5344CB8AC3E}">
        <p14:creationId xmlns:p14="http://schemas.microsoft.com/office/powerpoint/2010/main" val="1343884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47</a:t>
            </a:fld>
            <a:endParaRPr lang="en-GB"/>
          </a:p>
        </p:txBody>
      </p:sp>
    </p:spTree>
    <p:extLst>
      <p:ext uri="{BB962C8B-B14F-4D97-AF65-F5344CB8AC3E}">
        <p14:creationId xmlns:p14="http://schemas.microsoft.com/office/powerpoint/2010/main" val="2282566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endParaRPr lang="en-US" altLang="zh-CN"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48</a:t>
            </a:fld>
            <a:endParaRPr lang="en-GB"/>
          </a:p>
        </p:txBody>
      </p:sp>
    </p:spTree>
    <p:extLst>
      <p:ext uri="{BB962C8B-B14F-4D97-AF65-F5344CB8AC3E}">
        <p14:creationId xmlns:p14="http://schemas.microsoft.com/office/powerpoint/2010/main" val="216067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p>
            <a:endParaRPr lang="en-US" i="1" u="sng"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4</a:t>
            </a:fld>
            <a:endParaRPr lang="en-GB" dirty="0"/>
          </a:p>
        </p:txBody>
      </p:sp>
    </p:spTree>
    <p:extLst>
      <p:ext uri="{BB962C8B-B14F-4D97-AF65-F5344CB8AC3E}">
        <p14:creationId xmlns:p14="http://schemas.microsoft.com/office/powerpoint/2010/main" val="2715842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defRPr/>
            </a:pPr>
            <a:endParaRPr lang="en-US" sz="1000" u="sng" dirty="0">
              <a:solidFill>
                <a:srgbClr val="C00000"/>
              </a:solidFill>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49</a:t>
            </a:fld>
            <a:endParaRPr lang="en-GB" dirty="0"/>
          </a:p>
        </p:txBody>
      </p:sp>
    </p:spTree>
    <p:extLst>
      <p:ext uri="{BB962C8B-B14F-4D97-AF65-F5344CB8AC3E}">
        <p14:creationId xmlns:p14="http://schemas.microsoft.com/office/powerpoint/2010/main" val="2307418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sz="1000" b="0" i="0" u="none" strike="noStrike" kern="120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50</a:t>
            </a:fld>
            <a:endParaRPr lang="en-GB" dirty="0"/>
          </a:p>
        </p:txBody>
      </p:sp>
    </p:spTree>
    <p:extLst>
      <p:ext uri="{BB962C8B-B14F-4D97-AF65-F5344CB8AC3E}">
        <p14:creationId xmlns:p14="http://schemas.microsoft.com/office/powerpoint/2010/main" val="383255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lvl="0">
              <a:defRPr/>
            </a:pPr>
            <a:endParaRPr lang="en-US" altLang="zh-CN" b="1" i="1" u="sng" dirty="0"/>
          </a:p>
          <a:p>
            <a:pPr lvl="0">
              <a:defRPr/>
            </a:pPr>
            <a:endParaRPr lang="en-US" sz="800" baseline="0" dirty="0"/>
          </a:p>
        </p:txBody>
      </p:sp>
      <p:sp>
        <p:nvSpPr>
          <p:cNvPr id="4" name="Slide Number Placeholder 3"/>
          <p:cNvSpPr>
            <a:spLocks noGrp="1"/>
          </p:cNvSpPr>
          <p:nvPr>
            <p:ph type="sldNum" sz="quarter" idx="10"/>
          </p:nvPr>
        </p:nvSpPr>
        <p:spPr/>
        <p:txBody>
          <a:bodyPr/>
          <a:lstStyle/>
          <a:p>
            <a:fld id="{FE5A08ED-27E2-4434-8694-295ACE77E9F0}" type="slidenum">
              <a:rPr lang="en-GB" smtClean="0"/>
              <a:t>51</a:t>
            </a:fld>
            <a:endParaRPr lang="en-GB" dirty="0"/>
          </a:p>
        </p:txBody>
      </p:sp>
    </p:spTree>
    <p:extLst>
      <p:ext uri="{BB962C8B-B14F-4D97-AF65-F5344CB8AC3E}">
        <p14:creationId xmlns:p14="http://schemas.microsoft.com/office/powerpoint/2010/main" val="3513236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a:xfrm>
            <a:off x="441538" y="4866431"/>
            <a:ext cx="5940427" cy="45742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900" dirty="0"/>
          </a:p>
        </p:txBody>
      </p:sp>
      <p:sp>
        <p:nvSpPr>
          <p:cNvPr id="4" name="Slide Number Placeholder 3"/>
          <p:cNvSpPr>
            <a:spLocks noGrp="1"/>
          </p:cNvSpPr>
          <p:nvPr>
            <p:ph type="sldNum" sz="quarter" idx="10"/>
          </p:nvPr>
        </p:nvSpPr>
        <p:spPr/>
        <p:txBody>
          <a:bodyPr/>
          <a:lstStyle/>
          <a:p>
            <a:fld id="{FE5A08ED-27E2-4434-8694-295ACE77E9F0}" type="slidenum">
              <a:rPr lang="en-GB" smtClean="0"/>
              <a:t>52</a:t>
            </a:fld>
            <a:endParaRPr lang="en-GB" dirty="0"/>
          </a:p>
        </p:txBody>
      </p:sp>
    </p:spTree>
    <p:extLst>
      <p:ext uri="{BB962C8B-B14F-4D97-AF65-F5344CB8AC3E}">
        <p14:creationId xmlns:p14="http://schemas.microsoft.com/office/powerpoint/2010/main" val="401324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53</a:t>
            </a:fld>
            <a:endParaRPr lang="en-GB"/>
          </a:p>
        </p:txBody>
      </p:sp>
    </p:spTree>
    <p:extLst>
      <p:ext uri="{BB962C8B-B14F-4D97-AF65-F5344CB8AC3E}">
        <p14:creationId xmlns:p14="http://schemas.microsoft.com/office/powerpoint/2010/main" val="744876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8975"/>
            <a:ext cx="5956300" cy="4124325"/>
          </a:xfrm>
        </p:spPr>
      </p:sp>
      <p:sp>
        <p:nvSpPr>
          <p:cNvPr id="3" name="Notes Placeholder 2"/>
          <p:cNvSpPr>
            <a:spLocks noGrp="1"/>
          </p:cNvSpPr>
          <p:nvPr>
            <p:ph type="body" idx="1"/>
          </p:nvPr>
        </p:nvSpPr>
        <p:spPr>
          <a:xfrm>
            <a:off x="420688" y="4890464"/>
            <a:ext cx="5956300" cy="3987135"/>
          </a:xfrm>
        </p:spPr>
        <p:txBody>
          <a:bodyPr/>
          <a:lstStyle/>
          <a:p>
            <a:pPr eaLnBrk="1" hangingPunct="1"/>
            <a:endParaRPr lang="zh-CN" altLang="en-GB" sz="1000" dirty="0">
              <a:latin typeface="Arial" panose="020B0604020202020204" pitchFamily="34" charset="0"/>
              <a:ea typeface="微软雅黑" panose="020B0503020204020204" pitchFamily="34" charset="-122"/>
              <a:cs typeface="Arial" panose="020B0604020202020204" pitchFamily="34" charset="0"/>
            </a:endParaRPr>
          </a:p>
          <a:p>
            <a:endParaRPr lang="en-GB" sz="10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E5A08ED-27E2-4434-8694-295ACE77E9F0}" type="slidenum">
              <a:rPr lang="en-GB" smtClean="0"/>
              <a:t>54</a:t>
            </a:fld>
            <a:endParaRPr lang="en-GB"/>
          </a:p>
        </p:txBody>
      </p:sp>
    </p:spTree>
    <p:extLst>
      <p:ext uri="{BB962C8B-B14F-4D97-AF65-F5344CB8AC3E}">
        <p14:creationId xmlns:p14="http://schemas.microsoft.com/office/powerpoint/2010/main" val="4217201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06425"/>
            <a:ext cx="6022975" cy="41703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863B04-3381-45B2-BE01-F95DF72C52FF}" type="slidenum">
              <a:rPr lang="en-GB" smtClean="0"/>
              <a:t>55</a:t>
            </a:fld>
            <a:endParaRPr lang="en-GB"/>
          </a:p>
        </p:txBody>
      </p:sp>
    </p:spTree>
    <p:extLst>
      <p:ext uri="{BB962C8B-B14F-4D97-AF65-F5344CB8AC3E}">
        <p14:creationId xmlns:p14="http://schemas.microsoft.com/office/powerpoint/2010/main" val="159950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E5A08ED-27E2-4434-8694-295ACE77E9F0}" type="slidenum">
              <a:rPr lang="en-GB" smtClean="0"/>
              <a:pPr/>
              <a:t>56</a:t>
            </a:fld>
            <a:endParaRPr lang="en-GB" dirty="0"/>
          </a:p>
        </p:txBody>
      </p:sp>
      <p:sp>
        <p:nvSpPr>
          <p:cNvPr id="6" name="Slide Image Placeholder 5"/>
          <p:cNvSpPr>
            <a:spLocks noGrp="1" noRot="1" noChangeAspect="1"/>
          </p:cNvSpPr>
          <p:nvPr>
            <p:ph type="sldImg"/>
          </p:nvPr>
        </p:nvSpPr>
        <p:spPr>
          <a:xfrm>
            <a:off x="422275" y="693738"/>
            <a:ext cx="5945188" cy="4116387"/>
          </a:xfrm>
        </p:spPr>
      </p:sp>
      <p:sp>
        <p:nvSpPr>
          <p:cNvPr id="7" name="Notes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252128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90570" fontAlgn="t">
              <a:lnSpc>
                <a:spcPct val="150000"/>
              </a:lnSpc>
              <a:spcAft>
                <a:spcPts val="800"/>
              </a:spcAft>
              <a:buSzPct val="100000"/>
            </a:pP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5</a:t>
            </a:fld>
            <a:endParaRPr lang="en-GB" dirty="0"/>
          </a:p>
        </p:txBody>
      </p:sp>
    </p:spTree>
    <p:extLst>
      <p:ext uri="{BB962C8B-B14F-4D97-AF65-F5344CB8AC3E}">
        <p14:creationId xmlns:p14="http://schemas.microsoft.com/office/powerpoint/2010/main" val="76684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6</a:t>
            </a:fld>
            <a:endParaRPr lang="en-GB" dirty="0"/>
          </a:p>
        </p:txBody>
      </p:sp>
    </p:spTree>
    <p:extLst>
      <p:ext uri="{BB962C8B-B14F-4D97-AF65-F5344CB8AC3E}">
        <p14:creationId xmlns:p14="http://schemas.microsoft.com/office/powerpoint/2010/main" val="16359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92150"/>
            <a:ext cx="5948362" cy="4119563"/>
          </a:xfrm>
        </p:spPr>
      </p:sp>
      <p:sp>
        <p:nvSpPr>
          <p:cNvPr id="3" name="Notes Placeholder 2"/>
          <p:cNvSpPr>
            <a:spLocks noGrp="1"/>
          </p:cNvSpPr>
          <p:nvPr>
            <p:ph type="body" idx="1"/>
          </p:nvPr>
        </p:nvSpPr>
        <p:spPr/>
        <p:txBody>
          <a:bodyPr/>
          <a:lstStyle/>
          <a:p>
            <a:r>
              <a:rPr lang="zh-CN" altLang="en-US" dirty="0"/>
              <a:t>上海石化</a:t>
            </a: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7</a:t>
            </a:fld>
            <a:endParaRPr lang="en-GB" dirty="0"/>
          </a:p>
        </p:txBody>
      </p:sp>
    </p:spTree>
    <p:extLst>
      <p:ext uri="{BB962C8B-B14F-4D97-AF65-F5344CB8AC3E}">
        <p14:creationId xmlns:p14="http://schemas.microsoft.com/office/powerpoint/2010/main" val="182757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3738"/>
            <a:ext cx="5945188" cy="4116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kern="1200" dirty="0" smtClean="0">
                <a:solidFill>
                  <a:schemeClr val="tx1"/>
                </a:solidFill>
                <a:effectLst/>
                <a:latin typeface="Arial" panose="020B0604020202020204" pitchFamily="34" charset="0"/>
                <a:ea typeface="微软雅黑" panose="020B0503020204020204" pitchFamily="34" charset="-122"/>
                <a:cs typeface="Arial" panose="020B0604020202020204" pitchFamily="34" charset="0"/>
              </a:rPr>
              <a:t>。</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5A08ED-27E2-4434-8694-295ACE77E9F0}" type="slidenum">
              <a:rPr lang="en-GB" smtClean="0"/>
              <a:t>8</a:t>
            </a:fld>
            <a:endParaRPr lang="en-GB" dirty="0"/>
          </a:p>
        </p:txBody>
      </p:sp>
    </p:spTree>
    <p:extLst>
      <p:ext uri="{BB962C8B-B14F-4D97-AF65-F5344CB8AC3E}">
        <p14:creationId xmlns:p14="http://schemas.microsoft.com/office/powerpoint/2010/main" val="151397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56_Title">
    <p:spTree>
      <p:nvGrpSpPr>
        <p:cNvPr id="1" name=""/>
        <p:cNvGrpSpPr/>
        <p:nvPr/>
      </p:nvGrpSpPr>
      <p:grpSpPr>
        <a:xfrm>
          <a:off x="0" y="0"/>
          <a:ext cx="0" cy="0"/>
          <a:chOff x="0" y="0"/>
          <a:chExt cx="0" cy="0"/>
        </a:xfrm>
      </p:grpSpPr>
      <p:sp>
        <p:nvSpPr>
          <p:cNvPr id="3" name="Title 2"/>
          <p:cNvSpPr>
            <a:spLocks noGrp="1"/>
          </p:cNvSpPr>
          <p:nvPr>
            <p:ph type="title"/>
          </p:nvPr>
        </p:nvSpPr>
        <p:spPr bwMode="gray">
          <a:xfrm>
            <a:off x="814892" y="385700"/>
            <a:ext cx="8276219" cy="492443"/>
          </a:xfrm>
        </p:spPr>
        <p:txBody>
          <a:bodyPr vert="horz" lIns="0" tIns="0" rIns="0" bIns="0" rtlCol="0" anchor="t" anchorCtr="0">
            <a:spAutoFit/>
          </a:bodyPr>
          <a:lstStyle>
            <a:lvl1pPr>
              <a:lnSpc>
                <a:spcPct val="100000"/>
              </a:lnSpc>
              <a:defRPr lang="en-GB" sz="3200" dirty="0">
                <a:latin typeface="Arial" panose="020B0604020202020204" pitchFamily="34" charset="0"/>
                <a:ea typeface="微软雅黑" panose="020B0503020204020204" pitchFamily="34" charset="-122"/>
                <a:cs typeface="Arial" panose="020B0604020202020204" pitchFamily="34" charset="0"/>
              </a:defRPr>
            </a:lvl1pPr>
          </a:lstStyle>
          <a:p>
            <a:pPr lvl="0" defTabSz="914400"/>
            <a:endParaRPr lang="en-GB" dirty="0"/>
          </a:p>
        </p:txBody>
      </p:sp>
      <p:cxnSp>
        <p:nvCxnSpPr>
          <p:cNvPr id="5" name="Straight Connector 4"/>
          <p:cNvCxnSpPr/>
          <p:nvPr userDrawn="1"/>
        </p:nvCxnSpPr>
        <p:spPr>
          <a:xfrm>
            <a:off x="814892" y="939696"/>
            <a:ext cx="8276219" cy="0"/>
          </a:xfrm>
          <a:prstGeom prst="line">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3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2 COLUMN CHART TEXT">
    <p:spTree>
      <p:nvGrpSpPr>
        <p:cNvPr id="1" name=""/>
        <p:cNvGrpSpPr/>
        <p:nvPr/>
      </p:nvGrpSpPr>
      <p:grpSpPr>
        <a:xfrm>
          <a:off x="0" y="0"/>
          <a:ext cx="0" cy="0"/>
          <a:chOff x="0" y="0"/>
          <a:chExt cx="0" cy="0"/>
        </a:xfrm>
      </p:grpSpPr>
      <p:sp>
        <p:nvSpPr>
          <p:cNvPr id="7" name="Rectangle 6"/>
          <p:cNvSpPr/>
          <p:nvPr userDrawn="1"/>
        </p:nvSpPr>
        <p:spPr>
          <a:xfrm>
            <a:off x="0" y="0"/>
            <a:ext cx="5987846" cy="6858000"/>
          </a:xfrm>
          <a:prstGeom prst="rect">
            <a:avLst/>
          </a:prstGeom>
          <a:gradFill flip="none" rotWithShape="1">
            <a:gsLst>
              <a:gs pos="32000">
                <a:srgbClr val="FFFFFF">
                  <a:alpha val="25000"/>
                </a:srgbClr>
              </a:gs>
              <a:gs pos="100000">
                <a:schemeClr val="bg1">
                  <a:alpha val="76000"/>
                </a:scheme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9" name="Title 1"/>
          <p:cNvSpPr>
            <a:spLocks noGrp="1"/>
          </p:cNvSpPr>
          <p:nvPr>
            <p:ph type="ctrTitle" hasCustomPrompt="1"/>
          </p:nvPr>
        </p:nvSpPr>
        <p:spPr>
          <a:xfrm>
            <a:off x="819000" y="1418400"/>
            <a:ext cx="5747263" cy="3430800"/>
          </a:xfrm>
        </p:spPr>
        <p:txBody>
          <a:bodyPr vert="horz" lIns="0" tIns="0" rIns="0" bIns="0" rtlCol="0" anchor="t" anchorCtr="0">
            <a:noAutofit/>
          </a:bodyPr>
          <a:lstStyle>
            <a:lvl1pPr>
              <a:defRPr lang="en-US" sz="9600" dirty="0">
                <a:solidFill>
                  <a:srgbClr val="00338D"/>
                </a:solidFill>
                <a:latin typeface="KPMG Extralight" panose="020B0303030202040204" pitchFamily="34" charset="0"/>
                <a:ea typeface="微软雅黑" panose="020B0503020204020204" pitchFamily="34" charset="-122"/>
                <a:cs typeface="Arial" panose="020B0604020202020204" pitchFamily="34" charset="0"/>
              </a:defRPr>
            </a:lvl1pPr>
          </a:lstStyle>
          <a:p>
            <a:pPr lvl="0">
              <a:lnSpc>
                <a:spcPts val="8000"/>
              </a:lnSpc>
            </a:pPr>
            <a:r>
              <a:rPr lang="en-GB" dirty="0"/>
              <a:t>Title slide 4</a:t>
            </a:r>
            <a:br>
              <a:rPr lang="en-GB" dirty="0"/>
            </a:br>
            <a:r>
              <a:rPr lang="en-GB" dirty="0"/>
              <a:t>light right vertical image</a:t>
            </a:r>
            <a:endParaRPr lang="en-US" dirty="0"/>
          </a:p>
        </p:txBody>
      </p:sp>
    </p:spTree>
    <p:extLst>
      <p:ext uri="{BB962C8B-B14F-4D97-AF65-F5344CB8AC3E}">
        <p14:creationId xmlns:p14="http://schemas.microsoft.com/office/powerpoint/2010/main" val="208451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2 COLUMN CHART TEXT">
    <p:bg>
      <p:bgPr>
        <a:solidFill>
          <a:srgbClr val="00338D"/>
        </a:solidFill>
        <a:effectLst/>
      </p:bgPr>
    </p:bg>
    <p:spTree>
      <p:nvGrpSpPr>
        <p:cNvPr id="1" name=""/>
        <p:cNvGrpSpPr/>
        <p:nvPr/>
      </p:nvGrpSpPr>
      <p:grpSpPr>
        <a:xfrm>
          <a:off x="0" y="0"/>
          <a:ext cx="0" cy="0"/>
          <a:chOff x="0" y="0"/>
          <a:chExt cx="0" cy="0"/>
        </a:xfrm>
      </p:grpSpPr>
      <p:sp>
        <p:nvSpPr>
          <p:cNvPr id="8" name="Freeform 19"/>
          <p:cNvSpPr>
            <a:spLocks noEditPoints="1"/>
          </p:cNvSpPr>
          <p:nvPr userDrawn="1"/>
        </p:nvSpPr>
        <p:spPr bwMode="auto">
          <a:xfrm>
            <a:off x="1326999" y="812800"/>
            <a:ext cx="1059549" cy="39846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1189943059"/>
      </p:ext>
    </p:extLst>
  </p:cSld>
  <p:clrMapOvr>
    <a:masterClrMapping/>
  </p:clrMapOvr>
  <p:extLst>
    <p:ext uri="{DCECCB84-F9BA-43D5-87BE-67443E8EF086}">
      <p15:sldGuideLst xmlns:p15="http://schemas.microsoft.com/office/powerpoint/2012/main">
        <p15:guide id="1" pos="8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57_Title">
    <p:spTree>
      <p:nvGrpSpPr>
        <p:cNvPr id="1" name=""/>
        <p:cNvGrpSpPr/>
        <p:nvPr/>
      </p:nvGrpSpPr>
      <p:grpSpPr>
        <a:xfrm>
          <a:off x="0" y="0"/>
          <a:ext cx="0" cy="0"/>
          <a:chOff x="0" y="0"/>
          <a:chExt cx="0" cy="0"/>
        </a:xfrm>
      </p:grpSpPr>
      <p:sp>
        <p:nvSpPr>
          <p:cNvPr id="3" name="Title 2"/>
          <p:cNvSpPr>
            <a:spLocks noGrp="1"/>
          </p:cNvSpPr>
          <p:nvPr>
            <p:ph type="title"/>
          </p:nvPr>
        </p:nvSpPr>
        <p:spPr bwMode="gray">
          <a:xfrm>
            <a:off x="814892" y="385700"/>
            <a:ext cx="8276219" cy="492443"/>
          </a:xfrm>
        </p:spPr>
        <p:txBody>
          <a:bodyPr vert="horz" lIns="0" tIns="0" rIns="0" bIns="0" rtlCol="0" anchor="t" anchorCtr="0">
            <a:spAutoFit/>
          </a:bodyPr>
          <a:lstStyle>
            <a:lvl1pPr>
              <a:lnSpc>
                <a:spcPct val="100000"/>
              </a:lnSpc>
              <a:defRPr lang="en-GB" sz="3200" dirty="0">
                <a:latin typeface="Arial" panose="020B0604020202020204" pitchFamily="34" charset="0"/>
                <a:ea typeface="微软雅黑" panose="020B0503020204020204" pitchFamily="34" charset="-122"/>
                <a:cs typeface="Arial" panose="020B0604020202020204" pitchFamily="34" charset="0"/>
              </a:defRPr>
            </a:lvl1pPr>
          </a:lstStyle>
          <a:p>
            <a:pPr lvl="0" defTabSz="914400"/>
            <a:endParaRPr lang="en-GB" dirty="0"/>
          </a:p>
        </p:txBody>
      </p:sp>
      <p:cxnSp>
        <p:nvCxnSpPr>
          <p:cNvPr id="5" name="Straight Connector 4"/>
          <p:cNvCxnSpPr/>
          <p:nvPr userDrawn="1"/>
        </p:nvCxnSpPr>
        <p:spPr>
          <a:xfrm>
            <a:off x="814892" y="939696"/>
            <a:ext cx="8276219" cy="0"/>
          </a:xfrm>
          <a:prstGeom prst="line">
            <a:avLst/>
          </a:prstGeom>
          <a:ln w="12700">
            <a:solidFill>
              <a:srgbClr val="0033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1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60" y="0"/>
            <a:ext cx="9920990" cy="6858000"/>
          </a:xfrm>
          <a:prstGeom prst="rect">
            <a:avLst/>
          </a:prstGeom>
        </p:spPr>
      </p:pic>
      <p:sp>
        <p:nvSpPr>
          <p:cNvPr id="7" name="Rectangle 6"/>
          <p:cNvSpPr/>
          <p:nvPr userDrawn="1"/>
        </p:nvSpPr>
        <p:spPr>
          <a:xfrm>
            <a:off x="2387601" y="0"/>
            <a:ext cx="7537450" cy="686185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7" dirty="0"/>
          </a:p>
        </p:txBody>
      </p:sp>
      <p:sp>
        <p:nvSpPr>
          <p:cNvPr id="10" name="Rectangle 9"/>
          <p:cNvSpPr/>
          <p:nvPr userDrawn="1"/>
        </p:nvSpPr>
        <p:spPr>
          <a:xfrm>
            <a:off x="2273622" y="0"/>
            <a:ext cx="113978" cy="6840959"/>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47" dirty="0"/>
              <a:t> </a:t>
            </a:r>
            <a:endParaRPr lang="en-GB" sz="1747" dirty="0"/>
          </a:p>
        </p:txBody>
      </p:sp>
    </p:spTree>
    <p:extLst>
      <p:ext uri="{BB962C8B-B14F-4D97-AF65-F5344CB8AC3E}">
        <p14:creationId xmlns:p14="http://schemas.microsoft.com/office/powerpoint/2010/main" val="228545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atin typeface="+mn-lt"/>
                <a:ea typeface="微软雅黑" panose="020B0503020204020204" pitchFamily="34" charset="-122"/>
              </a:defRPr>
            </a:lvl1pPr>
          </a:lstStyle>
          <a:p>
            <a:r>
              <a:rPr lang="en-US" dirty="0"/>
              <a:t>Click to edit Master title style</a:t>
            </a:r>
          </a:p>
        </p:txBody>
      </p:sp>
      <p:sp>
        <p:nvSpPr>
          <p:cNvPr id="9" name="Text Placeholder 8"/>
          <p:cNvSpPr>
            <a:spLocks noGrp="1"/>
          </p:cNvSpPr>
          <p:nvPr>
            <p:ph type="body" sz="quarter" idx="10"/>
          </p:nvPr>
        </p:nvSpPr>
        <p:spPr>
          <a:xfrm>
            <a:off x="815100" y="1209601"/>
            <a:ext cx="82758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716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100" y="432000"/>
            <a:ext cx="8275800" cy="518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5100" y="1209600"/>
            <a:ext cx="8275800" cy="45828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9" name="Shape 8"/>
          <p:cNvSpPr txBox="1">
            <a:spLocks/>
          </p:cNvSpPr>
          <p:nvPr userDrawn="1"/>
        </p:nvSpPr>
        <p:spPr>
          <a:xfrm>
            <a:off x="7789827" y="6320118"/>
            <a:ext cx="130131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8" name="TextBox 6"/>
          <p:cNvSpPr txBox="1"/>
          <p:nvPr userDrawn="1">
            <p:custDataLst>
              <p:tags r:id="rId8"/>
            </p:custDataLst>
          </p:nvPr>
        </p:nvSpPr>
        <p:spPr>
          <a:xfrm>
            <a:off x="1584963" y="6320118"/>
            <a:ext cx="7045235"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kern="1200" noProof="0" dirty="0">
                <a:solidFill>
                  <a:schemeClr val="bg1">
                    <a:lumMod val="65000"/>
                  </a:schemeClr>
                </a:solidFill>
                <a:latin typeface="+mn-lt"/>
                <a:ea typeface="+mn-ea"/>
                <a:cs typeface="+mn-cs"/>
              </a:rPr>
              <a:t>© 2019 </a:t>
            </a:r>
            <a:r>
              <a:rPr lang="zh-CN" altLang="en-US" sz="600" kern="1200" noProof="0" dirty="0">
                <a:solidFill>
                  <a:schemeClr val="bg1">
                    <a:lumMod val="65000"/>
                  </a:schemeClr>
                </a:solidFill>
                <a:latin typeface="+mn-lt"/>
                <a:ea typeface="+mn-ea"/>
                <a:cs typeface="+mn-cs"/>
              </a:rPr>
              <a:t>毕马威华振会计师事务所（特殊普通合伙） </a:t>
            </a:r>
            <a:r>
              <a:rPr lang="en-US" altLang="zh-CN" sz="600" kern="1200" noProof="0" dirty="0">
                <a:solidFill>
                  <a:schemeClr val="bg1">
                    <a:lumMod val="65000"/>
                  </a:schemeClr>
                </a:solidFill>
                <a:latin typeface="+mn-lt"/>
                <a:ea typeface="+mn-ea"/>
                <a:cs typeface="+mn-cs"/>
              </a:rPr>
              <a:t>— </a:t>
            </a:r>
            <a:r>
              <a:rPr lang="zh-CN" altLang="en-US" sz="600" kern="1200" noProof="0" dirty="0">
                <a:solidFill>
                  <a:schemeClr val="bg1">
                    <a:lumMod val="65000"/>
                  </a:schemeClr>
                </a:solidFill>
                <a:latin typeface="+mn-lt"/>
                <a:ea typeface="+mn-ea"/>
                <a:cs typeface="+mn-cs"/>
              </a:rPr>
              <a:t>中国合伙制会计师事务所，是与瑞士实体 </a:t>
            </a:r>
            <a:r>
              <a:rPr lang="en-US" altLang="zh-CN" sz="600" kern="1200" noProof="0" dirty="0">
                <a:solidFill>
                  <a:schemeClr val="bg1">
                    <a:lumMod val="65000"/>
                  </a:schemeClr>
                </a:solidFill>
                <a:latin typeface="+mn-lt"/>
                <a:ea typeface="+mn-ea"/>
                <a:cs typeface="+mn-cs"/>
              </a:rPr>
              <a:t>— </a:t>
            </a:r>
            <a:r>
              <a:rPr lang="zh-CN" altLang="en-US" sz="600" kern="1200" noProof="0" dirty="0">
                <a:solidFill>
                  <a:schemeClr val="bg1">
                    <a:lumMod val="65000"/>
                  </a:schemeClr>
                </a:solidFill>
                <a:latin typeface="+mn-lt"/>
                <a:ea typeface="+mn-ea"/>
                <a:cs typeface="+mn-cs"/>
              </a:rPr>
              <a:t>毕马威国际合作组织 （“毕马威国际”）相关联的独立成员所网络中的成员。本课件内容保密、版权所有，不得转载。本课件不应被视为正式的审计、会计或法律建议。</a:t>
            </a: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17" r:id="rId1"/>
    <p:sldLayoutId id="2147483783" r:id="rId2"/>
    <p:sldLayoutId id="2147483781" r:id="rId3"/>
    <p:sldLayoutId id="2147483785" r:id="rId4"/>
    <p:sldLayoutId id="2147483787" r:id="rId5"/>
    <p:sldLayoutId id="2147483788" r:id="rId6"/>
  </p:sldLayoutIdLst>
  <p:txStyles>
    <p:titleStyle>
      <a:lvl1pPr algn="l" defTabSz="914395"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61" userDrawn="1">
          <p15:clr>
            <a:srgbClr val="F26B43"/>
          </p15:clr>
        </p15:guide>
        <p15:guide id="2" pos="509" userDrawn="1">
          <p15:clr>
            <a:srgbClr val="F26B43"/>
          </p15:clr>
        </p15:guide>
        <p15:guide id="3" pos="5732"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umu.cn/screen/home?group_id=3357362#survey/18483095/ques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spratings.com/documents/20184/774196/2018AnnualGlobalCorporateDefaultAndRatingTransitionStudy.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notesSlide" Target="../notesSlides/notesSlide45.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906000" cy="6858000"/>
            <a:chOff x="0" y="0"/>
            <a:chExt cx="9906000" cy="685800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7000" y="0"/>
              <a:ext cx="7239000" cy="685800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667000" cy="6858000"/>
            </a:xfrm>
            <a:prstGeom prst="rect">
              <a:avLst/>
            </a:prstGeom>
          </p:spPr>
        </p:pic>
      </p:grpSp>
      <p:sp>
        <p:nvSpPr>
          <p:cNvPr id="3" name="Title 2"/>
          <p:cNvSpPr>
            <a:spLocks noGrp="1"/>
          </p:cNvSpPr>
          <p:nvPr>
            <p:ph type="ctrTitle"/>
          </p:nvPr>
        </p:nvSpPr>
        <p:spPr/>
        <p:txBody>
          <a:bodyPr/>
          <a:lstStyle/>
          <a:p>
            <a:pPr>
              <a:lnSpc>
                <a:spcPct val="100000"/>
              </a:lnSpc>
            </a:pPr>
            <a:r>
              <a:rPr lang="zh-CN" altLang="en-US" sz="6000" dirty="0">
                <a:solidFill>
                  <a:schemeClr val="bg1"/>
                </a:solidFill>
                <a:latin typeface="Arial" panose="020B0604020202020204" pitchFamily="34" charset="0"/>
              </a:rPr>
              <a:t>新金融工具准则</a:t>
            </a:r>
            <a:r>
              <a:rPr lang="en-US" altLang="zh-CN" sz="6000" dirty="0">
                <a:solidFill>
                  <a:schemeClr val="bg1"/>
                </a:solidFill>
                <a:latin typeface="Arial" panose="020B0604020202020204" pitchFamily="34" charset="0"/>
              </a:rPr>
              <a:t/>
            </a:r>
            <a:br>
              <a:rPr lang="en-US" altLang="zh-CN" sz="6000" dirty="0">
                <a:solidFill>
                  <a:schemeClr val="bg1"/>
                </a:solidFill>
                <a:latin typeface="Arial" panose="020B0604020202020204" pitchFamily="34" charset="0"/>
              </a:rPr>
            </a:br>
            <a:r>
              <a:rPr lang="zh-CN" altLang="en-US" sz="6000" dirty="0" smtClean="0">
                <a:solidFill>
                  <a:schemeClr val="bg1"/>
                </a:solidFill>
                <a:latin typeface="Arial" panose="020B0604020202020204" pitchFamily="34" charset="0"/>
              </a:rPr>
              <a:t>实务案例应用</a:t>
            </a:r>
            <a:r>
              <a:rPr lang="zh-CN" altLang="en-US" dirty="0">
                <a:solidFill>
                  <a:schemeClr val="bg1"/>
                </a:solidFill>
              </a:rPr>
              <a:t/>
            </a:r>
            <a:br>
              <a:rPr lang="zh-CN" altLang="en-US" dirty="0">
                <a:solidFill>
                  <a:schemeClr val="bg1"/>
                </a:solidFill>
              </a:rPr>
            </a:br>
            <a:r>
              <a:rPr lang="zh-CN" altLang="en-US" dirty="0">
                <a:solidFill>
                  <a:schemeClr val="bg1"/>
                </a:solidFill>
              </a:rPr>
              <a:t/>
            </a:r>
            <a:br>
              <a:rPr lang="zh-CN" altLang="en-US" dirty="0">
                <a:solidFill>
                  <a:schemeClr val="bg1"/>
                </a:solidFill>
              </a:rPr>
            </a:br>
            <a:r>
              <a:rPr lang="zh-CN" altLang="en-US" sz="3600" dirty="0">
                <a:solidFill>
                  <a:schemeClr val="bg1"/>
                </a:solidFill>
                <a:latin typeface="Arial" panose="020B0604020202020204" pitchFamily="34" charset="0"/>
              </a:rPr>
              <a:t/>
            </a:r>
            <a:br>
              <a:rPr lang="zh-CN" altLang="en-US" sz="3600" dirty="0">
                <a:solidFill>
                  <a:schemeClr val="bg1"/>
                </a:solidFill>
                <a:latin typeface="Arial" panose="020B0604020202020204" pitchFamily="34" charset="0"/>
              </a:rPr>
            </a:br>
            <a:endParaRPr lang="en-GB" sz="3600" dirty="0">
              <a:solidFill>
                <a:schemeClr val="bg1"/>
              </a:solidFill>
              <a:latin typeface="Arial" panose="020B0604020202020204" pitchFamily="34" charset="0"/>
            </a:endParaRPr>
          </a:p>
        </p:txBody>
      </p:sp>
      <p:sp>
        <p:nvSpPr>
          <p:cNvPr id="4" name="Text Placeholder 4"/>
          <p:cNvSpPr txBox="1">
            <a:spLocks/>
          </p:cNvSpPr>
          <p:nvPr/>
        </p:nvSpPr>
        <p:spPr>
          <a:xfrm>
            <a:off x="819000" y="5086800"/>
            <a:ext cx="4910100" cy="216000"/>
          </a:xfrm>
          <a:prstGeom prst="rect">
            <a:avLst/>
          </a:prstGeom>
        </p:spPr>
        <p:txBody>
          <a:bodyPr/>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defRPr/>
            </a:pPr>
            <a:r>
              <a:rPr lang="en-US" altLang="zh-CN" dirty="0">
                <a:solidFill>
                  <a:schemeClr val="bg1"/>
                </a:solidFill>
              </a:rPr>
              <a:t>2019</a:t>
            </a:r>
            <a:r>
              <a:rPr lang="zh-CN" altLang="en-US" dirty="0">
                <a:solidFill>
                  <a:schemeClr val="bg1"/>
                </a:solidFill>
              </a:rPr>
              <a:t>年</a:t>
            </a:r>
            <a:r>
              <a:rPr lang="en-US" altLang="zh-CN" dirty="0">
                <a:solidFill>
                  <a:schemeClr val="bg1"/>
                </a:solidFill>
              </a:rPr>
              <a:t>10</a:t>
            </a:r>
            <a:r>
              <a:rPr lang="zh-CN" altLang="en-US" dirty="0">
                <a:solidFill>
                  <a:schemeClr val="bg1"/>
                </a:solidFill>
              </a:rPr>
              <a:t>月</a:t>
            </a:r>
          </a:p>
        </p:txBody>
      </p:sp>
      <p:sp>
        <p:nvSpPr>
          <p:cNvPr id="5" name="Freeform 19"/>
          <p:cNvSpPr>
            <a:spLocks noEditPoints="1"/>
          </p:cNvSpPr>
          <p:nvPr/>
        </p:nvSpPr>
        <p:spPr bwMode="auto">
          <a:xfrm>
            <a:off x="818999" y="648400"/>
            <a:ext cx="1058855" cy="3982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220037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31" y="447587"/>
            <a:ext cx="8276219" cy="492443"/>
          </a:xfrm>
        </p:spPr>
        <p:txBody>
          <a:bodyPr/>
          <a:lstStyle/>
          <a:p>
            <a:r>
              <a:rPr lang="zh-CN" altLang="en-US" dirty="0">
                <a:ea typeface="Microsoft YaHei" panose="020B0503020204020204" pitchFamily="34" charset="-122"/>
              </a:rPr>
              <a:t>理财产品列报情况</a:t>
            </a:r>
            <a:endParaRPr lang="zh-CN" altLang="en-US" sz="3200" dirty="0">
              <a:ea typeface="Microsoft YaHei" panose="020B0503020204020204" pitchFamily="34" charset="-122"/>
            </a:endParaRPr>
          </a:p>
        </p:txBody>
      </p:sp>
      <p:sp>
        <p:nvSpPr>
          <p:cNvPr id="9" name="Rectangle 8"/>
          <p:cNvSpPr/>
          <p:nvPr/>
        </p:nvSpPr>
        <p:spPr>
          <a:xfrm>
            <a:off x="814895" y="1131189"/>
            <a:ext cx="8284656" cy="646331"/>
          </a:xfrm>
          <a:prstGeom prst="rect">
            <a:avLst/>
          </a:prstGeom>
        </p:spPr>
        <p:txBody>
          <a:bodyPr wrap="square">
            <a:spAutoFi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2018</a:t>
            </a:r>
            <a:r>
              <a:rPr lang="zh-CN" altLang="en-US" dirty="0">
                <a:latin typeface="Arial" panose="020B0604020202020204" pitchFamily="34" charset="0"/>
                <a:ea typeface="微软雅黑" panose="020B0503020204020204" pitchFamily="34" charset="-122"/>
                <a:cs typeface="Arial" panose="020B0604020202020204" pitchFamily="34" charset="0"/>
              </a:rPr>
              <a:t>年末，在</a:t>
            </a:r>
            <a:r>
              <a:rPr lang="en-US" altLang="zh-CN" dirty="0">
                <a:latin typeface="Arial" panose="020B0604020202020204" pitchFamily="34" charset="0"/>
                <a:ea typeface="微软雅黑" panose="020B0503020204020204" pitchFamily="34" charset="-122"/>
                <a:cs typeface="Arial" panose="020B0604020202020204" pitchFamily="34" charset="0"/>
              </a:rPr>
              <a:t>83</a:t>
            </a:r>
            <a:r>
              <a:rPr lang="zh-CN" altLang="en-US" dirty="0" smtClean="0">
                <a:latin typeface="Arial" panose="020B0604020202020204" pitchFamily="34" charset="0"/>
                <a:ea typeface="微软雅黑" panose="020B0503020204020204" pitchFamily="34" charset="-122"/>
                <a:cs typeface="Arial" panose="020B0604020202020204" pitchFamily="34" charset="0"/>
              </a:rPr>
              <a:t>家</a:t>
            </a:r>
            <a:r>
              <a:rPr lang="en-US" altLang="zh-CN" dirty="0" smtClean="0">
                <a:latin typeface="Arial" panose="020B0604020202020204" pitchFamily="34" charset="0"/>
                <a:ea typeface="微软雅黑" panose="020B0503020204020204" pitchFamily="34" charset="-122"/>
                <a:cs typeface="Arial" panose="020B0604020202020204" pitchFamily="34" charset="0"/>
              </a:rPr>
              <a:t>A+H</a:t>
            </a:r>
            <a:r>
              <a:rPr lang="zh-CN" altLang="en-US" dirty="0" smtClean="0">
                <a:latin typeface="Arial" panose="020B0604020202020204" pitchFamily="34" charset="0"/>
                <a:ea typeface="微软雅黑" panose="020B0503020204020204" pitchFamily="34" charset="-122"/>
                <a:cs typeface="Arial" panose="020B0604020202020204" pitchFamily="34" charset="0"/>
              </a:rPr>
              <a:t>非</a:t>
            </a:r>
            <a:r>
              <a:rPr lang="zh-CN" altLang="en-US" dirty="0">
                <a:latin typeface="Arial" panose="020B0604020202020204" pitchFamily="34" charset="0"/>
                <a:ea typeface="微软雅黑" panose="020B0503020204020204" pitchFamily="34" charset="-122"/>
                <a:cs typeface="Arial" panose="020B0604020202020204" pitchFamily="34" charset="0"/>
              </a:rPr>
              <a:t>金融企业公司，有</a:t>
            </a:r>
            <a:r>
              <a:rPr lang="en-US" altLang="zh-CN" dirty="0">
                <a:latin typeface="Arial" panose="020B0604020202020204" pitchFamily="34" charset="0"/>
                <a:ea typeface="微软雅黑" panose="020B0503020204020204" pitchFamily="34" charset="-122"/>
                <a:cs typeface="Arial" panose="020B0604020202020204" pitchFamily="34" charset="0"/>
              </a:rPr>
              <a:t>39</a:t>
            </a:r>
            <a:r>
              <a:rPr lang="zh-CN" altLang="en-US" dirty="0">
                <a:latin typeface="Arial" panose="020B0604020202020204" pitchFamily="34" charset="0"/>
                <a:ea typeface="微软雅黑" panose="020B0503020204020204" pitchFamily="34" charset="-122"/>
                <a:cs typeface="Arial" panose="020B0604020202020204" pitchFamily="34" charset="0"/>
              </a:rPr>
              <a:t>家公司披露了持有的理财产品所在科目，具体分布如下：</a:t>
            </a:r>
          </a:p>
        </p:txBody>
      </p:sp>
      <p:sp>
        <p:nvSpPr>
          <p:cNvPr id="12" name="TextBox 11"/>
          <p:cNvSpPr txBox="1"/>
          <p:nvPr/>
        </p:nvSpPr>
        <p:spPr>
          <a:xfrm>
            <a:off x="1363133" y="5418667"/>
            <a:ext cx="914400" cy="914400"/>
          </a:xfrm>
          <a:prstGeom prst="rect">
            <a:avLst/>
          </a:prstGeom>
          <a:noFill/>
        </p:spPr>
        <p:txBody>
          <a:bodyPr wrap="none" lIns="54610" tIns="54610" rIns="54610" bIns="54610" rtlCol="0">
            <a:noAutofit/>
          </a:bodyPr>
          <a:lstStyle/>
          <a:p>
            <a:pPr>
              <a:spcAft>
                <a:spcPts val="600"/>
              </a:spcAft>
            </a:pPr>
            <a:endParaRPr lang="en-GB" sz="1500" dirty="0" err="1">
              <a:solidFill>
                <a:schemeClr val="tx2"/>
              </a:solidFill>
            </a:endParaRPr>
          </a:p>
        </p:txBody>
      </p:sp>
      <p:graphicFrame>
        <p:nvGraphicFramePr>
          <p:cNvPr id="8" name="Chart 7"/>
          <p:cNvGraphicFramePr/>
          <p:nvPr>
            <p:extLst>
              <p:ext uri="{D42A27DB-BD31-4B8C-83A1-F6EECF244321}">
                <p14:modId xmlns:p14="http://schemas.microsoft.com/office/powerpoint/2010/main" val="4096471616"/>
              </p:ext>
            </p:extLst>
          </p:nvPr>
        </p:nvGraphicFramePr>
        <p:xfrm>
          <a:off x="1628106" y="1662335"/>
          <a:ext cx="6074272" cy="453471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628106" y="1909557"/>
            <a:ext cx="2096169" cy="3229249"/>
            <a:chOff x="1628106" y="1909557"/>
            <a:chExt cx="2096169" cy="3229249"/>
          </a:xfrm>
        </p:grpSpPr>
        <p:sp>
          <p:nvSpPr>
            <p:cNvPr id="10" name="TextBox 9"/>
            <p:cNvSpPr txBox="1"/>
            <p:nvPr/>
          </p:nvSpPr>
          <p:spPr>
            <a:xfrm>
              <a:off x="2809875" y="1909557"/>
              <a:ext cx="914400" cy="914400"/>
            </a:xfrm>
            <a:prstGeom prst="rect">
              <a:avLst/>
            </a:prstGeom>
            <a:noFill/>
          </p:spPr>
          <p:txBody>
            <a:bodyPr wrap="none" lIns="54610" tIns="54610" rIns="54610" bIns="54610" rtlCol="0">
              <a:noAutofit/>
            </a:bodyPr>
            <a:lstStyle/>
            <a:p>
              <a:pPr>
                <a:spcAft>
                  <a:spcPts val="600"/>
                </a:spcAft>
              </a:pPr>
              <a:r>
                <a:rPr lang="zh-CN" altLang="en-US" sz="1500" b="1" dirty="0">
                  <a:solidFill>
                    <a:srgbClr val="0091DA"/>
                  </a:solidFill>
                  <a:latin typeface="微软雅黑" panose="020B0503020204020204" pitchFamily="34" charset="-122"/>
                  <a:ea typeface="微软雅黑" panose="020B0503020204020204" pitchFamily="34" charset="-122"/>
                </a:rPr>
                <a:t>交易性</a:t>
              </a:r>
              <a:endParaRPr lang="en-US" altLang="zh-CN" sz="1500" b="1" dirty="0">
                <a:solidFill>
                  <a:srgbClr val="0091DA"/>
                </a:solidFill>
                <a:latin typeface="微软雅黑" panose="020B0503020204020204" pitchFamily="34" charset="-122"/>
                <a:ea typeface="微软雅黑" panose="020B0503020204020204" pitchFamily="34" charset="-122"/>
              </a:endParaRPr>
            </a:p>
            <a:p>
              <a:pPr>
                <a:spcAft>
                  <a:spcPts val="600"/>
                </a:spcAft>
              </a:pPr>
              <a:r>
                <a:rPr lang="zh-CN" altLang="en-US" sz="1500" b="1" dirty="0">
                  <a:solidFill>
                    <a:srgbClr val="0091DA"/>
                  </a:solidFill>
                  <a:latin typeface="微软雅黑" panose="020B0503020204020204" pitchFamily="34" charset="-122"/>
                  <a:ea typeface="微软雅黑" panose="020B0503020204020204" pitchFamily="34" charset="-122"/>
                </a:rPr>
                <a:t>金融资产</a:t>
              </a:r>
              <a:endParaRPr lang="en-GB" sz="1500" b="1" dirty="0" err="1">
                <a:solidFill>
                  <a:srgbClr val="0091DA"/>
                </a:solidFill>
                <a:latin typeface="微软雅黑" panose="020B0503020204020204" pitchFamily="34" charset="-122"/>
                <a:ea typeface="微软雅黑" panose="020B0503020204020204" pitchFamily="34" charset="-122"/>
              </a:endParaRPr>
            </a:p>
          </p:txBody>
        </p:sp>
        <p:sp>
          <p:nvSpPr>
            <p:cNvPr id="11" name="Rectangle 10"/>
            <p:cNvSpPr/>
            <p:nvPr/>
          </p:nvSpPr>
          <p:spPr>
            <a:xfrm>
              <a:off x="1820333" y="4815641"/>
              <a:ext cx="184731" cy="323165"/>
            </a:xfrm>
            <a:prstGeom prst="rect">
              <a:avLst/>
            </a:prstGeom>
          </p:spPr>
          <p:txBody>
            <a:bodyPr wrap="none">
              <a:spAutoFit/>
            </a:bodyPr>
            <a:lstStyle/>
            <a:p>
              <a:endParaRPr lang="en-GB" sz="1500" b="1" dirty="0">
                <a:solidFill>
                  <a:schemeClr val="accent4"/>
                </a:solidFill>
                <a:latin typeface="微软雅黑" panose="020B0503020204020204" pitchFamily="34" charset="-122"/>
                <a:ea typeface="微软雅黑" panose="020B0503020204020204" pitchFamily="34" charset="-122"/>
              </a:endParaRPr>
            </a:p>
          </p:txBody>
        </p:sp>
        <p:sp>
          <p:nvSpPr>
            <p:cNvPr id="13" name="Rectangle 12"/>
            <p:cNvSpPr/>
            <p:nvPr/>
          </p:nvSpPr>
          <p:spPr>
            <a:xfrm>
              <a:off x="1628106" y="4307809"/>
              <a:ext cx="1181769" cy="553998"/>
            </a:xfrm>
            <a:prstGeom prst="rect">
              <a:avLst/>
            </a:prstGeom>
          </p:spPr>
          <p:txBody>
            <a:bodyPr wrap="square">
              <a:spAutoFit/>
            </a:bodyPr>
            <a:lstStyle/>
            <a:p>
              <a:r>
                <a:rPr lang="zh-CN" altLang="en-US" sz="1500" b="1" dirty="0">
                  <a:solidFill>
                    <a:schemeClr val="tx2"/>
                  </a:solidFill>
                  <a:latin typeface="微软雅黑" panose="020B0503020204020204" pitchFamily="34" charset="-122"/>
                  <a:ea typeface="微软雅黑" panose="020B0503020204020204" pitchFamily="34" charset="-122"/>
                </a:rPr>
                <a:t>其他非流动金融资产</a:t>
              </a:r>
              <a:endParaRPr lang="en-GB" sz="1500" b="1" dirty="0">
                <a:solidFill>
                  <a:schemeClr val="tx2"/>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7702378" y="4630974"/>
            <a:ext cx="1779373" cy="1015663"/>
          </a:xfrm>
          <a:prstGeom prst="rect">
            <a:avLst/>
          </a:prstGeom>
          <a:noFill/>
        </p:spPr>
        <p:txBody>
          <a:bodyPr wrap="square">
            <a:spAutoFit/>
          </a:bodyPr>
          <a:lstStyle/>
          <a:p>
            <a:pPr>
              <a:spcAft>
                <a:spcPts val="600"/>
              </a:spcAft>
            </a:pPr>
            <a:r>
              <a:rPr lang="zh-CN" altLang="en-US" sz="1200" dirty="0">
                <a:latin typeface="Arial" panose="020B0604020202020204" pitchFamily="34" charset="0"/>
                <a:ea typeface="微软雅黑" panose="020B0503020204020204" pitchFamily="34" charset="-122"/>
                <a:cs typeface="Arial" panose="020B0604020202020204" pitchFamily="34" charset="0"/>
              </a:rPr>
              <a:t>注：图示中比例为该科目数量占披露总量的比重，同一家公司可能根据条款不同列报在不同报表项目。</a:t>
            </a:r>
            <a:endParaRPr lang="en-GB" sz="1200" dirty="0" err="1">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1708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14891" y="1186250"/>
            <a:ext cx="8345585" cy="4416032"/>
          </a:xfrm>
          <a:prstGeom prst="roundRect">
            <a:avLst>
              <a:gd name="adj" fmla="val 1914"/>
            </a:avLst>
          </a:prstGeom>
          <a:ln w="22225">
            <a:solidFill>
              <a:srgbClr val="00A3A1"/>
            </a:solidFill>
            <a:prstDash val="soli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99077" tIns="564923" rIns="299077" bIns="166154" rtlCol="0" anchor="ctr">
            <a:noAutofit/>
          </a:bodyPr>
          <a:lstStyle/>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Title 1"/>
          <p:cNvSpPr>
            <a:spLocks noGrp="1"/>
          </p:cNvSpPr>
          <p:nvPr>
            <p:ph type="title"/>
          </p:nvPr>
        </p:nvSpPr>
        <p:spPr>
          <a:xfrm>
            <a:off x="814891" y="385698"/>
            <a:ext cx="8276219" cy="492443"/>
          </a:xfrm>
        </p:spPr>
        <p:txBody>
          <a:bodyPr/>
          <a:lstStyle/>
          <a:p>
            <a:pPr algn="just"/>
            <a:r>
              <a:rPr lang="zh-CN" altLang="en-US" dirty="0"/>
              <a:t>披露示例：理财产品</a:t>
            </a:r>
          </a:p>
        </p:txBody>
      </p:sp>
      <p:pic>
        <p:nvPicPr>
          <p:cNvPr id="3" name="图片 2"/>
          <p:cNvPicPr>
            <a:picLocks noChangeAspect="1"/>
          </p:cNvPicPr>
          <p:nvPr/>
        </p:nvPicPr>
        <p:blipFill>
          <a:blip r:embed="rId3"/>
          <a:stretch>
            <a:fillRect/>
          </a:stretch>
        </p:blipFill>
        <p:spPr>
          <a:xfrm>
            <a:off x="1083277" y="1256322"/>
            <a:ext cx="7571228" cy="2562225"/>
          </a:xfrm>
          <a:prstGeom prst="rect">
            <a:avLst/>
          </a:prstGeom>
        </p:spPr>
      </p:pic>
      <p:sp>
        <p:nvSpPr>
          <p:cNvPr id="19" name="Rectangle 21"/>
          <p:cNvSpPr/>
          <p:nvPr/>
        </p:nvSpPr>
        <p:spPr>
          <a:xfrm flipV="1">
            <a:off x="1491050" y="3207924"/>
            <a:ext cx="1902940" cy="222174"/>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a:blip r:embed="rId4"/>
          <a:stretch>
            <a:fillRect/>
          </a:stretch>
        </p:blipFill>
        <p:spPr>
          <a:xfrm>
            <a:off x="968368" y="3678230"/>
            <a:ext cx="7508367" cy="1924050"/>
          </a:xfrm>
          <a:prstGeom prst="rect">
            <a:avLst/>
          </a:prstGeom>
        </p:spPr>
      </p:pic>
      <p:sp>
        <p:nvSpPr>
          <p:cNvPr id="10" name="Rectangle 21"/>
          <p:cNvSpPr/>
          <p:nvPr/>
        </p:nvSpPr>
        <p:spPr>
          <a:xfrm flipV="1">
            <a:off x="1083277" y="4703091"/>
            <a:ext cx="1902940" cy="222174"/>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Rectangle 21"/>
          <p:cNvSpPr/>
          <p:nvPr/>
        </p:nvSpPr>
        <p:spPr>
          <a:xfrm flipV="1">
            <a:off x="1201661" y="1306220"/>
            <a:ext cx="1902940" cy="222174"/>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Rectangle 21"/>
          <p:cNvSpPr/>
          <p:nvPr/>
        </p:nvSpPr>
        <p:spPr>
          <a:xfrm flipV="1">
            <a:off x="1097250" y="3720439"/>
            <a:ext cx="1902940" cy="222174"/>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470964" y="4399574"/>
            <a:ext cx="626286" cy="622602"/>
            <a:chOff x="4233863" y="5524500"/>
            <a:chExt cx="809625" cy="804863"/>
          </a:xfrm>
        </p:grpSpPr>
        <p:sp>
          <p:nvSpPr>
            <p:cNvPr id="12" name="Freeform 393"/>
            <p:cNvSpPr>
              <a:spLocks/>
            </p:cNvSpPr>
            <p:nvPr/>
          </p:nvSpPr>
          <p:spPr bwMode="auto">
            <a:xfrm>
              <a:off x="4233863" y="5524500"/>
              <a:ext cx="809625" cy="795338"/>
            </a:xfrm>
            <a:custGeom>
              <a:avLst/>
              <a:gdLst>
                <a:gd name="T0" fmla="*/ 255 w 510"/>
                <a:gd name="T1" fmla="*/ 501 h 501"/>
                <a:gd name="T2" fmla="*/ 204 w 510"/>
                <a:gd name="T3" fmla="*/ 497 h 501"/>
                <a:gd name="T4" fmla="*/ 156 w 510"/>
                <a:gd name="T5" fmla="*/ 482 h 501"/>
                <a:gd name="T6" fmla="*/ 113 w 510"/>
                <a:gd name="T7" fmla="*/ 458 h 501"/>
                <a:gd name="T8" fmla="*/ 76 w 510"/>
                <a:gd name="T9" fmla="*/ 428 h 501"/>
                <a:gd name="T10" fmla="*/ 44 w 510"/>
                <a:gd name="T11" fmla="*/ 391 h 501"/>
                <a:gd name="T12" fmla="*/ 20 w 510"/>
                <a:gd name="T13" fmla="*/ 349 h 501"/>
                <a:gd name="T14" fmla="*/ 6 w 510"/>
                <a:gd name="T15" fmla="*/ 300 h 501"/>
                <a:gd name="T16" fmla="*/ 0 w 510"/>
                <a:gd name="T17" fmla="*/ 250 h 501"/>
                <a:gd name="T18" fmla="*/ 2 w 510"/>
                <a:gd name="T19" fmla="*/ 225 h 501"/>
                <a:gd name="T20" fmla="*/ 12 w 510"/>
                <a:gd name="T21" fmla="*/ 175 h 501"/>
                <a:gd name="T22" fmla="*/ 31 w 510"/>
                <a:gd name="T23" fmla="*/ 131 h 501"/>
                <a:gd name="T24" fmla="*/ 59 w 510"/>
                <a:gd name="T25" fmla="*/ 91 h 501"/>
                <a:gd name="T26" fmla="*/ 94 w 510"/>
                <a:gd name="T27" fmla="*/ 56 h 501"/>
                <a:gd name="T28" fmla="*/ 133 w 510"/>
                <a:gd name="T29" fmla="*/ 30 h 501"/>
                <a:gd name="T30" fmla="*/ 179 w 510"/>
                <a:gd name="T31" fmla="*/ 10 h 501"/>
                <a:gd name="T32" fmla="*/ 230 w 510"/>
                <a:gd name="T33" fmla="*/ 1 h 501"/>
                <a:gd name="T34" fmla="*/ 255 w 510"/>
                <a:gd name="T35" fmla="*/ 0 h 501"/>
                <a:gd name="T36" fmla="*/ 307 w 510"/>
                <a:gd name="T37" fmla="*/ 4 h 501"/>
                <a:gd name="T38" fmla="*/ 355 w 510"/>
                <a:gd name="T39" fmla="*/ 19 h 501"/>
                <a:gd name="T40" fmla="*/ 398 w 510"/>
                <a:gd name="T41" fmla="*/ 42 h 501"/>
                <a:gd name="T42" fmla="*/ 435 w 510"/>
                <a:gd name="T43" fmla="*/ 73 h 501"/>
                <a:gd name="T44" fmla="*/ 467 w 510"/>
                <a:gd name="T45" fmla="*/ 110 h 501"/>
                <a:gd name="T46" fmla="*/ 491 w 510"/>
                <a:gd name="T47" fmla="*/ 152 h 501"/>
                <a:gd name="T48" fmla="*/ 505 w 510"/>
                <a:gd name="T49" fmla="*/ 199 h 501"/>
                <a:gd name="T50" fmla="*/ 510 w 510"/>
                <a:gd name="T51" fmla="*/ 250 h 501"/>
                <a:gd name="T52" fmla="*/ 509 w 510"/>
                <a:gd name="T53" fmla="*/ 276 h 501"/>
                <a:gd name="T54" fmla="*/ 499 w 510"/>
                <a:gd name="T55" fmla="*/ 324 h 501"/>
                <a:gd name="T56" fmla="*/ 480 w 510"/>
                <a:gd name="T57" fmla="*/ 370 h 501"/>
                <a:gd name="T58" fmla="*/ 452 w 510"/>
                <a:gd name="T59" fmla="*/ 410 h 501"/>
                <a:gd name="T60" fmla="*/ 417 w 510"/>
                <a:gd name="T61" fmla="*/ 444 h 501"/>
                <a:gd name="T62" fmla="*/ 376 w 510"/>
                <a:gd name="T63" fmla="*/ 471 h 501"/>
                <a:gd name="T64" fmla="*/ 331 w 510"/>
                <a:gd name="T65" fmla="*/ 491 h 501"/>
                <a:gd name="T66" fmla="*/ 281 w 510"/>
                <a:gd name="T67" fmla="*/ 500 h 501"/>
                <a:gd name="T68" fmla="*/ 255 w 510"/>
                <a:gd name="T69"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1">
                  <a:moveTo>
                    <a:pt x="255" y="501"/>
                  </a:moveTo>
                  <a:lnTo>
                    <a:pt x="255" y="501"/>
                  </a:lnTo>
                  <a:lnTo>
                    <a:pt x="230" y="500"/>
                  </a:lnTo>
                  <a:lnTo>
                    <a:pt x="204" y="497"/>
                  </a:lnTo>
                  <a:lnTo>
                    <a:pt x="179" y="491"/>
                  </a:lnTo>
                  <a:lnTo>
                    <a:pt x="156" y="482"/>
                  </a:lnTo>
                  <a:lnTo>
                    <a:pt x="133" y="471"/>
                  </a:lnTo>
                  <a:lnTo>
                    <a:pt x="113" y="458"/>
                  </a:lnTo>
                  <a:lnTo>
                    <a:pt x="94" y="444"/>
                  </a:lnTo>
                  <a:lnTo>
                    <a:pt x="76" y="428"/>
                  </a:lnTo>
                  <a:lnTo>
                    <a:pt x="59" y="410"/>
                  </a:lnTo>
                  <a:lnTo>
                    <a:pt x="44" y="391"/>
                  </a:lnTo>
                  <a:lnTo>
                    <a:pt x="31" y="370"/>
                  </a:lnTo>
                  <a:lnTo>
                    <a:pt x="20" y="349"/>
                  </a:lnTo>
                  <a:lnTo>
                    <a:pt x="12" y="324"/>
                  </a:lnTo>
                  <a:lnTo>
                    <a:pt x="6" y="300"/>
                  </a:lnTo>
                  <a:lnTo>
                    <a:pt x="2" y="276"/>
                  </a:lnTo>
                  <a:lnTo>
                    <a:pt x="0" y="250"/>
                  </a:lnTo>
                  <a:lnTo>
                    <a:pt x="0" y="250"/>
                  </a:lnTo>
                  <a:lnTo>
                    <a:pt x="2" y="225"/>
                  </a:lnTo>
                  <a:lnTo>
                    <a:pt x="6" y="199"/>
                  </a:lnTo>
                  <a:lnTo>
                    <a:pt x="12" y="175"/>
                  </a:lnTo>
                  <a:lnTo>
                    <a:pt x="20" y="152"/>
                  </a:lnTo>
                  <a:lnTo>
                    <a:pt x="31" y="131"/>
                  </a:lnTo>
                  <a:lnTo>
                    <a:pt x="44" y="110"/>
                  </a:lnTo>
                  <a:lnTo>
                    <a:pt x="59" y="91"/>
                  </a:lnTo>
                  <a:lnTo>
                    <a:pt x="76" y="73"/>
                  </a:lnTo>
                  <a:lnTo>
                    <a:pt x="94" y="56"/>
                  </a:lnTo>
                  <a:lnTo>
                    <a:pt x="113" y="42"/>
                  </a:lnTo>
                  <a:lnTo>
                    <a:pt x="133" y="30"/>
                  </a:lnTo>
                  <a:lnTo>
                    <a:pt x="156" y="19"/>
                  </a:lnTo>
                  <a:lnTo>
                    <a:pt x="179" y="10"/>
                  </a:lnTo>
                  <a:lnTo>
                    <a:pt x="204" y="4"/>
                  </a:lnTo>
                  <a:lnTo>
                    <a:pt x="230" y="1"/>
                  </a:lnTo>
                  <a:lnTo>
                    <a:pt x="255" y="0"/>
                  </a:lnTo>
                  <a:lnTo>
                    <a:pt x="255" y="0"/>
                  </a:lnTo>
                  <a:lnTo>
                    <a:pt x="281" y="1"/>
                  </a:lnTo>
                  <a:lnTo>
                    <a:pt x="307" y="4"/>
                  </a:lnTo>
                  <a:lnTo>
                    <a:pt x="331" y="10"/>
                  </a:lnTo>
                  <a:lnTo>
                    <a:pt x="355" y="19"/>
                  </a:lnTo>
                  <a:lnTo>
                    <a:pt x="376" y="30"/>
                  </a:lnTo>
                  <a:lnTo>
                    <a:pt x="398" y="42"/>
                  </a:lnTo>
                  <a:lnTo>
                    <a:pt x="417" y="56"/>
                  </a:lnTo>
                  <a:lnTo>
                    <a:pt x="435" y="73"/>
                  </a:lnTo>
                  <a:lnTo>
                    <a:pt x="452" y="91"/>
                  </a:lnTo>
                  <a:lnTo>
                    <a:pt x="467" y="110"/>
                  </a:lnTo>
                  <a:lnTo>
                    <a:pt x="480" y="131"/>
                  </a:lnTo>
                  <a:lnTo>
                    <a:pt x="491" y="152"/>
                  </a:lnTo>
                  <a:lnTo>
                    <a:pt x="499" y="175"/>
                  </a:lnTo>
                  <a:lnTo>
                    <a:pt x="505" y="199"/>
                  </a:lnTo>
                  <a:lnTo>
                    <a:pt x="509" y="225"/>
                  </a:lnTo>
                  <a:lnTo>
                    <a:pt x="510" y="250"/>
                  </a:lnTo>
                  <a:lnTo>
                    <a:pt x="510" y="250"/>
                  </a:lnTo>
                  <a:lnTo>
                    <a:pt x="509" y="276"/>
                  </a:lnTo>
                  <a:lnTo>
                    <a:pt x="505" y="300"/>
                  </a:lnTo>
                  <a:lnTo>
                    <a:pt x="499" y="324"/>
                  </a:lnTo>
                  <a:lnTo>
                    <a:pt x="491" y="349"/>
                  </a:lnTo>
                  <a:lnTo>
                    <a:pt x="480" y="370"/>
                  </a:lnTo>
                  <a:lnTo>
                    <a:pt x="467" y="391"/>
                  </a:lnTo>
                  <a:lnTo>
                    <a:pt x="452" y="410"/>
                  </a:lnTo>
                  <a:lnTo>
                    <a:pt x="435" y="428"/>
                  </a:lnTo>
                  <a:lnTo>
                    <a:pt x="417" y="444"/>
                  </a:lnTo>
                  <a:lnTo>
                    <a:pt x="398" y="458"/>
                  </a:lnTo>
                  <a:lnTo>
                    <a:pt x="376" y="471"/>
                  </a:lnTo>
                  <a:lnTo>
                    <a:pt x="355" y="482"/>
                  </a:lnTo>
                  <a:lnTo>
                    <a:pt x="331" y="491"/>
                  </a:lnTo>
                  <a:lnTo>
                    <a:pt x="307" y="497"/>
                  </a:lnTo>
                  <a:lnTo>
                    <a:pt x="281" y="500"/>
                  </a:lnTo>
                  <a:lnTo>
                    <a:pt x="255" y="501"/>
                  </a:lnTo>
                  <a:lnTo>
                    <a:pt x="255" y="501"/>
                  </a:ln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94"/>
            <p:cNvSpPr>
              <a:spLocks/>
            </p:cNvSpPr>
            <p:nvPr/>
          </p:nvSpPr>
          <p:spPr bwMode="auto">
            <a:xfrm>
              <a:off x="4473575" y="5819775"/>
              <a:ext cx="427038" cy="509588"/>
            </a:xfrm>
            <a:custGeom>
              <a:avLst/>
              <a:gdLst>
                <a:gd name="T0" fmla="*/ 0 w 269"/>
                <a:gd name="T1" fmla="*/ 116 h 321"/>
                <a:gd name="T2" fmla="*/ 3 w 269"/>
                <a:gd name="T3" fmla="*/ 92 h 321"/>
                <a:gd name="T4" fmla="*/ 10 w 269"/>
                <a:gd name="T5" fmla="*/ 70 h 321"/>
                <a:gd name="T6" fmla="*/ 21 w 269"/>
                <a:gd name="T7" fmla="*/ 51 h 321"/>
                <a:gd name="T8" fmla="*/ 34 w 269"/>
                <a:gd name="T9" fmla="*/ 34 h 321"/>
                <a:gd name="T10" fmla="*/ 52 w 269"/>
                <a:gd name="T11" fmla="*/ 19 h 321"/>
                <a:gd name="T12" fmla="*/ 71 w 269"/>
                <a:gd name="T13" fmla="*/ 9 h 321"/>
                <a:gd name="T14" fmla="*/ 93 w 269"/>
                <a:gd name="T15" fmla="*/ 3 h 321"/>
                <a:gd name="T16" fmla="*/ 116 w 269"/>
                <a:gd name="T17" fmla="*/ 0 h 321"/>
                <a:gd name="T18" fmla="*/ 128 w 269"/>
                <a:gd name="T19" fmla="*/ 0 h 321"/>
                <a:gd name="T20" fmla="*/ 150 w 269"/>
                <a:gd name="T21" fmla="*/ 5 h 321"/>
                <a:gd name="T22" fmla="*/ 171 w 269"/>
                <a:gd name="T23" fmla="*/ 13 h 321"/>
                <a:gd name="T24" fmla="*/ 189 w 269"/>
                <a:gd name="T25" fmla="*/ 27 h 321"/>
                <a:gd name="T26" fmla="*/ 205 w 269"/>
                <a:gd name="T27" fmla="*/ 42 h 321"/>
                <a:gd name="T28" fmla="*/ 217 w 269"/>
                <a:gd name="T29" fmla="*/ 60 h 321"/>
                <a:gd name="T30" fmla="*/ 225 w 269"/>
                <a:gd name="T31" fmla="*/ 81 h 321"/>
                <a:gd name="T32" fmla="*/ 230 w 269"/>
                <a:gd name="T33" fmla="*/ 104 h 321"/>
                <a:gd name="T34" fmla="*/ 231 w 269"/>
                <a:gd name="T35" fmla="*/ 116 h 321"/>
                <a:gd name="T36" fmla="*/ 247 w 269"/>
                <a:gd name="T37" fmla="*/ 148 h 321"/>
                <a:gd name="T38" fmla="*/ 241 w 269"/>
                <a:gd name="T39" fmla="*/ 184 h 321"/>
                <a:gd name="T40" fmla="*/ 241 w 269"/>
                <a:gd name="T41" fmla="*/ 230 h 321"/>
                <a:gd name="T42" fmla="*/ 239 w 269"/>
                <a:gd name="T43" fmla="*/ 242 h 321"/>
                <a:gd name="T44" fmla="*/ 233 w 269"/>
                <a:gd name="T45" fmla="*/ 253 h 321"/>
                <a:gd name="T46" fmla="*/ 223 w 269"/>
                <a:gd name="T47" fmla="*/ 259 h 321"/>
                <a:gd name="T48" fmla="*/ 210 w 269"/>
                <a:gd name="T49" fmla="*/ 261 h 321"/>
                <a:gd name="T50" fmla="*/ 162 w 269"/>
                <a:gd name="T51" fmla="*/ 321 h 321"/>
                <a:gd name="T52" fmla="*/ 34 w 269"/>
                <a:gd name="T53" fmla="*/ 196 h 321"/>
                <a:gd name="T54" fmla="*/ 27 w 269"/>
                <a:gd name="T55" fmla="*/ 188 h 321"/>
                <a:gd name="T56" fmla="*/ 15 w 269"/>
                <a:gd name="T57" fmla="*/ 170 h 321"/>
                <a:gd name="T58" fmla="*/ 6 w 269"/>
                <a:gd name="T59" fmla="*/ 149 h 321"/>
                <a:gd name="T60" fmla="*/ 2 w 269"/>
                <a:gd name="T61" fmla="*/ 126 h 321"/>
                <a:gd name="T62" fmla="*/ 0 w 269"/>
                <a:gd name="T63" fmla="*/ 11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321">
                  <a:moveTo>
                    <a:pt x="0" y="116"/>
                  </a:moveTo>
                  <a:lnTo>
                    <a:pt x="0" y="116"/>
                  </a:lnTo>
                  <a:lnTo>
                    <a:pt x="2" y="104"/>
                  </a:lnTo>
                  <a:lnTo>
                    <a:pt x="3" y="92"/>
                  </a:lnTo>
                  <a:lnTo>
                    <a:pt x="6" y="81"/>
                  </a:lnTo>
                  <a:lnTo>
                    <a:pt x="10" y="70"/>
                  </a:lnTo>
                  <a:lnTo>
                    <a:pt x="15" y="60"/>
                  </a:lnTo>
                  <a:lnTo>
                    <a:pt x="21" y="51"/>
                  </a:lnTo>
                  <a:lnTo>
                    <a:pt x="27" y="42"/>
                  </a:lnTo>
                  <a:lnTo>
                    <a:pt x="34" y="34"/>
                  </a:lnTo>
                  <a:lnTo>
                    <a:pt x="43" y="27"/>
                  </a:lnTo>
                  <a:lnTo>
                    <a:pt x="52" y="19"/>
                  </a:lnTo>
                  <a:lnTo>
                    <a:pt x="61" y="13"/>
                  </a:lnTo>
                  <a:lnTo>
                    <a:pt x="71" y="9"/>
                  </a:lnTo>
                  <a:lnTo>
                    <a:pt x="82" y="5"/>
                  </a:lnTo>
                  <a:lnTo>
                    <a:pt x="93" y="3"/>
                  </a:lnTo>
                  <a:lnTo>
                    <a:pt x="104" y="0"/>
                  </a:lnTo>
                  <a:lnTo>
                    <a:pt x="116" y="0"/>
                  </a:lnTo>
                  <a:lnTo>
                    <a:pt x="116" y="0"/>
                  </a:lnTo>
                  <a:lnTo>
                    <a:pt x="128" y="0"/>
                  </a:lnTo>
                  <a:lnTo>
                    <a:pt x="139" y="3"/>
                  </a:lnTo>
                  <a:lnTo>
                    <a:pt x="150" y="5"/>
                  </a:lnTo>
                  <a:lnTo>
                    <a:pt x="160" y="9"/>
                  </a:lnTo>
                  <a:lnTo>
                    <a:pt x="171" y="13"/>
                  </a:lnTo>
                  <a:lnTo>
                    <a:pt x="181" y="19"/>
                  </a:lnTo>
                  <a:lnTo>
                    <a:pt x="189" y="27"/>
                  </a:lnTo>
                  <a:lnTo>
                    <a:pt x="198" y="34"/>
                  </a:lnTo>
                  <a:lnTo>
                    <a:pt x="205" y="42"/>
                  </a:lnTo>
                  <a:lnTo>
                    <a:pt x="211" y="51"/>
                  </a:lnTo>
                  <a:lnTo>
                    <a:pt x="217" y="60"/>
                  </a:lnTo>
                  <a:lnTo>
                    <a:pt x="222" y="70"/>
                  </a:lnTo>
                  <a:lnTo>
                    <a:pt x="225" y="81"/>
                  </a:lnTo>
                  <a:lnTo>
                    <a:pt x="229" y="92"/>
                  </a:lnTo>
                  <a:lnTo>
                    <a:pt x="230" y="104"/>
                  </a:lnTo>
                  <a:lnTo>
                    <a:pt x="231" y="116"/>
                  </a:lnTo>
                  <a:lnTo>
                    <a:pt x="231" y="116"/>
                  </a:lnTo>
                  <a:lnTo>
                    <a:pt x="231" y="120"/>
                  </a:lnTo>
                  <a:lnTo>
                    <a:pt x="247" y="148"/>
                  </a:lnTo>
                  <a:lnTo>
                    <a:pt x="269" y="184"/>
                  </a:lnTo>
                  <a:lnTo>
                    <a:pt x="241" y="184"/>
                  </a:lnTo>
                  <a:lnTo>
                    <a:pt x="241" y="230"/>
                  </a:lnTo>
                  <a:lnTo>
                    <a:pt x="241" y="230"/>
                  </a:lnTo>
                  <a:lnTo>
                    <a:pt x="241" y="236"/>
                  </a:lnTo>
                  <a:lnTo>
                    <a:pt x="239" y="242"/>
                  </a:lnTo>
                  <a:lnTo>
                    <a:pt x="236" y="248"/>
                  </a:lnTo>
                  <a:lnTo>
                    <a:pt x="233" y="253"/>
                  </a:lnTo>
                  <a:lnTo>
                    <a:pt x="228" y="256"/>
                  </a:lnTo>
                  <a:lnTo>
                    <a:pt x="223" y="259"/>
                  </a:lnTo>
                  <a:lnTo>
                    <a:pt x="217" y="261"/>
                  </a:lnTo>
                  <a:lnTo>
                    <a:pt x="210" y="261"/>
                  </a:lnTo>
                  <a:lnTo>
                    <a:pt x="162" y="261"/>
                  </a:lnTo>
                  <a:lnTo>
                    <a:pt x="162" y="321"/>
                  </a:lnTo>
                  <a:lnTo>
                    <a:pt x="34" y="321"/>
                  </a:lnTo>
                  <a:lnTo>
                    <a:pt x="34" y="196"/>
                  </a:lnTo>
                  <a:lnTo>
                    <a:pt x="34" y="196"/>
                  </a:lnTo>
                  <a:lnTo>
                    <a:pt x="27" y="188"/>
                  </a:lnTo>
                  <a:lnTo>
                    <a:pt x="21" y="179"/>
                  </a:lnTo>
                  <a:lnTo>
                    <a:pt x="15" y="170"/>
                  </a:lnTo>
                  <a:lnTo>
                    <a:pt x="10" y="160"/>
                  </a:lnTo>
                  <a:lnTo>
                    <a:pt x="6" y="149"/>
                  </a:lnTo>
                  <a:lnTo>
                    <a:pt x="3" y="138"/>
                  </a:lnTo>
                  <a:lnTo>
                    <a:pt x="2" y="126"/>
                  </a:lnTo>
                  <a:lnTo>
                    <a:pt x="0" y="116"/>
                  </a:lnTo>
                  <a:lnTo>
                    <a:pt x="0" y="116"/>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95"/>
            <p:cNvSpPr>
              <a:spLocks/>
            </p:cNvSpPr>
            <p:nvPr/>
          </p:nvSpPr>
          <p:spPr bwMode="auto">
            <a:xfrm>
              <a:off x="4751388" y="6049963"/>
              <a:ext cx="77788" cy="87313"/>
            </a:xfrm>
            <a:custGeom>
              <a:avLst/>
              <a:gdLst>
                <a:gd name="T0" fmla="*/ 26 w 49"/>
                <a:gd name="T1" fmla="*/ 55 h 55"/>
                <a:gd name="T2" fmla="*/ 0 w 49"/>
                <a:gd name="T3" fmla="*/ 21 h 55"/>
                <a:gd name="T4" fmla="*/ 13 w 49"/>
                <a:gd name="T5" fmla="*/ 0 h 55"/>
                <a:gd name="T6" fmla="*/ 47 w 49"/>
                <a:gd name="T7" fmla="*/ 2 h 55"/>
                <a:gd name="T8" fmla="*/ 49 w 49"/>
                <a:gd name="T9" fmla="*/ 38 h 55"/>
                <a:gd name="T10" fmla="*/ 26 w 49"/>
                <a:gd name="T11" fmla="*/ 55 h 55"/>
              </a:gdLst>
              <a:ahLst/>
              <a:cxnLst>
                <a:cxn ang="0">
                  <a:pos x="T0" y="T1"/>
                </a:cxn>
                <a:cxn ang="0">
                  <a:pos x="T2" y="T3"/>
                </a:cxn>
                <a:cxn ang="0">
                  <a:pos x="T4" y="T5"/>
                </a:cxn>
                <a:cxn ang="0">
                  <a:pos x="T6" y="T7"/>
                </a:cxn>
                <a:cxn ang="0">
                  <a:pos x="T8" y="T9"/>
                </a:cxn>
                <a:cxn ang="0">
                  <a:pos x="T10" y="T11"/>
                </a:cxn>
              </a:cxnLst>
              <a:rect l="0" t="0" r="r" b="b"/>
              <a:pathLst>
                <a:path w="49" h="55">
                  <a:moveTo>
                    <a:pt x="26" y="55"/>
                  </a:moveTo>
                  <a:lnTo>
                    <a:pt x="0" y="21"/>
                  </a:lnTo>
                  <a:lnTo>
                    <a:pt x="13" y="0"/>
                  </a:lnTo>
                  <a:lnTo>
                    <a:pt x="47" y="2"/>
                  </a:lnTo>
                  <a:lnTo>
                    <a:pt x="49" y="38"/>
                  </a:lnTo>
                  <a:lnTo>
                    <a:pt x="2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96"/>
            <p:cNvSpPr>
              <a:spLocks/>
            </p:cNvSpPr>
            <p:nvPr/>
          </p:nvSpPr>
          <p:spPr bwMode="auto">
            <a:xfrm>
              <a:off x="4745038" y="5868988"/>
              <a:ext cx="85725" cy="130175"/>
            </a:xfrm>
            <a:custGeom>
              <a:avLst/>
              <a:gdLst>
                <a:gd name="T0" fmla="*/ 27 w 54"/>
                <a:gd name="T1" fmla="*/ 82 h 82"/>
                <a:gd name="T2" fmla="*/ 27 w 54"/>
                <a:gd name="T3" fmla="*/ 82 h 82"/>
                <a:gd name="T4" fmla="*/ 40 w 54"/>
                <a:gd name="T5" fmla="*/ 77 h 82"/>
                <a:gd name="T6" fmla="*/ 54 w 54"/>
                <a:gd name="T7" fmla="*/ 75 h 82"/>
                <a:gd name="T8" fmla="*/ 54 w 54"/>
                <a:gd name="T9" fmla="*/ 75 h 82"/>
                <a:gd name="T10" fmla="*/ 52 w 54"/>
                <a:gd name="T11" fmla="*/ 64 h 82"/>
                <a:gd name="T12" fmla="*/ 50 w 54"/>
                <a:gd name="T13" fmla="*/ 53 h 82"/>
                <a:gd name="T14" fmla="*/ 47 w 54"/>
                <a:gd name="T15" fmla="*/ 44 h 82"/>
                <a:gd name="T16" fmla="*/ 42 w 54"/>
                <a:gd name="T17" fmla="*/ 34 h 82"/>
                <a:gd name="T18" fmla="*/ 38 w 54"/>
                <a:gd name="T19" fmla="*/ 24 h 82"/>
                <a:gd name="T20" fmla="*/ 32 w 54"/>
                <a:gd name="T21" fmla="*/ 16 h 82"/>
                <a:gd name="T22" fmla="*/ 26 w 54"/>
                <a:gd name="T23" fmla="*/ 8 h 82"/>
                <a:gd name="T24" fmla="*/ 18 w 54"/>
                <a:gd name="T25" fmla="*/ 0 h 82"/>
                <a:gd name="T26" fmla="*/ 18 w 54"/>
                <a:gd name="T27" fmla="*/ 0 h 82"/>
                <a:gd name="T28" fmla="*/ 9 w 54"/>
                <a:gd name="T29" fmla="*/ 4 h 82"/>
                <a:gd name="T30" fmla="*/ 0 w 54"/>
                <a:gd name="T31" fmla="*/ 9 h 82"/>
                <a:gd name="T32" fmla="*/ 0 w 54"/>
                <a:gd name="T33" fmla="*/ 9 h 82"/>
                <a:gd name="T34" fmla="*/ 6 w 54"/>
                <a:gd name="T35" fmla="*/ 17 h 82"/>
                <a:gd name="T36" fmla="*/ 11 w 54"/>
                <a:gd name="T37" fmla="*/ 24 h 82"/>
                <a:gd name="T38" fmla="*/ 16 w 54"/>
                <a:gd name="T39" fmla="*/ 34 h 82"/>
                <a:gd name="T40" fmla="*/ 20 w 54"/>
                <a:gd name="T41" fmla="*/ 43 h 82"/>
                <a:gd name="T42" fmla="*/ 23 w 54"/>
                <a:gd name="T43" fmla="*/ 52 h 82"/>
                <a:gd name="T44" fmla="*/ 24 w 54"/>
                <a:gd name="T45" fmla="*/ 62 h 82"/>
                <a:gd name="T46" fmla="*/ 27 w 54"/>
                <a:gd name="T47" fmla="*/ 71 h 82"/>
                <a:gd name="T48" fmla="*/ 27 w 54"/>
                <a:gd name="T49" fmla="*/ 82 h 82"/>
                <a:gd name="T50" fmla="*/ 27 w 54"/>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2">
                  <a:moveTo>
                    <a:pt x="27" y="82"/>
                  </a:moveTo>
                  <a:lnTo>
                    <a:pt x="27" y="82"/>
                  </a:lnTo>
                  <a:lnTo>
                    <a:pt x="40" y="77"/>
                  </a:lnTo>
                  <a:lnTo>
                    <a:pt x="54" y="75"/>
                  </a:lnTo>
                  <a:lnTo>
                    <a:pt x="54" y="75"/>
                  </a:lnTo>
                  <a:lnTo>
                    <a:pt x="52" y="64"/>
                  </a:lnTo>
                  <a:lnTo>
                    <a:pt x="50" y="53"/>
                  </a:lnTo>
                  <a:lnTo>
                    <a:pt x="47" y="44"/>
                  </a:lnTo>
                  <a:lnTo>
                    <a:pt x="42" y="34"/>
                  </a:lnTo>
                  <a:lnTo>
                    <a:pt x="38" y="24"/>
                  </a:lnTo>
                  <a:lnTo>
                    <a:pt x="32" y="16"/>
                  </a:lnTo>
                  <a:lnTo>
                    <a:pt x="26" y="8"/>
                  </a:lnTo>
                  <a:lnTo>
                    <a:pt x="18" y="0"/>
                  </a:lnTo>
                  <a:lnTo>
                    <a:pt x="18" y="0"/>
                  </a:lnTo>
                  <a:lnTo>
                    <a:pt x="9" y="4"/>
                  </a:lnTo>
                  <a:lnTo>
                    <a:pt x="0" y="9"/>
                  </a:lnTo>
                  <a:lnTo>
                    <a:pt x="0" y="9"/>
                  </a:lnTo>
                  <a:lnTo>
                    <a:pt x="6" y="17"/>
                  </a:lnTo>
                  <a:lnTo>
                    <a:pt x="11" y="24"/>
                  </a:lnTo>
                  <a:lnTo>
                    <a:pt x="16" y="34"/>
                  </a:lnTo>
                  <a:lnTo>
                    <a:pt x="20" y="43"/>
                  </a:lnTo>
                  <a:lnTo>
                    <a:pt x="23" y="52"/>
                  </a:lnTo>
                  <a:lnTo>
                    <a:pt x="24" y="62"/>
                  </a:lnTo>
                  <a:lnTo>
                    <a:pt x="27" y="71"/>
                  </a:lnTo>
                  <a:lnTo>
                    <a:pt x="27" y="82"/>
                  </a:lnTo>
                  <a:lnTo>
                    <a:pt x="2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97"/>
            <p:cNvSpPr>
              <a:spLocks noEditPoints="1"/>
            </p:cNvSpPr>
            <p:nvPr/>
          </p:nvSpPr>
          <p:spPr bwMode="auto">
            <a:xfrm>
              <a:off x="4376738" y="5749925"/>
              <a:ext cx="128588" cy="128588"/>
            </a:xfrm>
            <a:custGeom>
              <a:avLst/>
              <a:gdLst>
                <a:gd name="T0" fmla="*/ 8 w 81"/>
                <a:gd name="T1" fmla="*/ 33 h 81"/>
                <a:gd name="T2" fmla="*/ 13 w 81"/>
                <a:gd name="T3" fmla="*/ 27 h 81"/>
                <a:gd name="T4" fmla="*/ 13 w 81"/>
                <a:gd name="T5" fmla="*/ 24 h 81"/>
                <a:gd name="T6" fmla="*/ 7 w 81"/>
                <a:gd name="T7" fmla="*/ 16 h 81"/>
                <a:gd name="T8" fmla="*/ 16 w 81"/>
                <a:gd name="T9" fmla="*/ 8 h 81"/>
                <a:gd name="T10" fmla="*/ 23 w 81"/>
                <a:gd name="T11" fmla="*/ 13 h 81"/>
                <a:gd name="T12" fmla="*/ 28 w 81"/>
                <a:gd name="T13" fmla="*/ 13 h 81"/>
                <a:gd name="T14" fmla="*/ 33 w 81"/>
                <a:gd name="T15" fmla="*/ 10 h 81"/>
                <a:gd name="T16" fmla="*/ 33 w 81"/>
                <a:gd name="T17" fmla="*/ 2 h 81"/>
                <a:gd name="T18" fmla="*/ 46 w 81"/>
                <a:gd name="T19" fmla="*/ 0 h 81"/>
                <a:gd name="T20" fmla="*/ 48 w 81"/>
                <a:gd name="T21" fmla="*/ 2 h 81"/>
                <a:gd name="T22" fmla="*/ 48 w 81"/>
                <a:gd name="T23" fmla="*/ 10 h 81"/>
                <a:gd name="T24" fmla="*/ 53 w 81"/>
                <a:gd name="T25" fmla="*/ 13 h 81"/>
                <a:gd name="T26" fmla="*/ 63 w 81"/>
                <a:gd name="T27" fmla="*/ 8 h 81"/>
                <a:gd name="T28" fmla="*/ 66 w 81"/>
                <a:gd name="T29" fmla="*/ 8 h 81"/>
                <a:gd name="T30" fmla="*/ 73 w 81"/>
                <a:gd name="T31" fmla="*/ 16 h 81"/>
                <a:gd name="T32" fmla="*/ 69 w 81"/>
                <a:gd name="T33" fmla="*/ 24 h 81"/>
                <a:gd name="T34" fmla="*/ 69 w 81"/>
                <a:gd name="T35" fmla="*/ 30 h 81"/>
                <a:gd name="T36" fmla="*/ 72 w 81"/>
                <a:gd name="T37" fmla="*/ 33 h 81"/>
                <a:gd name="T38" fmla="*/ 81 w 81"/>
                <a:gd name="T39" fmla="*/ 33 h 81"/>
                <a:gd name="T40" fmla="*/ 81 w 81"/>
                <a:gd name="T41" fmla="*/ 45 h 81"/>
                <a:gd name="T42" fmla="*/ 72 w 81"/>
                <a:gd name="T43" fmla="*/ 48 h 81"/>
                <a:gd name="T44" fmla="*/ 69 w 81"/>
                <a:gd name="T45" fmla="*/ 50 h 81"/>
                <a:gd name="T46" fmla="*/ 67 w 81"/>
                <a:gd name="T47" fmla="*/ 55 h 81"/>
                <a:gd name="T48" fmla="*/ 72 w 81"/>
                <a:gd name="T49" fmla="*/ 62 h 81"/>
                <a:gd name="T50" fmla="*/ 66 w 81"/>
                <a:gd name="T51" fmla="*/ 73 h 81"/>
                <a:gd name="T52" fmla="*/ 63 w 81"/>
                <a:gd name="T53" fmla="*/ 73 h 81"/>
                <a:gd name="T54" fmla="*/ 55 w 81"/>
                <a:gd name="T55" fmla="*/ 67 h 81"/>
                <a:gd name="T56" fmla="*/ 51 w 81"/>
                <a:gd name="T57" fmla="*/ 68 h 81"/>
                <a:gd name="T58" fmla="*/ 48 w 81"/>
                <a:gd name="T59" fmla="*/ 78 h 81"/>
                <a:gd name="T60" fmla="*/ 46 w 81"/>
                <a:gd name="T61" fmla="*/ 81 h 81"/>
                <a:gd name="T62" fmla="*/ 34 w 81"/>
                <a:gd name="T63" fmla="*/ 80 h 81"/>
                <a:gd name="T64" fmla="*/ 33 w 81"/>
                <a:gd name="T65" fmla="*/ 72 h 81"/>
                <a:gd name="T66" fmla="*/ 28 w 81"/>
                <a:gd name="T67" fmla="*/ 67 h 81"/>
                <a:gd name="T68" fmla="*/ 23 w 81"/>
                <a:gd name="T69" fmla="*/ 68 h 81"/>
                <a:gd name="T70" fmla="*/ 17 w 81"/>
                <a:gd name="T71" fmla="*/ 73 h 81"/>
                <a:gd name="T72" fmla="*/ 8 w 81"/>
                <a:gd name="T73" fmla="*/ 66 h 81"/>
                <a:gd name="T74" fmla="*/ 13 w 81"/>
                <a:gd name="T75" fmla="*/ 57 h 81"/>
                <a:gd name="T76" fmla="*/ 13 w 81"/>
                <a:gd name="T77" fmla="*/ 54 h 81"/>
                <a:gd name="T78" fmla="*/ 11 w 81"/>
                <a:gd name="T79" fmla="*/ 49 h 81"/>
                <a:gd name="T80" fmla="*/ 2 w 81"/>
                <a:gd name="T81" fmla="*/ 48 h 81"/>
                <a:gd name="T82" fmla="*/ 0 w 81"/>
                <a:gd name="T83" fmla="*/ 36 h 81"/>
                <a:gd name="T84" fmla="*/ 2 w 81"/>
                <a:gd name="T85" fmla="*/ 33 h 81"/>
                <a:gd name="T86" fmla="*/ 41 w 81"/>
                <a:gd name="T87" fmla="*/ 54 h 81"/>
                <a:gd name="T88" fmla="*/ 52 w 81"/>
                <a:gd name="T89" fmla="*/ 45 h 81"/>
                <a:gd name="T90" fmla="*/ 52 w 81"/>
                <a:gd name="T91" fmla="*/ 36 h 81"/>
                <a:gd name="T92" fmla="*/ 41 w 81"/>
                <a:gd name="T93" fmla="*/ 27 h 81"/>
                <a:gd name="T94" fmla="*/ 31 w 81"/>
                <a:gd name="T95" fmla="*/ 31 h 81"/>
                <a:gd name="T96" fmla="*/ 28 w 81"/>
                <a:gd name="T97" fmla="*/ 40 h 81"/>
                <a:gd name="T98" fmla="*/ 35 w 81"/>
                <a:gd name="T9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81">
                  <a:moveTo>
                    <a:pt x="2" y="33"/>
                  </a:moveTo>
                  <a:lnTo>
                    <a:pt x="8" y="33"/>
                  </a:lnTo>
                  <a:lnTo>
                    <a:pt x="8" y="33"/>
                  </a:lnTo>
                  <a:lnTo>
                    <a:pt x="11" y="32"/>
                  </a:lnTo>
                  <a:lnTo>
                    <a:pt x="12" y="30"/>
                  </a:lnTo>
                  <a:lnTo>
                    <a:pt x="13" y="27"/>
                  </a:lnTo>
                  <a:lnTo>
                    <a:pt x="13" y="27"/>
                  </a:lnTo>
                  <a:lnTo>
                    <a:pt x="13" y="25"/>
                  </a:lnTo>
                  <a:lnTo>
                    <a:pt x="13" y="24"/>
                  </a:lnTo>
                  <a:lnTo>
                    <a:pt x="8" y="19"/>
                  </a:lnTo>
                  <a:lnTo>
                    <a:pt x="8" y="19"/>
                  </a:lnTo>
                  <a:lnTo>
                    <a:pt x="7" y="16"/>
                  </a:lnTo>
                  <a:lnTo>
                    <a:pt x="8" y="15"/>
                  </a:lnTo>
                  <a:lnTo>
                    <a:pt x="16" y="8"/>
                  </a:lnTo>
                  <a:lnTo>
                    <a:pt x="16" y="8"/>
                  </a:lnTo>
                  <a:lnTo>
                    <a:pt x="17" y="7"/>
                  </a:lnTo>
                  <a:lnTo>
                    <a:pt x="19" y="8"/>
                  </a:lnTo>
                  <a:lnTo>
                    <a:pt x="23" y="13"/>
                  </a:lnTo>
                  <a:lnTo>
                    <a:pt x="23" y="13"/>
                  </a:lnTo>
                  <a:lnTo>
                    <a:pt x="25" y="14"/>
                  </a:lnTo>
                  <a:lnTo>
                    <a:pt x="28" y="13"/>
                  </a:lnTo>
                  <a:lnTo>
                    <a:pt x="30" y="12"/>
                  </a:lnTo>
                  <a:lnTo>
                    <a:pt x="30" y="12"/>
                  </a:lnTo>
                  <a:lnTo>
                    <a:pt x="33" y="10"/>
                  </a:lnTo>
                  <a:lnTo>
                    <a:pt x="33" y="8"/>
                  </a:lnTo>
                  <a:lnTo>
                    <a:pt x="33" y="2"/>
                  </a:lnTo>
                  <a:lnTo>
                    <a:pt x="33" y="2"/>
                  </a:lnTo>
                  <a:lnTo>
                    <a:pt x="34" y="1"/>
                  </a:lnTo>
                  <a:lnTo>
                    <a:pt x="36" y="0"/>
                  </a:lnTo>
                  <a:lnTo>
                    <a:pt x="46" y="0"/>
                  </a:lnTo>
                  <a:lnTo>
                    <a:pt x="46" y="0"/>
                  </a:lnTo>
                  <a:lnTo>
                    <a:pt x="47" y="1"/>
                  </a:lnTo>
                  <a:lnTo>
                    <a:pt x="48" y="2"/>
                  </a:lnTo>
                  <a:lnTo>
                    <a:pt x="48" y="8"/>
                  </a:lnTo>
                  <a:lnTo>
                    <a:pt x="48" y="8"/>
                  </a:lnTo>
                  <a:lnTo>
                    <a:pt x="48" y="10"/>
                  </a:lnTo>
                  <a:lnTo>
                    <a:pt x="51" y="12"/>
                  </a:lnTo>
                  <a:lnTo>
                    <a:pt x="53" y="13"/>
                  </a:lnTo>
                  <a:lnTo>
                    <a:pt x="53" y="13"/>
                  </a:lnTo>
                  <a:lnTo>
                    <a:pt x="55" y="14"/>
                  </a:lnTo>
                  <a:lnTo>
                    <a:pt x="58" y="13"/>
                  </a:lnTo>
                  <a:lnTo>
                    <a:pt x="63" y="8"/>
                  </a:lnTo>
                  <a:lnTo>
                    <a:pt x="63" y="8"/>
                  </a:lnTo>
                  <a:lnTo>
                    <a:pt x="64" y="7"/>
                  </a:lnTo>
                  <a:lnTo>
                    <a:pt x="66" y="8"/>
                  </a:lnTo>
                  <a:lnTo>
                    <a:pt x="72" y="15"/>
                  </a:lnTo>
                  <a:lnTo>
                    <a:pt x="72" y="15"/>
                  </a:lnTo>
                  <a:lnTo>
                    <a:pt x="73" y="16"/>
                  </a:lnTo>
                  <a:lnTo>
                    <a:pt x="72" y="19"/>
                  </a:lnTo>
                  <a:lnTo>
                    <a:pt x="69" y="24"/>
                  </a:lnTo>
                  <a:lnTo>
                    <a:pt x="69" y="24"/>
                  </a:lnTo>
                  <a:lnTo>
                    <a:pt x="67" y="25"/>
                  </a:lnTo>
                  <a:lnTo>
                    <a:pt x="67" y="27"/>
                  </a:lnTo>
                  <a:lnTo>
                    <a:pt x="69" y="30"/>
                  </a:lnTo>
                  <a:lnTo>
                    <a:pt x="69" y="30"/>
                  </a:lnTo>
                  <a:lnTo>
                    <a:pt x="70" y="32"/>
                  </a:lnTo>
                  <a:lnTo>
                    <a:pt x="72" y="33"/>
                  </a:lnTo>
                  <a:lnTo>
                    <a:pt x="78" y="33"/>
                  </a:lnTo>
                  <a:lnTo>
                    <a:pt x="78" y="33"/>
                  </a:lnTo>
                  <a:lnTo>
                    <a:pt x="81" y="33"/>
                  </a:lnTo>
                  <a:lnTo>
                    <a:pt x="81" y="36"/>
                  </a:lnTo>
                  <a:lnTo>
                    <a:pt x="81" y="45"/>
                  </a:lnTo>
                  <a:lnTo>
                    <a:pt x="81" y="45"/>
                  </a:lnTo>
                  <a:lnTo>
                    <a:pt x="81" y="47"/>
                  </a:lnTo>
                  <a:lnTo>
                    <a:pt x="78" y="48"/>
                  </a:lnTo>
                  <a:lnTo>
                    <a:pt x="72" y="48"/>
                  </a:lnTo>
                  <a:lnTo>
                    <a:pt x="72" y="48"/>
                  </a:lnTo>
                  <a:lnTo>
                    <a:pt x="70" y="49"/>
                  </a:lnTo>
                  <a:lnTo>
                    <a:pt x="69" y="50"/>
                  </a:lnTo>
                  <a:lnTo>
                    <a:pt x="67" y="54"/>
                  </a:lnTo>
                  <a:lnTo>
                    <a:pt x="67" y="54"/>
                  </a:lnTo>
                  <a:lnTo>
                    <a:pt x="67" y="55"/>
                  </a:lnTo>
                  <a:lnTo>
                    <a:pt x="69" y="57"/>
                  </a:lnTo>
                  <a:lnTo>
                    <a:pt x="72" y="62"/>
                  </a:lnTo>
                  <a:lnTo>
                    <a:pt x="72" y="62"/>
                  </a:lnTo>
                  <a:lnTo>
                    <a:pt x="73" y="63"/>
                  </a:lnTo>
                  <a:lnTo>
                    <a:pt x="72" y="66"/>
                  </a:lnTo>
                  <a:lnTo>
                    <a:pt x="66" y="73"/>
                  </a:lnTo>
                  <a:lnTo>
                    <a:pt x="66" y="73"/>
                  </a:lnTo>
                  <a:lnTo>
                    <a:pt x="64" y="73"/>
                  </a:lnTo>
                  <a:lnTo>
                    <a:pt x="63" y="73"/>
                  </a:lnTo>
                  <a:lnTo>
                    <a:pt x="58" y="68"/>
                  </a:lnTo>
                  <a:lnTo>
                    <a:pt x="58" y="68"/>
                  </a:lnTo>
                  <a:lnTo>
                    <a:pt x="55" y="67"/>
                  </a:lnTo>
                  <a:lnTo>
                    <a:pt x="53" y="67"/>
                  </a:lnTo>
                  <a:lnTo>
                    <a:pt x="51" y="68"/>
                  </a:lnTo>
                  <a:lnTo>
                    <a:pt x="51" y="68"/>
                  </a:lnTo>
                  <a:lnTo>
                    <a:pt x="48" y="69"/>
                  </a:lnTo>
                  <a:lnTo>
                    <a:pt x="48" y="72"/>
                  </a:lnTo>
                  <a:lnTo>
                    <a:pt x="48" y="78"/>
                  </a:lnTo>
                  <a:lnTo>
                    <a:pt x="48" y="78"/>
                  </a:lnTo>
                  <a:lnTo>
                    <a:pt x="47" y="80"/>
                  </a:lnTo>
                  <a:lnTo>
                    <a:pt x="46" y="81"/>
                  </a:lnTo>
                  <a:lnTo>
                    <a:pt x="36" y="81"/>
                  </a:lnTo>
                  <a:lnTo>
                    <a:pt x="36" y="81"/>
                  </a:lnTo>
                  <a:lnTo>
                    <a:pt x="34" y="80"/>
                  </a:lnTo>
                  <a:lnTo>
                    <a:pt x="33" y="78"/>
                  </a:lnTo>
                  <a:lnTo>
                    <a:pt x="33" y="72"/>
                  </a:lnTo>
                  <a:lnTo>
                    <a:pt x="33" y="72"/>
                  </a:lnTo>
                  <a:lnTo>
                    <a:pt x="33" y="69"/>
                  </a:lnTo>
                  <a:lnTo>
                    <a:pt x="30" y="68"/>
                  </a:lnTo>
                  <a:lnTo>
                    <a:pt x="28" y="67"/>
                  </a:lnTo>
                  <a:lnTo>
                    <a:pt x="28" y="67"/>
                  </a:lnTo>
                  <a:lnTo>
                    <a:pt x="25" y="67"/>
                  </a:lnTo>
                  <a:lnTo>
                    <a:pt x="23" y="68"/>
                  </a:lnTo>
                  <a:lnTo>
                    <a:pt x="19" y="73"/>
                  </a:lnTo>
                  <a:lnTo>
                    <a:pt x="19" y="73"/>
                  </a:lnTo>
                  <a:lnTo>
                    <a:pt x="17" y="73"/>
                  </a:lnTo>
                  <a:lnTo>
                    <a:pt x="16" y="73"/>
                  </a:lnTo>
                  <a:lnTo>
                    <a:pt x="8" y="66"/>
                  </a:lnTo>
                  <a:lnTo>
                    <a:pt x="8" y="66"/>
                  </a:lnTo>
                  <a:lnTo>
                    <a:pt x="7" y="63"/>
                  </a:lnTo>
                  <a:lnTo>
                    <a:pt x="8" y="62"/>
                  </a:lnTo>
                  <a:lnTo>
                    <a:pt x="13" y="57"/>
                  </a:lnTo>
                  <a:lnTo>
                    <a:pt x="13" y="57"/>
                  </a:lnTo>
                  <a:lnTo>
                    <a:pt x="13" y="55"/>
                  </a:lnTo>
                  <a:lnTo>
                    <a:pt x="13" y="54"/>
                  </a:lnTo>
                  <a:lnTo>
                    <a:pt x="12" y="50"/>
                  </a:lnTo>
                  <a:lnTo>
                    <a:pt x="12" y="50"/>
                  </a:lnTo>
                  <a:lnTo>
                    <a:pt x="11" y="49"/>
                  </a:lnTo>
                  <a:lnTo>
                    <a:pt x="8" y="48"/>
                  </a:lnTo>
                  <a:lnTo>
                    <a:pt x="2" y="48"/>
                  </a:lnTo>
                  <a:lnTo>
                    <a:pt x="2" y="48"/>
                  </a:lnTo>
                  <a:lnTo>
                    <a:pt x="0" y="47"/>
                  </a:lnTo>
                  <a:lnTo>
                    <a:pt x="0" y="45"/>
                  </a:lnTo>
                  <a:lnTo>
                    <a:pt x="0" y="36"/>
                  </a:lnTo>
                  <a:lnTo>
                    <a:pt x="0" y="36"/>
                  </a:lnTo>
                  <a:lnTo>
                    <a:pt x="0" y="33"/>
                  </a:lnTo>
                  <a:lnTo>
                    <a:pt x="2" y="33"/>
                  </a:lnTo>
                  <a:lnTo>
                    <a:pt x="2" y="33"/>
                  </a:lnTo>
                  <a:close/>
                  <a:moveTo>
                    <a:pt x="41" y="54"/>
                  </a:moveTo>
                  <a:lnTo>
                    <a:pt x="41" y="54"/>
                  </a:lnTo>
                  <a:lnTo>
                    <a:pt x="46" y="53"/>
                  </a:lnTo>
                  <a:lnTo>
                    <a:pt x="49" y="49"/>
                  </a:lnTo>
                  <a:lnTo>
                    <a:pt x="52" y="45"/>
                  </a:lnTo>
                  <a:lnTo>
                    <a:pt x="53" y="40"/>
                  </a:lnTo>
                  <a:lnTo>
                    <a:pt x="53" y="40"/>
                  </a:lnTo>
                  <a:lnTo>
                    <a:pt x="52" y="36"/>
                  </a:lnTo>
                  <a:lnTo>
                    <a:pt x="49" y="31"/>
                  </a:lnTo>
                  <a:lnTo>
                    <a:pt x="46" y="28"/>
                  </a:lnTo>
                  <a:lnTo>
                    <a:pt x="41" y="27"/>
                  </a:lnTo>
                  <a:lnTo>
                    <a:pt x="41" y="27"/>
                  </a:lnTo>
                  <a:lnTo>
                    <a:pt x="35" y="28"/>
                  </a:lnTo>
                  <a:lnTo>
                    <a:pt x="31" y="31"/>
                  </a:lnTo>
                  <a:lnTo>
                    <a:pt x="29" y="36"/>
                  </a:lnTo>
                  <a:lnTo>
                    <a:pt x="28" y="40"/>
                  </a:lnTo>
                  <a:lnTo>
                    <a:pt x="28" y="40"/>
                  </a:lnTo>
                  <a:lnTo>
                    <a:pt x="29" y="45"/>
                  </a:lnTo>
                  <a:lnTo>
                    <a:pt x="31" y="49"/>
                  </a:lnTo>
                  <a:lnTo>
                    <a:pt x="35" y="53"/>
                  </a:lnTo>
                  <a:lnTo>
                    <a:pt x="41" y="54"/>
                  </a:lnTo>
                  <a:lnTo>
                    <a:pt x="41" y="54"/>
                  </a:lnTo>
                  <a:close/>
                </a:path>
              </a:pathLst>
            </a:custGeom>
            <a:solidFill>
              <a:srgbClr val="82C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98"/>
            <p:cNvSpPr>
              <a:spLocks noEditPoints="1"/>
            </p:cNvSpPr>
            <p:nvPr/>
          </p:nvSpPr>
          <p:spPr bwMode="auto">
            <a:xfrm>
              <a:off x="4473575" y="5583238"/>
              <a:ext cx="307975" cy="458788"/>
            </a:xfrm>
            <a:custGeom>
              <a:avLst/>
              <a:gdLst>
                <a:gd name="T0" fmla="*/ 0 w 194"/>
                <a:gd name="T1" fmla="*/ 97 h 289"/>
                <a:gd name="T2" fmla="*/ 3 w 194"/>
                <a:gd name="T3" fmla="*/ 77 h 289"/>
                <a:gd name="T4" fmla="*/ 8 w 194"/>
                <a:gd name="T5" fmla="*/ 59 h 289"/>
                <a:gd name="T6" fmla="*/ 16 w 194"/>
                <a:gd name="T7" fmla="*/ 42 h 289"/>
                <a:gd name="T8" fmla="*/ 27 w 194"/>
                <a:gd name="T9" fmla="*/ 28 h 289"/>
                <a:gd name="T10" fmla="*/ 41 w 194"/>
                <a:gd name="T11" fmla="*/ 17 h 289"/>
                <a:gd name="T12" fmla="*/ 57 w 194"/>
                <a:gd name="T13" fmla="*/ 7 h 289"/>
                <a:gd name="T14" fmla="*/ 76 w 194"/>
                <a:gd name="T15" fmla="*/ 2 h 289"/>
                <a:gd name="T16" fmla="*/ 97 w 194"/>
                <a:gd name="T17" fmla="*/ 0 h 289"/>
                <a:gd name="T18" fmla="*/ 110 w 194"/>
                <a:gd name="T19" fmla="*/ 1 h 289"/>
                <a:gd name="T20" fmla="*/ 133 w 194"/>
                <a:gd name="T21" fmla="*/ 5 h 289"/>
                <a:gd name="T22" fmla="*/ 152 w 194"/>
                <a:gd name="T23" fmla="*/ 12 h 289"/>
                <a:gd name="T24" fmla="*/ 168 w 194"/>
                <a:gd name="T25" fmla="*/ 22 h 289"/>
                <a:gd name="T26" fmla="*/ 179 w 194"/>
                <a:gd name="T27" fmla="*/ 34 h 289"/>
                <a:gd name="T28" fmla="*/ 187 w 194"/>
                <a:gd name="T29" fmla="*/ 46 h 289"/>
                <a:gd name="T30" fmla="*/ 193 w 194"/>
                <a:gd name="T31" fmla="*/ 65 h 289"/>
                <a:gd name="T32" fmla="*/ 194 w 194"/>
                <a:gd name="T33" fmla="*/ 77 h 289"/>
                <a:gd name="T34" fmla="*/ 192 w 194"/>
                <a:gd name="T35" fmla="*/ 101 h 289"/>
                <a:gd name="T36" fmla="*/ 185 w 194"/>
                <a:gd name="T37" fmla="*/ 119 h 289"/>
                <a:gd name="T38" fmla="*/ 174 w 194"/>
                <a:gd name="T39" fmla="*/ 132 h 289"/>
                <a:gd name="T40" fmla="*/ 148 w 194"/>
                <a:gd name="T41" fmla="*/ 153 h 289"/>
                <a:gd name="T42" fmla="*/ 132 w 194"/>
                <a:gd name="T43" fmla="*/ 167 h 289"/>
                <a:gd name="T44" fmla="*/ 124 w 194"/>
                <a:gd name="T45" fmla="*/ 182 h 289"/>
                <a:gd name="T46" fmla="*/ 123 w 194"/>
                <a:gd name="T47" fmla="*/ 204 h 289"/>
                <a:gd name="T48" fmla="*/ 70 w 194"/>
                <a:gd name="T49" fmla="*/ 186 h 289"/>
                <a:gd name="T50" fmla="*/ 71 w 194"/>
                <a:gd name="T51" fmla="*/ 174 h 289"/>
                <a:gd name="T52" fmla="*/ 77 w 194"/>
                <a:gd name="T53" fmla="*/ 155 h 289"/>
                <a:gd name="T54" fmla="*/ 87 w 194"/>
                <a:gd name="T55" fmla="*/ 141 h 289"/>
                <a:gd name="T56" fmla="*/ 104 w 194"/>
                <a:gd name="T57" fmla="*/ 125 h 289"/>
                <a:gd name="T58" fmla="*/ 124 w 194"/>
                <a:gd name="T59" fmla="*/ 107 h 289"/>
                <a:gd name="T60" fmla="*/ 130 w 194"/>
                <a:gd name="T61" fmla="*/ 96 h 289"/>
                <a:gd name="T62" fmla="*/ 133 w 194"/>
                <a:gd name="T63" fmla="*/ 82 h 289"/>
                <a:gd name="T64" fmla="*/ 133 w 194"/>
                <a:gd name="T65" fmla="*/ 73 h 289"/>
                <a:gd name="T66" fmla="*/ 128 w 194"/>
                <a:gd name="T67" fmla="*/ 60 h 289"/>
                <a:gd name="T68" fmla="*/ 120 w 194"/>
                <a:gd name="T69" fmla="*/ 52 h 289"/>
                <a:gd name="T70" fmla="*/ 106 w 194"/>
                <a:gd name="T71" fmla="*/ 47 h 289"/>
                <a:gd name="T72" fmla="*/ 99 w 194"/>
                <a:gd name="T73" fmla="*/ 47 h 289"/>
                <a:gd name="T74" fmla="*/ 81 w 194"/>
                <a:gd name="T75" fmla="*/ 50 h 289"/>
                <a:gd name="T76" fmla="*/ 68 w 194"/>
                <a:gd name="T77" fmla="*/ 61 h 289"/>
                <a:gd name="T78" fmla="*/ 61 w 194"/>
                <a:gd name="T79" fmla="*/ 78 h 289"/>
                <a:gd name="T80" fmla="*/ 58 w 194"/>
                <a:gd name="T81" fmla="*/ 97 h 289"/>
                <a:gd name="T82" fmla="*/ 64 w 194"/>
                <a:gd name="T83" fmla="*/ 229 h 289"/>
                <a:gd name="T84" fmla="*/ 126 w 194"/>
                <a:gd name="T85" fmla="*/ 289 h 289"/>
                <a:gd name="T86" fmla="*/ 64 w 194"/>
                <a:gd name="T87" fmla="*/ 2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 h="289">
                  <a:moveTo>
                    <a:pt x="0" y="97"/>
                  </a:moveTo>
                  <a:lnTo>
                    <a:pt x="0" y="97"/>
                  </a:lnTo>
                  <a:lnTo>
                    <a:pt x="2" y="88"/>
                  </a:lnTo>
                  <a:lnTo>
                    <a:pt x="3" y="77"/>
                  </a:lnTo>
                  <a:lnTo>
                    <a:pt x="5" y="67"/>
                  </a:lnTo>
                  <a:lnTo>
                    <a:pt x="8" y="59"/>
                  </a:lnTo>
                  <a:lnTo>
                    <a:pt x="11" y="50"/>
                  </a:lnTo>
                  <a:lnTo>
                    <a:pt x="16" y="42"/>
                  </a:lnTo>
                  <a:lnTo>
                    <a:pt x="21" y="35"/>
                  </a:lnTo>
                  <a:lnTo>
                    <a:pt x="27" y="28"/>
                  </a:lnTo>
                  <a:lnTo>
                    <a:pt x="34" y="22"/>
                  </a:lnTo>
                  <a:lnTo>
                    <a:pt x="41" y="17"/>
                  </a:lnTo>
                  <a:lnTo>
                    <a:pt x="49" y="12"/>
                  </a:lnTo>
                  <a:lnTo>
                    <a:pt x="57" y="7"/>
                  </a:lnTo>
                  <a:lnTo>
                    <a:pt x="67" y="5"/>
                  </a:lnTo>
                  <a:lnTo>
                    <a:pt x="76" y="2"/>
                  </a:lnTo>
                  <a:lnTo>
                    <a:pt x="86" y="1"/>
                  </a:lnTo>
                  <a:lnTo>
                    <a:pt x="97" y="0"/>
                  </a:lnTo>
                  <a:lnTo>
                    <a:pt x="97" y="0"/>
                  </a:lnTo>
                  <a:lnTo>
                    <a:pt x="110" y="1"/>
                  </a:lnTo>
                  <a:lnTo>
                    <a:pt x="122" y="2"/>
                  </a:lnTo>
                  <a:lnTo>
                    <a:pt x="133" y="5"/>
                  </a:lnTo>
                  <a:lnTo>
                    <a:pt x="144" y="8"/>
                  </a:lnTo>
                  <a:lnTo>
                    <a:pt x="152" y="12"/>
                  </a:lnTo>
                  <a:lnTo>
                    <a:pt x="160" y="17"/>
                  </a:lnTo>
                  <a:lnTo>
                    <a:pt x="168" y="22"/>
                  </a:lnTo>
                  <a:lnTo>
                    <a:pt x="174" y="28"/>
                  </a:lnTo>
                  <a:lnTo>
                    <a:pt x="179" y="34"/>
                  </a:lnTo>
                  <a:lnTo>
                    <a:pt x="183" y="40"/>
                  </a:lnTo>
                  <a:lnTo>
                    <a:pt x="187" y="46"/>
                  </a:lnTo>
                  <a:lnTo>
                    <a:pt x="189" y="52"/>
                  </a:lnTo>
                  <a:lnTo>
                    <a:pt x="193" y="65"/>
                  </a:lnTo>
                  <a:lnTo>
                    <a:pt x="194" y="77"/>
                  </a:lnTo>
                  <a:lnTo>
                    <a:pt x="194" y="77"/>
                  </a:lnTo>
                  <a:lnTo>
                    <a:pt x="194" y="90"/>
                  </a:lnTo>
                  <a:lnTo>
                    <a:pt x="192" y="101"/>
                  </a:lnTo>
                  <a:lnTo>
                    <a:pt x="188" y="111"/>
                  </a:lnTo>
                  <a:lnTo>
                    <a:pt x="185" y="119"/>
                  </a:lnTo>
                  <a:lnTo>
                    <a:pt x="180" y="126"/>
                  </a:lnTo>
                  <a:lnTo>
                    <a:pt x="174" y="132"/>
                  </a:lnTo>
                  <a:lnTo>
                    <a:pt x="162" y="143"/>
                  </a:lnTo>
                  <a:lnTo>
                    <a:pt x="148" y="153"/>
                  </a:lnTo>
                  <a:lnTo>
                    <a:pt x="136" y="162"/>
                  </a:lnTo>
                  <a:lnTo>
                    <a:pt x="132" y="167"/>
                  </a:lnTo>
                  <a:lnTo>
                    <a:pt x="128" y="174"/>
                  </a:lnTo>
                  <a:lnTo>
                    <a:pt x="124" y="182"/>
                  </a:lnTo>
                  <a:lnTo>
                    <a:pt x="123" y="189"/>
                  </a:lnTo>
                  <a:lnTo>
                    <a:pt x="123" y="204"/>
                  </a:lnTo>
                  <a:lnTo>
                    <a:pt x="70" y="204"/>
                  </a:lnTo>
                  <a:lnTo>
                    <a:pt x="70" y="186"/>
                  </a:lnTo>
                  <a:lnTo>
                    <a:pt x="70" y="186"/>
                  </a:lnTo>
                  <a:lnTo>
                    <a:pt x="71" y="174"/>
                  </a:lnTo>
                  <a:lnTo>
                    <a:pt x="74" y="165"/>
                  </a:lnTo>
                  <a:lnTo>
                    <a:pt x="77" y="155"/>
                  </a:lnTo>
                  <a:lnTo>
                    <a:pt x="82" y="148"/>
                  </a:lnTo>
                  <a:lnTo>
                    <a:pt x="87" y="141"/>
                  </a:lnTo>
                  <a:lnTo>
                    <a:pt x="92" y="135"/>
                  </a:lnTo>
                  <a:lnTo>
                    <a:pt x="104" y="125"/>
                  </a:lnTo>
                  <a:lnTo>
                    <a:pt x="115" y="115"/>
                  </a:lnTo>
                  <a:lnTo>
                    <a:pt x="124" y="107"/>
                  </a:lnTo>
                  <a:lnTo>
                    <a:pt x="128" y="102"/>
                  </a:lnTo>
                  <a:lnTo>
                    <a:pt x="130" y="96"/>
                  </a:lnTo>
                  <a:lnTo>
                    <a:pt x="133" y="89"/>
                  </a:lnTo>
                  <a:lnTo>
                    <a:pt x="133" y="82"/>
                  </a:lnTo>
                  <a:lnTo>
                    <a:pt x="133" y="82"/>
                  </a:lnTo>
                  <a:lnTo>
                    <a:pt x="133" y="73"/>
                  </a:lnTo>
                  <a:lnTo>
                    <a:pt x="130" y="66"/>
                  </a:lnTo>
                  <a:lnTo>
                    <a:pt x="128" y="60"/>
                  </a:lnTo>
                  <a:lnTo>
                    <a:pt x="124" y="55"/>
                  </a:lnTo>
                  <a:lnTo>
                    <a:pt x="120" y="52"/>
                  </a:lnTo>
                  <a:lnTo>
                    <a:pt x="114" y="49"/>
                  </a:lnTo>
                  <a:lnTo>
                    <a:pt x="106" y="47"/>
                  </a:lnTo>
                  <a:lnTo>
                    <a:pt x="99" y="47"/>
                  </a:lnTo>
                  <a:lnTo>
                    <a:pt x="99" y="47"/>
                  </a:lnTo>
                  <a:lnTo>
                    <a:pt x="89" y="48"/>
                  </a:lnTo>
                  <a:lnTo>
                    <a:pt x="81" y="50"/>
                  </a:lnTo>
                  <a:lnTo>
                    <a:pt x="74" y="55"/>
                  </a:lnTo>
                  <a:lnTo>
                    <a:pt x="68" y="61"/>
                  </a:lnTo>
                  <a:lnTo>
                    <a:pt x="64" y="70"/>
                  </a:lnTo>
                  <a:lnTo>
                    <a:pt x="61" y="78"/>
                  </a:lnTo>
                  <a:lnTo>
                    <a:pt x="59" y="88"/>
                  </a:lnTo>
                  <a:lnTo>
                    <a:pt x="58" y="97"/>
                  </a:lnTo>
                  <a:lnTo>
                    <a:pt x="0" y="97"/>
                  </a:lnTo>
                  <a:close/>
                  <a:moveTo>
                    <a:pt x="64" y="229"/>
                  </a:moveTo>
                  <a:lnTo>
                    <a:pt x="126" y="229"/>
                  </a:lnTo>
                  <a:lnTo>
                    <a:pt x="126" y="289"/>
                  </a:lnTo>
                  <a:lnTo>
                    <a:pt x="64" y="289"/>
                  </a:lnTo>
                  <a:lnTo>
                    <a:pt x="64" y="229"/>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99"/>
            <p:cNvSpPr>
              <a:spLocks/>
            </p:cNvSpPr>
            <p:nvPr/>
          </p:nvSpPr>
          <p:spPr bwMode="auto">
            <a:xfrm>
              <a:off x="4276725" y="5602288"/>
              <a:ext cx="155575" cy="153988"/>
            </a:xfrm>
            <a:custGeom>
              <a:avLst/>
              <a:gdLst>
                <a:gd name="T0" fmla="*/ 49 w 98"/>
                <a:gd name="T1" fmla="*/ 0 h 97"/>
                <a:gd name="T2" fmla="*/ 49 w 98"/>
                <a:gd name="T3" fmla="*/ 0 h 97"/>
                <a:gd name="T4" fmla="*/ 39 w 98"/>
                <a:gd name="T5" fmla="*/ 1 h 97"/>
                <a:gd name="T6" fmla="*/ 29 w 98"/>
                <a:gd name="T7" fmla="*/ 4 h 97"/>
                <a:gd name="T8" fmla="*/ 21 w 98"/>
                <a:gd name="T9" fmla="*/ 8 h 97"/>
                <a:gd name="T10" fmla="*/ 14 w 98"/>
                <a:gd name="T11" fmla="*/ 14 h 97"/>
                <a:gd name="T12" fmla="*/ 9 w 98"/>
                <a:gd name="T13" fmla="*/ 22 h 97"/>
                <a:gd name="T14" fmla="*/ 4 w 98"/>
                <a:gd name="T15" fmla="*/ 30 h 97"/>
                <a:gd name="T16" fmla="*/ 0 w 98"/>
                <a:gd name="T17" fmla="*/ 38 h 97"/>
                <a:gd name="T18" fmla="*/ 0 w 98"/>
                <a:gd name="T19" fmla="*/ 48 h 97"/>
                <a:gd name="T20" fmla="*/ 0 w 98"/>
                <a:gd name="T21" fmla="*/ 48 h 97"/>
                <a:gd name="T22" fmla="*/ 0 w 98"/>
                <a:gd name="T23" fmla="*/ 59 h 97"/>
                <a:gd name="T24" fmla="*/ 4 w 98"/>
                <a:gd name="T25" fmla="*/ 67 h 97"/>
                <a:gd name="T26" fmla="*/ 9 w 98"/>
                <a:gd name="T27" fmla="*/ 76 h 97"/>
                <a:gd name="T28" fmla="*/ 14 w 98"/>
                <a:gd name="T29" fmla="*/ 83 h 97"/>
                <a:gd name="T30" fmla="*/ 21 w 98"/>
                <a:gd name="T31" fmla="*/ 89 h 97"/>
                <a:gd name="T32" fmla="*/ 29 w 98"/>
                <a:gd name="T33" fmla="*/ 94 h 97"/>
                <a:gd name="T34" fmla="*/ 39 w 98"/>
                <a:gd name="T35" fmla="*/ 96 h 97"/>
                <a:gd name="T36" fmla="*/ 49 w 98"/>
                <a:gd name="T37" fmla="*/ 97 h 97"/>
                <a:gd name="T38" fmla="*/ 49 w 98"/>
                <a:gd name="T39" fmla="*/ 97 h 97"/>
                <a:gd name="T40" fmla="*/ 58 w 98"/>
                <a:gd name="T41" fmla="*/ 96 h 97"/>
                <a:gd name="T42" fmla="*/ 68 w 98"/>
                <a:gd name="T43" fmla="*/ 94 h 97"/>
                <a:gd name="T44" fmla="*/ 76 w 98"/>
                <a:gd name="T45" fmla="*/ 89 h 97"/>
                <a:gd name="T46" fmla="*/ 84 w 98"/>
                <a:gd name="T47" fmla="*/ 83 h 97"/>
                <a:gd name="T48" fmla="*/ 90 w 98"/>
                <a:gd name="T49" fmla="*/ 76 h 97"/>
                <a:gd name="T50" fmla="*/ 94 w 98"/>
                <a:gd name="T51" fmla="*/ 67 h 97"/>
                <a:gd name="T52" fmla="*/ 97 w 98"/>
                <a:gd name="T53" fmla="*/ 59 h 97"/>
                <a:gd name="T54" fmla="*/ 98 w 98"/>
                <a:gd name="T55" fmla="*/ 48 h 97"/>
                <a:gd name="T56" fmla="*/ 98 w 98"/>
                <a:gd name="T57" fmla="*/ 48 h 97"/>
                <a:gd name="T58" fmla="*/ 97 w 98"/>
                <a:gd name="T59" fmla="*/ 38 h 97"/>
                <a:gd name="T60" fmla="*/ 94 w 98"/>
                <a:gd name="T61" fmla="*/ 30 h 97"/>
                <a:gd name="T62" fmla="*/ 90 w 98"/>
                <a:gd name="T63" fmla="*/ 22 h 97"/>
                <a:gd name="T64" fmla="*/ 84 w 98"/>
                <a:gd name="T65" fmla="*/ 14 h 97"/>
                <a:gd name="T66" fmla="*/ 76 w 98"/>
                <a:gd name="T67" fmla="*/ 8 h 97"/>
                <a:gd name="T68" fmla="*/ 68 w 98"/>
                <a:gd name="T69" fmla="*/ 4 h 97"/>
                <a:gd name="T70" fmla="*/ 58 w 98"/>
                <a:gd name="T71" fmla="*/ 1 h 97"/>
                <a:gd name="T72" fmla="*/ 49 w 98"/>
                <a:gd name="T73" fmla="*/ 0 h 97"/>
                <a:gd name="T74" fmla="*/ 49 w 98"/>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97">
                  <a:moveTo>
                    <a:pt x="49" y="0"/>
                  </a:moveTo>
                  <a:lnTo>
                    <a:pt x="49" y="0"/>
                  </a:lnTo>
                  <a:lnTo>
                    <a:pt x="39" y="1"/>
                  </a:lnTo>
                  <a:lnTo>
                    <a:pt x="29" y="4"/>
                  </a:lnTo>
                  <a:lnTo>
                    <a:pt x="21" y="8"/>
                  </a:lnTo>
                  <a:lnTo>
                    <a:pt x="14" y="14"/>
                  </a:lnTo>
                  <a:lnTo>
                    <a:pt x="9" y="22"/>
                  </a:lnTo>
                  <a:lnTo>
                    <a:pt x="4" y="30"/>
                  </a:lnTo>
                  <a:lnTo>
                    <a:pt x="0" y="38"/>
                  </a:lnTo>
                  <a:lnTo>
                    <a:pt x="0" y="48"/>
                  </a:lnTo>
                  <a:lnTo>
                    <a:pt x="0" y="48"/>
                  </a:lnTo>
                  <a:lnTo>
                    <a:pt x="0" y="59"/>
                  </a:lnTo>
                  <a:lnTo>
                    <a:pt x="4" y="67"/>
                  </a:lnTo>
                  <a:lnTo>
                    <a:pt x="9" y="76"/>
                  </a:lnTo>
                  <a:lnTo>
                    <a:pt x="14" y="83"/>
                  </a:lnTo>
                  <a:lnTo>
                    <a:pt x="21" y="89"/>
                  </a:lnTo>
                  <a:lnTo>
                    <a:pt x="29" y="94"/>
                  </a:lnTo>
                  <a:lnTo>
                    <a:pt x="39" y="96"/>
                  </a:lnTo>
                  <a:lnTo>
                    <a:pt x="49" y="97"/>
                  </a:lnTo>
                  <a:lnTo>
                    <a:pt x="49" y="97"/>
                  </a:lnTo>
                  <a:lnTo>
                    <a:pt x="58" y="96"/>
                  </a:lnTo>
                  <a:lnTo>
                    <a:pt x="68" y="94"/>
                  </a:lnTo>
                  <a:lnTo>
                    <a:pt x="76" y="89"/>
                  </a:lnTo>
                  <a:lnTo>
                    <a:pt x="84" y="83"/>
                  </a:lnTo>
                  <a:lnTo>
                    <a:pt x="90" y="76"/>
                  </a:lnTo>
                  <a:lnTo>
                    <a:pt x="94" y="67"/>
                  </a:lnTo>
                  <a:lnTo>
                    <a:pt x="97" y="59"/>
                  </a:lnTo>
                  <a:lnTo>
                    <a:pt x="98" y="48"/>
                  </a:lnTo>
                  <a:lnTo>
                    <a:pt x="98" y="48"/>
                  </a:lnTo>
                  <a:lnTo>
                    <a:pt x="97" y="38"/>
                  </a:lnTo>
                  <a:lnTo>
                    <a:pt x="94" y="30"/>
                  </a:lnTo>
                  <a:lnTo>
                    <a:pt x="90" y="22"/>
                  </a:lnTo>
                  <a:lnTo>
                    <a:pt x="84" y="14"/>
                  </a:lnTo>
                  <a:lnTo>
                    <a:pt x="76" y="8"/>
                  </a:lnTo>
                  <a:lnTo>
                    <a:pt x="68" y="4"/>
                  </a:lnTo>
                  <a:lnTo>
                    <a:pt x="58" y="1"/>
                  </a:lnTo>
                  <a:lnTo>
                    <a:pt x="49" y="0"/>
                  </a:lnTo>
                  <a:lnTo>
                    <a:pt x="49" y="0"/>
                  </a:lnTo>
                  <a:close/>
                </a:path>
              </a:pathLst>
            </a:custGeom>
            <a:solidFill>
              <a:srgbClr val="01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00"/>
            <p:cNvSpPr>
              <a:spLocks noEditPoints="1"/>
            </p:cNvSpPr>
            <p:nvPr/>
          </p:nvSpPr>
          <p:spPr bwMode="auto">
            <a:xfrm>
              <a:off x="4330700" y="5637213"/>
              <a:ext cx="34925" cy="77788"/>
            </a:xfrm>
            <a:custGeom>
              <a:avLst/>
              <a:gdLst>
                <a:gd name="T0" fmla="*/ 21 w 22"/>
                <a:gd name="T1" fmla="*/ 47 h 49"/>
                <a:gd name="T2" fmla="*/ 16 w 22"/>
                <a:gd name="T3" fmla="*/ 48 h 49"/>
                <a:gd name="T4" fmla="*/ 12 w 22"/>
                <a:gd name="T5" fmla="*/ 49 h 49"/>
                <a:gd name="T6" fmla="*/ 9 w 22"/>
                <a:gd name="T7" fmla="*/ 48 h 49"/>
                <a:gd name="T8" fmla="*/ 6 w 22"/>
                <a:gd name="T9" fmla="*/ 47 h 49"/>
                <a:gd name="T10" fmla="*/ 4 w 22"/>
                <a:gd name="T11" fmla="*/ 42 h 49"/>
                <a:gd name="T12" fmla="*/ 4 w 22"/>
                <a:gd name="T13" fmla="*/ 39 h 49"/>
                <a:gd name="T14" fmla="*/ 5 w 22"/>
                <a:gd name="T15" fmla="*/ 37 h 49"/>
                <a:gd name="T16" fmla="*/ 7 w 22"/>
                <a:gd name="T17" fmla="*/ 28 h 49"/>
                <a:gd name="T18" fmla="*/ 7 w 22"/>
                <a:gd name="T19" fmla="*/ 26 h 49"/>
                <a:gd name="T20" fmla="*/ 7 w 22"/>
                <a:gd name="T21" fmla="*/ 24 h 49"/>
                <a:gd name="T22" fmla="*/ 7 w 22"/>
                <a:gd name="T23" fmla="*/ 21 h 49"/>
                <a:gd name="T24" fmla="*/ 5 w 22"/>
                <a:gd name="T25" fmla="*/ 20 h 49"/>
                <a:gd name="T26" fmla="*/ 3 w 22"/>
                <a:gd name="T27" fmla="*/ 20 h 49"/>
                <a:gd name="T28" fmla="*/ 1 w 22"/>
                <a:gd name="T29" fmla="*/ 19 h 49"/>
                <a:gd name="T30" fmla="*/ 6 w 22"/>
                <a:gd name="T31" fmla="*/ 16 h 49"/>
                <a:gd name="T32" fmla="*/ 11 w 22"/>
                <a:gd name="T33" fmla="*/ 15 h 49"/>
                <a:gd name="T34" fmla="*/ 13 w 22"/>
                <a:gd name="T35" fmla="*/ 16 h 49"/>
                <a:gd name="T36" fmla="*/ 16 w 22"/>
                <a:gd name="T37" fmla="*/ 18 h 49"/>
                <a:gd name="T38" fmla="*/ 18 w 22"/>
                <a:gd name="T39" fmla="*/ 22 h 49"/>
                <a:gd name="T40" fmla="*/ 18 w 22"/>
                <a:gd name="T41" fmla="*/ 25 h 49"/>
                <a:gd name="T42" fmla="*/ 18 w 22"/>
                <a:gd name="T43" fmla="*/ 27 h 49"/>
                <a:gd name="T44" fmla="*/ 15 w 22"/>
                <a:gd name="T45" fmla="*/ 36 h 49"/>
                <a:gd name="T46" fmla="*/ 15 w 22"/>
                <a:gd name="T47" fmla="*/ 39 h 49"/>
                <a:gd name="T48" fmla="*/ 15 w 22"/>
                <a:gd name="T49" fmla="*/ 40 h 49"/>
                <a:gd name="T50" fmla="*/ 15 w 22"/>
                <a:gd name="T51" fmla="*/ 43 h 49"/>
                <a:gd name="T52" fmla="*/ 18 w 22"/>
                <a:gd name="T53" fmla="*/ 44 h 49"/>
                <a:gd name="T54" fmla="*/ 21 w 22"/>
                <a:gd name="T55" fmla="*/ 44 h 49"/>
                <a:gd name="T56" fmla="*/ 22 w 22"/>
                <a:gd name="T57" fmla="*/ 43 h 49"/>
                <a:gd name="T58" fmla="*/ 22 w 22"/>
                <a:gd name="T59" fmla="*/ 4 h 49"/>
                <a:gd name="T60" fmla="*/ 21 w 22"/>
                <a:gd name="T61" fmla="*/ 9 h 49"/>
                <a:gd name="T62" fmla="*/ 18 w 22"/>
                <a:gd name="T63" fmla="*/ 10 h 49"/>
                <a:gd name="T64" fmla="*/ 16 w 22"/>
                <a:gd name="T65" fmla="*/ 10 h 49"/>
                <a:gd name="T66" fmla="*/ 12 w 22"/>
                <a:gd name="T67" fmla="*/ 9 h 49"/>
                <a:gd name="T68" fmla="*/ 11 w 22"/>
                <a:gd name="T69" fmla="*/ 7 h 49"/>
                <a:gd name="T70" fmla="*/ 10 w 22"/>
                <a:gd name="T71" fmla="*/ 4 h 49"/>
                <a:gd name="T72" fmla="*/ 12 w 22"/>
                <a:gd name="T73" fmla="*/ 1 h 49"/>
                <a:gd name="T74" fmla="*/ 13 w 22"/>
                <a:gd name="T75" fmla="*/ 0 h 49"/>
                <a:gd name="T76" fmla="*/ 16 w 22"/>
                <a:gd name="T77" fmla="*/ 0 h 49"/>
                <a:gd name="T78" fmla="*/ 21 w 22"/>
                <a:gd name="T79" fmla="*/ 1 h 49"/>
                <a:gd name="T80" fmla="*/ 22 w 22"/>
                <a:gd name="T81" fmla="*/ 3 h 49"/>
                <a:gd name="T82" fmla="*/ 22 w 22"/>
                <a:gd name="T8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49">
                  <a:moveTo>
                    <a:pt x="22" y="43"/>
                  </a:moveTo>
                  <a:lnTo>
                    <a:pt x="21" y="47"/>
                  </a:lnTo>
                  <a:lnTo>
                    <a:pt x="21" y="47"/>
                  </a:lnTo>
                  <a:lnTo>
                    <a:pt x="16" y="48"/>
                  </a:lnTo>
                  <a:lnTo>
                    <a:pt x="16" y="48"/>
                  </a:lnTo>
                  <a:lnTo>
                    <a:pt x="12" y="49"/>
                  </a:lnTo>
                  <a:lnTo>
                    <a:pt x="12" y="49"/>
                  </a:lnTo>
                  <a:lnTo>
                    <a:pt x="9" y="48"/>
                  </a:lnTo>
                  <a:lnTo>
                    <a:pt x="6" y="47"/>
                  </a:lnTo>
                  <a:lnTo>
                    <a:pt x="6" y="47"/>
                  </a:lnTo>
                  <a:lnTo>
                    <a:pt x="5" y="44"/>
                  </a:lnTo>
                  <a:lnTo>
                    <a:pt x="4" y="42"/>
                  </a:lnTo>
                  <a:lnTo>
                    <a:pt x="4" y="42"/>
                  </a:lnTo>
                  <a:lnTo>
                    <a:pt x="4" y="39"/>
                  </a:lnTo>
                  <a:lnTo>
                    <a:pt x="4" y="39"/>
                  </a:lnTo>
                  <a:lnTo>
                    <a:pt x="5" y="37"/>
                  </a:lnTo>
                  <a:lnTo>
                    <a:pt x="7" y="28"/>
                  </a:lnTo>
                  <a:lnTo>
                    <a:pt x="7" y="28"/>
                  </a:lnTo>
                  <a:lnTo>
                    <a:pt x="7" y="26"/>
                  </a:lnTo>
                  <a:lnTo>
                    <a:pt x="7" y="26"/>
                  </a:lnTo>
                  <a:lnTo>
                    <a:pt x="7" y="24"/>
                  </a:lnTo>
                  <a:lnTo>
                    <a:pt x="7" y="24"/>
                  </a:lnTo>
                  <a:lnTo>
                    <a:pt x="7" y="21"/>
                  </a:lnTo>
                  <a:lnTo>
                    <a:pt x="7" y="21"/>
                  </a:lnTo>
                  <a:lnTo>
                    <a:pt x="5" y="20"/>
                  </a:lnTo>
                  <a:lnTo>
                    <a:pt x="5" y="20"/>
                  </a:lnTo>
                  <a:lnTo>
                    <a:pt x="3" y="20"/>
                  </a:lnTo>
                  <a:lnTo>
                    <a:pt x="3" y="20"/>
                  </a:lnTo>
                  <a:lnTo>
                    <a:pt x="0" y="21"/>
                  </a:lnTo>
                  <a:lnTo>
                    <a:pt x="1" y="19"/>
                  </a:lnTo>
                  <a:lnTo>
                    <a:pt x="1" y="19"/>
                  </a:lnTo>
                  <a:lnTo>
                    <a:pt x="6" y="16"/>
                  </a:lnTo>
                  <a:lnTo>
                    <a:pt x="6" y="16"/>
                  </a:lnTo>
                  <a:lnTo>
                    <a:pt x="11" y="15"/>
                  </a:lnTo>
                  <a:lnTo>
                    <a:pt x="11" y="15"/>
                  </a:lnTo>
                  <a:lnTo>
                    <a:pt x="13" y="16"/>
                  </a:lnTo>
                  <a:lnTo>
                    <a:pt x="16" y="18"/>
                  </a:lnTo>
                  <a:lnTo>
                    <a:pt x="16" y="18"/>
                  </a:lnTo>
                  <a:lnTo>
                    <a:pt x="18" y="20"/>
                  </a:lnTo>
                  <a:lnTo>
                    <a:pt x="18" y="22"/>
                  </a:lnTo>
                  <a:lnTo>
                    <a:pt x="18" y="22"/>
                  </a:lnTo>
                  <a:lnTo>
                    <a:pt x="18" y="25"/>
                  </a:lnTo>
                  <a:lnTo>
                    <a:pt x="18" y="25"/>
                  </a:lnTo>
                  <a:lnTo>
                    <a:pt x="18" y="27"/>
                  </a:lnTo>
                  <a:lnTo>
                    <a:pt x="15" y="36"/>
                  </a:lnTo>
                  <a:lnTo>
                    <a:pt x="15" y="36"/>
                  </a:lnTo>
                  <a:lnTo>
                    <a:pt x="15" y="39"/>
                  </a:lnTo>
                  <a:lnTo>
                    <a:pt x="15" y="39"/>
                  </a:lnTo>
                  <a:lnTo>
                    <a:pt x="15" y="40"/>
                  </a:lnTo>
                  <a:lnTo>
                    <a:pt x="15" y="40"/>
                  </a:lnTo>
                  <a:lnTo>
                    <a:pt x="15" y="43"/>
                  </a:lnTo>
                  <a:lnTo>
                    <a:pt x="15" y="43"/>
                  </a:lnTo>
                  <a:lnTo>
                    <a:pt x="18" y="44"/>
                  </a:lnTo>
                  <a:lnTo>
                    <a:pt x="18" y="44"/>
                  </a:lnTo>
                  <a:lnTo>
                    <a:pt x="21" y="44"/>
                  </a:lnTo>
                  <a:lnTo>
                    <a:pt x="21" y="44"/>
                  </a:lnTo>
                  <a:lnTo>
                    <a:pt x="22" y="43"/>
                  </a:lnTo>
                  <a:lnTo>
                    <a:pt x="22" y="43"/>
                  </a:lnTo>
                  <a:close/>
                  <a:moveTo>
                    <a:pt x="22" y="4"/>
                  </a:moveTo>
                  <a:lnTo>
                    <a:pt x="22" y="4"/>
                  </a:lnTo>
                  <a:lnTo>
                    <a:pt x="22" y="7"/>
                  </a:lnTo>
                  <a:lnTo>
                    <a:pt x="21" y="9"/>
                  </a:lnTo>
                  <a:lnTo>
                    <a:pt x="21" y="9"/>
                  </a:lnTo>
                  <a:lnTo>
                    <a:pt x="18" y="10"/>
                  </a:lnTo>
                  <a:lnTo>
                    <a:pt x="16" y="10"/>
                  </a:lnTo>
                  <a:lnTo>
                    <a:pt x="16" y="10"/>
                  </a:lnTo>
                  <a:lnTo>
                    <a:pt x="13" y="10"/>
                  </a:lnTo>
                  <a:lnTo>
                    <a:pt x="12" y="9"/>
                  </a:lnTo>
                  <a:lnTo>
                    <a:pt x="12" y="9"/>
                  </a:lnTo>
                  <a:lnTo>
                    <a:pt x="11" y="7"/>
                  </a:lnTo>
                  <a:lnTo>
                    <a:pt x="10" y="4"/>
                  </a:lnTo>
                  <a:lnTo>
                    <a:pt x="10" y="4"/>
                  </a:lnTo>
                  <a:lnTo>
                    <a:pt x="11" y="3"/>
                  </a:lnTo>
                  <a:lnTo>
                    <a:pt x="12" y="1"/>
                  </a:lnTo>
                  <a:lnTo>
                    <a:pt x="12" y="1"/>
                  </a:lnTo>
                  <a:lnTo>
                    <a:pt x="13" y="0"/>
                  </a:lnTo>
                  <a:lnTo>
                    <a:pt x="16" y="0"/>
                  </a:lnTo>
                  <a:lnTo>
                    <a:pt x="16" y="0"/>
                  </a:lnTo>
                  <a:lnTo>
                    <a:pt x="18" y="0"/>
                  </a:lnTo>
                  <a:lnTo>
                    <a:pt x="21" y="1"/>
                  </a:lnTo>
                  <a:lnTo>
                    <a:pt x="21" y="1"/>
                  </a:lnTo>
                  <a:lnTo>
                    <a:pt x="22" y="3"/>
                  </a:lnTo>
                  <a:lnTo>
                    <a:pt x="22" y="4"/>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01"/>
            <p:cNvSpPr>
              <a:spLocks noEditPoints="1"/>
            </p:cNvSpPr>
            <p:nvPr/>
          </p:nvSpPr>
          <p:spPr bwMode="auto">
            <a:xfrm>
              <a:off x="4800600" y="5534025"/>
              <a:ext cx="79375" cy="295275"/>
            </a:xfrm>
            <a:custGeom>
              <a:avLst/>
              <a:gdLst>
                <a:gd name="T0" fmla="*/ 50 w 50"/>
                <a:gd name="T1" fmla="*/ 24 h 186"/>
                <a:gd name="T2" fmla="*/ 48 w 50"/>
                <a:gd name="T3" fmla="*/ 37 h 186"/>
                <a:gd name="T4" fmla="*/ 44 w 50"/>
                <a:gd name="T5" fmla="*/ 57 h 186"/>
                <a:gd name="T6" fmla="*/ 38 w 50"/>
                <a:gd name="T7" fmla="*/ 84 h 186"/>
                <a:gd name="T8" fmla="*/ 19 w 50"/>
                <a:gd name="T9" fmla="*/ 124 h 186"/>
                <a:gd name="T10" fmla="*/ 13 w 50"/>
                <a:gd name="T11" fmla="*/ 84 h 186"/>
                <a:gd name="T12" fmla="*/ 7 w 50"/>
                <a:gd name="T13" fmla="*/ 56 h 186"/>
                <a:gd name="T14" fmla="*/ 3 w 50"/>
                <a:gd name="T15" fmla="*/ 37 h 186"/>
                <a:gd name="T16" fmla="*/ 1 w 50"/>
                <a:gd name="T17" fmla="*/ 22 h 186"/>
                <a:gd name="T18" fmla="*/ 1 w 50"/>
                <a:gd name="T19" fmla="*/ 18 h 186"/>
                <a:gd name="T20" fmla="*/ 5 w 50"/>
                <a:gd name="T21" fmla="*/ 10 h 186"/>
                <a:gd name="T22" fmla="*/ 9 w 50"/>
                <a:gd name="T23" fmla="*/ 7 h 186"/>
                <a:gd name="T24" fmla="*/ 16 w 50"/>
                <a:gd name="T25" fmla="*/ 1 h 186"/>
                <a:gd name="T26" fmla="*/ 25 w 50"/>
                <a:gd name="T27" fmla="*/ 0 h 186"/>
                <a:gd name="T28" fmla="*/ 30 w 50"/>
                <a:gd name="T29" fmla="*/ 0 h 186"/>
                <a:gd name="T30" fmla="*/ 39 w 50"/>
                <a:gd name="T31" fmla="*/ 3 h 186"/>
                <a:gd name="T32" fmla="*/ 42 w 50"/>
                <a:gd name="T33" fmla="*/ 7 h 186"/>
                <a:gd name="T34" fmla="*/ 48 w 50"/>
                <a:gd name="T35" fmla="*/ 14 h 186"/>
                <a:gd name="T36" fmla="*/ 50 w 50"/>
                <a:gd name="T37" fmla="*/ 24 h 186"/>
                <a:gd name="T38" fmla="*/ 48 w 50"/>
                <a:gd name="T39" fmla="*/ 163 h 186"/>
                <a:gd name="T40" fmla="*/ 48 w 50"/>
                <a:gd name="T41" fmla="*/ 167 h 186"/>
                <a:gd name="T42" fmla="*/ 45 w 50"/>
                <a:gd name="T43" fmla="*/ 175 h 186"/>
                <a:gd name="T44" fmla="*/ 41 w 50"/>
                <a:gd name="T45" fmla="*/ 179 h 186"/>
                <a:gd name="T46" fmla="*/ 34 w 50"/>
                <a:gd name="T47" fmla="*/ 184 h 186"/>
                <a:gd name="T48" fmla="*/ 24 w 50"/>
                <a:gd name="T49" fmla="*/ 186 h 186"/>
                <a:gd name="T50" fmla="*/ 19 w 50"/>
                <a:gd name="T51" fmla="*/ 185 h 186"/>
                <a:gd name="T52" fmla="*/ 11 w 50"/>
                <a:gd name="T53" fmla="*/ 183 h 186"/>
                <a:gd name="T54" fmla="*/ 7 w 50"/>
                <a:gd name="T55" fmla="*/ 179 h 186"/>
                <a:gd name="T56" fmla="*/ 1 w 50"/>
                <a:gd name="T57" fmla="*/ 172 h 186"/>
                <a:gd name="T58" fmla="*/ 0 w 50"/>
                <a:gd name="T59" fmla="*/ 162 h 186"/>
                <a:gd name="T60" fmla="*/ 0 w 50"/>
                <a:gd name="T61" fmla="*/ 157 h 186"/>
                <a:gd name="T62" fmla="*/ 4 w 50"/>
                <a:gd name="T63" fmla="*/ 150 h 186"/>
                <a:gd name="T64" fmla="*/ 7 w 50"/>
                <a:gd name="T65" fmla="*/ 145 h 186"/>
                <a:gd name="T66" fmla="*/ 16 w 50"/>
                <a:gd name="T67" fmla="*/ 140 h 186"/>
                <a:gd name="T68" fmla="*/ 24 w 50"/>
                <a:gd name="T69" fmla="*/ 139 h 186"/>
                <a:gd name="T70" fmla="*/ 29 w 50"/>
                <a:gd name="T71" fmla="*/ 139 h 186"/>
                <a:gd name="T72" fmla="*/ 38 w 50"/>
                <a:gd name="T73" fmla="*/ 143 h 186"/>
                <a:gd name="T74" fmla="*/ 41 w 50"/>
                <a:gd name="T75" fmla="*/ 146 h 186"/>
                <a:gd name="T76" fmla="*/ 47 w 50"/>
                <a:gd name="T77" fmla="*/ 154 h 186"/>
                <a:gd name="T78" fmla="*/ 48 w 50"/>
                <a:gd name="T79" fmla="*/ 1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186">
                  <a:moveTo>
                    <a:pt x="50" y="24"/>
                  </a:moveTo>
                  <a:lnTo>
                    <a:pt x="50" y="24"/>
                  </a:lnTo>
                  <a:lnTo>
                    <a:pt x="48" y="37"/>
                  </a:lnTo>
                  <a:lnTo>
                    <a:pt x="48" y="37"/>
                  </a:lnTo>
                  <a:lnTo>
                    <a:pt x="44" y="57"/>
                  </a:lnTo>
                  <a:lnTo>
                    <a:pt x="44" y="57"/>
                  </a:lnTo>
                  <a:lnTo>
                    <a:pt x="38" y="84"/>
                  </a:lnTo>
                  <a:lnTo>
                    <a:pt x="38" y="84"/>
                  </a:lnTo>
                  <a:lnTo>
                    <a:pt x="29" y="124"/>
                  </a:lnTo>
                  <a:lnTo>
                    <a:pt x="19" y="124"/>
                  </a:lnTo>
                  <a:lnTo>
                    <a:pt x="19" y="124"/>
                  </a:lnTo>
                  <a:lnTo>
                    <a:pt x="13" y="84"/>
                  </a:lnTo>
                  <a:lnTo>
                    <a:pt x="13" y="84"/>
                  </a:lnTo>
                  <a:lnTo>
                    <a:pt x="7" y="56"/>
                  </a:lnTo>
                  <a:lnTo>
                    <a:pt x="7" y="56"/>
                  </a:lnTo>
                  <a:lnTo>
                    <a:pt x="3" y="37"/>
                  </a:lnTo>
                  <a:lnTo>
                    <a:pt x="3" y="37"/>
                  </a:lnTo>
                  <a:lnTo>
                    <a:pt x="1" y="22"/>
                  </a:lnTo>
                  <a:lnTo>
                    <a:pt x="1" y="22"/>
                  </a:lnTo>
                  <a:lnTo>
                    <a:pt x="1" y="18"/>
                  </a:lnTo>
                  <a:lnTo>
                    <a:pt x="3" y="14"/>
                  </a:lnTo>
                  <a:lnTo>
                    <a:pt x="5" y="10"/>
                  </a:lnTo>
                  <a:lnTo>
                    <a:pt x="9" y="7"/>
                  </a:lnTo>
                  <a:lnTo>
                    <a:pt x="9" y="7"/>
                  </a:lnTo>
                  <a:lnTo>
                    <a:pt x="12" y="3"/>
                  </a:lnTo>
                  <a:lnTo>
                    <a:pt x="16" y="1"/>
                  </a:lnTo>
                  <a:lnTo>
                    <a:pt x="21" y="0"/>
                  </a:lnTo>
                  <a:lnTo>
                    <a:pt x="25" y="0"/>
                  </a:lnTo>
                  <a:lnTo>
                    <a:pt x="25" y="0"/>
                  </a:lnTo>
                  <a:lnTo>
                    <a:pt x="30" y="0"/>
                  </a:lnTo>
                  <a:lnTo>
                    <a:pt x="35" y="1"/>
                  </a:lnTo>
                  <a:lnTo>
                    <a:pt x="39" y="3"/>
                  </a:lnTo>
                  <a:lnTo>
                    <a:pt x="42" y="7"/>
                  </a:lnTo>
                  <a:lnTo>
                    <a:pt x="42" y="7"/>
                  </a:lnTo>
                  <a:lnTo>
                    <a:pt x="46" y="10"/>
                  </a:lnTo>
                  <a:lnTo>
                    <a:pt x="48" y="14"/>
                  </a:lnTo>
                  <a:lnTo>
                    <a:pt x="50" y="19"/>
                  </a:lnTo>
                  <a:lnTo>
                    <a:pt x="50" y="24"/>
                  </a:lnTo>
                  <a:lnTo>
                    <a:pt x="50" y="24"/>
                  </a:lnTo>
                  <a:close/>
                  <a:moveTo>
                    <a:pt x="48" y="163"/>
                  </a:moveTo>
                  <a:lnTo>
                    <a:pt x="48" y="163"/>
                  </a:lnTo>
                  <a:lnTo>
                    <a:pt x="48" y="167"/>
                  </a:lnTo>
                  <a:lnTo>
                    <a:pt x="47" y="172"/>
                  </a:lnTo>
                  <a:lnTo>
                    <a:pt x="45" y="175"/>
                  </a:lnTo>
                  <a:lnTo>
                    <a:pt x="41" y="179"/>
                  </a:lnTo>
                  <a:lnTo>
                    <a:pt x="41" y="179"/>
                  </a:lnTo>
                  <a:lnTo>
                    <a:pt x="38" y="183"/>
                  </a:lnTo>
                  <a:lnTo>
                    <a:pt x="34" y="184"/>
                  </a:lnTo>
                  <a:lnTo>
                    <a:pt x="29" y="186"/>
                  </a:lnTo>
                  <a:lnTo>
                    <a:pt x="24" y="186"/>
                  </a:lnTo>
                  <a:lnTo>
                    <a:pt x="24" y="186"/>
                  </a:lnTo>
                  <a:lnTo>
                    <a:pt x="19" y="185"/>
                  </a:lnTo>
                  <a:lnTo>
                    <a:pt x="15" y="184"/>
                  </a:lnTo>
                  <a:lnTo>
                    <a:pt x="11" y="183"/>
                  </a:lnTo>
                  <a:lnTo>
                    <a:pt x="7" y="179"/>
                  </a:lnTo>
                  <a:lnTo>
                    <a:pt x="7" y="179"/>
                  </a:lnTo>
                  <a:lnTo>
                    <a:pt x="4" y="175"/>
                  </a:lnTo>
                  <a:lnTo>
                    <a:pt x="1" y="172"/>
                  </a:lnTo>
                  <a:lnTo>
                    <a:pt x="0" y="167"/>
                  </a:lnTo>
                  <a:lnTo>
                    <a:pt x="0" y="162"/>
                  </a:lnTo>
                  <a:lnTo>
                    <a:pt x="0" y="162"/>
                  </a:lnTo>
                  <a:lnTo>
                    <a:pt x="0" y="157"/>
                  </a:lnTo>
                  <a:lnTo>
                    <a:pt x="1" y="154"/>
                  </a:lnTo>
                  <a:lnTo>
                    <a:pt x="4" y="150"/>
                  </a:lnTo>
                  <a:lnTo>
                    <a:pt x="7" y="145"/>
                  </a:lnTo>
                  <a:lnTo>
                    <a:pt x="7" y="145"/>
                  </a:lnTo>
                  <a:lnTo>
                    <a:pt x="11" y="143"/>
                  </a:lnTo>
                  <a:lnTo>
                    <a:pt x="16" y="140"/>
                  </a:lnTo>
                  <a:lnTo>
                    <a:pt x="19" y="139"/>
                  </a:lnTo>
                  <a:lnTo>
                    <a:pt x="24" y="139"/>
                  </a:lnTo>
                  <a:lnTo>
                    <a:pt x="24" y="139"/>
                  </a:lnTo>
                  <a:lnTo>
                    <a:pt x="29" y="139"/>
                  </a:lnTo>
                  <a:lnTo>
                    <a:pt x="34" y="140"/>
                  </a:lnTo>
                  <a:lnTo>
                    <a:pt x="38" y="143"/>
                  </a:lnTo>
                  <a:lnTo>
                    <a:pt x="41" y="146"/>
                  </a:lnTo>
                  <a:lnTo>
                    <a:pt x="41" y="146"/>
                  </a:lnTo>
                  <a:lnTo>
                    <a:pt x="45" y="150"/>
                  </a:lnTo>
                  <a:lnTo>
                    <a:pt x="47" y="154"/>
                  </a:lnTo>
                  <a:lnTo>
                    <a:pt x="48" y="158"/>
                  </a:lnTo>
                  <a:lnTo>
                    <a:pt x="48" y="163"/>
                  </a:lnTo>
                  <a:lnTo>
                    <a:pt x="48" y="163"/>
                  </a:ln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Rectangle 4"/>
          <p:cNvSpPr/>
          <p:nvPr/>
        </p:nvSpPr>
        <p:spPr>
          <a:xfrm>
            <a:off x="3360256" y="3175085"/>
            <a:ext cx="3185487" cy="507831"/>
          </a:xfrm>
          <a:prstGeom prst="rect">
            <a:avLst/>
          </a:prstGeom>
        </p:spPr>
        <p:txBody>
          <a:bodyPr wrap="none">
            <a:spAutoFit/>
          </a:bodyPr>
          <a:lstStyle/>
          <a:p>
            <a:pPr marL="273050" lvl="0" indent="-273050">
              <a:lnSpc>
                <a:spcPct val="150000"/>
              </a:lnSpc>
              <a:defRPr/>
            </a:pPr>
            <a:r>
              <a:rPr lang="zh-CN" altLang="en-US" b="1" dirty="0">
                <a:solidFill>
                  <a:schemeClr val="bg1"/>
                </a:solidFill>
                <a:latin typeface="微软雅黑" panose="020B0503020204020204" pitchFamily="34" charset="-122"/>
                <a:ea typeface="微软雅黑" panose="020B0503020204020204" pitchFamily="34" charset="-122"/>
              </a:rPr>
              <a:t>应收票据贴现及应收账款保理</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832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71784" y="2358348"/>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01</a:t>
            </a:r>
          </a:p>
        </p:txBody>
      </p:sp>
      <p:sp>
        <p:nvSpPr>
          <p:cNvPr id="6" name="Oval 5"/>
          <p:cNvSpPr/>
          <p:nvPr/>
        </p:nvSpPr>
        <p:spPr>
          <a:xfrm>
            <a:off x="2071784" y="3268691"/>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02</a:t>
            </a:r>
          </a:p>
        </p:txBody>
      </p:sp>
      <p:sp>
        <p:nvSpPr>
          <p:cNvPr id="7" name="Oval 6"/>
          <p:cNvSpPr/>
          <p:nvPr/>
        </p:nvSpPr>
        <p:spPr>
          <a:xfrm>
            <a:off x="2071784" y="4179034"/>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03</a:t>
            </a:r>
          </a:p>
        </p:txBody>
      </p:sp>
      <p:sp>
        <p:nvSpPr>
          <p:cNvPr id="9" name="Title 3"/>
          <p:cNvSpPr txBox="1">
            <a:spLocks/>
          </p:cNvSpPr>
          <p:nvPr/>
        </p:nvSpPr>
        <p:spPr>
          <a:xfrm>
            <a:off x="2325460" y="859128"/>
            <a:ext cx="1527240" cy="860972"/>
          </a:xfrm>
          <a:prstGeom prst="rect">
            <a:avLst/>
          </a:prstGeom>
          <a:solidFill>
            <a:srgbClr val="00338D"/>
          </a:solidFill>
        </p:spPr>
        <p:txBody>
          <a:bodyPr vert="horz" lIns="90000" tIns="90000" rIns="90000" bIns="90000" rtlCol="0" anchor="t" anchorCtr="0">
            <a:noAutofit/>
          </a:bodyPr>
          <a:lstStyle>
            <a:lvl1pPr algn="l" defTabSz="914400" rtl="0" eaLnBrk="1" latinLnBrk="0" hangingPunct="1">
              <a:lnSpc>
                <a:spcPct val="100000"/>
              </a:lnSpc>
              <a:spcBef>
                <a:spcPct val="0"/>
              </a:spcBef>
              <a:buNone/>
              <a:defRPr sz="10000" kern="1200">
                <a:solidFill>
                  <a:schemeClr val="bg1"/>
                </a:solidFill>
                <a:latin typeface="Microsoft YaHei" panose="020B0503020204020204" pitchFamily="34" charset="-122"/>
                <a:ea typeface="+mj-ea"/>
                <a:cs typeface="+mj-cs"/>
              </a:defRPr>
            </a:lvl1pPr>
          </a:lstStyle>
          <a:p>
            <a:pPr marL="990600" indent="-990600"/>
            <a:r>
              <a:rPr lang="zh-CN" altLang="en-US" sz="4062" dirty="0">
                <a:latin typeface="Arial" panose="020B0604020202020204" pitchFamily="34" charset="0"/>
                <a:ea typeface="微软雅黑" panose="020B0503020204020204" pitchFamily="34" charset="-122"/>
                <a:cs typeface="Arial" panose="020B0604020202020204" pitchFamily="34" charset="0"/>
              </a:rPr>
              <a:t>目录</a:t>
            </a:r>
            <a:endParaRPr lang="zh-CN" altLang="en-US" sz="4062" dirty="0">
              <a:latin typeface="Arial" panose="020B0604020202020204" pitchFamily="34" charset="0"/>
              <a:ea typeface="微软雅黑" panose="020B0503020204020204" pitchFamily="34" charset="-122"/>
              <a:cs typeface="Arial" panose="020B0604020202020204" pitchFamily="34" charset="0"/>
            </a:endParaRPr>
          </a:p>
        </p:txBody>
      </p:sp>
      <p:sp>
        <p:nvSpPr>
          <p:cNvPr id="11" name="Oval 10"/>
          <p:cNvSpPr/>
          <p:nvPr/>
        </p:nvSpPr>
        <p:spPr>
          <a:xfrm>
            <a:off x="2071784" y="5089377"/>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04</a:t>
            </a:r>
          </a:p>
        </p:txBody>
      </p:sp>
      <p:sp>
        <p:nvSpPr>
          <p:cNvPr id="13" name="Rectangle 12"/>
          <p:cNvSpPr/>
          <p:nvPr/>
        </p:nvSpPr>
        <p:spPr>
          <a:xfrm>
            <a:off x="2579136" y="3234558"/>
            <a:ext cx="4717143" cy="507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aphicFrame>
        <p:nvGraphicFramePr>
          <p:cNvPr id="14" name="Table 6"/>
          <p:cNvGraphicFramePr>
            <a:graphicFrameLocks noGrp="1"/>
          </p:cNvGraphicFramePr>
          <p:nvPr>
            <p:extLst/>
          </p:nvPr>
        </p:nvGraphicFramePr>
        <p:xfrm>
          <a:off x="2777245" y="2086996"/>
          <a:ext cx="4320925" cy="3720796"/>
        </p:xfrm>
        <a:graphic>
          <a:graphicData uri="http://schemas.openxmlformats.org/drawingml/2006/table">
            <a:tbl>
              <a:tblPr firstRow="1" bandRow="1">
                <a:tableStyleId>{5C22544A-7EE6-4342-B048-85BDC9FD1C3A}</a:tableStyleId>
              </a:tblPr>
              <a:tblGrid>
                <a:gridCol w="4320925">
                  <a:extLst>
                    <a:ext uri="{9D8B030D-6E8A-4147-A177-3AD203B41FA5}">
                      <a16:colId xmlns:a16="http://schemas.microsoft.com/office/drawing/2014/main" xmlns="" val="20000"/>
                    </a:ext>
                  </a:extLst>
                </a:gridCol>
              </a:tblGrid>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结构性存款和理财产品</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应收票据贴现及应收账款保理</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应收账款的预期信用损失</a:t>
                      </a: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永续债新规</a:t>
                      </a:r>
                      <a:endParaRPr lang="zh-CN" altLang="en-US"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15" name="Group 14"/>
          <p:cNvGrpSpPr/>
          <p:nvPr/>
        </p:nvGrpSpPr>
        <p:grpSpPr>
          <a:xfrm>
            <a:off x="6449518" y="5234967"/>
            <a:ext cx="374650" cy="754063"/>
            <a:chOff x="1865313" y="4138613"/>
            <a:chExt cx="374650" cy="754063"/>
          </a:xfrm>
        </p:grpSpPr>
        <p:sp>
          <p:nvSpPr>
            <p:cNvPr id="16" name="Freeform 533"/>
            <p:cNvSpPr>
              <a:spLocks/>
            </p:cNvSpPr>
            <p:nvPr/>
          </p:nvSpPr>
          <p:spPr bwMode="auto">
            <a:xfrm>
              <a:off x="1987550" y="4329113"/>
              <a:ext cx="61913" cy="273050"/>
            </a:xfrm>
            <a:custGeom>
              <a:avLst/>
              <a:gdLst>
                <a:gd name="T0" fmla="*/ 6 w 39"/>
                <a:gd name="T1" fmla="*/ 6 h 172"/>
                <a:gd name="T2" fmla="*/ 6 w 39"/>
                <a:gd name="T3" fmla="*/ 6 h 172"/>
                <a:gd name="T4" fmla="*/ 3 w 39"/>
                <a:gd name="T5" fmla="*/ 9 h 172"/>
                <a:gd name="T6" fmla="*/ 2 w 39"/>
                <a:gd name="T7" fmla="*/ 13 h 172"/>
                <a:gd name="T8" fmla="*/ 1 w 39"/>
                <a:gd name="T9" fmla="*/ 16 h 172"/>
                <a:gd name="T10" fmla="*/ 0 w 39"/>
                <a:gd name="T11" fmla="*/ 19 h 172"/>
                <a:gd name="T12" fmla="*/ 0 w 39"/>
                <a:gd name="T13" fmla="*/ 172 h 172"/>
                <a:gd name="T14" fmla="*/ 39 w 39"/>
                <a:gd name="T15" fmla="*/ 172 h 172"/>
                <a:gd name="T16" fmla="*/ 39 w 39"/>
                <a:gd name="T17" fmla="*/ 19 h 172"/>
                <a:gd name="T18" fmla="*/ 39 w 39"/>
                <a:gd name="T19" fmla="*/ 19 h 172"/>
                <a:gd name="T20" fmla="*/ 39 w 39"/>
                <a:gd name="T21" fmla="*/ 16 h 172"/>
                <a:gd name="T22" fmla="*/ 38 w 39"/>
                <a:gd name="T23" fmla="*/ 13 h 172"/>
                <a:gd name="T24" fmla="*/ 36 w 39"/>
                <a:gd name="T25" fmla="*/ 9 h 172"/>
                <a:gd name="T26" fmla="*/ 33 w 39"/>
                <a:gd name="T27" fmla="*/ 6 h 172"/>
                <a:gd name="T28" fmla="*/ 33 w 39"/>
                <a:gd name="T29" fmla="*/ 6 h 172"/>
                <a:gd name="T30" fmla="*/ 30 w 39"/>
                <a:gd name="T31" fmla="*/ 3 h 172"/>
                <a:gd name="T32" fmla="*/ 27 w 39"/>
                <a:gd name="T33" fmla="*/ 2 h 172"/>
                <a:gd name="T34" fmla="*/ 24 w 39"/>
                <a:gd name="T35" fmla="*/ 1 h 172"/>
                <a:gd name="T36" fmla="*/ 19 w 39"/>
                <a:gd name="T37" fmla="*/ 0 h 172"/>
                <a:gd name="T38" fmla="*/ 19 w 39"/>
                <a:gd name="T39" fmla="*/ 0 h 172"/>
                <a:gd name="T40" fmla="*/ 16 w 39"/>
                <a:gd name="T41" fmla="*/ 1 h 172"/>
                <a:gd name="T42" fmla="*/ 12 w 39"/>
                <a:gd name="T43" fmla="*/ 2 h 172"/>
                <a:gd name="T44" fmla="*/ 9 w 39"/>
                <a:gd name="T45" fmla="*/ 3 h 172"/>
                <a:gd name="T46" fmla="*/ 6 w 39"/>
                <a:gd name="T47" fmla="*/ 6 h 172"/>
                <a:gd name="T48" fmla="*/ 6 w 39"/>
                <a:gd name="T49" fmla="*/ 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72">
                  <a:moveTo>
                    <a:pt x="6" y="6"/>
                  </a:moveTo>
                  <a:lnTo>
                    <a:pt x="6" y="6"/>
                  </a:lnTo>
                  <a:lnTo>
                    <a:pt x="3" y="9"/>
                  </a:lnTo>
                  <a:lnTo>
                    <a:pt x="2" y="13"/>
                  </a:lnTo>
                  <a:lnTo>
                    <a:pt x="1" y="16"/>
                  </a:lnTo>
                  <a:lnTo>
                    <a:pt x="0" y="19"/>
                  </a:lnTo>
                  <a:lnTo>
                    <a:pt x="0" y="172"/>
                  </a:lnTo>
                  <a:lnTo>
                    <a:pt x="39" y="172"/>
                  </a:lnTo>
                  <a:lnTo>
                    <a:pt x="39" y="19"/>
                  </a:lnTo>
                  <a:lnTo>
                    <a:pt x="39" y="19"/>
                  </a:lnTo>
                  <a:lnTo>
                    <a:pt x="39" y="16"/>
                  </a:lnTo>
                  <a:lnTo>
                    <a:pt x="38" y="13"/>
                  </a:lnTo>
                  <a:lnTo>
                    <a:pt x="36" y="9"/>
                  </a:lnTo>
                  <a:lnTo>
                    <a:pt x="33" y="6"/>
                  </a:lnTo>
                  <a:lnTo>
                    <a:pt x="33" y="6"/>
                  </a:lnTo>
                  <a:lnTo>
                    <a:pt x="30" y="3"/>
                  </a:lnTo>
                  <a:lnTo>
                    <a:pt x="27" y="2"/>
                  </a:lnTo>
                  <a:lnTo>
                    <a:pt x="24" y="1"/>
                  </a:lnTo>
                  <a:lnTo>
                    <a:pt x="19" y="0"/>
                  </a:lnTo>
                  <a:lnTo>
                    <a:pt x="19" y="0"/>
                  </a:lnTo>
                  <a:lnTo>
                    <a:pt x="16" y="1"/>
                  </a:lnTo>
                  <a:lnTo>
                    <a:pt x="12" y="2"/>
                  </a:lnTo>
                  <a:lnTo>
                    <a:pt x="9" y="3"/>
                  </a:lnTo>
                  <a:lnTo>
                    <a:pt x="6" y="6"/>
                  </a:lnTo>
                  <a:lnTo>
                    <a:pt x="6"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34"/>
            <p:cNvSpPr>
              <a:spLocks/>
            </p:cNvSpPr>
            <p:nvPr/>
          </p:nvSpPr>
          <p:spPr bwMode="auto">
            <a:xfrm>
              <a:off x="1905000" y="4540251"/>
              <a:ext cx="136525" cy="188913"/>
            </a:xfrm>
            <a:custGeom>
              <a:avLst/>
              <a:gdLst>
                <a:gd name="T0" fmla="*/ 1 w 86"/>
                <a:gd name="T1" fmla="*/ 14 h 119"/>
                <a:gd name="T2" fmla="*/ 1 w 86"/>
                <a:gd name="T3" fmla="*/ 14 h 119"/>
                <a:gd name="T4" fmla="*/ 0 w 86"/>
                <a:gd name="T5" fmla="*/ 18 h 119"/>
                <a:gd name="T6" fmla="*/ 0 w 86"/>
                <a:gd name="T7" fmla="*/ 21 h 119"/>
                <a:gd name="T8" fmla="*/ 1 w 86"/>
                <a:gd name="T9" fmla="*/ 26 h 119"/>
                <a:gd name="T10" fmla="*/ 3 w 86"/>
                <a:gd name="T11" fmla="*/ 29 h 119"/>
                <a:gd name="T12" fmla="*/ 52 w 86"/>
                <a:gd name="T13" fmla="*/ 119 h 119"/>
                <a:gd name="T14" fmla="*/ 86 w 86"/>
                <a:gd name="T15" fmla="*/ 99 h 119"/>
                <a:gd name="T16" fmla="*/ 37 w 86"/>
                <a:gd name="T17" fmla="*/ 11 h 119"/>
                <a:gd name="T18" fmla="*/ 37 w 86"/>
                <a:gd name="T19" fmla="*/ 11 h 119"/>
                <a:gd name="T20" fmla="*/ 35 w 86"/>
                <a:gd name="T21" fmla="*/ 7 h 119"/>
                <a:gd name="T22" fmla="*/ 31 w 86"/>
                <a:gd name="T23" fmla="*/ 4 h 119"/>
                <a:gd name="T24" fmla="*/ 28 w 86"/>
                <a:gd name="T25" fmla="*/ 2 h 119"/>
                <a:gd name="T26" fmla="*/ 25 w 86"/>
                <a:gd name="T27" fmla="*/ 1 h 119"/>
                <a:gd name="T28" fmla="*/ 25 w 86"/>
                <a:gd name="T29" fmla="*/ 1 h 119"/>
                <a:gd name="T30" fmla="*/ 22 w 86"/>
                <a:gd name="T31" fmla="*/ 0 h 119"/>
                <a:gd name="T32" fmla="*/ 17 w 86"/>
                <a:gd name="T33" fmla="*/ 1 h 119"/>
                <a:gd name="T34" fmla="*/ 14 w 86"/>
                <a:gd name="T35" fmla="*/ 1 h 119"/>
                <a:gd name="T36" fmla="*/ 10 w 86"/>
                <a:gd name="T37" fmla="*/ 3 h 119"/>
                <a:gd name="T38" fmla="*/ 10 w 86"/>
                <a:gd name="T39" fmla="*/ 3 h 119"/>
                <a:gd name="T40" fmla="*/ 8 w 86"/>
                <a:gd name="T41" fmla="*/ 5 h 119"/>
                <a:gd name="T42" fmla="*/ 4 w 86"/>
                <a:gd name="T43" fmla="*/ 7 h 119"/>
                <a:gd name="T44" fmla="*/ 2 w 86"/>
                <a:gd name="T45" fmla="*/ 11 h 119"/>
                <a:gd name="T46" fmla="*/ 1 w 86"/>
                <a:gd name="T47" fmla="*/ 14 h 119"/>
                <a:gd name="T48" fmla="*/ 1 w 86"/>
                <a:gd name="T49"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9">
                  <a:moveTo>
                    <a:pt x="1" y="14"/>
                  </a:moveTo>
                  <a:lnTo>
                    <a:pt x="1" y="14"/>
                  </a:lnTo>
                  <a:lnTo>
                    <a:pt x="0" y="18"/>
                  </a:lnTo>
                  <a:lnTo>
                    <a:pt x="0" y="21"/>
                  </a:lnTo>
                  <a:lnTo>
                    <a:pt x="1" y="26"/>
                  </a:lnTo>
                  <a:lnTo>
                    <a:pt x="3" y="29"/>
                  </a:lnTo>
                  <a:lnTo>
                    <a:pt x="52" y="119"/>
                  </a:lnTo>
                  <a:lnTo>
                    <a:pt x="86" y="99"/>
                  </a:lnTo>
                  <a:lnTo>
                    <a:pt x="37" y="11"/>
                  </a:lnTo>
                  <a:lnTo>
                    <a:pt x="37" y="11"/>
                  </a:lnTo>
                  <a:lnTo>
                    <a:pt x="35" y="7"/>
                  </a:lnTo>
                  <a:lnTo>
                    <a:pt x="31" y="4"/>
                  </a:lnTo>
                  <a:lnTo>
                    <a:pt x="28" y="2"/>
                  </a:lnTo>
                  <a:lnTo>
                    <a:pt x="25" y="1"/>
                  </a:lnTo>
                  <a:lnTo>
                    <a:pt x="25" y="1"/>
                  </a:lnTo>
                  <a:lnTo>
                    <a:pt x="22" y="0"/>
                  </a:lnTo>
                  <a:lnTo>
                    <a:pt x="17" y="1"/>
                  </a:lnTo>
                  <a:lnTo>
                    <a:pt x="14" y="1"/>
                  </a:lnTo>
                  <a:lnTo>
                    <a:pt x="10" y="3"/>
                  </a:lnTo>
                  <a:lnTo>
                    <a:pt x="10" y="3"/>
                  </a:lnTo>
                  <a:lnTo>
                    <a:pt x="8" y="5"/>
                  </a:lnTo>
                  <a:lnTo>
                    <a:pt x="4" y="7"/>
                  </a:lnTo>
                  <a:lnTo>
                    <a:pt x="2" y="11"/>
                  </a:lnTo>
                  <a:lnTo>
                    <a:pt x="1" y="14"/>
                  </a:lnTo>
                  <a:lnTo>
                    <a:pt x="1" y="14"/>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535"/>
            <p:cNvSpPr>
              <a:spLocks/>
            </p:cNvSpPr>
            <p:nvPr/>
          </p:nvSpPr>
          <p:spPr bwMode="auto">
            <a:xfrm>
              <a:off x="2049463" y="4443413"/>
              <a:ext cx="61913" cy="185738"/>
            </a:xfrm>
            <a:custGeom>
              <a:avLst/>
              <a:gdLst>
                <a:gd name="T0" fmla="*/ 5 w 39"/>
                <a:gd name="T1" fmla="*/ 6 h 117"/>
                <a:gd name="T2" fmla="*/ 5 w 39"/>
                <a:gd name="T3" fmla="*/ 6 h 117"/>
                <a:gd name="T4" fmla="*/ 3 w 39"/>
                <a:gd name="T5" fmla="*/ 9 h 117"/>
                <a:gd name="T6" fmla="*/ 1 w 39"/>
                <a:gd name="T7" fmla="*/ 12 h 117"/>
                <a:gd name="T8" fmla="*/ 0 w 39"/>
                <a:gd name="T9" fmla="*/ 15 h 117"/>
                <a:gd name="T10" fmla="*/ 0 w 39"/>
                <a:gd name="T11" fmla="*/ 20 h 117"/>
                <a:gd name="T12" fmla="*/ 0 w 39"/>
                <a:gd name="T13" fmla="*/ 117 h 117"/>
                <a:gd name="T14" fmla="*/ 39 w 39"/>
                <a:gd name="T15" fmla="*/ 117 h 117"/>
                <a:gd name="T16" fmla="*/ 39 w 39"/>
                <a:gd name="T17" fmla="*/ 20 h 117"/>
                <a:gd name="T18" fmla="*/ 39 w 39"/>
                <a:gd name="T19" fmla="*/ 20 h 117"/>
                <a:gd name="T20" fmla="*/ 38 w 39"/>
                <a:gd name="T21" fmla="*/ 15 h 117"/>
                <a:gd name="T22" fmla="*/ 36 w 39"/>
                <a:gd name="T23" fmla="*/ 12 h 117"/>
                <a:gd name="T24" fmla="*/ 35 w 39"/>
                <a:gd name="T25" fmla="*/ 9 h 117"/>
                <a:gd name="T26" fmla="*/ 32 w 39"/>
                <a:gd name="T27" fmla="*/ 6 h 117"/>
                <a:gd name="T28" fmla="*/ 32 w 39"/>
                <a:gd name="T29" fmla="*/ 6 h 117"/>
                <a:gd name="T30" fmla="*/ 30 w 39"/>
                <a:gd name="T31" fmla="*/ 4 h 117"/>
                <a:gd name="T32" fmla="*/ 27 w 39"/>
                <a:gd name="T33" fmla="*/ 1 h 117"/>
                <a:gd name="T34" fmla="*/ 22 w 39"/>
                <a:gd name="T35" fmla="*/ 0 h 117"/>
                <a:gd name="T36" fmla="*/ 19 w 39"/>
                <a:gd name="T37" fmla="*/ 0 h 117"/>
                <a:gd name="T38" fmla="*/ 19 w 39"/>
                <a:gd name="T39" fmla="*/ 0 h 117"/>
                <a:gd name="T40" fmla="*/ 15 w 39"/>
                <a:gd name="T41" fmla="*/ 0 h 117"/>
                <a:gd name="T42" fmla="*/ 12 w 39"/>
                <a:gd name="T43" fmla="*/ 1 h 117"/>
                <a:gd name="T44" fmla="*/ 8 w 39"/>
                <a:gd name="T45" fmla="*/ 4 h 117"/>
                <a:gd name="T46" fmla="*/ 5 w 39"/>
                <a:gd name="T47" fmla="*/ 6 h 117"/>
                <a:gd name="T48" fmla="*/ 5 w 39"/>
                <a:gd name="T49"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17">
                  <a:moveTo>
                    <a:pt x="5" y="6"/>
                  </a:moveTo>
                  <a:lnTo>
                    <a:pt x="5" y="6"/>
                  </a:lnTo>
                  <a:lnTo>
                    <a:pt x="3" y="9"/>
                  </a:lnTo>
                  <a:lnTo>
                    <a:pt x="1" y="12"/>
                  </a:lnTo>
                  <a:lnTo>
                    <a:pt x="0" y="15"/>
                  </a:lnTo>
                  <a:lnTo>
                    <a:pt x="0" y="20"/>
                  </a:lnTo>
                  <a:lnTo>
                    <a:pt x="0" y="117"/>
                  </a:lnTo>
                  <a:lnTo>
                    <a:pt x="39" y="117"/>
                  </a:lnTo>
                  <a:lnTo>
                    <a:pt x="39" y="20"/>
                  </a:lnTo>
                  <a:lnTo>
                    <a:pt x="39" y="20"/>
                  </a:lnTo>
                  <a:lnTo>
                    <a:pt x="38" y="15"/>
                  </a:lnTo>
                  <a:lnTo>
                    <a:pt x="36" y="12"/>
                  </a:lnTo>
                  <a:lnTo>
                    <a:pt x="35" y="9"/>
                  </a:lnTo>
                  <a:lnTo>
                    <a:pt x="32" y="6"/>
                  </a:lnTo>
                  <a:lnTo>
                    <a:pt x="32" y="6"/>
                  </a:lnTo>
                  <a:lnTo>
                    <a:pt x="30" y="4"/>
                  </a:lnTo>
                  <a:lnTo>
                    <a:pt x="27" y="1"/>
                  </a:lnTo>
                  <a:lnTo>
                    <a:pt x="22" y="0"/>
                  </a:lnTo>
                  <a:lnTo>
                    <a:pt x="19" y="0"/>
                  </a:lnTo>
                  <a:lnTo>
                    <a:pt x="19" y="0"/>
                  </a:lnTo>
                  <a:lnTo>
                    <a:pt x="15" y="0"/>
                  </a:lnTo>
                  <a:lnTo>
                    <a:pt x="12" y="1"/>
                  </a:lnTo>
                  <a:lnTo>
                    <a:pt x="8" y="4"/>
                  </a:lnTo>
                  <a:lnTo>
                    <a:pt x="5" y="6"/>
                  </a:lnTo>
                  <a:lnTo>
                    <a:pt x="5"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536"/>
            <p:cNvSpPr>
              <a:spLocks/>
            </p:cNvSpPr>
            <p:nvPr/>
          </p:nvSpPr>
          <p:spPr bwMode="auto">
            <a:xfrm>
              <a:off x="2111375" y="4456113"/>
              <a:ext cx="58738" cy="200025"/>
            </a:xfrm>
            <a:custGeom>
              <a:avLst/>
              <a:gdLst>
                <a:gd name="T0" fmla="*/ 5 w 37"/>
                <a:gd name="T1" fmla="*/ 5 h 126"/>
                <a:gd name="T2" fmla="*/ 5 w 37"/>
                <a:gd name="T3" fmla="*/ 5 h 126"/>
                <a:gd name="T4" fmla="*/ 3 w 37"/>
                <a:gd name="T5" fmla="*/ 8 h 126"/>
                <a:gd name="T6" fmla="*/ 1 w 37"/>
                <a:gd name="T7" fmla="*/ 12 h 126"/>
                <a:gd name="T8" fmla="*/ 0 w 37"/>
                <a:gd name="T9" fmla="*/ 15 h 126"/>
                <a:gd name="T10" fmla="*/ 0 w 37"/>
                <a:gd name="T11" fmla="*/ 18 h 126"/>
                <a:gd name="T12" fmla="*/ 0 w 37"/>
                <a:gd name="T13" fmla="*/ 126 h 126"/>
                <a:gd name="T14" fmla="*/ 37 w 37"/>
                <a:gd name="T15" fmla="*/ 126 h 126"/>
                <a:gd name="T16" fmla="*/ 37 w 37"/>
                <a:gd name="T17" fmla="*/ 18 h 126"/>
                <a:gd name="T18" fmla="*/ 37 w 37"/>
                <a:gd name="T19" fmla="*/ 18 h 126"/>
                <a:gd name="T20" fmla="*/ 37 w 37"/>
                <a:gd name="T21" fmla="*/ 15 h 126"/>
                <a:gd name="T22" fmla="*/ 36 w 37"/>
                <a:gd name="T23" fmla="*/ 12 h 126"/>
                <a:gd name="T24" fmla="*/ 34 w 37"/>
                <a:gd name="T25" fmla="*/ 8 h 126"/>
                <a:gd name="T26" fmla="*/ 32 w 37"/>
                <a:gd name="T27" fmla="*/ 5 h 126"/>
                <a:gd name="T28" fmla="*/ 32 w 37"/>
                <a:gd name="T29" fmla="*/ 5 h 126"/>
                <a:gd name="T30" fmla="*/ 29 w 37"/>
                <a:gd name="T31" fmla="*/ 3 h 126"/>
                <a:gd name="T32" fmla="*/ 26 w 37"/>
                <a:gd name="T33" fmla="*/ 1 h 126"/>
                <a:gd name="T34" fmla="*/ 22 w 37"/>
                <a:gd name="T35" fmla="*/ 0 h 126"/>
                <a:gd name="T36" fmla="*/ 18 w 37"/>
                <a:gd name="T37" fmla="*/ 0 h 126"/>
                <a:gd name="T38" fmla="*/ 18 w 37"/>
                <a:gd name="T39" fmla="*/ 0 h 126"/>
                <a:gd name="T40" fmla="*/ 15 w 37"/>
                <a:gd name="T41" fmla="*/ 0 h 126"/>
                <a:gd name="T42" fmla="*/ 12 w 37"/>
                <a:gd name="T43" fmla="*/ 1 h 126"/>
                <a:gd name="T44" fmla="*/ 8 w 37"/>
                <a:gd name="T45" fmla="*/ 3 h 126"/>
                <a:gd name="T46" fmla="*/ 5 w 37"/>
                <a:gd name="T47" fmla="*/ 5 h 126"/>
                <a:gd name="T48" fmla="*/ 5 w 37"/>
                <a:gd name="T49"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26">
                  <a:moveTo>
                    <a:pt x="5" y="5"/>
                  </a:moveTo>
                  <a:lnTo>
                    <a:pt x="5" y="5"/>
                  </a:lnTo>
                  <a:lnTo>
                    <a:pt x="3" y="8"/>
                  </a:lnTo>
                  <a:lnTo>
                    <a:pt x="1" y="12"/>
                  </a:lnTo>
                  <a:lnTo>
                    <a:pt x="0" y="15"/>
                  </a:lnTo>
                  <a:lnTo>
                    <a:pt x="0" y="18"/>
                  </a:lnTo>
                  <a:lnTo>
                    <a:pt x="0" y="126"/>
                  </a:lnTo>
                  <a:lnTo>
                    <a:pt x="37" y="126"/>
                  </a:lnTo>
                  <a:lnTo>
                    <a:pt x="37" y="18"/>
                  </a:lnTo>
                  <a:lnTo>
                    <a:pt x="37" y="18"/>
                  </a:lnTo>
                  <a:lnTo>
                    <a:pt x="37" y="15"/>
                  </a:lnTo>
                  <a:lnTo>
                    <a:pt x="36" y="12"/>
                  </a:lnTo>
                  <a:lnTo>
                    <a:pt x="34" y="8"/>
                  </a:lnTo>
                  <a:lnTo>
                    <a:pt x="32" y="5"/>
                  </a:lnTo>
                  <a:lnTo>
                    <a:pt x="32" y="5"/>
                  </a:lnTo>
                  <a:lnTo>
                    <a:pt x="29" y="3"/>
                  </a:lnTo>
                  <a:lnTo>
                    <a:pt x="26" y="1"/>
                  </a:lnTo>
                  <a:lnTo>
                    <a:pt x="22" y="0"/>
                  </a:lnTo>
                  <a:lnTo>
                    <a:pt x="18" y="0"/>
                  </a:lnTo>
                  <a:lnTo>
                    <a:pt x="18" y="0"/>
                  </a:lnTo>
                  <a:lnTo>
                    <a:pt x="15" y="0"/>
                  </a:lnTo>
                  <a:lnTo>
                    <a:pt x="12" y="1"/>
                  </a:lnTo>
                  <a:lnTo>
                    <a:pt x="8" y="3"/>
                  </a:lnTo>
                  <a:lnTo>
                    <a:pt x="5" y="5"/>
                  </a:lnTo>
                  <a:lnTo>
                    <a:pt x="5" y="5"/>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37"/>
            <p:cNvSpPr>
              <a:spLocks/>
            </p:cNvSpPr>
            <p:nvPr/>
          </p:nvSpPr>
          <p:spPr bwMode="auto">
            <a:xfrm>
              <a:off x="2170113" y="4467226"/>
              <a:ext cx="61913" cy="215900"/>
            </a:xfrm>
            <a:custGeom>
              <a:avLst/>
              <a:gdLst>
                <a:gd name="T0" fmla="*/ 7 w 39"/>
                <a:gd name="T1" fmla="*/ 6 h 136"/>
                <a:gd name="T2" fmla="*/ 7 w 39"/>
                <a:gd name="T3" fmla="*/ 6 h 136"/>
                <a:gd name="T4" fmla="*/ 4 w 39"/>
                <a:gd name="T5" fmla="*/ 9 h 136"/>
                <a:gd name="T6" fmla="*/ 3 w 39"/>
                <a:gd name="T7" fmla="*/ 12 h 136"/>
                <a:gd name="T8" fmla="*/ 2 w 39"/>
                <a:gd name="T9" fmla="*/ 16 h 136"/>
                <a:gd name="T10" fmla="*/ 0 w 39"/>
                <a:gd name="T11" fmla="*/ 20 h 136"/>
                <a:gd name="T12" fmla="*/ 0 w 39"/>
                <a:gd name="T13" fmla="*/ 136 h 136"/>
                <a:gd name="T14" fmla="*/ 39 w 39"/>
                <a:gd name="T15" fmla="*/ 136 h 136"/>
                <a:gd name="T16" fmla="*/ 39 w 39"/>
                <a:gd name="T17" fmla="*/ 20 h 136"/>
                <a:gd name="T18" fmla="*/ 39 w 39"/>
                <a:gd name="T19" fmla="*/ 20 h 136"/>
                <a:gd name="T20" fmla="*/ 39 w 39"/>
                <a:gd name="T21" fmla="*/ 16 h 136"/>
                <a:gd name="T22" fmla="*/ 38 w 39"/>
                <a:gd name="T23" fmla="*/ 12 h 136"/>
                <a:gd name="T24" fmla="*/ 36 w 39"/>
                <a:gd name="T25" fmla="*/ 9 h 136"/>
                <a:gd name="T26" fmla="*/ 34 w 39"/>
                <a:gd name="T27" fmla="*/ 6 h 136"/>
                <a:gd name="T28" fmla="*/ 34 w 39"/>
                <a:gd name="T29" fmla="*/ 6 h 136"/>
                <a:gd name="T30" fmla="*/ 31 w 39"/>
                <a:gd name="T31" fmla="*/ 4 h 136"/>
                <a:gd name="T32" fmla="*/ 27 w 39"/>
                <a:gd name="T33" fmla="*/ 1 h 136"/>
                <a:gd name="T34" fmla="*/ 24 w 39"/>
                <a:gd name="T35" fmla="*/ 0 h 136"/>
                <a:gd name="T36" fmla="*/ 20 w 39"/>
                <a:gd name="T37" fmla="*/ 0 h 136"/>
                <a:gd name="T38" fmla="*/ 20 w 39"/>
                <a:gd name="T39" fmla="*/ 0 h 136"/>
                <a:gd name="T40" fmla="*/ 17 w 39"/>
                <a:gd name="T41" fmla="*/ 0 h 136"/>
                <a:gd name="T42" fmla="*/ 12 w 39"/>
                <a:gd name="T43" fmla="*/ 1 h 136"/>
                <a:gd name="T44" fmla="*/ 9 w 39"/>
                <a:gd name="T45" fmla="*/ 4 h 136"/>
                <a:gd name="T46" fmla="*/ 7 w 39"/>
                <a:gd name="T47" fmla="*/ 6 h 136"/>
                <a:gd name="T48" fmla="*/ 7 w 39"/>
                <a:gd name="T49"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6">
                  <a:moveTo>
                    <a:pt x="7" y="6"/>
                  </a:moveTo>
                  <a:lnTo>
                    <a:pt x="7" y="6"/>
                  </a:lnTo>
                  <a:lnTo>
                    <a:pt x="4" y="9"/>
                  </a:lnTo>
                  <a:lnTo>
                    <a:pt x="3" y="12"/>
                  </a:lnTo>
                  <a:lnTo>
                    <a:pt x="2" y="16"/>
                  </a:lnTo>
                  <a:lnTo>
                    <a:pt x="0" y="20"/>
                  </a:lnTo>
                  <a:lnTo>
                    <a:pt x="0" y="136"/>
                  </a:lnTo>
                  <a:lnTo>
                    <a:pt x="39" y="136"/>
                  </a:lnTo>
                  <a:lnTo>
                    <a:pt x="39" y="20"/>
                  </a:lnTo>
                  <a:lnTo>
                    <a:pt x="39" y="20"/>
                  </a:lnTo>
                  <a:lnTo>
                    <a:pt x="39" y="16"/>
                  </a:lnTo>
                  <a:lnTo>
                    <a:pt x="38" y="12"/>
                  </a:lnTo>
                  <a:lnTo>
                    <a:pt x="36" y="9"/>
                  </a:lnTo>
                  <a:lnTo>
                    <a:pt x="34" y="6"/>
                  </a:lnTo>
                  <a:lnTo>
                    <a:pt x="34" y="6"/>
                  </a:lnTo>
                  <a:lnTo>
                    <a:pt x="31" y="4"/>
                  </a:lnTo>
                  <a:lnTo>
                    <a:pt x="27" y="1"/>
                  </a:lnTo>
                  <a:lnTo>
                    <a:pt x="24" y="0"/>
                  </a:lnTo>
                  <a:lnTo>
                    <a:pt x="20" y="0"/>
                  </a:lnTo>
                  <a:lnTo>
                    <a:pt x="20" y="0"/>
                  </a:lnTo>
                  <a:lnTo>
                    <a:pt x="17" y="0"/>
                  </a:lnTo>
                  <a:lnTo>
                    <a:pt x="12" y="1"/>
                  </a:lnTo>
                  <a:lnTo>
                    <a:pt x="9" y="4"/>
                  </a:lnTo>
                  <a:lnTo>
                    <a:pt x="7" y="6"/>
                  </a:lnTo>
                  <a:lnTo>
                    <a:pt x="7"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538"/>
            <p:cNvSpPr>
              <a:spLocks noChangeArrowheads="1"/>
            </p:cNvSpPr>
            <p:nvPr/>
          </p:nvSpPr>
          <p:spPr bwMode="auto">
            <a:xfrm>
              <a:off x="1987550" y="4597401"/>
              <a:ext cx="244475" cy="131763"/>
            </a:xfrm>
            <a:prstGeom prst="rect">
              <a:avLst/>
            </a:prstGeom>
            <a:solidFill>
              <a:srgbClr val="E3BC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539"/>
            <p:cNvSpPr>
              <a:spLocks noChangeArrowheads="1"/>
            </p:cNvSpPr>
            <p:nvPr/>
          </p:nvSpPr>
          <p:spPr bwMode="auto">
            <a:xfrm>
              <a:off x="1982788" y="4729163"/>
              <a:ext cx="257175" cy="16351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40"/>
            <p:cNvSpPr>
              <a:spLocks/>
            </p:cNvSpPr>
            <p:nvPr/>
          </p:nvSpPr>
          <p:spPr bwMode="auto">
            <a:xfrm>
              <a:off x="2184400" y="4764088"/>
              <a:ext cx="33338" cy="33338"/>
            </a:xfrm>
            <a:custGeom>
              <a:avLst/>
              <a:gdLst>
                <a:gd name="T0" fmla="*/ 10 w 21"/>
                <a:gd name="T1" fmla="*/ 0 h 21"/>
                <a:gd name="T2" fmla="*/ 10 w 21"/>
                <a:gd name="T3" fmla="*/ 0 h 21"/>
                <a:gd name="T4" fmla="*/ 14 w 21"/>
                <a:gd name="T5" fmla="*/ 1 h 21"/>
                <a:gd name="T6" fmla="*/ 17 w 21"/>
                <a:gd name="T7" fmla="*/ 3 h 21"/>
                <a:gd name="T8" fmla="*/ 20 w 21"/>
                <a:gd name="T9" fmla="*/ 7 h 21"/>
                <a:gd name="T10" fmla="*/ 21 w 21"/>
                <a:gd name="T11" fmla="*/ 11 h 21"/>
                <a:gd name="T12" fmla="*/ 21 w 21"/>
                <a:gd name="T13" fmla="*/ 11 h 21"/>
                <a:gd name="T14" fmla="*/ 20 w 21"/>
                <a:gd name="T15" fmla="*/ 14 h 21"/>
                <a:gd name="T16" fmla="*/ 17 w 21"/>
                <a:gd name="T17" fmla="*/ 18 h 21"/>
                <a:gd name="T18" fmla="*/ 14 w 21"/>
                <a:gd name="T19" fmla="*/ 20 h 21"/>
                <a:gd name="T20" fmla="*/ 10 w 21"/>
                <a:gd name="T21" fmla="*/ 21 h 21"/>
                <a:gd name="T22" fmla="*/ 10 w 21"/>
                <a:gd name="T23" fmla="*/ 21 h 21"/>
                <a:gd name="T24" fmla="*/ 7 w 21"/>
                <a:gd name="T25" fmla="*/ 20 h 21"/>
                <a:gd name="T26" fmla="*/ 3 w 21"/>
                <a:gd name="T27" fmla="*/ 18 h 21"/>
                <a:gd name="T28" fmla="*/ 1 w 21"/>
                <a:gd name="T29" fmla="*/ 14 h 21"/>
                <a:gd name="T30" fmla="*/ 0 w 21"/>
                <a:gd name="T31" fmla="*/ 11 h 21"/>
                <a:gd name="T32" fmla="*/ 0 w 21"/>
                <a:gd name="T33" fmla="*/ 11 h 21"/>
                <a:gd name="T34" fmla="*/ 1 w 21"/>
                <a:gd name="T35" fmla="*/ 7 h 21"/>
                <a:gd name="T36" fmla="*/ 3 w 21"/>
                <a:gd name="T37" fmla="*/ 3 h 21"/>
                <a:gd name="T38" fmla="*/ 7 w 21"/>
                <a:gd name="T39" fmla="*/ 1 h 21"/>
                <a:gd name="T40" fmla="*/ 10 w 21"/>
                <a:gd name="T41" fmla="*/ 0 h 21"/>
                <a:gd name="T42" fmla="*/ 10 w 2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10" y="0"/>
                  </a:moveTo>
                  <a:lnTo>
                    <a:pt x="10" y="0"/>
                  </a:lnTo>
                  <a:lnTo>
                    <a:pt x="14" y="1"/>
                  </a:lnTo>
                  <a:lnTo>
                    <a:pt x="17" y="3"/>
                  </a:lnTo>
                  <a:lnTo>
                    <a:pt x="20" y="7"/>
                  </a:lnTo>
                  <a:lnTo>
                    <a:pt x="21" y="11"/>
                  </a:lnTo>
                  <a:lnTo>
                    <a:pt x="21" y="11"/>
                  </a:lnTo>
                  <a:lnTo>
                    <a:pt x="20" y="14"/>
                  </a:lnTo>
                  <a:lnTo>
                    <a:pt x="17" y="18"/>
                  </a:lnTo>
                  <a:lnTo>
                    <a:pt x="14" y="20"/>
                  </a:lnTo>
                  <a:lnTo>
                    <a:pt x="10" y="21"/>
                  </a:lnTo>
                  <a:lnTo>
                    <a:pt x="10" y="21"/>
                  </a:lnTo>
                  <a:lnTo>
                    <a:pt x="7" y="20"/>
                  </a:lnTo>
                  <a:lnTo>
                    <a:pt x="3" y="18"/>
                  </a:lnTo>
                  <a:lnTo>
                    <a:pt x="1" y="14"/>
                  </a:lnTo>
                  <a:lnTo>
                    <a:pt x="0" y="11"/>
                  </a:lnTo>
                  <a:lnTo>
                    <a:pt x="0" y="11"/>
                  </a:lnTo>
                  <a:lnTo>
                    <a:pt x="1" y="7"/>
                  </a:lnTo>
                  <a:lnTo>
                    <a:pt x="3" y="3"/>
                  </a:lnTo>
                  <a:lnTo>
                    <a:pt x="7" y="1"/>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41"/>
            <p:cNvSpPr>
              <a:spLocks/>
            </p:cNvSpPr>
            <p:nvPr/>
          </p:nvSpPr>
          <p:spPr bwMode="auto">
            <a:xfrm>
              <a:off x="1939925" y="4281488"/>
              <a:ext cx="50800" cy="50800"/>
            </a:xfrm>
            <a:custGeom>
              <a:avLst/>
              <a:gdLst>
                <a:gd name="T0" fmla="*/ 28 w 32"/>
                <a:gd name="T1" fmla="*/ 32 h 32"/>
                <a:gd name="T2" fmla="*/ 28 w 32"/>
                <a:gd name="T3" fmla="*/ 32 h 32"/>
                <a:gd name="T4" fmla="*/ 26 w 32"/>
                <a:gd name="T5" fmla="*/ 31 h 32"/>
                <a:gd name="T6" fmla="*/ 1 w 32"/>
                <a:gd name="T7" fmla="*/ 6 h 32"/>
                <a:gd name="T8" fmla="*/ 1 w 32"/>
                <a:gd name="T9" fmla="*/ 6 h 32"/>
                <a:gd name="T10" fmla="*/ 0 w 32"/>
                <a:gd name="T11" fmla="*/ 4 h 32"/>
                <a:gd name="T12" fmla="*/ 1 w 32"/>
                <a:gd name="T13" fmla="*/ 1 h 32"/>
                <a:gd name="T14" fmla="*/ 1 w 32"/>
                <a:gd name="T15" fmla="*/ 1 h 32"/>
                <a:gd name="T16" fmla="*/ 3 w 32"/>
                <a:gd name="T17" fmla="*/ 0 h 32"/>
                <a:gd name="T18" fmla="*/ 6 w 32"/>
                <a:gd name="T19" fmla="*/ 1 h 32"/>
                <a:gd name="T20" fmla="*/ 31 w 32"/>
                <a:gd name="T21" fmla="*/ 26 h 32"/>
                <a:gd name="T22" fmla="*/ 31 w 32"/>
                <a:gd name="T23" fmla="*/ 26 h 32"/>
                <a:gd name="T24" fmla="*/ 32 w 32"/>
                <a:gd name="T25" fmla="*/ 29 h 32"/>
                <a:gd name="T26" fmla="*/ 31 w 32"/>
                <a:gd name="T27" fmla="*/ 31 h 32"/>
                <a:gd name="T28" fmla="*/ 31 w 32"/>
                <a:gd name="T29" fmla="*/ 31 h 32"/>
                <a:gd name="T30" fmla="*/ 28 w 32"/>
                <a:gd name="T31" fmla="*/ 32 h 32"/>
                <a:gd name="T32" fmla="*/ 28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28" y="32"/>
                  </a:moveTo>
                  <a:lnTo>
                    <a:pt x="28" y="32"/>
                  </a:lnTo>
                  <a:lnTo>
                    <a:pt x="26" y="31"/>
                  </a:lnTo>
                  <a:lnTo>
                    <a:pt x="1" y="6"/>
                  </a:lnTo>
                  <a:lnTo>
                    <a:pt x="1" y="6"/>
                  </a:lnTo>
                  <a:lnTo>
                    <a:pt x="0" y="4"/>
                  </a:lnTo>
                  <a:lnTo>
                    <a:pt x="1" y="1"/>
                  </a:lnTo>
                  <a:lnTo>
                    <a:pt x="1" y="1"/>
                  </a:lnTo>
                  <a:lnTo>
                    <a:pt x="3" y="0"/>
                  </a:lnTo>
                  <a:lnTo>
                    <a:pt x="6" y="1"/>
                  </a:lnTo>
                  <a:lnTo>
                    <a:pt x="31" y="26"/>
                  </a:lnTo>
                  <a:lnTo>
                    <a:pt x="31" y="26"/>
                  </a:lnTo>
                  <a:lnTo>
                    <a:pt x="32" y="29"/>
                  </a:lnTo>
                  <a:lnTo>
                    <a:pt x="31" y="31"/>
                  </a:lnTo>
                  <a:lnTo>
                    <a:pt x="31" y="31"/>
                  </a:lnTo>
                  <a:lnTo>
                    <a:pt x="28" y="32"/>
                  </a:lnTo>
                  <a:lnTo>
                    <a:pt x="28"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42"/>
            <p:cNvSpPr>
              <a:spLocks/>
            </p:cNvSpPr>
            <p:nvPr/>
          </p:nvSpPr>
          <p:spPr bwMode="auto">
            <a:xfrm>
              <a:off x="2046288" y="4281488"/>
              <a:ext cx="50800" cy="50800"/>
            </a:xfrm>
            <a:custGeom>
              <a:avLst/>
              <a:gdLst>
                <a:gd name="T0" fmla="*/ 4 w 32"/>
                <a:gd name="T1" fmla="*/ 32 h 32"/>
                <a:gd name="T2" fmla="*/ 4 w 32"/>
                <a:gd name="T3" fmla="*/ 32 h 32"/>
                <a:gd name="T4" fmla="*/ 1 w 32"/>
                <a:gd name="T5" fmla="*/ 31 h 32"/>
                <a:gd name="T6" fmla="*/ 1 w 32"/>
                <a:gd name="T7" fmla="*/ 31 h 32"/>
                <a:gd name="T8" fmla="*/ 0 w 32"/>
                <a:gd name="T9" fmla="*/ 29 h 32"/>
                <a:gd name="T10" fmla="*/ 1 w 32"/>
                <a:gd name="T11" fmla="*/ 26 h 32"/>
                <a:gd name="T12" fmla="*/ 26 w 32"/>
                <a:gd name="T13" fmla="*/ 1 h 32"/>
                <a:gd name="T14" fmla="*/ 26 w 32"/>
                <a:gd name="T15" fmla="*/ 1 h 32"/>
                <a:gd name="T16" fmla="*/ 29 w 32"/>
                <a:gd name="T17" fmla="*/ 0 h 32"/>
                <a:gd name="T18" fmla="*/ 31 w 32"/>
                <a:gd name="T19" fmla="*/ 1 h 32"/>
                <a:gd name="T20" fmla="*/ 31 w 32"/>
                <a:gd name="T21" fmla="*/ 1 h 32"/>
                <a:gd name="T22" fmla="*/ 32 w 32"/>
                <a:gd name="T23" fmla="*/ 4 h 32"/>
                <a:gd name="T24" fmla="*/ 31 w 32"/>
                <a:gd name="T25" fmla="*/ 6 h 32"/>
                <a:gd name="T26" fmla="*/ 6 w 32"/>
                <a:gd name="T27" fmla="*/ 31 h 32"/>
                <a:gd name="T28" fmla="*/ 6 w 32"/>
                <a:gd name="T29" fmla="*/ 31 h 32"/>
                <a:gd name="T30" fmla="*/ 4 w 32"/>
                <a:gd name="T31" fmla="*/ 32 h 32"/>
                <a:gd name="T32" fmla="*/ 4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4" y="32"/>
                  </a:moveTo>
                  <a:lnTo>
                    <a:pt x="4" y="32"/>
                  </a:lnTo>
                  <a:lnTo>
                    <a:pt x="1" y="31"/>
                  </a:lnTo>
                  <a:lnTo>
                    <a:pt x="1" y="31"/>
                  </a:lnTo>
                  <a:lnTo>
                    <a:pt x="0" y="29"/>
                  </a:lnTo>
                  <a:lnTo>
                    <a:pt x="1" y="26"/>
                  </a:lnTo>
                  <a:lnTo>
                    <a:pt x="26" y="1"/>
                  </a:lnTo>
                  <a:lnTo>
                    <a:pt x="26" y="1"/>
                  </a:lnTo>
                  <a:lnTo>
                    <a:pt x="29" y="0"/>
                  </a:lnTo>
                  <a:lnTo>
                    <a:pt x="31" y="1"/>
                  </a:lnTo>
                  <a:lnTo>
                    <a:pt x="31" y="1"/>
                  </a:lnTo>
                  <a:lnTo>
                    <a:pt x="32" y="4"/>
                  </a:lnTo>
                  <a:lnTo>
                    <a:pt x="31" y="6"/>
                  </a:lnTo>
                  <a:lnTo>
                    <a:pt x="6" y="31"/>
                  </a:lnTo>
                  <a:lnTo>
                    <a:pt x="6" y="31"/>
                  </a:lnTo>
                  <a:lnTo>
                    <a:pt x="4" y="32"/>
                  </a:lnTo>
                  <a:lnTo>
                    <a:pt x="4"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43"/>
            <p:cNvSpPr>
              <a:spLocks/>
            </p:cNvSpPr>
            <p:nvPr/>
          </p:nvSpPr>
          <p:spPr bwMode="auto">
            <a:xfrm>
              <a:off x="2012950" y="4284663"/>
              <a:ext cx="12700" cy="33338"/>
            </a:xfrm>
            <a:custGeom>
              <a:avLst/>
              <a:gdLst>
                <a:gd name="T0" fmla="*/ 3 w 8"/>
                <a:gd name="T1" fmla="*/ 21 h 21"/>
                <a:gd name="T2" fmla="*/ 3 w 8"/>
                <a:gd name="T3" fmla="*/ 21 h 21"/>
                <a:gd name="T4" fmla="*/ 1 w 8"/>
                <a:gd name="T5" fmla="*/ 20 h 21"/>
                <a:gd name="T6" fmla="*/ 0 w 8"/>
                <a:gd name="T7" fmla="*/ 17 h 21"/>
                <a:gd name="T8" fmla="*/ 0 w 8"/>
                <a:gd name="T9" fmla="*/ 4 h 21"/>
                <a:gd name="T10" fmla="*/ 0 w 8"/>
                <a:gd name="T11" fmla="*/ 4 h 21"/>
                <a:gd name="T12" fmla="*/ 1 w 8"/>
                <a:gd name="T13" fmla="*/ 1 h 21"/>
                <a:gd name="T14" fmla="*/ 3 w 8"/>
                <a:gd name="T15" fmla="*/ 0 h 21"/>
                <a:gd name="T16" fmla="*/ 3 w 8"/>
                <a:gd name="T17" fmla="*/ 0 h 21"/>
                <a:gd name="T18" fmla="*/ 3 w 8"/>
                <a:gd name="T19" fmla="*/ 0 h 21"/>
                <a:gd name="T20" fmla="*/ 7 w 8"/>
                <a:gd name="T21" fmla="*/ 1 h 21"/>
                <a:gd name="T22" fmla="*/ 8 w 8"/>
                <a:gd name="T23" fmla="*/ 4 h 21"/>
                <a:gd name="T24" fmla="*/ 8 w 8"/>
                <a:gd name="T25" fmla="*/ 17 h 21"/>
                <a:gd name="T26" fmla="*/ 8 w 8"/>
                <a:gd name="T27" fmla="*/ 17 h 21"/>
                <a:gd name="T28" fmla="*/ 7 w 8"/>
                <a:gd name="T29" fmla="*/ 20 h 21"/>
                <a:gd name="T30" fmla="*/ 3 w 8"/>
                <a:gd name="T31" fmla="*/ 21 h 21"/>
                <a:gd name="T32" fmla="*/ 3 w 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1">
                  <a:moveTo>
                    <a:pt x="3" y="21"/>
                  </a:moveTo>
                  <a:lnTo>
                    <a:pt x="3" y="21"/>
                  </a:lnTo>
                  <a:lnTo>
                    <a:pt x="1" y="20"/>
                  </a:lnTo>
                  <a:lnTo>
                    <a:pt x="0" y="17"/>
                  </a:lnTo>
                  <a:lnTo>
                    <a:pt x="0" y="4"/>
                  </a:lnTo>
                  <a:lnTo>
                    <a:pt x="0" y="4"/>
                  </a:lnTo>
                  <a:lnTo>
                    <a:pt x="1" y="1"/>
                  </a:lnTo>
                  <a:lnTo>
                    <a:pt x="3" y="0"/>
                  </a:lnTo>
                  <a:lnTo>
                    <a:pt x="3" y="0"/>
                  </a:lnTo>
                  <a:lnTo>
                    <a:pt x="3" y="0"/>
                  </a:lnTo>
                  <a:lnTo>
                    <a:pt x="7" y="1"/>
                  </a:lnTo>
                  <a:lnTo>
                    <a:pt x="8" y="4"/>
                  </a:lnTo>
                  <a:lnTo>
                    <a:pt x="8" y="17"/>
                  </a:lnTo>
                  <a:lnTo>
                    <a:pt x="8" y="17"/>
                  </a:lnTo>
                  <a:lnTo>
                    <a:pt x="7" y="20"/>
                  </a:lnTo>
                  <a:lnTo>
                    <a:pt x="3" y="21"/>
                  </a:lnTo>
                  <a:lnTo>
                    <a:pt x="3"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44"/>
            <p:cNvSpPr>
              <a:spLocks/>
            </p:cNvSpPr>
            <p:nvPr/>
          </p:nvSpPr>
          <p:spPr bwMode="auto">
            <a:xfrm>
              <a:off x="2058988" y="4354513"/>
              <a:ext cx="34925" cy="12700"/>
            </a:xfrm>
            <a:custGeom>
              <a:avLst/>
              <a:gdLst>
                <a:gd name="T0" fmla="*/ 19 w 22"/>
                <a:gd name="T1" fmla="*/ 8 h 8"/>
                <a:gd name="T2" fmla="*/ 19 w 22"/>
                <a:gd name="T3" fmla="*/ 8 h 8"/>
                <a:gd name="T4" fmla="*/ 5 w 22"/>
                <a:gd name="T5" fmla="*/ 8 h 8"/>
                <a:gd name="T6" fmla="*/ 5 w 22"/>
                <a:gd name="T7" fmla="*/ 8 h 8"/>
                <a:gd name="T8" fmla="*/ 1 w 22"/>
                <a:gd name="T9" fmla="*/ 7 h 8"/>
                <a:gd name="T10" fmla="*/ 0 w 22"/>
                <a:gd name="T11" fmla="*/ 3 h 8"/>
                <a:gd name="T12" fmla="*/ 0 w 22"/>
                <a:gd name="T13" fmla="*/ 3 h 8"/>
                <a:gd name="T14" fmla="*/ 1 w 22"/>
                <a:gd name="T15" fmla="*/ 1 h 8"/>
                <a:gd name="T16" fmla="*/ 5 w 22"/>
                <a:gd name="T17" fmla="*/ 0 h 8"/>
                <a:gd name="T18" fmla="*/ 5 w 22"/>
                <a:gd name="T19" fmla="*/ 0 h 8"/>
                <a:gd name="T20" fmla="*/ 19 w 22"/>
                <a:gd name="T21" fmla="*/ 0 h 8"/>
                <a:gd name="T22" fmla="*/ 19 w 22"/>
                <a:gd name="T23" fmla="*/ 0 h 8"/>
                <a:gd name="T24" fmla="*/ 21 w 22"/>
                <a:gd name="T25" fmla="*/ 1 h 8"/>
                <a:gd name="T26" fmla="*/ 22 w 22"/>
                <a:gd name="T27" fmla="*/ 3 h 8"/>
                <a:gd name="T28" fmla="*/ 22 w 22"/>
                <a:gd name="T29" fmla="*/ 3 h 8"/>
                <a:gd name="T30" fmla="*/ 21 w 22"/>
                <a:gd name="T31" fmla="*/ 7 h 8"/>
                <a:gd name="T32" fmla="*/ 19 w 22"/>
                <a:gd name="T33" fmla="*/ 8 h 8"/>
                <a:gd name="T34" fmla="*/ 19 w 22"/>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8">
                  <a:moveTo>
                    <a:pt x="19" y="8"/>
                  </a:moveTo>
                  <a:lnTo>
                    <a:pt x="19" y="8"/>
                  </a:lnTo>
                  <a:lnTo>
                    <a:pt x="5" y="8"/>
                  </a:lnTo>
                  <a:lnTo>
                    <a:pt x="5" y="8"/>
                  </a:lnTo>
                  <a:lnTo>
                    <a:pt x="1" y="7"/>
                  </a:lnTo>
                  <a:lnTo>
                    <a:pt x="0" y="3"/>
                  </a:lnTo>
                  <a:lnTo>
                    <a:pt x="0" y="3"/>
                  </a:lnTo>
                  <a:lnTo>
                    <a:pt x="1" y="1"/>
                  </a:lnTo>
                  <a:lnTo>
                    <a:pt x="5" y="0"/>
                  </a:lnTo>
                  <a:lnTo>
                    <a:pt x="5" y="0"/>
                  </a:lnTo>
                  <a:lnTo>
                    <a:pt x="19" y="0"/>
                  </a:lnTo>
                  <a:lnTo>
                    <a:pt x="19" y="0"/>
                  </a:lnTo>
                  <a:lnTo>
                    <a:pt x="21" y="1"/>
                  </a:lnTo>
                  <a:lnTo>
                    <a:pt x="22" y="3"/>
                  </a:lnTo>
                  <a:lnTo>
                    <a:pt x="22" y="3"/>
                  </a:lnTo>
                  <a:lnTo>
                    <a:pt x="21" y="7"/>
                  </a:lnTo>
                  <a:lnTo>
                    <a:pt x="19" y="8"/>
                  </a:lnTo>
                  <a:lnTo>
                    <a:pt x="19"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45"/>
            <p:cNvSpPr>
              <a:spLocks/>
            </p:cNvSpPr>
            <p:nvPr/>
          </p:nvSpPr>
          <p:spPr bwMode="auto">
            <a:xfrm>
              <a:off x="1943100" y="4354513"/>
              <a:ext cx="33338" cy="12700"/>
            </a:xfrm>
            <a:custGeom>
              <a:avLst/>
              <a:gdLst>
                <a:gd name="T0" fmla="*/ 17 w 21"/>
                <a:gd name="T1" fmla="*/ 8 h 8"/>
                <a:gd name="T2" fmla="*/ 3 w 21"/>
                <a:gd name="T3" fmla="*/ 8 h 8"/>
                <a:gd name="T4" fmla="*/ 3 w 21"/>
                <a:gd name="T5" fmla="*/ 8 h 8"/>
                <a:gd name="T6" fmla="*/ 1 w 21"/>
                <a:gd name="T7" fmla="*/ 7 h 8"/>
                <a:gd name="T8" fmla="*/ 0 w 21"/>
                <a:gd name="T9" fmla="*/ 3 h 8"/>
                <a:gd name="T10" fmla="*/ 0 w 21"/>
                <a:gd name="T11" fmla="*/ 3 h 8"/>
                <a:gd name="T12" fmla="*/ 1 w 21"/>
                <a:gd name="T13" fmla="*/ 1 h 8"/>
                <a:gd name="T14" fmla="*/ 3 w 21"/>
                <a:gd name="T15" fmla="*/ 0 h 8"/>
                <a:gd name="T16" fmla="*/ 17 w 21"/>
                <a:gd name="T17" fmla="*/ 0 h 8"/>
                <a:gd name="T18" fmla="*/ 17 w 21"/>
                <a:gd name="T19" fmla="*/ 0 h 8"/>
                <a:gd name="T20" fmla="*/ 20 w 21"/>
                <a:gd name="T21" fmla="*/ 1 h 8"/>
                <a:gd name="T22" fmla="*/ 21 w 21"/>
                <a:gd name="T23" fmla="*/ 3 h 8"/>
                <a:gd name="T24" fmla="*/ 21 w 21"/>
                <a:gd name="T25" fmla="*/ 3 h 8"/>
                <a:gd name="T26" fmla="*/ 20 w 21"/>
                <a:gd name="T27" fmla="*/ 7 h 8"/>
                <a:gd name="T28" fmla="*/ 17 w 21"/>
                <a:gd name="T29" fmla="*/ 8 h 8"/>
                <a:gd name="T30" fmla="*/ 17 w 21"/>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8">
                  <a:moveTo>
                    <a:pt x="17" y="8"/>
                  </a:moveTo>
                  <a:lnTo>
                    <a:pt x="3" y="8"/>
                  </a:lnTo>
                  <a:lnTo>
                    <a:pt x="3" y="8"/>
                  </a:lnTo>
                  <a:lnTo>
                    <a:pt x="1" y="7"/>
                  </a:lnTo>
                  <a:lnTo>
                    <a:pt x="0" y="3"/>
                  </a:lnTo>
                  <a:lnTo>
                    <a:pt x="0" y="3"/>
                  </a:lnTo>
                  <a:lnTo>
                    <a:pt x="1" y="1"/>
                  </a:lnTo>
                  <a:lnTo>
                    <a:pt x="3" y="0"/>
                  </a:lnTo>
                  <a:lnTo>
                    <a:pt x="17" y="0"/>
                  </a:lnTo>
                  <a:lnTo>
                    <a:pt x="17" y="0"/>
                  </a:lnTo>
                  <a:lnTo>
                    <a:pt x="20" y="1"/>
                  </a:lnTo>
                  <a:lnTo>
                    <a:pt x="21" y="3"/>
                  </a:lnTo>
                  <a:lnTo>
                    <a:pt x="21" y="3"/>
                  </a:lnTo>
                  <a:lnTo>
                    <a:pt x="20" y="7"/>
                  </a:lnTo>
                  <a:lnTo>
                    <a:pt x="17" y="8"/>
                  </a:lnTo>
                  <a:lnTo>
                    <a:pt x="17"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46"/>
            <p:cNvSpPr>
              <a:spLocks/>
            </p:cNvSpPr>
            <p:nvPr/>
          </p:nvSpPr>
          <p:spPr bwMode="auto">
            <a:xfrm>
              <a:off x="2106613" y="4284663"/>
              <a:ext cx="92075" cy="90488"/>
            </a:xfrm>
            <a:custGeom>
              <a:avLst/>
              <a:gdLst>
                <a:gd name="T0" fmla="*/ 0 w 58"/>
                <a:gd name="T1" fmla="*/ 28 h 57"/>
                <a:gd name="T2" fmla="*/ 0 w 58"/>
                <a:gd name="T3" fmla="*/ 28 h 57"/>
                <a:gd name="T4" fmla="*/ 2 w 58"/>
                <a:gd name="T5" fmla="*/ 34 h 57"/>
                <a:gd name="T6" fmla="*/ 3 w 58"/>
                <a:gd name="T7" fmla="*/ 40 h 57"/>
                <a:gd name="T8" fmla="*/ 6 w 58"/>
                <a:gd name="T9" fmla="*/ 44 h 57"/>
                <a:gd name="T10" fmla="*/ 9 w 58"/>
                <a:gd name="T11" fmla="*/ 48 h 57"/>
                <a:gd name="T12" fmla="*/ 13 w 58"/>
                <a:gd name="T13" fmla="*/ 52 h 57"/>
                <a:gd name="T14" fmla="*/ 18 w 58"/>
                <a:gd name="T15" fmla="*/ 55 h 57"/>
                <a:gd name="T16" fmla="*/ 23 w 58"/>
                <a:gd name="T17" fmla="*/ 56 h 57"/>
                <a:gd name="T18" fmla="*/ 29 w 58"/>
                <a:gd name="T19" fmla="*/ 57 h 57"/>
                <a:gd name="T20" fmla="*/ 29 w 58"/>
                <a:gd name="T21" fmla="*/ 57 h 57"/>
                <a:gd name="T22" fmla="*/ 35 w 58"/>
                <a:gd name="T23" fmla="*/ 56 h 57"/>
                <a:gd name="T24" fmla="*/ 40 w 58"/>
                <a:gd name="T25" fmla="*/ 55 h 57"/>
                <a:gd name="T26" fmla="*/ 45 w 58"/>
                <a:gd name="T27" fmla="*/ 52 h 57"/>
                <a:gd name="T28" fmla="*/ 49 w 58"/>
                <a:gd name="T29" fmla="*/ 48 h 57"/>
                <a:gd name="T30" fmla="*/ 52 w 58"/>
                <a:gd name="T31" fmla="*/ 44 h 57"/>
                <a:gd name="T32" fmla="*/ 56 w 58"/>
                <a:gd name="T33" fmla="*/ 40 h 57"/>
                <a:gd name="T34" fmla="*/ 57 w 58"/>
                <a:gd name="T35" fmla="*/ 34 h 57"/>
                <a:gd name="T36" fmla="*/ 58 w 58"/>
                <a:gd name="T37" fmla="*/ 28 h 57"/>
                <a:gd name="T38" fmla="*/ 58 w 58"/>
                <a:gd name="T39" fmla="*/ 28 h 57"/>
                <a:gd name="T40" fmla="*/ 57 w 58"/>
                <a:gd name="T41" fmla="*/ 23 h 57"/>
                <a:gd name="T42" fmla="*/ 56 w 58"/>
                <a:gd name="T43" fmla="*/ 17 h 57"/>
                <a:gd name="T44" fmla="*/ 52 w 58"/>
                <a:gd name="T45" fmla="*/ 13 h 57"/>
                <a:gd name="T46" fmla="*/ 49 w 58"/>
                <a:gd name="T47" fmla="*/ 8 h 57"/>
                <a:gd name="T48" fmla="*/ 45 w 58"/>
                <a:gd name="T49" fmla="*/ 5 h 57"/>
                <a:gd name="T50" fmla="*/ 40 w 58"/>
                <a:gd name="T51" fmla="*/ 2 h 57"/>
                <a:gd name="T52" fmla="*/ 35 w 58"/>
                <a:gd name="T53" fmla="*/ 1 h 57"/>
                <a:gd name="T54" fmla="*/ 29 w 58"/>
                <a:gd name="T55" fmla="*/ 0 h 57"/>
                <a:gd name="T56" fmla="*/ 29 w 58"/>
                <a:gd name="T57" fmla="*/ 0 h 57"/>
                <a:gd name="T58" fmla="*/ 23 w 58"/>
                <a:gd name="T59" fmla="*/ 1 h 57"/>
                <a:gd name="T60" fmla="*/ 18 w 58"/>
                <a:gd name="T61" fmla="*/ 2 h 57"/>
                <a:gd name="T62" fmla="*/ 13 w 58"/>
                <a:gd name="T63" fmla="*/ 5 h 57"/>
                <a:gd name="T64" fmla="*/ 9 w 58"/>
                <a:gd name="T65" fmla="*/ 8 h 57"/>
                <a:gd name="T66" fmla="*/ 6 w 58"/>
                <a:gd name="T67" fmla="*/ 13 h 57"/>
                <a:gd name="T68" fmla="*/ 3 w 58"/>
                <a:gd name="T69" fmla="*/ 17 h 57"/>
                <a:gd name="T70" fmla="*/ 2 w 58"/>
                <a:gd name="T71" fmla="*/ 23 h 57"/>
                <a:gd name="T72" fmla="*/ 0 w 58"/>
                <a:gd name="T73" fmla="*/ 28 h 57"/>
                <a:gd name="T74" fmla="*/ 0 w 58"/>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0" y="28"/>
                  </a:moveTo>
                  <a:lnTo>
                    <a:pt x="0" y="28"/>
                  </a:lnTo>
                  <a:lnTo>
                    <a:pt x="2" y="34"/>
                  </a:lnTo>
                  <a:lnTo>
                    <a:pt x="3" y="40"/>
                  </a:lnTo>
                  <a:lnTo>
                    <a:pt x="6" y="44"/>
                  </a:lnTo>
                  <a:lnTo>
                    <a:pt x="9" y="48"/>
                  </a:lnTo>
                  <a:lnTo>
                    <a:pt x="13" y="52"/>
                  </a:lnTo>
                  <a:lnTo>
                    <a:pt x="18" y="55"/>
                  </a:lnTo>
                  <a:lnTo>
                    <a:pt x="23" y="56"/>
                  </a:lnTo>
                  <a:lnTo>
                    <a:pt x="29" y="57"/>
                  </a:lnTo>
                  <a:lnTo>
                    <a:pt x="29" y="57"/>
                  </a:lnTo>
                  <a:lnTo>
                    <a:pt x="35" y="56"/>
                  </a:lnTo>
                  <a:lnTo>
                    <a:pt x="40" y="55"/>
                  </a:lnTo>
                  <a:lnTo>
                    <a:pt x="45" y="52"/>
                  </a:lnTo>
                  <a:lnTo>
                    <a:pt x="49" y="48"/>
                  </a:lnTo>
                  <a:lnTo>
                    <a:pt x="52" y="44"/>
                  </a:lnTo>
                  <a:lnTo>
                    <a:pt x="56" y="40"/>
                  </a:lnTo>
                  <a:lnTo>
                    <a:pt x="57" y="34"/>
                  </a:lnTo>
                  <a:lnTo>
                    <a:pt x="58" y="28"/>
                  </a:lnTo>
                  <a:lnTo>
                    <a:pt x="58" y="28"/>
                  </a:lnTo>
                  <a:lnTo>
                    <a:pt x="57" y="23"/>
                  </a:lnTo>
                  <a:lnTo>
                    <a:pt x="56" y="17"/>
                  </a:lnTo>
                  <a:lnTo>
                    <a:pt x="52" y="13"/>
                  </a:lnTo>
                  <a:lnTo>
                    <a:pt x="49" y="8"/>
                  </a:lnTo>
                  <a:lnTo>
                    <a:pt x="45" y="5"/>
                  </a:lnTo>
                  <a:lnTo>
                    <a:pt x="40" y="2"/>
                  </a:lnTo>
                  <a:lnTo>
                    <a:pt x="35" y="1"/>
                  </a:lnTo>
                  <a:lnTo>
                    <a:pt x="29" y="0"/>
                  </a:lnTo>
                  <a:lnTo>
                    <a:pt x="29" y="0"/>
                  </a:lnTo>
                  <a:lnTo>
                    <a:pt x="23" y="1"/>
                  </a:lnTo>
                  <a:lnTo>
                    <a:pt x="18" y="2"/>
                  </a:lnTo>
                  <a:lnTo>
                    <a:pt x="13" y="5"/>
                  </a:lnTo>
                  <a:lnTo>
                    <a:pt x="9" y="8"/>
                  </a:lnTo>
                  <a:lnTo>
                    <a:pt x="6" y="13"/>
                  </a:lnTo>
                  <a:lnTo>
                    <a:pt x="3" y="17"/>
                  </a:lnTo>
                  <a:lnTo>
                    <a:pt x="2" y="23"/>
                  </a:lnTo>
                  <a:lnTo>
                    <a:pt x="0" y="28"/>
                  </a:lnTo>
                  <a:lnTo>
                    <a:pt x="0" y="2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47"/>
            <p:cNvSpPr>
              <a:spLocks/>
            </p:cNvSpPr>
            <p:nvPr/>
          </p:nvSpPr>
          <p:spPr bwMode="auto">
            <a:xfrm>
              <a:off x="2119313" y="4295776"/>
              <a:ext cx="66675" cy="68263"/>
            </a:xfrm>
            <a:custGeom>
              <a:avLst/>
              <a:gdLst>
                <a:gd name="T0" fmla="*/ 0 w 42"/>
                <a:gd name="T1" fmla="*/ 21 h 43"/>
                <a:gd name="T2" fmla="*/ 0 w 42"/>
                <a:gd name="T3" fmla="*/ 21 h 43"/>
                <a:gd name="T4" fmla="*/ 1 w 42"/>
                <a:gd name="T5" fmla="*/ 25 h 43"/>
                <a:gd name="T6" fmla="*/ 2 w 42"/>
                <a:gd name="T7" fmla="*/ 30 h 43"/>
                <a:gd name="T8" fmla="*/ 3 w 42"/>
                <a:gd name="T9" fmla="*/ 33 h 43"/>
                <a:gd name="T10" fmla="*/ 7 w 42"/>
                <a:gd name="T11" fmla="*/ 36 h 43"/>
                <a:gd name="T12" fmla="*/ 10 w 42"/>
                <a:gd name="T13" fmla="*/ 38 h 43"/>
                <a:gd name="T14" fmla="*/ 13 w 42"/>
                <a:gd name="T15" fmla="*/ 40 h 43"/>
                <a:gd name="T16" fmla="*/ 17 w 42"/>
                <a:gd name="T17" fmla="*/ 41 h 43"/>
                <a:gd name="T18" fmla="*/ 21 w 42"/>
                <a:gd name="T19" fmla="*/ 43 h 43"/>
                <a:gd name="T20" fmla="*/ 21 w 42"/>
                <a:gd name="T21" fmla="*/ 43 h 43"/>
                <a:gd name="T22" fmla="*/ 25 w 42"/>
                <a:gd name="T23" fmla="*/ 41 h 43"/>
                <a:gd name="T24" fmla="*/ 29 w 42"/>
                <a:gd name="T25" fmla="*/ 40 h 43"/>
                <a:gd name="T26" fmla="*/ 32 w 42"/>
                <a:gd name="T27" fmla="*/ 38 h 43"/>
                <a:gd name="T28" fmla="*/ 36 w 42"/>
                <a:gd name="T29" fmla="*/ 36 h 43"/>
                <a:gd name="T30" fmla="*/ 38 w 42"/>
                <a:gd name="T31" fmla="*/ 33 h 43"/>
                <a:gd name="T32" fmla="*/ 40 w 42"/>
                <a:gd name="T33" fmla="*/ 30 h 43"/>
                <a:gd name="T34" fmla="*/ 41 w 42"/>
                <a:gd name="T35" fmla="*/ 25 h 43"/>
                <a:gd name="T36" fmla="*/ 42 w 42"/>
                <a:gd name="T37" fmla="*/ 21 h 43"/>
                <a:gd name="T38" fmla="*/ 42 w 42"/>
                <a:gd name="T39" fmla="*/ 21 h 43"/>
                <a:gd name="T40" fmla="*/ 41 w 42"/>
                <a:gd name="T41" fmla="*/ 18 h 43"/>
                <a:gd name="T42" fmla="*/ 40 w 42"/>
                <a:gd name="T43" fmla="*/ 13 h 43"/>
                <a:gd name="T44" fmla="*/ 38 w 42"/>
                <a:gd name="T45" fmla="*/ 10 h 43"/>
                <a:gd name="T46" fmla="*/ 36 w 42"/>
                <a:gd name="T47" fmla="*/ 7 h 43"/>
                <a:gd name="T48" fmla="*/ 32 w 42"/>
                <a:gd name="T49" fmla="*/ 5 h 43"/>
                <a:gd name="T50" fmla="*/ 29 w 42"/>
                <a:gd name="T51" fmla="*/ 3 h 43"/>
                <a:gd name="T52" fmla="*/ 25 w 42"/>
                <a:gd name="T53" fmla="*/ 1 h 43"/>
                <a:gd name="T54" fmla="*/ 21 w 42"/>
                <a:gd name="T55" fmla="*/ 0 h 43"/>
                <a:gd name="T56" fmla="*/ 21 w 42"/>
                <a:gd name="T57" fmla="*/ 0 h 43"/>
                <a:gd name="T58" fmla="*/ 17 w 42"/>
                <a:gd name="T59" fmla="*/ 1 h 43"/>
                <a:gd name="T60" fmla="*/ 13 w 42"/>
                <a:gd name="T61" fmla="*/ 3 h 43"/>
                <a:gd name="T62" fmla="*/ 10 w 42"/>
                <a:gd name="T63" fmla="*/ 5 h 43"/>
                <a:gd name="T64" fmla="*/ 7 w 42"/>
                <a:gd name="T65" fmla="*/ 7 h 43"/>
                <a:gd name="T66" fmla="*/ 3 w 42"/>
                <a:gd name="T67" fmla="*/ 10 h 43"/>
                <a:gd name="T68" fmla="*/ 2 w 42"/>
                <a:gd name="T69" fmla="*/ 13 h 43"/>
                <a:gd name="T70" fmla="*/ 1 w 42"/>
                <a:gd name="T71" fmla="*/ 18 h 43"/>
                <a:gd name="T72" fmla="*/ 0 w 42"/>
                <a:gd name="T73" fmla="*/ 21 h 43"/>
                <a:gd name="T74" fmla="*/ 0 w 42"/>
                <a:gd name="T7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0" y="21"/>
                  </a:moveTo>
                  <a:lnTo>
                    <a:pt x="0" y="21"/>
                  </a:lnTo>
                  <a:lnTo>
                    <a:pt x="1" y="25"/>
                  </a:lnTo>
                  <a:lnTo>
                    <a:pt x="2" y="30"/>
                  </a:lnTo>
                  <a:lnTo>
                    <a:pt x="3" y="33"/>
                  </a:lnTo>
                  <a:lnTo>
                    <a:pt x="7" y="36"/>
                  </a:lnTo>
                  <a:lnTo>
                    <a:pt x="10" y="38"/>
                  </a:lnTo>
                  <a:lnTo>
                    <a:pt x="13" y="40"/>
                  </a:lnTo>
                  <a:lnTo>
                    <a:pt x="17" y="41"/>
                  </a:lnTo>
                  <a:lnTo>
                    <a:pt x="21" y="43"/>
                  </a:lnTo>
                  <a:lnTo>
                    <a:pt x="21" y="43"/>
                  </a:lnTo>
                  <a:lnTo>
                    <a:pt x="25" y="41"/>
                  </a:lnTo>
                  <a:lnTo>
                    <a:pt x="29" y="40"/>
                  </a:lnTo>
                  <a:lnTo>
                    <a:pt x="32" y="38"/>
                  </a:lnTo>
                  <a:lnTo>
                    <a:pt x="36" y="36"/>
                  </a:lnTo>
                  <a:lnTo>
                    <a:pt x="38" y="33"/>
                  </a:lnTo>
                  <a:lnTo>
                    <a:pt x="40" y="30"/>
                  </a:lnTo>
                  <a:lnTo>
                    <a:pt x="41" y="25"/>
                  </a:lnTo>
                  <a:lnTo>
                    <a:pt x="42" y="21"/>
                  </a:lnTo>
                  <a:lnTo>
                    <a:pt x="42" y="21"/>
                  </a:lnTo>
                  <a:lnTo>
                    <a:pt x="41" y="18"/>
                  </a:lnTo>
                  <a:lnTo>
                    <a:pt x="40" y="13"/>
                  </a:lnTo>
                  <a:lnTo>
                    <a:pt x="38" y="10"/>
                  </a:lnTo>
                  <a:lnTo>
                    <a:pt x="36" y="7"/>
                  </a:lnTo>
                  <a:lnTo>
                    <a:pt x="32" y="5"/>
                  </a:lnTo>
                  <a:lnTo>
                    <a:pt x="29" y="3"/>
                  </a:lnTo>
                  <a:lnTo>
                    <a:pt x="25" y="1"/>
                  </a:lnTo>
                  <a:lnTo>
                    <a:pt x="21" y="0"/>
                  </a:lnTo>
                  <a:lnTo>
                    <a:pt x="21" y="0"/>
                  </a:lnTo>
                  <a:lnTo>
                    <a:pt x="17" y="1"/>
                  </a:lnTo>
                  <a:lnTo>
                    <a:pt x="13" y="3"/>
                  </a:lnTo>
                  <a:lnTo>
                    <a:pt x="10" y="5"/>
                  </a:lnTo>
                  <a:lnTo>
                    <a:pt x="7" y="7"/>
                  </a:lnTo>
                  <a:lnTo>
                    <a:pt x="3" y="10"/>
                  </a:lnTo>
                  <a:lnTo>
                    <a:pt x="2" y="13"/>
                  </a:lnTo>
                  <a:lnTo>
                    <a:pt x="1" y="18"/>
                  </a:lnTo>
                  <a:lnTo>
                    <a:pt x="0" y="21"/>
                  </a:lnTo>
                  <a:lnTo>
                    <a:pt x="0" y="21"/>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48"/>
            <p:cNvSpPr>
              <a:spLocks/>
            </p:cNvSpPr>
            <p:nvPr/>
          </p:nvSpPr>
          <p:spPr bwMode="auto">
            <a:xfrm>
              <a:off x="1865313" y="4349751"/>
              <a:ext cx="60325" cy="60325"/>
            </a:xfrm>
            <a:custGeom>
              <a:avLst/>
              <a:gdLst>
                <a:gd name="T0" fmla="*/ 0 w 38"/>
                <a:gd name="T1" fmla="*/ 18 h 38"/>
                <a:gd name="T2" fmla="*/ 0 w 38"/>
                <a:gd name="T3" fmla="*/ 18 h 38"/>
                <a:gd name="T4" fmla="*/ 1 w 38"/>
                <a:gd name="T5" fmla="*/ 23 h 38"/>
                <a:gd name="T6" fmla="*/ 2 w 38"/>
                <a:gd name="T7" fmla="*/ 26 h 38"/>
                <a:gd name="T8" fmla="*/ 3 w 38"/>
                <a:gd name="T9" fmla="*/ 29 h 38"/>
                <a:gd name="T10" fmla="*/ 7 w 38"/>
                <a:gd name="T11" fmla="*/ 31 h 38"/>
                <a:gd name="T12" fmla="*/ 9 w 38"/>
                <a:gd name="T13" fmla="*/ 34 h 38"/>
                <a:gd name="T14" fmla="*/ 12 w 38"/>
                <a:gd name="T15" fmla="*/ 36 h 38"/>
                <a:gd name="T16" fmla="*/ 15 w 38"/>
                <a:gd name="T17" fmla="*/ 37 h 38"/>
                <a:gd name="T18" fmla="*/ 20 w 38"/>
                <a:gd name="T19" fmla="*/ 38 h 38"/>
                <a:gd name="T20" fmla="*/ 20 w 38"/>
                <a:gd name="T21" fmla="*/ 38 h 38"/>
                <a:gd name="T22" fmla="*/ 23 w 38"/>
                <a:gd name="T23" fmla="*/ 37 h 38"/>
                <a:gd name="T24" fmla="*/ 27 w 38"/>
                <a:gd name="T25" fmla="*/ 36 h 38"/>
                <a:gd name="T26" fmla="*/ 30 w 38"/>
                <a:gd name="T27" fmla="*/ 34 h 38"/>
                <a:gd name="T28" fmla="*/ 33 w 38"/>
                <a:gd name="T29" fmla="*/ 31 h 38"/>
                <a:gd name="T30" fmla="*/ 35 w 38"/>
                <a:gd name="T31" fmla="*/ 29 h 38"/>
                <a:gd name="T32" fmla="*/ 37 w 38"/>
                <a:gd name="T33" fmla="*/ 26 h 38"/>
                <a:gd name="T34" fmla="*/ 38 w 38"/>
                <a:gd name="T35" fmla="*/ 23 h 38"/>
                <a:gd name="T36" fmla="*/ 38 w 38"/>
                <a:gd name="T37" fmla="*/ 18 h 38"/>
                <a:gd name="T38" fmla="*/ 38 w 38"/>
                <a:gd name="T39" fmla="*/ 18 h 38"/>
                <a:gd name="T40" fmla="*/ 38 w 38"/>
                <a:gd name="T41" fmla="*/ 15 h 38"/>
                <a:gd name="T42" fmla="*/ 37 w 38"/>
                <a:gd name="T43" fmla="*/ 11 h 38"/>
                <a:gd name="T44" fmla="*/ 35 w 38"/>
                <a:gd name="T45" fmla="*/ 7 h 38"/>
                <a:gd name="T46" fmla="*/ 33 w 38"/>
                <a:gd name="T47" fmla="*/ 5 h 38"/>
                <a:gd name="T48" fmla="*/ 30 w 38"/>
                <a:gd name="T49" fmla="*/ 3 h 38"/>
                <a:gd name="T50" fmla="*/ 27 w 38"/>
                <a:gd name="T51" fmla="*/ 1 h 38"/>
                <a:gd name="T52" fmla="*/ 23 w 38"/>
                <a:gd name="T53" fmla="*/ 0 h 38"/>
                <a:gd name="T54" fmla="*/ 20 w 38"/>
                <a:gd name="T55" fmla="*/ 0 h 38"/>
                <a:gd name="T56" fmla="*/ 20 w 38"/>
                <a:gd name="T57" fmla="*/ 0 h 38"/>
                <a:gd name="T58" fmla="*/ 15 w 38"/>
                <a:gd name="T59" fmla="*/ 0 h 38"/>
                <a:gd name="T60" fmla="*/ 12 w 38"/>
                <a:gd name="T61" fmla="*/ 1 h 38"/>
                <a:gd name="T62" fmla="*/ 9 w 38"/>
                <a:gd name="T63" fmla="*/ 3 h 38"/>
                <a:gd name="T64" fmla="*/ 7 w 38"/>
                <a:gd name="T65" fmla="*/ 5 h 38"/>
                <a:gd name="T66" fmla="*/ 3 w 38"/>
                <a:gd name="T67" fmla="*/ 7 h 38"/>
                <a:gd name="T68" fmla="*/ 2 w 38"/>
                <a:gd name="T69" fmla="*/ 11 h 38"/>
                <a:gd name="T70" fmla="*/ 1 w 38"/>
                <a:gd name="T71" fmla="*/ 15 h 38"/>
                <a:gd name="T72" fmla="*/ 0 w 38"/>
                <a:gd name="T73" fmla="*/ 18 h 38"/>
                <a:gd name="T74" fmla="*/ 0 w 38"/>
                <a:gd name="T7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0" y="18"/>
                  </a:moveTo>
                  <a:lnTo>
                    <a:pt x="0" y="18"/>
                  </a:lnTo>
                  <a:lnTo>
                    <a:pt x="1" y="23"/>
                  </a:lnTo>
                  <a:lnTo>
                    <a:pt x="2" y="26"/>
                  </a:lnTo>
                  <a:lnTo>
                    <a:pt x="3" y="29"/>
                  </a:lnTo>
                  <a:lnTo>
                    <a:pt x="7" y="31"/>
                  </a:lnTo>
                  <a:lnTo>
                    <a:pt x="9" y="34"/>
                  </a:lnTo>
                  <a:lnTo>
                    <a:pt x="12" y="36"/>
                  </a:lnTo>
                  <a:lnTo>
                    <a:pt x="15" y="37"/>
                  </a:lnTo>
                  <a:lnTo>
                    <a:pt x="20" y="38"/>
                  </a:lnTo>
                  <a:lnTo>
                    <a:pt x="20" y="38"/>
                  </a:lnTo>
                  <a:lnTo>
                    <a:pt x="23" y="37"/>
                  </a:lnTo>
                  <a:lnTo>
                    <a:pt x="27" y="36"/>
                  </a:lnTo>
                  <a:lnTo>
                    <a:pt x="30" y="34"/>
                  </a:lnTo>
                  <a:lnTo>
                    <a:pt x="33" y="31"/>
                  </a:lnTo>
                  <a:lnTo>
                    <a:pt x="35" y="29"/>
                  </a:lnTo>
                  <a:lnTo>
                    <a:pt x="37" y="26"/>
                  </a:lnTo>
                  <a:lnTo>
                    <a:pt x="38" y="23"/>
                  </a:lnTo>
                  <a:lnTo>
                    <a:pt x="38" y="18"/>
                  </a:lnTo>
                  <a:lnTo>
                    <a:pt x="38" y="18"/>
                  </a:lnTo>
                  <a:lnTo>
                    <a:pt x="38" y="15"/>
                  </a:lnTo>
                  <a:lnTo>
                    <a:pt x="37" y="11"/>
                  </a:lnTo>
                  <a:lnTo>
                    <a:pt x="35" y="7"/>
                  </a:lnTo>
                  <a:lnTo>
                    <a:pt x="33" y="5"/>
                  </a:lnTo>
                  <a:lnTo>
                    <a:pt x="30" y="3"/>
                  </a:lnTo>
                  <a:lnTo>
                    <a:pt x="27" y="1"/>
                  </a:lnTo>
                  <a:lnTo>
                    <a:pt x="23" y="0"/>
                  </a:lnTo>
                  <a:lnTo>
                    <a:pt x="20" y="0"/>
                  </a:lnTo>
                  <a:lnTo>
                    <a:pt x="20" y="0"/>
                  </a:lnTo>
                  <a:lnTo>
                    <a:pt x="15" y="0"/>
                  </a:lnTo>
                  <a:lnTo>
                    <a:pt x="12" y="1"/>
                  </a:lnTo>
                  <a:lnTo>
                    <a:pt x="9" y="3"/>
                  </a:lnTo>
                  <a:lnTo>
                    <a:pt x="7" y="5"/>
                  </a:lnTo>
                  <a:lnTo>
                    <a:pt x="3" y="7"/>
                  </a:lnTo>
                  <a:lnTo>
                    <a:pt x="2" y="11"/>
                  </a:lnTo>
                  <a:lnTo>
                    <a:pt x="1" y="15"/>
                  </a:lnTo>
                  <a:lnTo>
                    <a:pt x="0" y="18"/>
                  </a:lnTo>
                  <a:lnTo>
                    <a:pt x="0" y="1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49"/>
            <p:cNvSpPr>
              <a:spLocks/>
            </p:cNvSpPr>
            <p:nvPr/>
          </p:nvSpPr>
          <p:spPr bwMode="auto">
            <a:xfrm>
              <a:off x="1874838" y="4356101"/>
              <a:ext cx="44450" cy="44450"/>
            </a:xfrm>
            <a:custGeom>
              <a:avLst/>
              <a:gdLst>
                <a:gd name="T0" fmla="*/ 0 w 28"/>
                <a:gd name="T1" fmla="*/ 14 h 28"/>
                <a:gd name="T2" fmla="*/ 0 w 28"/>
                <a:gd name="T3" fmla="*/ 14 h 28"/>
                <a:gd name="T4" fmla="*/ 1 w 28"/>
                <a:gd name="T5" fmla="*/ 20 h 28"/>
                <a:gd name="T6" fmla="*/ 4 w 28"/>
                <a:gd name="T7" fmla="*/ 24 h 28"/>
                <a:gd name="T8" fmla="*/ 8 w 28"/>
                <a:gd name="T9" fmla="*/ 27 h 28"/>
                <a:gd name="T10" fmla="*/ 14 w 28"/>
                <a:gd name="T11" fmla="*/ 28 h 28"/>
                <a:gd name="T12" fmla="*/ 14 w 28"/>
                <a:gd name="T13" fmla="*/ 28 h 28"/>
                <a:gd name="T14" fmla="*/ 19 w 28"/>
                <a:gd name="T15" fmla="*/ 27 h 28"/>
                <a:gd name="T16" fmla="*/ 23 w 28"/>
                <a:gd name="T17" fmla="*/ 24 h 28"/>
                <a:gd name="T18" fmla="*/ 27 w 28"/>
                <a:gd name="T19" fmla="*/ 20 h 28"/>
                <a:gd name="T20" fmla="*/ 28 w 28"/>
                <a:gd name="T21" fmla="*/ 14 h 28"/>
                <a:gd name="T22" fmla="*/ 28 w 28"/>
                <a:gd name="T23" fmla="*/ 14 h 28"/>
                <a:gd name="T24" fmla="*/ 27 w 28"/>
                <a:gd name="T25" fmla="*/ 9 h 28"/>
                <a:gd name="T26" fmla="*/ 23 w 28"/>
                <a:gd name="T27" fmla="*/ 5 h 28"/>
                <a:gd name="T28" fmla="*/ 19 w 28"/>
                <a:gd name="T29" fmla="*/ 1 h 28"/>
                <a:gd name="T30" fmla="*/ 14 w 28"/>
                <a:gd name="T31" fmla="*/ 0 h 28"/>
                <a:gd name="T32" fmla="*/ 14 w 28"/>
                <a:gd name="T33" fmla="*/ 0 h 28"/>
                <a:gd name="T34" fmla="*/ 8 w 28"/>
                <a:gd name="T35" fmla="*/ 1 h 28"/>
                <a:gd name="T36" fmla="*/ 4 w 28"/>
                <a:gd name="T37" fmla="*/ 5 h 28"/>
                <a:gd name="T38" fmla="*/ 1 w 28"/>
                <a:gd name="T39" fmla="*/ 9 h 28"/>
                <a:gd name="T40" fmla="*/ 0 w 28"/>
                <a:gd name="T41" fmla="*/ 14 h 28"/>
                <a:gd name="T42" fmla="*/ 0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0" y="14"/>
                  </a:moveTo>
                  <a:lnTo>
                    <a:pt x="0" y="14"/>
                  </a:lnTo>
                  <a:lnTo>
                    <a:pt x="1" y="20"/>
                  </a:lnTo>
                  <a:lnTo>
                    <a:pt x="4" y="24"/>
                  </a:lnTo>
                  <a:lnTo>
                    <a:pt x="8" y="27"/>
                  </a:lnTo>
                  <a:lnTo>
                    <a:pt x="14" y="28"/>
                  </a:lnTo>
                  <a:lnTo>
                    <a:pt x="14" y="28"/>
                  </a:lnTo>
                  <a:lnTo>
                    <a:pt x="19" y="27"/>
                  </a:lnTo>
                  <a:lnTo>
                    <a:pt x="23" y="24"/>
                  </a:lnTo>
                  <a:lnTo>
                    <a:pt x="27" y="20"/>
                  </a:lnTo>
                  <a:lnTo>
                    <a:pt x="28" y="14"/>
                  </a:lnTo>
                  <a:lnTo>
                    <a:pt x="28" y="14"/>
                  </a:lnTo>
                  <a:lnTo>
                    <a:pt x="27" y="9"/>
                  </a:lnTo>
                  <a:lnTo>
                    <a:pt x="23" y="5"/>
                  </a:lnTo>
                  <a:lnTo>
                    <a:pt x="19" y="1"/>
                  </a:lnTo>
                  <a:lnTo>
                    <a:pt x="14" y="0"/>
                  </a:lnTo>
                  <a:lnTo>
                    <a:pt x="14" y="0"/>
                  </a:lnTo>
                  <a:lnTo>
                    <a:pt x="8" y="1"/>
                  </a:lnTo>
                  <a:lnTo>
                    <a:pt x="4" y="5"/>
                  </a:lnTo>
                  <a:lnTo>
                    <a:pt x="1" y="9"/>
                  </a:lnTo>
                  <a:lnTo>
                    <a:pt x="0" y="14"/>
                  </a:lnTo>
                  <a:lnTo>
                    <a:pt x="0" y="14"/>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50"/>
            <p:cNvSpPr>
              <a:spLocks/>
            </p:cNvSpPr>
            <p:nvPr/>
          </p:nvSpPr>
          <p:spPr bwMode="auto">
            <a:xfrm>
              <a:off x="1962150" y="4138613"/>
              <a:ext cx="112713" cy="112713"/>
            </a:xfrm>
            <a:custGeom>
              <a:avLst/>
              <a:gdLst>
                <a:gd name="T0" fmla="*/ 0 w 71"/>
                <a:gd name="T1" fmla="*/ 36 h 71"/>
                <a:gd name="T2" fmla="*/ 0 w 71"/>
                <a:gd name="T3" fmla="*/ 36 h 71"/>
                <a:gd name="T4" fmla="*/ 1 w 71"/>
                <a:gd name="T5" fmla="*/ 42 h 71"/>
                <a:gd name="T6" fmla="*/ 3 w 71"/>
                <a:gd name="T7" fmla="*/ 50 h 71"/>
                <a:gd name="T8" fmla="*/ 6 w 71"/>
                <a:gd name="T9" fmla="*/ 55 h 71"/>
                <a:gd name="T10" fmla="*/ 10 w 71"/>
                <a:gd name="T11" fmla="*/ 61 h 71"/>
                <a:gd name="T12" fmla="*/ 16 w 71"/>
                <a:gd name="T13" fmla="*/ 65 h 71"/>
                <a:gd name="T14" fmla="*/ 21 w 71"/>
                <a:gd name="T15" fmla="*/ 68 h 71"/>
                <a:gd name="T16" fmla="*/ 28 w 71"/>
                <a:gd name="T17" fmla="*/ 70 h 71"/>
                <a:gd name="T18" fmla="*/ 35 w 71"/>
                <a:gd name="T19" fmla="*/ 71 h 71"/>
                <a:gd name="T20" fmla="*/ 35 w 71"/>
                <a:gd name="T21" fmla="*/ 71 h 71"/>
                <a:gd name="T22" fmla="*/ 43 w 71"/>
                <a:gd name="T23" fmla="*/ 70 h 71"/>
                <a:gd name="T24" fmla="*/ 49 w 71"/>
                <a:gd name="T25" fmla="*/ 68 h 71"/>
                <a:gd name="T26" fmla="*/ 56 w 71"/>
                <a:gd name="T27" fmla="*/ 65 h 71"/>
                <a:gd name="T28" fmla="*/ 60 w 71"/>
                <a:gd name="T29" fmla="*/ 61 h 71"/>
                <a:gd name="T30" fmla="*/ 64 w 71"/>
                <a:gd name="T31" fmla="*/ 55 h 71"/>
                <a:gd name="T32" fmla="*/ 68 w 71"/>
                <a:gd name="T33" fmla="*/ 50 h 71"/>
                <a:gd name="T34" fmla="*/ 70 w 71"/>
                <a:gd name="T35" fmla="*/ 42 h 71"/>
                <a:gd name="T36" fmla="*/ 71 w 71"/>
                <a:gd name="T37" fmla="*/ 36 h 71"/>
                <a:gd name="T38" fmla="*/ 71 w 71"/>
                <a:gd name="T39" fmla="*/ 36 h 71"/>
                <a:gd name="T40" fmla="*/ 70 w 71"/>
                <a:gd name="T41" fmla="*/ 28 h 71"/>
                <a:gd name="T42" fmla="*/ 68 w 71"/>
                <a:gd name="T43" fmla="*/ 22 h 71"/>
                <a:gd name="T44" fmla="*/ 64 w 71"/>
                <a:gd name="T45" fmla="*/ 15 h 71"/>
                <a:gd name="T46" fmla="*/ 60 w 71"/>
                <a:gd name="T47" fmla="*/ 11 h 71"/>
                <a:gd name="T48" fmla="*/ 56 w 71"/>
                <a:gd name="T49" fmla="*/ 7 h 71"/>
                <a:gd name="T50" fmla="*/ 49 w 71"/>
                <a:gd name="T51" fmla="*/ 3 h 71"/>
                <a:gd name="T52" fmla="*/ 43 w 71"/>
                <a:gd name="T53" fmla="*/ 1 h 71"/>
                <a:gd name="T54" fmla="*/ 35 w 71"/>
                <a:gd name="T55" fmla="*/ 0 h 71"/>
                <a:gd name="T56" fmla="*/ 35 w 71"/>
                <a:gd name="T57" fmla="*/ 0 h 71"/>
                <a:gd name="T58" fmla="*/ 28 w 71"/>
                <a:gd name="T59" fmla="*/ 1 h 71"/>
                <a:gd name="T60" fmla="*/ 21 w 71"/>
                <a:gd name="T61" fmla="*/ 3 h 71"/>
                <a:gd name="T62" fmla="*/ 16 w 71"/>
                <a:gd name="T63" fmla="*/ 7 h 71"/>
                <a:gd name="T64" fmla="*/ 10 w 71"/>
                <a:gd name="T65" fmla="*/ 11 h 71"/>
                <a:gd name="T66" fmla="*/ 6 w 71"/>
                <a:gd name="T67" fmla="*/ 15 h 71"/>
                <a:gd name="T68" fmla="*/ 3 w 71"/>
                <a:gd name="T69" fmla="*/ 22 h 71"/>
                <a:gd name="T70" fmla="*/ 1 w 71"/>
                <a:gd name="T71" fmla="*/ 28 h 71"/>
                <a:gd name="T72" fmla="*/ 0 w 71"/>
                <a:gd name="T73" fmla="*/ 36 h 71"/>
                <a:gd name="T74" fmla="*/ 0 w 71"/>
                <a:gd name="T7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0" y="36"/>
                  </a:moveTo>
                  <a:lnTo>
                    <a:pt x="0" y="36"/>
                  </a:lnTo>
                  <a:lnTo>
                    <a:pt x="1" y="42"/>
                  </a:lnTo>
                  <a:lnTo>
                    <a:pt x="3" y="50"/>
                  </a:lnTo>
                  <a:lnTo>
                    <a:pt x="6" y="55"/>
                  </a:lnTo>
                  <a:lnTo>
                    <a:pt x="10" y="61"/>
                  </a:lnTo>
                  <a:lnTo>
                    <a:pt x="16" y="65"/>
                  </a:lnTo>
                  <a:lnTo>
                    <a:pt x="21" y="68"/>
                  </a:lnTo>
                  <a:lnTo>
                    <a:pt x="28" y="70"/>
                  </a:lnTo>
                  <a:lnTo>
                    <a:pt x="35" y="71"/>
                  </a:lnTo>
                  <a:lnTo>
                    <a:pt x="35" y="71"/>
                  </a:lnTo>
                  <a:lnTo>
                    <a:pt x="43" y="70"/>
                  </a:lnTo>
                  <a:lnTo>
                    <a:pt x="49" y="68"/>
                  </a:lnTo>
                  <a:lnTo>
                    <a:pt x="56" y="65"/>
                  </a:lnTo>
                  <a:lnTo>
                    <a:pt x="60" y="61"/>
                  </a:lnTo>
                  <a:lnTo>
                    <a:pt x="64" y="55"/>
                  </a:lnTo>
                  <a:lnTo>
                    <a:pt x="68" y="50"/>
                  </a:lnTo>
                  <a:lnTo>
                    <a:pt x="70" y="42"/>
                  </a:lnTo>
                  <a:lnTo>
                    <a:pt x="71" y="36"/>
                  </a:lnTo>
                  <a:lnTo>
                    <a:pt x="71" y="36"/>
                  </a:lnTo>
                  <a:lnTo>
                    <a:pt x="70" y="28"/>
                  </a:lnTo>
                  <a:lnTo>
                    <a:pt x="68" y="22"/>
                  </a:lnTo>
                  <a:lnTo>
                    <a:pt x="64" y="15"/>
                  </a:lnTo>
                  <a:lnTo>
                    <a:pt x="60" y="11"/>
                  </a:lnTo>
                  <a:lnTo>
                    <a:pt x="56" y="7"/>
                  </a:lnTo>
                  <a:lnTo>
                    <a:pt x="49" y="3"/>
                  </a:lnTo>
                  <a:lnTo>
                    <a:pt x="43" y="1"/>
                  </a:lnTo>
                  <a:lnTo>
                    <a:pt x="35" y="0"/>
                  </a:lnTo>
                  <a:lnTo>
                    <a:pt x="35" y="0"/>
                  </a:lnTo>
                  <a:lnTo>
                    <a:pt x="28" y="1"/>
                  </a:lnTo>
                  <a:lnTo>
                    <a:pt x="21" y="3"/>
                  </a:lnTo>
                  <a:lnTo>
                    <a:pt x="16" y="7"/>
                  </a:lnTo>
                  <a:lnTo>
                    <a:pt x="10" y="11"/>
                  </a:lnTo>
                  <a:lnTo>
                    <a:pt x="6" y="15"/>
                  </a:lnTo>
                  <a:lnTo>
                    <a:pt x="3" y="22"/>
                  </a:lnTo>
                  <a:lnTo>
                    <a:pt x="1" y="28"/>
                  </a:lnTo>
                  <a:lnTo>
                    <a:pt x="0" y="36"/>
                  </a:lnTo>
                  <a:lnTo>
                    <a:pt x="0" y="36"/>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51"/>
            <p:cNvSpPr>
              <a:spLocks/>
            </p:cNvSpPr>
            <p:nvPr/>
          </p:nvSpPr>
          <p:spPr bwMode="auto">
            <a:xfrm>
              <a:off x="1976438" y="4154488"/>
              <a:ext cx="82550" cy="82550"/>
            </a:xfrm>
            <a:custGeom>
              <a:avLst/>
              <a:gdLst>
                <a:gd name="T0" fmla="*/ 0 w 52"/>
                <a:gd name="T1" fmla="*/ 26 h 52"/>
                <a:gd name="T2" fmla="*/ 0 w 52"/>
                <a:gd name="T3" fmla="*/ 26 h 52"/>
                <a:gd name="T4" fmla="*/ 1 w 52"/>
                <a:gd name="T5" fmla="*/ 31 h 52"/>
                <a:gd name="T6" fmla="*/ 3 w 52"/>
                <a:gd name="T7" fmla="*/ 35 h 52"/>
                <a:gd name="T8" fmla="*/ 5 w 52"/>
                <a:gd name="T9" fmla="*/ 40 h 52"/>
                <a:gd name="T10" fmla="*/ 8 w 52"/>
                <a:gd name="T11" fmla="*/ 44 h 52"/>
                <a:gd name="T12" fmla="*/ 12 w 52"/>
                <a:gd name="T13" fmla="*/ 47 h 52"/>
                <a:gd name="T14" fmla="*/ 17 w 52"/>
                <a:gd name="T15" fmla="*/ 49 h 52"/>
                <a:gd name="T16" fmla="*/ 21 w 52"/>
                <a:gd name="T17" fmla="*/ 52 h 52"/>
                <a:gd name="T18" fmla="*/ 26 w 52"/>
                <a:gd name="T19" fmla="*/ 52 h 52"/>
                <a:gd name="T20" fmla="*/ 26 w 52"/>
                <a:gd name="T21" fmla="*/ 52 h 52"/>
                <a:gd name="T22" fmla="*/ 32 w 52"/>
                <a:gd name="T23" fmla="*/ 52 h 52"/>
                <a:gd name="T24" fmla="*/ 37 w 52"/>
                <a:gd name="T25" fmla="*/ 49 h 52"/>
                <a:gd name="T26" fmla="*/ 41 w 52"/>
                <a:gd name="T27" fmla="*/ 47 h 52"/>
                <a:gd name="T28" fmla="*/ 45 w 52"/>
                <a:gd name="T29" fmla="*/ 44 h 52"/>
                <a:gd name="T30" fmla="*/ 48 w 52"/>
                <a:gd name="T31" fmla="*/ 40 h 52"/>
                <a:gd name="T32" fmla="*/ 50 w 52"/>
                <a:gd name="T33" fmla="*/ 35 h 52"/>
                <a:gd name="T34" fmla="*/ 52 w 52"/>
                <a:gd name="T35" fmla="*/ 31 h 52"/>
                <a:gd name="T36" fmla="*/ 52 w 52"/>
                <a:gd name="T37" fmla="*/ 26 h 52"/>
                <a:gd name="T38" fmla="*/ 52 w 52"/>
                <a:gd name="T39" fmla="*/ 26 h 52"/>
                <a:gd name="T40" fmla="*/ 52 w 52"/>
                <a:gd name="T41" fmla="*/ 20 h 52"/>
                <a:gd name="T42" fmla="*/ 50 w 52"/>
                <a:gd name="T43" fmla="*/ 15 h 52"/>
                <a:gd name="T44" fmla="*/ 48 w 52"/>
                <a:gd name="T45" fmla="*/ 11 h 52"/>
                <a:gd name="T46" fmla="*/ 45 w 52"/>
                <a:gd name="T47" fmla="*/ 7 h 52"/>
                <a:gd name="T48" fmla="*/ 41 w 52"/>
                <a:gd name="T49" fmla="*/ 4 h 52"/>
                <a:gd name="T50" fmla="*/ 37 w 52"/>
                <a:gd name="T51" fmla="*/ 2 h 52"/>
                <a:gd name="T52" fmla="*/ 32 w 52"/>
                <a:gd name="T53" fmla="*/ 0 h 52"/>
                <a:gd name="T54" fmla="*/ 26 w 52"/>
                <a:gd name="T55" fmla="*/ 0 h 52"/>
                <a:gd name="T56" fmla="*/ 26 w 52"/>
                <a:gd name="T57" fmla="*/ 0 h 52"/>
                <a:gd name="T58" fmla="*/ 21 w 52"/>
                <a:gd name="T59" fmla="*/ 0 h 52"/>
                <a:gd name="T60" fmla="*/ 17 w 52"/>
                <a:gd name="T61" fmla="*/ 2 h 52"/>
                <a:gd name="T62" fmla="*/ 12 w 52"/>
                <a:gd name="T63" fmla="*/ 4 h 52"/>
                <a:gd name="T64" fmla="*/ 8 w 52"/>
                <a:gd name="T65" fmla="*/ 7 h 52"/>
                <a:gd name="T66" fmla="*/ 5 w 52"/>
                <a:gd name="T67" fmla="*/ 11 h 52"/>
                <a:gd name="T68" fmla="*/ 3 w 52"/>
                <a:gd name="T69" fmla="*/ 15 h 52"/>
                <a:gd name="T70" fmla="*/ 1 w 52"/>
                <a:gd name="T71" fmla="*/ 20 h 52"/>
                <a:gd name="T72" fmla="*/ 0 w 52"/>
                <a:gd name="T73" fmla="*/ 26 h 52"/>
                <a:gd name="T74" fmla="*/ 0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0" y="26"/>
                  </a:moveTo>
                  <a:lnTo>
                    <a:pt x="0" y="26"/>
                  </a:lnTo>
                  <a:lnTo>
                    <a:pt x="1" y="31"/>
                  </a:lnTo>
                  <a:lnTo>
                    <a:pt x="3" y="35"/>
                  </a:lnTo>
                  <a:lnTo>
                    <a:pt x="5" y="40"/>
                  </a:lnTo>
                  <a:lnTo>
                    <a:pt x="8" y="44"/>
                  </a:lnTo>
                  <a:lnTo>
                    <a:pt x="12" y="47"/>
                  </a:lnTo>
                  <a:lnTo>
                    <a:pt x="17" y="49"/>
                  </a:lnTo>
                  <a:lnTo>
                    <a:pt x="21" y="52"/>
                  </a:lnTo>
                  <a:lnTo>
                    <a:pt x="26" y="52"/>
                  </a:lnTo>
                  <a:lnTo>
                    <a:pt x="26" y="52"/>
                  </a:lnTo>
                  <a:lnTo>
                    <a:pt x="32" y="52"/>
                  </a:lnTo>
                  <a:lnTo>
                    <a:pt x="37" y="49"/>
                  </a:lnTo>
                  <a:lnTo>
                    <a:pt x="41" y="47"/>
                  </a:lnTo>
                  <a:lnTo>
                    <a:pt x="45" y="44"/>
                  </a:lnTo>
                  <a:lnTo>
                    <a:pt x="48" y="40"/>
                  </a:lnTo>
                  <a:lnTo>
                    <a:pt x="50" y="35"/>
                  </a:lnTo>
                  <a:lnTo>
                    <a:pt x="52" y="31"/>
                  </a:lnTo>
                  <a:lnTo>
                    <a:pt x="52" y="26"/>
                  </a:lnTo>
                  <a:lnTo>
                    <a:pt x="52" y="26"/>
                  </a:lnTo>
                  <a:lnTo>
                    <a:pt x="52" y="20"/>
                  </a:lnTo>
                  <a:lnTo>
                    <a:pt x="50" y="15"/>
                  </a:lnTo>
                  <a:lnTo>
                    <a:pt x="48" y="11"/>
                  </a:lnTo>
                  <a:lnTo>
                    <a:pt x="45" y="7"/>
                  </a:lnTo>
                  <a:lnTo>
                    <a:pt x="41" y="4"/>
                  </a:lnTo>
                  <a:lnTo>
                    <a:pt x="37" y="2"/>
                  </a:lnTo>
                  <a:lnTo>
                    <a:pt x="32" y="0"/>
                  </a:lnTo>
                  <a:lnTo>
                    <a:pt x="26" y="0"/>
                  </a:lnTo>
                  <a:lnTo>
                    <a:pt x="26" y="0"/>
                  </a:lnTo>
                  <a:lnTo>
                    <a:pt x="21" y="0"/>
                  </a:lnTo>
                  <a:lnTo>
                    <a:pt x="17" y="2"/>
                  </a:lnTo>
                  <a:lnTo>
                    <a:pt x="12" y="4"/>
                  </a:lnTo>
                  <a:lnTo>
                    <a:pt x="8" y="7"/>
                  </a:lnTo>
                  <a:lnTo>
                    <a:pt x="5" y="11"/>
                  </a:lnTo>
                  <a:lnTo>
                    <a:pt x="3" y="15"/>
                  </a:lnTo>
                  <a:lnTo>
                    <a:pt x="1" y="20"/>
                  </a:lnTo>
                  <a:lnTo>
                    <a:pt x="0" y="26"/>
                  </a:lnTo>
                  <a:lnTo>
                    <a:pt x="0" y="26"/>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8061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245" y="1174173"/>
            <a:ext cx="9336982" cy="50188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 name="Title 1"/>
          <p:cNvSpPr>
            <a:spLocks noGrp="1"/>
          </p:cNvSpPr>
          <p:nvPr>
            <p:ph type="title"/>
          </p:nvPr>
        </p:nvSpPr>
        <p:spPr/>
        <p:txBody>
          <a:bodyPr/>
          <a:lstStyle/>
          <a:p>
            <a:r>
              <a:rPr lang="zh-CN" altLang="en-US" dirty="0"/>
              <a:t>保理安排对应收账款分类的影响</a:t>
            </a:r>
            <a:endParaRPr lang="en-GB" dirty="0"/>
          </a:p>
        </p:txBody>
      </p:sp>
      <p:sp>
        <p:nvSpPr>
          <p:cNvPr id="94" name="Rounded Rectangle 93"/>
          <p:cNvSpPr/>
          <p:nvPr/>
        </p:nvSpPr>
        <p:spPr>
          <a:xfrm>
            <a:off x="3227549" y="1294402"/>
            <a:ext cx="3450899" cy="357700"/>
          </a:xfrm>
          <a:prstGeom prst="roundRect">
            <a:avLst>
              <a:gd name="adj" fmla="val 50000"/>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nchorCtr="0"/>
          <a:lstStyle/>
          <a:p>
            <a:pPr algn="ctr"/>
            <a:r>
              <a:rPr lang="zh-CN" altLang="en-US" b="1" dirty="0">
                <a:solidFill>
                  <a:schemeClr val="bg1"/>
                </a:solidFill>
              </a:rPr>
              <a:t>保理影响业务模式</a:t>
            </a:r>
            <a:r>
              <a:rPr lang="en-US" b="1" dirty="0">
                <a:solidFill>
                  <a:schemeClr val="bg1"/>
                </a:solidFill>
              </a:rPr>
              <a:t> !</a:t>
            </a:r>
            <a:endParaRPr lang="en-US" b="1" dirty="0"/>
          </a:p>
        </p:txBody>
      </p:sp>
      <p:sp>
        <p:nvSpPr>
          <p:cNvPr id="99" name="Cloud 98"/>
          <p:cNvSpPr/>
          <p:nvPr/>
        </p:nvSpPr>
        <p:spPr>
          <a:xfrm>
            <a:off x="1564601" y="3157896"/>
            <a:ext cx="2487023" cy="1061693"/>
          </a:xfrm>
          <a:prstGeom prst="cloud">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GB" sz="2500" b="1" dirty="0">
              <a:ln>
                <a:solidFill>
                  <a:schemeClr val="bg1"/>
                </a:solidFill>
              </a:ln>
              <a:solidFill>
                <a:srgbClr val="BC204B"/>
              </a:solidFill>
            </a:endParaRPr>
          </a:p>
        </p:txBody>
      </p:sp>
      <p:sp>
        <p:nvSpPr>
          <p:cNvPr id="106" name="TextBox 105"/>
          <p:cNvSpPr txBox="1"/>
          <p:nvPr/>
        </p:nvSpPr>
        <p:spPr>
          <a:xfrm>
            <a:off x="2435361" y="4295992"/>
            <a:ext cx="468573" cy="380943"/>
          </a:xfrm>
          <a:prstGeom prst="rect">
            <a:avLst/>
          </a:prstGeom>
          <a:noFill/>
        </p:spPr>
        <p:txBody>
          <a:bodyPr wrap="square" lIns="54610" tIns="54610" rIns="54610" bIns="54610" rtlCol="0">
            <a:noAutofit/>
          </a:bodyPr>
          <a:lstStyle/>
          <a:p>
            <a:pPr>
              <a:spcAft>
                <a:spcPts val="600"/>
              </a:spcAft>
            </a:pPr>
            <a:r>
              <a:rPr lang="en-GB" sz="3200" dirty="0">
                <a:solidFill>
                  <a:srgbClr val="43B02A"/>
                </a:solidFill>
                <a:sym typeface="Wingdings" panose="05000000000000000000" pitchFamily="2" charset="2"/>
              </a:rPr>
              <a:t></a:t>
            </a:r>
            <a:endParaRPr lang="en-GB" sz="3200" dirty="0">
              <a:solidFill>
                <a:srgbClr val="43B02A"/>
              </a:solidFill>
            </a:endParaRPr>
          </a:p>
        </p:txBody>
      </p:sp>
      <p:sp>
        <p:nvSpPr>
          <p:cNvPr id="107" name="TextBox 106"/>
          <p:cNvSpPr txBox="1"/>
          <p:nvPr/>
        </p:nvSpPr>
        <p:spPr>
          <a:xfrm>
            <a:off x="2380434" y="2521046"/>
            <a:ext cx="427677" cy="417796"/>
          </a:xfrm>
          <a:prstGeom prst="rect">
            <a:avLst/>
          </a:prstGeom>
          <a:noFill/>
        </p:spPr>
        <p:txBody>
          <a:bodyPr wrap="square" lIns="54610" tIns="54610" rIns="54610" bIns="54610" rtlCol="0">
            <a:noAutofit/>
          </a:bodyPr>
          <a:lstStyle/>
          <a:p>
            <a:pPr>
              <a:spcAft>
                <a:spcPts val="600"/>
              </a:spcAft>
            </a:pPr>
            <a:r>
              <a:rPr lang="en-GB" sz="3200" dirty="0">
                <a:solidFill>
                  <a:srgbClr val="BC204B"/>
                </a:solidFill>
                <a:sym typeface="Wingdings" panose="05000000000000000000" pitchFamily="2" charset="2"/>
              </a:rPr>
              <a:t></a:t>
            </a:r>
            <a:endParaRPr lang="en-GB" sz="3200" dirty="0">
              <a:solidFill>
                <a:srgbClr val="BC204B"/>
              </a:solidFill>
            </a:endParaRPr>
          </a:p>
        </p:txBody>
      </p:sp>
      <p:sp>
        <p:nvSpPr>
          <p:cNvPr id="108" name="Rounded Rectangle 107"/>
          <p:cNvSpPr/>
          <p:nvPr/>
        </p:nvSpPr>
        <p:spPr>
          <a:xfrm>
            <a:off x="3646260" y="2212183"/>
            <a:ext cx="2613479" cy="657315"/>
          </a:xfrm>
          <a:prstGeom prst="roundRect">
            <a:avLst/>
          </a:prstGeom>
          <a:noFill/>
          <a:ln w="38100">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nchorCtr="0"/>
          <a:lstStyle/>
          <a:p>
            <a:pPr algn="ctr"/>
            <a:r>
              <a:rPr lang="zh-CN" altLang="en-US" sz="1600" dirty="0">
                <a:solidFill>
                  <a:srgbClr val="6D2077"/>
                </a:solidFill>
              </a:rPr>
              <a:t>不视为出售</a:t>
            </a:r>
            <a:endParaRPr lang="en-GB" sz="1600" dirty="0">
              <a:solidFill>
                <a:srgbClr val="6D2077"/>
              </a:solidFill>
            </a:endParaRPr>
          </a:p>
        </p:txBody>
      </p:sp>
      <p:sp>
        <p:nvSpPr>
          <p:cNvPr id="118" name="Bent Arrow 117"/>
          <p:cNvSpPr/>
          <p:nvPr/>
        </p:nvSpPr>
        <p:spPr>
          <a:xfrm>
            <a:off x="2928502" y="2369510"/>
            <a:ext cx="598094" cy="710598"/>
          </a:xfrm>
          <a:prstGeom prst="bentArrow">
            <a:avLst>
              <a:gd name="adj1" fmla="val 20586"/>
              <a:gd name="adj2" fmla="val 23205"/>
              <a:gd name="adj3" fmla="val 25738"/>
              <a:gd name="adj4" fmla="val 43750"/>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5" name="Bent Arrow 34"/>
          <p:cNvSpPr/>
          <p:nvPr/>
        </p:nvSpPr>
        <p:spPr>
          <a:xfrm flipV="1">
            <a:off x="2985979" y="4295992"/>
            <a:ext cx="598094" cy="710598"/>
          </a:xfrm>
          <a:prstGeom prst="bentArrow">
            <a:avLst>
              <a:gd name="adj1" fmla="val 20586"/>
              <a:gd name="adj2" fmla="val 23205"/>
              <a:gd name="adj3" fmla="val 25738"/>
              <a:gd name="adj4" fmla="val 43750"/>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6" name="Rounded Rectangle 35"/>
          <p:cNvSpPr/>
          <p:nvPr/>
        </p:nvSpPr>
        <p:spPr>
          <a:xfrm>
            <a:off x="3584073" y="4486040"/>
            <a:ext cx="2675666" cy="657315"/>
          </a:xfrm>
          <a:prstGeom prst="roundRect">
            <a:avLst/>
          </a:prstGeom>
          <a:solidFill>
            <a:srgbClr val="F68D2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nchorCtr="0"/>
          <a:lstStyle/>
          <a:p>
            <a:pPr algn="ctr"/>
            <a:r>
              <a:rPr lang="zh-CN" altLang="en-US" sz="1600" dirty="0">
                <a:solidFill>
                  <a:schemeClr val="bg1"/>
                </a:solidFill>
              </a:rPr>
              <a:t>视为出售</a:t>
            </a:r>
          </a:p>
        </p:txBody>
      </p:sp>
      <p:sp>
        <p:nvSpPr>
          <p:cNvPr id="29" name="TextBox 28"/>
          <p:cNvSpPr txBox="1"/>
          <p:nvPr/>
        </p:nvSpPr>
        <p:spPr>
          <a:xfrm>
            <a:off x="1783375" y="3359549"/>
            <a:ext cx="2049473" cy="511391"/>
          </a:xfrm>
          <a:prstGeom prst="rect">
            <a:avLst/>
          </a:prstGeom>
          <a:noFill/>
        </p:spPr>
        <p:txBody>
          <a:bodyPr wrap="square" lIns="54610" tIns="54610" rIns="54610" bIns="54610" rtlCol="0">
            <a:noAutofit/>
          </a:bodyPr>
          <a:lstStyle/>
          <a:p>
            <a:pPr algn="ctr"/>
            <a:r>
              <a:rPr lang="zh-CN" altLang="en-US" sz="1700" b="1" dirty="0">
                <a:solidFill>
                  <a:schemeClr val="bg1"/>
                </a:solidFill>
              </a:rPr>
              <a:t>保理导致应收账款的终止确认吗 </a:t>
            </a:r>
            <a:r>
              <a:rPr lang="zh-CN" altLang="en-US" sz="2400" b="1" dirty="0">
                <a:ln>
                  <a:solidFill>
                    <a:schemeClr val="bg1"/>
                  </a:solidFill>
                </a:ln>
                <a:solidFill>
                  <a:srgbClr val="BC204B"/>
                </a:solidFill>
              </a:rPr>
              <a:t>？</a:t>
            </a:r>
            <a:endParaRPr lang="en-GB" sz="2400" b="1" dirty="0">
              <a:ln>
                <a:solidFill>
                  <a:schemeClr val="bg1"/>
                </a:solidFill>
              </a:ln>
              <a:solidFill>
                <a:srgbClr val="BC204B"/>
              </a:solidFill>
            </a:endParaRPr>
          </a:p>
        </p:txBody>
      </p:sp>
      <p:grpSp>
        <p:nvGrpSpPr>
          <p:cNvPr id="5" name="Group 4"/>
          <p:cNvGrpSpPr/>
          <p:nvPr/>
        </p:nvGrpSpPr>
        <p:grpSpPr>
          <a:xfrm>
            <a:off x="6436557" y="5006590"/>
            <a:ext cx="1564426" cy="878638"/>
            <a:chOff x="6678448" y="2620370"/>
            <a:chExt cx="1564426" cy="878638"/>
          </a:xfrm>
        </p:grpSpPr>
        <p:sp>
          <p:nvSpPr>
            <p:cNvPr id="14" name="Cloud 13"/>
            <p:cNvSpPr/>
            <p:nvPr/>
          </p:nvSpPr>
          <p:spPr>
            <a:xfrm>
              <a:off x="6678448" y="2620370"/>
              <a:ext cx="1564426" cy="878638"/>
            </a:xfrm>
            <a:prstGeom prst="cloud">
              <a:avLst/>
            </a:prstGeom>
            <a:ln/>
          </p:spPr>
          <p:style>
            <a:lnRef idx="1">
              <a:schemeClr val="accent3"/>
            </a:lnRef>
            <a:fillRef idx="3">
              <a:schemeClr val="accent3"/>
            </a:fillRef>
            <a:effectRef idx="2">
              <a:schemeClr val="accent3"/>
            </a:effectRef>
            <a:fontRef idx="minor">
              <a:schemeClr val="lt1"/>
            </a:fontRef>
          </p:style>
          <p:txBody>
            <a:bodyPr lIns="54000" tIns="54000" rIns="54000" bIns="54000" rtlCol="0" anchor="ctr"/>
            <a:lstStyle/>
            <a:p>
              <a:pPr algn="ctr"/>
              <a:endParaRPr lang="zh-CN" altLang="en-US" b="1" dirty="0">
                <a:solidFill>
                  <a:schemeClr val="bg1"/>
                </a:solidFill>
              </a:endParaRPr>
            </a:p>
          </p:txBody>
        </p:sp>
        <p:grpSp>
          <p:nvGrpSpPr>
            <p:cNvPr id="15" name="Group 14"/>
            <p:cNvGrpSpPr/>
            <p:nvPr/>
          </p:nvGrpSpPr>
          <p:grpSpPr>
            <a:xfrm>
              <a:off x="7281594" y="3070550"/>
              <a:ext cx="510619" cy="413854"/>
              <a:chOff x="1670195" y="2291887"/>
              <a:chExt cx="510619" cy="413854"/>
            </a:xfrm>
          </p:grpSpPr>
          <p:sp>
            <p:nvSpPr>
              <p:cNvPr id="17" name="Donut 16"/>
              <p:cNvSpPr/>
              <p:nvPr/>
            </p:nvSpPr>
            <p:spPr>
              <a:xfrm>
                <a:off x="1670195" y="2291887"/>
                <a:ext cx="413208" cy="395707"/>
              </a:xfrm>
              <a:prstGeom prst="donut">
                <a:avLst>
                  <a:gd name="adj" fmla="val 14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spcAft>
                    <a:spcPts val="600"/>
                  </a:spcAft>
                </a:pPr>
                <a:endParaRPr lang="en-GB" b="1" dirty="0">
                  <a:solidFill>
                    <a:schemeClr val="bg1"/>
                  </a:solidFill>
                </a:endParaRPr>
              </a:p>
            </p:txBody>
          </p:sp>
          <p:sp>
            <p:nvSpPr>
              <p:cNvPr id="18" name="TextBox 17"/>
              <p:cNvSpPr txBox="1"/>
              <p:nvPr/>
            </p:nvSpPr>
            <p:spPr>
              <a:xfrm>
                <a:off x="1749991" y="2326464"/>
                <a:ext cx="430823" cy="379277"/>
              </a:xfrm>
              <a:prstGeom prst="rect">
                <a:avLst/>
              </a:prstGeom>
              <a:noFill/>
            </p:spPr>
            <p:txBody>
              <a:bodyPr wrap="square" lIns="54610" tIns="54610" rIns="54610" bIns="54610" rtlCol="0">
                <a:noAutofit/>
              </a:bodyPr>
              <a:lstStyle/>
              <a:p>
                <a:pPr>
                  <a:spcAft>
                    <a:spcPts val="600"/>
                  </a:spcAft>
                </a:pPr>
                <a:r>
                  <a:rPr lang="en-GB" b="1" dirty="0">
                    <a:solidFill>
                      <a:schemeClr val="bg1"/>
                    </a:solidFill>
                  </a:rPr>
                  <a:t>?</a:t>
                </a:r>
              </a:p>
            </p:txBody>
          </p:sp>
        </p:grpSp>
        <p:sp>
          <p:nvSpPr>
            <p:cNvPr id="16" name="Rectangle 15"/>
            <p:cNvSpPr/>
            <p:nvPr/>
          </p:nvSpPr>
          <p:spPr>
            <a:xfrm>
              <a:off x="7020404" y="2739848"/>
              <a:ext cx="800219" cy="338554"/>
            </a:xfrm>
            <a:prstGeom prst="rect">
              <a:avLst/>
            </a:prstGeom>
          </p:spPr>
          <p:txBody>
            <a:bodyPr wrap="none">
              <a:spAutoFit/>
            </a:bodyPr>
            <a:lstStyle/>
            <a:p>
              <a:pPr algn="ctr"/>
              <a:r>
                <a:rPr lang="zh-CN" altLang="en-US" sz="1600" b="1" dirty="0">
                  <a:solidFill>
                    <a:schemeClr val="bg1"/>
                  </a:solidFill>
                </a:rPr>
                <a:t>明保理</a:t>
              </a:r>
            </a:p>
          </p:txBody>
        </p:sp>
      </p:grpSp>
      <p:grpSp>
        <p:nvGrpSpPr>
          <p:cNvPr id="4" name="Group 3"/>
          <p:cNvGrpSpPr/>
          <p:nvPr/>
        </p:nvGrpSpPr>
        <p:grpSpPr>
          <a:xfrm>
            <a:off x="7756153" y="4436584"/>
            <a:ext cx="1600839" cy="982451"/>
            <a:chOff x="7694802" y="3618485"/>
            <a:chExt cx="1600839" cy="982451"/>
          </a:xfrm>
        </p:grpSpPr>
        <p:sp>
          <p:nvSpPr>
            <p:cNvPr id="20" name="Cloud 19"/>
            <p:cNvSpPr/>
            <p:nvPr/>
          </p:nvSpPr>
          <p:spPr>
            <a:xfrm>
              <a:off x="7694802" y="3618485"/>
              <a:ext cx="1600839" cy="982451"/>
            </a:xfrm>
            <a:prstGeom prst="cloud">
              <a:avLst/>
            </a:prstGeom>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zh-CN" altLang="en-US" b="1" dirty="0">
                <a:solidFill>
                  <a:schemeClr val="bg1"/>
                </a:solidFill>
              </a:endParaRPr>
            </a:p>
          </p:txBody>
        </p:sp>
        <p:grpSp>
          <p:nvGrpSpPr>
            <p:cNvPr id="21" name="Group 20"/>
            <p:cNvGrpSpPr/>
            <p:nvPr/>
          </p:nvGrpSpPr>
          <p:grpSpPr>
            <a:xfrm>
              <a:off x="8318225" y="4156042"/>
              <a:ext cx="510619" cy="413854"/>
              <a:chOff x="1670195" y="2291887"/>
              <a:chExt cx="510619" cy="413854"/>
            </a:xfrm>
          </p:grpSpPr>
          <p:sp>
            <p:nvSpPr>
              <p:cNvPr id="23" name="Donut 22"/>
              <p:cNvSpPr/>
              <p:nvPr/>
            </p:nvSpPr>
            <p:spPr>
              <a:xfrm>
                <a:off x="1670195" y="2291887"/>
                <a:ext cx="413208" cy="395707"/>
              </a:xfrm>
              <a:prstGeom prst="donut">
                <a:avLst>
                  <a:gd name="adj" fmla="val 14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spcAft>
                    <a:spcPts val="600"/>
                  </a:spcAft>
                </a:pPr>
                <a:endParaRPr lang="en-GB" b="1" dirty="0">
                  <a:solidFill>
                    <a:schemeClr val="bg1"/>
                  </a:solidFill>
                </a:endParaRPr>
              </a:p>
            </p:txBody>
          </p:sp>
          <p:sp>
            <p:nvSpPr>
              <p:cNvPr id="24" name="TextBox 23"/>
              <p:cNvSpPr txBox="1"/>
              <p:nvPr/>
            </p:nvSpPr>
            <p:spPr>
              <a:xfrm>
                <a:off x="1749991" y="2326464"/>
                <a:ext cx="430823" cy="379277"/>
              </a:xfrm>
              <a:prstGeom prst="rect">
                <a:avLst/>
              </a:prstGeom>
              <a:noFill/>
            </p:spPr>
            <p:txBody>
              <a:bodyPr wrap="square" lIns="54610" tIns="54610" rIns="54610" bIns="54610" rtlCol="0">
                <a:noAutofit/>
              </a:bodyPr>
              <a:lstStyle/>
              <a:p>
                <a:pPr>
                  <a:spcAft>
                    <a:spcPts val="600"/>
                  </a:spcAft>
                </a:pPr>
                <a:r>
                  <a:rPr lang="en-GB" b="1" dirty="0">
                    <a:solidFill>
                      <a:schemeClr val="bg1"/>
                    </a:solidFill>
                  </a:rPr>
                  <a:t>?</a:t>
                </a:r>
              </a:p>
            </p:txBody>
          </p:sp>
        </p:grpSp>
        <p:sp>
          <p:nvSpPr>
            <p:cNvPr id="22" name="Rectangle 21"/>
            <p:cNvSpPr/>
            <p:nvPr/>
          </p:nvSpPr>
          <p:spPr>
            <a:xfrm>
              <a:off x="8095111" y="3800200"/>
              <a:ext cx="800219" cy="338554"/>
            </a:xfrm>
            <a:prstGeom prst="rect">
              <a:avLst/>
            </a:prstGeom>
          </p:spPr>
          <p:txBody>
            <a:bodyPr wrap="none">
              <a:spAutoFit/>
            </a:bodyPr>
            <a:lstStyle/>
            <a:p>
              <a:pPr algn="ctr"/>
              <a:r>
                <a:rPr lang="zh-CN" altLang="en-US" sz="1600" b="1" dirty="0">
                  <a:solidFill>
                    <a:schemeClr val="bg1"/>
                  </a:solidFill>
                </a:rPr>
                <a:t>暗保理</a:t>
              </a:r>
            </a:p>
          </p:txBody>
        </p:sp>
      </p:grpSp>
    </p:spTree>
    <p:extLst>
      <p:ext uri="{BB962C8B-B14F-4D97-AF65-F5344CB8AC3E}">
        <p14:creationId xmlns:p14="http://schemas.microsoft.com/office/powerpoint/2010/main" val="38615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问题：应收账款保理</a:t>
            </a:r>
            <a:endParaRPr lang="en-GB" dirty="0"/>
          </a:p>
        </p:txBody>
      </p:sp>
      <p:sp>
        <p:nvSpPr>
          <p:cNvPr id="210" name="Rectangle 10"/>
          <p:cNvSpPr txBox="1">
            <a:spLocks noChangeArrowheads="1"/>
          </p:cNvSpPr>
          <p:nvPr/>
        </p:nvSpPr>
        <p:spPr>
          <a:xfrm>
            <a:off x="814891" y="1173122"/>
            <a:ext cx="8428622" cy="1624570"/>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1" indent="-360361">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甲公司在销售中通常会给予客户一定期间的信用期。</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0361" indent="-360361">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为了盘活存量资产，提高资金使用效率，甲公司与乙银行签订应收账款无追索权保理总协议，乙银行向甲公司一次性授信</a:t>
            </a:r>
            <a:r>
              <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亿元人民币，甲公司可按日常流动性需要随时向乙银行出售应收账款。</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0361" indent="-360361">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过往甲公司频繁向银行出售其部分应收账款，且出售金额重大。上述出售满足金融资产终止确认的规定。</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0361" indent="-360361">
              <a:lnSpc>
                <a:spcPct val="120000"/>
              </a:lnSpc>
              <a:spcBef>
                <a:spcPts val="1200"/>
              </a:spcBef>
              <a:spcAft>
                <a:spcPts val="0"/>
              </a:spcAft>
              <a:buFont typeface="Wingdings" panose="05000000000000000000" pitchFamily="2" charset="2"/>
              <a:buChar char="Ø"/>
            </a:pP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0361" indent="-360361">
              <a:lnSpc>
                <a:spcPct val="120000"/>
              </a:lnSpc>
              <a:spcBef>
                <a:spcPts val="1200"/>
              </a:spcBef>
              <a:spcAft>
                <a:spcPts val="0"/>
              </a:spcAft>
              <a:buFont typeface="Wingdings" panose="05000000000000000000" pitchFamily="2" charset="2"/>
              <a:buChar char="Ø"/>
            </a:pPr>
            <a:endPar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flipV="1">
            <a:off x="944394" y="3717926"/>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Rectangle 7"/>
          <p:cNvSpPr/>
          <p:nvPr/>
        </p:nvSpPr>
        <p:spPr>
          <a:xfrm>
            <a:off x="806638" y="3715829"/>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Rectangle 8"/>
          <p:cNvSpPr/>
          <p:nvPr/>
        </p:nvSpPr>
        <p:spPr>
          <a:xfrm>
            <a:off x="806638" y="3795172"/>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 name="Group 9"/>
          <p:cNvGrpSpPr/>
          <p:nvPr/>
        </p:nvGrpSpPr>
        <p:grpSpPr>
          <a:xfrm>
            <a:off x="1019242" y="3574083"/>
            <a:ext cx="540001" cy="540001"/>
            <a:chOff x="4259264" y="1341438"/>
            <a:chExt cx="838200" cy="836612"/>
          </a:xfrm>
        </p:grpSpPr>
        <p:sp>
          <p:nvSpPr>
            <p:cNvPr id="11"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1"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2"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8"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9"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0"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1"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2"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3"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4"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5"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6"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7"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8"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9"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0"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1"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2"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3"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4"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5"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6"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7"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8"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9"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0"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1"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2"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3"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4"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5"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6"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7"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8"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9"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0"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1"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2"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3"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4"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5"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6"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7"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8"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9"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0"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1"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2"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3"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4"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5"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6"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7"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8"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9"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0"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1"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2"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3"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4"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5"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6"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7"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8"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9"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0"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1"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2"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3"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4"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5"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6"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7"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8"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9"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1"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2"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3"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4"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5"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6"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7"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8"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9"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0"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1"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2"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3"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4"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5"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6"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7"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8"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9"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0"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1"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2"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3"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4"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5"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6"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7"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8"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9"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0"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1"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2"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3"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4"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5"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6"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0"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1"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2"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3"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4"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5"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6"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7"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8"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9"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0"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1"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2"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3"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4"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5"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6"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7"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8"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9"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0"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1"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2"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3"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4"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5"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6"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7"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8"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9"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0"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1"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2"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3"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4"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5"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6"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7"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8"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9"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0"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1"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2"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3"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4"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5"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6"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7"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8"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9"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0"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1"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2"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3"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4"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5"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6"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7"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8"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9"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grpSp>
      <p:sp>
        <p:nvSpPr>
          <p:cNvPr id="200" name="Rectangle 199"/>
          <p:cNvSpPr/>
          <p:nvPr/>
        </p:nvSpPr>
        <p:spPr>
          <a:xfrm>
            <a:off x="1085178" y="4266737"/>
            <a:ext cx="7888049" cy="304092"/>
          </a:xfrm>
          <a:prstGeom prst="rect">
            <a:avLst/>
          </a:prstGeom>
        </p:spPr>
        <p:txBody>
          <a:bodyPr lIns="0" tIns="0" rIns="0" bIns="0"/>
          <a:lstStyle/>
          <a:p>
            <a:pPr defTabSz="914390">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问题：甲公司管理应收账款的业务模式为？</a:t>
            </a:r>
          </a:p>
        </p:txBody>
      </p:sp>
      <p:sp>
        <p:nvSpPr>
          <p:cNvPr id="201" name="TextBox 200"/>
          <p:cNvSpPr txBox="1"/>
          <p:nvPr/>
        </p:nvSpPr>
        <p:spPr>
          <a:xfrm>
            <a:off x="1164572" y="4728792"/>
            <a:ext cx="7926541" cy="1323439"/>
          </a:xfrm>
          <a:prstGeom prst="rect">
            <a:avLst/>
          </a:prstGeom>
          <a:noFill/>
        </p:spPr>
        <p:txBody>
          <a:bodyPr wrap="square" lIns="0" tIns="0" rIns="0" bIns="0" rtlCol="0">
            <a:spAutoFit/>
          </a:bodyPr>
          <a:lstStyle/>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以收取合同现金流量为目标</a:t>
            </a:r>
          </a:p>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既以收取合同现金流量为目标又以出售该应收账款为目标</a:t>
            </a:r>
            <a:endParaRPr lang="en-US" altLang="zh-CN"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以出售该应收账款为目标</a:t>
            </a:r>
            <a:endParaRPr lang="en-US" altLang="zh-CN"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833316" y="4209647"/>
            <a:ext cx="1196975" cy="1196975"/>
          </a:xfrm>
          <a:prstGeom prst="rect">
            <a:avLst/>
          </a:prstGeom>
        </p:spPr>
      </p:pic>
      <p:sp>
        <p:nvSpPr>
          <p:cNvPr id="202" name="Rectangle 201"/>
          <p:cNvSpPr/>
          <p:nvPr/>
        </p:nvSpPr>
        <p:spPr>
          <a:xfrm>
            <a:off x="7950879" y="5544760"/>
            <a:ext cx="961847" cy="369332"/>
          </a:xfrm>
          <a:prstGeom prst="rect">
            <a:avLst/>
          </a:prstGeom>
        </p:spPr>
        <p:txBody>
          <a:bodyPr wrap="square">
            <a:spAutoFit/>
          </a:bodyPr>
          <a:lstStyle/>
          <a:p>
            <a:pPr algn="ctr"/>
            <a:r>
              <a:rPr lang="zh-CN" altLang="en-US" b="1" dirty="0">
                <a:solidFill>
                  <a:schemeClr val="bg1"/>
                </a:solidFill>
                <a:hlinkClick r:id="rId4"/>
              </a:rPr>
              <a:t>投 票</a:t>
            </a:r>
            <a:endParaRPr lang="zh-CN" altLang="en-US" b="1" dirty="0">
              <a:solidFill>
                <a:schemeClr val="bg1"/>
              </a:solidFill>
            </a:endParaRPr>
          </a:p>
        </p:txBody>
      </p:sp>
    </p:spTree>
    <p:extLst>
      <p:ext uri="{BB962C8B-B14F-4D97-AF65-F5344CB8AC3E}">
        <p14:creationId xmlns:p14="http://schemas.microsoft.com/office/powerpoint/2010/main" val="32180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业务模式</a:t>
            </a:r>
            <a:r>
              <a:rPr lang="zh-CN" altLang="en-US" dirty="0">
                <a:latin typeface="微软雅黑" panose="020B0503020204020204" pitchFamily="34" charset="-122"/>
              </a:rPr>
              <a:t>注意要点</a:t>
            </a:r>
            <a:endParaRPr lang="en-GB" dirty="0"/>
          </a:p>
        </p:txBody>
      </p:sp>
      <p:sp>
        <p:nvSpPr>
          <p:cNvPr id="28" name="Rectangle 27"/>
          <p:cNvSpPr/>
          <p:nvPr/>
        </p:nvSpPr>
        <p:spPr>
          <a:xfrm>
            <a:off x="808038" y="5024417"/>
            <a:ext cx="4508684" cy="8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29" name="Rectangle 28"/>
          <p:cNvSpPr/>
          <p:nvPr/>
        </p:nvSpPr>
        <p:spPr>
          <a:xfrm>
            <a:off x="1068250" y="5024417"/>
            <a:ext cx="432048" cy="84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0" name="TextBox 29"/>
          <p:cNvSpPr txBox="1"/>
          <p:nvPr/>
        </p:nvSpPr>
        <p:spPr>
          <a:xfrm>
            <a:off x="1042286" y="5131134"/>
            <a:ext cx="648072" cy="864096"/>
          </a:xfrm>
          <a:prstGeom prst="rect">
            <a:avLst/>
          </a:prstGeom>
          <a:noFill/>
        </p:spPr>
        <p:txBody>
          <a:bodyPr wrap="square" lIns="54000" tIns="54000" rIns="54000" bIns="54000" rtlCol="0">
            <a:noAutofit/>
          </a:bodyPr>
          <a:lstStyle/>
          <a:p>
            <a:r>
              <a:rPr lang="en-US" sz="2800" dirty="0">
                <a:solidFill>
                  <a:schemeClr val="bg1"/>
                </a:solidFill>
                <a:latin typeface="Arial" pitchFamily="34" charset="0"/>
                <a:cs typeface="Arial" pitchFamily="34" charset="0"/>
              </a:rPr>
              <a:t>05</a:t>
            </a:r>
            <a:endParaRPr lang="en-GB" sz="2800" dirty="0" err="1">
              <a:solidFill>
                <a:schemeClr val="bg1"/>
              </a:solidFill>
              <a:latin typeface="Arial" pitchFamily="34" charset="0"/>
              <a:cs typeface="Arial" pitchFamily="34" charset="0"/>
            </a:endParaRPr>
          </a:p>
        </p:txBody>
      </p:sp>
      <p:sp>
        <p:nvSpPr>
          <p:cNvPr id="31" name="TextBox 30"/>
          <p:cNvSpPr txBox="1"/>
          <p:nvPr/>
        </p:nvSpPr>
        <p:spPr>
          <a:xfrm>
            <a:off x="1690379" y="5180317"/>
            <a:ext cx="3539257" cy="652486"/>
          </a:xfrm>
          <a:prstGeom prst="rect">
            <a:avLst/>
          </a:prstGeom>
          <a:noFill/>
        </p:spPr>
        <p:txBody>
          <a:bodyPr wrap="square" rtlCol="0">
            <a:spAutoFit/>
          </a:bodyPr>
          <a:lstStyle/>
          <a:p>
            <a:pPr>
              <a:lnSpc>
                <a:spcPct val="130000"/>
              </a:lnSpc>
            </a:pPr>
            <a:r>
              <a:rPr lang="zh-CN" altLang="en-US" sz="1400" b="1" dirty="0">
                <a:latin typeface="微软雅黑" panose="020B0503020204020204" pitchFamily="34" charset="-122"/>
                <a:ea typeface="微软雅黑" panose="020B0503020204020204" pitchFamily="34" charset="-122"/>
              </a:rPr>
              <a:t>不得以按照合理预期不会发生的情形为基础确定</a:t>
            </a:r>
          </a:p>
        </p:txBody>
      </p:sp>
      <p:sp>
        <p:nvSpPr>
          <p:cNvPr id="32" name="Rectangle 31"/>
          <p:cNvSpPr/>
          <p:nvPr/>
        </p:nvSpPr>
        <p:spPr>
          <a:xfrm>
            <a:off x="808038" y="1223533"/>
            <a:ext cx="4508684" cy="8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3" name="Rectangle 32"/>
          <p:cNvSpPr/>
          <p:nvPr/>
        </p:nvSpPr>
        <p:spPr>
          <a:xfrm>
            <a:off x="808038" y="2133120"/>
            <a:ext cx="4508684" cy="858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4" name="Rectangle 33"/>
          <p:cNvSpPr/>
          <p:nvPr/>
        </p:nvSpPr>
        <p:spPr>
          <a:xfrm>
            <a:off x="808038" y="3049634"/>
            <a:ext cx="4508684" cy="967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5" name="Rectangle 34"/>
          <p:cNvSpPr/>
          <p:nvPr/>
        </p:nvSpPr>
        <p:spPr>
          <a:xfrm>
            <a:off x="808038" y="4092327"/>
            <a:ext cx="4508684" cy="865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6" name="Rectangle 35"/>
          <p:cNvSpPr/>
          <p:nvPr/>
        </p:nvSpPr>
        <p:spPr>
          <a:xfrm>
            <a:off x="1068250" y="1223533"/>
            <a:ext cx="432048" cy="84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7" name="Rectangle 36"/>
          <p:cNvSpPr/>
          <p:nvPr/>
        </p:nvSpPr>
        <p:spPr>
          <a:xfrm>
            <a:off x="4524634" y="2145972"/>
            <a:ext cx="432048" cy="84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8" name="Rectangle 37"/>
          <p:cNvSpPr/>
          <p:nvPr/>
        </p:nvSpPr>
        <p:spPr>
          <a:xfrm>
            <a:off x="1068250" y="3056021"/>
            <a:ext cx="432048" cy="84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39" name="Rectangle 38"/>
          <p:cNvSpPr/>
          <p:nvPr/>
        </p:nvSpPr>
        <p:spPr>
          <a:xfrm>
            <a:off x="4524634" y="4111567"/>
            <a:ext cx="432048" cy="84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nvGrpSpPr>
          <p:cNvPr id="40" name="Group 39"/>
          <p:cNvGrpSpPr/>
          <p:nvPr/>
        </p:nvGrpSpPr>
        <p:grpSpPr>
          <a:xfrm>
            <a:off x="1104254" y="1927656"/>
            <a:ext cx="360040" cy="360040"/>
            <a:chOff x="1026158" y="2810984"/>
            <a:chExt cx="360040" cy="360040"/>
          </a:xfrm>
        </p:grpSpPr>
        <p:sp>
          <p:nvSpPr>
            <p:cNvPr id="41" name="Oval 40"/>
            <p:cNvSpPr/>
            <p:nvPr/>
          </p:nvSpPr>
          <p:spPr>
            <a:xfrm>
              <a:off x="1026158" y="281098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42" name="Isosceles Triangle 41"/>
            <p:cNvSpPr/>
            <p:nvPr/>
          </p:nvSpPr>
          <p:spPr>
            <a:xfrm flipV="1">
              <a:off x="1096229" y="2935922"/>
              <a:ext cx="219897" cy="189566"/>
            </a:xfrm>
            <a:prstGeom prst="triangl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grpSp>
        <p:nvGrpSpPr>
          <p:cNvPr id="43" name="Group 42"/>
          <p:cNvGrpSpPr/>
          <p:nvPr/>
        </p:nvGrpSpPr>
        <p:grpSpPr>
          <a:xfrm>
            <a:off x="4560638" y="2873049"/>
            <a:ext cx="360040" cy="360040"/>
            <a:chOff x="1026158" y="2810984"/>
            <a:chExt cx="360040" cy="360040"/>
          </a:xfrm>
        </p:grpSpPr>
        <p:sp>
          <p:nvSpPr>
            <p:cNvPr id="44" name="Oval 43"/>
            <p:cNvSpPr/>
            <p:nvPr/>
          </p:nvSpPr>
          <p:spPr>
            <a:xfrm>
              <a:off x="1026158" y="281098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45" name="Isosceles Triangle 44"/>
            <p:cNvSpPr/>
            <p:nvPr/>
          </p:nvSpPr>
          <p:spPr>
            <a:xfrm flipV="1">
              <a:off x="1096229" y="2935922"/>
              <a:ext cx="219897" cy="189566"/>
            </a:xfrm>
            <a:prstGeom prst="triangl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grpSp>
        <p:nvGrpSpPr>
          <p:cNvPr id="46" name="Group 45"/>
          <p:cNvGrpSpPr/>
          <p:nvPr/>
        </p:nvGrpSpPr>
        <p:grpSpPr>
          <a:xfrm>
            <a:off x="1090040" y="3787291"/>
            <a:ext cx="360040" cy="360040"/>
            <a:chOff x="1026158" y="2810984"/>
            <a:chExt cx="360040" cy="360040"/>
          </a:xfrm>
        </p:grpSpPr>
        <p:sp>
          <p:nvSpPr>
            <p:cNvPr id="47" name="Oval 46"/>
            <p:cNvSpPr/>
            <p:nvPr/>
          </p:nvSpPr>
          <p:spPr>
            <a:xfrm>
              <a:off x="1026158" y="281098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48" name="Isosceles Triangle 47"/>
            <p:cNvSpPr/>
            <p:nvPr/>
          </p:nvSpPr>
          <p:spPr>
            <a:xfrm flipV="1">
              <a:off x="1096229" y="2935922"/>
              <a:ext cx="219897" cy="189566"/>
            </a:xfrm>
            <a:prstGeom prst="triangl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grpSp>
        <p:nvGrpSpPr>
          <p:cNvPr id="49" name="Group 48"/>
          <p:cNvGrpSpPr/>
          <p:nvPr/>
        </p:nvGrpSpPr>
        <p:grpSpPr>
          <a:xfrm>
            <a:off x="4560637" y="4838747"/>
            <a:ext cx="360040" cy="360040"/>
            <a:chOff x="1026158" y="2810984"/>
            <a:chExt cx="360040" cy="360040"/>
          </a:xfrm>
        </p:grpSpPr>
        <p:sp>
          <p:nvSpPr>
            <p:cNvPr id="50" name="Oval 49"/>
            <p:cNvSpPr/>
            <p:nvPr/>
          </p:nvSpPr>
          <p:spPr>
            <a:xfrm>
              <a:off x="1026158" y="281098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51" name="Isosceles Triangle 50"/>
            <p:cNvSpPr/>
            <p:nvPr/>
          </p:nvSpPr>
          <p:spPr>
            <a:xfrm flipV="1">
              <a:off x="1096229" y="2935922"/>
              <a:ext cx="219897" cy="189566"/>
            </a:xfrm>
            <a:prstGeom prst="triangl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sp>
        <p:nvSpPr>
          <p:cNvPr id="52" name="TextBox 51"/>
          <p:cNvSpPr txBox="1"/>
          <p:nvPr/>
        </p:nvSpPr>
        <p:spPr>
          <a:xfrm>
            <a:off x="1042286" y="1266879"/>
            <a:ext cx="648072" cy="864096"/>
          </a:xfrm>
          <a:prstGeom prst="rect">
            <a:avLst/>
          </a:prstGeom>
          <a:noFill/>
        </p:spPr>
        <p:txBody>
          <a:bodyPr wrap="square" lIns="54000" tIns="54000" rIns="54000" bIns="54000" rtlCol="0">
            <a:noAutofit/>
          </a:bodyPr>
          <a:lstStyle/>
          <a:p>
            <a:r>
              <a:rPr lang="en-US" sz="2800" dirty="0">
                <a:solidFill>
                  <a:schemeClr val="bg1"/>
                </a:solidFill>
                <a:latin typeface="Arial" pitchFamily="34" charset="0"/>
                <a:cs typeface="Arial" pitchFamily="34" charset="0"/>
              </a:rPr>
              <a:t>01</a:t>
            </a:r>
            <a:endParaRPr lang="en-GB" sz="2800" dirty="0" err="1">
              <a:solidFill>
                <a:schemeClr val="bg1"/>
              </a:solidFill>
              <a:latin typeface="Arial" pitchFamily="34" charset="0"/>
              <a:cs typeface="Arial" pitchFamily="34" charset="0"/>
            </a:endParaRPr>
          </a:p>
        </p:txBody>
      </p:sp>
      <p:sp>
        <p:nvSpPr>
          <p:cNvPr id="53" name="TextBox 52"/>
          <p:cNvSpPr txBox="1"/>
          <p:nvPr/>
        </p:nvSpPr>
        <p:spPr>
          <a:xfrm>
            <a:off x="4501719" y="2196982"/>
            <a:ext cx="648072" cy="864096"/>
          </a:xfrm>
          <a:prstGeom prst="rect">
            <a:avLst/>
          </a:prstGeom>
          <a:noFill/>
        </p:spPr>
        <p:txBody>
          <a:bodyPr wrap="square" lIns="54000" tIns="54000" rIns="54000" bIns="54000" rtlCol="0">
            <a:noAutofit/>
          </a:bodyPr>
          <a:lstStyle/>
          <a:p>
            <a:r>
              <a:rPr lang="en-US" sz="2800" dirty="0">
                <a:solidFill>
                  <a:schemeClr val="bg1"/>
                </a:solidFill>
                <a:latin typeface="Arial" pitchFamily="34" charset="0"/>
                <a:cs typeface="Arial" pitchFamily="34" charset="0"/>
              </a:rPr>
              <a:t>02</a:t>
            </a:r>
            <a:endParaRPr lang="en-GB" sz="2800" dirty="0" err="1">
              <a:solidFill>
                <a:schemeClr val="bg1"/>
              </a:solidFill>
              <a:latin typeface="Arial" pitchFamily="34" charset="0"/>
              <a:cs typeface="Arial" pitchFamily="34" charset="0"/>
            </a:endParaRPr>
          </a:p>
        </p:txBody>
      </p:sp>
      <p:sp>
        <p:nvSpPr>
          <p:cNvPr id="54" name="TextBox 53"/>
          <p:cNvSpPr txBox="1"/>
          <p:nvPr/>
        </p:nvSpPr>
        <p:spPr>
          <a:xfrm>
            <a:off x="1031936" y="3114192"/>
            <a:ext cx="648072" cy="864096"/>
          </a:xfrm>
          <a:prstGeom prst="rect">
            <a:avLst/>
          </a:prstGeom>
          <a:noFill/>
        </p:spPr>
        <p:txBody>
          <a:bodyPr wrap="square" lIns="54000" tIns="54000" rIns="54000" bIns="54000" rtlCol="0">
            <a:noAutofit/>
          </a:bodyPr>
          <a:lstStyle/>
          <a:p>
            <a:r>
              <a:rPr lang="en-US" sz="2800" dirty="0">
                <a:solidFill>
                  <a:schemeClr val="bg1"/>
                </a:solidFill>
                <a:latin typeface="Arial" pitchFamily="34" charset="0"/>
                <a:cs typeface="Arial" pitchFamily="34" charset="0"/>
              </a:rPr>
              <a:t>03</a:t>
            </a:r>
            <a:endParaRPr lang="en-GB" sz="2800" dirty="0" err="1">
              <a:solidFill>
                <a:schemeClr val="bg1"/>
              </a:solidFill>
              <a:latin typeface="Arial" pitchFamily="34" charset="0"/>
              <a:cs typeface="Arial" pitchFamily="34" charset="0"/>
            </a:endParaRPr>
          </a:p>
        </p:txBody>
      </p:sp>
      <p:sp>
        <p:nvSpPr>
          <p:cNvPr id="55" name="TextBox 54"/>
          <p:cNvSpPr txBox="1"/>
          <p:nvPr/>
        </p:nvSpPr>
        <p:spPr>
          <a:xfrm>
            <a:off x="4482420" y="4144541"/>
            <a:ext cx="648072" cy="864096"/>
          </a:xfrm>
          <a:prstGeom prst="rect">
            <a:avLst/>
          </a:prstGeom>
          <a:noFill/>
        </p:spPr>
        <p:txBody>
          <a:bodyPr wrap="square" lIns="54000" tIns="54000" rIns="54000" bIns="54000" rtlCol="0">
            <a:noAutofit/>
          </a:bodyPr>
          <a:lstStyle/>
          <a:p>
            <a:r>
              <a:rPr lang="en-US" sz="2800" dirty="0">
                <a:solidFill>
                  <a:schemeClr val="bg1"/>
                </a:solidFill>
                <a:latin typeface="Arial" pitchFamily="34" charset="0"/>
                <a:cs typeface="Arial" pitchFamily="34" charset="0"/>
              </a:rPr>
              <a:t>04</a:t>
            </a:r>
            <a:endParaRPr lang="en-GB" sz="2800" dirty="0" err="1">
              <a:solidFill>
                <a:schemeClr val="bg1"/>
              </a:solidFill>
              <a:latin typeface="Arial" pitchFamily="34" charset="0"/>
              <a:cs typeface="Arial" pitchFamily="34" charset="0"/>
            </a:endParaRPr>
          </a:p>
        </p:txBody>
      </p:sp>
      <p:sp>
        <p:nvSpPr>
          <p:cNvPr id="56" name="TextBox 55"/>
          <p:cNvSpPr txBox="1"/>
          <p:nvPr/>
        </p:nvSpPr>
        <p:spPr>
          <a:xfrm>
            <a:off x="1704893" y="1344325"/>
            <a:ext cx="3028993" cy="652486"/>
          </a:xfrm>
          <a:prstGeom prst="rect">
            <a:avLst/>
          </a:prstGeom>
          <a:noFill/>
        </p:spPr>
        <p:txBody>
          <a:bodyPr wrap="square" rtlCol="0">
            <a:spAutoFit/>
          </a:bodyPr>
          <a:lstStyle/>
          <a:p>
            <a:pPr>
              <a:lnSpc>
                <a:spcPct val="130000"/>
              </a:lnSpc>
            </a:pPr>
            <a:r>
              <a:rPr lang="zh-CN" altLang="en-US" sz="1400" b="1" dirty="0">
                <a:latin typeface="微软雅黑" panose="020B0503020204020204" pitchFamily="34" charset="-122"/>
                <a:ea typeface="微软雅黑" panose="020B0503020204020204" pitchFamily="34" charset="-122"/>
              </a:rPr>
              <a:t>在金融资产组合的层次上确定</a:t>
            </a:r>
          </a:p>
          <a:p>
            <a:pPr marL="174625" indent="-174625">
              <a:lnSpc>
                <a:spcPct val="13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有些情况下，可能分拆为更小的</a:t>
            </a:r>
            <a:r>
              <a:rPr lang="zh-CN" altLang="en-US" sz="1400" b="1" dirty="0">
                <a:latin typeface="微软雅黑" panose="020B0503020204020204" pitchFamily="34" charset="-122"/>
                <a:ea typeface="微软雅黑" panose="020B0503020204020204" pitchFamily="34" charset="-122"/>
              </a:rPr>
              <a:t>组合</a:t>
            </a:r>
          </a:p>
        </p:txBody>
      </p:sp>
      <p:sp>
        <p:nvSpPr>
          <p:cNvPr id="57" name="TextBox 56"/>
          <p:cNvSpPr txBox="1"/>
          <p:nvPr/>
        </p:nvSpPr>
        <p:spPr>
          <a:xfrm>
            <a:off x="1068250" y="2415889"/>
            <a:ext cx="3191143" cy="345094"/>
          </a:xfrm>
          <a:prstGeom prst="rect">
            <a:avLst/>
          </a:prstGeom>
          <a:noFill/>
        </p:spPr>
        <p:txBody>
          <a:bodyPr wrap="square" rtlCol="0">
            <a:spAutoFit/>
          </a:bodyPr>
          <a:lstStyle/>
          <a:p>
            <a:pPr>
              <a:lnSpc>
                <a:spcPct val="130000"/>
              </a:lnSpc>
            </a:pPr>
            <a:r>
              <a:rPr lang="zh-CN" altLang="en-US" sz="1400" b="1" dirty="0">
                <a:latin typeface="微软雅黑" panose="020B0503020204020204" pitchFamily="34" charset="-122"/>
                <a:ea typeface="微软雅黑" panose="020B0503020204020204" pitchFamily="34" charset="-122"/>
              </a:rPr>
              <a:t>一个企业可能会采用多个业务模式</a:t>
            </a:r>
          </a:p>
        </p:txBody>
      </p:sp>
      <p:sp>
        <p:nvSpPr>
          <p:cNvPr id="58" name="TextBox 57"/>
          <p:cNvSpPr txBox="1"/>
          <p:nvPr/>
        </p:nvSpPr>
        <p:spPr>
          <a:xfrm>
            <a:off x="1572161" y="3163732"/>
            <a:ext cx="3564207" cy="1172629"/>
          </a:xfrm>
          <a:prstGeom prst="rect">
            <a:avLst/>
          </a:prstGeom>
          <a:noFill/>
        </p:spPr>
        <p:txBody>
          <a:bodyPr wrap="square" rtlCol="0">
            <a:spAutoFit/>
          </a:bodyPr>
          <a:lstStyle/>
          <a:p>
            <a:pPr>
              <a:lnSpc>
                <a:spcPct val="130000"/>
              </a:lnSpc>
            </a:pPr>
            <a:r>
              <a:rPr lang="zh-CN" altLang="en-US" sz="1400" b="1" dirty="0">
                <a:latin typeface="微软雅黑" panose="020B0503020204020204" pitchFamily="34" charset="-122"/>
                <a:ea typeface="微软雅黑" panose="020B0503020204020204" pitchFamily="34" charset="-122"/>
              </a:rPr>
              <a:t>以企业关键管理人员决定的特定业务目标为基础</a:t>
            </a:r>
            <a:endParaRPr lang="en-US" altLang="zh-CN" sz="1400" b="1" dirty="0">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Ø"/>
            </a:pPr>
            <a:r>
              <a:rPr lang="zh-CN" altLang="en-US" sz="1200" kern="0" dirty="0"/>
              <a:t>指</a:t>
            </a:r>
            <a:r>
              <a:rPr lang="en-US" altLang="zh-CN" sz="1200" kern="0" dirty="0"/>
              <a:t>CAS 36 </a:t>
            </a:r>
            <a:r>
              <a:rPr lang="zh-CN" altLang="en-US" sz="1200" kern="0" dirty="0"/>
              <a:t>关联方披露中定义的关键管理人员</a:t>
            </a:r>
            <a:endParaRPr lang="en-US" sz="1200" kern="0" dirty="0"/>
          </a:p>
          <a:p>
            <a:pPr>
              <a:lnSpc>
                <a:spcPct val="130000"/>
              </a:lnSpc>
            </a:pPr>
            <a:endParaRPr lang="zh-CN" altLang="en-US" sz="1400" b="1" dirty="0">
              <a:latin typeface="微软雅黑" panose="020B0503020204020204" pitchFamily="34" charset="-122"/>
              <a:ea typeface="微软雅黑" panose="020B0503020204020204" pitchFamily="34" charset="-122"/>
            </a:endParaRPr>
          </a:p>
        </p:txBody>
      </p:sp>
      <p:sp>
        <p:nvSpPr>
          <p:cNvPr id="59" name="TextBox 58"/>
          <p:cNvSpPr txBox="1"/>
          <p:nvPr/>
        </p:nvSpPr>
        <p:spPr>
          <a:xfrm>
            <a:off x="1016948" y="4345501"/>
            <a:ext cx="3398865" cy="345094"/>
          </a:xfrm>
          <a:prstGeom prst="rect">
            <a:avLst/>
          </a:prstGeom>
          <a:noFill/>
        </p:spPr>
        <p:txBody>
          <a:bodyPr wrap="square" rtlCol="0">
            <a:spAutoFit/>
          </a:bodyPr>
          <a:lstStyle>
            <a:defPPr>
              <a:defRPr lang="en-US"/>
            </a:defPPr>
            <a:lvl1pPr>
              <a:lnSpc>
                <a:spcPct val="130000"/>
              </a:lnSpc>
              <a:defRPr sz="1400" b="1">
                <a:latin typeface="微软雅黑" panose="020B0503020204020204" pitchFamily="34" charset="-122"/>
                <a:ea typeface="微软雅黑" panose="020B0503020204020204" pitchFamily="34" charset="-122"/>
              </a:defRPr>
            </a:lvl1pPr>
          </a:lstStyle>
          <a:p>
            <a:r>
              <a:rPr lang="zh-CN" altLang="en-US" dirty="0"/>
              <a:t>并非企业自愿指定，是一种客观事实</a:t>
            </a:r>
          </a:p>
        </p:txBody>
      </p:sp>
      <p:sp>
        <p:nvSpPr>
          <p:cNvPr id="60" name="Rectangle 59"/>
          <p:cNvSpPr/>
          <p:nvPr/>
        </p:nvSpPr>
        <p:spPr>
          <a:xfrm>
            <a:off x="5425543" y="1240231"/>
            <a:ext cx="3665568" cy="4523755"/>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Tree>
    <p:extLst>
      <p:ext uri="{BB962C8B-B14F-4D97-AF65-F5344CB8AC3E}">
        <p14:creationId xmlns:p14="http://schemas.microsoft.com/office/powerpoint/2010/main" val="210671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3248" y="1314199"/>
            <a:ext cx="8339503" cy="4726837"/>
          </a:xfrm>
          <a:prstGeom prst="roundRect">
            <a:avLst>
              <a:gd name="adj" fmla="val 1914"/>
            </a:avLst>
          </a:prstGeom>
          <a:ln w="22225">
            <a:solidFill>
              <a:srgbClr val="00A3A1"/>
            </a:solidFill>
            <a:prstDash val="soli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99077" tIns="564923" rIns="299077" bIns="166154" rtlCol="0" anchor="ctr">
            <a:noAutofit/>
          </a:bodyPr>
          <a:lstStyle/>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lgn="r">
              <a:spcAft>
                <a:spcPts val="1662"/>
              </a:spcAft>
              <a:tabLst>
                <a:tab pos="892442" algn="l"/>
                <a:tab pos="1213369" algn="l"/>
                <a:tab pos="1688165" algn="l"/>
              </a:tabLst>
            </a:pPr>
            <a:endParaRPr lang="en-US" altLang="zh-CN" sz="1600" b="1" dirty="0">
              <a:solidFill>
                <a:srgbClr val="00A3A1"/>
              </a:solidFill>
              <a:latin typeface="Arial" panose="020B0604020202020204" pitchFamily="34" charset="0"/>
              <a:ea typeface="微软雅黑" panose="020B0503020204020204" pitchFamily="34" charset="-122"/>
              <a:cs typeface="Arial" panose="020B0604020202020204" pitchFamily="34" charset="0"/>
            </a:endParaRPr>
          </a:p>
          <a:p>
            <a:pPr marL="580307" indent="-580307" algn="r">
              <a:spcAft>
                <a:spcPts val="1662"/>
              </a:spcAft>
              <a:tabLst>
                <a:tab pos="892442" algn="l"/>
                <a:tab pos="1213369" algn="l"/>
                <a:tab pos="1688165" algn="l"/>
              </a:tabLst>
            </a:pPr>
            <a:endParaRPr lang="en-US" altLang="zh-CN" sz="1600" b="1" dirty="0">
              <a:solidFill>
                <a:srgbClr val="00A3A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Title 1"/>
          <p:cNvSpPr>
            <a:spLocks noGrp="1"/>
          </p:cNvSpPr>
          <p:nvPr>
            <p:ph type="title"/>
          </p:nvPr>
        </p:nvSpPr>
        <p:spPr>
          <a:xfrm>
            <a:off x="814891" y="357562"/>
            <a:ext cx="8276219" cy="454612"/>
          </a:xfrm>
        </p:spPr>
        <p:txBody>
          <a:bodyPr/>
          <a:lstStyle/>
          <a:p>
            <a:pPr algn="just"/>
            <a:r>
              <a:rPr lang="zh-CN" altLang="en-US" dirty="0"/>
              <a:t>披露示例：</a:t>
            </a:r>
          </a:p>
        </p:txBody>
      </p:sp>
      <p:grpSp>
        <p:nvGrpSpPr>
          <p:cNvPr id="22" name="Group 21"/>
          <p:cNvGrpSpPr/>
          <p:nvPr/>
        </p:nvGrpSpPr>
        <p:grpSpPr>
          <a:xfrm>
            <a:off x="867612" y="4184830"/>
            <a:ext cx="8040388" cy="1057275"/>
            <a:chOff x="867612" y="4485086"/>
            <a:chExt cx="8040388" cy="1057275"/>
          </a:xfrm>
        </p:grpSpPr>
        <p:pic>
          <p:nvPicPr>
            <p:cNvPr id="9" name="图片 8"/>
            <p:cNvPicPr>
              <a:picLocks noChangeAspect="1"/>
            </p:cNvPicPr>
            <p:nvPr/>
          </p:nvPicPr>
          <p:blipFill>
            <a:blip r:embed="rId3"/>
            <a:stretch>
              <a:fillRect/>
            </a:stretch>
          </p:blipFill>
          <p:spPr>
            <a:xfrm>
              <a:off x="867612" y="4485086"/>
              <a:ext cx="8040388" cy="1057275"/>
            </a:xfrm>
            <a:prstGeom prst="rect">
              <a:avLst/>
            </a:prstGeom>
          </p:spPr>
        </p:pic>
        <p:sp>
          <p:nvSpPr>
            <p:cNvPr id="19" name="Rectangle 19"/>
            <p:cNvSpPr/>
            <p:nvPr/>
          </p:nvSpPr>
          <p:spPr>
            <a:xfrm>
              <a:off x="3611091" y="4722010"/>
              <a:ext cx="3788515" cy="237744"/>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Rectangle 19"/>
            <p:cNvSpPr/>
            <p:nvPr/>
          </p:nvSpPr>
          <p:spPr>
            <a:xfrm>
              <a:off x="3799714" y="5182782"/>
              <a:ext cx="1546010" cy="239513"/>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2" name="Rounded Rectangle 11"/>
          <p:cNvSpPr/>
          <p:nvPr/>
        </p:nvSpPr>
        <p:spPr>
          <a:xfrm>
            <a:off x="2882175" y="342154"/>
            <a:ext cx="2548241" cy="519351"/>
          </a:xfrm>
          <a:prstGeom prst="roundRect">
            <a:avLst>
              <a:gd name="adj" fmla="val 50000"/>
            </a:avLst>
          </a:prstGeom>
          <a:solidFill>
            <a:srgbClr val="483698"/>
          </a:solidFill>
        </p:spPr>
        <p:txBody>
          <a:bodyPr wrap="square" anchor="ctr">
            <a:spAutoFit/>
          </a:bodyPr>
          <a:lstStyle/>
          <a:p>
            <a:pPr algn="ctr" defTabSz="866775">
              <a:spcBef>
                <a:spcPct val="0"/>
              </a:spcBef>
            </a:pPr>
            <a:r>
              <a:rPr lang="en-AU" b="1" dirty="0">
                <a:solidFill>
                  <a:prstClr val="white"/>
                </a:solidFill>
                <a:latin typeface="Arial" panose="020B0604020202020204" pitchFamily="34" charset="0"/>
                <a:ea typeface="微软雅黑" panose="020B0503020204020204" pitchFamily="34" charset="-122"/>
                <a:cs typeface="Arial" panose="020B0604020202020204" pitchFamily="34" charset="0"/>
              </a:rPr>
              <a:t> </a:t>
            </a:r>
            <a:r>
              <a:rPr lang="zh-CN" altLang="en-US" b="1" dirty="0">
                <a:solidFill>
                  <a:prstClr val="white"/>
                </a:solidFill>
                <a:latin typeface="Arial" panose="020B0604020202020204" pitchFamily="34" charset="0"/>
                <a:ea typeface="微软雅黑" panose="020B0503020204020204" pitchFamily="34" charset="-122"/>
                <a:cs typeface="Arial" panose="020B0604020202020204" pitchFamily="34" charset="0"/>
              </a:rPr>
              <a:t>摊余成本 </a:t>
            </a:r>
            <a:r>
              <a:rPr lang="en-AU"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FVOCI</a:t>
            </a:r>
          </a:p>
        </p:txBody>
      </p:sp>
      <p:grpSp>
        <p:nvGrpSpPr>
          <p:cNvPr id="3" name="Group 2"/>
          <p:cNvGrpSpPr/>
          <p:nvPr/>
        </p:nvGrpSpPr>
        <p:grpSpPr>
          <a:xfrm>
            <a:off x="7214822" y="618516"/>
            <a:ext cx="1693178" cy="799193"/>
            <a:chOff x="7117589" y="401054"/>
            <a:chExt cx="1693178" cy="799193"/>
          </a:xfrm>
        </p:grpSpPr>
        <p:sp>
          <p:nvSpPr>
            <p:cNvPr id="14" name="Cloud 13"/>
            <p:cNvSpPr/>
            <p:nvPr/>
          </p:nvSpPr>
          <p:spPr>
            <a:xfrm>
              <a:off x="7117589" y="401054"/>
              <a:ext cx="1693178" cy="799193"/>
            </a:xfrm>
            <a:prstGeom prst="cloud">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Rectangle 15"/>
            <p:cNvSpPr/>
            <p:nvPr/>
          </p:nvSpPr>
          <p:spPr>
            <a:xfrm>
              <a:off x="7497700" y="617434"/>
              <a:ext cx="902811" cy="350865"/>
            </a:xfrm>
            <a:prstGeom prst="rect">
              <a:avLst/>
            </a:prstGeom>
          </p:spPr>
          <p:txBody>
            <a:bodyPr wrap="none">
              <a:spAutoFit/>
            </a:body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业务模式</a:t>
              </a:r>
            </a:p>
          </p:txBody>
        </p:sp>
      </p:grpSp>
      <p:pic>
        <p:nvPicPr>
          <p:cNvPr id="11" name="Picture 10"/>
          <p:cNvPicPr>
            <a:picLocks noChangeAspect="1"/>
          </p:cNvPicPr>
          <p:nvPr/>
        </p:nvPicPr>
        <p:blipFill>
          <a:blip r:embed="rId4"/>
          <a:stretch>
            <a:fillRect/>
          </a:stretch>
        </p:blipFill>
        <p:spPr>
          <a:xfrm>
            <a:off x="867611" y="2137676"/>
            <a:ext cx="8140975" cy="1711851"/>
          </a:xfrm>
          <a:prstGeom prst="rect">
            <a:avLst/>
          </a:prstGeom>
        </p:spPr>
      </p:pic>
      <p:sp>
        <p:nvSpPr>
          <p:cNvPr id="18" name="Rectangle 19"/>
          <p:cNvSpPr/>
          <p:nvPr/>
        </p:nvSpPr>
        <p:spPr>
          <a:xfrm>
            <a:off x="1056130" y="2869867"/>
            <a:ext cx="7848330" cy="447868"/>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3" name="Picture 22"/>
          <p:cNvPicPr>
            <a:picLocks noChangeAspect="1"/>
          </p:cNvPicPr>
          <p:nvPr/>
        </p:nvPicPr>
        <p:blipFill>
          <a:blip r:embed="rId5"/>
          <a:stretch>
            <a:fillRect/>
          </a:stretch>
        </p:blipFill>
        <p:spPr>
          <a:xfrm>
            <a:off x="867611" y="1625392"/>
            <a:ext cx="8036850" cy="482211"/>
          </a:xfrm>
          <a:prstGeom prst="rect">
            <a:avLst/>
          </a:prstGeom>
        </p:spPr>
      </p:pic>
    </p:spTree>
    <p:extLst>
      <p:ext uri="{BB962C8B-B14F-4D97-AF65-F5344CB8AC3E}">
        <p14:creationId xmlns:p14="http://schemas.microsoft.com/office/powerpoint/2010/main" val="65022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43419" y="1814926"/>
            <a:ext cx="8102462" cy="3355590"/>
          </a:xfrm>
          <a:prstGeom prst="rect">
            <a:avLst/>
          </a:prstGeom>
          <a:solidFill>
            <a:schemeClr val="bg1">
              <a:lumMod val="95000"/>
              <a:alpha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GB" sz="923" dirty="0" err="1">
              <a:solidFill>
                <a:prstClr val="white"/>
              </a:solidFill>
              <a:ea typeface="微软雅黑" panose="020B0503020204020204" pitchFamily="34" charset="-122"/>
              <a:cs typeface="Arial" panose="020B0604020202020204" pitchFamily="34" charset="0"/>
            </a:endParaRPr>
          </a:p>
        </p:txBody>
      </p:sp>
      <p:grpSp>
        <p:nvGrpSpPr>
          <p:cNvPr id="15" name="Group 14"/>
          <p:cNvGrpSpPr/>
          <p:nvPr/>
        </p:nvGrpSpPr>
        <p:grpSpPr>
          <a:xfrm>
            <a:off x="707068" y="1599970"/>
            <a:ext cx="7822784" cy="603919"/>
            <a:chOff x="809626" y="1313734"/>
            <a:chExt cx="5629780" cy="445317"/>
          </a:xfrm>
        </p:grpSpPr>
        <p:sp>
          <p:nvSpPr>
            <p:cNvPr id="16" name="Pentagon 15"/>
            <p:cNvSpPr/>
            <p:nvPr/>
          </p:nvSpPr>
          <p:spPr>
            <a:xfrm>
              <a:off x="809627" y="1313734"/>
              <a:ext cx="5629779" cy="349903"/>
            </a:xfrm>
            <a:prstGeom prst="homePlat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0" rIns="50409" bIns="50409" rtlCol="0" anchor="ctr"/>
            <a:lstStyle/>
            <a:p>
              <a:pPr fontAlgn="base">
                <a:lnSpc>
                  <a:spcPct val="120000"/>
                </a:lnSpc>
                <a:spcBef>
                  <a:spcPts val="554"/>
                </a:spcBef>
                <a:spcAft>
                  <a:spcPct val="0"/>
                </a:spcAft>
              </a:pPr>
              <a:r>
                <a:rPr lang="en-US" altLang="zh-CN" sz="1700" b="1" dirty="0">
                  <a:solidFill>
                    <a:prstClr val="white"/>
                  </a:solidFill>
                  <a:ea typeface="微软雅黑" panose="020B0503020204020204" pitchFamily="34" charset="-122"/>
                  <a:cs typeface="Arial" panose="020B0604020202020204" pitchFamily="34" charset="0"/>
                </a:rPr>
                <a:t>《</a:t>
              </a:r>
              <a:r>
                <a:rPr lang="zh-CN" altLang="en-US" sz="1700" b="1" dirty="0">
                  <a:solidFill>
                    <a:prstClr val="white"/>
                  </a:solidFill>
                  <a:ea typeface="微软雅黑" panose="020B0503020204020204" pitchFamily="34" charset="-122"/>
                  <a:cs typeface="Arial" panose="020B0604020202020204" pitchFamily="34" charset="0"/>
                </a:rPr>
                <a:t>关于修订印发</a:t>
              </a:r>
              <a:r>
                <a:rPr lang="en-US" altLang="zh-CN" sz="1700" b="1" dirty="0">
                  <a:solidFill>
                    <a:prstClr val="white"/>
                  </a:solidFill>
                  <a:ea typeface="微软雅黑" panose="020B0503020204020204" pitchFamily="34" charset="-122"/>
                  <a:cs typeface="Arial" panose="020B0604020202020204" pitchFamily="34" charset="0"/>
                </a:rPr>
                <a:t>2019</a:t>
              </a:r>
              <a:r>
                <a:rPr lang="zh-CN" altLang="en-US" sz="1700" b="1" dirty="0">
                  <a:solidFill>
                    <a:prstClr val="white"/>
                  </a:solidFill>
                  <a:ea typeface="微软雅黑" panose="020B0503020204020204" pitchFamily="34" charset="-122"/>
                  <a:cs typeface="Arial" panose="020B0604020202020204" pitchFamily="34" charset="0"/>
                </a:rPr>
                <a:t>年度一般企业财务报表格式的通知 </a:t>
              </a:r>
              <a:r>
                <a:rPr lang="en-US" altLang="zh-CN" sz="1700" b="1" dirty="0">
                  <a:solidFill>
                    <a:prstClr val="white"/>
                  </a:solidFill>
                  <a:ea typeface="微软雅黑" panose="020B0503020204020204" pitchFamily="34" charset="-122"/>
                  <a:cs typeface="Arial" panose="020B0604020202020204" pitchFamily="34" charset="0"/>
                </a:rPr>
                <a:t>》(</a:t>
              </a:r>
              <a:r>
                <a:rPr lang="zh-CN" altLang="en-US" sz="1700" b="1" dirty="0">
                  <a:solidFill>
                    <a:prstClr val="white"/>
                  </a:solidFill>
                  <a:ea typeface="微软雅黑" panose="020B0503020204020204" pitchFamily="34" charset="-122"/>
                  <a:cs typeface="Arial" panose="020B0604020202020204" pitchFamily="34" charset="0"/>
                </a:rPr>
                <a:t>财会</a:t>
              </a:r>
              <a:r>
                <a:rPr lang="en-US" altLang="zh-CN" sz="1700" b="1" dirty="0">
                  <a:solidFill>
                    <a:prstClr val="white"/>
                  </a:solidFill>
                  <a:ea typeface="微软雅黑" panose="020B0503020204020204" pitchFamily="34" charset="-122"/>
                  <a:cs typeface="Arial" panose="020B0604020202020204" pitchFamily="34" charset="0"/>
                </a:rPr>
                <a:t>[2019]6</a:t>
              </a:r>
              <a:r>
                <a:rPr lang="zh-CN" altLang="en-US" sz="1700" b="1" dirty="0">
                  <a:solidFill>
                    <a:prstClr val="white"/>
                  </a:solidFill>
                  <a:ea typeface="微软雅黑" panose="020B0503020204020204" pitchFamily="34" charset="-122"/>
                  <a:cs typeface="Arial" panose="020B0604020202020204" pitchFamily="34" charset="0"/>
                </a:rPr>
                <a:t>号）</a:t>
              </a:r>
            </a:p>
          </p:txBody>
        </p:sp>
        <p:sp>
          <p:nvSpPr>
            <p:cNvPr id="17" name="Right Triangle 16"/>
            <p:cNvSpPr/>
            <p:nvPr/>
          </p:nvSpPr>
          <p:spPr>
            <a:xfrm flipH="1" flipV="1">
              <a:off x="809626" y="1663637"/>
              <a:ext cx="101152" cy="95414"/>
            </a:xfrm>
            <a:prstGeom prst="r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385" dirty="0" err="1">
                <a:solidFill>
                  <a:prstClr val="white"/>
                </a:solidFill>
                <a:ea typeface="微软雅黑" panose="020B0503020204020204" pitchFamily="34" charset="-122"/>
                <a:cs typeface="Arial" panose="020B0604020202020204" pitchFamily="34" charset="0"/>
              </a:endParaRPr>
            </a:p>
          </p:txBody>
        </p:sp>
      </p:grpSp>
      <p:sp>
        <p:nvSpPr>
          <p:cNvPr id="18" name="TextBox 17"/>
          <p:cNvSpPr txBox="1"/>
          <p:nvPr/>
        </p:nvSpPr>
        <p:spPr>
          <a:xfrm>
            <a:off x="1119862" y="2289448"/>
            <a:ext cx="7549575" cy="2534027"/>
          </a:xfrm>
          <a:prstGeom prst="rect">
            <a:avLst/>
          </a:prstGeom>
          <a:noFill/>
        </p:spPr>
        <p:txBody>
          <a:bodyPr wrap="square" lIns="0" tIns="0" rIns="0" bIns="0" rtlCol="0">
            <a:spAutoFit/>
          </a:bodyPr>
          <a:lstStyle/>
          <a:p>
            <a:pPr marL="285750" lvl="1" indent="-285750" defTabSz="914395" fontAlgn="t">
              <a:lnSpc>
                <a:spcPct val="150000"/>
              </a:lnSpc>
              <a:spcAft>
                <a:spcPts val="738"/>
              </a:spcAft>
              <a:buSzPct val="100000"/>
              <a:buFont typeface="Wingdings" panose="05000000000000000000" pitchFamily="2" charset="2"/>
              <a:buChar char="Ø"/>
            </a:pPr>
            <a:r>
              <a:rPr lang="zh-CN" altLang="en-US" sz="1700" dirty="0">
                <a:solidFill>
                  <a:srgbClr val="00338D"/>
                </a:solidFill>
                <a:ea typeface="微软雅黑" panose="020B0503020204020204" pitchFamily="34" charset="-122"/>
                <a:cs typeface="Arial" panose="020B0604020202020204" pitchFamily="34" charset="0"/>
              </a:rPr>
              <a:t>“应收票据”项目，反映资产负债表日</a:t>
            </a:r>
            <a:r>
              <a:rPr lang="zh-CN" altLang="en-US" sz="1700" b="1" dirty="0">
                <a:solidFill>
                  <a:srgbClr val="BC204B"/>
                </a:solidFill>
                <a:ea typeface="微软雅黑" panose="020B0503020204020204" pitchFamily="34" charset="-122"/>
                <a:cs typeface="Arial" panose="020B0604020202020204" pitchFamily="34" charset="0"/>
              </a:rPr>
              <a:t>以摊余成本计量</a:t>
            </a:r>
            <a:r>
              <a:rPr lang="zh-CN" altLang="en-US" sz="1700" dirty="0">
                <a:solidFill>
                  <a:srgbClr val="00338D"/>
                </a:solidFill>
                <a:ea typeface="微软雅黑" panose="020B0503020204020204" pitchFamily="34" charset="-122"/>
                <a:cs typeface="Arial" panose="020B0604020202020204" pitchFamily="34" charset="0"/>
              </a:rPr>
              <a:t>的、企业因销售商品、提供服务等收到的商业汇票，包括银行承兑汇票和商业承兑汇票。</a:t>
            </a:r>
            <a:endParaRPr lang="en-US" altLang="zh-CN" sz="1700" dirty="0">
              <a:solidFill>
                <a:srgbClr val="00338D"/>
              </a:solidFill>
              <a:ea typeface="微软雅黑" panose="020B0503020204020204" pitchFamily="34" charset="-122"/>
              <a:cs typeface="Arial" panose="020B0604020202020204" pitchFamily="34" charset="0"/>
            </a:endParaRPr>
          </a:p>
          <a:p>
            <a:pPr marL="285750" lvl="1" indent="-285750" defTabSz="914395" fontAlgn="t">
              <a:lnSpc>
                <a:spcPct val="150000"/>
              </a:lnSpc>
              <a:spcAft>
                <a:spcPts val="738"/>
              </a:spcAft>
              <a:buSzPct val="100000"/>
              <a:buFont typeface="Wingdings" panose="05000000000000000000" pitchFamily="2" charset="2"/>
              <a:buChar char="Ø"/>
            </a:pPr>
            <a:r>
              <a:rPr lang="zh-CN" altLang="en-US" sz="1700" dirty="0">
                <a:solidFill>
                  <a:srgbClr val="00338D"/>
                </a:solidFill>
                <a:ea typeface="微软雅黑" panose="020B0503020204020204" pitchFamily="34" charset="-122"/>
                <a:cs typeface="Arial" panose="020B0604020202020204" pitchFamily="34" charset="0"/>
              </a:rPr>
              <a:t>“应收账款”项目，反映资产负债表日</a:t>
            </a:r>
            <a:r>
              <a:rPr lang="zh-CN" altLang="en-US" sz="1700" b="1" dirty="0">
                <a:solidFill>
                  <a:srgbClr val="BC204B"/>
                </a:solidFill>
                <a:ea typeface="微软雅黑" panose="020B0503020204020204" pitchFamily="34" charset="-122"/>
                <a:cs typeface="Arial" panose="020B0604020202020204" pitchFamily="34" charset="0"/>
              </a:rPr>
              <a:t>以摊余成本计量</a:t>
            </a:r>
            <a:r>
              <a:rPr lang="zh-CN" altLang="en-US" sz="1700" dirty="0">
                <a:solidFill>
                  <a:srgbClr val="00338D"/>
                </a:solidFill>
                <a:ea typeface="微软雅黑" panose="020B0503020204020204" pitchFamily="34" charset="-122"/>
                <a:cs typeface="Arial" panose="020B0604020202020204" pitchFamily="34" charset="0"/>
              </a:rPr>
              <a:t>的、企业因销售商品、提供服务等经营活动应收取的款项。</a:t>
            </a:r>
            <a:endParaRPr lang="en-US" altLang="zh-CN" sz="1700" dirty="0">
              <a:solidFill>
                <a:srgbClr val="00338D"/>
              </a:solidFill>
              <a:ea typeface="微软雅黑" panose="020B0503020204020204" pitchFamily="34" charset="-122"/>
              <a:cs typeface="Arial" panose="020B0604020202020204" pitchFamily="34" charset="0"/>
            </a:endParaRPr>
          </a:p>
          <a:p>
            <a:pPr marL="285750" lvl="1" indent="-285750" defTabSz="914395" fontAlgn="t">
              <a:lnSpc>
                <a:spcPct val="150000"/>
              </a:lnSpc>
              <a:spcAft>
                <a:spcPts val="738"/>
              </a:spcAft>
              <a:buSzPct val="100000"/>
              <a:buFont typeface="Wingdings" panose="05000000000000000000" pitchFamily="2" charset="2"/>
              <a:buChar char="Ø"/>
            </a:pPr>
            <a:r>
              <a:rPr lang="zh-CN" altLang="en-US" sz="1700" dirty="0">
                <a:solidFill>
                  <a:srgbClr val="00338D"/>
                </a:solidFill>
                <a:ea typeface="微软雅黑" panose="020B0503020204020204" pitchFamily="34" charset="-122"/>
                <a:cs typeface="Arial" panose="020B0604020202020204" pitchFamily="34" charset="0"/>
              </a:rPr>
              <a:t>“</a:t>
            </a:r>
            <a:r>
              <a:rPr lang="zh-CN" altLang="en-US" sz="1700" b="1" dirty="0">
                <a:solidFill>
                  <a:srgbClr val="BC204B"/>
                </a:solidFill>
                <a:ea typeface="微软雅黑" panose="020B0503020204020204" pitchFamily="34" charset="-122"/>
                <a:cs typeface="Arial" panose="020B0604020202020204" pitchFamily="34" charset="0"/>
              </a:rPr>
              <a:t>应收款项融资</a:t>
            </a:r>
            <a:r>
              <a:rPr lang="zh-CN" altLang="en-US" sz="1700" dirty="0">
                <a:solidFill>
                  <a:srgbClr val="00338D"/>
                </a:solidFill>
                <a:ea typeface="微软雅黑" panose="020B0503020204020204" pitchFamily="34" charset="-122"/>
                <a:cs typeface="Arial" panose="020B0604020202020204" pitchFamily="34" charset="0"/>
              </a:rPr>
              <a:t>”项目，反映资产负债表日</a:t>
            </a:r>
            <a:r>
              <a:rPr lang="zh-CN" altLang="en-US" sz="1700" b="1" dirty="0">
                <a:solidFill>
                  <a:srgbClr val="BC204B"/>
                </a:solidFill>
                <a:ea typeface="微软雅黑" panose="020B0503020204020204" pitchFamily="34" charset="-122"/>
                <a:cs typeface="Arial" panose="020B0604020202020204" pitchFamily="34" charset="0"/>
              </a:rPr>
              <a:t>以公允价值计量且其变动计入其他综合收益</a:t>
            </a:r>
            <a:r>
              <a:rPr lang="zh-CN" altLang="en-US" sz="1700" dirty="0">
                <a:solidFill>
                  <a:srgbClr val="00338D"/>
                </a:solidFill>
                <a:ea typeface="微软雅黑" panose="020B0503020204020204" pitchFamily="34" charset="-122"/>
                <a:cs typeface="Arial" panose="020B0604020202020204" pitchFamily="34" charset="0"/>
              </a:rPr>
              <a:t>的应收票据和应收账款等。</a:t>
            </a:r>
            <a:endParaRPr lang="en-US" altLang="zh-CN" sz="1700" dirty="0">
              <a:solidFill>
                <a:srgbClr val="00338D"/>
              </a:solidFill>
              <a:ea typeface="微软雅黑" panose="020B0503020204020204" pitchFamily="34" charset="-122"/>
              <a:cs typeface="Arial" panose="020B0604020202020204" pitchFamily="34" charset="0"/>
            </a:endParaRPr>
          </a:p>
        </p:txBody>
      </p:sp>
      <p:sp>
        <p:nvSpPr>
          <p:cNvPr id="2" name="Title 1"/>
          <p:cNvSpPr>
            <a:spLocks noGrp="1"/>
          </p:cNvSpPr>
          <p:nvPr>
            <p:ph type="title"/>
          </p:nvPr>
        </p:nvSpPr>
        <p:spPr/>
        <p:txBody>
          <a:bodyPr/>
          <a:lstStyle/>
          <a:p>
            <a:r>
              <a:rPr lang="zh-CN" altLang="en-US" dirty="0">
                <a:latin typeface="+mn-lt"/>
              </a:rPr>
              <a:t>报表项目（续）</a:t>
            </a:r>
            <a:endParaRPr lang="en-GB" dirty="0">
              <a:latin typeface="+mn-lt"/>
            </a:endParaRPr>
          </a:p>
        </p:txBody>
      </p:sp>
    </p:spTree>
    <p:extLst>
      <p:ext uri="{BB962C8B-B14F-4D97-AF65-F5344CB8AC3E}">
        <p14:creationId xmlns:p14="http://schemas.microsoft.com/office/powerpoint/2010/main" val="119927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71784" y="2358348"/>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01</a:t>
            </a:r>
          </a:p>
        </p:txBody>
      </p:sp>
      <p:sp>
        <p:nvSpPr>
          <p:cNvPr id="6" name="Oval 5"/>
          <p:cNvSpPr/>
          <p:nvPr/>
        </p:nvSpPr>
        <p:spPr>
          <a:xfrm>
            <a:off x="2071784" y="3268691"/>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02</a:t>
            </a:r>
          </a:p>
        </p:txBody>
      </p:sp>
      <p:sp>
        <p:nvSpPr>
          <p:cNvPr id="7" name="Oval 6"/>
          <p:cNvSpPr/>
          <p:nvPr/>
        </p:nvSpPr>
        <p:spPr>
          <a:xfrm>
            <a:off x="2071784" y="4179034"/>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03</a:t>
            </a:r>
          </a:p>
        </p:txBody>
      </p:sp>
      <p:sp>
        <p:nvSpPr>
          <p:cNvPr id="9" name="Title 3"/>
          <p:cNvSpPr txBox="1">
            <a:spLocks/>
          </p:cNvSpPr>
          <p:nvPr/>
        </p:nvSpPr>
        <p:spPr>
          <a:xfrm>
            <a:off x="2325460" y="859128"/>
            <a:ext cx="1527240" cy="860972"/>
          </a:xfrm>
          <a:prstGeom prst="rect">
            <a:avLst/>
          </a:prstGeom>
          <a:solidFill>
            <a:srgbClr val="00338D"/>
          </a:solidFill>
        </p:spPr>
        <p:txBody>
          <a:bodyPr vert="horz" lIns="90000" tIns="90000" rIns="90000" bIns="90000" rtlCol="0" anchor="t" anchorCtr="0">
            <a:noAutofit/>
          </a:bodyPr>
          <a:lstStyle>
            <a:lvl1pPr algn="l" defTabSz="914400" rtl="0" eaLnBrk="1" latinLnBrk="0" hangingPunct="1">
              <a:lnSpc>
                <a:spcPct val="100000"/>
              </a:lnSpc>
              <a:spcBef>
                <a:spcPct val="0"/>
              </a:spcBef>
              <a:buNone/>
              <a:defRPr sz="10000" kern="1200">
                <a:solidFill>
                  <a:schemeClr val="bg1"/>
                </a:solidFill>
                <a:latin typeface="Microsoft YaHei" panose="020B0503020204020204" pitchFamily="34" charset="-122"/>
                <a:ea typeface="+mj-ea"/>
                <a:cs typeface="+mj-cs"/>
              </a:defRPr>
            </a:lvl1pPr>
          </a:lstStyle>
          <a:p>
            <a:pPr marL="990600" indent="-990600"/>
            <a:r>
              <a:rPr lang="zh-CN" altLang="en-US" sz="4062" dirty="0">
                <a:latin typeface="Arial" panose="020B0604020202020204" pitchFamily="34" charset="0"/>
                <a:ea typeface="微软雅黑" panose="020B0503020204020204" pitchFamily="34" charset="-122"/>
                <a:cs typeface="Arial" panose="020B0604020202020204" pitchFamily="34" charset="0"/>
              </a:rPr>
              <a:t>目录</a:t>
            </a:r>
            <a:endParaRPr lang="zh-CN" altLang="en-US" sz="4062" dirty="0">
              <a:latin typeface="Arial" panose="020B0604020202020204" pitchFamily="34" charset="0"/>
              <a:ea typeface="微软雅黑" panose="020B0503020204020204" pitchFamily="34" charset="-122"/>
              <a:cs typeface="Arial" panose="020B0604020202020204" pitchFamily="34" charset="0"/>
            </a:endParaRPr>
          </a:p>
        </p:txBody>
      </p:sp>
      <p:sp>
        <p:nvSpPr>
          <p:cNvPr id="11" name="Oval 10"/>
          <p:cNvSpPr/>
          <p:nvPr/>
        </p:nvSpPr>
        <p:spPr>
          <a:xfrm>
            <a:off x="2071784" y="5089377"/>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04</a:t>
            </a:r>
          </a:p>
        </p:txBody>
      </p:sp>
      <p:sp>
        <p:nvSpPr>
          <p:cNvPr id="13" name="Rectangle 12"/>
          <p:cNvSpPr/>
          <p:nvPr/>
        </p:nvSpPr>
        <p:spPr>
          <a:xfrm>
            <a:off x="2579136" y="4126854"/>
            <a:ext cx="4717143" cy="507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aphicFrame>
        <p:nvGraphicFramePr>
          <p:cNvPr id="14" name="Table 6"/>
          <p:cNvGraphicFramePr>
            <a:graphicFrameLocks noGrp="1"/>
          </p:cNvGraphicFramePr>
          <p:nvPr>
            <p:extLst/>
          </p:nvPr>
        </p:nvGraphicFramePr>
        <p:xfrm>
          <a:off x="2777245" y="2086996"/>
          <a:ext cx="4320925" cy="3720796"/>
        </p:xfrm>
        <a:graphic>
          <a:graphicData uri="http://schemas.openxmlformats.org/drawingml/2006/table">
            <a:tbl>
              <a:tblPr firstRow="1" bandRow="1">
                <a:tableStyleId>{5C22544A-7EE6-4342-B048-85BDC9FD1C3A}</a:tableStyleId>
              </a:tblPr>
              <a:tblGrid>
                <a:gridCol w="4320925">
                  <a:extLst>
                    <a:ext uri="{9D8B030D-6E8A-4147-A177-3AD203B41FA5}">
                      <a16:colId xmlns:a16="http://schemas.microsoft.com/office/drawing/2014/main" xmlns="" val="20000"/>
                    </a:ext>
                  </a:extLst>
                </a:gridCol>
              </a:tblGrid>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结构性存款和理财产品</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应收票据贴现及应收账款保理</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应收账款的预期信用损失</a:t>
                      </a: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永续债新规</a:t>
                      </a:r>
                      <a:endParaRPr lang="zh-CN" altLang="en-US"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15" name="Group 14"/>
          <p:cNvGrpSpPr/>
          <p:nvPr/>
        </p:nvGrpSpPr>
        <p:grpSpPr>
          <a:xfrm>
            <a:off x="6449518" y="5234967"/>
            <a:ext cx="374650" cy="754063"/>
            <a:chOff x="1865313" y="4138613"/>
            <a:chExt cx="374650" cy="754063"/>
          </a:xfrm>
        </p:grpSpPr>
        <p:sp>
          <p:nvSpPr>
            <p:cNvPr id="16" name="Freeform 533"/>
            <p:cNvSpPr>
              <a:spLocks/>
            </p:cNvSpPr>
            <p:nvPr/>
          </p:nvSpPr>
          <p:spPr bwMode="auto">
            <a:xfrm>
              <a:off x="1987550" y="4329113"/>
              <a:ext cx="61913" cy="273050"/>
            </a:xfrm>
            <a:custGeom>
              <a:avLst/>
              <a:gdLst>
                <a:gd name="T0" fmla="*/ 6 w 39"/>
                <a:gd name="T1" fmla="*/ 6 h 172"/>
                <a:gd name="T2" fmla="*/ 6 w 39"/>
                <a:gd name="T3" fmla="*/ 6 h 172"/>
                <a:gd name="T4" fmla="*/ 3 w 39"/>
                <a:gd name="T5" fmla="*/ 9 h 172"/>
                <a:gd name="T6" fmla="*/ 2 w 39"/>
                <a:gd name="T7" fmla="*/ 13 h 172"/>
                <a:gd name="T8" fmla="*/ 1 w 39"/>
                <a:gd name="T9" fmla="*/ 16 h 172"/>
                <a:gd name="T10" fmla="*/ 0 w 39"/>
                <a:gd name="T11" fmla="*/ 19 h 172"/>
                <a:gd name="T12" fmla="*/ 0 w 39"/>
                <a:gd name="T13" fmla="*/ 172 h 172"/>
                <a:gd name="T14" fmla="*/ 39 w 39"/>
                <a:gd name="T15" fmla="*/ 172 h 172"/>
                <a:gd name="T16" fmla="*/ 39 w 39"/>
                <a:gd name="T17" fmla="*/ 19 h 172"/>
                <a:gd name="T18" fmla="*/ 39 w 39"/>
                <a:gd name="T19" fmla="*/ 19 h 172"/>
                <a:gd name="T20" fmla="*/ 39 w 39"/>
                <a:gd name="T21" fmla="*/ 16 h 172"/>
                <a:gd name="T22" fmla="*/ 38 w 39"/>
                <a:gd name="T23" fmla="*/ 13 h 172"/>
                <a:gd name="T24" fmla="*/ 36 w 39"/>
                <a:gd name="T25" fmla="*/ 9 h 172"/>
                <a:gd name="T26" fmla="*/ 33 w 39"/>
                <a:gd name="T27" fmla="*/ 6 h 172"/>
                <a:gd name="T28" fmla="*/ 33 w 39"/>
                <a:gd name="T29" fmla="*/ 6 h 172"/>
                <a:gd name="T30" fmla="*/ 30 w 39"/>
                <a:gd name="T31" fmla="*/ 3 h 172"/>
                <a:gd name="T32" fmla="*/ 27 w 39"/>
                <a:gd name="T33" fmla="*/ 2 h 172"/>
                <a:gd name="T34" fmla="*/ 24 w 39"/>
                <a:gd name="T35" fmla="*/ 1 h 172"/>
                <a:gd name="T36" fmla="*/ 19 w 39"/>
                <a:gd name="T37" fmla="*/ 0 h 172"/>
                <a:gd name="T38" fmla="*/ 19 w 39"/>
                <a:gd name="T39" fmla="*/ 0 h 172"/>
                <a:gd name="T40" fmla="*/ 16 w 39"/>
                <a:gd name="T41" fmla="*/ 1 h 172"/>
                <a:gd name="T42" fmla="*/ 12 w 39"/>
                <a:gd name="T43" fmla="*/ 2 h 172"/>
                <a:gd name="T44" fmla="*/ 9 w 39"/>
                <a:gd name="T45" fmla="*/ 3 h 172"/>
                <a:gd name="T46" fmla="*/ 6 w 39"/>
                <a:gd name="T47" fmla="*/ 6 h 172"/>
                <a:gd name="T48" fmla="*/ 6 w 39"/>
                <a:gd name="T49" fmla="*/ 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72">
                  <a:moveTo>
                    <a:pt x="6" y="6"/>
                  </a:moveTo>
                  <a:lnTo>
                    <a:pt x="6" y="6"/>
                  </a:lnTo>
                  <a:lnTo>
                    <a:pt x="3" y="9"/>
                  </a:lnTo>
                  <a:lnTo>
                    <a:pt x="2" y="13"/>
                  </a:lnTo>
                  <a:lnTo>
                    <a:pt x="1" y="16"/>
                  </a:lnTo>
                  <a:lnTo>
                    <a:pt x="0" y="19"/>
                  </a:lnTo>
                  <a:lnTo>
                    <a:pt x="0" y="172"/>
                  </a:lnTo>
                  <a:lnTo>
                    <a:pt x="39" y="172"/>
                  </a:lnTo>
                  <a:lnTo>
                    <a:pt x="39" y="19"/>
                  </a:lnTo>
                  <a:lnTo>
                    <a:pt x="39" y="19"/>
                  </a:lnTo>
                  <a:lnTo>
                    <a:pt x="39" y="16"/>
                  </a:lnTo>
                  <a:lnTo>
                    <a:pt x="38" y="13"/>
                  </a:lnTo>
                  <a:lnTo>
                    <a:pt x="36" y="9"/>
                  </a:lnTo>
                  <a:lnTo>
                    <a:pt x="33" y="6"/>
                  </a:lnTo>
                  <a:lnTo>
                    <a:pt x="33" y="6"/>
                  </a:lnTo>
                  <a:lnTo>
                    <a:pt x="30" y="3"/>
                  </a:lnTo>
                  <a:lnTo>
                    <a:pt x="27" y="2"/>
                  </a:lnTo>
                  <a:lnTo>
                    <a:pt x="24" y="1"/>
                  </a:lnTo>
                  <a:lnTo>
                    <a:pt x="19" y="0"/>
                  </a:lnTo>
                  <a:lnTo>
                    <a:pt x="19" y="0"/>
                  </a:lnTo>
                  <a:lnTo>
                    <a:pt x="16" y="1"/>
                  </a:lnTo>
                  <a:lnTo>
                    <a:pt x="12" y="2"/>
                  </a:lnTo>
                  <a:lnTo>
                    <a:pt x="9" y="3"/>
                  </a:lnTo>
                  <a:lnTo>
                    <a:pt x="6" y="6"/>
                  </a:lnTo>
                  <a:lnTo>
                    <a:pt x="6"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34"/>
            <p:cNvSpPr>
              <a:spLocks/>
            </p:cNvSpPr>
            <p:nvPr/>
          </p:nvSpPr>
          <p:spPr bwMode="auto">
            <a:xfrm>
              <a:off x="1905000" y="4540251"/>
              <a:ext cx="136525" cy="188913"/>
            </a:xfrm>
            <a:custGeom>
              <a:avLst/>
              <a:gdLst>
                <a:gd name="T0" fmla="*/ 1 w 86"/>
                <a:gd name="T1" fmla="*/ 14 h 119"/>
                <a:gd name="T2" fmla="*/ 1 w 86"/>
                <a:gd name="T3" fmla="*/ 14 h 119"/>
                <a:gd name="T4" fmla="*/ 0 w 86"/>
                <a:gd name="T5" fmla="*/ 18 h 119"/>
                <a:gd name="T6" fmla="*/ 0 w 86"/>
                <a:gd name="T7" fmla="*/ 21 h 119"/>
                <a:gd name="T8" fmla="*/ 1 w 86"/>
                <a:gd name="T9" fmla="*/ 26 h 119"/>
                <a:gd name="T10" fmla="*/ 3 w 86"/>
                <a:gd name="T11" fmla="*/ 29 h 119"/>
                <a:gd name="T12" fmla="*/ 52 w 86"/>
                <a:gd name="T13" fmla="*/ 119 h 119"/>
                <a:gd name="T14" fmla="*/ 86 w 86"/>
                <a:gd name="T15" fmla="*/ 99 h 119"/>
                <a:gd name="T16" fmla="*/ 37 w 86"/>
                <a:gd name="T17" fmla="*/ 11 h 119"/>
                <a:gd name="T18" fmla="*/ 37 w 86"/>
                <a:gd name="T19" fmla="*/ 11 h 119"/>
                <a:gd name="T20" fmla="*/ 35 w 86"/>
                <a:gd name="T21" fmla="*/ 7 h 119"/>
                <a:gd name="T22" fmla="*/ 31 w 86"/>
                <a:gd name="T23" fmla="*/ 4 h 119"/>
                <a:gd name="T24" fmla="*/ 28 w 86"/>
                <a:gd name="T25" fmla="*/ 2 h 119"/>
                <a:gd name="T26" fmla="*/ 25 w 86"/>
                <a:gd name="T27" fmla="*/ 1 h 119"/>
                <a:gd name="T28" fmla="*/ 25 w 86"/>
                <a:gd name="T29" fmla="*/ 1 h 119"/>
                <a:gd name="T30" fmla="*/ 22 w 86"/>
                <a:gd name="T31" fmla="*/ 0 h 119"/>
                <a:gd name="T32" fmla="*/ 17 w 86"/>
                <a:gd name="T33" fmla="*/ 1 h 119"/>
                <a:gd name="T34" fmla="*/ 14 w 86"/>
                <a:gd name="T35" fmla="*/ 1 h 119"/>
                <a:gd name="T36" fmla="*/ 10 w 86"/>
                <a:gd name="T37" fmla="*/ 3 h 119"/>
                <a:gd name="T38" fmla="*/ 10 w 86"/>
                <a:gd name="T39" fmla="*/ 3 h 119"/>
                <a:gd name="T40" fmla="*/ 8 w 86"/>
                <a:gd name="T41" fmla="*/ 5 h 119"/>
                <a:gd name="T42" fmla="*/ 4 w 86"/>
                <a:gd name="T43" fmla="*/ 7 h 119"/>
                <a:gd name="T44" fmla="*/ 2 w 86"/>
                <a:gd name="T45" fmla="*/ 11 h 119"/>
                <a:gd name="T46" fmla="*/ 1 w 86"/>
                <a:gd name="T47" fmla="*/ 14 h 119"/>
                <a:gd name="T48" fmla="*/ 1 w 86"/>
                <a:gd name="T49"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9">
                  <a:moveTo>
                    <a:pt x="1" y="14"/>
                  </a:moveTo>
                  <a:lnTo>
                    <a:pt x="1" y="14"/>
                  </a:lnTo>
                  <a:lnTo>
                    <a:pt x="0" y="18"/>
                  </a:lnTo>
                  <a:lnTo>
                    <a:pt x="0" y="21"/>
                  </a:lnTo>
                  <a:lnTo>
                    <a:pt x="1" y="26"/>
                  </a:lnTo>
                  <a:lnTo>
                    <a:pt x="3" y="29"/>
                  </a:lnTo>
                  <a:lnTo>
                    <a:pt x="52" y="119"/>
                  </a:lnTo>
                  <a:lnTo>
                    <a:pt x="86" y="99"/>
                  </a:lnTo>
                  <a:lnTo>
                    <a:pt x="37" y="11"/>
                  </a:lnTo>
                  <a:lnTo>
                    <a:pt x="37" y="11"/>
                  </a:lnTo>
                  <a:lnTo>
                    <a:pt x="35" y="7"/>
                  </a:lnTo>
                  <a:lnTo>
                    <a:pt x="31" y="4"/>
                  </a:lnTo>
                  <a:lnTo>
                    <a:pt x="28" y="2"/>
                  </a:lnTo>
                  <a:lnTo>
                    <a:pt x="25" y="1"/>
                  </a:lnTo>
                  <a:lnTo>
                    <a:pt x="25" y="1"/>
                  </a:lnTo>
                  <a:lnTo>
                    <a:pt x="22" y="0"/>
                  </a:lnTo>
                  <a:lnTo>
                    <a:pt x="17" y="1"/>
                  </a:lnTo>
                  <a:lnTo>
                    <a:pt x="14" y="1"/>
                  </a:lnTo>
                  <a:lnTo>
                    <a:pt x="10" y="3"/>
                  </a:lnTo>
                  <a:lnTo>
                    <a:pt x="10" y="3"/>
                  </a:lnTo>
                  <a:lnTo>
                    <a:pt x="8" y="5"/>
                  </a:lnTo>
                  <a:lnTo>
                    <a:pt x="4" y="7"/>
                  </a:lnTo>
                  <a:lnTo>
                    <a:pt x="2" y="11"/>
                  </a:lnTo>
                  <a:lnTo>
                    <a:pt x="1" y="14"/>
                  </a:lnTo>
                  <a:lnTo>
                    <a:pt x="1" y="14"/>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535"/>
            <p:cNvSpPr>
              <a:spLocks/>
            </p:cNvSpPr>
            <p:nvPr/>
          </p:nvSpPr>
          <p:spPr bwMode="auto">
            <a:xfrm>
              <a:off x="2049463" y="4443413"/>
              <a:ext cx="61913" cy="185738"/>
            </a:xfrm>
            <a:custGeom>
              <a:avLst/>
              <a:gdLst>
                <a:gd name="T0" fmla="*/ 5 w 39"/>
                <a:gd name="T1" fmla="*/ 6 h 117"/>
                <a:gd name="T2" fmla="*/ 5 w 39"/>
                <a:gd name="T3" fmla="*/ 6 h 117"/>
                <a:gd name="T4" fmla="*/ 3 w 39"/>
                <a:gd name="T5" fmla="*/ 9 h 117"/>
                <a:gd name="T6" fmla="*/ 1 w 39"/>
                <a:gd name="T7" fmla="*/ 12 h 117"/>
                <a:gd name="T8" fmla="*/ 0 w 39"/>
                <a:gd name="T9" fmla="*/ 15 h 117"/>
                <a:gd name="T10" fmla="*/ 0 w 39"/>
                <a:gd name="T11" fmla="*/ 20 h 117"/>
                <a:gd name="T12" fmla="*/ 0 w 39"/>
                <a:gd name="T13" fmla="*/ 117 h 117"/>
                <a:gd name="T14" fmla="*/ 39 w 39"/>
                <a:gd name="T15" fmla="*/ 117 h 117"/>
                <a:gd name="T16" fmla="*/ 39 w 39"/>
                <a:gd name="T17" fmla="*/ 20 h 117"/>
                <a:gd name="T18" fmla="*/ 39 w 39"/>
                <a:gd name="T19" fmla="*/ 20 h 117"/>
                <a:gd name="T20" fmla="*/ 38 w 39"/>
                <a:gd name="T21" fmla="*/ 15 h 117"/>
                <a:gd name="T22" fmla="*/ 36 w 39"/>
                <a:gd name="T23" fmla="*/ 12 h 117"/>
                <a:gd name="T24" fmla="*/ 35 w 39"/>
                <a:gd name="T25" fmla="*/ 9 h 117"/>
                <a:gd name="T26" fmla="*/ 32 w 39"/>
                <a:gd name="T27" fmla="*/ 6 h 117"/>
                <a:gd name="T28" fmla="*/ 32 w 39"/>
                <a:gd name="T29" fmla="*/ 6 h 117"/>
                <a:gd name="T30" fmla="*/ 30 w 39"/>
                <a:gd name="T31" fmla="*/ 4 h 117"/>
                <a:gd name="T32" fmla="*/ 27 w 39"/>
                <a:gd name="T33" fmla="*/ 1 h 117"/>
                <a:gd name="T34" fmla="*/ 22 w 39"/>
                <a:gd name="T35" fmla="*/ 0 h 117"/>
                <a:gd name="T36" fmla="*/ 19 w 39"/>
                <a:gd name="T37" fmla="*/ 0 h 117"/>
                <a:gd name="T38" fmla="*/ 19 w 39"/>
                <a:gd name="T39" fmla="*/ 0 h 117"/>
                <a:gd name="T40" fmla="*/ 15 w 39"/>
                <a:gd name="T41" fmla="*/ 0 h 117"/>
                <a:gd name="T42" fmla="*/ 12 w 39"/>
                <a:gd name="T43" fmla="*/ 1 h 117"/>
                <a:gd name="T44" fmla="*/ 8 w 39"/>
                <a:gd name="T45" fmla="*/ 4 h 117"/>
                <a:gd name="T46" fmla="*/ 5 w 39"/>
                <a:gd name="T47" fmla="*/ 6 h 117"/>
                <a:gd name="T48" fmla="*/ 5 w 39"/>
                <a:gd name="T49"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17">
                  <a:moveTo>
                    <a:pt x="5" y="6"/>
                  </a:moveTo>
                  <a:lnTo>
                    <a:pt x="5" y="6"/>
                  </a:lnTo>
                  <a:lnTo>
                    <a:pt x="3" y="9"/>
                  </a:lnTo>
                  <a:lnTo>
                    <a:pt x="1" y="12"/>
                  </a:lnTo>
                  <a:lnTo>
                    <a:pt x="0" y="15"/>
                  </a:lnTo>
                  <a:lnTo>
                    <a:pt x="0" y="20"/>
                  </a:lnTo>
                  <a:lnTo>
                    <a:pt x="0" y="117"/>
                  </a:lnTo>
                  <a:lnTo>
                    <a:pt x="39" y="117"/>
                  </a:lnTo>
                  <a:lnTo>
                    <a:pt x="39" y="20"/>
                  </a:lnTo>
                  <a:lnTo>
                    <a:pt x="39" y="20"/>
                  </a:lnTo>
                  <a:lnTo>
                    <a:pt x="38" y="15"/>
                  </a:lnTo>
                  <a:lnTo>
                    <a:pt x="36" y="12"/>
                  </a:lnTo>
                  <a:lnTo>
                    <a:pt x="35" y="9"/>
                  </a:lnTo>
                  <a:lnTo>
                    <a:pt x="32" y="6"/>
                  </a:lnTo>
                  <a:lnTo>
                    <a:pt x="32" y="6"/>
                  </a:lnTo>
                  <a:lnTo>
                    <a:pt x="30" y="4"/>
                  </a:lnTo>
                  <a:lnTo>
                    <a:pt x="27" y="1"/>
                  </a:lnTo>
                  <a:lnTo>
                    <a:pt x="22" y="0"/>
                  </a:lnTo>
                  <a:lnTo>
                    <a:pt x="19" y="0"/>
                  </a:lnTo>
                  <a:lnTo>
                    <a:pt x="19" y="0"/>
                  </a:lnTo>
                  <a:lnTo>
                    <a:pt x="15" y="0"/>
                  </a:lnTo>
                  <a:lnTo>
                    <a:pt x="12" y="1"/>
                  </a:lnTo>
                  <a:lnTo>
                    <a:pt x="8" y="4"/>
                  </a:lnTo>
                  <a:lnTo>
                    <a:pt x="5" y="6"/>
                  </a:lnTo>
                  <a:lnTo>
                    <a:pt x="5"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536"/>
            <p:cNvSpPr>
              <a:spLocks/>
            </p:cNvSpPr>
            <p:nvPr/>
          </p:nvSpPr>
          <p:spPr bwMode="auto">
            <a:xfrm>
              <a:off x="2111375" y="4456113"/>
              <a:ext cx="58738" cy="200025"/>
            </a:xfrm>
            <a:custGeom>
              <a:avLst/>
              <a:gdLst>
                <a:gd name="T0" fmla="*/ 5 w 37"/>
                <a:gd name="T1" fmla="*/ 5 h 126"/>
                <a:gd name="T2" fmla="*/ 5 w 37"/>
                <a:gd name="T3" fmla="*/ 5 h 126"/>
                <a:gd name="T4" fmla="*/ 3 w 37"/>
                <a:gd name="T5" fmla="*/ 8 h 126"/>
                <a:gd name="T6" fmla="*/ 1 w 37"/>
                <a:gd name="T7" fmla="*/ 12 h 126"/>
                <a:gd name="T8" fmla="*/ 0 w 37"/>
                <a:gd name="T9" fmla="*/ 15 h 126"/>
                <a:gd name="T10" fmla="*/ 0 w 37"/>
                <a:gd name="T11" fmla="*/ 18 h 126"/>
                <a:gd name="T12" fmla="*/ 0 w 37"/>
                <a:gd name="T13" fmla="*/ 126 h 126"/>
                <a:gd name="T14" fmla="*/ 37 w 37"/>
                <a:gd name="T15" fmla="*/ 126 h 126"/>
                <a:gd name="T16" fmla="*/ 37 w 37"/>
                <a:gd name="T17" fmla="*/ 18 h 126"/>
                <a:gd name="T18" fmla="*/ 37 w 37"/>
                <a:gd name="T19" fmla="*/ 18 h 126"/>
                <a:gd name="T20" fmla="*/ 37 w 37"/>
                <a:gd name="T21" fmla="*/ 15 h 126"/>
                <a:gd name="T22" fmla="*/ 36 w 37"/>
                <a:gd name="T23" fmla="*/ 12 h 126"/>
                <a:gd name="T24" fmla="*/ 34 w 37"/>
                <a:gd name="T25" fmla="*/ 8 h 126"/>
                <a:gd name="T26" fmla="*/ 32 w 37"/>
                <a:gd name="T27" fmla="*/ 5 h 126"/>
                <a:gd name="T28" fmla="*/ 32 w 37"/>
                <a:gd name="T29" fmla="*/ 5 h 126"/>
                <a:gd name="T30" fmla="*/ 29 w 37"/>
                <a:gd name="T31" fmla="*/ 3 h 126"/>
                <a:gd name="T32" fmla="*/ 26 w 37"/>
                <a:gd name="T33" fmla="*/ 1 h 126"/>
                <a:gd name="T34" fmla="*/ 22 w 37"/>
                <a:gd name="T35" fmla="*/ 0 h 126"/>
                <a:gd name="T36" fmla="*/ 18 w 37"/>
                <a:gd name="T37" fmla="*/ 0 h 126"/>
                <a:gd name="T38" fmla="*/ 18 w 37"/>
                <a:gd name="T39" fmla="*/ 0 h 126"/>
                <a:gd name="T40" fmla="*/ 15 w 37"/>
                <a:gd name="T41" fmla="*/ 0 h 126"/>
                <a:gd name="T42" fmla="*/ 12 w 37"/>
                <a:gd name="T43" fmla="*/ 1 h 126"/>
                <a:gd name="T44" fmla="*/ 8 w 37"/>
                <a:gd name="T45" fmla="*/ 3 h 126"/>
                <a:gd name="T46" fmla="*/ 5 w 37"/>
                <a:gd name="T47" fmla="*/ 5 h 126"/>
                <a:gd name="T48" fmla="*/ 5 w 37"/>
                <a:gd name="T49"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26">
                  <a:moveTo>
                    <a:pt x="5" y="5"/>
                  </a:moveTo>
                  <a:lnTo>
                    <a:pt x="5" y="5"/>
                  </a:lnTo>
                  <a:lnTo>
                    <a:pt x="3" y="8"/>
                  </a:lnTo>
                  <a:lnTo>
                    <a:pt x="1" y="12"/>
                  </a:lnTo>
                  <a:lnTo>
                    <a:pt x="0" y="15"/>
                  </a:lnTo>
                  <a:lnTo>
                    <a:pt x="0" y="18"/>
                  </a:lnTo>
                  <a:lnTo>
                    <a:pt x="0" y="126"/>
                  </a:lnTo>
                  <a:lnTo>
                    <a:pt x="37" y="126"/>
                  </a:lnTo>
                  <a:lnTo>
                    <a:pt x="37" y="18"/>
                  </a:lnTo>
                  <a:lnTo>
                    <a:pt x="37" y="18"/>
                  </a:lnTo>
                  <a:lnTo>
                    <a:pt x="37" y="15"/>
                  </a:lnTo>
                  <a:lnTo>
                    <a:pt x="36" y="12"/>
                  </a:lnTo>
                  <a:lnTo>
                    <a:pt x="34" y="8"/>
                  </a:lnTo>
                  <a:lnTo>
                    <a:pt x="32" y="5"/>
                  </a:lnTo>
                  <a:lnTo>
                    <a:pt x="32" y="5"/>
                  </a:lnTo>
                  <a:lnTo>
                    <a:pt x="29" y="3"/>
                  </a:lnTo>
                  <a:lnTo>
                    <a:pt x="26" y="1"/>
                  </a:lnTo>
                  <a:lnTo>
                    <a:pt x="22" y="0"/>
                  </a:lnTo>
                  <a:lnTo>
                    <a:pt x="18" y="0"/>
                  </a:lnTo>
                  <a:lnTo>
                    <a:pt x="18" y="0"/>
                  </a:lnTo>
                  <a:lnTo>
                    <a:pt x="15" y="0"/>
                  </a:lnTo>
                  <a:lnTo>
                    <a:pt x="12" y="1"/>
                  </a:lnTo>
                  <a:lnTo>
                    <a:pt x="8" y="3"/>
                  </a:lnTo>
                  <a:lnTo>
                    <a:pt x="5" y="5"/>
                  </a:lnTo>
                  <a:lnTo>
                    <a:pt x="5" y="5"/>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37"/>
            <p:cNvSpPr>
              <a:spLocks/>
            </p:cNvSpPr>
            <p:nvPr/>
          </p:nvSpPr>
          <p:spPr bwMode="auto">
            <a:xfrm>
              <a:off x="2170113" y="4467226"/>
              <a:ext cx="61913" cy="215900"/>
            </a:xfrm>
            <a:custGeom>
              <a:avLst/>
              <a:gdLst>
                <a:gd name="T0" fmla="*/ 7 w 39"/>
                <a:gd name="T1" fmla="*/ 6 h 136"/>
                <a:gd name="T2" fmla="*/ 7 w 39"/>
                <a:gd name="T3" fmla="*/ 6 h 136"/>
                <a:gd name="T4" fmla="*/ 4 w 39"/>
                <a:gd name="T5" fmla="*/ 9 h 136"/>
                <a:gd name="T6" fmla="*/ 3 w 39"/>
                <a:gd name="T7" fmla="*/ 12 h 136"/>
                <a:gd name="T8" fmla="*/ 2 w 39"/>
                <a:gd name="T9" fmla="*/ 16 h 136"/>
                <a:gd name="T10" fmla="*/ 0 w 39"/>
                <a:gd name="T11" fmla="*/ 20 h 136"/>
                <a:gd name="T12" fmla="*/ 0 w 39"/>
                <a:gd name="T13" fmla="*/ 136 h 136"/>
                <a:gd name="T14" fmla="*/ 39 w 39"/>
                <a:gd name="T15" fmla="*/ 136 h 136"/>
                <a:gd name="T16" fmla="*/ 39 w 39"/>
                <a:gd name="T17" fmla="*/ 20 h 136"/>
                <a:gd name="T18" fmla="*/ 39 w 39"/>
                <a:gd name="T19" fmla="*/ 20 h 136"/>
                <a:gd name="T20" fmla="*/ 39 w 39"/>
                <a:gd name="T21" fmla="*/ 16 h 136"/>
                <a:gd name="T22" fmla="*/ 38 w 39"/>
                <a:gd name="T23" fmla="*/ 12 h 136"/>
                <a:gd name="T24" fmla="*/ 36 w 39"/>
                <a:gd name="T25" fmla="*/ 9 h 136"/>
                <a:gd name="T26" fmla="*/ 34 w 39"/>
                <a:gd name="T27" fmla="*/ 6 h 136"/>
                <a:gd name="T28" fmla="*/ 34 w 39"/>
                <a:gd name="T29" fmla="*/ 6 h 136"/>
                <a:gd name="T30" fmla="*/ 31 w 39"/>
                <a:gd name="T31" fmla="*/ 4 h 136"/>
                <a:gd name="T32" fmla="*/ 27 w 39"/>
                <a:gd name="T33" fmla="*/ 1 h 136"/>
                <a:gd name="T34" fmla="*/ 24 w 39"/>
                <a:gd name="T35" fmla="*/ 0 h 136"/>
                <a:gd name="T36" fmla="*/ 20 w 39"/>
                <a:gd name="T37" fmla="*/ 0 h 136"/>
                <a:gd name="T38" fmla="*/ 20 w 39"/>
                <a:gd name="T39" fmla="*/ 0 h 136"/>
                <a:gd name="T40" fmla="*/ 17 w 39"/>
                <a:gd name="T41" fmla="*/ 0 h 136"/>
                <a:gd name="T42" fmla="*/ 12 w 39"/>
                <a:gd name="T43" fmla="*/ 1 h 136"/>
                <a:gd name="T44" fmla="*/ 9 w 39"/>
                <a:gd name="T45" fmla="*/ 4 h 136"/>
                <a:gd name="T46" fmla="*/ 7 w 39"/>
                <a:gd name="T47" fmla="*/ 6 h 136"/>
                <a:gd name="T48" fmla="*/ 7 w 39"/>
                <a:gd name="T49"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6">
                  <a:moveTo>
                    <a:pt x="7" y="6"/>
                  </a:moveTo>
                  <a:lnTo>
                    <a:pt x="7" y="6"/>
                  </a:lnTo>
                  <a:lnTo>
                    <a:pt x="4" y="9"/>
                  </a:lnTo>
                  <a:lnTo>
                    <a:pt x="3" y="12"/>
                  </a:lnTo>
                  <a:lnTo>
                    <a:pt x="2" y="16"/>
                  </a:lnTo>
                  <a:lnTo>
                    <a:pt x="0" y="20"/>
                  </a:lnTo>
                  <a:lnTo>
                    <a:pt x="0" y="136"/>
                  </a:lnTo>
                  <a:lnTo>
                    <a:pt x="39" y="136"/>
                  </a:lnTo>
                  <a:lnTo>
                    <a:pt x="39" y="20"/>
                  </a:lnTo>
                  <a:lnTo>
                    <a:pt x="39" y="20"/>
                  </a:lnTo>
                  <a:lnTo>
                    <a:pt x="39" y="16"/>
                  </a:lnTo>
                  <a:lnTo>
                    <a:pt x="38" y="12"/>
                  </a:lnTo>
                  <a:lnTo>
                    <a:pt x="36" y="9"/>
                  </a:lnTo>
                  <a:lnTo>
                    <a:pt x="34" y="6"/>
                  </a:lnTo>
                  <a:lnTo>
                    <a:pt x="34" y="6"/>
                  </a:lnTo>
                  <a:lnTo>
                    <a:pt x="31" y="4"/>
                  </a:lnTo>
                  <a:lnTo>
                    <a:pt x="27" y="1"/>
                  </a:lnTo>
                  <a:lnTo>
                    <a:pt x="24" y="0"/>
                  </a:lnTo>
                  <a:lnTo>
                    <a:pt x="20" y="0"/>
                  </a:lnTo>
                  <a:lnTo>
                    <a:pt x="20" y="0"/>
                  </a:lnTo>
                  <a:lnTo>
                    <a:pt x="17" y="0"/>
                  </a:lnTo>
                  <a:lnTo>
                    <a:pt x="12" y="1"/>
                  </a:lnTo>
                  <a:lnTo>
                    <a:pt x="9" y="4"/>
                  </a:lnTo>
                  <a:lnTo>
                    <a:pt x="7" y="6"/>
                  </a:lnTo>
                  <a:lnTo>
                    <a:pt x="7"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538"/>
            <p:cNvSpPr>
              <a:spLocks noChangeArrowheads="1"/>
            </p:cNvSpPr>
            <p:nvPr/>
          </p:nvSpPr>
          <p:spPr bwMode="auto">
            <a:xfrm>
              <a:off x="1987550" y="4597401"/>
              <a:ext cx="244475" cy="131763"/>
            </a:xfrm>
            <a:prstGeom prst="rect">
              <a:avLst/>
            </a:prstGeom>
            <a:solidFill>
              <a:srgbClr val="E3BC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539"/>
            <p:cNvSpPr>
              <a:spLocks noChangeArrowheads="1"/>
            </p:cNvSpPr>
            <p:nvPr/>
          </p:nvSpPr>
          <p:spPr bwMode="auto">
            <a:xfrm>
              <a:off x="1982788" y="4729163"/>
              <a:ext cx="257175" cy="16351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40"/>
            <p:cNvSpPr>
              <a:spLocks/>
            </p:cNvSpPr>
            <p:nvPr/>
          </p:nvSpPr>
          <p:spPr bwMode="auto">
            <a:xfrm>
              <a:off x="2184400" y="4764088"/>
              <a:ext cx="33338" cy="33338"/>
            </a:xfrm>
            <a:custGeom>
              <a:avLst/>
              <a:gdLst>
                <a:gd name="T0" fmla="*/ 10 w 21"/>
                <a:gd name="T1" fmla="*/ 0 h 21"/>
                <a:gd name="T2" fmla="*/ 10 w 21"/>
                <a:gd name="T3" fmla="*/ 0 h 21"/>
                <a:gd name="T4" fmla="*/ 14 w 21"/>
                <a:gd name="T5" fmla="*/ 1 h 21"/>
                <a:gd name="T6" fmla="*/ 17 w 21"/>
                <a:gd name="T7" fmla="*/ 3 h 21"/>
                <a:gd name="T8" fmla="*/ 20 w 21"/>
                <a:gd name="T9" fmla="*/ 7 h 21"/>
                <a:gd name="T10" fmla="*/ 21 w 21"/>
                <a:gd name="T11" fmla="*/ 11 h 21"/>
                <a:gd name="T12" fmla="*/ 21 w 21"/>
                <a:gd name="T13" fmla="*/ 11 h 21"/>
                <a:gd name="T14" fmla="*/ 20 w 21"/>
                <a:gd name="T15" fmla="*/ 14 h 21"/>
                <a:gd name="T16" fmla="*/ 17 w 21"/>
                <a:gd name="T17" fmla="*/ 18 h 21"/>
                <a:gd name="T18" fmla="*/ 14 w 21"/>
                <a:gd name="T19" fmla="*/ 20 h 21"/>
                <a:gd name="T20" fmla="*/ 10 w 21"/>
                <a:gd name="T21" fmla="*/ 21 h 21"/>
                <a:gd name="T22" fmla="*/ 10 w 21"/>
                <a:gd name="T23" fmla="*/ 21 h 21"/>
                <a:gd name="T24" fmla="*/ 7 w 21"/>
                <a:gd name="T25" fmla="*/ 20 h 21"/>
                <a:gd name="T26" fmla="*/ 3 w 21"/>
                <a:gd name="T27" fmla="*/ 18 h 21"/>
                <a:gd name="T28" fmla="*/ 1 w 21"/>
                <a:gd name="T29" fmla="*/ 14 h 21"/>
                <a:gd name="T30" fmla="*/ 0 w 21"/>
                <a:gd name="T31" fmla="*/ 11 h 21"/>
                <a:gd name="T32" fmla="*/ 0 w 21"/>
                <a:gd name="T33" fmla="*/ 11 h 21"/>
                <a:gd name="T34" fmla="*/ 1 w 21"/>
                <a:gd name="T35" fmla="*/ 7 h 21"/>
                <a:gd name="T36" fmla="*/ 3 w 21"/>
                <a:gd name="T37" fmla="*/ 3 h 21"/>
                <a:gd name="T38" fmla="*/ 7 w 21"/>
                <a:gd name="T39" fmla="*/ 1 h 21"/>
                <a:gd name="T40" fmla="*/ 10 w 21"/>
                <a:gd name="T41" fmla="*/ 0 h 21"/>
                <a:gd name="T42" fmla="*/ 10 w 2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10" y="0"/>
                  </a:moveTo>
                  <a:lnTo>
                    <a:pt x="10" y="0"/>
                  </a:lnTo>
                  <a:lnTo>
                    <a:pt x="14" y="1"/>
                  </a:lnTo>
                  <a:lnTo>
                    <a:pt x="17" y="3"/>
                  </a:lnTo>
                  <a:lnTo>
                    <a:pt x="20" y="7"/>
                  </a:lnTo>
                  <a:lnTo>
                    <a:pt x="21" y="11"/>
                  </a:lnTo>
                  <a:lnTo>
                    <a:pt x="21" y="11"/>
                  </a:lnTo>
                  <a:lnTo>
                    <a:pt x="20" y="14"/>
                  </a:lnTo>
                  <a:lnTo>
                    <a:pt x="17" y="18"/>
                  </a:lnTo>
                  <a:lnTo>
                    <a:pt x="14" y="20"/>
                  </a:lnTo>
                  <a:lnTo>
                    <a:pt x="10" y="21"/>
                  </a:lnTo>
                  <a:lnTo>
                    <a:pt x="10" y="21"/>
                  </a:lnTo>
                  <a:lnTo>
                    <a:pt x="7" y="20"/>
                  </a:lnTo>
                  <a:lnTo>
                    <a:pt x="3" y="18"/>
                  </a:lnTo>
                  <a:lnTo>
                    <a:pt x="1" y="14"/>
                  </a:lnTo>
                  <a:lnTo>
                    <a:pt x="0" y="11"/>
                  </a:lnTo>
                  <a:lnTo>
                    <a:pt x="0" y="11"/>
                  </a:lnTo>
                  <a:lnTo>
                    <a:pt x="1" y="7"/>
                  </a:lnTo>
                  <a:lnTo>
                    <a:pt x="3" y="3"/>
                  </a:lnTo>
                  <a:lnTo>
                    <a:pt x="7" y="1"/>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41"/>
            <p:cNvSpPr>
              <a:spLocks/>
            </p:cNvSpPr>
            <p:nvPr/>
          </p:nvSpPr>
          <p:spPr bwMode="auto">
            <a:xfrm>
              <a:off x="1939925" y="4281488"/>
              <a:ext cx="50800" cy="50800"/>
            </a:xfrm>
            <a:custGeom>
              <a:avLst/>
              <a:gdLst>
                <a:gd name="T0" fmla="*/ 28 w 32"/>
                <a:gd name="T1" fmla="*/ 32 h 32"/>
                <a:gd name="T2" fmla="*/ 28 w 32"/>
                <a:gd name="T3" fmla="*/ 32 h 32"/>
                <a:gd name="T4" fmla="*/ 26 w 32"/>
                <a:gd name="T5" fmla="*/ 31 h 32"/>
                <a:gd name="T6" fmla="*/ 1 w 32"/>
                <a:gd name="T7" fmla="*/ 6 h 32"/>
                <a:gd name="T8" fmla="*/ 1 w 32"/>
                <a:gd name="T9" fmla="*/ 6 h 32"/>
                <a:gd name="T10" fmla="*/ 0 w 32"/>
                <a:gd name="T11" fmla="*/ 4 h 32"/>
                <a:gd name="T12" fmla="*/ 1 w 32"/>
                <a:gd name="T13" fmla="*/ 1 h 32"/>
                <a:gd name="T14" fmla="*/ 1 w 32"/>
                <a:gd name="T15" fmla="*/ 1 h 32"/>
                <a:gd name="T16" fmla="*/ 3 w 32"/>
                <a:gd name="T17" fmla="*/ 0 h 32"/>
                <a:gd name="T18" fmla="*/ 6 w 32"/>
                <a:gd name="T19" fmla="*/ 1 h 32"/>
                <a:gd name="T20" fmla="*/ 31 w 32"/>
                <a:gd name="T21" fmla="*/ 26 h 32"/>
                <a:gd name="T22" fmla="*/ 31 w 32"/>
                <a:gd name="T23" fmla="*/ 26 h 32"/>
                <a:gd name="T24" fmla="*/ 32 w 32"/>
                <a:gd name="T25" fmla="*/ 29 h 32"/>
                <a:gd name="T26" fmla="*/ 31 w 32"/>
                <a:gd name="T27" fmla="*/ 31 h 32"/>
                <a:gd name="T28" fmla="*/ 31 w 32"/>
                <a:gd name="T29" fmla="*/ 31 h 32"/>
                <a:gd name="T30" fmla="*/ 28 w 32"/>
                <a:gd name="T31" fmla="*/ 32 h 32"/>
                <a:gd name="T32" fmla="*/ 28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28" y="32"/>
                  </a:moveTo>
                  <a:lnTo>
                    <a:pt x="28" y="32"/>
                  </a:lnTo>
                  <a:lnTo>
                    <a:pt x="26" y="31"/>
                  </a:lnTo>
                  <a:lnTo>
                    <a:pt x="1" y="6"/>
                  </a:lnTo>
                  <a:lnTo>
                    <a:pt x="1" y="6"/>
                  </a:lnTo>
                  <a:lnTo>
                    <a:pt x="0" y="4"/>
                  </a:lnTo>
                  <a:lnTo>
                    <a:pt x="1" y="1"/>
                  </a:lnTo>
                  <a:lnTo>
                    <a:pt x="1" y="1"/>
                  </a:lnTo>
                  <a:lnTo>
                    <a:pt x="3" y="0"/>
                  </a:lnTo>
                  <a:lnTo>
                    <a:pt x="6" y="1"/>
                  </a:lnTo>
                  <a:lnTo>
                    <a:pt x="31" y="26"/>
                  </a:lnTo>
                  <a:lnTo>
                    <a:pt x="31" y="26"/>
                  </a:lnTo>
                  <a:lnTo>
                    <a:pt x="32" y="29"/>
                  </a:lnTo>
                  <a:lnTo>
                    <a:pt x="31" y="31"/>
                  </a:lnTo>
                  <a:lnTo>
                    <a:pt x="31" y="31"/>
                  </a:lnTo>
                  <a:lnTo>
                    <a:pt x="28" y="32"/>
                  </a:lnTo>
                  <a:lnTo>
                    <a:pt x="28"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42"/>
            <p:cNvSpPr>
              <a:spLocks/>
            </p:cNvSpPr>
            <p:nvPr/>
          </p:nvSpPr>
          <p:spPr bwMode="auto">
            <a:xfrm>
              <a:off x="2046288" y="4281488"/>
              <a:ext cx="50800" cy="50800"/>
            </a:xfrm>
            <a:custGeom>
              <a:avLst/>
              <a:gdLst>
                <a:gd name="T0" fmla="*/ 4 w 32"/>
                <a:gd name="T1" fmla="*/ 32 h 32"/>
                <a:gd name="T2" fmla="*/ 4 w 32"/>
                <a:gd name="T3" fmla="*/ 32 h 32"/>
                <a:gd name="T4" fmla="*/ 1 w 32"/>
                <a:gd name="T5" fmla="*/ 31 h 32"/>
                <a:gd name="T6" fmla="*/ 1 w 32"/>
                <a:gd name="T7" fmla="*/ 31 h 32"/>
                <a:gd name="T8" fmla="*/ 0 w 32"/>
                <a:gd name="T9" fmla="*/ 29 h 32"/>
                <a:gd name="T10" fmla="*/ 1 w 32"/>
                <a:gd name="T11" fmla="*/ 26 h 32"/>
                <a:gd name="T12" fmla="*/ 26 w 32"/>
                <a:gd name="T13" fmla="*/ 1 h 32"/>
                <a:gd name="T14" fmla="*/ 26 w 32"/>
                <a:gd name="T15" fmla="*/ 1 h 32"/>
                <a:gd name="T16" fmla="*/ 29 w 32"/>
                <a:gd name="T17" fmla="*/ 0 h 32"/>
                <a:gd name="T18" fmla="*/ 31 w 32"/>
                <a:gd name="T19" fmla="*/ 1 h 32"/>
                <a:gd name="T20" fmla="*/ 31 w 32"/>
                <a:gd name="T21" fmla="*/ 1 h 32"/>
                <a:gd name="T22" fmla="*/ 32 w 32"/>
                <a:gd name="T23" fmla="*/ 4 h 32"/>
                <a:gd name="T24" fmla="*/ 31 w 32"/>
                <a:gd name="T25" fmla="*/ 6 h 32"/>
                <a:gd name="T26" fmla="*/ 6 w 32"/>
                <a:gd name="T27" fmla="*/ 31 h 32"/>
                <a:gd name="T28" fmla="*/ 6 w 32"/>
                <a:gd name="T29" fmla="*/ 31 h 32"/>
                <a:gd name="T30" fmla="*/ 4 w 32"/>
                <a:gd name="T31" fmla="*/ 32 h 32"/>
                <a:gd name="T32" fmla="*/ 4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4" y="32"/>
                  </a:moveTo>
                  <a:lnTo>
                    <a:pt x="4" y="32"/>
                  </a:lnTo>
                  <a:lnTo>
                    <a:pt x="1" y="31"/>
                  </a:lnTo>
                  <a:lnTo>
                    <a:pt x="1" y="31"/>
                  </a:lnTo>
                  <a:lnTo>
                    <a:pt x="0" y="29"/>
                  </a:lnTo>
                  <a:lnTo>
                    <a:pt x="1" y="26"/>
                  </a:lnTo>
                  <a:lnTo>
                    <a:pt x="26" y="1"/>
                  </a:lnTo>
                  <a:lnTo>
                    <a:pt x="26" y="1"/>
                  </a:lnTo>
                  <a:lnTo>
                    <a:pt x="29" y="0"/>
                  </a:lnTo>
                  <a:lnTo>
                    <a:pt x="31" y="1"/>
                  </a:lnTo>
                  <a:lnTo>
                    <a:pt x="31" y="1"/>
                  </a:lnTo>
                  <a:lnTo>
                    <a:pt x="32" y="4"/>
                  </a:lnTo>
                  <a:lnTo>
                    <a:pt x="31" y="6"/>
                  </a:lnTo>
                  <a:lnTo>
                    <a:pt x="6" y="31"/>
                  </a:lnTo>
                  <a:lnTo>
                    <a:pt x="6" y="31"/>
                  </a:lnTo>
                  <a:lnTo>
                    <a:pt x="4" y="32"/>
                  </a:lnTo>
                  <a:lnTo>
                    <a:pt x="4"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43"/>
            <p:cNvSpPr>
              <a:spLocks/>
            </p:cNvSpPr>
            <p:nvPr/>
          </p:nvSpPr>
          <p:spPr bwMode="auto">
            <a:xfrm>
              <a:off x="2012950" y="4284663"/>
              <a:ext cx="12700" cy="33338"/>
            </a:xfrm>
            <a:custGeom>
              <a:avLst/>
              <a:gdLst>
                <a:gd name="T0" fmla="*/ 3 w 8"/>
                <a:gd name="T1" fmla="*/ 21 h 21"/>
                <a:gd name="T2" fmla="*/ 3 w 8"/>
                <a:gd name="T3" fmla="*/ 21 h 21"/>
                <a:gd name="T4" fmla="*/ 1 w 8"/>
                <a:gd name="T5" fmla="*/ 20 h 21"/>
                <a:gd name="T6" fmla="*/ 0 w 8"/>
                <a:gd name="T7" fmla="*/ 17 h 21"/>
                <a:gd name="T8" fmla="*/ 0 w 8"/>
                <a:gd name="T9" fmla="*/ 4 h 21"/>
                <a:gd name="T10" fmla="*/ 0 w 8"/>
                <a:gd name="T11" fmla="*/ 4 h 21"/>
                <a:gd name="T12" fmla="*/ 1 w 8"/>
                <a:gd name="T13" fmla="*/ 1 h 21"/>
                <a:gd name="T14" fmla="*/ 3 w 8"/>
                <a:gd name="T15" fmla="*/ 0 h 21"/>
                <a:gd name="T16" fmla="*/ 3 w 8"/>
                <a:gd name="T17" fmla="*/ 0 h 21"/>
                <a:gd name="T18" fmla="*/ 3 w 8"/>
                <a:gd name="T19" fmla="*/ 0 h 21"/>
                <a:gd name="T20" fmla="*/ 7 w 8"/>
                <a:gd name="T21" fmla="*/ 1 h 21"/>
                <a:gd name="T22" fmla="*/ 8 w 8"/>
                <a:gd name="T23" fmla="*/ 4 h 21"/>
                <a:gd name="T24" fmla="*/ 8 w 8"/>
                <a:gd name="T25" fmla="*/ 17 h 21"/>
                <a:gd name="T26" fmla="*/ 8 w 8"/>
                <a:gd name="T27" fmla="*/ 17 h 21"/>
                <a:gd name="T28" fmla="*/ 7 w 8"/>
                <a:gd name="T29" fmla="*/ 20 h 21"/>
                <a:gd name="T30" fmla="*/ 3 w 8"/>
                <a:gd name="T31" fmla="*/ 21 h 21"/>
                <a:gd name="T32" fmla="*/ 3 w 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1">
                  <a:moveTo>
                    <a:pt x="3" y="21"/>
                  </a:moveTo>
                  <a:lnTo>
                    <a:pt x="3" y="21"/>
                  </a:lnTo>
                  <a:lnTo>
                    <a:pt x="1" y="20"/>
                  </a:lnTo>
                  <a:lnTo>
                    <a:pt x="0" y="17"/>
                  </a:lnTo>
                  <a:lnTo>
                    <a:pt x="0" y="4"/>
                  </a:lnTo>
                  <a:lnTo>
                    <a:pt x="0" y="4"/>
                  </a:lnTo>
                  <a:lnTo>
                    <a:pt x="1" y="1"/>
                  </a:lnTo>
                  <a:lnTo>
                    <a:pt x="3" y="0"/>
                  </a:lnTo>
                  <a:lnTo>
                    <a:pt x="3" y="0"/>
                  </a:lnTo>
                  <a:lnTo>
                    <a:pt x="3" y="0"/>
                  </a:lnTo>
                  <a:lnTo>
                    <a:pt x="7" y="1"/>
                  </a:lnTo>
                  <a:lnTo>
                    <a:pt x="8" y="4"/>
                  </a:lnTo>
                  <a:lnTo>
                    <a:pt x="8" y="17"/>
                  </a:lnTo>
                  <a:lnTo>
                    <a:pt x="8" y="17"/>
                  </a:lnTo>
                  <a:lnTo>
                    <a:pt x="7" y="20"/>
                  </a:lnTo>
                  <a:lnTo>
                    <a:pt x="3" y="21"/>
                  </a:lnTo>
                  <a:lnTo>
                    <a:pt x="3"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44"/>
            <p:cNvSpPr>
              <a:spLocks/>
            </p:cNvSpPr>
            <p:nvPr/>
          </p:nvSpPr>
          <p:spPr bwMode="auto">
            <a:xfrm>
              <a:off x="2058988" y="4354513"/>
              <a:ext cx="34925" cy="12700"/>
            </a:xfrm>
            <a:custGeom>
              <a:avLst/>
              <a:gdLst>
                <a:gd name="T0" fmla="*/ 19 w 22"/>
                <a:gd name="T1" fmla="*/ 8 h 8"/>
                <a:gd name="T2" fmla="*/ 19 w 22"/>
                <a:gd name="T3" fmla="*/ 8 h 8"/>
                <a:gd name="T4" fmla="*/ 5 w 22"/>
                <a:gd name="T5" fmla="*/ 8 h 8"/>
                <a:gd name="T6" fmla="*/ 5 w 22"/>
                <a:gd name="T7" fmla="*/ 8 h 8"/>
                <a:gd name="T8" fmla="*/ 1 w 22"/>
                <a:gd name="T9" fmla="*/ 7 h 8"/>
                <a:gd name="T10" fmla="*/ 0 w 22"/>
                <a:gd name="T11" fmla="*/ 3 h 8"/>
                <a:gd name="T12" fmla="*/ 0 w 22"/>
                <a:gd name="T13" fmla="*/ 3 h 8"/>
                <a:gd name="T14" fmla="*/ 1 w 22"/>
                <a:gd name="T15" fmla="*/ 1 h 8"/>
                <a:gd name="T16" fmla="*/ 5 w 22"/>
                <a:gd name="T17" fmla="*/ 0 h 8"/>
                <a:gd name="T18" fmla="*/ 5 w 22"/>
                <a:gd name="T19" fmla="*/ 0 h 8"/>
                <a:gd name="T20" fmla="*/ 19 w 22"/>
                <a:gd name="T21" fmla="*/ 0 h 8"/>
                <a:gd name="T22" fmla="*/ 19 w 22"/>
                <a:gd name="T23" fmla="*/ 0 h 8"/>
                <a:gd name="T24" fmla="*/ 21 w 22"/>
                <a:gd name="T25" fmla="*/ 1 h 8"/>
                <a:gd name="T26" fmla="*/ 22 w 22"/>
                <a:gd name="T27" fmla="*/ 3 h 8"/>
                <a:gd name="T28" fmla="*/ 22 w 22"/>
                <a:gd name="T29" fmla="*/ 3 h 8"/>
                <a:gd name="T30" fmla="*/ 21 w 22"/>
                <a:gd name="T31" fmla="*/ 7 h 8"/>
                <a:gd name="T32" fmla="*/ 19 w 22"/>
                <a:gd name="T33" fmla="*/ 8 h 8"/>
                <a:gd name="T34" fmla="*/ 19 w 22"/>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8">
                  <a:moveTo>
                    <a:pt x="19" y="8"/>
                  </a:moveTo>
                  <a:lnTo>
                    <a:pt x="19" y="8"/>
                  </a:lnTo>
                  <a:lnTo>
                    <a:pt x="5" y="8"/>
                  </a:lnTo>
                  <a:lnTo>
                    <a:pt x="5" y="8"/>
                  </a:lnTo>
                  <a:lnTo>
                    <a:pt x="1" y="7"/>
                  </a:lnTo>
                  <a:lnTo>
                    <a:pt x="0" y="3"/>
                  </a:lnTo>
                  <a:lnTo>
                    <a:pt x="0" y="3"/>
                  </a:lnTo>
                  <a:lnTo>
                    <a:pt x="1" y="1"/>
                  </a:lnTo>
                  <a:lnTo>
                    <a:pt x="5" y="0"/>
                  </a:lnTo>
                  <a:lnTo>
                    <a:pt x="5" y="0"/>
                  </a:lnTo>
                  <a:lnTo>
                    <a:pt x="19" y="0"/>
                  </a:lnTo>
                  <a:lnTo>
                    <a:pt x="19" y="0"/>
                  </a:lnTo>
                  <a:lnTo>
                    <a:pt x="21" y="1"/>
                  </a:lnTo>
                  <a:lnTo>
                    <a:pt x="22" y="3"/>
                  </a:lnTo>
                  <a:lnTo>
                    <a:pt x="22" y="3"/>
                  </a:lnTo>
                  <a:lnTo>
                    <a:pt x="21" y="7"/>
                  </a:lnTo>
                  <a:lnTo>
                    <a:pt x="19" y="8"/>
                  </a:lnTo>
                  <a:lnTo>
                    <a:pt x="19"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45"/>
            <p:cNvSpPr>
              <a:spLocks/>
            </p:cNvSpPr>
            <p:nvPr/>
          </p:nvSpPr>
          <p:spPr bwMode="auto">
            <a:xfrm>
              <a:off x="1943100" y="4354513"/>
              <a:ext cx="33338" cy="12700"/>
            </a:xfrm>
            <a:custGeom>
              <a:avLst/>
              <a:gdLst>
                <a:gd name="T0" fmla="*/ 17 w 21"/>
                <a:gd name="T1" fmla="*/ 8 h 8"/>
                <a:gd name="T2" fmla="*/ 3 w 21"/>
                <a:gd name="T3" fmla="*/ 8 h 8"/>
                <a:gd name="T4" fmla="*/ 3 w 21"/>
                <a:gd name="T5" fmla="*/ 8 h 8"/>
                <a:gd name="T6" fmla="*/ 1 w 21"/>
                <a:gd name="T7" fmla="*/ 7 h 8"/>
                <a:gd name="T8" fmla="*/ 0 w 21"/>
                <a:gd name="T9" fmla="*/ 3 h 8"/>
                <a:gd name="T10" fmla="*/ 0 w 21"/>
                <a:gd name="T11" fmla="*/ 3 h 8"/>
                <a:gd name="T12" fmla="*/ 1 w 21"/>
                <a:gd name="T13" fmla="*/ 1 h 8"/>
                <a:gd name="T14" fmla="*/ 3 w 21"/>
                <a:gd name="T15" fmla="*/ 0 h 8"/>
                <a:gd name="T16" fmla="*/ 17 w 21"/>
                <a:gd name="T17" fmla="*/ 0 h 8"/>
                <a:gd name="T18" fmla="*/ 17 w 21"/>
                <a:gd name="T19" fmla="*/ 0 h 8"/>
                <a:gd name="T20" fmla="*/ 20 w 21"/>
                <a:gd name="T21" fmla="*/ 1 h 8"/>
                <a:gd name="T22" fmla="*/ 21 w 21"/>
                <a:gd name="T23" fmla="*/ 3 h 8"/>
                <a:gd name="T24" fmla="*/ 21 w 21"/>
                <a:gd name="T25" fmla="*/ 3 h 8"/>
                <a:gd name="T26" fmla="*/ 20 w 21"/>
                <a:gd name="T27" fmla="*/ 7 h 8"/>
                <a:gd name="T28" fmla="*/ 17 w 21"/>
                <a:gd name="T29" fmla="*/ 8 h 8"/>
                <a:gd name="T30" fmla="*/ 17 w 21"/>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8">
                  <a:moveTo>
                    <a:pt x="17" y="8"/>
                  </a:moveTo>
                  <a:lnTo>
                    <a:pt x="3" y="8"/>
                  </a:lnTo>
                  <a:lnTo>
                    <a:pt x="3" y="8"/>
                  </a:lnTo>
                  <a:lnTo>
                    <a:pt x="1" y="7"/>
                  </a:lnTo>
                  <a:lnTo>
                    <a:pt x="0" y="3"/>
                  </a:lnTo>
                  <a:lnTo>
                    <a:pt x="0" y="3"/>
                  </a:lnTo>
                  <a:lnTo>
                    <a:pt x="1" y="1"/>
                  </a:lnTo>
                  <a:lnTo>
                    <a:pt x="3" y="0"/>
                  </a:lnTo>
                  <a:lnTo>
                    <a:pt x="17" y="0"/>
                  </a:lnTo>
                  <a:lnTo>
                    <a:pt x="17" y="0"/>
                  </a:lnTo>
                  <a:lnTo>
                    <a:pt x="20" y="1"/>
                  </a:lnTo>
                  <a:lnTo>
                    <a:pt x="21" y="3"/>
                  </a:lnTo>
                  <a:lnTo>
                    <a:pt x="21" y="3"/>
                  </a:lnTo>
                  <a:lnTo>
                    <a:pt x="20" y="7"/>
                  </a:lnTo>
                  <a:lnTo>
                    <a:pt x="17" y="8"/>
                  </a:lnTo>
                  <a:lnTo>
                    <a:pt x="17"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46"/>
            <p:cNvSpPr>
              <a:spLocks/>
            </p:cNvSpPr>
            <p:nvPr/>
          </p:nvSpPr>
          <p:spPr bwMode="auto">
            <a:xfrm>
              <a:off x="2106613" y="4284663"/>
              <a:ext cx="92075" cy="90488"/>
            </a:xfrm>
            <a:custGeom>
              <a:avLst/>
              <a:gdLst>
                <a:gd name="T0" fmla="*/ 0 w 58"/>
                <a:gd name="T1" fmla="*/ 28 h 57"/>
                <a:gd name="T2" fmla="*/ 0 w 58"/>
                <a:gd name="T3" fmla="*/ 28 h 57"/>
                <a:gd name="T4" fmla="*/ 2 w 58"/>
                <a:gd name="T5" fmla="*/ 34 h 57"/>
                <a:gd name="T6" fmla="*/ 3 w 58"/>
                <a:gd name="T7" fmla="*/ 40 h 57"/>
                <a:gd name="T8" fmla="*/ 6 w 58"/>
                <a:gd name="T9" fmla="*/ 44 h 57"/>
                <a:gd name="T10" fmla="*/ 9 w 58"/>
                <a:gd name="T11" fmla="*/ 48 h 57"/>
                <a:gd name="T12" fmla="*/ 13 w 58"/>
                <a:gd name="T13" fmla="*/ 52 h 57"/>
                <a:gd name="T14" fmla="*/ 18 w 58"/>
                <a:gd name="T15" fmla="*/ 55 h 57"/>
                <a:gd name="T16" fmla="*/ 23 w 58"/>
                <a:gd name="T17" fmla="*/ 56 h 57"/>
                <a:gd name="T18" fmla="*/ 29 w 58"/>
                <a:gd name="T19" fmla="*/ 57 h 57"/>
                <a:gd name="T20" fmla="*/ 29 w 58"/>
                <a:gd name="T21" fmla="*/ 57 h 57"/>
                <a:gd name="T22" fmla="*/ 35 w 58"/>
                <a:gd name="T23" fmla="*/ 56 h 57"/>
                <a:gd name="T24" fmla="*/ 40 w 58"/>
                <a:gd name="T25" fmla="*/ 55 h 57"/>
                <a:gd name="T26" fmla="*/ 45 w 58"/>
                <a:gd name="T27" fmla="*/ 52 h 57"/>
                <a:gd name="T28" fmla="*/ 49 w 58"/>
                <a:gd name="T29" fmla="*/ 48 h 57"/>
                <a:gd name="T30" fmla="*/ 52 w 58"/>
                <a:gd name="T31" fmla="*/ 44 h 57"/>
                <a:gd name="T32" fmla="*/ 56 w 58"/>
                <a:gd name="T33" fmla="*/ 40 h 57"/>
                <a:gd name="T34" fmla="*/ 57 w 58"/>
                <a:gd name="T35" fmla="*/ 34 h 57"/>
                <a:gd name="T36" fmla="*/ 58 w 58"/>
                <a:gd name="T37" fmla="*/ 28 h 57"/>
                <a:gd name="T38" fmla="*/ 58 w 58"/>
                <a:gd name="T39" fmla="*/ 28 h 57"/>
                <a:gd name="T40" fmla="*/ 57 w 58"/>
                <a:gd name="T41" fmla="*/ 23 h 57"/>
                <a:gd name="T42" fmla="*/ 56 w 58"/>
                <a:gd name="T43" fmla="*/ 17 h 57"/>
                <a:gd name="T44" fmla="*/ 52 w 58"/>
                <a:gd name="T45" fmla="*/ 13 h 57"/>
                <a:gd name="T46" fmla="*/ 49 w 58"/>
                <a:gd name="T47" fmla="*/ 8 h 57"/>
                <a:gd name="T48" fmla="*/ 45 w 58"/>
                <a:gd name="T49" fmla="*/ 5 h 57"/>
                <a:gd name="T50" fmla="*/ 40 w 58"/>
                <a:gd name="T51" fmla="*/ 2 h 57"/>
                <a:gd name="T52" fmla="*/ 35 w 58"/>
                <a:gd name="T53" fmla="*/ 1 h 57"/>
                <a:gd name="T54" fmla="*/ 29 w 58"/>
                <a:gd name="T55" fmla="*/ 0 h 57"/>
                <a:gd name="T56" fmla="*/ 29 w 58"/>
                <a:gd name="T57" fmla="*/ 0 h 57"/>
                <a:gd name="T58" fmla="*/ 23 w 58"/>
                <a:gd name="T59" fmla="*/ 1 h 57"/>
                <a:gd name="T60" fmla="*/ 18 w 58"/>
                <a:gd name="T61" fmla="*/ 2 h 57"/>
                <a:gd name="T62" fmla="*/ 13 w 58"/>
                <a:gd name="T63" fmla="*/ 5 h 57"/>
                <a:gd name="T64" fmla="*/ 9 w 58"/>
                <a:gd name="T65" fmla="*/ 8 h 57"/>
                <a:gd name="T66" fmla="*/ 6 w 58"/>
                <a:gd name="T67" fmla="*/ 13 h 57"/>
                <a:gd name="T68" fmla="*/ 3 w 58"/>
                <a:gd name="T69" fmla="*/ 17 h 57"/>
                <a:gd name="T70" fmla="*/ 2 w 58"/>
                <a:gd name="T71" fmla="*/ 23 h 57"/>
                <a:gd name="T72" fmla="*/ 0 w 58"/>
                <a:gd name="T73" fmla="*/ 28 h 57"/>
                <a:gd name="T74" fmla="*/ 0 w 58"/>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0" y="28"/>
                  </a:moveTo>
                  <a:lnTo>
                    <a:pt x="0" y="28"/>
                  </a:lnTo>
                  <a:lnTo>
                    <a:pt x="2" y="34"/>
                  </a:lnTo>
                  <a:lnTo>
                    <a:pt x="3" y="40"/>
                  </a:lnTo>
                  <a:lnTo>
                    <a:pt x="6" y="44"/>
                  </a:lnTo>
                  <a:lnTo>
                    <a:pt x="9" y="48"/>
                  </a:lnTo>
                  <a:lnTo>
                    <a:pt x="13" y="52"/>
                  </a:lnTo>
                  <a:lnTo>
                    <a:pt x="18" y="55"/>
                  </a:lnTo>
                  <a:lnTo>
                    <a:pt x="23" y="56"/>
                  </a:lnTo>
                  <a:lnTo>
                    <a:pt x="29" y="57"/>
                  </a:lnTo>
                  <a:lnTo>
                    <a:pt x="29" y="57"/>
                  </a:lnTo>
                  <a:lnTo>
                    <a:pt x="35" y="56"/>
                  </a:lnTo>
                  <a:lnTo>
                    <a:pt x="40" y="55"/>
                  </a:lnTo>
                  <a:lnTo>
                    <a:pt x="45" y="52"/>
                  </a:lnTo>
                  <a:lnTo>
                    <a:pt x="49" y="48"/>
                  </a:lnTo>
                  <a:lnTo>
                    <a:pt x="52" y="44"/>
                  </a:lnTo>
                  <a:lnTo>
                    <a:pt x="56" y="40"/>
                  </a:lnTo>
                  <a:lnTo>
                    <a:pt x="57" y="34"/>
                  </a:lnTo>
                  <a:lnTo>
                    <a:pt x="58" y="28"/>
                  </a:lnTo>
                  <a:lnTo>
                    <a:pt x="58" y="28"/>
                  </a:lnTo>
                  <a:lnTo>
                    <a:pt x="57" y="23"/>
                  </a:lnTo>
                  <a:lnTo>
                    <a:pt x="56" y="17"/>
                  </a:lnTo>
                  <a:lnTo>
                    <a:pt x="52" y="13"/>
                  </a:lnTo>
                  <a:lnTo>
                    <a:pt x="49" y="8"/>
                  </a:lnTo>
                  <a:lnTo>
                    <a:pt x="45" y="5"/>
                  </a:lnTo>
                  <a:lnTo>
                    <a:pt x="40" y="2"/>
                  </a:lnTo>
                  <a:lnTo>
                    <a:pt x="35" y="1"/>
                  </a:lnTo>
                  <a:lnTo>
                    <a:pt x="29" y="0"/>
                  </a:lnTo>
                  <a:lnTo>
                    <a:pt x="29" y="0"/>
                  </a:lnTo>
                  <a:lnTo>
                    <a:pt x="23" y="1"/>
                  </a:lnTo>
                  <a:lnTo>
                    <a:pt x="18" y="2"/>
                  </a:lnTo>
                  <a:lnTo>
                    <a:pt x="13" y="5"/>
                  </a:lnTo>
                  <a:lnTo>
                    <a:pt x="9" y="8"/>
                  </a:lnTo>
                  <a:lnTo>
                    <a:pt x="6" y="13"/>
                  </a:lnTo>
                  <a:lnTo>
                    <a:pt x="3" y="17"/>
                  </a:lnTo>
                  <a:lnTo>
                    <a:pt x="2" y="23"/>
                  </a:lnTo>
                  <a:lnTo>
                    <a:pt x="0" y="28"/>
                  </a:lnTo>
                  <a:lnTo>
                    <a:pt x="0" y="2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47"/>
            <p:cNvSpPr>
              <a:spLocks/>
            </p:cNvSpPr>
            <p:nvPr/>
          </p:nvSpPr>
          <p:spPr bwMode="auto">
            <a:xfrm>
              <a:off x="2119313" y="4295776"/>
              <a:ext cx="66675" cy="68263"/>
            </a:xfrm>
            <a:custGeom>
              <a:avLst/>
              <a:gdLst>
                <a:gd name="T0" fmla="*/ 0 w 42"/>
                <a:gd name="T1" fmla="*/ 21 h 43"/>
                <a:gd name="T2" fmla="*/ 0 w 42"/>
                <a:gd name="T3" fmla="*/ 21 h 43"/>
                <a:gd name="T4" fmla="*/ 1 w 42"/>
                <a:gd name="T5" fmla="*/ 25 h 43"/>
                <a:gd name="T6" fmla="*/ 2 w 42"/>
                <a:gd name="T7" fmla="*/ 30 h 43"/>
                <a:gd name="T8" fmla="*/ 3 w 42"/>
                <a:gd name="T9" fmla="*/ 33 h 43"/>
                <a:gd name="T10" fmla="*/ 7 w 42"/>
                <a:gd name="T11" fmla="*/ 36 h 43"/>
                <a:gd name="T12" fmla="*/ 10 w 42"/>
                <a:gd name="T13" fmla="*/ 38 h 43"/>
                <a:gd name="T14" fmla="*/ 13 w 42"/>
                <a:gd name="T15" fmla="*/ 40 h 43"/>
                <a:gd name="T16" fmla="*/ 17 w 42"/>
                <a:gd name="T17" fmla="*/ 41 h 43"/>
                <a:gd name="T18" fmla="*/ 21 w 42"/>
                <a:gd name="T19" fmla="*/ 43 h 43"/>
                <a:gd name="T20" fmla="*/ 21 w 42"/>
                <a:gd name="T21" fmla="*/ 43 h 43"/>
                <a:gd name="T22" fmla="*/ 25 w 42"/>
                <a:gd name="T23" fmla="*/ 41 h 43"/>
                <a:gd name="T24" fmla="*/ 29 w 42"/>
                <a:gd name="T25" fmla="*/ 40 h 43"/>
                <a:gd name="T26" fmla="*/ 32 w 42"/>
                <a:gd name="T27" fmla="*/ 38 h 43"/>
                <a:gd name="T28" fmla="*/ 36 w 42"/>
                <a:gd name="T29" fmla="*/ 36 h 43"/>
                <a:gd name="T30" fmla="*/ 38 w 42"/>
                <a:gd name="T31" fmla="*/ 33 h 43"/>
                <a:gd name="T32" fmla="*/ 40 w 42"/>
                <a:gd name="T33" fmla="*/ 30 h 43"/>
                <a:gd name="T34" fmla="*/ 41 w 42"/>
                <a:gd name="T35" fmla="*/ 25 h 43"/>
                <a:gd name="T36" fmla="*/ 42 w 42"/>
                <a:gd name="T37" fmla="*/ 21 h 43"/>
                <a:gd name="T38" fmla="*/ 42 w 42"/>
                <a:gd name="T39" fmla="*/ 21 h 43"/>
                <a:gd name="T40" fmla="*/ 41 w 42"/>
                <a:gd name="T41" fmla="*/ 18 h 43"/>
                <a:gd name="T42" fmla="*/ 40 w 42"/>
                <a:gd name="T43" fmla="*/ 13 h 43"/>
                <a:gd name="T44" fmla="*/ 38 w 42"/>
                <a:gd name="T45" fmla="*/ 10 h 43"/>
                <a:gd name="T46" fmla="*/ 36 w 42"/>
                <a:gd name="T47" fmla="*/ 7 h 43"/>
                <a:gd name="T48" fmla="*/ 32 w 42"/>
                <a:gd name="T49" fmla="*/ 5 h 43"/>
                <a:gd name="T50" fmla="*/ 29 w 42"/>
                <a:gd name="T51" fmla="*/ 3 h 43"/>
                <a:gd name="T52" fmla="*/ 25 w 42"/>
                <a:gd name="T53" fmla="*/ 1 h 43"/>
                <a:gd name="T54" fmla="*/ 21 w 42"/>
                <a:gd name="T55" fmla="*/ 0 h 43"/>
                <a:gd name="T56" fmla="*/ 21 w 42"/>
                <a:gd name="T57" fmla="*/ 0 h 43"/>
                <a:gd name="T58" fmla="*/ 17 w 42"/>
                <a:gd name="T59" fmla="*/ 1 h 43"/>
                <a:gd name="T60" fmla="*/ 13 w 42"/>
                <a:gd name="T61" fmla="*/ 3 h 43"/>
                <a:gd name="T62" fmla="*/ 10 w 42"/>
                <a:gd name="T63" fmla="*/ 5 h 43"/>
                <a:gd name="T64" fmla="*/ 7 w 42"/>
                <a:gd name="T65" fmla="*/ 7 h 43"/>
                <a:gd name="T66" fmla="*/ 3 w 42"/>
                <a:gd name="T67" fmla="*/ 10 h 43"/>
                <a:gd name="T68" fmla="*/ 2 w 42"/>
                <a:gd name="T69" fmla="*/ 13 h 43"/>
                <a:gd name="T70" fmla="*/ 1 w 42"/>
                <a:gd name="T71" fmla="*/ 18 h 43"/>
                <a:gd name="T72" fmla="*/ 0 w 42"/>
                <a:gd name="T73" fmla="*/ 21 h 43"/>
                <a:gd name="T74" fmla="*/ 0 w 42"/>
                <a:gd name="T7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0" y="21"/>
                  </a:moveTo>
                  <a:lnTo>
                    <a:pt x="0" y="21"/>
                  </a:lnTo>
                  <a:lnTo>
                    <a:pt x="1" y="25"/>
                  </a:lnTo>
                  <a:lnTo>
                    <a:pt x="2" y="30"/>
                  </a:lnTo>
                  <a:lnTo>
                    <a:pt x="3" y="33"/>
                  </a:lnTo>
                  <a:lnTo>
                    <a:pt x="7" y="36"/>
                  </a:lnTo>
                  <a:lnTo>
                    <a:pt x="10" y="38"/>
                  </a:lnTo>
                  <a:lnTo>
                    <a:pt x="13" y="40"/>
                  </a:lnTo>
                  <a:lnTo>
                    <a:pt x="17" y="41"/>
                  </a:lnTo>
                  <a:lnTo>
                    <a:pt x="21" y="43"/>
                  </a:lnTo>
                  <a:lnTo>
                    <a:pt x="21" y="43"/>
                  </a:lnTo>
                  <a:lnTo>
                    <a:pt x="25" y="41"/>
                  </a:lnTo>
                  <a:lnTo>
                    <a:pt x="29" y="40"/>
                  </a:lnTo>
                  <a:lnTo>
                    <a:pt x="32" y="38"/>
                  </a:lnTo>
                  <a:lnTo>
                    <a:pt x="36" y="36"/>
                  </a:lnTo>
                  <a:lnTo>
                    <a:pt x="38" y="33"/>
                  </a:lnTo>
                  <a:lnTo>
                    <a:pt x="40" y="30"/>
                  </a:lnTo>
                  <a:lnTo>
                    <a:pt x="41" y="25"/>
                  </a:lnTo>
                  <a:lnTo>
                    <a:pt x="42" y="21"/>
                  </a:lnTo>
                  <a:lnTo>
                    <a:pt x="42" y="21"/>
                  </a:lnTo>
                  <a:lnTo>
                    <a:pt x="41" y="18"/>
                  </a:lnTo>
                  <a:lnTo>
                    <a:pt x="40" y="13"/>
                  </a:lnTo>
                  <a:lnTo>
                    <a:pt x="38" y="10"/>
                  </a:lnTo>
                  <a:lnTo>
                    <a:pt x="36" y="7"/>
                  </a:lnTo>
                  <a:lnTo>
                    <a:pt x="32" y="5"/>
                  </a:lnTo>
                  <a:lnTo>
                    <a:pt x="29" y="3"/>
                  </a:lnTo>
                  <a:lnTo>
                    <a:pt x="25" y="1"/>
                  </a:lnTo>
                  <a:lnTo>
                    <a:pt x="21" y="0"/>
                  </a:lnTo>
                  <a:lnTo>
                    <a:pt x="21" y="0"/>
                  </a:lnTo>
                  <a:lnTo>
                    <a:pt x="17" y="1"/>
                  </a:lnTo>
                  <a:lnTo>
                    <a:pt x="13" y="3"/>
                  </a:lnTo>
                  <a:lnTo>
                    <a:pt x="10" y="5"/>
                  </a:lnTo>
                  <a:lnTo>
                    <a:pt x="7" y="7"/>
                  </a:lnTo>
                  <a:lnTo>
                    <a:pt x="3" y="10"/>
                  </a:lnTo>
                  <a:lnTo>
                    <a:pt x="2" y="13"/>
                  </a:lnTo>
                  <a:lnTo>
                    <a:pt x="1" y="18"/>
                  </a:lnTo>
                  <a:lnTo>
                    <a:pt x="0" y="21"/>
                  </a:lnTo>
                  <a:lnTo>
                    <a:pt x="0" y="21"/>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48"/>
            <p:cNvSpPr>
              <a:spLocks/>
            </p:cNvSpPr>
            <p:nvPr/>
          </p:nvSpPr>
          <p:spPr bwMode="auto">
            <a:xfrm>
              <a:off x="1865313" y="4349751"/>
              <a:ext cx="60325" cy="60325"/>
            </a:xfrm>
            <a:custGeom>
              <a:avLst/>
              <a:gdLst>
                <a:gd name="T0" fmla="*/ 0 w 38"/>
                <a:gd name="T1" fmla="*/ 18 h 38"/>
                <a:gd name="T2" fmla="*/ 0 w 38"/>
                <a:gd name="T3" fmla="*/ 18 h 38"/>
                <a:gd name="T4" fmla="*/ 1 w 38"/>
                <a:gd name="T5" fmla="*/ 23 h 38"/>
                <a:gd name="T6" fmla="*/ 2 w 38"/>
                <a:gd name="T7" fmla="*/ 26 h 38"/>
                <a:gd name="T8" fmla="*/ 3 w 38"/>
                <a:gd name="T9" fmla="*/ 29 h 38"/>
                <a:gd name="T10" fmla="*/ 7 w 38"/>
                <a:gd name="T11" fmla="*/ 31 h 38"/>
                <a:gd name="T12" fmla="*/ 9 w 38"/>
                <a:gd name="T13" fmla="*/ 34 h 38"/>
                <a:gd name="T14" fmla="*/ 12 w 38"/>
                <a:gd name="T15" fmla="*/ 36 h 38"/>
                <a:gd name="T16" fmla="*/ 15 w 38"/>
                <a:gd name="T17" fmla="*/ 37 h 38"/>
                <a:gd name="T18" fmla="*/ 20 w 38"/>
                <a:gd name="T19" fmla="*/ 38 h 38"/>
                <a:gd name="T20" fmla="*/ 20 w 38"/>
                <a:gd name="T21" fmla="*/ 38 h 38"/>
                <a:gd name="T22" fmla="*/ 23 w 38"/>
                <a:gd name="T23" fmla="*/ 37 h 38"/>
                <a:gd name="T24" fmla="*/ 27 w 38"/>
                <a:gd name="T25" fmla="*/ 36 h 38"/>
                <a:gd name="T26" fmla="*/ 30 w 38"/>
                <a:gd name="T27" fmla="*/ 34 h 38"/>
                <a:gd name="T28" fmla="*/ 33 w 38"/>
                <a:gd name="T29" fmla="*/ 31 h 38"/>
                <a:gd name="T30" fmla="*/ 35 w 38"/>
                <a:gd name="T31" fmla="*/ 29 h 38"/>
                <a:gd name="T32" fmla="*/ 37 w 38"/>
                <a:gd name="T33" fmla="*/ 26 h 38"/>
                <a:gd name="T34" fmla="*/ 38 w 38"/>
                <a:gd name="T35" fmla="*/ 23 h 38"/>
                <a:gd name="T36" fmla="*/ 38 w 38"/>
                <a:gd name="T37" fmla="*/ 18 h 38"/>
                <a:gd name="T38" fmla="*/ 38 w 38"/>
                <a:gd name="T39" fmla="*/ 18 h 38"/>
                <a:gd name="T40" fmla="*/ 38 w 38"/>
                <a:gd name="T41" fmla="*/ 15 h 38"/>
                <a:gd name="T42" fmla="*/ 37 w 38"/>
                <a:gd name="T43" fmla="*/ 11 h 38"/>
                <a:gd name="T44" fmla="*/ 35 w 38"/>
                <a:gd name="T45" fmla="*/ 7 h 38"/>
                <a:gd name="T46" fmla="*/ 33 w 38"/>
                <a:gd name="T47" fmla="*/ 5 h 38"/>
                <a:gd name="T48" fmla="*/ 30 w 38"/>
                <a:gd name="T49" fmla="*/ 3 h 38"/>
                <a:gd name="T50" fmla="*/ 27 w 38"/>
                <a:gd name="T51" fmla="*/ 1 h 38"/>
                <a:gd name="T52" fmla="*/ 23 w 38"/>
                <a:gd name="T53" fmla="*/ 0 h 38"/>
                <a:gd name="T54" fmla="*/ 20 w 38"/>
                <a:gd name="T55" fmla="*/ 0 h 38"/>
                <a:gd name="T56" fmla="*/ 20 w 38"/>
                <a:gd name="T57" fmla="*/ 0 h 38"/>
                <a:gd name="T58" fmla="*/ 15 w 38"/>
                <a:gd name="T59" fmla="*/ 0 h 38"/>
                <a:gd name="T60" fmla="*/ 12 w 38"/>
                <a:gd name="T61" fmla="*/ 1 h 38"/>
                <a:gd name="T62" fmla="*/ 9 w 38"/>
                <a:gd name="T63" fmla="*/ 3 h 38"/>
                <a:gd name="T64" fmla="*/ 7 w 38"/>
                <a:gd name="T65" fmla="*/ 5 h 38"/>
                <a:gd name="T66" fmla="*/ 3 w 38"/>
                <a:gd name="T67" fmla="*/ 7 h 38"/>
                <a:gd name="T68" fmla="*/ 2 w 38"/>
                <a:gd name="T69" fmla="*/ 11 h 38"/>
                <a:gd name="T70" fmla="*/ 1 w 38"/>
                <a:gd name="T71" fmla="*/ 15 h 38"/>
                <a:gd name="T72" fmla="*/ 0 w 38"/>
                <a:gd name="T73" fmla="*/ 18 h 38"/>
                <a:gd name="T74" fmla="*/ 0 w 38"/>
                <a:gd name="T7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0" y="18"/>
                  </a:moveTo>
                  <a:lnTo>
                    <a:pt x="0" y="18"/>
                  </a:lnTo>
                  <a:lnTo>
                    <a:pt x="1" y="23"/>
                  </a:lnTo>
                  <a:lnTo>
                    <a:pt x="2" y="26"/>
                  </a:lnTo>
                  <a:lnTo>
                    <a:pt x="3" y="29"/>
                  </a:lnTo>
                  <a:lnTo>
                    <a:pt x="7" y="31"/>
                  </a:lnTo>
                  <a:lnTo>
                    <a:pt x="9" y="34"/>
                  </a:lnTo>
                  <a:lnTo>
                    <a:pt x="12" y="36"/>
                  </a:lnTo>
                  <a:lnTo>
                    <a:pt x="15" y="37"/>
                  </a:lnTo>
                  <a:lnTo>
                    <a:pt x="20" y="38"/>
                  </a:lnTo>
                  <a:lnTo>
                    <a:pt x="20" y="38"/>
                  </a:lnTo>
                  <a:lnTo>
                    <a:pt x="23" y="37"/>
                  </a:lnTo>
                  <a:lnTo>
                    <a:pt x="27" y="36"/>
                  </a:lnTo>
                  <a:lnTo>
                    <a:pt x="30" y="34"/>
                  </a:lnTo>
                  <a:lnTo>
                    <a:pt x="33" y="31"/>
                  </a:lnTo>
                  <a:lnTo>
                    <a:pt x="35" y="29"/>
                  </a:lnTo>
                  <a:lnTo>
                    <a:pt x="37" y="26"/>
                  </a:lnTo>
                  <a:lnTo>
                    <a:pt x="38" y="23"/>
                  </a:lnTo>
                  <a:lnTo>
                    <a:pt x="38" y="18"/>
                  </a:lnTo>
                  <a:lnTo>
                    <a:pt x="38" y="18"/>
                  </a:lnTo>
                  <a:lnTo>
                    <a:pt x="38" y="15"/>
                  </a:lnTo>
                  <a:lnTo>
                    <a:pt x="37" y="11"/>
                  </a:lnTo>
                  <a:lnTo>
                    <a:pt x="35" y="7"/>
                  </a:lnTo>
                  <a:lnTo>
                    <a:pt x="33" y="5"/>
                  </a:lnTo>
                  <a:lnTo>
                    <a:pt x="30" y="3"/>
                  </a:lnTo>
                  <a:lnTo>
                    <a:pt x="27" y="1"/>
                  </a:lnTo>
                  <a:lnTo>
                    <a:pt x="23" y="0"/>
                  </a:lnTo>
                  <a:lnTo>
                    <a:pt x="20" y="0"/>
                  </a:lnTo>
                  <a:lnTo>
                    <a:pt x="20" y="0"/>
                  </a:lnTo>
                  <a:lnTo>
                    <a:pt x="15" y="0"/>
                  </a:lnTo>
                  <a:lnTo>
                    <a:pt x="12" y="1"/>
                  </a:lnTo>
                  <a:lnTo>
                    <a:pt x="9" y="3"/>
                  </a:lnTo>
                  <a:lnTo>
                    <a:pt x="7" y="5"/>
                  </a:lnTo>
                  <a:lnTo>
                    <a:pt x="3" y="7"/>
                  </a:lnTo>
                  <a:lnTo>
                    <a:pt x="2" y="11"/>
                  </a:lnTo>
                  <a:lnTo>
                    <a:pt x="1" y="15"/>
                  </a:lnTo>
                  <a:lnTo>
                    <a:pt x="0" y="18"/>
                  </a:lnTo>
                  <a:lnTo>
                    <a:pt x="0" y="1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49"/>
            <p:cNvSpPr>
              <a:spLocks/>
            </p:cNvSpPr>
            <p:nvPr/>
          </p:nvSpPr>
          <p:spPr bwMode="auto">
            <a:xfrm>
              <a:off x="1874838" y="4356101"/>
              <a:ext cx="44450" cy="44450"/>
            </a:xfrm>
            <a:custGeom>
              <a:avLst/>
              <a:gdLst>
                <a:gd name="T0" fmla="*/ 0 w 28"/>
                <a:gd name="T1" fmla="*/ 14 h 28"/>
                <a:gd name="T2" fmla="*/ 0 w 28"/>
                <a:gd name="T3" fmla="*/ 14 h 28"/>
                <a:gd name="T4" fmla="*/ 1 w 28"/>
                <a:gd name="T5" fmla="*/ 20 h 28"/>
                <a:gd name="T6" fmla="*/ 4 w 28"/>
                <a:gd name="T7" fmla="*/ 24 h 28"/>
                <a:gd name="T8" fmla="*/ 8 w 28"/>
                <a:gd name="T9" fmla="*/ 27 h 28"/>
                <a:gd name="T10" fmla="*/ 14 w 28"/>
                <a:gd name="T11" fmla="*/ 28 h 28"/>
                <a:gd name="T12" fmla="*/ 14 w 28"/>
                <a:gd name="T13" fmla="*/ 28 h 28"/>
                <a:gd name="T14" fmla="*/ 19 w 28"/>
                <a:gd name="T15" fmla="*/ 27 h 28"/>
                <a:gd name="T16" fmla="*/ 23 w 28"/>
                <a:gd name="T17" fmla="*/ 24 h 28"/>
                <a:gd name="T18" fmla="*/ 27 w 28"/>
                <a:gd name="T19" fmla="*/ 20 h 28"/>
                <a:gd name="T20" fmla="*/ 28 w 28"/>
                <a:gd name="T21" fmla="*/ 14 h 28"/>
                <a:gd name="T22" fmla="*/ 28 w 28"/>
                <a:gd name="T23" fmla="*/ 14 h 28"/>
                <a:gd name="T24" fmla="*/ 27 w 28"/>
                <a:gd name="T25" fmla="*/ 9 h 28"/>
                <a:gd name="T26" fmla="*/ 23 w 28"/>
                <a:gd name="T27" fmla="*/ 5 h 28"/>
                <a:gd name="T28" fmla="*/ 19 w 28"/>
                <a:gd name="T29" fmla="*/ 1 h 28"/>
                <a:gd name="T30" fmla="*/ 14 w 28"/>
                <a:gd name="T31" fmla="*/ 0 h 28"/>
                <a:gd name="T32" fmla="*/ 14 w 28"/>
                <a:gd name="T33" fmla="*/ 0 h 28"/>
                <a:gd name="T34" fmla="*/ 8 w 28"/>
                <a:gd name="T35" fmla="*/ 1 h 28"/>
                <a:gd name="T36" fmla="*/ 4 w 28"/>
                <a:gd name="T37" fmla="*/ 5 h 28"/>
                <a:gd name="T38" fmla="*/ 1 w 28"/>
                <a:gd name="T39" fmla="*/ 9 h 28"/>
                <a:gd name="T40" fmla="*/ 0 w 28"/>
                <a:gd name="T41" fmla="*/ 14 h 28"/>
                <a:gd name="T42" fmla="*/ 0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0" y="14"/>
                  </a:moveTo>
                  <a:lnTo>
                    <a:pt x="0" y="14"/>
                  </a:lnTo>
                  <a:lnTo>
                    <a:pt x="1" y="20"/>
                  </a:lnTo>
                  <a:lnTo>
                    <a:pt x="4" y="24"/>
                  </a:lnTo>
                  <a:lnTo>
                    <a:pt x="8" y="27"/>
                  </a:lnTo>
                  <a:lnTo>
                    <a:pt x="14" y="28"/>
                  </a:lnTo>
                  <a:lnTo>
                    <a:pt x="14" y="28"/>
                  </a:lnTo>
                  <a:lnTo>
                    <a:pt x="19" y="27"/>
                  </a:lnTo>
                  <a:lnTo>
                    <a:pt x="23" y="24"/>
                  </a:lnTo>
                  <a:lnTo>
                    <a:pt x="27" y="20"/>
                  </a:lnTo>
                  <a:lnTo>
                    <a:pt x="28" y="14"/>
                  </a:lnTo>
                  <a:lnTo>
                    <a:pt x="28" y="14"/>
                  </a:lnTo>
                  <a:lnTo>
                    <a:pt x="27" y="9"/>
                  </a:lnTo>
                  <a:lnTo>
                    <a:pt x="23" y="5"/>
                  </a:lnTo>
                  <a:lnTo>
                    <a:pt x="19" y="1"/>
                  </a:lnTo>
                  <a:lnTo>
                    <a:pt x="14" y="0"/>
                  </a:lnTo>
                  <a:lnTo>
                    <a:pt x="14" y="0"/>
                  </a:lnTo>
                  <a:lnTo>
                    <a:pt x="8" y="1"/>
                  </a:lnTo>
                  <a:lnTo>
                    <a:pt x="4" y="5"/>
                  </a:lnTo>
                  <a:lnTo>
                    <a:pt x="1" y="9"/>
                  </a:lnTo>
                  <a:lnTo>
                    <a:pt x="0" y="14"/>
                  </a:lnTo>
                  <a:lnTo>
                    <a:pt x="0" y="14"/>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50"/>
            <p:cNvSpPr>
              <a:spLocks/>
            </p:cNvSpPr>
            <p:nvPr/>
          </p:nvSpPr>
          <p:spPr bwMode="auto">
            <a:xfrm>
              <a:off x="1962150" y="4138613"/>
              <a:ext cx="112713" cy="112713"/>
            </a:xfrm>
            <a:custGeom>
              <a:avLst/>
              <a:gdLst>
                <a:gd name="T0" fmla="*/ 0 w 71"/>
                <a:gd name="T1" fmla="*/ 36 h 71"/>
                <a:gd name="T2" fmla="*/ 0 w 71"/>
                <a:gd name="T3" fmla="*/ 36 h 71"/>
                <a:gd name="T4" fmla="*/ 1 w 71"/>
                <a:gd name="T5" fmla="*/ 42 h 71"/>
                <a:gd name="T6" fmla="*/ 3 w 71"/>
                <a:gd name="T7" fmla="*/ 50 h 71"/>
                <a:gd name="T8" fmla="*/ 6 w 71"/>
                <a:gd name="T9" fmla="*/ 55 h 71"/>
                <a:gd name="T10" fmla="*/ 10 w 71"/>
                <a:gd name="T11" fmla="*/ 61 h 71"/>
                <a:gd name="T12" fmla="*/ 16 w 71"/>
                <a:gd name="T13" fmla="*/ 65 h 71"/>
                <a:gd name="T14" fmla="*/ 21 w 71"/>
                <a:gd name="T15" fmla="*/ 68 h 71"/>
                <a:gd name="T16" fmla="*/ 28 w 71"/>
                <a:gd name="T17" fmla="*/ 70 h 71"/>
                <a:gd name="T18" fmla="*/ 35 w 71"/>
                <a:gd name="T19" fmla="*/ 71 h 71"/>
                <a:gd name="T20" fmla="*/ 35 w 71"/>
                <a:gd name="T21" fmla="*/ 71 h 71"/>
                <a:gd name="T22" fmla="*/ 43 w 71"/>
                <a:gd name="T23" fmla="*/ 70 h 71"/>
                <a:gd name="T24" fmla="*/ 49 w 71"/>
                <a:gd name="T25" fmla="*/ 68 h 71"/>
                <a:gd name="T26" fmla="*/ 56 w 71"/>
                <a:gd name="T27" fmla="*/ 65 h 71"/>
                <a:gd name="T28" fmla="*/ 60 w 71"/>
                <a:gd name="T29" fmla="*/ 61 h 71"/>
                <a:gd name="T30" fmla="*/ 64 w 71"/>
                <a:gd name="T31" fmla="*/ 55 h 71"/>
                <a:gd name="T32" fmla="*/ 68 w 71"/>
                <a:gd name="T33" fmla="*/ 50 h 71"/>
                <a:gd name="T34" fmla="*/ 70 w 71"/>
                <a:gd name="T35" fmla="*/ 42 h 71"/>
                <a:gd name="T36" fmla="*/ 71 w 71"/>
                <a:gd name="T37" fmla="*/ 36 h 71"/>
                <a:gd name="T38" fmla="*/ 71 w 71"/>
                <a:gd name="T39" fmla="*/ 36 h 71"/>
                <a:gd name="T40" fmla="*/ 70 w 71"/>
                <a:gd name="T41" fmla="*/ 28 h 71"/>
                <a:gd name="T42" fmla="*/ 68 w 71"/>
                <a:gd name="T43" fmla="*/ 22 h 71"/>
                <a:gd name="T44" fmla="*/ 64 w 71"/>
                <a:gd name="T45" fmla="*/ 15 h 71"/>
                <a:gd name="T46" fmla="*/ 60 w 71"/>
                <a:gd name="T47" fmla="*/ 11 h 71"/>
                <a:gd name="T48" fmla="*/ 56 w 71"/>
                <a:gd name="T49" fmla="*/ 7 h 71"/>
                <a:gd name="T50" fmla="*/ 49 w 71"/>
                <a:gd name="T51" fmla="*/ 3 h 71"/>
                <a:gd name="T52" fmla="*/ 43 w 71"/>
                <a:gd name="T53" fmla="*/ 1 h 71"/>
                <a:gd name="T54" fmla="*/ 35 w 71"/>
                <a:gd name="T55" fmla="*/ 0 h 71"/>
                <a:gd name="T56" fmla="*/ 35 w 71"/>
                <a:gd name="T57" fmla="*/ 0 h 71"/>
                <a:gd name="T58" fmla="*/ 28 w 71"/>
                <a:gd name="T59" fmla="*/ 1 h 71"/>
                <a:gd name="T60" fmla="*/ 21 w 71"/>
                <a:gd name="T61" fmla="*/ 3 h 71"/>
                <a:gd name="T62" fmla="*/ 16 w 71"/>
                <a:gd name="T63" fmla="*/ 7 h 71"/>
                <a:gd name="T64" fmla="*/ 10 w 71"/>
                <a:gd name="T65" fmla="*/ 11 h 71"/>
                <a:gd name="T66" fmla="*/ 6 w 71"/>
                <a:gd name="T67" fmla="*/ 15 h 71"/>
                <a:gd name="T68" fmla="*/ 3 w 71"/>
                <a:gd name="T69" fmla="*/ 22 h 71"/>
                <a:gd name="T70" fmla="*/ 1 w 71"/>
                <a:gd name="T71" fmla="*/ 28 h 71"/>
                <a:gd name="T72" fmla="*/ 0 w 71"/>
                <a:gd name="T73" fmla="*/ 36 h 71"/>
                <a:gd name="T74" fmla="*/ 0 w 71"/>
                <a:gd name="T7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0" y="36"/>
                  </a:moveTo>
                  <a:lnTo>
                    <a:pt x="0" y="36"/>
                  </a:lnTo>
                  <a:lnTo>
                    <a:pt x="1" y="42"/>
                  </a:lnTo>
                  <a:lnTo>
                    <a:pt x="3" y="50"/>
                  </a:lnTo>
                  <a:lnTo>
                    <a:pt x="6" y="55"/>
                  </a:lnTo>
                  <a:lnTo>
                    <a:pt x="10" y="61"/>
                  </a:lnTo>
                  <a:lnTo>
                    <a:pt x="16" y="65"/>
                  </a:lnTo>
                  <a:lnTo>
                    <a:pt x="21" y="68"/>
                  </a:lnTo>
                  <a:lnTo>
                    <a:pt x="28" y="70"/>
                  </a:lnTo>
                  <a:lnTo>
                    <a:pt x="35" y="71"/>
                  </a:lnTo>
                  <a:lnTo>
                    <a:pt x="35" y="71"/>
                  </a:lnTo>
                  <a:lnTo>
                    <a:pt x="43" y="70"/>
                  </a:lnTo>
                  <a:lnTo>
                    <a:pt x="49" y="68"/>
                  </a:lnTo>
                  <a:lnTo>
                    <a:pt x="56" y="65"/>
                  </a:lnTo>
                  <a:lnTo>
                    <a:pt x="60" y="61"/>
                  </a:lnTo>
                  <a:lnTo>
                    <a:pt x="64" y="55"/>
                  </a:lnTo>
                  <a:lnTo>
                    <a:pt x="68" y="50"/>
                  </a:lnTo>
                  <a:lnTo>
                    <a:pt x="70" y="42"/>
                  </a:lnTo>
                  <a:lnTo>
                    <a:pt x="71" y="36"/>
                  </a:lnTo>
                  <a:lnTo>
                    <a:pt x="71" y="36"/>
                  </a:lnTo>
                  <a:lnTo>
                    <a:pt x="70" y="28"/>
                  </a:lnTo>
                  <a:lnTo>
                    <a:pt x="68" y="22"/>
                  </a:lnTo>
                  <a:lnTo>
                    <a:pt x="64" y="15"/>
                  </a:lnTo>
                  <a:lnTo>
                    <a:pt x="60" y="11"/>
                  </a:lnTo>
                  <a:lnTo>
                    <a:pt x="56" y="7"/>
                  </a:lnTo>
                  <a:lnTo>
                    <a:pt x="49" y="3"/>
                  </a:lnTo>
                  <a:lnTo>
                    <a:pt x="43" y="1"/>
                  </a:lnTo>
                  <a:lnTo>
                    <a:pt x="35" y="0"/>
                  </a:lnTo>
                  <a:lnTo>
                    <a:pt x="35" y="0"/>
                  </a:lnTo>
                  <a:lnTo>
                    <a:pt x="28" y="1"/>
                  </a:lnTo>
                  <a:lnTo>
                    <a:pt x="21" y="3"/>
                  </a:lnTo>
                  <a:lnTo>
                    <a:pt x="16" y="7"/>
                  </a:lnTo>
                  <a:lnTo>
                    <a:pt x="10" y="11"/>
                  </a:lnTo>
                  <a:lnTo>
                    <a:pt x="6" y="15"/>
                  </a:lnTo>
                  <a:lnTo>
                    <a:pt x="3" y="22"/>
                  </a:lnTo>
                  <a:lnTo>
                    <a:pt x="1" y="28"/>
                  </a:lnTo>
                  <a:lnTo>
                    <a:pt x="0" y="36"/>
                  </a:lnTo>
                  <a:lnTo>
                    <a:pt x="0" y="36"/>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51"/>
            <p:cNvSpPr>
              <a:spLocks/>
            </p:cNvSpPr>
            <p:nvPr/>
          </p:nvSpPr>
          <p:spPr bwMode="auto">
            <a:xfrm>
              <a:off x="1976438" y="4154488"/>
              <a:ext cx="82550" cy="82550"/>
            </a:xfrm>
            <a:custGeom>
              <a:avLst/>
              <a:gdLst>
                <a:gd name="T0" fmla="*/ 0 w 52"/>
                <a:gd name="T1" fmla="*/ 26 h 52"/>
                <a:gd name="T2" fmla="*/ 0 w 52"/>
                <a:gd name="T3" fmla="*/ 26 h 52"/>
                <a:gd name="T4" fmla="*/ 1 w 52"/>
                <a:gd name="T5" fmla="*/ 31 h 52"/>
                <a:gd name="T6" fmla="*/ 3 w 52"/>
                <a:gd name="T7" fmla="*/ 35 h 52"/>
                <a:gd name="T8" fmla="*/ 5 w 52"/>
                <a:gd name="T9" fmla="*/ 40 h 52"/>
                <a:gd name="T10" fmla="*/ 8 w 52"/>
                <a:gd name="T11" fmla="*/ 44 h 52"/>
                <a:gd name="T12" fmla="*/ 12 w 52"/>
                <a:gd name="T13" fmla="*/ 47 h 52"/>
                <a:gd name="T14" fmla="*/ 17 w 52"/>
                <a:gd name="T15" fmla="*/ 49 h 52"/>
                <a:gd name="T16" fmla="*/ 21 w 52"/>
                <a:gd name="T17" fmla="*/ 52 h 52"/>
                <a:gd name="T18" fmla="*/ 26 w 52"/>
                <a:gd name="T19" fmla="*/ 52 h 52"/>
                <a:gd name="T20" fmla="*/ 26 w 52"/>
                <a:gd name="T21" fmla="*/ 52 h 52"/>
                <a:gd name="T22" fmla="*/ 32 w 52"/>
                <a:gd name="T23" fmla="*/ 52 h 52"/>
                <a:gd name="T24" fmla="*/ 37 w 52"/>
                <a:gd name="T25" fmla="*/ 49 h 52"/>
                <a:gd name="T26" fmla="*/ 41 w 52"/>
                <a:gd name="T27" fmla="*/ 47 h 52"/>
                <a:gd name="T28" fmla="*/ 45 w 52"/>
                <a:gd name="T29" fmla="*/ 44 h 52"/>
                <a:gd name="T30" fmla="*/ 48 w 52"/>
                <a:gd name="T31" fmla="*/ 40 h 52"/>
                <a:gd name="T32" fmla="*/ 50 w 52"/>
                <a:gd name="T33" fmla="*/ 35 h 52"/>
                <a:gd name="T34" fmla="*/ 52 w 52"/>
                <a:gd name="T35" fmla="*/ 31 h 52"/>
                <a:gd name="T36" fmla="*/ 52 w 52"/>
                <a:gd name="T37" fmla="*/ 26 h 52"/>
                <a:gd name="T38" fmla="*/ 52 w 52"/>
                <a:gd name="T39" fmla="*/ 26 h 52"/>
                <a:gd name="T40" fmla="*/ 52 w 52"/>
                <a:gd name="T41" fmla="*/ 20 h 52"/>
                <a:gd name="T42" fmla="*/ 50 w 52"/>
                <a:gd name="T43" fmla="*/ 15 h 52"/>
                <a:gd name="T44" fmla="*/ 48 w 52"/>
                <a:gd name="T45" fmla="*/ 11 h 52"/>
                <a:gd name="T46" fmla="*/ 45 w 52"/>
                <a:gd name="T47" fmla="*/ 7 h 52"/>
                <a:gd name="T48" fmla="*/ 41 w 52"/>
                <a:gd name="T49" fmla="*/ 4 h 52"/>
                <a:gd name="T50" fmla="*/ 37 w 52"/>
                <a:gd name="T51" fmla="*/ 2 h 52"/>
                <a:gd name="T52" fmla="*/ 32 w 52"/>
                <a:gd name="T53" fmla="*/ 0 h 52"/>
                <a:gd name="T54" fmla="*/ 26 w 52"/>
                <a:gd name="T55" fmla="*/ 0 h 52"/>
                <a:gd name="T56" fmla="*/ 26 w 52"/>
                <a:gd name="T57" fmla="*/ 0 h 52"/>
                <a:gd name="T58" fmla="*/ 21 w 52"/>
                <a:gd name="T59" fmla="*/ 0 h 52"/>
                <a:gd name="T60" fmla="*/ 17 w 52"/>
                <a:gd name="T61" fmla="*/ 2 h 52"/>
                <a:gd name="T62" fmla="*/ 12 w 52"/>
                <a:gd name="T63" fmla="*/ 4 h 52"/>
                <a:gd name="T64" fmla="*/ 8 w 52"/>
                <a:gd name="T65" fmla="*/ 7 h 52"/>
                <a:gd name="T66" fmla="*/ 5 w 52"/>
                <a:gd name="T67" fmla="*/ 11 h 52"/>
                <a:gd name="T68" fmla="*/ 3 w 52"/>
                <a:gd name="T69" fmla="*/ 15 h 52"/>
                <a:gd name="T70" fmla="*/ 1 w 52"/>
                <a:gd name="T71" fmla="*/ 20 h 52"/>
                <a:gd name="T72" fmla="*/ 0 w 52"/>
                <a:gd name="T73" fmla="*/ 26 h 52"/>
                <a:gd name="T74" fmla="*/ 0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0" y="26"/>
                  </a:moveTo>
                  <a:lnTo>
                    <a:pt x="0" y="26"/>
                  </a:lnTo>
                  <a:lnTo>
                    <a:pt x="1" y="31"/>
                  </a:lnTo>
                  <a:lnTo>
                    <a:pt x="3" y="35"/>
                  </a:lnTo>
                  <a:lnTo>
                    <a:pt x="5" y="40"/>
                  </a:lnTo>
                  <a:lnTo>
                    <a:pt x="8" y="44"/>
                  </a:lnTo>
                  <a:lnTo>
                    <a:pt x="12" y="47"/>
                  </a:lnTo>
                  <a:lnTo>
                    <a:pt x="17" y="49"/>
                  </a:lnTo>
                  <a:lnTo>
                    <a:pt x="21" y="52"/>
                  </a:lnTo>
                  <a:lnTo>
                    <a:pt x="26" y="52"/>
                  </a:lnTo>
                  <a:lnTo>
                    <a:pt x="26" y="52"/>
                  </a:lnTo>
                  <a:lnTo>
                    <a:pt x="32" y="52"/>
                  </a:lnTo>
                  <a:lnTo>
                    <a:pt x="37" y="49"/>
                  </a:lnTo>
                  <a:lnTo>
                    <a:pt x="41" y="47"/>
                  </a:lnTo>
                  <a:lnTo>
                    <a:pt x="45" y="44"/>
                  </a:lnTo>
                  <a:lnTo>
                    <a:pt x="48" y="40"/>
                  </a:lnTo>
                  <a:lnTo>
                    <a:pt x="50" y="35"/>
                  </a:lnTo>
                  <a:lnTo>
                    <a:pt x="52" y="31"/>
                  </a:lnTo>
                  <a:lnTo>
                    <a:pt x="52" y="26"/>
                  </a:lnTo>
                  <a:lnTo>
                    <a:pt x="52" y="26"/>
                  </a:lnTo>
                  <a:lnTo>
                    <a:pt x="52" y="20"/>
                  </a:lnTo>
                  <a:lnTo>
                    <a:pt x="50" y="15"/>
                  </a:lnTo>
                  <a:lnTo>
                    <a:pt x="48" y="11"/>
                  </a:lnTo>
                  <a:lnTo>
                    <a:pt x="45" y="7"/>
                  </a:lnTo>
                  <a:lnTo>
                    <a:pt x="41" y="4"/>
                  </a:lnTo>
                  <a:lnTo>
                    <a:pt x="37" y="2"/>
                  </a:lnTo>
                  <a:lnTo>
                    <a:pt x="32" y="0"/>
                  </a:lnTo>
                  <a:lnTo>
                    <a:pt x="26" y="0"/>
                  </a:lnTo>
                  <a:lnTo>
                    <a:pt x="26" y="0"/>
                  </a:lnTo>
                  <a:lnTo>
                    <a:pt x="21" y="0"/>
                  </a:lnTo>
                  <a:lnTo>
                    <a:pt x="17" y="2"/>
                  </a:lnTo>
                  <a:lnTo>
                    <a:pt x="12" y="4"/>
                  </a:lnTo>
                  <a:lnTo>
                    <a:pt x="8" y="7"/>
                  </a:lnTo>
                  <a:lnTo>
                    <a:pt x="5" y="11"/>
                  </a:lnTo>
                  <a:lnTo>
                    <a:pt x="3" y="15"/>
                  </a:lnTo>
                  <a:lnTo>
                    <a:pt x="1" y="20"/>
                  </a:lnTo>
                  <a:lnTo>
                    <a:pt x="0" y="26"/>
                  </a:lnTo>
                  <a:lnTo>
                    <a:pt x="0" y="26"/>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7000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p:cNvSpPr/>
          <p:nvPr/>
        </p:nvSpPr>
        <p:spPr>
          <a:xfrm>
            <a:off x="5025008" y="2348880"/>
            <a:ext cx="576064" cy="1872208"/>
          </a:xfrm>
          <a:prstGeom prst="ellipse">
            <a:avLst/>
          </a:prstGeom>
          <a:solidFill>
            <a:srgbClr val="9E3039">
              <a:alpha val="18000"/>
            </a:srgbClr>
          </a:solidFill>
          <a:ln w="28575">
            <a:solidFill>
              <a:srgbClr val="9E303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nvGrpSpPr>
          <p:cNvPr id="7" name="Group 6"/>
          <p:cNvGrpSpPr/>
          <p:nvPr/>
        </p:nvGrpSpPr>
        <p:grpSpPr>
          <a:xfrm>
            <a:off x="1747889" y="1735785"/>
            <a:ext cx="6466430" cy="2880320"/>
            <a:chOff x="1366889" y="1735785"/>
            <a:chExt cx="6466430" cy="2880320"/>
          </a:xfrm>
        </p:grpSpPr>
        <p:cxnSp>
          <p:nvCxnSpPr>
            <p:cNvPr id="8" name="Straight Connector 7"/>
            <p:cNvCxnSpPr/>
            <p:nvPr/>
          </p:nvCxnSpPr>
          <p:spPr>
            <a:xfrm flipH="1">
              <a:off x="7132281" y="4616105"/>
              <a:ext cx="701038" cy="0"/>
            </a:xfrm>
            <a:prstGeom prst="line">
              <a:avLst/>
            </a:prstGeom>
            <a:ln w="38100">
              <a:solidFill>
                <a:srgbClr val="0070C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6889" y="1735785"/>
              <a:ext cx="5026270" cy="0"/>
            </a:xfrm>
            <a:prstGeom prst="line">
              <a:avLst/>
            </a:prstGeom>
            <a:ln w="38100">
              <a:solidFill>
                <a:srgbClr val="0070C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93159" y="1735785"/>
              <a:ext cx="0" cy="2520280"/>
            </a:xfrm>
            <a:prstGeom prst="line">
              <a:avLst/>
            </a:prstGeom>
            <a:ln w="38100">
              <a:solidFill>
                <a:srgbClr val="0070C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96981" y="4258920"/>
              <a:ext cx="735300" cy="0"/>
            </a:xfrm>
            <a:prstGeom prst="line">
              <a:avLst/>
            </a:prstGeom>
            <a:ln w="38100">
              <a:solidFill>
                <a:srgbClr val="0070C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136100" y="4260827"/>
              <a:ext cx="0" cy="349200"/>
            </a:xfrm>
            <a:prstGeom prst="line">
              <a:avLst/>
            </a:prstGeom>
            <a:ln w="38100">
              <a:solidFill>
                <a:srgbClr val="0070C0"/>
              </a:solidFill>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748851" y="2023817"/>
            <a:ext cx="6465469" cy="2626578"/>
            <a:chOff x="1367850" y="2023817"/>
            <a:chExt cx="6465469" cy="2626578"/>
          </a:xfrm>
        </p:grpSpPr>
        <p:cxnSp>
          <p:nvCxnSpPr>
            <p:cNvPr id="14" name="Straight Connector 13"/>
            <p:cNvCxnSpPr/>
            <p:nvPr/>
          </p:nvCxnSpPr>
          <p:spPr>
            <a:xfrm flipH="1">
              <a:off x="1367850" y="2167833"/>
              <a:ext cx="691200" cy="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072680" y="2023817"/>
              <a:ext cx="0" cy="13680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72679" y="2023817"/>
              <a:ext cx="701038" cy="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92760" y="2023817"/>
              <a:ext cx="0" cy="28080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792759" y="2311849"/>
              <a:ext cx="708652" cy="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512839" y="2311849"/>
              <a:ext cx="1" cy="144016"/>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12839" y="2455865"/>
              <a:ext cx="720081" cy="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232919" y="2455875"/>
              <a:ext cx="1" cy="144006"/>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32919" y="2611311"/>
              <a:ext cx="720081" cy="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59573" y="2611312"/>
              <a:ext cx="0" cy="1296083"/>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964389" y="3907455"/>
              <a:ext cx="686076" cy="62"/>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661607" y="3907457"/>
              <a:ext cx="0" cy="38520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69227" y="4293781"/>
              <a:ext cx="1422000" cy="2"/>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101810" y="4297062"/>
              <a:ext cx="0" cy="35280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13240" y="4650395"/>
              <a:ext cx="720079" cy="0"/>
            </a:xfrm>
            <a:prstGeom prst="line">
              <a:avLst/>
            </a:prstGeom>
            <a:ln w="38100">
              <a:solidFill>
                <a:srgbClr val="BC204B"/>
              </a:solidFill>
              <a:headEnd type="none" w="med" len="med"/>
              <a:tailEnd type="none"/>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6823853" y="1735785"/>
            <a:ext cx="1390467" cy="0"/>
          </a:xfrm>
          <a:prstGeom prst="line">
            <a:avLst/>
          </a:prstGeom>
          <a:ln w="38100">
            <a:solidFill>
              <a:schemeClr val="bg1">
                <a:lumMod val="65000"/>
              </a:schemeClr>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25990" y="5012253"/>
            <a:ext cx="7208410" cy="30"/>
          </a:xfrm>
          <a:prstGeom prst="line">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173760" y="501228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93840" y="501228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613920" y="501228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334000" y="501228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046470" y="501228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774160" y="501228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494240" y="5015681"/>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214320" y="5012253"/>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03986" y="5156299"/>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1</a:t>
            </a:r>
          </a:p>
        </p:txBody>
      </p:sp>
      <p:sp>
        <p:nvSpPr>
          <p:cNvPr id="42" name="TextBox 41"/>
          <p:cNvSpPr txBox="1"/>
          <p:nvPr/>
        </p:nvSpPr>
        <p:spPr>
          <a:xfrm>
            <a:off x="3124066" y="5156299"/>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2</a:t>
            </a:r>
          </a:p>
        </p:txBody>
      </p:sp>
      <p:sp>
        <p:nvSpPr>
          <p:cNvPr id="43" name="TextBox 42"/>
          <p:cNvSpPr txBox="1"/>
          <p:nvPr/>
        </p:nvSpPr>
        <p:spPr>
          <a:xfrm>
            <a:off x="3846900" y="5156299"/>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3</a:t>
            </a:r>
          </a:p>
        </p:txBody>
      </p:sp>
      <p:sp>
        <p:nvSpPr>
          <p:cNvPr id="44" name="TextBox 43"/>
          <p:cNvSpPr txBox="1"/>
          <p:nvPr/>
        </p:nvSpPr>
        <p:spPr>
          <a:xfrm>
            <a:off x="4564226" y="5156299"/>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4</a:t>
            </a:r>
          </a:p>
        </p:txBody>
      </p:sp>
      <p:sp>
        <p:nvSpPr>
          <p:cNvPr id="45" name="TextBox 44"/>
          <p:cNvSpPr txBox="1"/>
          <p:nvPr/>
        </p:nvSpPr>
        <p:spPr>
          <a:xfrm>
            <a:off x="5279450" y="5156299"/>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5</a:t>
            </a:r>
          </a:p>
        </p:txBody>
      </p:sp>
      <p:sp>
        <p:nvSpPr>
          <p:cNvPr id="46" name="TextBox 45"/>
          <p:cNvSpPr txBox="1"/>
          <p:nvPr/>
        </p:nvSpPr>
        <p:spPr>
          <a:xfrm>
            <a:off x="6000596" y="5156299"/>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6</a:t>
            </a:r>
          </a:p>
        </p:txBody>
      </p:sp>
      <p:sp>
        <p:nvSpPr>
          <p:cNvPr id="47" name="TextBox 46"/>
          <p:cNvSpPr txBox="1"/>
          <p:nvPr/>
        </p:nvSpPr>
        <p:spPr>
          <a:xfrm>
            <a:off x="6724466" y="5156298"/>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7</a:t>
            </a:r>
          </a:p>
        </p:txBody>
      </p:sp>
      <p:sp>
        <p:nvSpPr>
          <p:cNvPr id="48" name="TextBox 47"/>
          <p:cNvSpPr txBox="1"/>
          <p:nvPr/>
        </p:nvSpPr>
        <p:spPr>
          <a:xfrm>
            <a:off x="7447300" y="5156298"/>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8</a:t>
            </a:r>
          </a:p>
        </p:txBody>
      </p:sp>
      <p:sp>
        <p:nvSpPr>
          <p:cNvPr id="49" name="TextBox 48"/>
          <p:cNvSpPr txBox="1"/>
          <p:nvPr/>
        </p:nvSpPr>
        <p:spPr>
          <a:xfrm>
            <a:off x="8164626" y="5156298"/>
            <a:ext cx="99386" cy="215444"/>
          </a:xfrm>
          <a:prstGeom prst="rect">
            <a:avLst/>
          </a:prstGeom>
          <a:noFill/>
        </p:spPr>
        <p:txBody>
          <a:bodyPr wrap="none" lIns="0" tIns="0" rIns="0" bIns="0" rtlCol="0">
            <a:spAutoFit/>
          </a:bodyPr>
          <a:lstStyle/>
          <a:p>
            <a:pPr algn="ctr"/>
            <a:r>
              <a:rPr lang="en-GB" sz="1400" dirty="0">
                <a:latin typeface="Arial" pitchFamily="34" charset="0"/>
                <a:cs typeface="Arial" pitchFamily="34" charset="0"/>
              </a:rPr>
              <a:t>9</a:t>
            </a:r>
          </a:p>
        </p:txBody>
      </p:sp>
      <p:sp>
        <p:nvSpPr>
          <p:cNvPr id="50" name="TextBox 49"/>
          <p:cNvSpPr txBox="1"/>
          <p:nvPr/>
        </p:nvSpPr>
        <p:spPr>
          <a:xfrm>
            <a:off x="8688661" y="5156298"/>
            <a:ext cx="384721" cy="230832"/>
          </a:xfrm>
          <a:prstGeom prst="rect">
            <a:avLst/>
          </a:prstGeom>
          <a:noFill/>
        </p:spPr>
        <p:txBody>
          <a:bodyPr wrap="none" lIns="0" tIns="0" rIns="0" bIns="0" rtlCol="0">
            <a:spAutoFit/>
          </a:bodyPr>
          <a:lstStyle/>
          <a:p>
            <a:pPr algn="ctr"/>
            <a:r>
              <a:rPr lang="zh-CN" altLang="en-US" sz="1500" dirty="0">
                <a:latin typeface="Arial" pitchFamily="34" charset="0"/>
                <a:cs typeface="Arial" pitchFamily="34" charset="0"/>
              </a:rPr>
              <a:t>时间</a:t>
            </a:r>
            <a:endParaRPr lang="en-GB" sz="1500" dirty="0">
              <a:latin typeface="Arial" pitchFamily="34" charset="0"/>
              <a:cs typeface="Arial" pitchFamily="34" charset="0"/>
            </a:endParaRPr>
          </a:p>
        </p:txBody>
      </p:sp>
      <p:cxnSp>
        <p:nvCxnSpPr>
          <p:cNvPr id="51" name="Straight Connector 50"/>
          <p:cNvCxnSpPr/>
          <p:nvPr/>
        </p:nvCxnSpPr>
        <p:spPr>
          <a:xfrm flipH="1" flipV="1">
            <a:off x="1727720" y="1400453"/>
            <a:ext cx="0" cy="3600400"/>
          </a:xfrm>
          <a:prstGeom prst="line">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786741" y="1388787"/>
            <a:ext cx="1538883" cy="230832"/>
          </a:xfrm>
          <a:prstGeom prst="rect">
            <a:avLst/>
          </a:prstGeom>
          <a:noFill/>
        </p:spPr>
        <p:txBody>
          <a:bodyPr wrap="none" lIns="0" tIns="0" rIns="0" bIns="0" rtlCol="0">
            <a:spAutoFit/>
          </a:bodyPr>
          <a:lstStyle/>
          <a:p>
            <a:pPr algn="ctr"/>
            <a:r>
              <a:rPr lang="zh-CN" altLang="en-US" sz="1500" dirty="0">
                <a:solidFill>
                  <a:srgbClr val="0070C0"/>
                </a:solidFill>
                <a:latin typeface="Arial" pitchFamily="34" charset="0"/>
                <a:cs typeface="Arial" pitchFamily="34" charset="0"/>
              </a:rPr>
              <a:t>原准则下账面价值</a:t>
            </a:r>
            <a:endParaRPr lang="en-GB" sz="1500" dirty="0">
              <a:solidFill>
                <a:srgbClr val="0070C0"/>
              </a:solidFill>
              <a:latin typeface="Arial" pitchFamily="34" charset="0"/>
              <a:cs typeface="Arial" pitchFamily="34" charset="0"/>
            </a:endParaRPr>
          </a:p>
        </p:txBody>
      </p:sp>
      <p:sp>
        <p:nvSpPr>
          <p:cNvPr id="53" name="TextBox 52"/>
          <p:cNvSpPr txBox="1"/>
          <p:nvPr/>
        </p:nvSpPr>
        <p:spPr>
          <a:xfrm>
            <a:off x="2516281" y="2558291"/>
            <a:ext cx="1594988" cy="230832"/>
          </a:xfrm>
          <a:prstGeom prst="rect">
            <a:avLst/>
          </a:prstGeom>
          <a:noFill/>
        </p:spPr>
        <p:txBody>
          <a:bodyPr wrap="none" lIns="0" tIns="0" rIns="0" bIns="0" rtlCol="0">
            <a:spAutoFit/>
          </a:bodyPr>
          <a:lstStyle/>
          <a:p>
            <a:pPr algn="ctr"/>
            <a:r>
              <a:rPr lang="zh-CN" altLang="en-US" sz="1500" dirty="0">
                <a:solidFill>
                  <a:srgbClr val="BC204B"/>
                </a:solidFill>
                <a:latin typeface="Arial" pitchFamily="34" charset="0"/>
                <a:cs typeface="Arial" pitchFamily="34" charset="0"/>
              </a:rPr>
              <a:t>新准则下账面价值</a:t>
            </a:r>
            <a:endParaRPr lang="en-GB" sz="1500" dirty="0">
              <a:solidFill>
                <a:srgbClr val="BC204B"/>
              </a:solidFill>
              <a:latin typeface="Arial" pitchFamily="34" charset="0"/>
              <a:cs typeface="Arial" pitchFamily="34" charset="0"/>
            </a:endParaRPr>
          </a:p>
        </p:txBody>
      </p:sp>
      <p:sp>
        <p:nvSpPr>
          <p:cNvPr id="57" name="TextBox 56"/>
          <p:cNvSpPr txBox="1"/>
          <p:nvPr/>
        </p:nvSpPr>
        <p:spPr>
          <a:xfrm>
            <a:off x="1676297" y="5153709"/>
            <a:ext cx="99386" cy="215444"/>
          </a:xfrm>
          <a:prstGeom prst="rect">
            <a:avLst/>
          </a:prstGeom>
          <a:noFill/>
        </p:spPr>
        <p:txBody>
          <a:bodyPr wrap="none" lIns="0" tIns="0" rIns="0" bIns="0" rtlCol="0">
            <a:spAutoFit/>
          </a:bodyPr>
          <a:lstStyle/>
          <a:p>
            <a:pPr algn="r"/>
            <a:r>
              <a:rPr lang="en-GB" sz="1400" dirty="0">
                <a:latin typeface="Arial" pitchFamily="34" charset="0"/>
                <a:cs typeface="Arial" pitchFamily="34" charset="0"/>
              </a:rPr>
              <a:t>0</a:t>
            </a:r>
          </a:p>
        </p:txBody>
      </p:sp>
      <p:sp>
        <p:nvSpPr>
          <p:cNvPr id="58" name="TextBox 57"/>
          <p:cNvSpPr txBox="1"/>
          <p:nvPr/>
        </p:nvSpPr>
        <p:spPr>
          <a:xfrm>
            <a:off x="1191182" y="1196015"/>
            <a:ext cx="408766" cy="215444"/>
          </a:xfrm>
          <a:prstGeom prst="rect">
            <a:avLst/>
          </a:prstGeom>
          <a:noFill/>
        </p:spPr>
        <p:txBody>
          <a:bodyPr wrap="none" lIns="0" tIns="0" rIns="0" bIns="0" rtlCol="0">
            <a:spAutoFit/>
          </a:bodyPr>
          <a:lstStyle/>
          <a:p>
            <a:pPr algn="r"/>
            <a:r>
              <a:rPr lang="zh-CN" altLang="en-US" sz="1400" dirty="0">
                <a:latin typeface="Arial" pitchFamily="34" charset="0"/>
                <a:cs typeface="Arial" pitchFamily="34" charset="0"/>
              </a:rPr>
              <a:t>金额 </a:t>
            </a:r>
            <a:endParaRPr lang="en-GB" sz="1400" dirty="0">
              <a:latin typeface="Arial" pitchFamily="34" charset="0"/>
              <a:cs typeface="Arial" pitchFamily="34" charset="0"/>
            </a:endParaRPr>
          </a:p>
        </p:txBody>
      </p:sp>
      <p:cxnSp>
        <p:nvCxnSpPr>
          <p:cNvPr id="59" name="Straight Connector 58"/>
          <p:cNvCxnSpPr/>
          <p:nvPr/>
        </p:nvCxnSpPr>
        <p:spPr>
          <a:xfrm flipV="1">
            <a:off x="5334001" y="5443751"/>
            <a:ext cx="1" cy="216761"/>
          </a:xfrm>
          <a:prstGeom prst="line">
            <a:avLst/>
          </a:prstGeom>
          <a:ln w="38100">
            <a:solidFill>
              <a:srgbClr val="9E3039"/>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003939" y="5733681"/>
            <a:ext cx="1731243" cy="230832"/>
          </a:xfrm>
          <a:prstGeom prst="rect">
            <a:avLst/>
          </a:prstGeom>
          <a:noFill/>
        </p:spPr>
        <p:txBody>
          <a:bodyPr wrap="none" lIns="0" tIns="0" rIns="0" bIns="0" rtlCol="0">
            <a:spAutoFit/>
          </a:bodyPr>
          <a:lstStyle/>
          <a:p>
            <a:pPr algn="r"/>
            <a:r>
              <a:rPr lang="zh-CN" altLang="en-US" sz="1500" dirty="0">
                <a:solidFill>
                  <a:srgbClr val="9E3039"/>
                </a:solidFill>
                <a:latin typeface="Arial" pitchFamily="34" charset="0"/>
                <a:cs typeface="Arial" pitchFamily="34" charset="0"/>
              </a:rPr>
              <a:t>信用风险的显著增加</a:t>
            </a:r>
            <a:endParaRPr lang="en-GB" sz="1500" dirty="0">
              <a:solidFill>
                <a:srgbClr val="9E3039"/>
              </a:solidFill>
              <a:latin typeface="Arial" pitchFamily="34" charset="0"/>
              <a:cs typeface="Arial" pitchFamily="34" charset="0"/>
            </a:endParaRPr>
          </a:p>
        </p:txBody>
      </p:sp>
      <p:cxnSp>
        <p:nvCxnSpPr>
          <p:cNvPr id="61" name="Straight Connector 60"/>
          <p:cNvCxnSpPr/>
          <p:nvPr/>
        </p:nvCxnSpPr>
        <p:spPr>
          <a:xfrm flipV="1">
            <a:off x="6763593" y="5444488"/>
            <a:ext cx="1" cy="216761"/>
          </a:xfrm>
          <a:prstGeom prst="line">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57066" y="5730753"/>
            <a:ext cx="1008324" cy="461665"/>
          </a:xfrm>
          <a:prstGeom prst="rect">
            <a:avLst/>
          </a:prstGeom>
          <a:noFill/>
        </p:spPr>
        <p:txBody>
          <a:bodyPr wrap="square" lIns="0" tIns="0" rIns="0" bIns="0" rtlCol="0">
            <a:spAutoFit/>
          </a:bodyPr>
          <a:lstStyle/>
          <a:p>
            <a:pPr algn="ctr"/>
            <a:r>
              <a:rPr lang="zh-CN" altLang="en-US" sz="1500" dirty="0">
                <a:latin typeface="Arial" pitchFamily="34" charset="0"/>
                <a:cs typeface="Arial" pitchFamily="34" charset="0"/>
              </a:rPr>
              <a:t>“已发生”信用损失事件</a:t>
            </a:r>
            <a:endParaRPr lang="en-GB" sz="1500" dirty="0">
              <a:latin typeface="Arial" pitchFamily="34" charset="0"/>
              <a:cs typeface="Arial" pitchFamily="34" charset="0"/>
            </a:endParaRPr>
          </a:p>
        </p:txBody>
      </p:sp>
      <p:cxnSp>
        <p:nvCxnSpPr>
          <p:cNvPr id="63" name="Straight Connector 62"/>
          <p:cNvCxnSpPr/>
          <p:nvPr/>
        </p:nvCxnSpPr>
        <p:spPr>
          <a:xfrm flipH="1">
            <a:off x="7814135" y="1789646"/>
            <a:ext cx="1941" cy="2791482"/>
          </a:xfrm>
          <a:prstGeom prst="line">
            <a:avLst/>
          </a:prstGeom>
          <a:ln w="38100">
            <a:solidFill>
              <a:schemeClr val="bg2">
                <a:lumMod val="25000"/>
              </a:schemeClr>
            </a:solidFill>
            <a:prstDash val="solid"/>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187616" y="3068960"/>
            <a:ext cx="769441" cy="230832"/>
          </a:xfrm>
          <a:prstGeom prst="rect">
            <a:avLst/>
          </a:prstGeom>
          <a:noFill/>
        </p:spPr>
        <p:txBody>
          <a:bodyPr wrap="none" lIns="0" tIns="0" rIns="0" bIns="0" rtlCol="0">
            <a:spAutoFit/>
          </a:bodyPr>
          <a:lstStyle/>
          <a:p>
            <a:pPr algn="ctr"/>
            <a:r>
              <a:rPr lang="zh-CN" altLang="en-US" sz="1500" dirty="0">
                <a:solidFill>
                  <a:schemeClr val="bg2">
                    <a:lumMod val="25000"/>
                  </a:schemeClr>
                </a:solidFill>
                <a:latin typeface="Arial" pitchFamily="34" charset="0"/>
                <a:cs typeface="Arial" pitchFamily="34" charset="0"/>
              </a:rPr>
              <a:t>减值准备</a:t>
            </a:r>
            <a:endParaRPr lang="en-GB" sz="1500" dirty="0">
              <a:solidFill>
                <a:schemeClr val="bg2">
                  <a:lumMod val="25000"/>
                </a:schemeClr>
              </a:solidFill>
              <a:latin typeface="Arial" pitchFamily="34" charset="0"/>
              <a:cs typeface="Arial" pitchFamily="34" charset="0"/>
            </a:endParaRPr>
          </a:p>
        </p:txBody>
      </p:sp>
      <p:cxnSp>
        <p:nvCxnSpPr>
          <p:cNvPr id="69" name="Straight Connector 68"/>
          <p:cNvCxnSpPr/>
          <p:nvPr/>
        </p:nvCxnSpPr>
        <p:spPr>
          <a:xfrm flipV="1">
            <a:off x="2432720" y="5013176"/>
            <a:ext cx="0" cy="72000"/>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509418" y="1553309"/>
            <a:ext cx="433648" cy="902556"/>
          </a:xfrm>
          <a:prstGeom prst="ellipse">
            <a:avLst/>
          </a:prstGeom>
          <a:solidFill>
            <a:srgbClr val="470A68">
              <a:alpha val="18000"/>
            </a:srgbClr>
          </a:solidFill>
          <a:ln w="28575">
            <a:solidFill>
              <a:srgbClr val="470A68"/>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2" name="Title 1"/>
          <p:cNvSpPr>
            <a:spLocks noGrp="1"/>
          </p:cNvSpPr>
          <p:nvPr>
            <p:ph type="title"/>
          </p:nvPr>
        </p:nvSpPr>
        <p:spPr/>
        <p:txBody>
          <a:bodyPr/>
          <a:lstStyle/>
          <a:p>
            <a:r>
              <a:rPr lang="zh-CN" altLang="en-US" dirty="0"/>
              <a:t>新的减值模型</a:t>
            </a:r>
            <a:endParaRPr lang="en-GB" dirty="0"/>
          </a:p>
        </p:txBody>
      </p:sp>
      <p:sp>
        <p:nvSpPr>
          <p:cNvPr id="66" name="TextBox 65"/>
          <p:cNvSpPr txBox="1"/>
          <p:nvPr/>
        </p:nvSpPr>
        <p:spPr>
          <a:xfrm>
            <a:off x="2124233" y="3200653"/>
            <a:ext cx="2445708" cy="692497"/>
          </a:xfrm>
          <a:prstGeom prst="rect">
            <a:avLst/>
          </a:prstGeom>
          <a:noFill/>
        </p:spPr>
        <p:txBody>
          <a:bodyPr wrap="square" lIns="0" tIns="0" rIns="0" bIns="0" rtlCol="0">
            <a:spAutoFit/>
          </a:bodyPr>
          <a:lstStyle/>
          <a:p>
            <a:r>
              <a:rPr lang="zh-CN" altLang="en-US" sz="1500" dirty="0">
                <a:solidFill>
                  <a:srgbClr val="470A68"/>
                </a:solidFill>
                <a:latin typeface="Arial" pitchFamily="34" charset="0"/>
                <a:cs typeface="Arial" pitchFamily="34" charset="0"/>
              </a:rPr>
              <a:t>新准则下减值范围内所有金融资产都有减值准备</a:t>
            </a:r>
            <a:r>
              <a:rPr lang="en-GB" sz="1500" dirty="0">
                <a:solidFill>
                  <a:srgbClr val="470A68"/>
                </a:solidFill>
                <a:latin typeface="Arial" pitchFamily="34" charset="0"/>
                <a:cs typeface="Arial" pitchFamily="34" charset="0"/>
              </a:rPr>
              <a:t> (</a:t>
            </a:r>
            <a:r>
              <a:rPr lang="zh-CN" altLang="en-US" sz="1500" i="1" dirty="0">
                <a:solidFill>
                  <a:srgbClr val="470A68"/>
                </a:solidFill>
                <a:latin typeface="Arial" pitchFamily="34" charset="0"/>
                <a:cs typeface="Arial" pitchFamily="34" charset="0"/>
              </a:rPr>
              <a:t>即使未出现信用风险增加</a:t>
            </a:r>
            <a:r>
              <a:rPr lang="en-GB" sz="1500" dirty="0">
                <a:solidFill>
                  <a:srgbClr val="470A68"/>
                </a:solidFill>
                <a:latin typeface="Arial" pitchFamily="34" charset="0"/>
                <a:cs typeface="Arial" pitchFamily="34" charset="0"/>
              </a:rPr>
              <a:t>)</a:t>
            </a:r>
          </a:p>
        </p:txBody>
      </p:sp>
      <p:sp>
        <p:nvSpPr>
          <p:cNvPr id="3" name="Left Arrow 2"/>
          <p:cNvSpPr/>
          <p:nvPr/>
        </p:nvSpPr>
        <p:spPr>
          <a:xfrm rot="3905302">
            <a:off x="1597522" y="2771979"/>
            <a:ext cx="740423" cy="129959"/>
          </a:xfrm>
          <a:prstGeom prst="leftArrow">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Tree>
    <p:extLst>
      <p:ext uri="{BB962C8B-B14F-4D97-AF65-F5344CB8AC3E}">
        <p14:creationId xmlns:p14="http://schemas.microsoft.com/office/powerpoint/2010/main" val="129665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71784" y="2358348"/>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01</a:t>
            </a:r>
          </a:p>
        </p:txBody>
      </p:sp>
      <p:sp>
        <p:nvSpPr>
          <p:cNvPr id="6" name="Oval 5"/>
          <p:cNvSpPr/>
          <p:nvPr/>
        </p:nvSpPr>
        <p:spPr>
          <a:xfrm>
            <a:off x="2071784" y="3268691"/>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02</a:t>
            </a:r>
          </a:p>
        </p:txBody>
      </p:sp>
      <p:sp>
        <p:nvSpPr>
          <p:cNvPr id="7" name="Oval 6"/>
          <p:cNvSpPr/>
          <p:nvPr/>
        </p:nvSpPr>
        <p:spPr>
          <a:xfrm>
            <a:off x="2071784" y="4179034"/>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03</a:t>
            </a:r>
          </a:p>
        </p:txBody>
      </p:sp>
      <p:sp>
        <p:nvSpPr>
          <p:cNvPr id="9" name="Title 3"/>
          <p:cNvSpPr txBox="1">
            <a:spLocks/>
          </p:cNvSpPr>
          <p:nvPr/>
        </p:nvSpPr>
        <p:spPr>
          <a:xfrm>
            <a:off x="2325460" y="859128"/>
            <a:ext cx="1527240" cy="860972"/>
          </a:xfrm>
          <a:prstGeom prst="rect">
            <a:avLst/>
          </a:prstGeom>
          <a:solidFill>
            <a:srgbClr val="00338D"/>
          </a:solidFill>
        </p:spPr>
        <p:txBody>
          <a:bodyPr vert="horz" lIns="90000" tIns="90000" rIns="90000" bIns="90000" rtlCol="0" anchor="t" anchorCtr="0">
            <a:noAutofit/>
          </a:bodyPr>
          <a:lstStyle>
            <a:lvl1pPr algn="l" defTabSz="914400" rtl="0" eaLnBrk="1" latinLnBrk="0" hangingPunct="1">
              <a:lnSpc>
                <a:spcPct val="100000"/>
              </a:lnSpc>
              <a:spcBef>
                <a:spcPct val="0"/>
              </a:spcBef>
              <a:buNone/>
              <a:defRPr sz="10000" kern="1200">
                <a:solidFill>
                  <a:schemeClr val="bg1"/>
                </a:solidFill>
                <a:latin typeface="Microsoft YaHei" panose="020B0503020204020204" pitchFamily="34" charset="-122"/>
                <a:ea typeface="+mj-ea"/>
                <a:cs typeface="+mj-cs"/>
              </a:defRPr>
            </a:lvl1pPr>
          </a:lstStyle>
          <a:p>
            <a:pPr marL="990600" indent="-990600"/>
            <a:r>
              <a:rPr lang="zh-CN" altLang="en-US" sz="4062" dirty="0">
                <a:latin typeface="Arial" panose="020B0604020202020204" pitchFamily="34" charset="0"/>
                <a:ea typeface="微软雅黑" panose="020B0503020204020204" pitchFamily="34" charset="-122"/>
                <a:cs typeface="Arial" panose="020B0604020202020204" pitchFamily="34" charset="0"/>
              </a:rPr>
              <a:t>目录</a:t>
            </a:r>
            <a:endParaRPr lang="zh-CN" altLang="en-US" sz="4062" dirty="0">
              <a:latin typeface="Arial" panose="020B0604020202020204" pitchFamily="34" charset="0"/>
              <a:ea typeface="微软雅黑" panose="020B0503020204020204" pitchFamily="34" charset="-122"/>
              <a:cs typeface="Arial" panose="020B0604020202020204" pitchFamily="34" charset="0"/>
            </a:endParaRPr>
          </a:p>
        </p:txBody>
      </p:sp>
      <p:sp>
        <p:nvSpPr>
          <p:cNvPr id="11" name="Oval 10"/>
          <p:cNvSpPr/>
          <p:nvPr/>
        </p:nvSpPr>
        <p:spPr>
          <a:xfrm>
            <a:off x="2071784" y="5089377"/>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04</a:t>
            </a:r>
          </a:p>
        </p:txBody>
      </p:sp>
      <p:sp>
        <p:nvSpPr>
          <p:cNvPr id="13" name="Rectangle 12"/>
          <p:cNvSpPr/>
          <p:nvPr/>
        </p:nvSpPr>
        <p:spPr>
          <a:xfrm>
            <a:off x="2579136" y="2352081"/>
            <a:ext cx="4717143" cy="507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aphicFrame>
        <p:nvGraphicFramePr>
          <p:cNvPr id="14" name="Table 6"/>
          <p:cNvGraphicFramePr>
            <a:graphicFrameLocks noGrp="1"/>
          </p:cNvGraphicFramePr>
          <p:nvPr>
            <p:extLst>
              <p:ext uri="{D42A27DB-BD31-4B8C-83A1-F6EECF244321}">
                <p14:modId xmlns:p14="http://schemas.microsoft.com/office/powerpoint/2010/main" val="1564566947"/>
              </p:ext>
            </p:extLst>
          </p:nvPr>
        </p:nvGraphicFramePr>
        <p:xfrm>
          <a:off x="2777245" y="2086996"/>
          <a:ext cx="4320925" cy="3720796"/>
        </p:xfrm>
        <a:graphic>
          <a:graphicData uri="http://schemas.openxmlformats.org/drawingml/2006/table">
            <a:tbl>
              <a:tblPr firstRow="1" bandRow="1">
                <a:tableStyleId>{5C22544A-7EE6-4342-B048-85BDC9FD1C3A}</a:tableStyleId>
              </a:tblPr>
              <a:tblGrid>
                <a:gridCol w="4320925">
                  <a:extLst>
                    <a:ext uri="{9D8B030D-6E8A-4147-A177-3AD203B41FA5}">
                      <a16:colId xmlns:a16="http://schemas.microsoft.com/office/drawing/2014/main" xmlns="" val="20000"/>
                    </a:ext>
                  </a:extLst>
                </a:gridCol>
              </a:tblGrid>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结构性存款和理财产品</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应收票据贴现及应收账款保理</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应收账款的预期信用损失</a:t>
                      </a: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永续债新规</a:t>
                      </a:r>
                      <a:endParaRPr lang="zh-CN" altLang="en-US"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15" name="Group 14"/>
          <p:cNvGrpSpPr/>
          <p:nvPr/>
        </p:nvGrpSpPr>
        <p:grpSpPr>
          <a:xfrm>
            <a:off x="6449518" y="5234967"/>
            <a:ext cx="374650" cy="754063"/>
            <a:chOff x="1865313" y="4138613"/>
            <a:chExt cx="374650" cy="754063"/>
          </a:xfrm>
        </p:grpSpPr>
        <p:sp>
          <p:nvSpPr>
            <p:cNvPr id="16" name="Freeform 533"/>
            <p:cNvSpPr>
              <a:spLocks/>
            </p:cNvSpPr>
            <p:nvPr/>
          </p:nvSpPr>
          <p:spPr bwMode="auto">
            <a:xfrm>
              <a:off x="1987550" y="4329113"/>
              <a:ext cx="61913" cy="273050"/>
            </a:xfrm>
            <a:custGeom>
              <a:avLst/>
              <a:gdLst>
                <a:gd name="T0" fmla="*/ 6 w 39"/>
                <a:gd name="T1" fmla="*/ 6 h 172"/>
                <a:gd name="T2" fmla="*/ 6 w 39"/>
                <a:gd name="T3" fmla="*/ 6 h 172"/>
                <a:gd name="T4" fmla="*/ 3 w 39"/>
                <a:gd name="T5" fmla="*/ 9 h 172"/>
                <a:gd name="T6" fmla="*/ 2 w 39"/>
                <a:gd name="T7" fmla="*/ 13 h 172"/>
                <a:gd name="T8" fmla="*/ 1 w 39"/>
                <a:gd name="T9" fmla="*/ 16 h 172"/>
                <a:gd name="T10" fmla="*/ 0 w 39"/>
                <a:gd name="T11" fmla="*/ 19 h 172"/>
                <a:gd name="T12" fmla="*/ 0 w 39"/>
                <a:gd name="T13" fmla="*/ 172 h 172"/>
                <a:gd name="T14" fmla="*/ 39 w 39"/>
                <a:gd name="T15" fmla="*/ 172 h 172"/>
                <a:gd name="T16" fmla="*/ 39 w 39"/>
                <a:gd name="T17" fmla="*/ 19 h 172"/>
                <a:gd name="T18" fmla="*/ 39 w 39"/>
                <a:gd name="T19" fmla="*/ 19 h 172"/>
                <a:gd name="T20" fmla="*/ 39 w 39"/>
                <a:gd name="T21" fmla="*/ 16 h 172"/>
                <a:gd name="T22" fmla="*/ 38 w 39"/>
                <a:gd name="T23" fmla="*/ 13 h 172"/>
                <a:gd name="T24" fmla="*/ 36 w 39"/>
                <a:gd name="T25" fmla="*/ 9 h 172"/>
                <a:gd name="T26" fmla="*/ 33 w 39"/>
                <a:gd name="T27" fmla="*/ 6 h 172"/>
                <a:gd name="T28" fmla="*/ 33 w 39"/>
                <a:gd name="T29" fmla="*/ 6 h 172"/>
                <a:gd name="T30" fmla="*/ 30 w 39"/>
                <a:gd name="T31" fmla="*/ 3 h 172"/>
                <a:gd name="T32" fmla="*/ 27 w 39"/>
                <a:gd name="T33" fmla="*/ 2 h 172"/>
                <a:gd name="T34" fmla="*/ 24 w 39"/>
                <a:gd name="T35" fmla="*/ 1 h 172"/>
                <a:gd name="T36" fmla="*/ 19 w 39"/>
                <a:gd name="T37" fmla="*/ 0 h 172"/>
                <a:gd name="T38" fmla="*/ 19 w 39"/>
                <a:gd name="T39" fmla="*/ 0 h 172"/>
                <a:gd name="T40" fmla="*/ 16 w 39"/>
                <a:gd name="T41" fmla="*/ 1 h 172"/>
                <a:gd name="T42" fmla="*/ 12 w 39"/>
                <a:gd name="T43" fmla="*/ 2 h 172"/>
                <a:gd name="T44" fmla="*/ 9 w 39"/>
                <a:gd name="T45" fmla="*/ 3 h 172"/>
                <a:gd name="T46" fmla="*/ 6 w 39"/>
                <a:gd name="T47" fmla="*/ 6 h 172"/>
                <a:gd name="T48" fmla="*/ 6 w 39"/>
                <a:gd name="T49" fmla="*/ 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72">
                  <a:moveTo>
                    <a:pt x="6" y="6"/>
                  </a:moveTo>
                  <a:lnTo>
                    <a:pt x="6" y="6"/>
                  </a:lnTo>
                  <a:lnTo>
                    <a:pt x="3" y="9"/>
                  </a:lnTo>
                  <a:lnTo>
                    <a:pt x="2" y="13"/>
                  </a:lnTo>
                  <a:lnTo>
                    <a:pt x="1" y="16"/>
                  </a:lnTo>
                  <a:lnTo>
                    <a:pt x="0" y="19"/>
                  </a:lnTo>
                  <a:lnTo>
                    <a:pt x="0" y="172"/>
                  </a:lnTo>
                  <a:lnTo>
                    <a:pt x="39" y="172"/>
                  </a:lnTo>
                  <a:lnTo>
                    <a:pt x="39" y="19"/>
                  </a:lnTo>
                  <a:lnTo>
                    <a:pt x="39" y="19"/>
                  </a:lnTo>
                  <a:lnTo>
                    <a:pt x="39" y="16"/>
                  </a:lnTo>
                  <a:lnTo>
                    <a:pt x="38" y="13"/>
                  </a:lnTo>
                  <a:lnTo>
                    <a:pt x="36" y="9"/>
                  </a:lnTo>
                  <a:lnTo>
                    <a:pt x="33" y="6"/>
                  </a:lnTo>
                  <a:lnTo>
                    <a:pt x="33" y="6"/>
                  </a:lnTo>
                  <a:lnTo>
                    <a:pt x="30" y="3"/>
                  </a:lnTo>
                  <a:lnTo>
                    <a:pt x="27" y="2"/>
                  </a:lnTo>
                  <a:lnTo>
                    <a:pt x="24" y="1"/>
                  </a:lnTo>
                  <a:lnTo>
                    <a:pt x="19" y="0"/>
                  </a:lnTo>
                  <a:lnTo>
                    <a:pt x="19" y="0"/>
                  </a:lnTo>
                  <a:lnTo>
                    <a:pt x="16" y="1"/>
                  </a:lnTo>
                  <a:lnTo>
                    <a:pt x="12" y="2"/>
                  </a:lnTo>
                  <a:lnTo>
                    <a:pt x="9" y="3"/>
                  </a:lnTo>
                  <a:lnTo>
                    <a:pt x="6" y="6"/>
                  </a:lnTo>
                  <a:lnTo>
                    <a:pt x="6"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34"/>
            <p:cNvSpPr>
              <a:spLocks/>
            </p:cNvSpPr>
            <p:nvPr/>
          </p:nvSpPr>
          <p:spPr bwMode="auto">
            <a:xfrm>
              <a:off x="1905000" y="4540251"/>
              <a:ext cx="136525" cy="188913"/>
            </a:xfrm>
            <a:custGeom>
              <a:avLst/>
              <a:gdLst>
                <a:gd name="T0" fmla="*/ 1 w 86"/>
                <a:gd name="T1" fmla="*/ 14 h 119"/>
                <a:gd name="T2" fmla="*/ 1 w 86"/>
                <a:gd name="T3" fmla="*/ 14 h 119"/>
                <a:gd name="T4" fmla="*/ 0 w 86"/>
                <a:gd name="T5" fmla="*/ 18 h 119"/>
                <a:gd name="T6" fmla="*/ 0 w 86"/>
                <a:gd name="T7" fmla="*/ 21 h 119"/>
                <a:gd name="T8" fmla="*/ 1 w 86"/>
                <a:gd name="T9" fmla="*/ 26 h 119"/>
                <a:gd name="T10" fmla="*/ 3 w 86"/>
                <a:gd name="T11" fmla="*/ 29 h 119"/>
                <a:gd name="T12" fmla="*/ 52 w 86"/>
                <a:gd name="T13" fmla="*/ 119 h 119"/>
                <a:gd name="T14" fmla="*/ 86 w 86"/>
                <a:gd name="T15" fmla="*/ 99 h 119"/>
                <a:gd name="T16" fmla="*/ 37 w 86"/>
                <a:gd name="T17" fmla="*/ 11 h 119"/>
                <a:gd name="T18" fmla="*/ 37 w 86"/>
                <a:gd name="T19" fmla="*/ 11 h 119"/>
                <a:gd name="T20" fmla="*/ 35 w 86"/>
                <a:gd name="T21" fmla="*/ 7 h 119"/>
                <a:gd name="T22" fmla="*/ 31 w 86"/>
                <a:gd name="T23" fmla="*/ 4 h 119"/>
                <a:gd name="T24" fmla="*/ 28 w 86"/>
                <a:gd name="T25" fmla="*/ 2 h 119"/>
                <a:gd name="T26" fmla="*/ 25 w 86"/>
                <a:gd name="T27" fmla="*/ 1 h 119"/>
                <a:gd name="T28" fmla="*/ 25 w 86"/>
                <a:gd name="T29" fmla="*/ 1 h 119"/>
                <a:gd name="T30" fmla="*/ 22 w 86"/>
                <a:gd name="T31" fmla="*/ 0 h 119"/>
                <a:gd name="T32" fmla="*/ 17 w 86"/>
                <a:gd name="T33" fmla="*/ 1 h 119"/>
                <a:gd name="T34" fmla="*/ 14 w 86"/>
                <a:gd name="T35" fmla="*/ 1 h 119"/>
                <a:gd name="T36" fmla="*/ 10 w 86"/>
                <a:gd name="T37" fmla="*/ 3 h 119"/>
                <a:gd name="T38" fmla="*/ 10 w 86"/>
                <a:gd name="T39" fmla="*/ 3 h 119"/>
                <a:gd name="T40" fmla="*/ 8 w 86"/>
                <a:gd name="T41" fmla="*/ 5 h 119"/>
                <a:gd name="T42" fmla="*/ 4 w 86"/>
                <a:gd name="T43" fmla="*/ 7 h 119"/>
                <a:gd name="T44" fmla="*/ 2 w 86"/>
                <a:gd name="T45" fmla="*/ 11 h 119"/>
                <a:gd name="T46" fmla="*/ 1 w 86"/>
                <a:gd name="T47" fmla="*/ 14 h 119"/>
                <a:gd name="T48" fmla="*/ 1 w 86"/>
                <a:gd name="T49"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9">
                  <a:moveTo>
                    <a:pt x="1" y="14"/>
                  </a:moveTo>
                  <a:lnTo>
                    <a:pt x="1" y="14"/>
                  </a:lnTo>
                  <a:lnTo>
                    <a:pt x="0" y="18"/>
                  </a:lnTo>
                  <a:lnTo>
                    <a:pt x="0" y="21"/>
                  </a:lnTo>
                  <a:lnTo>
                    <a:pt x="1" y="26"/>
                  </a:lnTo>
                  <a:lnTo>
                    <a:pt x="3" y="29"/>
                  </a:lnTo>
                  <a:lnTo>
                    <a:pt x="52" y="119"/>
                  </a:lnTo>
                  <a:lnTo>
                    <a:pt x="86" y="99"/>
                  </a:lnTo>
                  <a:lnTo>
                    <a:pt x="37" y="11"/>
                  </a:lnTo>
                  <a:lnTo>
                    <a:pt x="37" y="11"/>
                  </a:lnTo>
                  <a:lnTo>
                    <a:pt x="35" y="7"/>
                  </a:lnTo>
                  <a:lnTo>
                    <a:pt x="31" y="4"/>
                  </a:lnTo>
                  <a:lnTo>
                    <a:pt x="28" y="2"/>
                  </a:lnTo>
                  <a:lnTo>
                    <a:pt x="25" y="1"/>
                  </a:lnTo>
                  <a:lnTo>
                    <a:pt x="25" y="1"/>
                  </a:lnTo>
                  <a:lnTo>
                    <a:pt x="22" y="0"/>
                  </a:lnTo>
                  <a:lnTo>
                    <a:pt x="17" y="1"/>
                  </a:lnTo>
                  <a:lnTo>
                    <a:pt x="14" y="1"/>
                  </a:lnTo>
                  <a:lnTo>
                    <a:pt x="10" y="3"/>
                  </a:lnTo>
                  <a:lnTo>
                    <a:pt x="10" y="3"/>
                  </a:lnTo>
                  <a:lnTo>
                    <a:pt x="8" y="5"/>
                  </a:lnTo>
                  <a:lnTo>
                    <a:pt x="4" y="7"/>
                  </a:lnTo>
                  <a:lnTo>
                    <a:pt x="2" y="11"/>
                  </a:lnTo>
                  <a:lnTo>
                    <a:pt x="1" y="14"/>
                  </a:lnTo>
                  <a:lnTo>
                    <a:pt x="1" y="14"/>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535"/>
            <p:cNvSpPr>
              <a:spLocks/>
            </p:cNvSpPr>
            <p:nvPr/>
          </p:nvSpPr>
          <p:spPr bwMode="auto">
            <a:xfrm>
              <a:off x="2049463" y="4443413"/>
              <a:ext cx="61913" cy="185738"/>
            </a:xfrm>
            <a:custGeom>
              <a:avLst/>
              <a:gdLst>
                <a:gd name="T0" fmla="*/ 5 w 39"/>
                <a:gd name="T1" fmla="*/ 6 h 117"/>
                <a:gd name="T2" fmla="*/ 5 w 39"/>
                <a:gd name="T3" fmla="*/ 6 h 117"/>
                <a:gd name="T4" fmla="*/ 3 w 39"/>
                <a:gd name="T5" fmla="*/ 9 h 117"/>
                <a:gd name="T6" fmla="*/ 1 w 39"/>
                <a:gd name="T7" fmla="*/ 12 h 117"/>
                <a:gd name="T8" fmla="*/ 0 w 39"/>
                <a:gd name="T9" fmla="*/ 15 h 117"/>
                <a:gd name="T10" fmla="*/ 0 w 39"/>
                <a:gd name="T11" fmla="*/ 20 h 117"/>
                <a:gd name="T12" fmla="*/ 0 w 39"/>
                <a:gd name="T13" fmla="*/ 117 h 117"/>
                <a:gd name="T14" fmla="*/ 39 w 39"/>
                <a:gd name="T15" fmla="*/ 117 h 117"/>
                <a:gd name="T16" fmla="*/ 39 w 39"/>
                <a:gd name="T17" fmla="*/ 20 h 117"/>
                <a:gd name="T18" fmla="*/ 39 w 39"/>
                <a:gd name="T19" fmla="*/ 20 h 117"/>
                <a:gd name="T20" fmla="*/ 38 w 39"/>
                <a:gd name="T21" fmla="*/ 15 h 117"/>
                <a:gd name="T22" fmla="*/ 36 w 39"/>
                <a:gd name="T23" fmla="*/ 12 h 117"/>
                <a:gd name="T24" fmla="*/ 35 w 39"/>
                <a:gd name="T25" fmla="*/ 9 h 117"/>
                <a:gd name="T26" fmla="*/ 32 w 39"/>
                <a:gd name="T27" fmla="*/ 6 h 117"/>
                <a:gd name="T28" fmla="*/ 32 w 39"/>
                <a:gd name="T29" fmla="*/ 6 h 117"/>
                <a:gd name="T30" fmla="*/ 30 w 39"/>
                <a:gd name="T31" fmla="*/ 4 h 117"/>
                <a:gd name="T32" fmla="*/ 27 w 39"/>
                <a:gd name="T33" fmla="*/ 1 h 117"/>
                <a:gd name="T34" fmla="*/ 22 w 39"/>
                <a:gd name="T35" fmla="*/ 0 h 117"/>
                <a:gd name="T36" fmla="*/ 19 w 39"/>
                <a:gd name="T37" fmla="*/ 0 h 117"/>
                <a:gd name="T38" fmla="*/ 19 w 39"/>
                <a:gd name="T39" fmla="*/ 0 h 117"/>
                <a:gd name="T40" fmla="*/ 15 w 39"/>
                <a:gd name="T41" fmla="*/ 0 h 117"/>
                <a:gd name="T42" fmla="*/ 12 w 39"/>
                <a:gd name="T43" fmla="*/ 1 h 117"/>
                <a:gd name="T44" fmla="*/ 8 w 39"/>
                <a:gd name="T45" fmla="*/ 4 h 117"/>
                <a:gd name="T46" fmla="*/ 5 w 39"/>
                <a:gd name="T47" fmla="*/ 6 h 117"/>
                <a:gd name="T48" fmla="*/ 5 w 39"/>
                <a:gd name="T49"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17">
                  <a:moveTo>
                    <a:pt x="5" y="6"/>
                  </a:moveTo>
                  <a:lnTo>
                    <a:pt x="5" y="6"/>
                  </a:lnTo>
                  <a:lnTo>
                    <a:pt x="3" y="9"/>
                  </a:lnTo>
                  <a:lnTo>
                    <a:pt x="1" y="12"/>
                  </a:lnTo>
                  <a:lnTo>
                    <a:pt x="0" y="15"/>
                  </a:lnTo>
                  <a:lnTo>
                    <a:pt x="0" y="20"/>
                  </a:lnTo>
                  <a:lnTo>
                    <a:pt x="0" y="117"/>
                  </a:lnTo>
                  <a:lnTo>
                    <a:pt x="39" y="117"/>
                  </a:lnTo>
                  <a:lnTo>
                    <a:pt x="39" y="20"/>
                  </a:lnTo>
                  <a:lnTo>
                    <a:pt x="39" y="20"/>
                  </a:lnTo>
                  <a:lnTo>
                    <a:pt x="38" y="15"/>
                  </a:lnTo>
                  <a:lnTo>
                    <a:pt x="36" y="12"/>
                  </a:lnTo>
                  <a:lnTo>
                    <a:pt x="35" y="9"/>
                  </a:lnTo>
                  <a:lnTo>
                    <a:pt x="32" y="6"/>
                  </a:lnTo>
                  <a:lnTo>
                    <a:pt x="32" y="6"/>
                  </a:lnTo>
                  <a:lnTo>
                    <a:pt x="30" y="4"/>
                  </a:lnTo>
                  <a:lnTo>
                    <a:pt x="27" y="1"/>
                  </a:lnTo>
                  <a:lnTo>
                    <a:pt x="22" y="0"/>
                  </a:lnTo>
                  <a:lnTo>
                    <a:pt x="19" y="0"/>
                  </a:lnTo>
                  <a:lnTo>
                    <a:pt x="19" y="0"/>
                  </a:lnTo>
                  <a:lnTo>
                    <a:pt x="15" y="0"/>
                  </a:lnTo>
                  <a:lnTo>
                    <a:pt x="12" y="1"/>
                  </a:lnTo>
                  <a:lnTo>
                    <a:pt x="8" y="4"/>
                  </a:lnTo>
                  <a:lnTo>
                    <a:pt x="5" y="6"/>
                  </a:lnTo>
                  <a:lnTo>
                    <a:pt x="5"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536"/>
            <p:cNvSpPr>
              <a:spLocks/>
            </p:cNvSpPr>
            <p:nvPr/>
          </p:nvSpPr>
          <p:spPr bwMode="auto">
            <a:xfrm>
              <a:off x="2111375" y="4456113"/>
              <a:ext cx="58738" cy="200025"/>
            </a:xfrm>
            <a:custGeom>
              <a:avLst/>
              <a:gdLst>
                <a:gd name="T0" fmla="*/ 5 w 37"/>
                <a:gd name="T1" fmla="*/ 5 h 126"/>
                <a:gd name="T2" fmla="*/ 5 w 37"/>
                <a:gd name="T3" fmla="*/ 5 h 126"/>
                <a:gd name="T4" fmla="*/ 3 w 37"/>
                <a:gd name="T5" fmla="*/ 8 h 126"/>
                <a:gd name="T6" fmla="*/ 1 w 37"/>
                <a:gd name="T7" fmla="*/ 12 h 126"/>
                <a:gd name="T8" fmla="*/ 0 w 37"/>
                <a:gd name="T9" fmla="*/ 15 h 126"/>
                <a:gd name="T10" fmla="*/ 0 w 37"/>
                <a:gd name="T11" fmla="*/ 18 h 126"/>
                <a:gd name="T12" fmla="*/ 0 w 37"/>
                <a:gd name="T13" fmla="*/ 126 h 126"/>
                <a:gd name="T14" fmla="*/ 37 w 37"/>
                <a:gd name="T15" fmla="*/ 126 h 126"/>
                <a:gd name="T16" fmla="*/ 37 w 37"/>
                <a:gd name="T17" fmla="*/ 18 h 126"/>
                <a:gd name="T18" fmla="*/ 37 w 37"/>
                <a:gd name="T19" fmla="*/ 18 h 126"/>
                <a:gd name="T20" fmla="*/ 37 w 37"/>
                <a:gd name="T21" fmla="*/ 15 h 126"/>
                <a:gd name="T22" fmla="*/ 36 w 37"/>
                <a:gd name="T23" fmla="*/ 12 h 126"/>
                <a:gd name="T24" fmla="*/ 34 w 37"/>
                <a:gd name="T25" fmla="*/ 8 h 126"/>
                <a:gd name="T26" fmla="*/ 32 w 37"/>
                <a:gd name="T27" fmla="*/ 5 h 126"/>
                <a:gd name="T28" fmla="*/ 32 w 37"/>
                <a:gd name="T29" fmla="*/ 5 h 126"/>
                <a:gd name="T30" fmla="*/ 29 w 37"/>
                <a:gd name="T31" fmla="*/ 3 h 126"/>
                <a:gd name="T32" fmla="*/ 26 w 37"/>
                <a:gd name="T33" fmla="*/ 1 h 126"/>
                <a:gd name="T34" fmla="*/ 22 w 37"/>
                <a:gd name="T35" fmla="*/ 0 h 126"/>
                <a:gd name="T36" fmla="*/ 18 w 37"/>
                <a:gd name="T37" fmla="*/ 0 h 126"/>
                <a:gd name="T38" fmla="*/ 18 w 37"/>
                <a:gd name="T39" fmla="*/ 0 h 126"/>
                <a:gd name="T40" fmla="*/ 15 w 37"/>
                <a:gd name="T41" fmla="*/ 0 h 126"/>
                <a:gd name="T42" fmla="*/ 12 w 37"/>
                <a:gd name="T43" fmla="*/ 1 h 126"/>
                <a:gd name="T44" fmla="*/ 8 w 37"/>
                <a:gd name="T45" fmla="*/ 3 h 126"/>
                <a:gd name="T46" fmla="*/ 5 w 37"/>
                <a:gd name="T47" fmla="*/ 5 h 126"/>
                <a:gd name="T48" fmla="*/ 5 w 37"/>
                <a:gd name="T49"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26">
                  <a:moveTo>
                    <a:pt x="5" y="5"/>
                  </a:moveTo>
                  <a:lnTo>
                    <a:pt x="5" y="5"/>
                  </a:lnTo>
                  <a:lnTo>
                    <a:pt x="3" y="8"/>
                  </a:lnTo>
                  <a:lnTo>
                    <a:pt x="1" y="12"/>
                  </a:lnTo>
                  <a:lnTo>
                    <a:pt x="0" y="15"/>
                  </a:lnTo>
                  <a:lnTo>
                    <a:pt x="0" y="18"/>
                  </a:lnTo>
                  <a:lnTo>
                    <a:pt x="0" y="126"/>
                  </a:lnTo>
                  <a:lnTo>
                    <a:pt x="37" y="126"/>
                  </a:lnTo>
                  <a:lnTo>
                    <a:pt x="37" y="18"/>
                  </a:lnTo>
                  <a:lnTo>
                    <a:pt x="37" y="18"/>
                  </a:lnTo>
                  <a:lnTo>
                    <a:pt x="37" y="15"/>
                  </a:lnTo>
                  <a:lnTo>
                    <a:pt x="36" y="12"/>
                  </a:lnTo>
                  <a:lnTo>
                    <a:pt x="34" y="8"/>
                  </a:lnTo>
                  <a:lnTo>
                    <a:pt x="32" y="5"/>
                  </a:lnTo>
                  <a:lnTo>
                    <a:pt x="32" y="5"/>
                  </a:lnTo>
                  <a:lnTo>
                    <a:pt x="29" y="3"/>
                  </a:lnTo>
                  <a:lnTo>
                    <a:pt x="26" y="1"/>
                  </a:lnTo>
                  <a:lnTo>
                    <a:pt x="22" y="0"/>
                  </a:lnTo>
                  <a:lnTo>
                    <a:pt x="18" y="0"/>
                  </a:lnTo>
                  <a:lnTo>
                    <a:pt x="18" y="0"/>
                  </a:lnTo>
                  <a:lnTo>
                    <a:pt x="15" y="0"/>
                  </a:lnTo>
                  <a:lnTo>
                    <a:pt x="12" y="1"/>
                  </a:lnTo>
                  <a:lnTo>
                    <a:pt x="8" y="3"/>
                  </a:lnTo>
                  <a:lnTo>
                    <a:pt x="5" y="5"/>
                  </a:lnTo>
                  <a:lnTo>
                    <a:pt x="5" y="5"/>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37"/>
            <p:cNvSpPr>
              <a:spLocks/>
            </p:cNvSpPr>
            <p:nvPr/>
          </p:nvSpPr>
          <p:spPr bwMode="auto">
            <a:xfrm>
              <a:off x="2170113" y="4467226"/>
              <a:ext cx="61913" cy="215900"/>
            </a:xfrm>
            <a:custGeom>
              <a:avLst/>
              <a:gdLst>
                <a:gd name="T0" fmla="*/ 7 w 39"/>
                <a:gd name="T1" fmla="*/ 6 h 136"/>
                <a:gd name="T2" fmla="*/ 7 w 39"/>
                <a:gd name="T3" fmla="*/ 6 h 136"/>
                <a:gd name="T4" fmla="*/ 4 w 39"/>
                <a:gd name="T5" fmla="*/ 9 h 136"/>
                <a:gd name="T6" fmla="*/ 3 w 39"/>
                <a:gd name="T7" fmla="*/ 12 h 136"/>
                <a:gd name="T8" fmla="*/ 2 w 39"/>
                <a:gd name="T9" fmla="*/ 16 h 136"/>
                <a:gd name="T10" fmla="*/ 0 w 39"/>
                <a:gd name="T11" fmla="*/ 20 h 136"/>
                <a:gd name="T12" fmla="*/ 0 w 39"/>
                <a:gd name="T13" fmla="*/ 136 h 136"/>
                <a:gd name="T14" fmla="*/ 39 w 39"/>
                <a:gd name="T15" fmla="*/ 136 h 136"/>
                <a:gd name="T16" fmla="*/ 39 w 39"/>
                <a:gd name="T17" fmla="*/ 20 h 136"/>
                <a:gd name="T18" fmla="*/ 39 w 39"/>
                <a:gd name="T19" fmla="*/ 20 h 136"/>
                <a:gd name="T20" fmla="*/ 39 w 39"/>
                <a:gd name="T21" fmla="*/ 16 h 136"/>
                <a:gd name="T22" fmla="*/ 38 w 39"/>
                <a:gd name="T23" fmla="*/ 12 h 136"/>
                <a:gd name="T24" fmla="*/ 36 w 39"/>
                <a:gd name="T25" fmla="*/ 9 h 136"/>
                <a:gd name="T26" fmla="*/ 34 w 39"/>
                <a:gd name="T27" fmla="*/ 6 h 136"/>
                <a:gd name="T28" fmla="*/ 34 w 39"/>
                <a:gd name="T29" fmla="*/ 6 h 136"/>
                <a:gd name="T30" fmla="*/ 31 w 39"/>
                <a:gd name="T31" fmla="*/ 4 h 136"/>
                <a:gd name="T32" fmla="*/ 27 w 39"/>
                <a:gd name="T33" fmla="*/ 1 h 136"/>
                <a:gd name="T34" fmla="*/ 24 w 39"/>
                <a:gd name="T35" fmla="*/ 0 h 136"/>
                <a:gd name="T36" fmla="*/ 20 w 39"/>
                <a:gd name="T37" fmla="*/ 0 h 136"/>
                <a:gd name="T38" fmla="*/ 20 w 39"/>
                <a:gd name="T39" fmla="*/ 0 h 136"/>
                <a:gd name="T40" fmla="*/ 17 w 39"/>
                <a:gd name="T41" fmla="*/ 0 h 136"/>
                <a:gd name="T42" fmla="*/ 12 w 39"/>
                <a:gd name="T43" fmla="*/ 1 h 136"/>
                <a:gd name="T44" fmla="*/ 9 w 39"/>
                <a:gd name="T45" fmla="*/ 4 h 136"/>
                <a:gd name="T46" fmla="*/ 7 w 39"/>
                <a:gd name="T47" fmla="*/ 6 h 136"/>
                <a:gd name="T48" fmla="*/ 7 w 39"/>
                <a:gd name="T49"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6">
                  <a:moveTo>
                    <a:pt x="7" y="6"/>
                  </a:moveTo>
                  <a:lnTo>
                    <a:pt x="7" y="6"/>
                  </a:lnTo>
                  <a:lnTo>
                    <a:pt x="4" y="9"/>
                  </a:lnTo>
                  <a:lnTo>
                    <a:pt x="3" y="12"/>
                  </a:lnTo>
                  <a:lnTo>
                    <a:pt x="2" y="16"/>
                  </a:lnTo>
                  <a:lnTo>
                    <a:pt x="0" y="20"/>
                  </a:lnTo>
                  <a:lnTo>
                    <a:pt x="0" y="136"/>
                  </a:lnTo>
                  <a:lnTo>
                    <a:pt x="39" y="136"/>
                  </a:lnTo>
                  <a:lnTo>
                    <a:pt x="39" y="20"/>
                  </a:lnTo>
                  <a:lnTo>
                    <a:pt x="39" y="20"/>
                  </a:lnTo>
                  <a:lnTo>
                    <a:pt x="39" y="16"/>
                  </a:lnTo>
                  <a:lnTo>
                    <a:pt x="38" y="12"/>
                  </a:lnTo>
                  <a:lnTo>
                    <a:pt x="36" y="9"/>
                  </a:lnTo>
                  <a:lnTo>
                    <a:pt x="34" y="6"/>
                  </a:lnTo>
                  <a:lnTo>
                    <a:pt x="34" y="6"/>
                  </a:lnTo>
                  <a:lnTo>
                    <a:pt x="31" y="4"/>
                  </a:lnTo>
                  <a:lnTo>
                    <a:pt x="27" y="1"/>
                  </a:lnTo>
                  <a:lnTo>
                    <a:pt x="24" y="0"/>
                  </a:lnTo>
                  <a:lnTo>
                    <a:pt x="20" y="0"/>
                  </a:lnTo>
                  <a:lnTo>
                    <a:pt x="20" y="0"/>
                  </a:lnTo>
                  <a:lnTo>
                    <a:pt x="17" y="0"/>
                  </a:lnTo>
                  <a:lnTo>
                    <a:pt x="12" y="1"/>
                  </a:lnTo>
                  <a:lnTo>
                    <a:pt x="9" y="4"/>
                  </a:lnTo>
                  <a:lnTo>
                    <a:pt x="7" y="6"/>
                  </a:lnTo>
                  <a:lnTo>
                    <a:pt x="7"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538"/>
            <p:cNvSpPr>
              <a:spLocks noChangeArrowheads="1"/>
            </p:cNvSpPr>
            <p:nvPr/>
          </p:nvSpPr>
          <p:spPr bwMode="auto">
            <a:xfrm>
              <a:off x="1987550" y="4597401"/>
              <a:ext cx="244475" cy="131763"/>
            </a:xfrm>
            <a:prstGeom prst="rect">
              <a:avLst/>
            </a:prstGeom>
            <a:solidFill>
              <a:srgbClr val="E3BC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539"/>
            <p:cNvSpPr>
              <a:spLocks noChangeArrowheads="1"/>
            </p:cNvSpPr>
            <p:nvPr/>
          </p:nvSpPr>
          <p:spPr bwMode="auto">
            <a:xfrm>
              <a:off x="1982788" y="4729163"/>
              <a:ext cx="257175" cy="16351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40"/>
            <p:cNvSpPr>
              <a:spLocks/>
            </p:cNvSpPr>
            <p:nvPr/>
          </p:nvSpPr>
          <p:spPr bwMode="auto">
            <a:xfrm>
              <a:off x="2184400" y="4764088"/>
              <a:ext cx="33338" cy="33338"/>
            </a:xfrm>
            <a:custGeom>
              <a:avLst/>
              <a:gdLst>
                <a:gd name="T0" fmla="*/ 10 w 21"/>
                <a:gd name="T1" fmla="*/ 0 h 21"/>
                <a:gd name="T2" fmla="*/ 10 w 21"/>
                <a:gd name="T3" fmla="*/ 0 h 21"/>
                <a:gd name="T4" fmla="*/ 14 w 21"/>
                <a:gd name="T5" fmla="*/ 1 h 21"/>
                <a:gd name="T6" fmla="*/ 17 w 21"/>
                <a:gd name="T7" fmla="*/ 3 h 21"/>
                <a:gd name="T8" fmla="*/ 20 w 21"/>
                <a:gd name="T9" fmla="*/ 7 h 21"/>
                <a:gd name="T10" fmla="*/ 21 w 21"/>
                <a:gd name="T11" fmla="*/ 11 h 21"/>
                <a:gd name="T12" fmla="*/ 21 w 21"/>
                <a:gd name="T13" fmla="*/ 11 h 21"/>
                <a:gd name="T14" fmla="*/ 20 w 21"/>
                <a:gd name="T15" fmla="*/ 14 h 21"/>
                <a:gd name="T16" fmla="*/ 17 w 21"/>
                <a:gd name="T17" fmla="*/ 18 h 21"/>
                <a:gd name="T18" fmla="*/ 14 w 21"/>
                <a:gd name="T19" fmla="*/ 20 h 21"/>
                <a:gd name="T20" fmla="*/ 10 w 21"/>
                <a:gd name="T21" fmla="*/ 21 h 21"/>
                <a:gd name="T22" fmla="*/ 10 w 21"/>
                <a:gd name="T23" fmla="*/ 21 h 21"/>
                <a:gd name="T24" fmla="*/ 7 w 21"/>
                <a:gd name="T25" fmla="*/ 20 h 21"/>
                <a:gd name="T26" fmla="*/ 3 w 21"/>
                <a:gd name="T27" fmla="*/ 18 h 21"/>
                <a:gd name="T28" fmla="*/ 1 w 21"/>
                <a:gd name="T29" fmla="*/ 14 h 21"/>
                <a:gd name="T30" fmla="*/ 0 w 21"/>
                <a:gd name="T31" fmla="*/ 11 h 21"/>
                <a:gd name="T32" fmla="*/ 0 w 21"/>
                <a:gd name="T33" fmla="*/ 11 h 21"/>
                <a:gd name="T34" fmla="*/ 1 w 21"/>
                <a:gd name="T35" fmla="*/ 7 h 21"/>
                <a:gd name="T36" fmla="*/ 3 w 21"/>
                <a:gd name="T37" fmla="*/ 3 h 21"/>
                <a:gd name="T38" fmla="*/ 7 w 21"/>
                <a:gd name="T39" fmla="*/ 1 h 21"/>
                <a:gd name="T40" fmla="*/ 10 w 21"/>
                <a:gd name="T41" fmla="*/ 0 h 21"/>
                <a:gd name="T42" fmla="*/ 10 w 2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10" y="0"/>
                  </a:moveTo>
                  <a:lnTo>
                    <a:pt x="10" y="0"/>
                  </a:lnTo>
                  <a:lnTo>
                    <a:pt x="14" y="1"/>
                  </a:lnTo>
                  <a:lnTo>
                    <a:pt x="17" y="3"/>
                  </a:lnTo>
                  <a:lnTo>
                    <a:pt x="20" y="7"/>
                  </a:lnTo>
                  <a:lnTo>
                    <a:pt x="21" y="11"/>
                  </a:lnTo>
                  <a:lnTo>
                    <a:pt x="21" y="11"/>
                  </a:lnTo>
                  <a:lnTo>
                    <a:pt x="20" y="14"/>
                  </a:lnTo>
                  <a:lnTo>
                    <a:pt x="17" y="18"/>
                  </a:lnTo>
                  <a:lnTo>
                    <a:pt x="14" y="20"/>
                  </a:lnTo>
                  <a:lnTo>
                    <a:pt x="10" y="21"/>
                  </a:lnTo>
                  <a:lnTo>
                    <a:pt x="10" y="21"/>
                  </a:lnTo>
                  <a:lnTo>
                    <a:pt x="7" y="20"/>
                  </a:lnTo>
                  <a:lnTo>
                    <a:pt x="3" y="18"/>
                  </a:lnTo>
                  <a:lnTo>
                    <a:pt x="1" y="14"/>
                  </a:lnTo>
                  <a:lnTo>
                    <a:pt x="0" y="11"/>
                  </a:lnTo>
                  <a:lnTo>
                    <a:pt x="0" y="11"/>
                  </a:lnTo>
                  <a:lnTo>
                    <a:pt x="1" y="7"/>
                  </a:lnTo>
                  <a:lnTo>
                    <a:pt x="3" y="3"/>
                  </a:lnTo>
                  <a:lnTo>
                    <a:pt x="7" y="1"/>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41"/>
            <p:cNvSpPr>
              <a:spLocks/>
            </p:cNvSpPr>
            <p:nvPr/>
          </p:nvSpPr>
          <p:spPr bwMode="auto">
            <a:xfrm>
              <a:off x="1939925" y="4281488"/>
              <a:ext cx="50800" cy="50800"/>
            </a:xfrm>
            <a:custGeom>
              <a:avLst/>
              <a:gdLst>
                <a:gd name="T0" fmla="*/ 28 w 32"/>
                <a:gd name="T1" fmla="*/ 32 h 32"/>
                <a:gd name="T2" fmla="*/ 28 w 32"/>
                <a:gd name="T3" fmla="*/ 32 h 32"/>
                <a:gd name="T4" fmla="*/ 26 w 32"/>
                <a:gd name="T5" fmla="*/ 31 h 32"/>
                <a:gd name="T6" fmla="*/ 1 w 32"/>
                <a:gd name="T7" fmla="*/ 6 h 32"/>
                <a:gd name="T8" fmla="*/ 1 w 32"/>
                <a:gd name="T9" fmla="*/ 6 h 32"/>
                <a:gd name="T10" fmla="*/ 0 w 32"/>
                <a:gd name="T11" fmla="*/ 4 h 32"/>
                <a:gd name="T12" fmla="*/ 1 w 32"/>
                <a:gd name="T13" fmla="*/ 1 h 32"/>
                <a:gd name="T14" fmla="*/ 1 w 32"/>
                <a:gd name="T15" fmla="*/ 1 h 32"/>
                <a:gd name="T16" fmla="*/ 3 w 32"/>
                <a:gd name="T17" fmla="*/ 0 h 32"/>
                <a:gd name="T18" fmla="*/ 6 w 32"/>
                <a:gd name="T19" fmla="*/ 1 h 32"/>
                <a:gd name="T20" fmla="*/ 31 w 32"/>
                <a:gd name="T21" fmla="*/ 26 h 32"/>
                <a:gd name="T22" fmla="*/ 31 w 32"/>
                <a:gd name="T23" fmla="*/ 26 h 32"/>
                <a:gd name="T24" fmla="*/ 32 w 32"/>
                <a:gd name="T25" fmla="*/ 29 h 32"/>
                <a:gd name="T26" fmla="*/ 31 w 32"/>
                <a:gd name="T27" fmla="*/ 31 h 32"/>
                <a:gd name="T28" fmla="*/ 31 w 32"/>
                <a:gd name="T29" fmla="*/ 31 h 32"/>
                <a:gd name="T30" fmla="*/ 28 w 32"/>
                <a:gd name="T31" fmla="*/ 32 h 32"/>
                <a:gd name="T32" fmla="*/ 28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28" y="32"/>
                  </a:moveTo>
                  <a:lnTo>
                    <a:pt x="28" y="32"/>
                  </a:lnTo>
                  <a:lnTo>
                    <a:pt x="26" y="31"/>
                  </a:lnTo>
                  <a:lnTo>
                    <a:pt x="1" y="6"/>
                  </a:lnTo>
                  <a:lnTo>
                    <a:pt x="1" y="6"/>
                  </a:lnTo>
                  <a:lnTo>
                    <a:pt x="0" y="4"/>
                  </a:lnTo>
                  <a:lnTo>
                    <a:pt x="1" y="1"/>
                  </a:lnTo>
                  <a:lnTo>
                    <a:pt x="1" y="1"/>
                  </a:lnTo>
                  <a:lnTo>
                    <a:pt x="3" y="0"/>
                  </a:lnTo>
                  <a:lnTo>
                    <a:pt x="6" y="1"/>
                  </a:lnTo>
                  <a:lnTo>
                    <a:pt x="31" y="26"/>
                  </a:lnTo>
                  <a:lnTo>
                    <a:pt x="31" y="26"/>
                  </a:lnTo>
                  <a:lnTo>
                    <a:pt x="32" y="29"/>
                  </a:lnTo>
                  <a:lnTo>
                    <a:pt x="31" y="31"/>
                  </a:lnTo>
                  <a:lnTo>
                    <a:pt x="31" y="31"/>
                  </a:lnTo>
                  <a:lnTo>
                    <a:pt x="28" y="32"/>
                  </a:lnTo>
                  <a:lnTo>
                    <a:pt x="28"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42"/>
            <p:cNvSpPr>
              <a:spLocks/>
            </p:cNvSpPr>
            <p:nvPr/>
          </p:nvSpPr>
          <p:spPr bwMode="auto">
            <a:xfrm>
              <a:off x="2046288" y="4281488"/>
              <a:ext cx="50800" cy="50800"/>
            </a:xfrm>
            <a:custGeom>
              <a:avLst/>
              <a:gdLst>
                <a:gd name="T0" fmla="*/ 4 w 32"/>
                <a:gd name="T1" fmla="*/ 32 h 32"/>
                <a:gd name="T2" fmla="*/ 4 w 32"/>
                <a:gd name="T3" fmla="*/ 32 h 32"/>
                <a:gd name="T4" fmla="*/ 1 w 32"/>
                <a:gd name="T5" fmla="*/ 31 h 32"/>
                <a:gd name="T6" fmla="*/ 1 w 32"/>
                <a:gd name="T7" fmla="*/ 31 h 32"/>
                <a:gd name="T8" fmla="*/ 0 w 32"/>
                <a:gd name="T9" fmla="*/ 29 h 32"/>
                <a:gd name="T10" fmla="*/ 1 w 32"/>
                <a:gd name="T11" fmla="*/ 26 h 32"/>
                <a:gd name="T12" fmla="*/ 26 w 32"/>
                <a:gd name="T13" fmla="*/ 1 h 32"/>
                <a:gd name="T14" fmla="*/ 26 w 32"/>
                <a:gd name="T15" fmla="*/ 1 h 32"/>
                <a:gd name="T16" fmla="*/ 29 w 32"/>
                <a:gd name="T17" fmla="*/ 0 h 32"/>
                <a:gd name="T18" fmla="*/ 31 w 32"/>
                <a:gd name="T19" fmla="*/ 1 h 32"/>
                <a:gd name="T20" fmla="*/ 31 w 32"/>
                <a:gd name="T21" fmla="*/ 1 h 32"/>
                <a:gd name="T22" fmla="*/ 32 w 32"/>
                <a:gd name="T23" fmla="*/ 4 h 32"/>
                <a:gd name="T24" fmla="*/ 31 w 32"/>
                <a:gd name="T25" fmla="*/ 6 h 32"/>
                <a:gd name="T26" fmla="*/ 6 w 32"/>
                <a:gd name="T27" fmla="*/ 31 h 32"/>
                <a:gd name="T28" fmla="*/ 6 w 32"/>
                <a:gd name="T29" fmla="*/ 31 h 32"/>
                <a:gd name="T30" fmla="*/ 4 w 32"/>
                <a:gd name="T31" fmla="*/ 32 h 32"/>
                <a:gd name="T32" fmla="*/ 4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4" y="32"/>
                  </a:moveTo>
                  <a:lnTo>
                    <a:pt x="4" y="32"/>
                  </a:lnTo>
                  <a:lnTo>
                    <a:pt x="1" y="31"/>
                  </a:lnTo>
                  <a:lnTo>
                    <a:pt x="1" y="31"/>
                  </a:lnTo>
                  <a:lnTo>
                    <a:pt x="0" y="29"/>
                  </a:lnTo>
                  <a:lnTo>
                    <a:pt x="1" y="26"/>
                  </a:lnTo>
                  <a:lnTo>
                    <a:pt x="26" y="1"/>
                  </a:lnTo>
                  <a:lnTo>
                    <a:pt x="26" y="1"/>
                  </a:lnTo>
                  <a:lnTo>
                    <a:pt x="29" y="0"/>
                  </a:lnTo>
                  <a:lnTo>
                    <a:pt x="31" y="1"/>
                  </a:lnTo>
                  <a:lnTo>
                    <a:pt x="31" y="1"/>
                  </a:lnTo>
                  <a:lnTo>
                    <a:pt x="32" y="4"/>
                  </a:lnTo>
                  <a:lnTo>
                    <a:pt x="31" y="6"/>
                  </a:lnTo>
                  <a:lnTo>
                    <a:pt x="6" y="31"/>
                  </a:lnTo>
                  <a:lnTo>
                    <a:pt x="6" y="31"/>
                  </a:lnTo>
                  <a:lnTo>
                    <a:pt x="4" y="32"/>
                  </a:lnTo>
                  <a:lnTo>
                    <a:pt x="4"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43"/>
            <p:cNvSpPr>
              <a:spLocks/>
            </p:cNvSpPr>
            <p:nvPr/>
          </p:nvSpPr>
          <p:spPr bwMode="auto">
            <a:xfrm>
              <a:off x="2012950" y="4284663"/>
              <a:ext cx="12700" cy="33338"/>
            </a:xfrm>
            <a:custGeom>
              <a:avLst/>
              <a:gdLst>
                <a:gd name="T0" fmla="*/ 3 w 8"/>
                <a:gd name="T1" fmla="*/ 21 h 21"/>
                <a:gd name="T2" fmla="*/ 3 w 8"/>
                <a:gd name="T3" fmla="*/ 21 h 21"/>
                <a:gd name="T4" fmla="*/ 1 w 8"/>
                <a:gd name="T5" fmla="*/ 20 h 21"/>
                <a:gd name="T6" fmla="*/ 0 w 8"/>
                <a:gd name="T7" fmla="*/ 17 h 21"/>
                <a:gd name="T8" fmla="*/ 0 w 8"/>
                <a:gd name="T9" fmla="*/ 4 h 21"/>
                <a:gd name="T10" fmla="*/ 0 w 8"/>
                <a:gd name="T11" fmla="*/ 4 h 21"/>
                <a:gd name="T12" fmla="*/ 1 w 8"/>
                <a:gd name="T13" fmla="*/ 1 h 21"/>
                <a:gd name="T14" fmla="*/ 3 w 8"/>
                <a:gd name="T15" fmla="*/ 0 h 21"/>
                <a:gd name="T16" fmla="*/ 3 w 8"/>
                <a:gd name="T17" fmla="*/ 0 h 21"/>
                <a:gd name="T18" fmla="*/ 3 w 8"/>
                <a:gd name="T19" fmla="*/ 0 h 21"/>
                <a:gd name="T20" fmla="*/ 7 w 8"/>
                <a:gd name="T21" fmla="*/ 1 h 21"/>
                <a:gd name="T22" fmla="*/ 8 w 8"/>
                <a:gd name="T23" fmla="*/ 4 h 21"/>
                <a:gd name="T24" fmla="*/ 8 w 8"/>
                <a:gd name="T25" fmla="*/ 17 h 21"/>
                <a:gd name="T26" fmla="*/ 8 w 8"/>
                <a:gd name="T27" fmla="*/ 17 h 21"/>
                <a:gd name="T28" fmla="*/ 7 w 8"/>
                <a:gd name="T29" fmla="*/ 20 h 21"/>
                <a:gd name="T30" fmla="*/ 3 w 8"/>
                <a:gd name="T31" fmla="*/ 21 h 21"/>
                <a:gd name="T32" fmla="*/ 3 w 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1">
                  <a:moveTo>
                    <a:pt x="3" y="21"/>
                  </a:moveTo>
                  <a:lnTo>
                    <a:pt x="3" y="21"/>
                  </a:lnTo>
                  <a:lnTo>
                    <a:pt x="1" y="20"/>
                  </a:lnTo>
                  <a:lnTo>
                    <a:pt x="0" y="17"/>
                  </a:lnTo>
                  <a:lnTo>
                    <a:pt x="0" y="4"/>
                  </a:lnTo>
                  <a:lnTo>
                    <a:pt x="0" y="4"/>
                  </a:lnTo>
                  <a:lnTo>
                    <a:pt x="1" y="1"/>
                  </a:lnTo>
                  <a:lnTo>
                    <a:pt x="3" y="0"/>
                  </a:lnTo>
                  <a:lnTo>
                    <a:pt x="3" y="0"/>
                  </a:lnTo>
                  <a:lnTo>
                    <a:pt x="3" y="0"/>
                  </a:lnTo>
                  <a:lnTo>
                    <a:pt x="7" y="1"/>
                  </a:lnTo>
                  <a:lnTo>
                    <a:pt x="8" y="4"/>
                  </a:lnTo>
                  <a:lnTo>
                    <a:pt x="8" y="17"/>
                  </a:lnTo>
                  <a:lnTo>
                    <a:pt x="8" y="17"/>
                  </a:lnTo>
                  <a:lnTo>
                    <a:pt x="7" y="20"/>
                  </a:lnTo>
                  <a:lnTo>
                    <a:pt x="3" y="21"/>
                  </a:lnTo>
                  <a:lnTo>
                    <a:pt x="3"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44"/>
            <p:cNvSpPr>
              <a:spLocks/>
            </p:cNvSpPr>
            <p:nvPr/>
          </p:nvSpPr>
          <p:spPr bwMode="auto">
            <a:xfrm>
              <a:off x="2058988" y="4354513"/>
              <a:ext cx="34925" cy="12700"/>
            </a:xfrm>
            <a:custGeom>
              <a:avLst/>
              <a:gdLst>
                <a:gd name="T0" fmla="*/ 19 w 22"/>
                <a:gd name="T1" fmla="*/ 8 h 8"/>
                <a:gd name="T2" fmla="*/ 19 w 22"/>
                <a:gd name="T3" fmla="*/ 8 h 8"/>
                <a:gd name="T4" fmla="*/ 5 w 22"/>
                <a:gd name="T5" fmla="*/ 8 h 8"/>
                <a:gd name="T6" fmla="*/ 5 w 22"/>
                <a:gd name="T7" fmla="*/ 8 h 8"/>
                <a:gd name="T8" fmla="*/ 1 w 22"/>
                <a:gd name="T9" fmla="*/ 7 h 8"/>
                <a:gd name="T10" fmla="*/ 0 w 22"/>
                <a:gd name="T11" fmla="*/ 3 h 8"/>
                <a:gd name="T12" fmla="*/ 0 w 22"/>
                <a:gd name="T13" fmla="*/ 3 h 8"/>
                <a:gd name="T14" fmla="*/ 1 w 22"/>
                <a:gd name="T15" fmla="*/ 1 h 8"/>
                <a:gd name="T16" fmla="*/ 5 w 22"/>
                <a:gd name="T17" fmla="*/ 0 h 8"/>
                <a:gd name="T18" fmla="*/ 5 w 22"/>
                <a:gd name="T19" fmla="*/ 0 h 8"/>
                <a:gd name="T20" fmla="*/ 19 w 22"/>
                <a:gd name="T21" fmla="*/ 0 h 8"/>
                <a:gd name="T22" fmla="*/ 19 w 22"/>
                <a:gd name="T23" fmla="*/ 0 h 8"/>
                <a:gd name="T24" fmla="*/ 21 w 22"/>
                <a:gd name="T25" fmla="*/ 1 h 8"/>
                <a:gd name="T26" fmla="*/ 22 w 22"/>
                <a:gd name="T27" fmla="*/ 3 h 8"/>
                <a:gd name="T28" fmla="*/ 22 w 22"/>
                <a:gd name="T29" fmla="*/ 3 h 8"/>
                <a:gd name="T30" fmla="*/ 21 w 22"/>
                <a:gd name="T31" fmla="*/ 7 h 8"/>
                <a:gd name="T32" fmla="*/ 19 w 22"/>
                <a:gd name="T33" fmla="*/ 8 h 8"/>
                <a:gd name="T34" fmla="*/ 19 w 22"/>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8">
                  <a:moveTo>
                    <a:pt x="19" y="8"/>
                  </a:moveTo>
                  <a:lnTo>
                    <a:pt x="19" y="8"/>
                  </a:lnTo>
                  <a:lnTo>
                    <a:pt x="5" y="8"/>
                  </a:lnTo>
                  <a:lnTo>
                    <a:pt x="5" y="8"/>
                  </a:lnTo>
                  <a:lnTo>
                    <a:pt x="1" y="7"/>
                  </a:lnTo>
                  <a:lnTo>
                    <a:pt x="0" y="3"/>
                  </a:lnTo>
                  <a:lnTo>
                    <a:pt x="0" y="3"/>
                  </a:lnTo>
                  <a:lnTo>
                    <a:pt x="1" y="1"/>
                  </a:lnTo>
                  <a:lnTo>
                    <a:pt x="5" y="0"/>
                  </a:lnTo>
                  <a:lnTo>
                    <a:pt x="5" y="0"/>
                  </a:lnTo>
                  <a:lnTo>
                    <a:pt x="19" y="0"/>
                  </a:lnTo>
                  <a:lnTo>
                    <a:pt x="19" y="0"/>
                  </a:lnTo>
                  <a:lnTo>
                    <a:pt x="21" y="1"/>
                  </a:lnTo>
                  <a:lnTo>
                    <a:pt x="22" y="3"/>
                  </a:lnTo>
                  <a:lnTo>
                    <a:pt x="22" y="3"/>
                  </a:lnTo>
                  <a:lnTo>
                    <a:pt x="21" y="7"/>
                  </a:lnTo>
                  <a:lnTo>
                    <a:pt x="19" y="8"/>
                  </a:lnTo>
                  <a:lnTo>
                    <a:pt x="19"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45"/>
            <p:cNvSpPr>
              <a:spLocks/>
            </p:cNvSpPr>
            <p:nvPr/>
          </p:nvSpPr>
          <p:spPr bwMode="auto">
            <a:xfrm>
              <a:off x="1943100" y="4354513"/>
              <a:ext cx="33338" cy="12700"/>
            </a:xfrm>
            <a:custGeom>
              <a:avLst/>
              <a:gdLst>
                <a:gd name="T0" fmla="*/ 17 w 21"/>
                <a:gd name="T1" fmla="*/ 8 h 8"/>
                <a:gd name="T2" fmla="*/ 3 w 21"/>
                <a:gd name="T3" fmla="*/ 8 h 8"/>
                <a:gd name="T4" fmla="*/ 3 w 21"/>
                <a:gd name="T5" fmla="*/ 8 h 8"/>
                <a:gd name="T6" fmla="*/ 1 w 21"/>
                <a:gd name="T7" fmla="*/ 7 h 8"/>
                <a:gd name="T8" fmla="*/ 0 w 21"/>
                <a:gd name="T9" fmla="*/ 3 h 8"/>
                <a:gd name="T10" fmla="*/ 0 w 21"/>
                <a:gd name="T11" fmla="*/ 3 h 8"/>
                <a:gd name="T12" fmla="*/ 1 w 21"/>
                <a:gd name="T13" fmla="*/ 1 h 8"/>
                <a:gd name="T14" fmla="*/ 3 w 21"/>
                <a:gd name="T15" fmla="*/ 0 h 8"/>
                <a:gd name="T16" fmla="*/ 17 w 21"/>
                <a:gd name="T17" fmla="*/ 0 h 8"/>
                <a:gd name="T18" fmla="*/ 17 w 21"/>
                <a:gd name="T19" fmla="*/ 0 h 8"/>
                <a:gd name="T20" fmla="*/ 20 w 21"/>
                <a:gd name="T21" fmla="*/ 1 h 8"/>
                <a:gd name="T22" fmla="*/ 21 w 21"/>
                <a:gd name="T23" fmla="*/ 3 h 8"/>
                <a:gd name="T24" fmla="*/ 21 w 21"/>
                <a:gd name="T25" fmla="*/ 3 h 8"/>
                <a:gd name="T26" fmla="*/ 20 w 21"/>
                <a:gd name="T27" fmla="*/ 7 h 8"/>
                <a:gd name="T28" fmla="*/ 17 w 21"/>
                <a:gd name="T29" fmla="*/ 8 h 8"/>
                <a:gd name="T30" fmla="*/ 17 w 21"/>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8">
                  <a:moveTo>
                    <a:pt x="17" y="8"/>
                  </a:moveTo>
                  <a:lnTo>
                    <a:pt x="3" y="8"/>
                  </a:lnTo>
                  <a:lnTo>
                    <a:pt x="3" y="8"/>
                  </a:lnTo>
                  <a:lnTo>
                    <a:pt x="1" y="7"/>
                  </a:lnTo>
                  <a:lnTo>
                    <a:pt x="0" y="3"/>
                  </a:lnTo>
                  <a:lnTo>
                    <a:pt x="0" y="3"/>
                  </a:lnTo>
                  <a:lnTo>
                    <a:pt x="1" y="1"/>
                  </a:lnTo>
                  <a:lnTo>
                    <a:pt x="3" y="0"/>
                  </a:lnTo>
                  <a:lnTo>
                    <a:pt x="17" y="0"/>
                  </a:lnTo>
                  <a:lnTo>
                    <a:pt x="17" y="0"/>
                  </a:lnTo>
                  <a:lnTo>
                    <a:pt x="20" y="1"/>
                  </a:lnTo>
                  <a:lnTo>
                    <a:pt x="21" y="3"/>
                  </a:lnTo>
                  <a:lnTo>
                    <a:pt x="21" y="3"/>
                  </a:lnTo>
                  <a:lnTo>
                    <a:pt x="20" y="7"/>
                  </a:lnTo>
                  <a:lnTo>
                    <a:pt x="17" y="8"/>
                  </a:lnTo>
                  <a:lnTo>
                    <a:pt x="17"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46"/>
            <p:cNvSpPr>
              <a:spLocks/>
            </p:cNvSpPr>
            <p:nvPr/>
          </p:nvSpPr>
          <p:spPr bwMode="auto">
            <a:xfrm>
              <a:off x="2106613" y="4284663"/>
              <a:ext cx="92075" cy="90488"/>
            </a:xfrm>
            <a:custGeom>
              <a:avLst/>
              <a:gdLst>
                <a:gd name="T0" fmla="*/ 0 w 58"/>
                <a:gd name="T1" fmla="*/ 28 h 57"/>
                <a:gd name="T2" fmla="*/ 0 w 58"/>
                <a:gd name="T3" fmla="*/ 28 h 57"/>
                <a:gd name="T4" fmla="*/ 2 w 58"/>
                <a:gd name="T5" fmla="*/ 34 h 57"/>
                <a:gd name="T6" fmla="*/ 3 w 58"/>
                <a:gd name="T7" fmla="*/ 40 h 57"/>
                <a:gd name="T8" fmla="*/ 6 w 58"/>
                <a:gd name="T9" fmla="*/ 44 h 57"/>
                <a:gd name="T10" fmla="*/ 9 w 58"/>
                <a:gd name="T11" fmla="*/ 48 h 57"/>
                <a:gd name="T12" fmla="*/ 13 w 58"/>
                <a:gd name="T13" fmla="*/ 52 h 57"/>
                <a:gd name="T14" fmla="*/ 18 w 58"/>
                <a:gd name="T15" fmla="*/ 55 h 57"/>
                <a:gd name="T16" fmla="*/ 23 w 58"/>
                <a:gd name="T17" fmla="*/ 56 h 57"/>
                <a:gd name="T18" fmla="*/ 29 w 58"/>
                <a:gd name="T19" fmla="*/ 57 h 57"/>
                <a:gd name="T20" fmla="*/ 29 w 58"/>
                <a:gd name="T21" fmla="*/ 57 h 57"/>
                <a:gd name="T22" fmla="*/ 35 w 58"/>
                <a:gd name="T23" fmla="*/ 56 h 57"/>
                <a:gd name="T24" fmla="*/ 40 w 58"/>
                <a:gd name="T25" fmla="*/ 55 h 57"/>
                <a:gd name="T26" fmla="*/ 45 w 58"/>
                <a:gd name="T27" fmla="*/ 52 h 57"/>
                <a:gd name="T28" fmla="*/ 49 w 58"/>
                <a:gd name="T29" fmla="*/ 48 h 57"/>
                <a:gd name="T30" fmla="*/ 52 w 58"/>
                <a:gd name="T31" fmla="*/ 44 h 57"/>
                <a:gd name="T32" fmla="*/ 56 w 58"/>
                <a:gd name="T33" fmla="*/ 40 h 57"/>
                <a:gd name="T34" fmla="*/ 57 w 58"/>
                <a:gd name="T35" fmla="*/ 34 h 57"/>
                <a:gd name="T36" fmla="*/ 58 w 58"/>
                <a:gd name="T37" fmla="*/ 28 h 57"/>
                <a:gd name="T38" fmla="*/ 58 w 58"/>
                <a:gd name="T39" fmla="*/ 28 h 57"/>
                <a:gd name="T40" fmla="*/ 57 w 58"/>
                <a:gd name="T41" fmla="*/ 23 h 57"/>
                <a:gd name="T42" fmla="*/ 56 w 58"/>
                <a:gd name="T43" fmla="*/ 17 h 57"/>
                <a:gd name="T44" fmla="*/ 52 w 58"/>
                <a:gd name="T45" fmla="*/ 13 h 57"/>
                <a:gd name="T46" fmla="*/ 49 w 58"/>
                <a:gd name="T47" fmla="*/ 8 h 57"/>
                <a:gd name="T48" fmla="*/ 45 w 58"/>
                <a:gd name="T49" fmla="*/ 5 h 57"/>
                <a:gd name="T50" fmla="*/ 40 w 58"/>
                <a:gd name="T51" fmla="*/ 2 h 57"/>
                <a:gd name="T52" fmla="*/ 35 w 58"/>
                <a:gd name="T53" fmla="*/ 1 h 57"/>
                <a:gd name="T54" fmla="*/ 29 w 58"/>
                <a:gd name="T55" fmla="*/ 0 h 57"/>
                <a:gd name="T56" fmla="*/ 29 w 58"/>
                <a:gd name="T57" fmla="*/ 0 h 57"/>
                <a:gd name="T58" fmla="*/ 23 w 58"/>
                <a:gd name="T59" fmla="*/ 1 h 57"/>
                <a:gd name="T60" fmla="*/ 18 w 58"/>
                <a:gd name="T61" fmla="*/ 2 h 57"/>
                <a:gd name="T62" fmla="*/ 13 w 58"/>
                <a:gd name="T63" fmla="*/ 5 h 57"/>
                <a:gd name="T64" fmla="*/ 9 w 58"/>
                <a:gd name="T65" fmla="*/ 8 h 57"/>
                <a:gd name="T66" fmla="*/ 6 w 58"/>
                <a:gd name="T67" fmla="*/ 13 h 57"/>
                <a:gd name="T68" fmla="*/ 3 w 58"/>
                <a:gd name="T69" fmla="*/ 17 h 57"/>
                <a:gd name="T70" fmla="*/ 2 w 58"/>
                <a:gd name="T71" fmla="*/ 23 h 57"/>
                <a:gd name="T72" fmla="*/ 0 w 58"/>
                <a:gd name="T73" fmla="*/ 28 h 57"/>
                <a:gd name="T74" fmla="*/ 0 w 58"/>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0" y="28"/>
                  </a:moveTo>
                  <a:lnTo>
                    <a:pt x="0" y="28"/>
                  </a:lnTo>
                  <a:lnTo>
                    <a:pt x="2" y="34"/>
                  </a:lnTo>
                  <a:lnTo>
                    <a:pt x="3" y="40"/>
                  </a:lnTo>
                  <a:lnTo>
                    <a:pt x="6" y="44"/>
                  </a:lnTo>
                  <a:lnTo>
                    <a:pt x="9" y="48"/>
                  </a:lnTo>
                  <a:lnTo>
                    <a:pt x="13" y="52"/>
                  </a:lnTo>
                  <a:lnTo>
                    <a:pt x="18" y="55"/>
                  </a:lnTo>
                  <a:lnTo>
                    <a:pt x="23" y="56"/>
                  </a:lnTo>
                  <a:lnTo>
                    <a:pt x="29" y="57"/>
                  </a:lnTo>
                  <a:lnTo>
                    <a:pt x="29" y="57"/>
                  </a:lnTo>
                  <a:lnTo>
                    <a:pt x="35" y="56"/>
                  </a:lnTo>
                  <a:lnTo>
                    <a:pt x="40" y="55"/>
                  </a:lnTo>
                  <a:lnTo>
                    <a:pt x="45" y="52"/>
                  </a:lnTo>
                  <a:lnTo>
                    <a:pt x="49" y="48"/>
                  </a:lnTo>
                  <a:lnTo>
                    <a:pt x="52" y="44"/>
                  </a:lnTo>
                  <a:lnTo>
                    <a:pt x="56" y="40"/>
                  </a:lnTo>
                  <a:lnTo>
                    <a:pt x="57" y="34"/>
                  </a:lnTo>
                  <a:lnTo>
                    <a:pt x="58" y="28"/>
                  </a:lnTo>
                  <a:lnTo>
                    <a:pt x="58" y="28"/>
                  </a:lnTo>
                  <a:lnTo>
                    <a:pt x="57" y="23"/>
                  </a:lnTo>
                  <a:lnTo>
                    <a:pt x="56" y="17"/>
                  </a:lnTo>
                  <a:lnTo>
                    <a:pt x="52" y="13"/>
                  </a:lnTo>
                  <a:lnTo>
                    <a:pt x="49" y="8"/>
                  </a:lnTo>
                  <a:lnTo>
                    <a:pt x="45" y="5"/>
                  </a:lnTo>
                  <a:lnTo>
                    <a:pt x="40" y="2"/>
                  </a:lnTo>
                  <a:lnTo>
                    <a:pt x="35" y="1"/>
                  </a:lnTo>
                  <a:lnTo>
                    <a:pt x="29" y="0"/>
                  </a:lnTo>
                  <a:lnTo>
                    <a:pt x="29" y="0"/>
                  </a:lnTo>
                  <a:lnTo>
                    <a:pt x="23" y="1"/>
                  </a:lnTo>
                  <a:lnTo>
                    <a:pt x="18" y="2"/>
                  </a:lnTo>
                  <a:lnTo>
                    <a:pt x="13" y="5"/>
                  </a:lnTo>
                  <a:lnTo>
                    <a:pt x="9" y="8"/>
                  </a:lnTo>
                  <a:lnTo>
                    <a:pt x="6" y="13"/>
                  </a:lnTo>
                  <a:lnTo>
                    <a:pt x="3" y="17"/>
                  </a:lnTo>
                  <a:lnTo>
                    <a:pt x="2" y="23"/>
                  </a:lnTo>
                  <a:lnTo>
                    <a:pt x="0" y="28"/>
                  </a:lnTo>
                  <a:lnTo>
                    <a:pt x="0" y="2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47"/>
            <p:cNvSpPr>
              <a:spLocks/>
            </p:cNvSpPr>
            <p:nvPr/>
          </p:nvSpPr>
          <p:spPr bwMode="auto">
            <a:xfrm>
              <a:off x="2119313" y="4295776"/>
              <a:ext cx="66675" cy="68263"/>
            </a:xfrm>
            <a:custGeom>
              <a:avLst/>
              <a:gdLst>
                <a:gd name="T0" fmla="*/ 0 w 42"/>
                <a:gd name="T1" fmla="*/ 21 h 43"/>
                <a:gd name="T2" fmla="*/ 0 w 42"/>
                <a:gd name="T3" fmla="*/ 21 h 43"/>
                <a:gd name="T4" fmla="*/ 1 w 42"/>
                <a:gd name="T5" fmla="*/ 25 h 43"/>
                <a:gd name="T6" fmla="*/ 2 w 42"/>
                <a:gd name="T7" fmla="*/ 30 h 43"/>
                <a:gd name="T8" fmla="*/ 3 w 42"/>
                <a:gd name="T9" fmla="*/ 33 h 43"/>
                <a:gd name="T10" fmla="*/ 7 w 42"/>
                <a:gd name="T11" fmla="*/ 36 h 43"/>
                <a:gd name="T12" fmla="*/ 10 w 42"/>
                <a:gd name="T13" fmla="*/ 38 h 43"/>
                <a:gd name="T14" fmla="*/ 13 w 42"/>
                <a:gd name="T15" fmla="*/ 40 h 43"/>
                <a:gd name="T16" fmla="*/ 17 w 42"/>
                <a:gd name="T17" fmla="*/ 41 h 43"/>
                <a:gd name="T18" fmla="*/ 21 w 42"/>
                <a:gd name="T19" fmla="*/ 43 h 43"/>
                <a:gd name="T20" fmla="*/ 21 w 42"/>
                <a:gd name="T21" fmla="*/ 43 h 43"/>
                <a:gd name="T22" fmla="*/ 25 w 42"/>
                <a:gd name="T23" fmla="*/ 41 h 43"/>
                <a:gd name="T24" fmla="*/ 29 w 42"/>
                <a:gd name="T25" fmla="*/ 40 h 43"/>
                <a:gd name="T26" fmla="*/ 32 w 42"/>
                <a:gd name="T27" fmla="*/ 38 h 43"/>
                <a:gd name="T28" fmla="*/ 36 w 42"/>
                <a:gd name="T29" fmla="*/ 36 h 43"/>
                <a:gd name="T30" fmla="*/ 38 w 42"/>
                <a:gd name="T31" fmla="*/ 33 h 43"/>
                <a:gd name="T32" fmla="*/ 40 w 42"/>
                <a:gd name="T33" fmla="*/ 30 h 43"/>
                <a:gd name="T34" fmla="*/ 41 w 42"/>
                <a:gd name="T35" fmla="*/ 25 h 43"/>
                <a:gd name="T36" fmla="*/ 42 w 42"/>
                <a:gd name="T37" fmla="*/ 21 h 43"/>
                <a:gd name="T38" fmla="*/ 42 w 42"/>
                <a:gd name="T39" fmla="*/ 21 h 43"/>
                <a:gd name="T40" fmla="*/ 41 w 42"/>
                <a:gd name="T41" fmla="*/ 18 h 43"/>
                <a:gd name="T42" fmla="*/ 40 w 42"/>
                <a:gd name="T43" fmla="*/ 13 h 43"/>
                <a:gd name="T44" fmla="*/ 38 w 42"/>
                <a:gd name="T45" fmla="*/ 10 h 43"/>
                <a:gd name="T46" fmla="*/ 36 w 42"/>
                <a:gd name="T47" fmla="*/ 7 h 43"/>
                <a:gd name="T48" fmla="*/ 32 w 42"/>
                <a:gd name="T49" fmla="*/ 5 h 43"/>
                <a:gd name="T50" fmla="*/ 29 w 42"/>
                <a:gd name="T51" fmla="*/ 3 h 43"/>
                <a:gd name="T52" fmla="*/ 25 w 42"/>
                <a:gd name="T53" fmla="*/ 1 h 43"/>
                <a:gd name="T54" fmla="*/ 21 w 42"/>
                <a:gd name="T55" fmla="*/ 0 h 43"/>
                <a:gd name="T56" fmla="*/ 21 w 42"/>
                <a:gd name="T57" fmla="*/ 0 h 43"/>
                <a:gd name="T58" fmla="*/ 17 w 42"/>
                <a:gd name="T59" fmla="*/ 1 h 43"/>
                <a:gd name="T60" fmla="*/ 13 w 42"/>
                <a:gd name="T61" fmla="*/ 3 h 43"/>
                <a:gd name="T62" fmla="*/ 10 w 42"/>
                <a:gd name="T63" fmla="*/ 5 h 43"/>
                <a:gd name="T64" fmla="*/ 7 w 42"/>
                <a:gd name="T65" fmla="*/ 7 h 43"/>
                <a:gd name="T66" fmla="*/ 3 w 42"/>
                <a:gd name="T67" fmla="*/ 10 h 43"/>
                <a:gd name="T68" fmla="*/ 2 w 42"/>
                <a:gd name="T69" fmla="*/ 13 h 43"/>
                <a:gd name="T70" fmla="*/ 1 w 42"/>
                <a:gd name="T71" fmla="*/ 18 h 43"/>
                <a:gd name="T72" fmla="*/ 0 w 42"/>
                <a:gd name="T73" fmla="*/ 21 h 43"/>
                <a:gd name="T74" fmla="*/ 0 w 42"/>
                <a:gd name="T7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0" y="21"/>
                  </a:moveTo>
                  <a:lnTo>
                    <a:pt x="0" y="21"/>
                  </a:lnTo>
                  <a:lnTo>
                    <a:pt x="1" y="25"/>
                  </a:lnTo>
                  <a:lnTo>
                    <a:pt x="2" y="30"/>
                  </a:lnTo>
                  <a:lnTo>
                    <a:pt x="3" y="33"/>
                  </a:lnTo>
                  <a:lnTo>
                    <a:pt x="7" y="36"/>
                  </a:lnTo>
                  <a:lnTo>
                    <a:pt x="10" y="38"/>
                  </a:lnTo>
                  <a:lnTo>
                    <a:pt x="13" y="40"/>
                  </a:lnTo>
                  <a:lnTo>
                    <a:pt x="17" y="41"/>
                  </a:lnTo>
                  <a:lnTo>
                    <a:pt x="21" y="43"/>
                  </a:lnTo>
                  <a:lnTo>
                    <a:pt x="21" y="43"/>
                  </a:lnTo>
                  <a:lnTo>
                    <a:pt x="25" y="41"/>
                  </a:lnTo>
                  <a:lnTo>
                    <a:pt x="29" y="40"/>
                  </a:lnTo>
                  <a:lnTo>
                    <a:pt x="32" y="38"/>
                  </a:lnTo>
                  <a:lnTo>
                    <a:pt x="36" y="36"/>
                  </a:lnTo>
                  <a:lnTo>
                    <a:pt x="38" y="33"/>
                  </a:lnTo>
                  <a:lnTo>
                    <a:pt x="40" y="30"/>
                  </a:lnTo>
                  <a:lnTo>
                    <a:pt x="41" y="25"/>
                  </a:lnTo>
                  <a:lnTo>
                    <a:pt x="42" y="21"/>
                  </a:lnTo>
                  <a:lnTo>
                    <a:pt x="42" y="21"/>
                  </a:lnTo>
                  <a:lnTo>
                    <a:pt x="41" y="18"/>
                  </a:lnTo>
                  <a:lnTo>
                    <a:pt x="40" y="13"/>
                  </a:lnTo>
                  <a:lnTo>
                    <a:pt x="38" y="10"/>
                  </a:lnTo>
                  <a:lnTo>
                    <a:pt x="36" y="7"/>
                  </a:lnTo>
                  <a:lnTo>
                    <a:pt x="32" y="5"/>
                  </a:lnTo>
                  <a:lnTo>
                    <a:pt x="29" y="3"/>
                  </a:lnTo>
                  <a:lnTo>
                    <a:pt x="25" y="1"/>
                  </a:lnTo>
                  <a:lnTo>
                    <a:pt x="21" y="0"/>
                  </a:lnTo>
                  <a:lnTo>
                    <a:pt x="21" y="0"/>
                  </a:lnTo>
                  <a:lnTo>
                    <a:pt x="17" y="1"/>
                  </a:lnTo>
                  <a:lnTo>
                    <a:pt x="13" y="3"/>
                  </a:lnTo>
                  <a:lnTo>
                    <a:pt x="10" y="5"/>
                  </a:lnTo>
                  <a:lnTo>
                    <a:pt x="7" y="7"/>
                  </a:lnTo>
                  <a:lnTo>
                    <a:pt x="3" y="10"/>
                  </a:lnTo>
                  <a:lnTo>
                    <a:pt x="2" y="13"/>
                  </a:lnTo>
                  <a:lnTo>
                    <a:pt x="1" y="18"/>
                  </a:lnTo>
                  <a:lnTo>
                    <a:pt x="0" y="21"/>
                  </a:lnTo>
                  <a:lnTo>
                    <a:pt x="0" y="21"/>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48"/>
            <p:cNvSpPr>
              <a:spLocks/>
            </p:cNvSpPr>
            <p:nvPr/>
          </p:nvSpPr>
          <p:spPr bwMode="auto">
            <a:xfrm>
              <a:off x="1865313" y="4349751"/>
              <a:ext cx="60325" cy="60325"/>
            </a:xfrm>
            <a:custGeom>
              <a:avLst/>
              <a:gdLst>
                <a:gd name="T0" fmla="*/ 0 w 38"/>
                <a:gd name="T1" fmla="*/ 18 h 38"/>
                <a:gd name="T2" fmla="*/ 0 w 38"/>
                <a:gd name="T3" fmla="*/ 18 h 38"/>
                <a:gd name="T4" fmla="*/ 1 w 38"/>
                <a:gd name="T5" fmla="*/ 23 h 38"/>
                <a:gd name="T6" fmla="*/ 2 w 38"/>
                <a:gd name="T7" fmla="*/ 26 h 38"/>
                <a:gd name="T8" fmla="*/ 3 w 38"/>
                <a:gd name="T9" fmla="*/ 29 h 38"/>
                <a:gd name="T10" fmla="*/ 7 w 38"/>
                <a:gd name="T11" fmla="*/ 31 h 38"/>
                <a:gd name="T12" fmla="*/ 9 w 38"/>
                <a:gd name="T13" fmla="*/ 34 h 38"/>
                <a:gd name="T14" fmla="*/ 12 w 38"/>
                <a:gd name="T15" fmla="*/ 36 h 38"/>
                <a:gd name="T16" fmla="*/ 15 w 38"/>
                <a:gd name="T17" fmla="*/ 37 h 38"/>
                <a:gd name="T18" fmla="*/ 20 w 38"/>
                <a:gd name="T19" fmla="*/ 38 h 38"/>
                <a:gd name="T20" fmla="*/ 20 w 38"/>
                <a:gd name="T21" fmla="*/ 38 h 38"/>
                <a:gd name="T22" fmla="*/ 23 w 38"/>
                <a:gd name="T23" fmla="*/ 37 h 38"/>
                <a:gd name="T24" fmla="*/ 27 w 38"/>
                <a:gd name="T25" fmla="*/ 36 h 38"/>
                <a:gd name="T26" fmla="*/ 30 w 38"/>
                <a:gd name="T27" fmla="*/ 34 h 38"/>
                <a:gd name="T28" fmla="*/ 33 w 38"/>
                <a:gd name="T29" fmla="*/ 31 h 38"/>
                <a:gd name="T30" fmla="*/ 35 w 38"/>
                <a:gd name="T31" fmla="*/ 29 h 38"/>
                <a:gd name="T32" fmla="*/ 37 w 38"/>
                <a:gd name="T33" fmla="*/ 26 h 38"/>
                <a:gd name="T34" fmla="*/ 38 w 38"/>
                <a:gd name="T35" fmla="*/ 23 h 38"/>
                <a:gd name="T36" fmla="*/ 38 w 38"/>
                <a:gd name="T37" fmla="*/ 18 h 38"/>
                <a:gd name="T38" fmla="*/ 38 w 38"/>
                <a:gd name="T39" fmla="*/ 18 h 38"/>
                <a:gd name="T40" fmla="*/ 38 w 38"/>
                <a:gd name="T41" fmla="*/ 15 h 38"/>
                <a:gd name="T42" fmla="*/ 37 w 38"/>
                <a:gd name="T43" fmla="*/ 11 h 38"/>
                <a:gd name="T44" fmla="*/ 35 w 38"/>
                <a:gd name="T45" fmla="*/ 7 h 38"/>
                <a:gd name="T46" fmla="*/ 33 w 38"/>
                <a:gd name="T47" fmla="*/ 5 h 38"/>
                <a:gd name="T48" fmla="*/ 30 w 38"/>
                <a:gd name="T49" fmla="*/ 3 h 38"/>
                <a:gd name="T50" fmla="*/ 27 w 38"/>
                <a:gd name="T51" fmla="*/ 1 h 38"/>
                <a:gd name="T52" fmla="*/ 23 w 38"/>
                <a:gd name="T53" fmla="*/ 0 h 38"/>
                <a:gd name="T54" fmla="*/ 20 w 38"/>
                <a:gd name="T55" fmla="*/ 0 h 38"/>
                <a:gd name="T56" fmla="*/ 20 w 38"/>
                <a:gd name="T57" fmla="*/ 0 h 38"/>
                <a:gd name="T58" fmla="*/ 15 w 38"/>
                <a:gd name="T59" fmla="*/ 0 h 38"/>
                <a:gd name="T60" fmla="*/ 12 w 38"/>
                <a:gd name="T61" fmla="*/ 1 h 38"/>
                <a:gd name="T62" fmla="*/ 9 w 38"/>
                <a:gd name="T63" fmla="*/ 3 h 38"/>
                <a:gd name="T64" fmla="*/ 7 w 38"/>
                <a:gd name="T65" fmla="*/ 5 h 38"/>
                <a:gd name="T66" fmla="*/ 3 w 38"/>
                <a:gd name="T67" fmla="*/ 7 h 38"/>
                <a:gd name="T68" fmla="*/ 2 w 38"/>
                <a:gd name="T69" fmla="*/ 11 h 38"/>
                <a:gd name="T70" fmla="*/ 1 w 38"/>
                <a:gd name="T71" fmla="*/ 15 h 38"/>
                <a:gd name="T72" fmla="*/ 0 w 38"/>
                <a:gd name="T73" fmla="*/ 18 h 38"/>
                <a:gd name="T74" fmla="*/ 0 w 38"/>
                <a:gd name="T7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0" y="18"/>
                  </a:moveTo>
                  <a:lnTo>
                    <a:pt x="0" y="18"/>
                  </a:lnTo>
                  <a:lnTo>
                    <a:pt x="1" y="23"/>
                  </a:lnTo>
                  <a:lnTo>
                    <a:pt x="2" y="26"/>
                  </a:lnTo>
                  <a:lnTo>
                    <a:pt x="3" y="29"/>
                  </a:lnTo>
                  <a:lnTo>
                    <a:pt x="7" y="31"/>
                  </a:lnTo>
                  <a:lnTo>
                    <a:pt x="9" y="34"/>
                  </a:lnTo>
                  <a:lnTo>
                    <a:pt x="12" y="36"/>
                  </a:lnTo>
                  <a:lnTo>
                    <a:pt x="15" y="37"/>
                  </a:lnTo>
                  <a:lnTo>
                    <a:pt x="20" y="38"/>
                  </a:lnTo>
                  <a:lnTo>
                    <a:pt x="20" y="38"/>
                  </a:lnTo>
                  <a:lnTo>
                    <a:pt x="23" y="37"/>
                  </a:lnTo>
                  <a:lnTo>
                    <a:pt x="27" y="36"/>
                  </a:lnTo>
                  <a:lnTo>
                    <a:pt x="30" y="34"/>
                  </a:lnTo>
                  <a:lnTo>
                    <a:pt x="33" y="31"/>
                  </a:lnTo>
                  <a:lnTo>
                    <a:pt x="35" y="29"/>
                  </a:lnTo>
                  <a:lnTo>
                    <a:pt x="37" y="26"/>
                  </a:lnTo>
                  <a:lnTo>
                    <a:pt x="38" y="23"/>
                  </a:lnTo>
                  <a:lnTo>
                    <a:pt x="38" y="18"/>
                  </a:lnTo>
                  <a:lnTo>
                    <a:pt x="38" y="18"/>
                  </a:lnTo>
                  <a:lnTo>
                    <a:pt x="38" y="15"/>
                  </a:lnTo>
                  <a:lnTo>
                    <a:pt x="37" y="11"/>
                  </a:lnTo>
                  <a:lnTo>
                    <a:pt x="35" y="7"/>
                  </a:lnTo>
                  <a:lnTo>
                    <a:pt x="33" y="5"/>
                  </a:lnTo>
                  <a:lnTo>
                    <a:pt x="30" y="3"/>
                  </a:lnTo>
                  <a:lnTo>
                    <a:pt x="27" y="1"/>
                  </a:lnTo>
                  <a:lnTo>
                    <a:pt x="23" y="0"/>
                  </a:lnTo>
                  <a:lnTo>
                    <a:pt x="20" y="0"/>
                  </a:lnTo>
                  <a:lnTo>
                    <a:pt x="20" y="0"/>
                  </a:lnTo>
                  <a:lnTo>
                    <a:pt x="15" y="0"/>
                  </a:lnTo>
                  <a:lnTo>
                    <a:pt x="12" y="1"/>
                  </a:lnTo>
                  <a:lnTo>
                    <a:pt x="9" y="3"/>
                  </a:lnTo>
                  <a:lnTo>
                    <a:pt x="7" y="5"/>
                  </a:lnTo>
                  <a:lnTo>
                    <a:pt x="3" y="7"/>
                  </a:lnTo>
                  <a:lnTo>
                    <a:pt x="2" y="11"/>
                  </a:lnTo>
                  <a:lnTo>
                    <a:pt x="1" y="15"/>
                  </a:lnTo>
                  <a:lnTo>
                    <a:pt x="0" y="18"/>
                  </a:lnTo>
                  <a:lnTo>
                    <a:pt x="0" y="1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49"/>
            <p:cNvSpPr>
              <a:spLocks/>
            </p:cNvSpPr>
            <p:nvPr/>
          </p:nvSpPr>
          <p:spPr bwMode="auto">
            <a:xfrm>
              <a:off x="1874838" y="4356101"/>
              <a:ext cx="44450" cy="44450"/>
            </a:xfrm>
            <a:custGeom>
              <a:avLst/>
              <a:gdLst>
                <a:gd name="T0" fmla="*/ 0 w 28"/>
                <a:gd name="T1" fmla="*/ 14 h 28"/>
                <a:gd name="T2" fmla="*/ 0 w 28"/>
                <a:gd name="T3" fmla="*/ 14 h 28"/>
                <a:gd name="T4" fmla="*/ 1 w 28"/>
                <a:gd name="T5" fmla="*/ 20 h 28"/>
                <a:gd name="T6" fmla="*/ 4 w 28"/>
                <a:gd name="T7" fmla="*/ 24 h 28"/>
                <a:gd name="T8" fmla="*/ 8 w 28"/>
                <a:gd name="T9" fmla="*/ 27 h 28"/>
                <a:gd name="T10" fmla="*/ 14 w 28"/>
                <a:gd name="T11" fmla="*/ 28 h 28"/>
                <a:gd name="T12" fmla="*/ 14 w 28"/>
                <a:gd name="T13" fmla="*/ 28 h 28"/>
                <a:gd name="T14" fmla="*/ 19 w 28"/>
                <a:gd name="T15" fmla="*/ 27 h 28"/>
                <a:gd name="T16" fmla="*/ 23 w 28"/>
                <a:gd name="T17" fmla="*/ 24 h 28"/>
                <a:gd name="T18" fmla="*/ 27 w 28"/>
                <a:gd name="T19" fmla="*/ 20 h 28"/>
                <a:gd name="T20" fmla="*/ 28 w 28"/>
                <a:gd name="T21" fmla="*/ 14 h 28"/>
                <a:gd name="T22" fmla="*/ 28 w 28"/>
                <a:gd name="T23" fmla="*/ 14 h 28"/>
                <a:gd name="T24" fmla="*/ 27 w 28"/>
                <a:gd name="T25" fmla="*/ 9 h 28"/>
                <a:gd name="T26" fmla="*/ 23 w 28"/>
                <a:gd name="T27" fmla="*/ 5 h 28"/>
                <a:gd name="T28" fmla="*/ 19 w 28"/>
                <a:gd name="T29" fmla="*/ 1 h 28"/>
                <a:gd name="T30" fmla="*/ 14 w 28"/>
                <a:gd name="T31" fmla="*/ 0 h 28"/>
                <a:gd name="T32" fmla="*/ 14 w 28"/>
                <a:gd name="T33" fmla="*/ 0 h 28"/>
                <a:gd name="T34" fmla="*/ 8 w 28"/>
                <a:gd name="T35" fmla="*/ 1 h 28"/>
                <a:gd name="T36" fmla="*/ 4 w 28"/>
                <a:gd name="T37" fmla="*/ 5 h 28"/>
                <a:gd name="T38" fmla="*/ 1 w 28"/>
                <a:gd name="T39" fmla="*/ 9 h 28"/>
                <a:gd name="T40" fmla="*/ 0 w 28"/>
                <a:gd name="T41" fmla="*/ 14 h 28"/>
                <a:gd name="T42" fmla="*/ 0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0" y="14"/>
                  </a:moveTo>
                  <a:lnTo>
                    <a:pt x="0" y="14"/>
                  </a:lnTo>
                  <a:lnTo>
                    <a:pt x="1" y="20"/>
                  </a:lnTo>
                  <a:lnTo>
                    <a:pt x="4" y="24"/>
                  </a:lnTo>
                  <a:lnTo>
                    <a:pt x="8" y="27"/>
                  </a:lnTo>
                  <a:lnTo>
                    <a:pt x="14" y="28"/>
                  </a:lnTo>
                  <a:lnTo>
                    <a:pt x="14" y="28"/>
                  </a:lnTo>
                  <a:lnTo>
                    <a:pt x="19" y="27"/>
                  </a:lnTo>
                  <a:lnTo>
                    <a:pt x="23" y="24"/>
                  </a:lnTo>
                  <a:lnTo>
                    <a:pt x="27" y="20"/>
                  </a:lnTo>
                  <a:lnTo>
                    <a:pt x="28" y="14"/>
                  </a:lnTo>
                  <a:lnTo>
                    <a:pt x="28" y="14"/>
                  </a:lnTo>
                  <a:lnTo>
                    <a:pt x="27" y="9"/>
                  </a:lnTo>
                  <a:lnTo>
                    <a:pt x="23" y="5"/>
                  </a:lnTo>
                  <a:lnTo>
                    <a:pt x="19" y="1"/>
                  </a:lnTo>
                  <a:lnTo>
                    <a:pt x="14" y="0"/>
                  </a:lnTo>
                  <a:lnTo>
                    <a:pt x="14" y="0"/>
                  </a:lnTo>
                  <a:lnTo>
                    <a:pt x="8" y="1"/>
                  </a:lnTo>
                  <a:lnTo>
                    <a:pt x="4" y="5"/>
                  </a:lnTo>
                  <a:lnTo>
                    <a:pt x="1" y="9"/>
                  </a:lnTo>
                  <a:lnTo>
                    <a:pt x="0" y="14"/>
                  </a:lnTo>
                  <a:lnTo>
                    <a:pt x="0" y="14"/>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50"/>
            <p:cNvSpPr>
              <a:spLocks/>
            </p:cNvSpPr>
            <p:nvPr/>
          </p:nvSpPr>
          <p:spPr bwMode="auto">
            <a:xfrm>
              <a:off x="1962150" y="4138613"/>
              <a:ext cx="112713" cy="112713"/>
            </a:xfrm>
            <a:custGeom>
              <a:avLst/>
              <a:gdLst>
                <a:gd name="T0" fmla="*/ 0 w 71"/>
                <a:gd name="T1" fmla="*/ 36 h 71"/>
                <a:gd name="T2" fmla="*/ 0 w 71"/>
                <a:gd name="T3" fmla="*/ 36 h 71"/>
                <a:gd name="T4" fmla="*/ 1 w 71"/>
                <a:gd name="T5" fmla="*/ 42 h 71"/>
                <a:gd name="T6" fmla="*/ 3 w 71"/>
                <a:gd name="T7" fmla="*/ 50 h 71"/>
                <a:gd name="T8" fmla="*/ 6 w 71"/>
                <a:gd name="T9" fmla="*/ 55 h 71"/>
                <a:gd name="T10" fmla="*/ 10 w 71"/>
                <a:gd name="T11" fmla="*/ 61 h 71"/>
                <a:gd name="T12" fmla="*/ 16 w 71"/>
                <a:gd name="T13" fmla="*/ 65 h 71"/>
                <a:gd name="T14" fmla="*/ 21 w 71"/>
                <a:gd name="T15" fmla="*/ 68 h 71"/>
                <a:gd name="T16" fmla="*/ 28 w 71"/>
                <a:gd name="T17" fmla="*/ 70 h 71"/>
                <a:gd name="T18" fmla="*/ 35 w 71"/>
                <a:gd name="T19" fmla="*/ 71 h 71"/>
                <a:gd name="T20" fmla="*/ 35 w 71"/>
                <a:gd name="T21" fmla="*/ 71 h 71"/>
                <a:gd name="T22" fmla="*/ 43 w 71"/>
                <a:gd name="T23" fmla="*/ 70 h 71"/>
                <a:gd name="T24" fmla="*/ 49 w 71"/>
                <a:gd name="T25" fmla="*/ 68 h 71"/>
                <a:gd name="T26" fmla="*/ 56 w 71"/>
                <a:gd name="T27" fmla="*/ 65 h 71"/>
                <a:gd name="T28" fmla="*/ 60 w 71"/>
                <a:gd name="T29" fmla="*/ 61 h 71"/>
                <a:gd name="T30" fmla="*/ 64 w 71"/>
                <a:gd name="T31" fmla="*/ 55 h 71"/>
                <a:gd name="T32" fmla="*/ 68 w 71"/>
                <a:gd name="T33" fmla="*/ 50 h 71"/>
                <a:gd name="T34" fmla="*/ 70 w 71"/>
                <a:gd name="T35" fmla="*/ 42 h 71"/>
                <a:gd name="T36" fmla="*/ 71 w 71"/>
                <a:gd name="T37" fmla="*/ 36 h 71"/>
                <a:gd name="T38" fmla="*/ 71 w 71"/>
                <a:gd name="T39" fmla="*/ 36 h 71"/>
                <a:gd name="T40" fmla="*/ 70 w 71"/>
                <a:gd name="T41" fmla="*/ 28 h 71"/>
                <a:gd name="T42" fmla="*/ 68 w 71"/>
                <a:gd name="T43" fmla="*/ 22 h 71"/>
                <a:gd name="T44" fmla="*/ 64 w 71"/>
                <a:gd name="T45" fmla="*/ 15 h 71"/>
                <a:gd name="T46" fmla="*/ 60 w 71"/>
                <a:gd name="T47" fmla="*/ 11 h 71"/>
                <a:gd name="T48" fmla="*/ 56 w 71"/>
                <a:gd name="T49" fmla="*/ 7 h 71"/>
                <a:gd name="T50" fmla="*/ 49 w 71"/>
                <a:gd name="T51" fmla="*/ 3 h 71"/>
                <a:gd name="T52" fmla="*/ 43 w 71"/>
                <a:gd name="T53" fmla="*/ 1 h 71"/>
                <a:gd name="T54" fmla="*/ 35 w 71"/>
                <a:gd name="T55" fmla="*/ 0 h 71"/>
                <a:gd name="T56" fmla="*/ 35 w 71"/>
                <a:gd name="T57" fmla="*/ 0 h 71"/>
                <a:gd name="T58" fmla="*/ 28 w 71"/>
                <a:gd name="T59" fmla="*/ 1 h 71"/>
                <a:gd name="T60" fmla="*/ 21 w 71"/>
                <a:gd name="T61" fmla="*/ 3 h 71"/>
                <a:gd name="T62" fmla="*/ 16 w 71"/>
                <a:gd name="T63" fmla="*/ 7 h 71"/>
                <a:gd name="T64" fmla="*/ 10 w 71"/>
                <a:gd name="T65" fmla="*/ 11 h 71"/>
                <a:gd name="T66" fmla="*/ 6 w 71"/>
                <a:gd name="T67" fmla="*/ 15 h 71"/>
                <a:gd name="T68" fmla="*/ 3 w 71"/>
                <a:gd name="T69" fmla="*/ 22 h 71"/>
                <a:gd name="T70" fmla="*/ 1 w 71"/>
                <a:gd name="T71" fmla="*/ 28 h 71"/>
                <a:gd name="T72" fmla="*/ 0 w 71"/>
                <a:gd name="T73" fmla="*/ 36 h 71"/>
                <a:gd name="T74" fmla="*/ 0 w 71"/>
                <a:gd name="T7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0" y="36"/>
                  </a:moveTo>
                  <a:lnTo>
                    <a:pt x="0" y="36"/>
                  </a:lnTo>
                  <a:lnTo>
                    <a:pt x="1" y="42"/>
                  </a:lnTo>
                  <a:lnTo>
                    <a:pt x="3" y="50"/>
                  </a:lnTo>
                  <a:lnTo>
                    <a:pt x="6" y="55"/>
                  </a:lnTo>
                  <a:lnTo>
                    <a:pt x="10" y="61"/>
                  </a:lnTo>
                  <a:lnTo>
                    <a:pt x="16" y="65"/>
                  </a:lnTo>
                  <a:lnTo>
                    <a:pt x="21" y="68"/>
                  </a:lnTo>
                  <a:lnTo>
                    <a:pt x="28" y="70"/>
                  </a:lnTo>
                  <a:lnTo>
                    <a:pt x="35" y="71"/>
                  </a:lnTo>
                  <a:lnTo>
                    <a:pt x="35" y="71"/>
                  </a:lnTo>
                  <a:lnTo>
                    <a:pt x="43" y="70"/>
                  </a:lnTo>
                  <a:lnTo>
                    <a:pt x="49" y="68"/>
                  </a:lnTo>
                  <a:lnTo>
                    <a:pt x="56" y="65"/>
                  </a:lnTo>
                  <a:lnTo>
                    <a:pt x="60" y="61"/>
                  </a:lnTo>
                  <a:lnTo>
                    <a:pt x="64" y="55"/>
                  </a:lnTo>
                  <a:lnTo>
                    <a:pt x="68" y="50"/>
                  </a:lnTo>
                  <a:lnTo>
                    <a:pt x="70" y="42"/>
                  </a:lnTo>
                  <a:lnTo>
                    <a:pt x="71" y="36"/>
                  </a:lnTo>
                  <a:lnTo>
                    <a:pt x="71" y="36"/>
                  </a:lnTo>
                  <a:lnTo>
                    <a:pt x="70" y="28"/>
                  </a:lnTo>
                  <a:lnTo>
                    <a:pt x="68" y="22"/>
                  </a:lnTo>
                  <a:lnTo>
                    <a:pt x="64" y="15"/>
                  </a:lnTo>
                  <a:lnTo>
                    <a:pt x="60" y="11"/>
                  </a:lnTo>
                  <a:lnTo>
                    <a:pt x="56" y="7"/>
                  </a:lnTo>
                  <a:lnTo>
                    <a:pt x="49" y="3"/>
                  </a:lnTo>
                  <a:lnTo>
                    <a:pt x="43" y="1"/>
                  </a:lnTo>
                  <a:lnTo>
                    <a:pt x="35" y="0"/>
                  </a:lnTo>
                  <a:lnTo>
                    <a:pt x="35" y="0"/>
                  </a:lnTo>
                  <a:lnTo>
                    <a:pt x="28" y="1"/>
                  </a:lnTo>
                  <a:lnTo>
                    <a:pt x="21" y="3"/>
                  </a:lnTo>
                  <a:lnTo>
                    <a:pt x="16" y="7"/>
                  </a:lnTo>
                  <a:lnTo>
                    <a:pt x="10" y="11"/>
                  </a:lnTo>
                  <a:lnTo>
                    <a:pt x="6" y="15"/>
                  </a:lnTo>
                  <a:lnTo>
                    <a:pt x="3" y="22"/>
                  </a:lnTo>
                  <a:lnTo>
                    <a:pt x="1" y="28"/>
                  </a:lnTo>
                  <a:lnTo>
                    <a:pt x="0" y="36"/>
                  </a:lnTo>
                  <a:lnTo>
                    <a:pt x="0" y="36"/>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51"/>
            <p:cNvSpPr>
              <a:spLocks/>
            </p:cNvSpPr>
            <p:nvPr/>
          </p:nvSpPr>
          <p:spPr bwMode="auto">
            <a:xfrm>
              <a:off x="1976438" y="4154488"/>
              <a:ext cx="82550" cy="82550"/>
            </a:xfrm>
            <a:custGeom>
              <a:avLst/>
              <a:gdLst>
                <a:gd name="T0" fmla="*/ 0 w 52"/>
                <a:gd name="T1" fmla="*/ 26 h 52"/>
                <a:gd name="T2" fmla="*/ 0 w 52"/>
                <a:gd name="T3" fmla="*/ 26 h 52"/>
                <a:gd name="T4" fmla="*/ 1 w 52"/>
                <a:gd name="T5" fmla="*/ 31 h 52"/>
                <a:gd name="T6" fmla="*/ 3 w 52"/>
                <a:gd name="T7" fmla="*/ 35 h 52"/>
                <a:gd name="T8" fmla="*/ 5 w 52"/>
                <a:gd name="T9" fmla="*/ 40 h 52"/>
                <a:gd name="T10" fmla="*/ 8 w 52"/>
                <a:gd name="T11" fmla="*/ 44 h 52"/>
                <a:gd name="T12" fmla="*/ 12 w 52"/>
                <a:gd name="T13" fmla="*/ 47 h 52"/>
                <a:gd name="T14" fmla="*/ 17 w 52"/>
                <a:gd name="T15" fmla="*/ 49 h 52"/>
                <a:gd name="T16" fmla="*/ 21 w 52"/>
                <a:gd name="T17" fmla="*/ 52 h 52"/>
                <a:gd name="T18" fmla="*/ 26 w 52"/>
                <a:gd name="T19" fmla="*/ 52 h 52"/>
                <a:gd name="T20" fmla="*/ 26 w 52"/>
                <a:gd name="T21" fmla="*/ 52 h 52"/>
                <a:gd name="T22" fmla="*/ 32 w 52"/>
                <a:gd name="T23" fmla="*/ 52 h 52"/>
                <a:gd name="T24" fmla="*/ 37 w 52"/>
                <a:gd name="T25" fmla="*/ 49 h 52"/>
                <a:gd name="T26" fmla="*/ 41 w 52"/>
                <a:gd name="T27" fmla="*/ 47 h 52"/>
                <a:gd name="T28" fmla="*/ 45 w 52"/>
                <a:gd name="T29" fmla="*/ 44 h 52"/>
                <a:gd name="T30" fmla="*/ 48 w 52"/>
                <a:gd name="T31" fmla="*/ 40 h 52"/>
                <a:gd name="T32" fmla="*/ 50 w 52"/>
                <a:gd name="T33" fmla="*/ 35 h 52"/>
                <a:gd name="T34" fmla="*/ 52 w 52"/>
                <a:gd name="T35" fmla="*/ 31 h 52"/>
                <a:gd name="T36" fmla="*/ 52 w 52"/>
                <a:gd name="T37" fmla="*/ 26 h 52"/>
                <a:gd name="T38" fmla="*/ 52 w 52"/>
                <a:gd name="T39" fmla="*/ 26 h 52"/>
                <a:gd name="T40" fmla="*/ 52 w 52"/>
                <a:gd name="T41" fmla="*/ 20 h 52"/>
                <a:gd name="T42" fmla="*/ 50 w 52"/>
                <a:gd name="T43" fmla="*/ 15 h 52"/>
                <a:gd name="T44" fmla="*/ 48 w 52"/>
                <a:gd name="T45" fmla="*/ 11 h 52"/>
                <a:gd name="T46" fmla="*/ 45 w 52"/>
                <a:gd name="T47" fmla="*/ 7 h 52"/>
                <a:gd name="T48" fmla="*/ 41 w 52"/>
                <a:gd name="T49" fmla="*/ 4 h 52"/>
                <a:gd name="T50" fmla="*/ 37 w 52"/>
                <a:gd name="T51" fmla="*/ 2 h 52"/>
                <a:gd name="T52" fmla="*/ 32 w 52"/>
                <a:gd name="T53" fmla="*/ 0 h 52"/>
                <a:gd name="T54" fmla="*/ 26 w 52"/>
                <a:gd name="T55" fmla="*/ 0 h 52"/>
                <a:gd name="T56" fmla="*/ 26 w 52"/>
                <a:gd name="T57" fmla="*/ 0 h 52"/>
                <a:gd name="T58" fmla="*/ 21 w 52"/>
                <a:gd name="T59" fmla="*/ 0 h 52"/>
                <a:gd name="T60" fmla="*/ 17 w 52"/>
                <a:gd name="T61" fmla="*/ 2 h 52"/>
                <a:gd name="T62" fmla="*/ 12 w 52"/>
                <a:gd name="T63" fmla="*/ 4 h 52"/>
                <a:gd name="T64" fmla="*/ 8 w 52"/>
                <a:gd name="T65" fmla="*/ 7 h 52"/>
                <a:gd name="T66" fmla="*/ 5 w 52"/>
                <a:gd name="T67" fmla="*/ 11 h 52"/>
                <a:gd name="T68" fmla="*/ 3 w 52"/>
                <a:gd name="T69" fmla="*/ 15 h 52"/>
                <a:gd name="T70" fmla="*/ 1 w 52"/>
                <a:gd name="T71" fmla="*/ 20 h 52"/>
                <a:gd name="T72" fmla="*/ 0 w 52"/>
                <a:gd name="T73" fmla="*/ 26 h 52"/>
                <a:gd name="T74" fmla="*/ 0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0" y="26"/>
                  </a:moveTo>
                  <a:lnTo>
                    <a:pt x="0" y="26"/>
                  </a:lnTo>
                  <a:lnTo>
                    <a:pt x="1" y="31"/>
                  </a:lnTo>
                  <a:lnTo>
                    <a:pt x="3" y="35"/>
                  </a:lnTo>
                  <a:lnTo>
                    <a:pt x="5" y="40"/>
                  </a:lnTo>
                  <a:lnTo>
                    <a:pt x="8" y="44"/>
                  </a:lnTo>
                  <a:lnTo>
                    <a:pt x="12" y="47"/>
                  </a:lnTo>
                  <a:lnTo>
                    <a:pt x="17" y="49"/>
                  </a:lnTo>
                  <a:lnTo>
                    <a:pt x="21" y="52"/>
                  </a:lnTo>
                  <a:lnTo>
                    <a:pt x="26" y="52"/>
                  </a:lnTo>
                  <a:lnTo>
                    <a:pt x="26" y="52"/>
                  </a:lnTo>
                  <a:lnTo>
                    <a:pt x="32" y="52"/>
                  </a:lnTo>
                  <a:lnTo>
                    <a:pt x="37" y="49"/>
                  </a:lnTo>
                  <a:lnTo>
                    <a:pt x="41" y="47"/>
                  </a:lnTo>
                  <a:lnTo>
                    <a:pt x="45" y="44"/>
                  </a:lnTo>
                  <a:lnTo>
                    <a:pt x="48" y="40"/>
                  </a:lnTo>
                  <a:lnTo>
                    <a:pt x="50" y="35"/>
                  </a:lnTo>
                  <a:lnTo>
                    <a:pt x="52" y="31"/>
                  </a:lnTo>
                  <a:lnTo>
                    <a:pt x="52" y="26"/>
                  </a:lnTo>
                  <a:lnTo>
                    <a:pt x="52" y="26"/>
                  </a:lnTo>
                  <a:lnTo>
                    <a:pt x="52" y="20"/>
                  </a:lnTo>
                  <a:lnTo>
                    <a:pt x="50" y="15"/>
                  </a:lnTo>
                  <a:lnTo>
                    <a:pt x="48" y="11"/>
                  </a:lnTo>
                  <a:lnTo>
                    <a:pt x="45" y="7"/>
                  </a:lnTo>
                  <a:lnTo>
                    <a:pt x="41" y="4"/>
                  </a:lnTo>
                  <a:lnTo>
                    <a:pt x="37" y="2"/>
                  </a:lnTo>
                  <a:lnTo>
                    <a:pt x="32" y="0"/>
                  </a:lnTo>
                  <a:lnTo>
                    <a:pt x="26" y="0"/>
                  </a:lnTo>
                  <a:lnTo>
                    <a:pt x="26" y="0"/>
                  </a:lnTo>
                  <a:lnTo>
                    <a:pt x="21" y="0"/>
                  </a:lnTo>
                  <a:lnTo>
                    <a:pt x="17" y="2"/>
                  </a:lnTo>
                  <a:lnTo>
                    <a:pt x="12" y="4"/>
                  </a:lnTo>
                  <a:lnTo>
                    <a:pt x="8" y="7"/>
                  </a:lnTo>
                  <a:lnTo>
                    <a:pt x="5" y="11"/>
                  </a:lnTo>
                  <a:lnTo>
                    <a:pt x="3" y="15"/>
                  </a:lnTo>
                  <a:lnTo>
                    <a:pt x="1" y="20"/>
                  </a:lnTo>
                  <a:lnTo>
                    <a:pt x="0" y="26"/>
                  </a:lnTo>
                  <a:lnTo>
                    <a:pt x="0" y="26"/>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7804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17230"/>
            <a:ext cx="8276219" cy="393954"/>
          </a:xfrm>
        </p:spPr>
        <p:txBody>
          <a:bodyPr/>
          <a:lstStyle/>
          <a:p>
            <a:pPr hangingPunct="0">
              <a:lnSpc>
                <a:spcPct val="80000"/>
              </a:lnSpc>
              <a:spcBef>
                <a:spcPts val="0"/>
              </a:spcBef>
            </a:pPr>
            <a:r>
              <a:rPr lang="zh-CN" altLang="en-US" dirty="0">
                <a:latin typeface="Arial" panose="020B0604020202020204" pitchFamily="34" charset="0"/>
                <a:ea typeface="Microsoft YaHei" panose="020B0503020204020204" pitchFamily="34" charset="-122"/>
                <a:cs typeface="Arial" panose="020B0604020202020204" pitchFamily="34" charset="0"/>
              </a:rPr>
              <a:t>已发生损失与预期信用损失</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7" name="Cube 6"/>
          <p:cNvSpPr/>
          <p:nvPr/>
        </p:nvSpPr>
        <p:spPr>
          <a:xfrm>
            <a:off x="4143860" y="3122979"/>
            <a:ext cx="1618280" cy="2467897"/>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en-GB" sz="1500" dirty="0" err="1">
                <a:latin typeface="微软雅黑" panose="020B0503020204020204" pitchFamily="34" charset="-122"/>
                <a:ea typeface="微软雅黑" panose="020B0503020204020204" pitchFamily="34" charset="-122"/>
                <a:cs typeface="Arial" panose="020B0604020202020204" pitchFamily="34" charset="0"/>
              </a:rPr>
              <a:t>根据</a:t>
            </a:r>
            <a:r>
              <a:rPr lang="zh-CN" altLang="en-US" sz="1500" dirty="0">
                <a:latin typeface="微软雅黑" panose="020B0503020204020204" pitchFamily="34" charset="-122"/>
                <a:ea typeface="微软雅黑" panose="020B0503020204020204" pitchFamily="34" charset="-122"/>
                <a:cs typeface="Arial" panose="020B0604020202020204" pitchFamily="34" charset="0"/>
              </a:rPr>
              <a:t>原金融工具准则</a:t>
            </a:r>
            <a:r>
              <a:rPr lang="en-GB" sz="1500" dirty="0" err="1">
                <a:latin typeface="微软雅黑" panose="020B0503020204020204" pitchFamily="34" charset="-122"/>
                <a:ea typeface="微软雅黑" panose="020B0503020204020204" pitchFamily="34" charset="-122"/>
                <a:cs typeface="Arial" panose="020B0604020202020204" pitchFamily="34" charset="0"/>
              </a:rPr>
              <a:t>计量的</a:t>
            </a:r>
            <a:r>
              <a:rPr lang="zh-CN" altLang="en-US" sz="15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已发生损失</a:t>
            </a:r>
            <a:endParaRPr lang="en-GB" sz="1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Cube 28"/>
          <p:cNvSpPr/>
          <p:nvPr/>
        </p:nvSpPr>
        <p:spPr>
          <a:xfrm>
            <a:off x="4143860" y="1864450"/>
            <a:ext cx="1618280" cy="1654466"/>
          </a:xfrm>
          <a:prstGeom prst="cub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en-GB" sz="1500" dirty="0" err="1">
                <a:solidFill>
                  <a:schemeClr val="tx2"/>
                </a:solidFill>
                <a:latin typeface="Arial" panose="020B0604020202020204" pitchFamily="34" charset="0"/>
                <a:ea typeface="Microsoft YaHei" panose="020B0503020204020204" pitchFamily="34" charset="-122"/>
                <a:cs typeface="Arial" panose="020B0604020202020204" pitchFamily="34" charset="0"/>
              </a:rPr>
              <a:t>新增准备</a:t>
            </a:r>
            <a:endParaRPr lang="en-GB" sz="1500"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 name="Right Brace 8"/>
          <p:cNvSpPr/>
          <p:nvPr/>
        </p:nvSpPr>
        <p:spPr>
          <a:xfrm>
            <a:off x="5856706" y="1867788"/>
            <a:ext cx="245624" cy="3302257"/>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12" name="TextBox 11"/>
          <p:cNvSpPr txBox="1"/>
          <p:nvPr/>
        </p:nvSpPr>
        <p:spPr>
          <a:xfrm>
            <a:off x="6226727" y="3203253"/>
            <a:ext cx="1892168" cy="631325"/>
          </a:xfrm>
          <a:prstGeom prst="rect">
            <a:avLst/>
          </a:prstGeom>
          <a:noFill/>
        </p:spPr>
        <p:txBody>
          <a:bodyPr wrap="square" lIns="54610" tIns="54610" rIns="54610" bIns="54610" rtlCol="0">
            <a:noAutofit/>
          </a:bodyPr>
          <a:lstStyle/>
          <a:p>
            <a:pPr hangingPunct="0"/>
            <a:r>
              <a:rPr lang="en-US" altLang="zh-CN"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rPr>
              <a:t>根据</a:t>
            </a:r>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新金融工具准则</a:t>
            </a:r>
            <a:r>
              <a:rPr lang="en-US" altLang="zh-CN"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rPr>
              <a:t>计量</a:t>
            </a:r>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的预期信用损失</a:t>
            </a:r>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3" name="Rectangle 32"/>
          <p:cNvSpPr/>
          <p:nvPr/>
        </p:nvSpPr>
        <p:spPr>
          <a:xfrm>
            <a:off x="6800266" y="1869130"/>
            <a:ext cx="2496252" cy="7889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b="1" dirty="0">
                <a:solidFill>
                  <a:schemeClr val="bg1"/>
                </a:solidFill>
                <a:latin typeface="Arial" panose="020B0604020202020204" pitchFamily="34" charset="0"/>
                <a:ea typeface="Microsoft YaHei" panose="020B0503020204020204" pitchFamily="34" charset="-122"/>
                <a:cs typeface="Arial" panose="020B0604020202020204" pitchFamily="34" charset="0"/>
              </a:rPr>
              <a:t>不要</a:t>
            </a:r>
            <a:r>
              <a:rPr lang="zh-CN" altLang="en-US" sz="1500" b="1" dirty="0">
                <a:solidFill>
                  <a:schemeClr val="bg1"/>
                </a:solidFill>
                <a:latin typeface="Arial" panose="020B0604020202020204" pitchFamily="34" charset="0"/>
                <a:ea typeface="Microsoft YaHei" panose="020B0503020204020204" pitchFamily="34" charset="-122"/>
                <a:cs typeface="Arial" panose="020B0604020202020204" pitchFamily="34" charset="0"/>
              </a:rPr>
              <a:t>基于已发生损失模型</a:t>
            </a:r>
            <a:r>
              <a:rPr lang="en-US" altLang="zh-CN" sz="1500" b="1" dirty="0">
                <a:solidFill>
                  <a:schemeClr val="bg1"/>
                </a:solidFill>
                <a:latin typeface="Arial" panose="020B0604020202020204" pitchFamily="34" charset="0"/>
                <a:ea typeface="Microsoft YaHei" panose="020B0503020204020204" pitchFamily="34" charset="-122"/>
                <a:cs typeface="Arial" panose="020B0604020202020204" pitchFamily="34" charset="0"/>
              </a:rPr>
              <a:t/>
            </a:r>
            <a:br>
              <a:rPr lang="en-US" altLang="zh-CN" sz="1500" b="1" dirty="0">
                <a:solidFill>
                  <a:schemeClr val="bg1"/>
                </a:solidFill>
                <a:latin typeface="Arial" panose="020B0604020202020204" pitchFamily="34" charset="0"/>
                <a:ea typeface="Microsoft YaHei" panose="020B0503020204020204" pitchFamily="34" charset="-122"/>
                <a:cs typeface="Arial" panose="020B0604020202020204" pitchFamily="34" charset="0"/>
              </a:rPr>
            </a:br>
            <a:r>
              <a:rPr lang="zh-CN" altLang="en-US" sz="1500" b="1" dirty="0">
                <a:solidFill>
                  <a:schemeClr val="bg1"/>
                </a:solidFill>
                <a:latin typeface="Arial" panose="020B0604020202020204" pitchFamily="34" charset="0"/>
                <a:ea typeface="Microsoft YaHei" panose="020B0503020204020204" pitchFamily="34" charset="-122"/>
                <a:cs typeface="Arial" panose="020B0604020202020204" pitchFamily="34" charset="0"/>
              </a:rPr>
              <a:t>构建预期信用损失概念</a:t>
            </a:r>
            <a:endParaRPr lang="en-GB" sz="15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5" name="Freeform 16"/>
          <p:cNvSpPr>
            <a:spLocks noEditPoints="1"/>
          </p:cNvSpPr>
          <p:nvPr/>
        </p:nvSpPr>
        <p:spPr bwMode="auto">
          <a:xfrm>
            <a:off x="7669990" y="1153341"/>
            <a:ext cx="756804" cy="635514"/>
          </a:xfrm>
          <a:custGeom>
            <a:avLst/>
            <a:gdLst/>
            <a:ahLst/>
            <a:cxnLst>
              <a:cxn ang="0">
                <a:pos x="412" y="72"/>
              </a:cxn>
              <a:cxn ang="0">
                <a:pos x="372" y="22"/>
              </a:cxn>
              <a:cxn ang="0">
                <a:pos x="334" y="2"/>
              </a:cxn>
              <a:cxn ang="0">
                <a:pos x="312" y="0"/>
              </a:cxn>
              <a:cxn ang="0">
                <a:pos x="280" y="6"/>
              </a:cxn>
              <a:cxn ang="0">
                <a:pos x="240" y="34"/>
              </a:cxn>
              <a:cxn ang="0">
                <a:pos x="20" y="444"/>
              </a:cxn>
              <a:cxn ang="0">
                <a:pos x="6" y="478"/>
              </a:cxn>
              <a:cxn ang="0">
                <a:pos x="2" y="526"/>
              </a:cxn>
              <a:cxn ang="0">
                <a:pos x="16" y="570"/>
              </a:cxn>
              <a:cxn ang="0">
                <a:pos x="36" y="592"/>
              </a:cxn>
              <a:cxn ang="0">
                <a:pos x="76" y="616"/>
              </a:cxn>
              <a:cxn ang="0">
                <a:pos x="128" y="624"/>
              </a:cxn>
              <a:cxn ang="0">
                <a:pos x="516" y="624"/>
              </a:cxn>
              <a:cxn ang="0">
                <a:pos x="564" y="610"/>
              </a:cxn>
              <a:cxn ang="0">
                <a:pos x="600" y="582"/>
              </a:cxn>
              <a:cxn ang="0">
                <a:pos x="616" y="556"/>
              </a:cxn>
              <a:cxn ang="0">
                <a:pos x="624" y="510"/>
              </a:cxn>
              <a:cxn ang="0">
                <a:pos x="614" y="460"/>
              </a:cxn>
              <a:cxn ang="0">
                <a:pos x="548" y="532"/>
              </a:cxn>
              <a:cxn ang="0">
                <a:pos x="528" y="546"/>
              </a:cxn>
              <a:cxn ang="0">
                <a:pos x="128" y="552"/>
              </a:cxn>
              <a:cxn ang="0">
                <a:pos x="96" y="546"/>
              </a:cxn>
              <a:cxn ang="0">
                <a:pos x="78" y="532"/>
              </a:cxn>
              <a:cxn ang="0">
                <a:pos x="76" y="494"/>
              </a:cxn>
              <a:cxn ang="0">
                <a:pos x="278" y="106"/>
              </a:cxn>
              <a:cxn ang="0">
                <a:pos x="304" y="74"/>
              </a:cxn>
              <a:cxn ang="0">
                <a:pos x="322" y="74"/>
              </a:cxn>
              <a:cxn ang="0">
                <a:pos x="348" y="106"/>
              </a:cxn>
              <a:cxn ang="0">
                <a:pos x="550" y="494"/>
              </a:cxn>
              <a:cxn ang="0">
                <a:pos x="548" y="532"/>
              </a:cxn>
              <a:cxn ang="0">
                <a:pos x="312" y="432"/>
              </a:cxn>
              <a:cxn ang="0">
                <a:pos x="292" y="438"/>
              </a:cxn>
              <a:cxn ang="0">
                <a:pos x="280" y="454"/>
              </a:cxn>
              <a:cxn ang="0">
                <a:pos x="276" y="468"/>
              </a:cxn>
              <a:cxn ang="0">
                <a:pos x="282" y="488"/>
              </a:cxn>
              <a:cxn ang="0">
                <a:pos x="298" y="502"/>
              </a:cxn>
              <a:cxn ang="0">
                <a:pos x="312" y="504"/>
              </a:cxn>
              <a:cxn ang="0">
                <a:pos x="332" y="498"/>
              </a:cxn>
              <a:cxn ang="0">
                <a:pos x="346" y="482"/>
              </a:cxn>
              <a:cxn ang="0">
                <a:pos x="348" y="468"/>
              </a:cxn>
              <a:cxn ang="0">
                <a:pos x="342" y="448"/>
              </a:cxn>
              <a:cxn ang="0">
                <a:pos x="326" y="434"/>
              </a:cxn>
              <a:cxn ang="0">
                <a:pos x="312" y="432"/>
              </a:cxn>
              <a:cxn ang="0">
                <a:pos x="300" y="214"/>
              </a:cxn>
              <a:cxn ang="0">
                <a:pos x="270" y="230"/>
              </a:cxn>
              <a:cxn ang="0">
                <a:pos x="254" y="260"/>
              </a:cxn>
              <a:cxn ang="0">
                <a:pos x="254" y="282"/>
              </a:cxn>
              <a:cxn ang="0">
                <a:pos x="256" y="292"/>
              </a:cxn>
              <a:cxn ang="0">
                <a:pos x="290" y="388"/>
              </a:cxn>
              <a:cxn ang="0">
                <a:pos x="306" y="402"/>
              </a:cxn>
              <a:cxn ang="0">
                <a:pos x="320" y="402"/>
              </a:cxn>
              <a:cxn ang="0">
                <a:pos x="336" y="388"/>
              </a:cxn>
              <a:cxn ang="0">
                <a:pos x="370" y="292"/>
              </a:cxn>
              <a:cxn ang="0">
                <a:pos x="372" y="282"/>
              </a:cxn>
              <a:cxn ang="0">
                <a:pos x="372" y="260"/>
              </a:cxn>
              <a:cxn ang="0">
                <a:pos x="356" y="230"/>
              </a:cxn>
              <a:cxn ang="0">
                <a:pos x="324" y="214"/>
              </a:cxn>
            </a:cxnLst>
            <a:rect l="0" t="0" r="r" b="b"/>
            <a:pathLst>
              <a:path w="624" h="624">
                <a:moveTo>
                  <a:pt x="606" y="444"/>
                </a:moveTo>
                <a:lnTo>
                  <a:pt x="412" y="72"/>
                </a:lnTo>
                <a:lnTo>
                  <a:pt x="412" y="72"/>
                </a:lnTo>
                <a:lnTo>
                  <a:pt x="398" y="50"/>
                </a:lnTo>
                <a:lnTo>
                  <a:pt x="386" y="34"/>
                </a:lnTo>
                <a:lnTo>
                  <a:pt x="372" y="22"/>
                </a:lnTo>
                <a:lnTo>
                  <a:pt x="358" y="12"/>
                </a:lnTo>
                <a:lnTo>
                  <a:pt x="346" y="6"/>
                </a:lnTo>
                <a:lnTo>
                  <a:pt x="334" y="2"/>
                </a:lnTo>
                <a:lnTo>
                  <a:pt x="322" y="0"/>
                </a:lnTo>
                <a:lnTo>
                  <a:pt x="312" y="0"/>
                </a:lnTo>
                <a:lnTo>
                  <a:pt x="312" y="0"/>
                </a:lnTo>
                <a:lnTo>
                  <a:pt x="304" y="0"/>
                </a:lnTo>
                <a:lnTo>
                  <a:pt x="292" y="2"/>
                </a:lnTo>
                <a:lnTo>
                  <a:pt x="280" y="6"/>
                </a:lnTo>
                <a:lnTo>
                  <a:pt x="268" y="12"/>
                </a:lnTo>
                <a:lnTo>
                  <a:pt x="254" y="22"/>
                </a:lnTo>
                <a:lnTo>
                  <a:pt x="240" y="34"/>
                </a:lnTo>
                <a:lnTo>
                  <a:pt x="226" y="50"/>
                </a:lnTo>
                <a:lnTo>
                  <a:pt x="214" y="72"/>
                </a:lnTo>
                <a:lnTo>
                  <a:pt x="20" y="444"/>
                </a:lnTo>
                <a:lnTo>
                  <a:pt x="20" y="444"/>
                </a:lnTo>
                <a:lnTo>
                  <a:pt x="12" y="460"/>
                </a:lnTo>
                <a:lnTo>
                  <a:pt x="6" y="478"/>
                </a:lnTo>
                <a:lnTo>
                  <a:pt x="2" y="494"/>
                </a:lnTo>
                <a:lnTo>
                  <a:pt x="0" y="510"/>
                </a:lnTo>
                <a:lnTo>
                  <a:pt x="2" y="526"/>
                </a:lnTo>
                <a:lnTo>
                  <a:pt x="4" y="542"/>
                </a:lnTo>
                <a:lnTo>
                  <a:pt x="8" y="556"/>
                </a:lnTo>
                <a:lnTo>
                  <a:pt x="16" y="570"/>
                </a:lnTo>
                <a:lnTo>
                  <a:pt x="16" y="570"/>
                </a:lnTo>
                <a:lnTo>
                  <a:pt x="24" y="582"/>
                </a:lnTo>
                <a:lnTo>
                  <a:pt x="36" y="592"/>
                </a:lnTo>
                <a:lnTo>
                  <a:pt x="48" y="602"/>
                </a:lnTo>
                <a:lnTo>
                  <a:pt x="62" y="610"/>
                </a:lnTo>
                <a:lnTo>
                  <a:pt x="76" y="616"/>
                </a:lnTo>
                <a:lnTo>
                  <a:pt x="92" y="620"/>
                </a:lnTo>
                <a:lnTo>
                  <a:pt x="110" y="624"/>
                </a:lnTo>
                <a:lnTo>
                  <a:pt x="128" y="624"/>
                </a:lnTo>
                <a:lnTo>
                  <a:pt x="496" y="624"/>
                </a:lnTo>
                <a:lnTo>
                  <a:pt x="496" y="624"/>
                </a:lnTo>
                <a:lnTo>
                  <a:pt x="516" y="624"/>
                </a:lnTo>
                <a:lnTo>
                  <a:pt x="532" y="620"/>
                </a:lnTo>
                <a:lnTo>
                  <a:pt x="550" y="616"/>
                </a:lnTo>
                <a:lnTo>
                  <a:pt x="564" y="610"/>
                </a:lnTo>
                <a:lnTo>
                  <a:pt x="578" y="602"/>
                </a:lnTo>
                <a:lnTo>
                  <a:pt x="590" y="592"/>
                </a:lnTo>
                <a:lnTo>
                  <a:pt x="600" y="582"/>
                </a:lnTo>
                <a:lnTo>
                  <a:pt x="610" y="570"/>
                </a:lnTo>
                <a:lnTo>
                  <a:pt x="610" y="570"/>
                </a:lnTo>
                <a:lnTo>
                  <a:pt x="616" y="556"/>
                </a:lnTo>
                <a:lnTo>
                  <a:pt x="622" y="542"/>
                </a:lnTo>
                <a:lnTo>
                  <a:pt x="624" y="526"/>
                </a:lnTo>
                <a:lnTo>
                  <a:pt x="624" y="510"/>
                </a:lnTo>
                <a:lnTo>
                  <a:pt x="624" y="494"/>
                </a:lnTo>
                <a:lnTo>
                  <a:pt x="620" y="478"/>
                </a:lnTo>
                <a:lnTo>
                  <a:pt x="614" y="460"/>
                </a:lnTo>
                <a:lnTo>
                  <a:pt x="606" y="444"/>
                </a:lnTo>
                <a:lnTo>
                  <a:pt x="606" y="444"/>
                </a:lnTo>
                <a:close/>
                <a:moveTo>
                  <a:pt x="548" y="532"/>
                </a:moveTo>
                <a:lnTo>
                  <a:pt x="548" y="532"/>
                </a:lnTo>
                <a:lnTo>
                  <a:pt x="540" y="540"/>
                </a:lnTo>
                <a:lnTo>
                  <a:pt x="528" y="546"/>
                </a:lnTo>
                <a:lnTo>
                  <a:pt x="514" y="550"/>
                </a:lnTo>
                <a:lnTo>
                  <a:pt x="496" y="552"/>
                </a:lnTo>
                <a:lnTo>
                  <a:pt x="128" y="552"/>
                </a:lnTo>
                <a:lnTo>
                  <a:pt x="128" y="552"/>
                </a:lnTo>
                <a:lnTo>
                  <a:pt x="112" y="550"/>
                </a:lnTo>
                <a:lnTo>
                  <a:pt x="96" y="546"/>
                </a:lnTo>
                <a:lnTo>
                  <a:pt x="86" y="540"/>
                </a:lnTo>
                <a:lnTo>
                  <a:pt x="78" y="532"/>
                </a:lnTo>
                <a:lnTo>
                  <a:pt x="78" y="532"/>
                </a:lnTo>
                <a:lnTo>
                  <a:pt x="74" y="520"/>
                </a:lnTo>
                <a:lnTo>
                  <a:pt x="74" y="508"/>
                </a:lnTo>
                <a:lnTo>
                  <a:pt x="76" y="494"/>
                </a:lnTo>
                <a:lnTo>
                  <a:pt x="84" y="478"/>
                </a:lnTo>
                <a:lnTo>
                  <a:pt x="278" y="106"/>
                </a:lnTo>
                <a:lnTo>
                  <a:pt x="278" y="106"/>
                </a:lnTo>
                <a:lnTo>
                  <a:pt x="286" y="92"/>
                </a:lnTo>
                <a:lnTo>
                  <a:pt x="296" y="80"/>
                </a:lnTo>
                <a:lnTo>
                  <a:pt x="304" y="74"/>
                </a:lnTo>
                <a:lnTo>
                  <a:pt x="312" y="72"/>
                </a:lnTo>
                <a:lnTo>
                  <a:pt x="312" y="72"/>
                </a:lnTo>
                <a:lnTo>
                  <a:pt x="322" y="74"/>
                </a:lnTo>
                <a:lnTo>
                  <a:pt x="330" y="80"/>
                </a:lnTo>
                <a:lnTo>
                  <a:pt x="340" y="92"/>
                </a:lnTo>
                <a:lnTo>
                  <a:pt x="348" y="106"/>
                </a:lnTo>
                <a:lnTo>
                  <a:pt x="542" y="478"/>
                </a:lnTo>
                <a:lnTo>
                  <a:pt x="542" y="478"/>
                </a:lnTo>
                <a:lnTo>
                  <a:pt x="550" y="494"/>
                </a:lnTo>
                <a:lnTo>
                  <a:pt x="552" y="508"/>
                </a:lnTo>
                <a:lnTo>
                  <a:pt x="552" y="520"/>
                </a:lnTo>
                <a:lnTo>
                  <a:pt x="548" y="532"/>
                </a:lnTo>
                <a:lnTo>
                  <a:pt x="548" y="532"/>
                </a:lnTo>
                <a:close/>
                <a:moveTo>
                  <a:pt x="312" y="432"/>
                </a:moveTo>
                <a:lnTo>
                  <a:pt x="312" y="432"/>
                </a:lnTo>
                <a:lnTo>
                  <a:pt x="306" y="432"/>
                </a:lnTo>
                <a:lnTo>
                  <a:pt x="298" y="434"/>
                </a:lnTo>
                <a:lnTo>
                  <a:pt x="292" y="438"/>
                </a:lnTo>
                <a:lnTo>
                  <a:pt x="288" y="442"/>
                </a:lnTo>
                <a:lnTo>
                  <a:pt x="282" y="448"/>
                </a:lnTo>
                <a:lnTo>
                  <a:pt x="280" y="454"/>
                </a:lnTo>
                <a:lnTo>
                  <a:pt x="278" y="460"/>
                </a:lnTo>
                <a:lnTo>
                  <a:pt x="276" y="468"/>
                </a:lnTo>
                <a:lnTo>
                  <a:pt x="276" y="468"/>
                </a:lnTo>
                <a:lnTo>
                  <a:pt x="278" y="476"/>
                </a:lnTo>
                <a:lnTo>
                  <a:pt x="280" y="482"/>
                </a:lnTo>
                <a:lnTo>
                  <a:pt x="282" y="488"/>
                </a:lnTo>
                <a:lnTo>
                  <a:pt x="288" y="494"/>
                </a:lnTo>
                <a:lnTo>
                  <a:pt x="292" y="498"/>
                </a:lnTo>
                <a:lnTo>
                  <a:pt x="298" y="502"/>
                </a:lnTo>
                <a:lnTo>
                  <a:pt x="306" y="504"/>
                </a:lnTo>
                <a:lnTo>
                  <a:pt x="312" y="504"/>
                </a:lnTo>
                <a:lnTo>
                  <a:pt x="312" y="504"/>
                </a:lnTo>
                <a:lnTo>
                  <a:pt x="320" y="504"/>
                </a:lnTo>
                <a:lnTo>
                  <a:pt x="326" y="502"/>
                </a:lnTo>
                <a:lnTo>
                  <a:pt x="332" y="498"/>
                </a:lnTo>
                <a:lnTo>
                  <a:pt x="338" y="494"/>
                </a:lnTo>
                <a:lnTo>
                  <a:pt x="342" y="488"/>
                </a:lnTo>
                <a:lnTo>
                  <a:pt x="346" y="482"/>
                </a:lnTo>
                <a:lnTo>
                  <a:pt x="348" y="476"/>
                </a:lnTo>
                <a:lnTo>
                  <a:pt x="348" y="468"/>
                </a:lnTo>
                <a:lnTo>
                  <a:pt x="348" y="468"/>
                </a:lnTo>
                <a:lnTo>
                  <a:pt x="348" y="460"/>
                </a:lnTo>
                <a:lnTo>
                  <a:pt x="346" y="454"/>
                </a:lnTo>
                <a:lnTo>
                  <a:pt x="342" y="448"/>
                </a:lnTo>
                <a:lnTo>
                  <a:pt x="338" y="442"/>
                </a:lnTo>
                <a:lnTo>
                  <a:pt x="332" y="438"/>
                </a:lnTo>
                <a:lnTo>
                  <a:pt x="326" y="434"/>
                </a:lnTo>
                <a:lnTo>
                  <a:pt x="320" y="432"/>
                </a:lnTo>
                <a:lnTo>
                  <a:pt x="312" y="432"/>
                </a:lnTo>
                <a:lnTo>
                  <a:pt x="312" y="432"/>
                </a:lnTo>
                <a:close/>
                <a:moveTo>
                  <a:pt x="312" y="212"/>
                </a:moveTo>
                <a:lnTo>
                  <a:pt x="312" y="212"/>
                </a:lnTo>
                <a:lnTo>
                  <a:pt x="300" y="214"/>
                </a:lnTo>
                <a:lnTo>
                  <a:pt x="290" y="216"/>
                </a:lnTo>
                <a:lnTo>
                  <a:pt x="280" y="222"/>
                </a:lnTo>
                <a:lnTo>
                  <a:pt x="270" y="230"/>
                </a:lnTo>
                <a:lnTo>
                  <a:pt x="262" y="238"/>
                </a:lnTo>
                <a:lnTo>
                  <a:pt x="258" y="248"/>
                </a:lnTo>
                <a:lnTo>
                  <a:pt x="254" y="260"/>
                </a:lnTo>
                <a:lnTo>
                  <a:pt x="252" y="272"/>
                </a:lnTo>
                <a:lnTo>
                  <a:pt x="252" y="272"/>
                </a:lnTo>
                <a:lnTo>
                  <a:pt x="254" y="282"/>
                </a:lnTo>
                <a:lnTo>
                  <a:pt x="256" y="292"/>
                </a:lnTo>
                <a:lnTo>
                  <a:pt x="256" y="292"/>
                </a:lnTo>
                <a:lnTo>
                  <a:pt x="256" y="292"/>
                </a:lnTo>
                <a:lnTo>
                  <a:pt x="290" y="388"/>
                </a:lnTo>
                <a:lnTo>
                  <a:pt x="290" y="388"/>
                </a:lnTo>
                <a:lnTo>
                  <a:pt x="290" y="388"/>
                </a:lnTo>
                <a:lnTo>
                  <a:pt x="294" y="394"/>
                </a:lnTo>
                <a:lnTo>
                  <a:pt x="298" y="400"/>
                </a:lnTo>
                <a:lnTo>
                  <a:pt x="306" y="402"/>
                </a:lnTo>
                <a:lnTo>
                  <a:pt x="312" y="404"/>
                </a:lnTo>
                <a:lnTo>
                  <a:pt x="312" y="404"/>
                </a:lnTo>
                <a:lnTo>
                  <a:pt x="320" y="402"/>
                </a:lnTo>
                <a:lnTo>
                  <a:pt x="326" y="400"/>
                </a:lnTo>
                <a:lnTo>
                  <a:pt x="332" y="394"/>
                </a:lnTo>
                <a:lnTo>
                  <a:pt x="336" y="388"/>
                </a:lnTo>
                <a:lnTo>
                  <a:pt x="336" y="388"/>
                </a:lnTo>
                <a:lnTo>
                  <a:pt x="336" y="388"/>
                </a:lnTo>
                <a:lnTo>
                  <a:pt x="370" y="292"/>
                </a:lnTo>
                <a:lnTo>
                  <a:pt x="370" y="292"/>
                </a:lnTo>
                <a:lnTo>
                  <a:pt x="370" y="292"/>
                </a:lnTo>
                <a:lnTo>
                  <a:pt x="372" y="282"/>
                </a:lnTo>
                <a:lnTo>
                  <a:pt x="372" y="272"/>
                </a:lnTo>
                <a:lnTo>
                  <a:pt x="372" y="272"/>
                </a:lnTo>
                <a:lnTo>
                  <a:pt x="372" y="260"/>
                </a:lnTo>
                <a:lnTo>
                  <a:pt x="368" y="248"/>
                </a:lnTo>
                <a:lnTo>
                  <a:pt x="362" y="238"/>
                </a:lnTo>
                <a:lnTo>
                  <a:pt x="356" y="230"/>
                </a:lnTo>
                <a:lnTo>
                  <a:pt x="346" y="222"/>
                </a:lnTo>
                <a:lnTo>
                  <a:pt x="336" y="216"/>
                </a:lnTo>
                <a:lnTo>
                  <a:pt x="324" y="214"/>
                </a:lnTo>
                <a:lnTo>
                  <a:pt x="312" y="212"/>
                </a:lnTo>
                <a:lnTo>
                  <a:pt x="312" y="212"/>
                </a:lnTo>
                <a:close/>
              </a:path>
            </a:pathLst>
          </a:custGeom>
          <a:solidFill>
            <a:srgbClr val="EAAA00"/>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nvGrpSpPr>
          <p:cNvPr id="36" name="Group 35"/>
          <p:cNvGrpSpPr/>
          <p:nvPr/>
        </p:nvGrpSpPr>
        <p:grpSpPr>
          <a:xfrm>
            <a:off x="1280668" y="4458376"/>
            <a:ext cx="2423363" cy="1286326"/>
            <a:chOff x="5279965" y="85989"/>
            <a:chExt cx="3622089" cy="1666999"/>
          </a:xfrm>
        </p:grpSpPr>
        <p:sp>
          <p:nvSpPr>
            <p:cNvPr id="37" name="Cloud Callout 36"/>
            <p:cNvSpPr/>
            <p:nvPr/>
          </p:nvSpPr>
          <p:spPr>
            <a:xfrm>
              <a:off x="5279965" y="85989"/>
              <a:ext cx="3622089" cy="1467650"/>
            </a:xfrm>
            <a:prstGeom prst="cloudCallout">
              <a:avLst>
                <a:gd name="adj1" fmla="val 64593"/>
                <a:gd name="adj2" fmla="val -7531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8" name="TextBox 37"/>
            <p:cNvSpPr txBox="1"/>
            <p:nvPr/>
          </p:nvSpPr>
          <p:spPr>
            <a:xfrm>
              <a:off x="5794329" y="496341"/>
              <a:ext cx="2926839" cy="1256647"/>
            </a:xfrm>
            <a:prstGeom prst="rect">
              <a:avLst/>
            </a:prstGeom>
            <a:noFill/>
          </p:spPr>
          <p:txBody>
            <a:bodyPr wrap="square" lIns="54610" tIns="54610" rIns="54610" bIns="54610" rtlCol="0">
              <a:noAutofit/>
            </a:bodyPr>
            <a:lstStyle/>
            <a:p>
              <a:pP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识别“变坏”的应收账款</a:t>
              </a:r>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39" name="Group 38"/>
          <p:cNvGrpSpPr/>
          <p:nvPr/>
        </p:nvGrpSpPr>
        <p:grpSpPr>
          <a:xfrm>
            <a:off x="1083559" y="1602660"/>
            <a:ext cx="2666374" cy="1708309"/>
            <a:chOff x="5279965" y="85989"/>
            <a:chExt cx="3672291" cy="1645442"/>
          </a:xfrm>
        </p:grpSpPr>
        <p:sp>
          <p:nvSpPr>
            <p:cNvPr id="40" name="Cloud Callout 39"/>
            <p:cNvSpPr/>
            <p:nvPr/>
          </p:nvSpPr>
          <p:spPr>
            <a:xfrm>
              <a:off x="5279965" y="85989"/>
              <a:ext cx="3622090" cy="1467650"/>
            </a:xfrm>
            <a:prstGeom prst="cloudCallout">
              <a:avLst>
                <a:gd name="adj1" fmla="val 62061"/>
                <a:gd name="adj2" fmla="val 56506"/>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endParaRPr lang="en-GB" sz="1500"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1" name="TextBox 40"/>
            <p:cNvSpPr txBox="1"/>
            <p:nvPr/>
          </p:nvSpPr>
          <p:spPr>
            <a:xfrm>
              <a:off x="5677794" y="474785"/>
              <a:ext cx="3274462" cy="1256646"/>
            </a:xfrm>
            <a:prstGeom prst="rect">
              <a:avLst/>
            </a:prstGeom>
            <a:noFill/>
          </p:spPr>
          <p:txBody>
            <a:bodyPr wrap="square" lIns="54610" tIns="54610" rIns="54610" bIns="54610" rtlCol="0">
              <a:noAutofit/>
            </a:bodyPr>
            <a:lstStyle/>
            <a:p>
              <a:pPr hangingPunct="0"/>
              <a:r>
                <a:rPr lang="zh-CN" altLang="en-US" sz="1500" dirty="0">
                  <a:solidFill>
                    <a:schemeClr val="tx2"/>
                  </a:solidFill>
                  <a:latin typeface="Arial" panose="020B0604020202020204" pitchFamily="34" charset="0"/>
                  <a:ea typeface="Microsoft YaHei" panose="020B0503020204020204" pitchFamily="34" charset="-122"/>
                  <a:cs typeface="Arial" panose="020B0604020202020204" pitchFamily="34" charset="0"/>
                </a:rPr>
                <a:t>预期信用损失涉及前瞻性信息，准备因而增加</a:t>
              </a:r>
              <a:endParaRPr lang="en-GB" sz="1500"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43" name="Freeform 13"/>
          <p:cNvSpPr>
            <a:spLocks/>
          </p:cNvSpPr>
          <p:nvPr/>
        </p:nvSpPr>
        <p:spPr bwMode="auto">
          <a:xfrm>
            <a:off x="1215741" y="1049222"/>
            <a:ext cx="5065462" cy="5061913"/>
          </a:xfrm>
          <a:custGeom>
            <a:avLst/>
            <a:gdLst>
              <a:gd name="T0" fmla="*/ 1841 w 1841"/>
              <a:gd name="T1" fmla="*/ 1602 h 1843"/>
              <a:gd name="T2" fmla="*/ 1161 w 1841"/>
              <a:gd name="T3" fmla="*/ 923 h 1843"/>
              <a:gd name="T4" fmla="*/ 1841 w 1841"/>
              <a:gd name="T5" fmla="*/ 241 h 1843"/>
              <a:gd name="T6" fmla="*/ 1602 w 1841"/>
              <a:gd name="T7" fmla="*/ 0 h 1843"/>
              <a:gd name="T8" fmla="*/ 920 w 1841"/>
              <a:gd name="T9" fmla="*/ 682 h 1843"/>
              <a:gd name="T10" fmla="*/ 239 w 1841"/>
              <a:gd name="T11" fmla="*/ 0 h 1843"/>
              <a:gd name="T12" fmla="*/ 0 w 1841"/>
              <a:gd name="T13" fmla="*/ 241 h 1843"/>
              <a:gd name="T14" fmla="*/ 679 w 1841"/>
              <a:gd name="T15" fmla="*/ 923 h 1843"/>
              <a:gd name="T16" fmla="*/ 0 w 1841"/>
              <a:gd name="T17" fmla="*/ 1602 h 1843"/>
              <a:gd name="T18" fmla="*/ 239 w 1841"/>
              <a:gd name="T19" fmla="*/ 1843 h 1843"/>
              <a:gd name="T20" fmla="*/ 920 w 1841"/>
              <a:gd name="T21" fmla="*/ 1162 h 1843"/>
              <a:gd name="T22" fmla="*/ 1602 w 1841"/>
              <a:gd name="T23" fmla="*/ 1843 h 1843"/>
              <a:gd name="T24" fmla="*/ 1841 w 1841"/>
              <a:gd name="T25" fmla="*/ 160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1" h="1843">
                <a:moveTo>
                  <a:pt x="1841" y="1602"/>
                </a:moveTo>
                <a:lnTo>
                  <a:pt x="1161" y="923"/>
                </a:lnTo>
                <a:lnTo>
                  <a:pt x="1841" y="241"/>
                </a:lnTo>
                <a:lnTo>
                  <a:pt x="1602" y="0"/>
                </a:lnTo>
                <a:lnTo>
                  <a:pt x="920" y="682"/>
                </a:lnTo>
                <a:lnTo>
                  <a:pt x="239" y="0"/>
                </a:lnTo>
                <a:lnTo>
                  <a:pt x="0" y="241"/>
                </a:lnTo>
                <a:lnTo>
                  <a:pt x="679" y="923"/>
                </a:lnTo>
                <a:lnTo>
                  <a:pt x="0" y="1602"/>
                </a:lnTo>
                <a:lnTo>
                  <a:pt x="239" y="1843"/>
                </a:lnTo>
                <a:lnTo>
                  <a:pt x="920" y="1162"/>
                </a:lnTo>
                <a:lnTo>
                  <a:pt x="1602" y="1843"/>
                </a:lnTo>
                <a:lnTo>
                  <a:pt x="1841" y="1602"/>
                </a:lnTo>
                <a:close/>
              </a:path>
            </a:pathLst>
          </a:custGeom>
          <a:solidFill>
            <a:srgbClr val="FF3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26892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out)">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P spid="9" grpId="0" animBg="1"/>
      <p:bldP spid="12" grpId="0"/>
      <p:bldP spid="33" grpId="0" animBg="1"/>
      <p:bldP spid="35"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51013"/>
            <a:ext cx="8276219" cy="393954"/>
          </a:xfrm>
        </p:spPr>
        <p:txBody>
          <a:bodyPr/>
          <a:lstStyle/>
          <a:p>
            <a:pPr defTabSz="927100" hangingPunct="0">
              <a:lnSpc>
                <a:spcPct val="80000"/>
              </a:lnSpc>
              <a:spcBef>
                <a:spcPts val="0"/>
              </a:spcBef>
            </a:pPr>
            <a:r>
              <a:rPr lang="zh-CN" altLang="en-US" dirty="0">
                <a:latin typeface="Arial" panose="020B0604020202020204" pitchFamily="34" charset="0"/>
                <a:ea typeface="Microsoft YaHei" panose="020B0503020204020204" pitchFamily="34" charset="-122"/>
                <a:cs typeface="Arial" panose="020B0604020202020204" pitchFamily="34" charset="0"/>
              </a:rPr>
              <a:t>适用预期信用损失模型的资产的风险敞口</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4" name="Rectangle 3"/>
          <p:cNvSpPr/>
          <p:nvPr/>
        </p:nvSpPr>
        <p:spPr>
          <a:xfrm>
            <a:off x="725691" y="1632018"/>
            <a:ext cx="8533643" cy="5902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700" dirty="0">
                <a:solidFill>
                  <a:schemeClr val="bg1"/>
                </a:solidFill>
                <a:latin typeface="Arial" panose="020B0604020202020204" pitchFamily="34" charset="0"/>
                <a:ea typeface="Microsoft YaHei" panose="020B0503020204020204" pitchFamily="34" charset="-122"/>
                <a:cs typeface="Arial" panose="020B0604020202020204" pitchFamily="34" charset="0"/>
              </a:rPr>
              <a:t>适用预期信用损失模型的资产面临哪些风险？</a:t>
            </a:r>
            <a:endParaRPr lang="en-GB" sz="17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5" name="Striped Right Arrow 44"/>
          <p:cNvSpPr/>
          <p:nvPr/>
        </p:nvSpPr>
        <p:spPr>
          <a:xfrm>
            <a:off x="2962061" y="2553613"/>
            <a:ext cx="426128" cy="470073"/>
          </a:xfrm>
          <a:prstGeom prst="striped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6" name="Rectangle 45"/>
          <p:cNvSpPr/>
          <p:nvPr/>
        </p:nvSpPr>
        <p:spPr>
          <a:xfrm>
            <a:off x="3450992" y="2418373"/>
            <a:ext cx="5825445" cy="7405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300" dirty="0">
                <a:solidFill>
                  <a:schemeClr val="bg1"/>
                </a:solidFill>
                <a:latin typeface="Arial" panose="020B0604020202020204" pitchFamily="34" charset="0"/>
                <a:ea typeface="Microsoft YaHei" panose="020B0503020204020204" pitchFamily="34" charset="-122"/>
                <a:cs typeface="Arial" panose="020B0604020202020204" pitchFamily="34" charset="0"/>
              </a:rPr>
              <a:t>新金融工具准则对信用风险的定义：</a:t>
            </a:r>
          </a:p>
          <a:p>
            <a:pPr algn="ctr" hangingPunct="0"/>
            <a:r>
              <a:rPr lang="zh-CN" altLang="en-US" sz="1300" dirty="0">
                <a:solidFill>
                  <a:schemeClr val="bg1"/>
                </a:solidFill>
                <a:latin typeface="Arial" panose="020B0604020202020204" pitchFamily="34" charset="0"/>
                <a:ea typeface="Microsoft YaHei" panose="020B0503020204020204" pitchFamily="34" charset="-122"/>
                <a:cs typeface="Arial" panose="020B0604020202020204" pitchFamily="34" charset="0"/>
              </a:rPr>
              <a:t>金融工具的一方不履行义务，造成另一方发生</a:t>
            </a:r>
            <a:r>
              <a:rPr lang="zh-CN" altLang="en-US" sz="1300" i="1" u="sng" dirty="0">
                <a:solidFill>
                  <a:schemeClr val="bg1"/>
                </a:solidFill>
                <a:latin typeface="Arial" panose="020B0604020202020204" pitchFamily="34" charset="0"/>
                <a:ea typeface="Microsoft YaHei" panose="020B0503020204020204" pitchFamily="34" charset="-122"/>
                <a:cs typeface="Arial" panose="020B0604020202020204" pitchFamily="34" charset="0"/>
              </a:rPr>
              <a:t>财务损失</a:t>
            </a:r>
            <a:r>
              <a:rPr lang="zh-CN" altLang="en-US" sz="1300" dirty="0">
                <a:solidFill>
                  <a:schemeClr val="bg1"/>
                </a:solidFill>
                <a:latin typeface="Arial" panose="020B0604020202020204" pitchFamily="34" charset="0"/>
                <a:ea typeface="Microsoft YaHei" panose="020B0503020204020204" pitchFamily="34" charset="-122"/>
                <a:cs typeface="Arial" panose="020B0604020202020204" pitchFamily="34" charset="0"/>
              </a:rPr>
              <a:t>的风险</a:t>
            </a:r>
          </a:p>
        </p:txBody>
      </p:sp>
      <p:sp>
        <p:nvSpPr>
          <p:cNvPr id="48" name="Rectangle 47"/>
          <p:cNvSpPr/>
          <p:nvPr/>
        </p:nvSpPr>
        <p:spPr>
          <a:xfrm rot="16200000">
            <a:off x="4558607" y="-1568439"/>
            <a:ext cx="878896" cy="8682367"/>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9" name="Striped Right Arrow 48"/>
          <p:cNvSpPr/>
          <p:nvPr/>
        </p:nvSpPr>
        <p:spPr>
          <a:xfrm rot="5400000">
            <a:off x="6117495" y="3325514"/>
            <a:ext cx="492428" cy="470073"/>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50" name="TextBox 49"/>
          <p:cNvSpPr txBox="1"/>
          <p:nvPr/>
        </p:nvSpPr>
        <p:spPr>
          <a:xfrm>
            <a:off x="3802280" y="3806763"/>
            <a:ext cx="5424257" cy="679993"/>
          </a:xfrm>
          <a:prstGeom prst="rect">
            <a:avLst/>
          </a:prstGeom>
          <a:noFill/>
        </p:spPr>
        <p:txBody>
          <a:bodyPr wrap="square" lIns="54610" tIns="54610" rIns="54610" bIns="54610" rtlCol="0">
            <a:noAutofit/>
          </a:bodyPr>
          <a:lstStyle/>
          <a:p>
            <a:pPr algn="ctr" hangingPunct="0"/>
            <a:r>
              <a:rPr lang="zh-CN" altLang="en-US"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预期信用损失模型计量信用风险的变</a:t>
            </a:r>
            <a:r>
              <a:rPr lang="zh-TW" altLang="en-US"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动</a:t>
            </a:r>
            <a:endParaRPr lang="en-GB" sz="13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dirty="0">
                <a:solidFill>
                  <a:srgbClr val="C00000"/>
                </a:solidFill>
                <a:latin typeface="Arial" panose="020B0604020202020204" pitchFamily="34" charset="0"/>
                <a:ea typeface="Microsoft YaHei" panose="020B0503020204020204" pitchFamily="34" charset="-122"/>
                <a:cs typeface="Arial" panose="020B0604020202020204" pitchFamily="34" charset="0"/>
                <a:sym typeface="Wingdings" panose="05000000000000000000" pitchFamily="2" charset="2"/>
              </a:rPr>
              <a:t></a:t>
            </a:r>
            <a:r>
              <a:rPr lang="en-GB"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 </a:t>
            </a:r>
            <a:r>
              <a:rPr lang="zh-CN" altLang="en-US"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以下两者在金额和时间上的差异</a:t>
            </a:r>
            <a:r>
              <a:rPr lang="zh-TW" altLang="en-US"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a:t>
            </a:r>
            <a:endParaRPr lang="en-GB" sz="13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213" name="Group 212"/>
          <p:cNvGrpSpPr/>
          <p:nvPr/>
        </p:nvGrpSpPr>
        <p:grpSpPr>
          <a:xfrm>
            <a:off x="750560" y="2385883"/>
            <a:ext cx="2125730" cy="750242"/>
            <a:chOff x="1590268" y="2787805"/>
            <a:chExt cx="2125730" cy="750242"/>
          </a:xfrm>
        </p:grpSpPr>
        <p:sp>
          <p:nvSpPr>
            <p:cNvPr id="43" name="Rectangle 42"/>
            <p:cNvSpPr/>
            <p:nvPr/>
          </p:nvSpPr>
          <p:spPr>
            <a:xfrm>
              <a:off x="2027207" y="2787805"/>
              <a:ext cx="1688791" cy="7469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4163" algn="ctr" hangingPunct="0"/>
              <a:r>
                <a:rPr lang="zh-CN" altLang="en-US" sz="1300" dirty="0">
                  <a:solidFill>
                    <a:schemeClr val="bg1"/>
                  </a:solidFill>
                  <a:latin typeface="Arial" panose="020B0604020202020204" pitchFamily="34" charset="0"/>
                  <a:ea typeface="Microsoft YaHei" panose="020B0503020204020204" pitchFamily="34" charset="-122"/>
                  <a:cs typeface="Arial" panose="020B0604020202020204" pitchFamily="34" charset="0"/>
                </a:rPr>
                <a:t>信用风险变动</a:t>
              </a:r>
              <a:endParaRPr lang="en-GB" sz="13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11" name="Oval 210"/>
            <p:cNvSpPr/>
            <p:nvPr/>
          </p:nvSpPr>
          <p:spPr>
            <a:xfrm>
              <a:off x="1590268" y="2789387"/>
              <a:ext cx="742697" cy="74866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210" name="Picture 20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6728" y="2846627"/>
              <a:ext cx="329775" cy="653864"/>
            </a:xfrm>
            <a:prstGeom prst="rect">
              <a:avLst/>
            </a:prstGeom>
          </p:spPr>
        </p:pic>
      </p:grpSp>
      <p:grpSp>
        <p:nvGrpSpPr>
          <p:cNvPr id="7" name="Group 6"/>
          <p:cNvGrpSpPr/>
          <p:nvPr/>
        </p:nvGrpSpPr>
        <p:grpSpPr>
          <a:xfrm>
            <a:off x="752603" y="4276891"/>
            <a:ext cx="2125730" cy="765213"/>
            <a:chOff x="344307" y="4454307"/>
            <a:chExt cx="2125730" cy="765213"/>
          </a:xfrm>
        </p:grpSpPr>
        <p:grpSp>
          <p:nvGrpSpPr>
            <p:cNvPr id="138" name="Group 137"/>
            <p:cNvGrpSpPr/>
            <p:nvPr/>
          </p:nvGrpSpPr>
          <p:grpSpPr>
            <a:xfrm>
              <a:off x="344307" y="4454307"/>
              <a:ext cx="2125730" cy="765213"/>
              <a:chOff x="1590268" y="2779959"/>
              <a:chExt cx="2125730" cy="765213"/>
            </a:xfrm>
          </p:grpSpPr>
          <p:sp>
            <p:nvSpPr>
              <p:cNvPr id="139" name="Rectangle 138"/>
              <p:cNvSpPr/>
              <p:nvPr/>
            </p:nvSpPr>
            <p:spPr>
              <a:xfrm>
                <a:off x="2027207" y="2787805"/>
                <a:ext cx="1688791" cy="7469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4163" algn="ctr" hangingPunct="0"/>
                <a:r>
                  <a:rPr lang="en-GB" sz="130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利率变动</a:t>
                </a:r>
                <a:endParaRPr lang="en-GB" sz="1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0" name="Oval 139"/>
              <p:cNvSpPr/>
              <p:nvPr/>
            </p:nvSpPr>
            <p:spPr>
              <a:xfrm>
                <a:off x="1590268" y="2779959"/>
                <a:ext cx="748745" cy="76521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60" name="Group 59"/>
            <p:cNvGrpSpPr/>
            <p:nvPr/>
          </p:nvGrpSpPr>
          <p:grpSpPr>
            <a:xfrm>
              <a:off x="400093" y="4664172"/>
              <a:ext cx="654438" cy="351711"/>
              <a:chOff x="365125" y="-838200"/>
              <a:chExt cx="2581275" cy="1108075"/>
            </a:xfrm>
          </p:grpSpPr>
          <p:sp>
            <p:nvSpPr>
              <p:cNvPr id="61" name="Rectangle 936"/>
              <p:cNvSpPr>
                <a:spLocks noChangeArrowheads="1"/>
              </p:cNvSpPr>
              <p:nvPr/>
            </p:nvSpPr>
            <p:spPr bwMode="auto">
              <a:xfrm>
                <a:off x="511175" y="244475"/>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2" name="Rectangle 937"/>
              <p:cNvSpPr>
                <a:spLocks noChangeArrowheads="1"/>
              </p:cNvSpPr>
              <p:nvPr/>
            </p:nvSpPr>
            <p:spPr bwMode="auto">
              <a:xfrm>
                <a:off x="511175" y="127000"/>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3" name="Rectangle 938"/>
              <p:cNvSpPr>
                <a:spLocks noChangeArrowheads="1"/>
              </p:cNvSpPr>
              <p:nvPr/>
            </p:nvSpPr>
            <p:spPr bwMode="auto">
              <a:xfrm>
                <a:off x="511175" y="9525"/>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4" name="Rectangle 939"/>
              <p:cNvSpPr>
                <a:spLocks noChangeArrowheads="1"/>
              </p:cNvSpPr>
              <p:nvPr/>
            </p:nvSpPr>
            <p:spPr bwMode="auto">
              <a:xfrm>
                <a:off x="511175" y="-107950"/>
                <a:ext cx="2435225" cy="6350"/>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5" name="Rectangle 940"/>
              <p:cNvSpPr>
                <a:spLocks noChangeArrowheads="1"/>
              </p:cNvSpPr>
              <p:nvPr/>
            </p:nvSpPr>
            <p:spPr bwMode="auto">
              <a:xfrm>
                <a:off x="511175" y="-222250"/>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6" name="Rectangle 941"/>
              <p:cNvSpPr>
                <a:spLocks noChangeArrowheads="1"/>
              </p:cNvSpPr>
              <p:nvPr/>
            </p:nvSpPr>
            <p:spPr bwMode="auto">
              <a:xfrm>
                <a:off x="511175" y="-339725"/>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7" name="Rectangle 942"/>
              <p:cNvSpPr>
                <a:spLocks noChangeArrowheads="1"/>
              </p:cNvSpPr>
              <p:nvPr/>
            </p:nvSpPr>
            <p:spPr bwMode="auto">
              <a:xfrm>
                <a:off x="511175" y="-457200"/>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8" name="Rectangle 943"/>
              <p:cNvSpPr>
                <a:spLocks noChangeArrowheads="1"/>
              </p:cNvSpPr>
              <p:nvPr/>
            </p:nvSpPr>
            <p:spPr bwMode="auto">
              <a:xfrm>
                <a:off x="511175" y="-574675"/>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9" name="Rectangle 944"/>
              <p:cNvSpPr>
                <a:spLocks noChangeArrowheads="1"/>
              </p:cNvSpPr>
              <p:nvPr/>
            </p:nvSpPr>
            <p:spPr bwMode="auto">
              <a:xfrm>
                <a:off x="511175" y="-692150"/>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0" name="Rectangle 945"/>
              <p:cNvSpPr>
                <a:spLocks noChangeArrowheads="1"/>
              </p:cNvSpPr>
              <p:nvPr/>
            </p:nvSpPr>
            <p:spPr bwMode="auto">
              <a:xfrm>
                <a:off x="511175" y="-806450"/>
                <a:ext cx="2435225" cy="317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1" name="Rectangle 946"/>
              <p:cNvSpPr>
                <a:spLocks noChangeArrowheads="1"/>
              </p:cNvSpPr>
              <p:nvPr/>
            </p:nvSpPr>
            <p:spPr bwMode="auto">
              <a:xfrm>
                <a:off x="5111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2" name="Rectangle 947"/>
              <p:cNvSpPr>
                <a:spLocks noChangeArrowheads="1"/>
              </p:cNvSpPr>
              <p:nvPr/>
            </p:nvSpPr>
            <p:spPr bwMode="auto">
              <a:xfrm>
                <a:off x="60325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3" name="Rectangle 948"/>
              <p:cNvSpPr>
                <a:spLocks noChangeArrowheads="1"/>
              </p:cNvSpPr>
              <p:nvPr/>
            </p:nvSpPr>
            <p:spPr bwMode="auto">
              <a:xfrm>
                <a:off x="69850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4" name="Rectangle 949"/>
              <p:cNvSpPr>
                <a:spLocks noChangeArrowheads="1"/>
              </p:cNvSpPr>
              <p:nvPr/>
            </p:nvSpPr>
            <p:spPr bwMode="auto">
              <a:xfrm>
                <a:off x="7905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5" name="Rectangle 950"/>
              <p:cNvSpPr>
                <a:spLocks noChangeArrowheads="1"/>
              </p:cNvSpPr>
              <p:nvPr/>
            </p:nvSpPr>
            <p:spPr bwMode="auto">
              <a:xfrm>
                <a:off x="88582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6" name="Rectangle 951"/>
              <p:cNvSpPr>
                <a:spLocks noChangeArrowheads="1"/>
              </p:cNvSpPr>
              <p:nvPr/>
            </p:nvSpPr>
            <p:spPr bwMode="auto">
              <a:xfrm>
                <a:off x="97790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7" name="Rectangle 952"/>
              <p:cNvSpPr>
                <a:spLocks noChangeArrowheads="1"/>
              </p:cNvSpPr>
              <p:nvPr/>
            </p:nvSpPr>
            <p:spPr bwMode="auto">
              <a:xfrm>
                <a:off x="107315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8" name="Rectangle 953"/>
              <p:cNvSpPr>
                <a:spLocks noChangeArrowheads="1"/>
              </p:cNvSpPr>
              <p:nvPr/>
            </p:nvSpPr>
            <p:spPr bwMode="auto">
              <a:xfrm>
                <a:off x="116522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9" name="Rectangle 954"/>
              <p:cNvSpPr>
                <a:spLocks noChangeArrowheads="1"/>
              </p:cNvSpPr>
              <p:nvPr/>
            </p:nvSpPr>
            <p:spPr bwMode="auto">
              <a:xfrm>
                <a:off x="12604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0" name="Rectangle 955"/>
              <p:cNvSpPr>
                <a:spLocks noChangeArrowheads="1"/>
              </p:cNvSpPr>
              <p:nvPr/>
            </p:nvSpPr>
            <p:spPr bwMode="auto">
              <a:xfrm>
                <a:off x="135255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1" name="Rectangle 956"/>
              <p:cNvSpPr>
                <a:spLocks noChangeArrowheads="1"/>
              </p:cNvSpPr>
              <p:nvPr/>
            </p:nvSpPr>
            <p:spPr bwMode="auto">
              <a:xfrm>
                <a:off x="1444625" y="-806450"/>
                <a:ext cx="6350"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2" name="Rectangle 957"/>
              <p:cNvSpPr>
                <a:spLocks noChangeArrowheads="1"/>
              </p:cNvSpPr>
              <p:nvPr/>
            </p:nvSpPr>
            <p:spPr bwMode="auto">
              <a:xfrm>
                <a:off x="15398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3" name="Rectangle 958"/>
              <p:cNvSpPr>
                <a:spLocks noChangeArrowheads="1"/>
              </p:cNvSpPr>
              <p:nvPr/>
            </p:nvSpPr>
            <p:spPr bwMode="auto">
              <a:xfrm>
                <a:off x="1631950" y="-806450"/>
                <a:ext cx="6350"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4" name="Rectangle 959"/>
              <p:cNvSpPr>
                <a:spLocks noChangeArrowheads="1"/>
              </p:cNvSpPr>
              <p:nvPr/>
            </p:nvSpPr>
            <p:spPr bwMode="auto">
              <a:xfrm>
                <a:off x="172720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5" name="Rectangle 960"/>
              <p:cNvSpPr>
                <a:spLocks noChangeArrowheads="1"/>
              </p:cNvSpPr>
              <p:nvPr/>
            </p:nvSpPr>
            <p:spPr bwMode="auto">
              <a:xfrm>
                <a:off x="18192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6" name="Rectangle 961"/>
              <p:cNvSpPr>
                <a:spLocks noChangeArrowheads="1"/>
              </p:cNvSpPr>
              <p:nvPr/>
            </p:nvSpPr>
            <p:spPr bwMode="auto">
              <a:xfrm>
                <a:off x="191452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7" name="Rectangle 962"/>
              <p:cNvSpPr>
                <a:spLocks noChangeArrowheads="1"/>
              </p:cNvSpPr>
              <p:nvPr/>
            </p:nvSpPr>
            <p:spPr bwMode="auto">
              <a:xfrm>
                <a:off x="200660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8" name="Rectangle 963"/>
              <p:cNvSpPr>
                <a:spLocks noChangeArrowheads="1"/>
              </p:cNvSpPr>
              <p:nvPr/>
            </p:nvSpPr>
            <p:spPr bwMode="auto">
              <a:xfrm>
                <a:off x="210185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9" name="Rectangle 964"/>
              <p:cNvSpPr>
                <a:spLocks noChangeArrowheads="1"/>
              </p:cNvSpPr>
              <p:nvPr/>
            </p:nvSpPr>
            <p:spPr bwMode="auto">
              <a:xfrm>
                <a:off x="219392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0" name="Rectangle 965"/>
              <p:cNvSpPr>
                <a:spLocks noChangeArrowheads="1"/>
              </p:cNvSpPr>
              <p:nvPr/>
            </p:nvSpPr>
            <p:spPr bwMode="auto">
              <a:xfrm>
                <a:off x="22891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1" name="Rectangle 966"/>
              <p:cNvSpPr>
                <a:spLocks noChangeArrowheads="1"/>
              </p:cNvSpPr>
              <p:nvPr/>
            </p:nvSpPr>
            <p:spPr bwMode="auto">
              <a:xfrm>
                <a:off x="238125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2" name="Rectangle 967"/>
              <p:cNvSpPr>
                <a:spLocks noChangeArrowheads="1"/>
              </p:cNvSpPr>
              <p:nvPr/>
            </p:nvSpPr>
            <p:spPr bwMode="auto">
              <a:xfrm>
                <a:off x="247650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3" name="Rectangle 968"/>
              <p:cNvSpPr>
                <a:spLocks noChangeArrowheads="1"/>
              </p:cNvSpPr>
              <p:nvPr/>
            </p:nvSpPr>
            <p:spPr bwMode="auto">
              <a:xfrm>
                <a:off x="25685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4" name="Rectangle 969"/>
              <p:cNvSpPr>
                <a:spLocks noChangeArrowheads="1"/>
              </p:cNvSpPr>
              <p:nvPr/>
            </p:nvSpPr>
            <p:spPr bwMode="auto">
              <a:xfrm>
                <a:off x="2660650" y="-806450"/>
                <a:ext cx="6350"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5" name="Rectangle 970"/>
              <p:cNvSpPr>
                <a:spLocks noChangeArrowheads="1"/>
              </p:cNvSpPr>
              <p:nvPr/>
            </p:nvSpPr>
            <p:spPr bwMode="auto">
              <a:xfrm>
                <a:off x="2755900"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6" name="Rectangle 971"/>
              <p:cNvSpPr>
                <a:spLocks noChangeArrowheads="1"/>
              </p:cNvSpPr>
              <p:nvPr/>
            </p:nvSpPr>
            <p:spPr bwMode="auto">
              <a:xfrm>
                <a:off x="284797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7" name="Rectangle 972"/>
              <p:cNvSpPr>
                <a:spLocks noChangeArrowheads="1"/>
              </p:cNvSpPr>
              <p:nvPr/>
            </p:nvSpPr>
            <p:spPr bwMode="auto">
              <a:xfrm>
                <a:off x="2943225" y="-806450"/>
                <a:ext cx="3175" cy="1050925"/>
              </a:xfrm>
              <a:prstGeom prst="rect">
                <a:avLst/>
              </a:prstGeom>
              <a:solidFill>
                <a:srgbClr val="2E318D"/>
              </a:solidFill>
              <a:ln w="9525">
                <a:noFill/>
                <a:miter lim="800000"/>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8" name="Freeform 973"/>
              <p:cNvSpPr>
                <a:spLocks/>
              </p:cNvSpPr>
              <p:nvPr/>
            </p:nvSpPr>
            <p:spPr bwMode="auto">
              <a:xfrm>
                <a:off x="365125" y="95250"/>
                <a:ext cx="22225" cy="57150"/>
              </a:xfrm>
              <a:custGeom>
                <a:avLst/>
                <a:gdLst/>
                <a:ahLst/>
                <a:cxnLst>
                  <a:cxn ang="0">
                    <a:pos x="8" y="6"/>
                  </a:cxn>
                  <a:cxn ang="0">
                    <a:pos x="8" y="6"/>
                  </a:cxn>
                  <a:cxn ang="0">
                    <a:pos x="0" y="10"/>
                  </a:cxn>
                  <a:cxn ang="0">
                    <a:pos x="0" y="4"/>
                  </a:cxn>
                  <a:cxn ang="0">
                    <a:pos x="8" y="0"/>
                  </a:cxn>
                  <a:cxn ang="0">
                    <a:pos x="14" y="0"/>
                  </a:cxn>
                  <a:cxn ang="0">
                    <a:pos x="14" y="36"/>
                  </a:cxn>
                  <a:cxn ang="0">
                    <a:pos x="8" y="36"/>
                  </a:cxn>
                  <a:cxn ang="0">
                    <a:pos x="8" y="6"/>
                  </a:cxn>
                </a:cxnLst>
                <a:rect l="0" t="0" r="r" b="b"/>
                <a:pathLst>
                  <a:path w="14" h="36">
                    <a:moveTo>
                      <a:pt x="8" y="6"/>
                    </a:moveTo>
                    <a:lnTo>
                      <a:pt x="8" y="6"/>
                    </a:lnTo>
                    <a:lnTo>
                      <a:pt x="0" y="10"/>
                    </a:lnTo>
                    <a:lnTo>
                      <a:pt x="0" y="4"/>
                    </a:lnTo>
                    <a:lnTo>
                      <a:pt x="8" y="0"/>
                    </a:lnTo>
                    <a:lnTo>
                      <a:pt x="14" y="0"/>
                    </a:lnTo>
                    <a:lnTo>
                      <a:pt x="14" y="36"/>
                    </a:lnTo>
                    <a:lnTo>
                      <a:pt x="8" y="36"/>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9" name="Freeform 974"/>
              <p:cNvSpPr>
                <a:spLocks/>
              </p:cNvSpPr>
              <p:nvPr/>
            </p:nvSpPr>
            <p:spPr bwMode="auto">
              <a:xfrm>
                <a:off x="406400" y="95250"/>
                <a:ext cx="41275" cy="57150"/>
              </a:xfrm>
              <a:custGeom>
                <a:avLst/>
                <a:gdLst/>
                <a:ahLst/>
                <a:cxnLst>
                  <a:cxn ang="0">
                    <a:pos x="24" y="6"/>
                  </a:cxn>
                  <a:cxn ang="0">
                    <a:pos x="10" y="6"/>
                  </a:cxn>
                  <a:cxn ang="0">
                    <a:pos x="8" y="12"/>
                  </a:cxn>
                  <a:cxn ang="0">
                    <a:pos x="8" y="12"/>
                  </a:cxn>
                  <a:cxn ang="0">
                    <a:pos x="12" y="12"/>
                  </a:cxn>
                  <a:cxn ang="0">
                    <a:pos x="12" y="12"/>
                  </a:cxn>
                  <a:cxn ang="0">
                    <a:pos x="16" y="12"/>
                  </a:cxn>
                  <a:cxn ang="0">
                    <a:pos x="20" y="14"/>
                  </a:cxn>
                  <a:cxn ang="0">
                    <a:pos x="20" y="14"/>
                  </a:cxn>
                  <a:cxn ang="0">
                    <a:pos x="24" y="18"/>
                  </a:cxn>
                  <a:cxn ang="0">
                    <a:pos x="26" y="24"/>
                  </a:cxn>
                  <a:cxn ang="0">
                    <a:pos x="26" y="24"/>
                  </a:cxn>
                  <a:cxn ang="0">
                    <a:pos x="24" y="30"/>
                  </a:cxn>
                  <a:cxn ang="0">
                    <a:pos x="22" y="34"/>
                  </a:cxn>
                  <a:cxn ang="0">
                    <a:pos x="16" y="36"/>
                  </a:cxn>
                  <a:cxn ang="0">
                    <a:pos x="10" y="36"/>
                  </a:cxn>
                  <a:cxn ang="0">
                    <a:pos x="10" y="36"/>
                  </a:cxn>
                  <a:cxn ang="0">
                    <a:pos x="4" y="36"/>
                  </a:cxn>
                  <a:cxn ang="0">
                    <a:pos x="0" y="34"/>
                  </a:cxn>
                  <a:cxn ang="0">
                    <a:pos x="2" y="30"/>
                  </a:cxn>
                  <a:cxn ang="0">
                    <a:pos x="2" y="30"/>
                  </a:cxn>
                  <a:cxn ang="0">
                    <a:pos x="10" y="32"/>
                  </a:cxn>
                  <a:cxn ang="0">
                    <a:pos x="10" y="32"/>
                  </a:cxn>
                  <a:cxn ang="0">
                    <a:pos x="16" y="30"/>
                  </a:cxn>
                  <a:cxn ang="0">
                    <a:pos x="18" y="28"/>
                  </a:cxn>
                  <a:cxn ang="0">
                    <a:pos x="18" y="24"/>
                  </a:cxn>
                  <a:cxn ang="0">
                    <a:pos x="18" y="24"/>
                  </a:cxn>
                  <a:cxn ang="0">
                    <a:pos x="18" y="22"/>
                  </a:cxn>
                  <a:cxn ang="0">
                    <a:pos x="16" y="20"/>
                  </a:cxn>
                  <a:cxn ang="0">
                    <a:pos x="12" y="18"/>
                  </a:cxn>
                  <a:cxn ang="0">
                    <a:pos x="8" y="18"/>
                  </a:cxn>
                  <a:cxn ang="0">
                    <a:pos x="8" y="18"/>
                  </a:cxn>
                  <a:cxn ang="0">
                    <a:pos x="2" y="18"/>
                  </a:cxn>
                  <a:cxn ang="0">
                    <a:pos x="6" y="0"/>
                  </a:cxn>
                  <a:cxn ang="0">
                    <a:pos x="24" y="0"/>
                  </a:cxn>
                  <a:cxn ang="0">
                    <a:pos x="24" y="6"/>
                  </a:cxn>
                </a:cxnLst>
                <a:rect l="0" t="0" r="r" b="b"/>
                <a:pathLst>
                  <a:path w="26" h="36">
                    <a:moveTo>
                      <a:pt x="24" y="6"/>
                    </a:moveTo>
                    <a:lnTo>
                      <a:pt x="10" y="6"/>
                    </a:lnTo>
                    <a:lnTo>
                      <a:pt x="8" y="12"/>
                    </a:lnTo>
                    <a:lnTo>
                      <a:pt x="8" y="12"/>
                    </a:lnTo>
                    <a:lnTo>
                      <a:pt x="12" y="12"/>
                    </a:lnTo>
                    <a:lnTo>
                      <a:pt x="12" y="12"/>
                    </a:lnTo>
                    <a:lnTo>
                      <a:pt x="16" y="12"/>
                    </a:lnTo>
                    <a:lnTo>
                      <a:pt x="20" y="14"/>
                    </a:lnTo>
                    <a:lnTo>
                      <a:pt x="20" y="14"/>
                    </a:lnTo>
                    <a:lnTo>
                      <a:pt x="24" y="18"/>
                    </a:lnTo>
                    <a:lnTo>
                      <a:pt x="26" y="24"/>
                    </a:lnTo>
                    <a:lnTo>
                      <a:pt x="26" y="24"/>
                    </a:lnTo>
                    <a:lnTo>
                      <a:pt x="24" y="30"/>
                    </a:lnTo>
                    <a:lnTo>
                      <a:pt x="22" y="34"/>
                    </a:lnTo>
                    <a:lnTo>
                      <a:pt x="16" y="36"/>
                    </a:lnTo>
                    <a:lnTo>
                      <a:pt x="10" y="36"/>
                    </a:lnTo>
                    <a:lnTo>
                      <a:pt x="10" y="36"/>
                    </a:lnTo>
                    <a:lnTo>
                      <a:pt x="4" y="36"/>
                    </a:lnTo>
                    <a:lnTo>
                      <a:pt x="0" y="34"/>
                    </a:lnTo>
                    <a:lnTo>
                      <a:pt x="2" y="30"/>
                    </a:lnTo>
                    <a:lnTo>
                      <a:pt x="2" y="30"/>
                    </a:lnTo>
                    <a:lnTo>
                      <a:pt x="10" y="32"/>
                    </a:lnTo>
                    <a:lnTo>
                      <a:pt x="10" y="32"/>
                    </a:lnTo>
                    <a:lnTo>
                      <a:pt x="16" y="30"/>
                    </a:lnTo>
                    <a:lnTo>
                      <a:pt x="18" y="28"/>
                    </a:lnTo>
                    <a:lnTo>
                      <a:pt x="18" y="24"/>
                    </a:lnTo>
                    <a:lnTo>
                      <a:pt x="18" y="24"/>
                    </a:lnTo>
                    <a:lnTo>
                      <a:pt x="18" y="22"/>
                    </a:lnTo>
                    <a:lnTo>
                      <a:pt x="16" y="20"/>
                    </a:lnTo>
                    <a:lnTo>
                      <a:pt x="12" y="18"/>
                    </a:lnTo>
                    <a:lnTo>
                      <a:pt x="8" y="18"/>
                    </a:lnTo>
                    <a:lnTo>
                      <a:pt x="8" y="18"/>
                    </a:lnTo>
                    <a:lnTo>
                      <a:pt x="2" y="18"/>
                    </a:lnTo>
                    <a:lnTo>
                      <a:pt x="6" y="0"/>
                    </a:lnTo>
                    <a:lnTo>
                      <a:pt x="24" y="0"/>
                    </a:lnTo>
                    <a:lnTo>
                      <a:pt x="24"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0" name="Freeform 975"/>
              <p:cNvSpPr>
                <a:spLocks noEditPoints="1"/>
              </p:cNvSpPr>
              <p:nvPr/>
            </p:nvSpPr>
            <p:spPr bwMode="auto">
              <a:xfrm>
                <a:off x="454025" y="92075"/>
                <a:ext cx="44450" cy="60325"/>
              </a:xfrm>
              <a:custGeom>
                <a:avLst/>
                <a:gdLst/>
                <a:ahLst/>
                <a:cxnLst>
                  <a:cxn ang="0">
                    <a:pos x="28" y="20"/>
                  </a:cxn>
                  <a:cxn ang="0">
                    <a:pos x="28" y="20"/>
                  </a:cxn>
                  <a:cxn ang="0">
                    <a:pos x="26" y="28"/>
                  </a:cxn>
                  <a:cxn ang="0">
                    <a:pos x="24" y="34"/>
                  </a:cxn>
                  <a:cxn ang="0">
                    <a:pos x="20" y="38"/>
                  </a:cxn>
                  <a:cxn ang="0">
                    <a:pos x="14" y="38"/>
                  </a:cxn>
                  <a:cxn ang="0">
                    <a:pos x="14" y="38"/>
                  </a:cxn>
                  <a:cxn ang="0">
                    <a:pos x="8" y="38"/>
                  </a:cxn>
                  <a:cxn ang="0">
                    <a:pos x="4" y="34"/>
                  </a:cxn>
                  <a:cxn ang="0">
                    <a:pos x="2" y="28"/>
                  </a:cxn>
                  <a:cxn ang="0">
                    <a:pos x="0" y="20"/>
                  </a:cxn>
                  <a:cxn ang="0">
                    <a:pos x="0" y="20"/>
                  </a:cxn>
                  <a:cxn ang="0">
                    <a:pos x="2" y="12"/>
                  </a:cxn>
                  <a:cxn ang="0">
                    <a:pos x="4" y="6"/>
                  </a:cxn>
                  <a:cxn ang="0">
                    <a:pos x="8" y="2"/>
                  </a:cxn>
                  <a:cxn ang="0">
                    <a:pos x="14" y="0"/>
                  </a:cxn>
                  <a:cxn ang="0">
                    <a:pos x="14" y="0"/>
                  </a:cxn>
                  <a:cxn ang="0">
                    <a:pos x="20" y="2"/>
                  </a:cxn>
                  <a:cxn ang="0">
                    <a:pos x="24" y="6"/>
                  </a:cxn>
                  <a:cxn ang="0">
                    <a:pos x="26" y="12"/>
                  </a:cxn>
                  <a:cxn ang="0">
                    <a:pos x="28" y="20"/>
                  </a:cxn>
                  <a:cxn ang="0">
                    <a:pos x="28" y="20"/>
                  </a:cxn>
                  <a:cxn ang="0">
                    <a:pos x="8" y="20"/>
                  </a:cxn>
                  <a:cxn ang="0">
                    <a:pos x="8" y="20"/>
                  </a:cxn>
                  <a:cxn ang="0">
                    <a:pos x="10" y="30"/>
                  </a:cxn>
                  <a:cxn ang="0">
                    <a:pos x="12" y="32"/>
                  </a:cxn>
                  <a:cxn ang="0">
                    <a:pos x="14" y="34"/>
                  </a:cxn>
                  <a:cxn ang="0">
                    <a:pos x="14" y="34"/>
                  </a:cxn>
                  <a:cxn ang="0">
                    <a:pos x="16" y="32"/>
                  </a:cxn>
                  <a:cxn ang="0">
                    <a:pos x="18" y="30"/>
                  </a:cxn>
                  <a:cxn ang="0">
                    <a:pos x="20" y="20"/>
                  </a:cxn>
                  <a:cxn ang="0">
                    <a:pos x="20" y="20"/>
                  </a:cxn>
                  <a:cxn ang="0">
                    <a:pos x="18" y="10"/>
                  </a:cxn>
                  <a:cxn ang="0">
                    <a:pos x="16" y="8"/>
                  </a:cxn>
                  <a:cxn ang="0">
                    <a:pos x="14" y="6"/>
                  </a:cxn>
                  <a:cxn ang="0">
                    <a:pos x="14" y="6"/>
                  </a:cxn>
                  <a:cxn ang="0">
                    <a:pos x="12" y="6"/>
                  </a:cxn>
                  <a:cxn ang="0">
                    <a:pos x="10" y="10"/>
                  </a:cxn>
                  <a:cxn ang="0">
                    <a:pos x="8" y="20"/>
                  </a:cxn>
                  <a:cxn ang="0">
                    <a:pos x="8" y="20"/>
                  </a:cxn>
                </a:cxnLst>
                <a:rect l="0" t="0" r="r" b="b"/>
                <a:pathLst>
                  <a:path w="28" h="38">
                    <a:moveTo>
                      <a:pt x="28" y="20"/>
                    </a:moveTo>
                    <a:lnTo>
                      <a:pt x="28" y="20"/>
                    </a:lnTo>
                    <a:lnTo>
                      <a:pt x="26" y="28"/>
                    </a:lnTo>
                    <a:lnTo>
                      <a:pt x="24" y="34"/>
                    </a:lnTo>
                    <a:lnTo>
                      <a:pt x="20" y="38"/>
                    </a:lnTo>
                    <a:lnTo>
                      <a:pt x="14" y="38"/>
                    </a:lnTo>
                    <a:lnTo>
                      <a:pt x="14" y="38"/>
                    </a:lnTo>
                    <a:lnTo>
                      <a:pt x="8" y="38"/>
                    </a:lnTo>
                    <a:lnTo>
                      <a:pt x="4" y="34"/>
                    </a:lnTo>
                    <a:lnTo>
                      <a:pt x="2" y="28"/>
                    </a:lnTo>
                    <a:lnTo>
                      <a:pt x="0" y="20"/>
                    </a:lnTo>
                    <a:lnTo>
                      <a:pt x="0" y="20"/>
                    </a:lnTo>
                    <a:lnTo>
                      <a:pt x="2" y="12"/>
                    </a:lnTo>
                    <a:lnTo>
                      <a:pt x="4" y="6"/>
                    </a:lnTo>
                    <a:lnTo>
                      <a:pt x="8" y="2"/>
                    </a:lnTo>
                    <a:lnTo>
                      <a:pt x="14" y="0"/>
                    </a:lnTo>
                    <a:lnTo>
                      <a:pt x="14" y="0"/>
                    </a:lnTo>
                    <a:lnTo>
                      <a:pt x="20" y="2"/>
                    </a:lnTo>
                    <a:lnTo>
                      <a:pt x="24" y="6"/>
                    </a:lnTo>
                    <a:lnTo>
                      <a:pt x="26" y="12"/>
                    </a:lnTo>
                    <a:lnTo>
                      <a:pt x="28" y="20"/>
                    </a:lnTo>
                    <a:lnTo>
                      <a:pt x="28" y="20"/>
                    </a:lnTo>
                    <a:close/>
                    <a:moveTo>
                      <a:pt x="8" y="20"/>
                    </a:moveTo>
                    <a:lnTo>
                      <a:pt x="8" y="20"/>
                    </a:lnTo>
                    <a:lnTo>
                      <a:pt x="10" y="30"/>
                    </a:lnTo>
                    <a:lnTo>
                      <a:pt x="12" y="32"/>
                    </a:lnTo>
                    <a:lnTo>
                      <a:pt x="14" y="34"/>
                    </a:lnTo>
                    <a:lnTo>
                      <a:pt x="14" y="34"/>
                    </a:lnTo>
                    <a:lnTo>
                      <a:pt x="16" y="32"/>
                    </a:lnTo>
                    <a:lnTo>
                      <a:pt x="18" y="30"/>
                    </a:lnTo>
                    <a:lnTo>
                      <a:pt x="20" y="20"/>
                    </a:lnTo>
                    <a:lnTo>
                      <a:pt x="20" y="20"/>
                    </a:lnTo>
                    <a:lnTo>
                      <a:pt x="18" y="10"/>
                    </a:lnTo>
                    <a:lnTo>
                      <a:pt x="16" y="8"/>
                    </a:lnTo>
                    <a:lnTo>
                      <a:pt x="14" y="6"/>
                    </a:lnTo>
                    <a:lnTo>
                      <a:pt x="14" y="6"/>
                    </a:lnTo>
                    <a:lnTo>
                      <a:pt x="12" y="6"/>
                    </a:lnTo>
                    <a:lnTo>
                      <a:pt x="10" y="10"/>
                    </a:lnTo>
                    <a:lnTo>
                      <a:pt x="8" y="20"/>
                    </a:lnTo>
                    <a:lnTo>
                      <a:pt x="8" y="2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1" name="Freeform 976"/>
              <p:cNvSpPr>
                <a:spLocks/>
              </p:cNvSpPr>
              <p:nvPr/>
            </p:nvSpPr>
            <p:spPr bwMode="auto">
              <a:xfrm>
                <a:off x="365125" y="-25400"/>
                <a:ext cx="22225" cy="60325"/>
              </a:xfrm>
              <a:custGeom>
                <a:avLst/>
                <a:gdLst/>
                <a:ahLst/>
                <a:cxnLst>
                  <a:cxn ang="0">
                    <a:pos x="8" y="6"/>
                  </a:cxn>
                  <a:cxn ang="0">
                    <a:pos x="8" y="6"/>
                  </a:cxn>
                  <a:cxn ang="0">
                    <a:pos x="0" y="10"/>
                  </a:cxn>
                  <a:cxn ang="0">
                    <a:pos x="0" y="4"/>
                  </a:cxn>
                  <a:cxn ang="0">
                    <a:pos x="8" y="0"/>
                  </a:cxn>
                  <a:cxn ang="0">
                    <a:pos x="14" y="0"/>
                  </a:cxn>
                  <a:cxn ang="0">
                    <a:pos x="14" y="38"/>
                  </a:cxn>
                  <a:cxn ang="0">
                    <a:pos x="8" y="38"/>
                  </a:cxn>
                  <a:cxn ang="0">
                    <a:pos x="8" y="6"/>
                  </a:cxn>
                </a:cxnLst>
                <a:rect l="0" t="0" r="r" b="b"/>
                <a:pathLst>
                  <a:path w="14" h="38">
                    <a:moveTo>
                      <a:pt x="8" y="6"/>
                    </a:moveTo>
                    <a:lnTo>
                      <a:pt x="8" y="6"/>
                    </a:lnTo>
                    <a:lnTo>
                      <a:pt x="0" y="10"/>
                    </a:lnTo>
                    <a:lnTo>
                      <a:pt x="0" y="4"/>
                    </a:lnTo>
                    <a:lnTo>
                      <a:pt x="8" y="0"/>
                    </a:lnTo>
                    <a:lnTo>
                      <a:pt x="14" y="0"/>
                    </a:lnTo>
                    <a:lnTo>
                      <a:pt x="14" y="38"/>
                    </a:lnTo>
                    <a:lnTo>
                      <a:pt x="8" y="38"/>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2" name="Freeform 977"/>
              <p:cNvSpPr>
                <a:spLocks/>
              </p:cNvSpPr>
              <p:nvPr/>
            </p:nvSpPr>
            <p:spPr bwMode="auto">
              <a:xfrm>
                <a:off x="406400" y="-25400"/>
                <a:ext cx="41275" cy="60325"/>
              </a:xfrm>
              <a:custGeom>
                <a:avLst/>
                <a:gdLst/>
                <a:ahLst/>
                <a:cxnLst>
                  <a:cxn ang="0">
                    <a:pos x="24" y="6"/>
                  </a:cxn>
                  <a:cxn ang="0">
                    <a:pos x="10" y="6"/>
                  </a:cxn>
                  <a:cxn ang="0">
                    <a:pos x="8" y="14"/>
                  </a:cxn>
                  <a:cxn ang="0">
                    <a:pos x="8" y="14"/>
                  </a:cxn>
                  <a:cxn ang="0">
                    <a:pos x="12" y="14"/>
                  </a:cxn>
                  <a:cxn ang="0">
                    <a:pos x="12" y="14"/>
                  </a:cxn>
                  <a:cxn ang="0">
                    <a:pos x="16" y="14"/>
                  </a:cxn>
                  <a:cxn ang="0">
                    <a:pos x="20" y="16"/>
                  </a:cxn>
                  <a:cxn ang="0">
                    <a:pos x="20" y="16"/>
                  </a:cxn>
                  <a:cxn ang="0">
                    <a:pos x="24" y="20"/>
                  </a:cxn>
                  <a:cxn ang="0">
                    <a:pos x="26" y="26"/>
                  </a:cxn>
                  <a:cxn ang="0">
                    <a:pos x="26" y="26"/>
                  </a:cxn>
                  <a:cxn ang="0">
                    <a:pos x="24" y="30"/>
                  </a:cxn>
                  <a:cxn ang="0">
                    <a:pos x="22" y="34"/>
                  </a:cxn>
                  <a:cxn ang="0">
                    <a:pos x="16" y="38"/>
                  </a:cxn>
                  <a:cxn ang="0">
                    <a:pos x="10" y="38"/>
                  </a:cxn>
                  <a:cxn ang="0">
                    <a:pos x="10" y="38"/>
                  </a:cxn>
                  <a:cxn ang="0">
                    <a:pos x="4" y="38"/>
                  </a:cxn>
                  <a:cxn ang="0">
                    <a:pos x="0" y="36"/>
                  </a:cxn>
                  <a:cxn ang="0">
                    <a:pos x="2" y="30"/>
                  </a:cxn>
                  <a:cxn ang="0">
                    <a:pos x="2" y="30"/>
                  </a:cxn>
                  <a:cxn ang="0">
                    <a:pos x="10" y="32"/>
                  </a:cxn>
                  <a:cxn ang="0">
                    <a:pos x="10" y="32"/>
                  </a:cxn>
                  <a:cxn ang="0">
                    <a:pos x="16" y="30"/>
                  </a:cxn>
                  <a:cxn ang="0">
                    <a:pos x="18" y="28"/>
                  </a:cxn>
                  <a:cxn ang="0">
                    <a:pos x="18" y="26"/>
                  </a:cxn>
                  <a:cxn ang="0">
                    <a:pos x="18" y="26"/>
                  </a:cxn>
                  <a:cxn ang="0">
                    <a:pos x="18" y="22"/>
                  </a:cxn>
                  <a:cxn ang="0">
                    <a:pos x="16" y="20"/>
                  </a:cxn>
                  <a:cxn ang="0">
                    <a:pos x="12" y="20"/>
                  </a:cxn>
                  <a:cxn ang="0">
                    <a:pos x="8" y="18"/>
                  </a:cxn>
                  <a:cxn ang="0">
                    <a:pos x="8" y="18"/>
                  </a:cxn>
                  <a:cxn ang="0">
                    <a:pos x="2" y="20"/>
                  </a:cxn>
                  <a:cxn ang="0">
                    <a:pos x="6" y="0"/>
                  </a:cxn>
                  <a:cxn ang="0">
                    <a:pos x="24" y="0"/>
                  </a:cxn>
                  <a:cxn ang="0">
                    <a:pos x="24" y="6"/>
                  </a:cxn>
                </a:cxnLst>
                <a:rect l="0" t="0" r="r" b="b"/>
                <a:pathLst>
                  <a:path w="26" h="38">
                    <a:moveTo>
                      <a:pt x="24" y="6"/>
                    </a:moveTo>
                    <a:lnTo>
                      <a:pt x="10" y="6"/>
                    </a:lnTo>
                    <a:lnTo>
                      <a:pt x="8" y="14"/>
                    </a:lnTo>
                    <a:lnTo>
                      <a:pt x="8" y="14"/>
                    </a:lnTo>
                    <a:lnTo>
                      <a:pt x="12" y="14"/>
                    </a:lnTo>
                    <a:lnTo>
                      <a:pt x="12" y="14"/>
                    </a:lnTo>
                    <a:lnTo>
                      <a:pt x="16" y="14"/>
                    </a:lnTo>
                    <a:lnTo>
                      <a:pt x="20" y="16"/>
                    </a:lnTo>
                    <a:lnTo>
                      <a:pt x="20" y="16"/>
                    </a:lnTo>
                    <a:lnTo>
                      <a:pt x="24" y="20"/>
                    </a:lnTo>
                    <a:lnTo>
                      <a:pt x="26" y="26"/>
                    </a:lnTo>
                    <a:lnTo>
                      <a:pt x="26" y="26"/>
                    </a:lnTo>
                    <a:lnTo>
                      <a:pt x="24" y="30"/>
                    </a:lnTo>
                    <a:lnTo>
                      <a:pt x="22" y="34"/>
                    </a:lnTo>
                    <a:lnTo>
                      <a:pt x="16" y="38"/>
                    </a:lnTo>
                    <a:lnTo>
                      <a:pt x="10" y="38"/>
                    </a:lnTo>
                    <a:lnTo>
                      <a:pt x="10" y="38"/>
                    </a:lnTo>
                    <a:lnTo>
                      <a:pt x="4" y="38"/>
                    </a:lnTo>
                    <a:lnTo>
                      <a:pt x="0" y="36"/>
                    </a:lnTo>
                    <a:lnTo>
                      <a:pt x="2" y="30"/>
                    </a:lnTo>
                    <a:lnTo>
                      <a:pt x="2" y="30"/>
                    </a:lnTo>
                    <a:lnTo>
                      <a:pt x="10" y="32"/>
                    </a:lnTo>
                    <a:lnTo>
                      <a:pt x="10" y="32"/>
                    </a:lnTo>
                    <a:lnTo>
                      <a:pt x="16" y="30"/>
                    </a:lnTo>
                    <a:lnTo>
                      <a:pt x="18" y="28"/>
                    </a:lnTo>
                    <a:lnTo>
                      <a:pt x="18" y="26"/>
                    </a:lnTo>
                    <a:lnTo>
                      <a:pt x="18" y="26"/>
                    </a:lnTo>
                    <a:lnTo>
                      <a:pt x="18" y="22"/>
                    </a:lnTo>
                    <a:lnTo>
                      <a:pt x="16" y="20"/>
                    </a:lnTo>
                    <a:lnTo>
                      <a:pt x="12" y="20"/>
                    </a:lnTo>
                    <a:lnTo>
                      <a:pt x="8" y="18"/>
                    </a:lnTo>
                    <a:lnTo>
                      <a:pt x="8" y="18"/>
                    </a:lnTo>
                    <a:lnTo>
                      <a:pt x="2" y="20"/>
                    </a:lnTo>
                    <a:lnTo>
                      <a:pt x="6" y="0"/>
                    </a:lnTo>
                    <a:lnTo>
                      <a:pt x="24" y="0"/>
                    </a:lnTo>
                    <a:lnTo>
                      <a:pt x="24"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3" name="Freeform 978"/>
              <p:cNvSpPr>
                <a:spLocks/>
              </p:cNvSpPr>
              <p:nvPr/>
            </p:nvSpPr>
            <p:spPr bwMode="auto">
              <a:xfrm>
                <a:off x="457200" y="-25400"/>
                <a:ext cx="38100" cy="60325"/>
              </a:xfrm>
              <a:custGeom>
                <a:avLst/>
                <a:gdLst/>
                <a:ahLst/>
                <a:cxnLst>
                  <a:cxn ang="0">
                    <a:pos x="22" y="6"/>
                  </a:cxn>
                  <a:cxn ang="0">
                    <a:pos x="8" y="6"/>
                  </a:cxn>
                  <a:cxn ang="0">
                    <a:pos x="8" y="14"/>
                  </a:cxn>
                  <a:cxn ang="0">
                    <a:pos x="8" y="14"/>
                  </a:cxn>
                  <a:cxn ang="0">
                    <a:pos x="10" y="14"/>
                  </a:cxn>
                  <a:cxn ang="0">
                    <a:pos x="10" y="14"/>
                  </a:cxn>
                  <a:cxn ang="0">
                    <a:pos x="14" y="14"/>
                  </a:cxn>
                  <a:cxn ang="0">
                    <a:pos x="18" y="16"/>
                  </a:cxn>
                  <a:cxn ang="0">
                    <a:pos x="18" y="16"/>
                  </a:cxn>
                  <a:cxn ang="0">
                    <a:pos x="22" y="20"/>
                  </a:cxn>
                  <a:cxn ang="0">
                    <a:pos x="24" y="26"/>
                  </a:cxn>
                  <a:cxn ang="0">
                    <a:pos x="24" y="26"/>
                  </a:cxn>
                  <a:cxn ang="0">
                    <a:pos x="22" y="30"/>
                  </a:cxn>
                  <a:cxn ang="0">
                    <a:pos x="20" y="34"/>
                  </a:cxn>
                  <a:cxn ang="0">
                    <a:pos x="14" y="38"/>
                  </a:cxn>
                  <a:cxn ang="0">
                    <a:pos x="8" y="38"/>
                  </a:cxn>
                  <a:cxn ang="0">
                    <a:pos x="8" y="38"/>
                  </a:cxn>
                  <a:cxn ang="0">
                    <a:pos x="4" y="38"/>
                  </a:cxn>
                  <a:cxn ang="0">
                    <a:pos x="0" y="36"/>
                  </a:cxn>
                  <a:cxn ang="0">
                    <a:pos x="0" y="30"/>
                  </a:cxn>
                  <a:cxn ang="0">
                    <a:pos x="0" y="30"/>
                  </a:cxn>
                  <a:cxn ang="0">
                    <a:pos x="8" y="32"/>
                  </a:cxn>
                  <a:cxn ang="0">
                    <a:pos x="8" y="32"/>
                  </a:cxn>
                  <a:cxn ang="0">
                    <a:pos x="14" y="30"/>
                  </a:cxn>
                  <a:cxn ang="0">
                    <a:pos x="16" y="28"/>
                  </a:cxn>
                  <a:cxn ang="0">
                    <a:pos x="16" y="26"/>
                  </a:cxn>
                  <a:cxn ang="0">
                    <a:pos x="16" y="26"/>
                  </a:cxn>
                  <a:cxn ang="0">
                    <a:pos x="16" y="22"/>
                  </a:cxn>
                  <a:cxn ang="0">
                    <a:pos x="14" y="20"/>
                  </a:cxn>
                  <a:cxn ang="0">
                    <a:pos x="10" y="20"/>
                  </a:cxn>
                  <a:cxn ang="0">
                    <a:pos x="6" y="18"/>
                  </a:cxn>
                  <a:cxn ang="0">
                    <a:pos x="6" y="18"/>
                  </a:cxn>
                  <a:cxn ang="0">
                    <a:pos x="2" y="20"/>
                  </a:cxn>
                  <a:cxn ang="0">
                    <a:pos x="4" y="0"/>
                  </a:cxn>
                  <a:cxn ang="0">
                    <a:pos x="22" y="0"/>
                  </a:cxn>
                  <a:cxn ang="0">
                    <a:pos x="22" y="6"/>
                  </a:cxn>
                </a:cxnLst>
                <a:rect l="0" t="0" r="r" b="b"/>
                <a:pathLst>
                  <a:path w="24" h="38">
                    <a:moveTo>
                      <a:pt x="22" y="6"/>
                    </a:moveTo>
                    <a:lnTo>
                      <a:pt x="8" y="6"/>
                    </a:lnTo>
                    <a:lnTo>
                      <a:pt x="8" y="14"/>
                    </a:lnTo>
                    <a:lnTo>
                      <a:pt x="8" y="14"/>
                    </a:lnTo>
                    <a:lnTo>
                      <a:pt x="10" y="14"/>
                    </a:lnTo>
                    <a:lnTo>
                      <a:pt x="10" y="14"/>
                    </a:lnTo>
                    <a:lnTo>
                      <a:pt x="14" y="14"/>
                    </a:lnTo>
                    <a:lnTo>
                      <a:pt x="18" y="16"/>
                    </a:lnTo>
                    <a:lnTo>
                      <a:pt x="18" y="16"/>
                    </a:lnTo>
                    <a:lnTo>
                      <a:pt x="22" y="20"/>
                    </a:lnTo>
                    <a:lnTo>
                      <a:pt x="24" y="26"/>
                    </a:lnTo>
                    <a:lnTo>
                      <a:pt x="24" y="26"/>
                    </a:lnTo>
                    <a:lnTo>
                      <a:pt x="22" y="30"/>
                    </a:lnTo>
                    <a:lnTo>
                      <a:pt x="20" y="34"/>
                    </a:lnTo>
                    <a:lnTo>
                      <a:pt x="14" y="38"/>
                    </a:lnTo>
                    <a:lnTo>
                      <a:pt x="8" y="38"/>
                    </a:lnTo>
                    <a:lnTo>
                      <a:pt x="8" y="38"/>
                    </a:lnTo>
                    <a:lnTo>
                      <a:pt x="4" y="38"/>
                    </a:lnTo>
                    <a:lnTo>
                      <a:pt x="0" y="36"/>
                    </a:lnTo>
                    <a:lnTo>
                      <a:pt x="0" y="30"/>
                    </a:lnTo>
                    <a:lnTo>
                      <a:pt x="0" y="30"/>
                    </a:lnTo>
                    <a:lnTo>
                      <a:pt x="8" y="32"/>
                    </a:lnTo>
                    <a:lnTo>
                      <a:pt x="8" y="32"/>
                    </a:lnTo>
                    <a:lnTo>
                      <a:pt x="14" y="30"/>
                    </a:lnTo>
                    <a:lnTo>
                      <a:pt x="16" y="28"/>
                    </a:lnTo>
                    <a:lnTo>
                      <a:pt x="16" y="26"/>
                    </a:lnTo>
                    <a:lnTo>
                      <a:pt x="16" y="26"/>
                    </a:lnTo>
                    <a:lnTo>
                      <a:pt x="16" y="22"/>
                    </a:lnTo>
                    <a:lnTo>
                      <a:pt x="14" y="20"/>
                    </a:lnTo>
                    <a:lnTo>
                      <a:pt x="10" y="20"/>
                    </a:lnTo>
                    <a:lnTo>
                      <a:pt x="6" y="18"/>
                    </a:lnTo>
                    <a:lnTo>
                      <a:pt x="6" y="18"/>
                    </a:lnTo>
                    <a:lnTo>
                      <a:pt x="2" y="20"/>
                    </a:lnTo>
                    <a:lnTo>
                      <a:pt x="4" y="0"/>
                    </a:lnTo>
                    <a:lnTo>
                      <a:pt x="22" y="0"/>
                    </a:lnTo>
                    <a:lnTo>
                      <a:pt x="22"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4" name="Freeform 979"/>
              <p:cNvSpPr>
                <a:spLocks/>
              </p:cNvSpPr>
              <p:nvPr/>
            </p:nvSpPr>
            <p:spPr bwMode="auto">
              <a:xfrm>
                <a:off x="365125" y="-136525"/>
                <a:ext cx="22225" cy="57150"/>
              </a:xfrm>
              <a:custGeom>
                <a:avLst/>
                <a:gdLst/>
                <a:ahLst/>
                <a:cxnLst>
                  <a:cxn ang="0">
                    <a:pos x="8" y="6"/>
                  </a:cxn>
                  <a:cxn ang="0">
                    <a:pos x="8" y="6"/>
                  </a:cxn>
                  <a:cxn ang="0">
                    <a:pos x="0" y="10"/>
                  </a:cxn>
                  <a:cxn ang="0">
                    <a:pos x="0" y="4"/>
                  </a:cxn>
                  <a:cxn ang="0">
                    <a:pos x="8" y="0"/>
                  </a:cxn>
                  <a:cxn ang="0">
                    <a:pos x="14" y="0"/>
                  </a:cxn>
                  <a:cxn ang="0">
                    <a:pos x="14" y="36"/>
                  </a:cxn>
                  <a:cxn ang="0">
                    <a:pos x="8" y="36"/>
                  </a:cxn>
                  <a:cxn ang="0">
                    <a:pos x="8" y="6"/>
                  </a:cxn>
                </a:cxnLst>
                <a:rect l="0" t="0" r="r" b="b"/>
                <a:pathLst>
                  <a:path w="14" h="36">
                    <a:moveTo>
                      <a:pt x="8" y="6"/>
                    </a:moveTo>
                    <a:lnTo>
                      <a:pt x="8" y="6"/>
                    </a:lnTo>
                    <a:lnTo>
                      <a:pt x="0" y="10"/>
                    </a:lnTo>
                    <a:lnTo>
                      <a:pt x="0" y="4"/>
                    </a:lnTo>
                    <a:lnTo>
                      <a:pt x="8" y="0"/>
                    </a:lnTo>
                    <a:lnTo>
                      <a:pt x="14" y="0"/>
                    </a:lnTo>
                    <a:lnTo>
                      <a:pt x="14" y="36"/>
                    </a:lnTo>
                    <a:lnTo>
                      <a:pt x="8" y="36"/>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5" name="Freeform 980"/>
              <p:cNvSpPr>
                <a:spLocks noEditPoints="1"/>
              </p:cNvSpPr>
              <p:nvPr/>
            </p:nvSpPr>
            <p:spPr bwMode="auto">
              <a:xfrm>
                <a:off x="406400" y="-139700"/>
                <a:ext cx="41275" cy="60325"/>
              </a:xfrm>
              <a:custGeom>
                <a:avLst/>
                <a:gdLst/>
                <a:ahLst/>
                <a:cxnLst>
                  <a:cxn ang="0">
                    <a:pos x="24" y="6"/>
                  </a:cxn>
                  <a:cxn ang="0">
                    <a:pos x="24" y="6"/>
                  </a:cxn>
                  <a:cxn ang="0">
                    <a:pos x="20" y="6"/>
                  </a:cxn>
                  <a:cxn ang="0">
                    <a:pos x="20" y="6"/>
                  </a:cxn>
                  <a:cxn ang="0">
                    <a:pos x="14" y="8"/>
                  </a:cxn>
                  <a:cxn ang="0">
                    <a:pos x="10" y="10"/>
                  </a:cxn>
                  <a:cxn ang="0">
                    <a:pos x="8" y="14"/>
                  </a:cxn>
                  <a:cxn ang="0">
                    <a:pos x="8" y="18"/>
                  </a:cxn>
                  <a:cxn ang="0">
                    <a:pos x="8" y="18"/>
                  </a:cxn>
                  <a:cxn ang="0">
                    <a:pos x="8" y="18"/>
                  </a:cxn>
                  <a:cxn ang="0">
                    <a:pos x="10" y="14"/>
                  </a:cxn>
                  <a:cxn ang="0">
                    <a:pos x="16" y="14"/>
                  </a:cxn>
                  <a:cxn ang="0">
                    <a:pos x="16" y="14"/>
                  </a:cxn>
                  <a:cxn ang="0">
                    <a:pos x="20" y="14"/>
                  </a:cxn>
                  <a:cxn ang="0">
                    <a:pos x="24" y="16"/>
                  </a:cxn>
                  <a:cxn ang="0">
                    <a:pos x="26" y="20"/>
                  </a:cxn>
                  <a:cxn ang="0">
                    <a:pos x="26" y="26"/>
                  </a:cxn>
                  <a:cxn ang="0">
                    <a:pos x="26" y="26"/>
                  </a:cxn>
                  <a:cxn ang="0">
                    <a:pos x="26" y="30"/>
                  </a:cxn>
                  <a:cxn ang="0">
                    <a:pos x="24" y="34"/>
                  </a:cxn>
                  <a:cxn ang="0">
                    <a:pos x="20" y="38"/>
                  </a:cxn>
                  <a:cxn ang="0">
                    <a:pos x="14" y="38"/>
                  </a:cxn>
                  <a:cxn ang="0">
                    <a:pos x="14" y="38"/>
                  </a:cxn>
                  <a:cxn ang="0">
                    <a:pos x="8" y="38"/>
                  </a:cxn>
                  <a:cxn ang="0">
                    <a:pos x="4" y="34"/>
                  </a:cxn>
                  <a:cxn ang="0">
                    <a:pos x="0" y="30"/>
                  </a:cxn>
                  <a:cxn ang="0">
                    <a:pos x="0" y="22"/>
                  </a:cxn>
                  <a:cxn ang="0">
                    <a:pos x="0" y="22"/>
                  </a:cxn>
                  <a:cxn ang="0">
                    <a:pos x="2" y="14"/>
                  </a:cxn>
                  <a:cxn ang="0">
                    <a:pos x="6" y="6"/>
                  </a:cxn>
                  <a:cxn ang="0">
                    <a:pos x="6" y="6"/>
                  </a:cxn>
                  <a:cxn ang="0">
                    <a:pos x="12" y="2"/>
                  </a:cxn>
                  <a:cxn ang="0">
                    <a:pos x="20" y="0"/>
                  </a:cxn>
                  <a:cxn ang="0">
                    <a:pos x="20" y="0"/>
                  </a:cxn>
                  <a:cxn ang="0">
                    <a:pos x="24" y="0"/>
                  </a:cxn>
                  <a:cxn ang="0">
                    <a:pos x="24" y="6"/>
                  </a:cxn>
                  <a:cxn ang="0">
                    <a:pos x="20" y="26"/>
                  </a:cxn>
                  <a:cxn ang="0">
                    <a:pos x="20" y="26"/>
                  </a:cxn>
                  <a:cxn ang="0">
                    <a:pos x="18" y="20"/>
                  </a:cxn>
                  <a:cxn ang="0">
                    <a:pos x="16" y="20"/>
                  </a:cxn>
                  <a:cxn ang="0">
                    <a:pos x="14" y="18"/>
                  </a:cxn>
                  <a:cxn ang="0">
                    <a:pos x="14" y="18"/>
                  </a:cxn>
                  <a:cxn ang="0">
                    <a:pos x="10" y="20"/>
                  </a:cxn>
                  <a:cxn ang="0">
                    <a:pos x="8" y="22"/>
                  </a:cxn>
                  <a:cxn ang="0">
                    <a:pos x="8" y="22"/>
                  </a:cxn>
                  <a:cxn ang="0">
                    <a:pos x="6" y="24"/>
                  </a:cxn>
                  <a:cxn ang="0">
                    <a:pos x="6" y="24"/>
                  </a:cxn>
                  <a:cxn ang="0">
                    <a:pos x="8" y="32"/>
                  </a:cxn>
                  <a:cxn ang="0">
                    <a:pos x="10" y="32"/>
                  </a:cxn>
                  <a:cxn ang="0">
                    <a:pos x="14" y="34"/>
                  </a:cxn>
                  <a:cxn ang="0">
                    <a:pos x="14" y="34"/>
                  </a:cxn>
                  <a:cxn ang="0">
                    <a:pos x="18" y="32"/>
                  </a:cxn>
                  <a:cxn ang="0">
                    <a:pos x="20" y="26"/>
                  </a:cxn>
                  <a:cxn ang="0">
                    <a:pos x="20" y="26"/>
                  </a:cxn>
                </a:cxnLst>
                <a:rect l="0" t="0" r="r" b="b"/>
                <a:pathLst>
                  <a:path w="26" h="38">
                    <a:moveTo>
                      <a:pt x="24" y="6"/>
                    </a:moveTo>
                    <a:lnTo>
                      <a:pt x="24" y="6"/>
                    </a:lnTo>
                    <a:lnTo>
                      <a:pt x="20" y="6"/>
                    </a:lnTo>
                    <a:lnTo>
                      <a:pt x="20" y="6"/>
                    </a:lnTo>
                    <a:lnTo>
                      <a:pt x="14" y="8"/>
                    </a:lnTo>
                    <a:lnTo>
                      <a:pt x="10" y="10"/>
                    </a:lnTo>
                    <a:lnTo>
                      <a:pt x="8" y="14"/>
                    </a:lnTo>
                    <a:lnTo>
                      <a:pt x="8" y="18"/>
                    </a:lnTo>
                    <a:lnTo>
                      <a:pt x="8" y="18"/>
                    </a:lnTo>
                    <a:lnTo>
                      <a:pt x="8" y="18"/>
                    </a:lnTo>
                    <a:lnTo>
                      <a:pt x="10" y="14"/>
                    </a:lnTo>
                    <a:lnTo>
                      <a:pt x="16" y="14"/>
                    </a:lnTo>
                    <a:lnTo>
                      <a:pt x="16" y="14"/>
                    </a:lnTo>
                    <a:lnTo>
                      <a:pt x="20" y="14"/>
                    </a:lnTo>
                    <a:lnTo>
                      <a:pt x="24" y="16"/>
                    </a:lnTo>
                    <a:lnTo>
                      <a:pt x="26" y="20"/>
                    </a:lnTo>
                    <a:lnTo>
                      <a:pt x="26" y="26"/>
                    </a:lnTo>
                    <a:lnTo>
                      <a:pt x="26" y="26"/>
                    </a:lnTo>
                    <a:lnTo>
                      <a:pt x="26" y="30"/>
                    </a:lnTo>
                    <a:lnTo>
                      <a:pt x="24" y="34"/>
                    </a:lnTo>
                    <a:lnTo>
                      <a:pt x="20" y="38"/>
                    </a:lnTo>
                    <a:lnTo>
                      <a:pt x="14" y="38"/>
                    </a:lnTo>
                    <a:lnTo>
                      <a:pt x="14" y="38"/>
                    </a:lnTo>
                    <a:lnTo>
                      <a:pt x="8" y="38"/>
                    </a:lnTo>
                    <a:lnTo>
                      <a:pt x="4" y="34"/>
                    </a:lnTo>
                    <a:lnTo>
                      <a:pt x="0" y="30"/>
                    </a:lnTo>
                    <a:lnTo>
                      <a:pt x="0" y="22"/>
                    </a:lnTo>
                    <a:lnTo>
                      <a:pt x="0" y="22"/>
                    </a:lnTo>
                    <a:lnTo>
                      <a:pt x="2" y="14"/>
                    </a:lnTo>
                    <a:lnTo>
                      <a:pt x="6" y="6"/>
                    </a:lnTo>
                    <a:lnTo>
                      <a:pt x="6" y="6"/>
                    </a:lnTo>
                    <a:lnTo>
                      <a:pt x="12" y="2"/>
                    </a:lnTo>
                    <a:lnTo>
                      <a:pt x="20" y="0"/>
                    </a:lnTo>
                    <a:lnTo>
                      <a:pt x="20" y="0"/>
                    </a:lnTo>
                    <a:lnTo>
                      <a:pt x="24" y="0"/>
                    </a:lnTo>
                    <a:lnTo>
                      <a:pt x="24" y="6"/>
                    </a:lnTo>
                    <a:close/>
                    <a:moveTo>
                      <a:pt x="20" y="26"/>
                    </a:moveTo>
                    <a:lnTo>
                      <a:pt x="20" y="26"/>
                    </a:lnTo>
                    <a:lnTo>
                      <a:pt x="18" y="20"/>
                    </a:lnTo>
                    <a:lnTo>
                      <a:pt x="16" y="20"/>
                    </a:lnTo>
                    <a:lnTo>
                      <a:pt x="14" y="18"/>
                    </a:lnTo>
                    <a:lnTo>
                      <a:pt x="14" y="18"/>
                    </a:lnTo>
                    <a:lnTo>
                      <a:pt x="10" y="20"/>
                    </a:lnTo>
                    <a:lnTo>
                      <a:pt x="8" y="22"/>
                    </a:lnTo>
                    <a:lnTo>
                      <a:pt x="8" y="22"/>
                    </a:lnTo>
                    <a:lnTo>
                      <a:pt x="6" y="24"/>
                    </a:lnTo>
                    <a:lnTo>
                      <a:pt x="6" y="24"/>
                    </a:lnTo>
                    <a:lnTo>
                      <a:pt x="8" y="32"/>
                    </a:lnTo>
                    <a:lnTo>
                      <a:pt x="10" y="32"/>
                    </a:lnTo>
                    <a:lnTo>
                      <a:pt x="14" y="34"/>
                    </a:lnTo>
                    <a:lnTo>
                      <a:pt x="14" y="34"/>
                    </a:lnTo>
                    <a:lnTo>
                      <a:pt x="18" y="32"/>
                    </a:lnTo>
                    <a:lnTo>
                      <a:pt x="20" y="26"/>
                    </a:lnTo>
                    <a:lnTo>
                      <a:pt x="20" y="2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6" name="Freeform 981"/>
              <p:cNvSpPr>
                <a:spLocks noEditPoints="1"/>
              </p:cNvSpPr>
              <p:nvPr/>
            </p:nvSpPr>
            <p:spPr bwMode="auto">
              <a:xfrm>
                <a:off x="454025" y="-139700"/>
                <a:ext cx="44450" cy="60325"/>
              </a:xfrm>
              <a:custGeom>
                <a:avLst/>
                <a:gdLst/>
                <a:ahLst/>
                <a:cxnLst>
                  <a:cxn ang="0">
                    <a:pos x="28" y="20"/>
                  </a:cxn>
                  <a:cxn ang="0">
                    <a:pos x="28" y="20"/>
                  </a:cxn>
                  <a:cxn ang="0">
                    <a:pos x="26" y="28"/>
                  </a:cxn>
                  <a:cxn ang="0">
                    <a:pos x="24" y="34"/>
                  </a:cxn>
                  <a:cxn ang="0">
                    <a:pos x="20" y="38"/>
                  </a:cxn>
                  <a:cxn ang="0">
                    <a:pos x="14" y="38"/>
                  </a:cxn>
                  <a:cxn ang="0">
                    <a:pos x="14" y="38"/>
                  </a:cxn>
                  <a:cxn ang="0">
                    <a:pos x="8" y="38"/>
                  </a:cxn>
                  <a:cxn ang="0">
                    <a:pos x="4" y="34"/>
                  </a:cxn>
                  <a:cxn ang="0">
                    <a:pos x="2" y="28"/>
                  </a:cxn>
                  <a:cxn ang="0">
                    <a:pos x="0" y="20"/>
                  </a:cxn>
                  <a:cxn ang="0">
                    <a:pos x="0" y="20"/>
                  </a:cxn>
                  <a:cxn ang="0">
                    <a:pos x="2" y="12"/>
                  </a:cxn>
                  <a:cxn ang="0">
                    <a:pos x="4" y="6"/>
                  </a:cxn>
                  <a:cxn ang="0">
                    <a:pos x="8" y="2"/>
                  </a:cxn>
                  <a:cxn ang="0">
                    <a:pos x="14" y="0"/>
                  </a:cxn>
                  <a:cxn ang="0">
                    <a:pos x="14" y="0"/>
                  </a:cxn>
                  <a:cxn ang="0">
                    <a:pos x="20" y="2"/>
                  </a:cxn>
                  <a:cxn ang="0">
                    <a:pos x="24" y="6"/>
                  </a:cxn>
                  <a:cxn ang="0">
                    <a:pos x="26" y="12"/>
                  </a:cxn>
                  <a:cxn ang="0">
                    <a:pos x="28" y="20"/>
                  </a:cxn>
                  <a:cxn ang="0">
                    <a:pos x="28" y="20"/>
                  </a:cxn>
                  <a:cxn ang="0">
                    <a:pos x="8" y="20"/>
                  </a:cxn>
                  <a:cxn ang="0">
                    <a:pos x="8" y="20"/>
                  </a:cxn>
                  <a:cxn ang="0">
                    <a:pos x="10" y="30"/>
                  </a:cxn>
                  <a:cxn ang="0">
                    <a:pos x="12" y="32"/>
                  </a:cxn>
                  <a:cxn ang="0">
                    <a:pos x="14" y="34"/>
                  </a:cxn>
                  <a:cxn ang="0">
                    <a:pos x="14" y="34"/>
                  </a:cxn>
                  <a:cxn ang="0">
                    <a:pos x="16" y="32"/>
                  </a:cxn>
                  <a:cxn ang="0">
                    <a:pos x="18" y="30"/>
                  </a:cxn>
                  <a:cxn ang="0">
                    <a:pos x="20" y="20"/>
                  </a:cxn>
                  <a:cxn ang="0">
                    <a:pos x="20" y="20"/>
                  </a:cxn>
                  <a:cxn ang="0">
                    <a:pos x="18" y="10"/>
                  </a:cxn>
                  <a:cxn ang="0">
                    <a:pos x="16" y="6"/>
                  </a:cxn>
                  <a:cxn ang="0">
                    <a:pos x="14" y="6"/>
                  </a:cxn>
                  <a:cxn ang="0">
                    <a:pos x="14" y="6"/>
                  </a:cxn>
                  <a:cxn ang="0">
                    <a:pos x="12" y="6"/>
                  </a:cxn>
                  <a:cxn ang="0">
                    <a:pos x="10" y="10"/>
                  </a:cxn>
                  <a:cxn ang="0">
                    <a:pos x="8" y="20"/>
                  </a:cxn>
                  <a:cxn ang="0">
                    <a:pos x="8" y="20"/>
                  </a:cxn>
                </a:cxnLst>
                <a:rect l="0" t="0" r="r" b="b"/>
                <a:pathLst>
                  <a:path w="28" h="38">
                    <a:moveTo>
                      <a:pt x="28" y="20"/>
                    </a:moveTo>
                    <a:lnTo>
                      <a:pt x="28" y="20"/>
                    </a:lnTo>
                    <a:lnTo>
                      <a:pt x="26" y="28"/>
                    </a:lnTo>
                    <a:lnTo>
                      <a:pt x="24" y="34"/>
                    </a:lnTo>
                    <a:lnTo>
                      <a:pt x="20" y="38"/>
                    </a:lnTo>
                    <a:lnTo>
                      <a:pt x="14" y="38"/>
                    </a:lnTo>
                    <a:lnTo>
                      <a:pt x="14" y="38"/>
                    </a:lnTo>
                    <a:lnTo>
                      <a:pt x="8" y="38"/>
                    </a:lnTo>
                    <a:lnTo>
                      <a:pt x="4" y="34"/>
                    </a:lnTo>
                    <a:lnTo>
                      <a:pt x="2" y="28"/>
                    </a:lnTo>
                    <a:lnTo>
                      <a:pt x="0" y="20"/>
                    </a:lnTo>
                    <a:lnTo>
                      <a:pt x="0" y="20"/>
                    </a:lnTo>
                    <a:lnTo>
                      <a:pt x="2" y="12"/>
                    </a:lnTo>
                    <a:lnTo>
                      <a:pt x="4" y="6"/>
                    </a:lnTo>
                    <a:lnTo>
                      <a:pt x="8" y="2"/>
                    </a:lnTo>
                    <a:lnTo>
                      <a:pt x="14" y="0"/>
                    </a:lnTo>
                    <a:lnTo>
                      <a:pt x="14" y="0"/>
                    </a:lnTo>
                    <a:lnTo>
                      <a:pt x="20" y="2"/>
                    </a:lnTo>
                    <a:lnTo>
                      <a:pt x="24" y="6"/>
                    </a:lnTo>
                    <a:lnTo>
                      <a:pt x="26" y="12"/>
                    </a:lnTo>
                    <a:lnTo>
                      <a:pt x="28" y="20"/>
                    </a:lnTo>
                    <a:lnTo>
                      <a:pt x="28" y="20"/>
                    </a:lnTo>
                    <a:close/>
                    <a:moveTo>
                      <a:pt x="8" y="20"/>
                    </a:moveTo>
                    <a:lnTo>
                      <a:pt x="8" y="20"/>
                    </a:lnTo>
                    <a:lnTo>
                      <a:pt x="10" y="30"/>
                    </a:lnTo>
                    <a:lnTo>
                      <a:pt x="12" y="32"/>
                    </a:lnTo>
                    <a:lnTo>
                      <a:pt x="14" y="34"/>
                    </a:lnTo>
                    <a:lnTo>
                      <a:pt x="14" y="34"/>
                    </a:lnTo>
                    <a:lnTo>
                      <a:pt x="16" y="32"/>
                    </a:lnTo>
                    <a:lnTo>
                      <a:pt x="18" y="30"/>
                    </a:lnTo>
                    <a:lnTo>
                      <a:pt x="20" y="20"/>
                    </a:lnTo>
                    <a:lnTo>
                      <a:pt x="20" y="20"/>
                    </a:lnTo>
                    <a:lnTo>
                      <a:pt x="18" y="10"/>
                    </a:lnTo>
                    <a:lnTo>
                      <a:pt x="16" y="6"/>
                    </a:lnTo>
                    <a:lnTo>
                      <a:pt x="14" y="6"/>
                    </a:lnTo>
                    <a:lnTo>
                      <a:pt x="14" y="6"/>
                    </a:lnTo>
                    <a:lnTo>
                      <a:pt x="12" y="6"/>
                    </a:lnTo>
                    <a:lnTo>
                      <a:pt x="10" y="10"/>
                    </a:lnTo>
                    <a:lnTo>
                      <a:pt x="8" y="20"/>
                    </a:lnTo>
                    <a:lnTo>
                      <a:pt x="8" y="2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7" name="Freeform 982"/>
              <p:cNvSpPr>
                <a:spLocks/>
              </p:cNvSpPr>
              <p:nvPr/>
            </p:nvSpPr>
            <p:spPr bwMode="auto">
              <a:xfrm>
                <a:off x="365125" y="-254000"/>
                <a:ext cx="22225" cy="60325"/>
              </a:xfrm>
              <a:custGeom>
                <a:avLst/>
                <a:gdLst/>
                <a:ahLst/>
                <a:cxnLst>
                  <a:cxn ang="0">
                    <a:pos x="8" y="6"/>
                  </a:cxn>
                  <a:cxn ang="0">
                    <a:pos x="8" y="6"/>
                  </a:cxn>
                  <a:cxn ang="0">
                    <a:pos x="0" y="10"/>
                  </a:cxn>
                  <a:cxn ang="0">
                    <a:pos x="0" y="4"/>
                  </a:cxn>
                  <a:cxn ang="0">
                    <a:pos x="8" y="0"/>
                  </a:cxn>
                  <a:cxn ang="0">
                    <a:pos x="14" y="0"/>
                  </a:cxn>
                  <a:cxn ang="0">
                    <a:pos x="14" y="38"/>
                  </a:cxn>
                  <a:cxn ang="0">
                    <a:pos x="8" y="38"/>
                  </a:cxn>
                  <a:cxn ang="0">
                    <a:pos x="8" y="6"/>
                  </a:cxn>
                </a:cxnLst>
                <a:rect l="0" t="0" r="r" b="b"/>
                <a:pathLst>
                  <a:path w="14" h="38">
                    <a:moveTo>
                      <a:pt x="8" y="6"/>
                    </a:moveTo>
                    <a:lnTo>
                      <a:pt x="8" y="6"/>
                    </a:lnTo>
                    <a:lnTo>
                      <a:pt x="0" y="10"/>
                    </a:lnTo>
                    <a:lnTo>
                      <a:pt x="0" y="4"/>
                    </a:lnTo>
                    <a:lnTo>
                      <a:pt x="8" y="0"/>
                    </a:lnTo>
                    <a:lnTo>
                      <a:pt x="14" y="0"/>
                    </a:lnTo>
                    <a:lnTo>
                      <a:pt x="14" y="38"/>
                    </a:lnTo>
                    <a:lnTo>
                      <a:pt x="8" y="38"/>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8" name="Freeform 983"/>
              <p:cNvSpPr>
                <a:spLocks noEditPoints="1"/>
              </p:cNvSpPr>
              <p:nvPr/>
            </p:nvSpPr>
            <p:spPr bwMode="auto">
              <a:xfrm>
                <a:off x="406400" y="-254000"/>
                <a:ext cx="41275" cy="60325"/>
              </a:xfrm>
              <a:custGeom>
                <a:avLst/>
                <a:gdLst/>
                <a:ahLst/>
                <a:cxnLst>
                  <a:cxn ang="0">
                    <a:pos x="24" y="6"/>
                  </a:cxn>
                  <a:cxn ang="0">
                    <a:pos x="24" y="6"/>
                  </a:cxn>
                  <a:cxn ang="0">
                    <a:pos x="20" y="6"/>
                  </a:cxn>
                  <a:cxn ang="0">
                    <a:pos x="20" y="6"/>
                  </a:cxn>
                  <a:cxn ang="0">
                    <a:pos x="14" y="6"/>
                  </a:cxn>
                  <a:cxn ang="0">
                    <a:pos x="10" y="10"/>
                  </a:cxn>
                  <a:cxn ang="0">
                    <a:pos x="8" y="12"/>
                  </a:cxn>
                  <a:cxn ang="0">
                    <a:pos x="8" y="16"/>
                  </a:cxn>
                  <a:cxn ang="0">
                    <a:pos x="8" y="16"/>
                  </a:cxn>
                  <a:cxn ang="0">
                    <a:pos x="8" y="16"/>
                  </a:cxn>
                  <a:cxn ang="0">
                    <a:pos x="10" y="14"/>
                  </a:cxn>
                  <a:cxn ang="0">
                    <a:pos x="16" y="12"/>
                  </a:cxn>
                  <a:cxn ang="0">
                    <a:pos x="16" y="12"/>
                  </a:cxn>
                  <a:cxn ang="0">
                    <a:pos x="20" y="14"/>
                  </a:cxn>
                  <a:cxn ang="0">
                    <a:pos x="24" y="16"/>
                  </a:cxn>
                  <a:cxn ang="0">
                    <a:pos x="26" y="20"/>
                  </a:cxn>
                  <a:cxn ang="0">
                    <a:pos x="26" y="24"/>
                  </a:cxn>
                  <a:cxn ang="0">
                    <a:pos x="26" y="24"/>
                  </a:cxn>
                  <a:cxn ang="0">
                    <a:pos x="26" y="30"/>
                  </a:cxn>
                  <a:cxn ang="0">
                    <a:pos x="24" y="34"/>
                  </a:cxn>
                  <a:cxn ang="0">
                    <a:pos x="20" y="36"/>
                  </a:cxn>
                  <a:cxn ang="0">
                    <a:pos x="14" y="38"/>
                  </a:cxn>
                  <a:cxn ang="0">
                    <a:pos x="14" y="38"/>
                  </a:cxn>
                  <a:cxn ang="0">
                    <a:pos x="8" y="36"/>
                  </a:cxn>
                  <a:cxn ang="0">
                    <a:pos x="4" y="34"/>
                  </a:cxn>
                  <a:cxn ang="0">
                    <a:pos x="0" y="28"/>
                  </a:cxn>
                  <a:cxn ang="0">
                    <a:pos x="0" y="22"/>
                  </a:cxn>
                  <a:cxn ang="0">
                    <a:pos x="0" y="22"/>
                  </a:cxn>
                  <a:cxn ang="0">
                    <a:pos x="2" y="12"/>
                  </a:cxn>
                  <a:cxn ang="0">
                    <a:pos x="6" y="6"/>
                  </a:cxn>
                  <a:cxn ang="0">
                    <a:pos x="6" y="6"/>
                  </a:cxn>
                  <a:cxn ang="0">
                    <a:pos x="12" y="2"/>
                  </a:cxn>
                  <a:cxn ang="0">
                    <a:pos x="20" y="0"/>
                  </a:cxn>
                  <a:cxn ang="0">
                    <a:pos x="20" y="0"/>
                  </a:cxn>
                  <a:cxn ang="0">
                    <a:pos x="24" y="0"/>
                  </a:cxn>
                  <a:cxn ang="0">
                    <a:pos x="24" y="6"/>
                  </a:cxn>
                  <a:cxn ang="0">
                    <a:pos x="20" y="24"/>
                  </a:cxn>
                  <a:cxn ang="0">
                    <a:pos x="20" y="24"/>
                  </a:cxn>
                  <a:cxn ang="0">
                    <a:pos x="18" y="20"/>
                  </a:cxn>
                  <a:cxn ang="0">
                    <a:pos x="16" y="18"/>
                  </a:cxn>
                  <a:cxn ang="0">
                    <a:pos x="14" y="18"/>
                  </a:cxn>
                  <a:cxn ang="0">
                    <a:pos x="14" y="18"/>
                  </a:cxn>
                  <a:cxn ang="0">
                    <a:pos x="10" y="18"/>
                  </a:cxn>
                  <a:cxn ang="0">
                    <a:pos x="8" y="22"/>
                  </a:cxn>
                  <a:cxn ang="0">
                    <a:pos x="8" y="22"/>
                  </a:cxn>
                  <a:cxn ang="0">
                    <a:pos x="6" y="24"/>
                  </a:cxn>
                  <a:cxn ang="0">
                    <a:pos x="6" y="24"/>
                  </a:cxn>
                  <a:cxn ang="0">
                    <a:pos x="8" y="30"/>
                  </a:cxn>
                  <a:cxn ang="0">
                    <a:pos x="10" y="32"/>
                  </a:cxn>
                  <a:cxn ang="0">
                    <a:pos x="14" y="32"/>
                  </a:cxn>
                  <a:cxn ang="0">
                    <a:pos x="14" y="32"/>
                  </a:cxn>
                  <a:cxn ang="0">
                    <a:pos x="18" y="30"/>
                  </a:cxn>
                  <a:cxn ang="0">
                    <a:pos x="20" y="24"/>
                  </a:cxn>
                  <a:cxn ang="0">
                    <a:pos x="20" y="24"/>
                  </a:cxn>
                </a:cxnLst>
                <a:rect l="0" t="0" r="r" b="b"/>
                <a:pathLst>
                  <a:path w="26" h="38">
                    <a:moveTo>
                      <a:pt x="24" y="6"/>
                    </a:moveTo>
                    <a:lnTo>
                      <a:pt x="24" y="6"/>
                    </a:lnTo>
                    <a:lnTo>
                      <a:pt x="20" y="6"/>
                    </a:lnTo>
                    <a:lnTo>
                      <a:pt x="20" y="6"/>
                    </a:lnTo>
                    <a:lnTo>
                      <a:pt x="14" y="6"/>
                    </a:lnTo>
                    <a:lnTo>
                      <a:pt x="10" y="10"/>
                    </a:lnTo>
                    <a:lnTo>
                      <a:pt x="8" y="12"/>
                    </a:lnTo>
                    <a:lnTo>
                      <a:pt x="8" y="16"/>
                    </a:lnTo>
                    <a:lnTo>
                      <a:pt x="8" y="16"/>
                    </a:lnTo>
                    <a:lnTo>
                      <a:pt x="8" y="16"/>
                    </a:lnTo>
                    <a:lnTo>
                      <a:pt x="10" y="14"/>
                    </a:lnTo>
                    <a:lnTo>
                      <a:pt x="16" y="12"/>
                    </a:lnTo>
                    <a:lnTo>
                      <a:pt x="16" y="12"/>
                    </a:lnTo>
                    <a:lnTo>
                      <a:pt x="20" y="14"/>
                    </a:lnTo>
                    <a:lnTo>
                      <a:pt x="24" y="16"/>
                    </a:lnTo>
                    <a:lnTo>
                      <a:pt x="26" y="20"/>
                    </a:lnTo>
                    <a:lnTo>
                      <a:pt x="26" y="24"/>
                    </a:lnTo>
                    <a:lnTo>
                      <a:pt x="26" y="24"/>
                    </a:lnTo>
                    <a:lnTo>
                      <a:pt x="26" y="30"/>
                    </a:lnTo>
                    <a:lnTo>
                      <a:pt x="24" y="34"/>
                    </a:lnTo>
                    <a:lnTo>
                      <a:pt x="20" y="36"/>
                    </a:lnTo>
                    <a:lnTo>
                      <a:pt x="14" y="38"/>
                    </a:lnTo>
                    <a:lnTo>
                      <a:pt x="14" y="38"/>
                    </a:lnTo>
                    <a:lnTo>
                      <a:pt x="8" y="36"/>
                    </a:lnTo>
                    <a:lnTo>
                      <a:pt x="4" y="34"/>
                    </a:lnTo>
                    <a:lnTo>
                      <a:pt x="0" y="28"/>
                    </a:lnTo>
                    <a:lnTo>
                      <a:pt x="0" y="22"/>
                    </a:lnTo>
                    <a:lnTo>
                      <a:pt x="0" y="22"/>
                    </a:lnTo>
                    <a:lnTo>
                      <a:pt x="2" y="12"/>
                    </a:lnTo>
                    <a:lnTo>
                      <a:pt x="6" y="6"/>
                    </a:lnTo>
                    <a:lnTo>
                      <a:pt x="6" y="6"/>
                    </a:lnTo>
                    <a:lnTo>
                      <a:pt x="12" y="2"/>
                    </a:lnTo>
                    <a:lnTo>
                      <a:pt x="20" y="0"/>
                    </a:lnTo>
                    <a:lnTo>
                      <a:pt x="20" y="0"/>
                    </a:lnTo>
                    <a:lnTo>
                      <a:pt x="24" y="0"/>
                    </a:lnTo>
                    <a:lnTo>
                      <a:pt x="24" y="6"/>
                    </a:lnTo>
                    <a:close/>
                    <a:moveTo>
                      <a:pt x="20" y="24"/>
                    </a:moveTo>
                    <a:lnTo>
                      <a:pt x="20" y="24"/>
                    </a:lnTo>
                    <a:lnTo>
                      <a:pt x="18" y="20"/>
                    </a:lnTo>
                    <a:lnTo>
                      <a:pt x="16" y="18"/>
                    </a:lnTo>
                    <a:lnTo>
                      <a:pt x="14" y="18"/>
                    </a:lnTo>
                    <a:lnTo>
                      <a:pt x="14" y="18"/>
                    </a:lnTo>
                    <a:lnTo>
                      <a:pt x="10" y="18"/>
                    </a:lnTo>
                    <a:lnTo>
                      <a:pt x="8" y="22"/>
                    </a:lnTo>
                    <a:lnTo>
                      <a:pt x="8" y="22"/>
                    </a:lnTo>
                    <a:lnTo>
                      <a:pt x="6" y="24"/>
                    </a:lnTo>
                    <a:lnTo>
                      <a:pt x="6" y="24"/>
                    </a:lnTo>
                    <a:lnTo>
                      <a:pt x="8" y="30"/>
                    </a:lnTo>
                    <a:lnTo>
                      <a:pt x="10" y="32"/>
                    </a:lnTo>
                    <a:lnTo>
                      <a:pt x="14" y="32"/>
                    </a:lnTo>
                    <a:lnTo>
                      <a:pt x="14" y="32"/>
                    </a:lnTo>
                    <a:lnTo>
                      <a:pt x="18" y="30"/>
                    </a:lnTo>
                    <a:lnTo>
                      <a:pt x="20" y="24"/>
                    </a:lnTo>
                    <a:lnTo>
                      <a:pt x="20" y="24"/>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9" name="Freeform 984"/>
              <p:cNvSpPr>
                <a:spLocks/>
              </p:cNvSpPr>
              <p:nvPr/>
            </p:nvSpPr>
            <p:spPr bwMode="auto">
              <a:xfrm>
                <a:off x="457200" y="-254000"/>
                <a:ext cx="38100" cy="60325"/>
              </a:xfrm>
              <a:custGeom>
                <a:avLst/>
                <a:gdLst/>
                <a:ahLst/>
                <a:cxnLst>
                  <a:cxn ang="0">
                    <a:pos x="22" y="6"/>
                  </a:cxn>
                  <a:cxn ang="0">
                    <a:pos x="8" y="6"/>
                  </a:cxn>
                  <a:cxn ang="0">
                    <a:pos x="8" y="14"/>
                  </a:cxn>
                  <a:cxn ang="0">
                    <a:pos x="8" y="14"/>
                  </a:cxn>
                  <a:cxn ang="0">
                    <a:pos x="10" y="14"/>
                  </a:cxn>
                  <a:cxn ang="0">
                    <a:pos x="10" y="14"/>
                  </a:cxn>
                  <a:cxn ang="0">
                    <a:pos x="14" y="14"/>
                  </a:cxn>
                  <a:cxn ang="0">
                    <a:pos x="18" y="16"/>
                  </a:cxn>
                  <a:cxn ang="0">
                    <a:pos x="18" y="16"/>
                  </a:cxn>
                  <a:cxn ang="0">
                    <a:pos x="22" y="20"/>
                  </a:cxn>
                  <a:cxn ang="0">
                    <a:pos x="24" y="24"/>
                  </a:cxn>
                  <a:cxn ang="0">
                    <a:pos x="24" y="24"/>
                  </a:cxn>
                  <a:cxn ang="0">
                    <a:pos x="22" y="30"/>
                  </a:cxn>
                  <a:cxn ang="0">
                    <a:pos x="20" y="34"/>
                  </a:cxn>
                  <a:cxn ang="0">
                    <a:pos x="14" y="36"/>
                  </a:cxn>
                  <a:cxn ang="0">
                    <a:pos x="8" y="38"/>
                  </a:cxn>
                  <a:cxn ang="0">
                    <a:pos x="8" y="38"/>
                  </a:cxn>
                  <a:cxn ang="0">
                    <a:pos x="4" y="38"/>
                  </a:cxn>
                  <a:cxn ang="0">
                    <a:pos x="0" y="36"/>
                  </a:cxn>
                  <a:cxn ang="0">
                    <a:pos x="0" y="30"/>
                  </a:cxn>
                  <a:cxn ang="0">
                    <a:pos x="0" y="30"/>
                  </a:cxn>
                  <a:cxn ang="0">
                    <a:pos x="8" y="32"/>
                  </a:cxn>
                  <a:cxn ang="0">
                    <a:pos x="8" y="32"/>
                  </a:cxn>
                  <a:cxn ang="0">
                    <a:pos x="14" y="30"/>
                  </a:cxn>
                  <a:cxn ang="0">
                    <a:pos x="16" y="28"/>
                  </a:cxn>
                  <a:cxn ang="0">
                    <a:pos x="16" y="26"/>
                  </a:cxn>
                  <a:cxn ang="0">
                    <a:pos x="16" y="26"/>
                  </a:cxn>
                  <a:cxn ang="0">
                    <a:pos x="16" y="22"/>
                  </a:cxn>
                  <a:cxn ang="0">
                    <a:pos x="14" y="20"/>
                  </a:cxn>
                  <a:cxn ang="0">
                    <a:pos x="10" y="18"/>
                  </a:cxn>
                  <a:cxn ang="0">
                    <a:pos x="6" y="18"/>
                  </a:cxn>
                  <a:cxn ang="0">
                    <a:pos x="6" y="18"/>
                  </a:cxn>
                  <a:cxn ang="0">
                    <a:pos x="2" y="18"/>
                  </a:cxn>
                  <a:cxn ang="0">
                    <a:pos x="4" y="0"/>
                  </a:cxn>
                  <a:cxn ang="0">
                    <a:pos x="22" y="0"/>
                  </a:cxn>
                  <a:cxn ang="0">
                    <a:pos x="22" y="6"/>
                  </a:cxn>
                </a:cxnLst>
                <a:rect l="0" t="0" r="r" b="b"/>
                <a:pathLst>
                  <a:path w="24" h="38">
                    <a:moveTo>
                      <a:pt x="22" y="6"/>
                    </a:moveTo>
                    <a:lnTo>
                      <a:pt x="8" y="6"/>
                    </a:lnTo>
                    <a:lnTo>
                      <a:pt x="8" y="14"/>
                    </a:lnTo>
                    <a:lnTo>
                      <a:pt x="8" y="14"/>
                    </a:lnTo>
                    <a:lnTo>
                      <a:pt x="10" y="14"/>
                    </a:lnTo>
                    <a:lnTo>
                      <a:pt x="10" y="14"/>
                    </a:lnTo>
                    <a:lnTo>
                      <a:pt x="14" y="14"/>
                    </a:lnTo>
                    <a:lnTo>
                      <a:pt x="18" y="16"/>
                    </a:lnTo>
                    <a:lnTo>
                      <a:pt x="18" y="16"/>
                    </a:lnTo>
                    <a:lnTo>
                      <a:pt x="22" y="20"/>
                    </a:lnTo>
                    <a:lnTo>
                      <a:pt x="24" y="24"/>
                    </a:lnTo>
                    <a:lnTo>
                      <a:pt x="24" y="24"/>
                    </a:lnTo>
                    <a:lnTo>
                      <a:pt x="22" y="30"/>
                    </a:lnTo>
                    <a:lnTo>
                      <a:pt x="20" y="34"/>
                    </a:lnTo>
                    <a:lnTo>
                      <a:pt x="14" y="36"/>
                    </a:lnTo>
                    <a:lnTo>
                      <a:pt x="8" y="38"/>
                    </a:lnTo>
                    <a:lnTo>
                      <a:pt x="8" y="38"/>
                    </a:lnTo>
                    <a:lnTo>
                      <a:pt x="4" y="38"/>
                    </a:lnTo>
                    <a:lnTo>
                      <a:pt x="0" y="36"/>
                    </a:lnTo>
                    <a:lnTo>
                      <a:pt x="0" y="30"/>
                    </a:lnTo>
                    <a:lnTo>
                      <a:pt x="0" y="30"/>
                    </a:lnTo>
                    <a:lnTo>
                      <a:pt x="8" y="32"/>
                    </a:lnTo>
                    <a:lnTo>
                      <a:pt x="8" y="32"/>
                    </a:lnTo>
                    <a:lnTo>
                      <a:pt x="14" y="30"/>
                    </a:lnTo>
                    <a:lnTo>
                      <a:pt x="16" y="28"/>
                    </a:lnTo>
                    <a:lnTo>
                      <a:pt x="16" y="26"/>
                    </a:lnTo>
                    <a:lnTo>
                      <a:pt x="16" y="26"/>
                    </a:lnTo>
                    <a:lnTo>
                      <a:pt x="16" y="22"/>
                    </a:lnTo>
                    <a:lnTo>
                      <a:pt x="14" y="20"/>
                    </a:lnTo>
                    <a:lnTo>
                      <a:pt x="10" y="18"/>
                    </a:lnTo>
                    <a:lnTo>
                      <a:pt x="6" y="18"/>
                    </a:lnTo>
                    <a:lnTo>
                      <a:pt x="6" y="18"/>
                    </a:lnTo>
                    <a:lnTo>
                      <a:pt x="2" y="18"/>
                    </a:lnTo>
                    <a:lnTo>
                      <a:pt x="4" y="0"/>
                    </a:lnTo>
                    <a:lnTo>
                      <a:pt x="22" y="0"/>
                    </a:lnTo>
                    <a:lnTo>
                      <a:pt x="22"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0" name="Freeform 985"/>
              <p:cNvSpPr>
                <a:spLocks/>
              </p:cNvSpPr>
              <p:nvPr/>
            </p:nvSpPr>
            <p:spPr bwMode="auto">
              <a:xfrm>
                <a:off x="365125" y="-368300"/>
                <a:ext cx="22225" cy="60325"/>
              </a:xfrm>
              <a:custGeom>
                <a:avLst/>
                <a:gdLst/>
                <a:ahLst/>
                <a:cxnLst>
                  <a:cxn ang="0">
                    <a:pos x="8" y="6"/>
                  </a:cxn>
                  <a:cxn ang="0">
                    <a:pos x="8" y="6"/>
                  </a:cxn>
                  <a:cxn ang="0">
                    <a:pos x="0" y="10"/>
                  </a:cxn>
                  <a:cxn ang="0">
                    <a:pos x="0" y="4"/>
                  </a:cxn>
                  <a:cxn ang="0">
                    <a:pos x="8" y="0"/>
                  </a:cxn>
                  <a:cxn ang="0">
                    <a:pos x="14" y="0"/>
                  </a:cxn>
                  <a:cxn ang="0">
                    <a:pos x="14" y="38"/>
                  </a:cxn>
                  <a:cxn ang="0">
                    <a:pos x="8" y="38"/>
                  </a:cxn>
                  <a:cxn ang="0">
                    <a:pos x="8" y="6"/>
                  </a:cxn>
                </a:cxnLst>
                <a:rect l="0" t="0" r="r" b="b"/>
                <a:pathLst>
                  <a:path w="14" h="38">
                    <a:moveTo>
                      <a:pt x="8" y="6"/>
                    </a:moveTo>
                    <a:lnTo>
                      <a:pt x="8" y="6"/>
                    </a:lnTo>
                    <a:lnTo>
                      <a:pt x="0" y="10"/>
                    </a:lnTo>
                    <a:lnTo>
                      <a:pt x="0" y="4"/>
                    </a:lnTo>
                    <a:lnTo>
                      <a:pt x="8" y="0"/>
                    </a:lnTo>
                    <a:lnTo>
                      <a:pt x="14" y="0"/>
                    </a:lnTo>
                    <a:lnTo>
                      <a:pt x="14" y="38"/>
                    </a:lnTo>
                    <a:lnTo>
                      <a:pt x="8" y="38"/>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1" name="Freeform 986"/>
              <p:cNvSpPr>
                <a:spLocks/>
              </p:cNvSpPr>
              <p:nvPr/>
            </p:nvSpPr>
            <p:spPr bwMode="auto">
              <a:xfrm>
                <a:off x="409575" y="-368300"/>
                <a:ext cx="38100" cy="60325"/>
              </a:xfrm>
              <a:custGeom>
                <a:avLst/>
                <a:gdLst/>
                <a:ahLst/>
                <a:cxnLst>
                  <a:cxn ang="0">
                    <a:pos x="24" y="0"/>
                  </a:cxn>
                  <a:cxn ang="0">
                    <a:pos x="24" y="6"/>
                  </a:cxn>
                  <a:cxn ang="0">
                    <a:pos x="8" y="38"/>
                  </a:cxn>
                  <a:cxn ang="0">
                    <a:pos x="2" y="38"/>
                  </a:cxn>
                  <a:cxn ang="0">
                    <a:pos x="16" y="6"/>
                  </a:cxn>
                  <a:cxn ang="0">
                    <a:pos x="16" y="6"/>
                  </a:cxn>
                  <a:cxn ang="0">
                    <a:pos x="0" y="6"/>
                  </a:cxn>
                  <a:cxn ang="0">
                    <a:pos x="0" y="0"/>
                  </a:cxn>
                  <a:cxn ang="0">
                    <a:pos x="24" y="0"/>
                  </a:cxn>
                </a:cxnLst>
                <a:rect l="0" t="0" r="r" b="b"/>
                <a:pathLst>
                  <a:path w="24" h="38">
                    <a:moveTo>
                      <a:pt x="24" y="0"/>
                    </a:moveTo>
                    <a:lnTo>
                      <a:pt x="24" y="6"/>
                    </a:lnTo>
                    <a:lnTo>
                      <a:pt x="8" y="38"/>
                    </a:lnTo>
                    <a:lnTo>
                      <a:pt x="2" y="38"/>
                    </a:lnTo>
                    <a:lnTo>
                      <a:pt x="16" y="6"/>
                    </a:lnTo>
                    <a:lnTo>
                      <a:pt x="16" y="6"/>
                    </a:lnTo>
                    <a:lnTo>
                      <a:pt x="0" y="6"/>
                    </a:lnTo>
                    <a:lnTo>
                      <a:pt x="0" y="0"/>
                    </a:lnTo>
                    <a:lnTo>
                      <a:pt x="24" y="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2" name="Freeform 987"/>
              <p:cNvSpPr>
                <a:spLocks noEditPoints="1"/>
              </p:cNvSpPr>
              <p:nvPr/>
            </p:nvSpPr>
            <p:spPr bwMode="auto">
              <a:xfrm>
                <a:off x="454025" y="-368300"/>
                <a:ext cx="44450" cy="60325"/>
              </a:xfrm>
              <a:custGeom>
                <a:avLst/>
                <a:gdLst/>
                <a:ahLst/>
                <a:cxnLst>
                  <a:cxn ang="0">
                    <a:pos x="28" y="18"/>
                  </a:cxn>
                  <a:cxn ang="0">
                    <a:pos x="28" y="18"/>
                  </a:cxn>
                  <a:cxn ang="0">
                    <a:pos x="26" y="26"/>
                  </a:cxn>
                  <a:cxn ang="0">
                    <a:pos x="24" y="32"/>
                  </a:cxn>
                  <a:cxn ang="0">
                    <a:pos x="20" y="36"/>
                  </a:cxn>
                  <a:cxn ang="0">
                    <a:pos x="14" y="38"/>
                  </a:cxn>
                  <a:cxn ang="0">
                    <a:pos x="14" y="38"/>
                  </a:cxn>
                  <a:cxn ang="0">
                    <a:pos x="8" y="36"/>
                  </a:cxn>
                  <a:cxn ang="0">
                    <a:pos x="4" y="32"/>
                  </a:cxn>
                  <a:cxn ang="0">
                    <a:pos x="2" y="26"/>
                  </a:cxn>
                  <a:cxn ang="0">
                    <a:pos x="0" y="20"/>
                  </a:cxn>
                  <a:cxn ang="0">
                    <a:pos x="0" y="20"/>
                  </a:cxn>
                  <a:cxn ang="0">
                    <a:pos x="2" y="12"/>
                  </a:cxn>
                  <a:cxn ang="0">
                    <a:pos x="4" y="6"/>
                  </a:cxn>
                  <a:cxn ang="0">
                    <a:pos x="8" y="2"/>
                  </a:cxn>
                  <a:cxn ang="0">
                    <a:pos x="14" y="0"/>
                  </a:cxn>
                  <a:cxn ang="0">
                    <a:pos x="14" y="0"/>
                  </a:cxn>
                  <a:cxn ang="0">
                    <a:pos x="20" y="2"/>
                  </a:cxn>
                  <a:cxn ang="0">
                    <a:pos x="24" y="6"/>
                  </a:cxn>
                  <a:cxn ang="0">
                    <a:pos x="26" y="12"/>
                  </a:cxn>
                  <a:cxn ang="0">
                    <a:pos x="28" y="18"/>
                  </a:cxn>
                  <a:cxn ang="0">
                    <a:pos x="28" y="18"/>
                  </a:cxn>
                  <a:cxn ang="0">
                    <a:pos x="8" y="20"/>
                  </a:cxn>
                  <a:cxn ang="0">
                    <a:pos x="8" y="20"/>
                  </a:cxn>
                  <a:cxn ang="0">
                    <a:pos x="10" y="30"/>
                  </a:cxn>
                  <a:cxn ang="0">
                    <a:pos x="12" y="32"/>
                  </a:cxn>
                  <a:cxn ang="0">
                    <a:pos x="14" y="32"/>
                  </a:cxn>
                  <a:cxn ang="0">
                    <a:pos x="14" y="32"/>
                  </a:cxn>
                  <a:cxn ang="0">
                    <a:pos x="16" y="32"/>
                  </a:cxn>
                  <a:cxn ang="0">
                    <a:pos x="18" y="30"/>
                  </a:cxn>
                  <a:cxn ang="0">
                    <a:pos x="20" y="18"/>
                  </a:cxn>
                  <a:cxn ang="0">
                    <a:pos x="20" y="18"/>
                  </a:cxn>
                  <a:cxn ang="0">
                    <a:pos x="18" y="8"/>
                  </a:cxn>
                  <a:cxn ang="0">
                    <a:pos x="16" y="6"/>
                  </a:cxn>
                  <a:cxn ang="0">
                    <a:pos x="14" y="6"/>
                  </a:cxn>
                  <a:cxn ang="0">
                    <a:pos x="14" y="6"/>
                  </a:cxn>
                  <a:cxn ang="0">
                    <a:pos x="12" y="6"/>
                  </a:cxn>
                  <a:cxn ang="0">
                    <a:pos x="10" y="8"/>
                  </a:cxn>
                  <a:cxn ang="0">
                    <a:pos x="8" y="20"/>
                  </a:cxn>
                  <a:cxn ang="0">
                    <a:pos x="8" y="20"/>
                  </a:cxn>
                </a:cxnLst>
                <a:rect l="0" t="0" r="r" b="b"/>
                <a:pathLst>
                  <a:path w="28" h="38">
                    <a:moveTo>
                      <a:pt x="28" y="18"/>
                    </a:moveTo>
                    <a:lnTo>
                      <a:pt x="28" y="18"/>
                    </a:lnTo>
                    <a:lnTo>
                      <a:pt x="26" y="26"/>
                    </a:lnTo>
                    <a:lnTo>
                      <a:pt x="24" y="32"/>
                    </a:lnTo>
                    <a:lnTo>
                      <a:pt x="20" y="36"/>
                    </a:lnTo>
                    <a:lnTo>
                      <a:pt x="14" y="38"/>
                    </a:lnTo>
                    <a:lnTo>
                      <a:pt x="14" y="38"/>
                    </a:lnTo>
                    <a:lnTo>
                      <a:pt x="8" y="36"/>
                    </a:lnTo>
                    <a:lnTo>
                      <a:pt x="4" y="32"/>
                    </a:lnTo>
                    <a:lnTo>
                      <a:pt x="2" y="26"/>
                    </a:lnTo>
                    <a:lnTo>
                      <a:pt x="0" y="20"/>
                    </a:lnTo>
                    <a:lnTo>
                      <a:pt x="0" y="20"/>
                    </a:lnTo>
                    <a:lnTo>
                      <a:pt x="2" y="12"/>
                    </a:lnTo>
                    <a:lnTo>
                      <a:pt x="4" y="6"/>
                    </a:lnTo>
                    <a:lnTo>
                      <a:pt x="8" y="2"/>
                    </a:lnTo>
                    <a:lnTo>
                      <a:pt x="14" y="0"/>
                    </a:lnTo>
                    <a:lnTo>
                      <a:pt x="14" y="0"/>
                    </a:lnTo>
                    <a:lnTo>
                      <a:pt x="20" y="2"/>
                    </a:lnTo>
                    <a:lnTo>
                      <a:pt x="24" y="6"/>
                    </a:lnTo>
                    <a:lnTo>
                      <a:pt x="26" y="12"/>
                    </a:lnTo>
                    <a:lnTo>
                      <a:pt x="28" y="18"/>
                    </a:lnTo>
                    <a:lnTo>
                      <a:pt x="28" y="18"/>
                    </a:lnTo>
                    <a:close/>
                    <a:moveTo>
                      <a:pt x="8" y="20"/>
                    </a:moveTo>
                    <a:lnTo>
                      <a:pt x="8" y="20"/>
                    </a:lnTo>
                    <a:lnTo>
                      <a:pt x="10" y="30"/>
                    </a:lnTo>
                    <a:lnTo>
                      <a:pt x="12" y="32"/>
                    </a:lnTo>
                    <a:lnTo>
                      <a:pt x="14" y="32"/>
                    </a:lnTo>
                    <a:lnTo>
                      <a:pt x="14" y="32"/>
                    </a:lnTo>
                    <a:lnTo>
                      <a:pt x="16" y="32"/>
                    </a:lnTo>
                    <a:lnTo>
                      <a:pt x="18" y="30"/>
                    </a:lnTo>
                    <a:lnTo>
                      <a:pt x="20" y="18"/>
                    </a:lnTo>
                    <a:lnTo>
                      <a:pt x="20" y="18"/>
                    </a:lnTo>
                    <a:lnTo>
                      <a:pt x="18" y="8"/>
                    </a:lnTo>
                    <a:lnTo>
                      <a:pt x="16" y="6"/>
                    </a:lnTo>
                    <a:lnTo>
                      <a:pt x="14" y="6"/>
                    </a:lnTo>
                    <a:lnTo>
                      <a:pt x="14" y="6"/>
                    </a:lnTo>
                    <a:lnTo>
                      <a:pt x="12" y="6"/>
                    </a:lnTo>
                    <a:lnTo>
                      <a:pt x="10" y="8"/>
                    </a:lnTo>
                    <a:lnTo>
                      <a:pt x="8" y="20"/>
                    </a:lnTo>
                    <a:lnTo>
                      <a:pt x="8" y="2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3" name="Freeform 988"/>
              <p:cNvSpPr>
                <a:spLocks/>
              </p:cNvSpPr>
              <p:nvPr/>
            </p:nvSpPr>
            <p:spPr bwMode="auto">
              <a:xfrm>
                <a:off x="365125" y="-488950"/>
                <a:ext cx="22225" cy="60325"/>
              </a:xfrm>
              <a:custGeom>
                <a:avLst/>
                <a:gdLst/>
                <a:ahLst/>
                <a:cxnLst>
                  <a:cxn ang="0">
                    <a:pos x="8" y="6"/>
                  </a:cxn>
                  <a:cxn ang="0">
                    <a:pos x="8" y="6"/>
                  </a:cxn>
                  <a:cxn ang="0">
                    <a:pos x="0" y="10"/>
                  </a:cxn>
                  <a:cxn ang="0">
                    <a:pos x="0" y="4"/>
                  </a:cxn>
                  <a:cxn ang="0">
                    <a:pos x="8" y="0"/>
                  </a:cxn>
                  <a:cxn ang="0">
                    <a:pos x="14" y="0"/>
                  </a:cxn>
                  <a:cxn ang="0">
                    <a:pos x="14" y="38"/>
                  </a:cxn>
                  <a:cxn ang="0">
                    <a:pos x="8" y="38"/>
                  </a:cxn>
                  <a:cxn ang="0">
                    <a:pos x="8" y="6"/>
                  </a:cxn>
                </a:cxnLst>
                <a:rect l="0" t="0" r="r" b="b"/>
                <a:pathLst>
                  <a:path w="14" h="38">
                    <a:moveTo>
                      <a:pt x="8" y="6"/>
                    </a:moveTo>
                    <a:lnTo>
                      <a:pt x="8" y="6"/>
                    </a:lnTo>
                    <a:lnTo>
                      <a:pt x="0" y="10"/>
                    </a:lnTo>
                    <a:lnTo>
                      <a:pt x="0" y="4"/>
                    </a:lnTo>
                    <a:lnTo>
                      <a:pt x="8" y="0"/>
                    </a:lnTo>
                    <a:lnTo>
                      <a:pt x="14" y="0"/>
                    </a:lnTo>
                    <a:lnTo>
                      <a:pt x="14" y="38"/>
                    </a:lnTo>
                    <a:lnTo>
                      <a:pt x="8" y="38"/>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4" name="Freeform 989"/>
              <p:cNvSpPr>
                <a:spLocks/>
              </p:cNvSpPr>
              <p:nvPr/>
            </p:nvSpPr>
            <p:spPr bwMode="auto">
              <a:xfrm>
                <a:off x="409575" y="-488950"/>
                <a:ext cx="38100" cy="60325"/>
              </a:xfrm>
              <a:custGeom>
                <a:avLst/>
                <a:gdLst/>
                <a:ahLst/>
                <a:cxnLst>
                  <a:cxn ang="0">
                    <a:pos x="24" y="0"/>
                  </a:cxn>
                  <a:cxn ang="0">
                    <a:pos x="24" y="4"/>
                  </a:cxn>
                  <a:cxn ang="0">
                    <a:pos x="8" y="38"/>
                  </a:cxn>
                  <a:cxn ang="0">
                    <a:pos x="2" y="38"/>
                  </a:cxn>
                  <a:cxn ang="0">
                    <a:pos x="16" y="6"/>
                  </a:cxn>
                  <a:cxn ang="0">
                    <a:pos x="16" y="6"/>
                  </a:cxn>
                  <a:cxn ang="0">
                    <a:pos x="0" y="6"/>
                  </a:cxn>
                  <a:cxn ang="0">
                    <a:pos x="0" y="0"/>
                  </a:cxn>
                  <a:cxn ang="0">
                    <a:pos x="24" y="0"/>
                  </a:cxn>
                </a:cxnLst>
                <a:rect l="0" t="0" r="r" b="b"/>
                <a:pathLst>
                  <a:path w="24" h="38">
                    <a:moveTo>
                      <a:pt x="24" y="0"/>
                    </a:moveTo>
                    <a:lnTo>
                      <a:pt x="24" y="4"/>
                    </a:lnTo>
                    <a:lnTo>
                      <a:pt x="8" y="38"/>
                    </a:lnTo>
                    <a:lnTo>
                      <a:pt x="2" y="38"/>
                    </a:lnTo>
                    <a:lnTo>
                      <a:pt x="16" y="6"/>
                    </a:lnTo>
                    <a:lnTo>
                      <a:pt x="16" y="6"/>
                    </a:lnTo>
                    <a:lnTo>
                      <a:pt x="0" y="6"/>
                    </a:lnTo>
                    <a:lnTo>
                      <a:pt x="0" y="0"/>
                    </a:lnTo>
                    <a:lnTo>
                      <a:pt x="24" y="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5" name="Freeform 990"/>
              <p:cNvSpPr>
                <a:spLocks/>
              </p:cNvSpPr>
              <p:nvPr/>
            </p:nvSpPr>
            <p:spPr bwMode="auto">
              <a:xfrm>
                <a:off x="457200" y="-488950"/>
                <a:ext cx="38100" cy="60325"/>
              </a:xfrm>
              <a:custGeom>
                <a:avLst/>
                <a:gdLst/>
                <a:ahLst/>
                <a:cxnLst>
                  <a:cxn ang="0">
                    <a:pos x="22" y="6"/>
                  </a:cxn>
                  <a:cxn ang="0">
                    <a:pos x="8" y="6"/>
                  </a:cxn>
                  <a:cxn ang="0">
                    <a:pos x="8" y="14"/>
                  </a:cxn>
                  <a:cxn ang="0">
                    <a:pos x="8" y="14"/>
                  </a:cxn>
                  <a:cxn ang="0">
                    <a:pos x="10" y="14"/>
                  </a:cxn>
                  <a:cxn ang="0">
                    <a:pos x="10" y="14"/>
                  </a:cxn>
                  <a:cxn ang="0">
                    <a:pos x="14" y="14"/>
                  </a:cxn>
                  <a:cxn ang="0">
                    <a:pos x="18" y="16"/>
                  </a:cxn>
                  <a:cxn ang="0">
                    <a:pos x="18" y="16"/>
                  </a:cxn>
                  <a:cxn ang="0">
                    <a:pos x="22" y="20"/>
                  </a:cxn>
                  <a:cxn ang="0">
                    <a:pos x="24" y="26"/>
                  </a:cxn>
                  <a:cxn ang="0">
                    <a:pos x="24" y="26"/>
                  </a:cxn>
                  <a:cxn ang="0">
                    <a:pos x="22" y="30"/>
                  </a:cxn>
                  <a:cxn ang="0">
                    <a:pos x="20" y="34"/>
                  </a:cxn>
                  <a:cxn ang="0">
                    <a:pos x="14" y="36"/>
                  </a:cxn>
                  <a:cxn ang="0">
                    <a:pos x="8" y="38"/>
                  </a:cxn>
                  <a:cxn ang="0">
                    <a:pos x="8" y="38"/>
                  </a:cxn>
                  <a:cxn ang="0">
                    <a:pos x="4" y="38"/>
                  </a:cxn>
                  <a:cxn ang="0">
                    <a:pos x="0" y="36"/>
                  </a:cxn>
                  <a:cxn ang="0">
                    <a:pos x="0" y="30"/>
                  </a:cxn>
                  <a:cxn ang="0">
                    <a:pos x="0" y="30"/>
                  </a:cxn>
                  <a:cxn ang="0">
                    <a:pos x="8" y="32"/>
                  </a:cxn>
                  <a:cxn ang="0">
                    <a:pos x="8" y="32"/>
                  </a:cxn>
                  <a:cxn ang="0">
                    <a:pos x="14" y="30"/>
                  </a:cxn>
                  <a:cxn ang="0">
                    <a:pos x="16" y="28"/>
                  </a:cxn>
                  <a:cxn ang="0">
                    <a:pos x="16" y="26"/>
                  </a:cxn>
                  <a:cxn ang="0">
                    <a:pos x="16" y="26"/>
                  </a:cxn>
                  <a:cxn ang="0">
                    <a:pos x="16" y="22"/>
                  </a:cxn>
                  <a:cxn ang="0">
                    <a:pos x="14" y="20"/>
                  </a:cxn>
                  <a:cxn ang="0">
                    <a:pos x="10" y="20"/>
                  </a:cxn>
                  <a:cxn ang="0">
                    <a:pos x="6" y="18"/>
                  </a:cxn>
                  <a:cxn ang="0">
                    <a:pos x="6" y="18"/>
                  </a:cxn>
                  <a:cxn ang="0">
                    <a:pos x="2" y="20"/>
                  </a:cxn>
                  <a:cxn ang="0">
                    <a:pos x="4" y="0"/>
                  </a:cxn>
                  <a:cxn ang="0">
                    <a:pos x="22" y="0"/>
                  </a:cxn>
                  <a:cxn ang="0">
                    <a:pos x="22" y="6"/>
                  </a:cxn>
                </a:cxnLst>
                <a:rect l="0" t="0" r="r" b="b"/>
                <a:pathLst>
                  <a:path w="24" h="38">
                    <a:moveTo>
                      <a:pt x="22" y="6"/>
                    </a:moveTo>
                    <a:lnTo>
                      <a:pt x="8" y="6"/>
                    </a:lnTo>
                    <a:lnTo>
                      <a:pt x="8" y="14"/>
                    </a:lnTo>
                    <a:lnTo>
                      <a:pt x="8" y="14"/>
                    </a:lnTo>
                    <a:lnTo>
                      <a:pt x="10" y="14"/>
                    </a:lnTo>
                    <a:lnTo>
                      <a:pt x="10" y="14"/>
                    </a:lnTo>
                    <a:lnTo>
                      <a:pt x="14" y="14"/>
                    </a:lnTo>
                    <a:lnTo>
                      <a:pt x="18" y="16"/>
                    </a:lnTo>
                    <a:lnTo>
                      <a:pt x="18" y="16"/>
                    </a:lnTo>
                    <a:lnTo>
                      <a:pt x="22" y="20"/>
                    </a:lnTo>
                    <a:lnTo>
                      <a:pt x="24" y="26"/>
                    </a:lnTo>
                    <a:lnTo>
                      <a:pt x="24" y="26"/>
                    </a:lnTo>
                    <a:lnTo>
                      <a:pt x="22" y="30"/>
                    </a:lnTo>
                    <a:lnTo>
                      <a:pt x="20" y="34"/>
                    </a:lnTo>
                    <a:lnTo>
                      <a:pt x="14" y="36"/>
                    </a:lnTo>
                    <a:lnTo>
                      <a:pt x="8" y="38"/>
                    </a:lnTo>
                    <a:lnTo>
                      <a:pt x="8" y="38"/>
                    </a:lnTo>
                    <a:lnTo>
                      <a:pt x="4" y="38"/>
                    </a:lnTo>
                    <a:lnTo>
                      <a:pt x="0" y="36"/>
                    </a:lnTo>
                    <a:lnTo>
                      <a:pt x="0" y="30"/>
                    </a:lnTo>
                    <a:lnTo>
                      <a:pt x="0" y="30"/>
                    </a:lnTo>
                    <a:lnTo>
                      <a:pt x="8" y="32"/>
                    </a:lnTo>
                    <a:lnTo>
                      <a:pt x="8" y="32"/>
                    </a:lnTo>
                    <a:lnTo>
                      <a:pt x="14" y="30"/>
                    </a:lnTo>
                    <a:lnTo>
                      <a:pt x="16" y="28"/>
                    </a:lnTo>
                    <a:lnTo>
                      <a:pt x="16" y="26"/>
                    </a:lnTo>
                    <a:lnTo>
                      <a:pt x="16" y="26"/>
                    </a:lnTo>
                    <a:lnTo>
                      <a:pt x="16" y="22"/>
                    </a:lnTo>
                    <a:lnTo>
                      <a:pt x="14" y="20"/>
                    </a:lnTo>
                    <a:lnTo>
                      <a:pt x="10" y="20"/>
                    </a:lnTo>
                    <a:lnTo>
                      <a:pt x="6" y="18"/>
                    </a:lnTo>
                    <a:lnTo>
                      <a:pt x="6" y="18"/>
                    </a:lnTo>
                    <a:lnTo>
                      <a:pt x="2" y="20"/>
                    </a:lnTo>
                    <a:lnTo>
                      <a:pt x="4" y="0"/>
                    </a:lnTo>
                    <a:lnTo>
                      <a:pt x="22" y="0"/>
                    </a:lnTo>
                    <a:lnTo>
                      <a:pt x="22"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6" name="Freeform 991"/>
              <p:cNvSpPr>
                <a:spLocks/>
              </p:cNvSpPr>
              <p:nvPr/>
            </p:nvSpPr>
            <p:spPr bwMode="auto">
              <a:xfrm>
                <a:off x="365125" y="-600075"/>
                <a:ext cx="22225" cy="60325"/>
              </a:xfrm>
              <a:custGeom>
                <a:avLst/>
                <a:gdLst/>
                <a:ahLst/>
                <a:cxnLst>
                  <a:cxn ang="0">
                    <a:pos x="8" y="6"/>
                  </a:cxn>
                  <a:cxn ang="0">
                    <a:pos x="8" y="6"/>
                  </a:cxn>
                  <a:cxn ang="0">
                    <a:pos x="0" y="10"/>
                  </a:cxn>
                  <a:cxn ang="0">
                    <a:pos x="0" y="4"/>
                  </a:cxn>
                  <a:cxn ang="0">
                    <a:pos x="8" y="0"/>
                  </a:cxn>
                  <a:cxn ang="0">
                    <a:pos x="14" y="0"/>
                  </a:cxn>
                  <a:cxn ang="0">
                    <a:pos x="14" y="38"/>
                  </a:cxn>
                  <a:cxn ang="0">
                    <a:pos x="8" y="38"/>
                  </a:cxn>
                  <a:cxn ang="0">
                    <a:pos x="8" y="6"/>
                  </a:cxn>
                </a:cxnLst>
                <a:rect l="0" t="0" r="r" b="b"/>
                <a:pathLst>
                  <a:path w="14" h="38">
                    <a:moveTo>
                      <a:pt x="8" y="6"/>
                    </a:moveTo>
                    <a:lnTo>
                      <a:pt x="8" y="6"/>
                    </a:lnTo>
                    <a:lnTo>
                      <a:pt x="0" y="10"/>
                    </a:lnTo>
                    <a:lnTo>
                      <a:pt x="0" y="4"/>
                    </a:lnTo>
                    <a:lnTo>
                      <a:pt x="8" y="0"/>
                    </a:lnTo>
                    <a:lnTo>
                      <a:pt x="14" y="0"/>
                    </a:lnTo>
                    <a:lnTo>
                      <a:pt x="14" y="38"/>
                    </a:lnTo>
                    <a:lnTo>
                      <a:pt x="8" y="38"/>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7" name="Freeform 992"/>
              <p:cNvSpPr>
                <a:spLocks noEditPoints="1"/>
              </p:cNvSpPr>
              <p:nvPr/>
            </p:nvSpPr>
            <p:spPr bwMode="auto">
              <a:xfrm>
                <a:off x="406400" y="-600075"/>
                <a:ext cx="41275" cy="60325"/>
              </a:xfrm>
              <a:custGeom>
                <a:avLst/>
                <a:gdLst/>
                <a:ahLst/>
                <a:cxnLst>
                  <a:cxn ang="0">
                    <a:pos x="0" y="28"/>
                  </a:cxn>
                  <a:cxn ang="0">
                    <a:pos x="8" y="18"/>
                  </a:cxn>
                  <a:cxn ang="0">
                    <a:pos x="8" y="18"/>
                  </a:cxn>
                  <a:cxn ang="0">
                    <a:pos x="2" y="10"/>
                  </a:cxn>
                  <a:cxn ang="0">
                    <a:pos x="2" y="6"/>
                  </a:cxn>
                  <a:cxn ang="0">
                    <a:pos x="8" y="0"/>
                  </a:cxn>
                  <a:cxn ang="0">
                    <a:pos x="14" y="0"/>
                  </a:cxn>
                  <a:cxn ang="0">
                    <a:pos x="22" y="2"/>
                  </a:cxn>
                  <a:cxn ang="0">
                    <a:pos x="26" y="8"/>
                  </a:cxn>
                  <a:cxn ang="0">
                    <a:pos x="24" y="14"/>
                  </a:cxn>
                  <a:cxn ang="0">
                    <a:pos x="20" y="18"/>
                  </a:cxn>
                  <a:cxn ang="0">
                    <a:pos x="24" y="20"/>
                  </a:cxn>
                  <a:cxn ang="0">
                    <a:pos x="26" y="26"/>
                  </a:cxn>
                  <a:cxn ang="0">
                    <a:pos x="22" y="34"/>
                  </a:cxn>
                  <a:cxn ang="0">
                    <a:pos x="14" y="38"/>
                  </a:cxn>
                  <a:cxn ang="0">
                    <a:pos x="8" y="36"/>
                  </a:cxn>
                  <a:cxn ang="0">
                    <a:pos x="2" y="32"/>
                  </a:cxn>
                  <a:cxn ang="0">
                    <a:pos x="0" y="28"/>
                  </a:cxn>
                  <a:cxn ang="0">
                    <a:pos x="20" y="28"/>
                  </a:cxn>
                  <a:cxn ang="0">
                    <a:pos x="12" y="20"/>
                  </a:cxn>
                  <a:cxn ang="0">
                    <a:pos x="8" y="22"/>
                  </a:cxn>
                  <a:cxn ang="0">
                    <a:pos x="8" y="26"/>
                  </a:cxn>
                  <a:cxn ang="0">
                    <a:pos x="14" y="32"/>
                  </a:cxn>
                  <a:cxn ang="0">
                    <a:pos x="18" y="32"/>
                  </a:cxn>
                  <a:cxn ang="0">
                    <a:pos x="20" y="28"/>
                  </a:cxn>
                  <a:cxn ang="0">
                    <a:pos x="8" y="10"/>
                  </a:cxn>
                  <a:cxn ang="0">
                    <a:pos x="14" y="16"/>
                  </a:cxn>
                  <a:cxn ang="0">
                    <a:pos x="18" y="14"/>
                  </a:cxn>
                  <a:cxn ang="0">
                    <a:pos x="18" y="10"/>
                  </a:cxn>
                  <a:cxn ang="0">
                    <a:pos x="14" y="4"/>
                  </a:cxn>
                  <a:cxn ang="0">
                    <a:pos x="10" y="6"/>
                  </a:cxn>
                  <a:cxn ang="0">
                    <a:pos x="8" y="10"/>
                  </a:cxn>
                </a:cxnLst>
                <a:rect l="0" t="0" r="r" b="b"/>
                <a:pathLst>
                  <a:path w="26" h="38">
                    <a:moveTo>
                      <a:pt x="0" y="28"/>
                    </a:moveTo>
                    <a:lnTo>
                      <a:pt x="0" y="28"/>
                    </a:lnTo>
                    <a:lnTo>
                      <a:pt x="2" y="22"/>
                    </a:lnTo>
                    <a:lnTo>
                      <a:pt x="8" y="18"/>
                    </a:lnTo>
                    <a:lnTo>
                      <a:pt x="8" y="18"/>
                    </a:lnTo>
                    <a:lnTo>
                      <a:pt x="8" y="18"/>
                    </a:lnTo>
                    <a:lnTo>
                      <a:pt x="2" y="14"/>
                    </a:lnTo>
                    <a:lnTo>
                      <a:pt x="2" y="10"/>
                    </a:lnTo>
                    <a:lnTo>
                      <a:pt x="2" y="10"/>
                    </a:lnTo>
                    <a:lnTo>
                      <a:pt x="2" y="6"/>
                    </a:lnTo>
                    <a:lnTo>
                      <a:pt x="6" y="2"/>
                    </a:lnTo>
                    <a:lnTo>
                      <a:pt x="8" y="0"/>
                    </a:lnTo>
                    <a:lnTo>
                      <a:pt x="14" y="0"/>
                    </a:lnTo>
                    <a:lnTo>
                      <a:pt x="14" y="0"/>
                    </a:lnTo>
                    <a:lnTo>
                      <a:pt x="18" y="0"/>
                    </a:lnTo>
                    <a:lnTo>
                      <a:pt x="22" y="2"/>
                    </a:lnTo>
                    <a:lnTo>
                      <a:pt x="24" y="6"/>
                    </a:lnTo>
                    <a:lnTo>
                      <a:pt x="26" y="8"/>
                    </a:lnTo>
                    <a:lnTo>
                      <a:pt x="26" y="8"/>
                    </a:lnTo>
                    <a:lnTo>
                      <a:pt x="24" y="14"/>
                    </a:lnTo>
                    <a:lnTo>
                      <a:pt x="20" y="18"/>
                    </a:lnTo>
                    <a:lnTo>
                      <a:pt x="20" y="18"/>
                    </a:lnTo>
                    <a:lnTo>
                      <a:pt x="20" y="18"/>
                    </a:lnTo>
                    <a:lnTo>
                      <a:pt x="24" y="20"/>
                    </a:lnTo>
                    <a:lnTo>
                      <a:pt x="26" y="26"/>
                    </a:lnTo>
                    <a:lnTo>
                      <a:pt x="26" y="26"/>
                    </a:lnTo>
                    <a:lnTo>
                      <a:pt x="26" y="32"/>
                    </a:lnTo>
                    <a:lnTo>
                      <a:pt x="22" y="34"/>
                    </a:lnTo>
                    <a:lnTo>
                      <a:pt x="18" y="36"/>
                    </a:lnTo>
                    <a:lnTo>
                      <a:pt x="14" y="38"/>
                    </a:lnTo>
                    <a:lnTo>
                      <a:pt x="14" y="38"/>
                    </a:lnTo>
                    <a:lnTo>
                      <a:pt x="8" y="36"/>
                    </a:lnTo>
                    <a:lnTo>
                      <a:pt x="4" y="34"/>
                    </a:lnTo>
                    <a:lnTo>
                      <a:pt x="2" y="32"/>
                    </a:lnTo>
                    <a:lnTo>
                      <a:pt x="0" y="28"/>
                    </a:lnTo>
                    <a:lnTo>
                      <a:pt x="0" y="28"/>
                    </a:lnTo>
                    <a:close/>
                    <a:moveTo>
                      <a:pt x="20" y="28"/>
                    </a:moveTo>
                    <a:lnTo>
                      <a:pt x="20" y="28"/>
                    </a:lnTo>
                    <a:lnTo>
                      <a:pt x="18" y="22"/>
                    </a:lnTo>
                    <a:lnTo>
                      <a:pt x="12" y="20"/>
                    </a:lnTo>
                    <a:lnTo>
                      <a:pt x="12" y="20"/>
                    </a:lnTo>
                    <a:lnTo>
                      <a:pt x="8" y="22"/>
                    </a:lnTo>
                    <a:lnTo>
                      <a:pt x="8" y="26"/>
                    </a:lnTo>
                    <a:lnTo>
                      <a:pt x="8" y="26"/>
                    </a:lnTo>
                    <a:lnTo>
                      <a:pt x="8" y="30"/>
                    </a:lnTo>
                    <a:lnTo>
                      <a:pt x="14" y="32"/>
                    </a:lnTo>
                    <a:lnTo>
                      <a:pt x="14" y="32"/>
                    </a:lnTo>
                    <a:lnTo>
                      <a:pt x="18" y="32"/>
                    </a:lnTo>
                    <a:lnTo>
                      <a:pt x="20" y="28"/>
                    </a:lnTo>
                    <a:lnTo>
                      <a:pt x="20" y="28"/>
                    </a:lnTo>
                    <a:close/>
                    <a:moveTo>
                      <a:pt x="8" y="10"/>
                    </a:moveTo>
                    <a:lnTo>
                      <a:pt x="8" y="10"/>
                    </a:lnTo>
                    <a:lnTo>
                      <a:pt x="10" y="14"/>
                    </a:lnTo>
                    <a:lnTo>
                      <a:pt x="14" y="16"/>
                    </a:lnTo>
                    <a:lnTo>
                      <a:pt x="14" y="16"/>
                    </a:lnTo>
                    <a:lnTo>
                      <a:pt x="18" y="14"/>
                    </a:lnTo>
                    <a:lnTo>
                      <a:pt x="18" y="10"/>
                    </a:lnTo>
                    <a:lnTo>
                      <a:pt x="18" y="10"/>
                    </a:lnTo>
                    <a:lnTo>
                      <a:pt x="18" y="6"/>
                    </a:lnTo>
                    <a:lnTo>
                      <a:pt x="14" y="4"/>
                    </a:lnTo>
                    <a:lnTo>
                      <a:pt x="14" y="4"/>
                    </a:lnTo>
                    <a:lnTo>
                      <a:pt x="10" y="6"/>
                    </a:lnTo>
                    <a:lnTo>
                      <a:pt x="8" y="10"/>
                    </a:lnTo>
                    <a:lnTo>
                      <a:pt x="8" y="1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8" name="Freeform 993"/>
              <p:cNvSpPr>
                <a:spLocks noEditPoints="1"/>
              </p:cNvSpPr>
              <p:nvPr/>
            </p:nvSpPr>
            <p:spPr bwMode="auto">
              <a:xfrm>
                <a:off x="454025" y="-600075"/>
                <a:ext cx="44450" cy="60325"/>
              </a:xfrm>
              <a:custGeom>
                <a:avLst/>
                <a:gdLst/>
                <a:ahLst/>
                <a:cxnLst>
                  <a:cxn ang="0">
                    <a:pos x="28" y="18"/>
                  </a:cxn>
                  <a:cxn ang="0">
                    <a:pos x="28" y="18"/>
                  </a:cxn>
                  <a:cxn ang="0">
                    <a:pos x="26" y="26"/>
                  </a:cxn>
                  <a:cxn ang="0">
                    <a:pos x="24" y="32"/>
                  </a:cxn>
                  <a:cxn ang="0">
                    <a:pos x="20" y="36"/>
                  </a:cxn>
                  <a:cxn ang="0">
                    <a:pos x="14" y="38"/>
                  </a:cxn>
                  <a:cxn ang="0">
                    <a:pos x="14" y="38"/>
                  </a:cxn>
                  <a:cxn ang="0">
                    <a:pos x="8" y="36"/>
                  </a:cxn>
                  <a:cxn ang="0">
                    <a:pos x="4" y="32"/>
                  </a:cxn>
                  <a:cxn ang="0">
                    <a:pos x="2" y="26"/>
                  </a:cxn>
                  <a:cxn ang="0">
                    <a:pos x="0" y="18"/>
                  </a:cxn>
                  <a:cxn ang="0">
                    <a:pos x="0" y="18"/>
                  </a:cxn>
                  <a:cxn ang="0">
                    <a:pos x="2" y="10"/>
                  </a:cxn>
                  <a:cxn ang="0">
                    <a:pos x="4" y="4"/>
                  </a:cxn>
                  <a:cxn ang="0">
                    <a:pos x="8" y="0"/>
                  </a:cxn>
                  <a:cxn ang="0">
                    <a:pos x="14" y="0"/>
                  </a:cxn>
                  <a:cxn ang="0">
                    <a:pos x="14" y="0"/>
                  </a:cxn>
                  <a:cxn ang="0">
                    <a:pos x="20" y="2"/>
                  </a:cxn>
                  <a:cxn ang="0">
                    <a:pos x="24" y="4"/>
                  </a:cxn>
                  <a:cxn ang="0">
                    <a:pos x="26" y="10"/>
                  </a:cxn>
                  <a:cxn ang="0">
                    <a:pos x="28" y="18"/>
                  </a:cxn>
                  <a:cxn ang="0">
                    <a:pos x="28" y="18"/>
                  </a:cxn>
                  <a:cxn ang="0">
                    <a:pos x="8" y="18"/>
                  </a:cxn>
                  <a:cxn ang="0">
                    <a:pos x="8" y="18"/>
                  </a:cxn>
                  <a:cxn ang="0">
                    <a:pos x="10" y="28"/>
                  </a:cxn>
                  <a:cxn ang="0">
                    <a:pos x="12" y="32"/>
                  </a:cxn>
                  <a:cxn ang="0">
                    <a:pos x="14" y="32"/>
                  </a:cxn>
                  <a:cxn ang="0">
                    <a:pos x="14" y="32"/>
                  </a:cxn>
                  <a:cxn ang="0">
                    <a:pos x="16" y="32"/>
                  </a:cxn>
                  <a:cxn ang="0">
                    <a:pos x="18" y="28"/>
                  </a:cxn>
                  <a:cxn ang="0">
                    <a:pos x="20" y="18"/>
                  </a:cxn>
                  <a:cxn ang="0">
                    <a:pos x="20" y="18"/>
                  </a:cxn>
                  <a:cxn ang="0">
                    <a:pos x="18" y="8"/>
                  </a:cxn>
                  <a:cxn ang="0">
                    <a:pos x="16" y="6"/>
                  </a:cxn>
                  <a:cxn ang="0">
                    <a:pos x="14" y="4"/>
                  </a:cxn>
                  <a:cxn ang="0">
                    <a:pos x="14" y="4"/>
                  </a:cxn>
                  <a:cxn ang="0">
                    <a:pos x="12" y="6"/>
                  </a:cxn>
                  <a:cxn ang="0">
                    <a:pos x="10" y="8"/>
                  </a:cxn>
                  <a:cxn ang="0">
                    <a:pos x="8" y="18"/>
                  </a:cxn>
                  <a:cxn ang="0">
                    <a:pos x="8" y="18"/>
                  </a:cxn>
                </a:cxnLst>
                <a:rect l="0" t="0" r="r" b="b"/>
                <a:pathLst>
                  <a:path w="28" h="38">
                    <a:moveTo>
                      <a:pt x="28" y="18"/>
                    </a:moveTo>
                    <a:lnTo>
                      <a:pt x="28" y="18"/>
                    </a:lnTo>
                    <a:lnTo>
                      <a:pt x="26" y="26"/>
                    </a:lnTo>
                    <a:lnTo>
                      <a:pt x="24" y="32"/>
                    </a:lnTo>
                    <a:lnTo>
                      <a:pt x="20" y="36"/>
                    </a:lnTo>
                    <a:lnTo>
                      <a:pt x="14" y="38"/>
                    </a:lnTo>
                    <a:lnTo>
                      <a:pt x="14" y="38"/>
                    </a:lnTo>
                    <a:lnTo>
                      <a:pt x="8" y="36"/>
                    </a:lnTo>
                    <a:lnTo>
                      <a:pt x="4" y="32"/>
                    </a:lnTo>
                    <a:lnTo>
                      <a:pt x="2" y="26"/>
                    </a:lnTo>
                    <a:lnTo>
                      <a:pt x="0" y="18"/>
                    </a:lnTo>
                    <a:lnTo>
                      <a:pt x="0" y="18"/>
                    </a:lnTo>
                    <a:lnTo>
                      <a:pt x="2" y="10"/>
                    </a:lnTo>
                    <a:lnTo>
                      <a:pt x="4" y="4"/>
                    </a:lnTo>
                    <a:lnTo>
                      <a:pt x="8" y="0"/>
                    </a:lnTo>
                    <a:lnTo>
                      <a:pt x="14" y="0"/>
                    </a:lnTo>
                    <a:lnTo>
                      <a:pt x="14" y="0"/>
                    </a:lnTo>
                    <a:lnTo>
                      <a:pt x="20" y="2"/>
                    </a:lnTo>
                    <a:lnTo>
                      <a:pt x="24" y="4"/>
                    </a:lnTo>
                    <a:lnTo>
                      <a:pt x="26" y="10"/>
                    </a:lnTo>
                    <a:lnTo>
                      <a:pt x="28" y="18"/>
                    </a:lnTo>
                    <a:lnTo>
                      <a:pt x="28" y="18"/>
                    </a:lnTo>
                    <a:close/>
                    <a:moveTo>
                      <a:pt x="8" y="18"/>
                    </a:moveTo>
                    <a:lnTo>
                      <a:pt x="8" y="18"/>
                    </a:lnTo>
                    <a:lnTo>
                      <a:pt x="10" y="28"/>
                    </a:lnTo>
                    <a:lnTo>
                      <a:pt x="12" y="32"/>
                    </a:lnTo>
                    <a:lnTo>
                      <a:pt x="14" y="32"/>
                    </a:lnTo>
                    <a:lnTo>
                      <a:pt x="14" y="32"/>
                    </a:lnTo>
                    <a:lnTo>
                      <a:pt x="16" y="32"/>
                    </a:lnTo>
                    <a:lnTo>
                      <a:pt x="18" y="28"/>
                    </a:lnTo>
                    <a:lnTo>
                      <a:pt x="20" y="18"/>
                    </a:lnTo>
                    <a:lnTo>
                      <a:pt x="20" y="18"/>
                    </a:lnTo>
                    <a:lnTo>
                      <a:pt x="18" y="8"/>
                    </a:lnTo>
                    <a:lnTo>
                      <a:pt x="16" y="6"/>
                    </a:lnTo>
                    <a:lnTo>
                      <a:pt x="14" y="4"/>
                    </a:lnTo>
                    <a:lnTo>
                      <a:pt x="14" y="4"/>
                    </a:lnTo>
                    <a:lnTo>
                      <a:pt x="12" y="6"/>
                    </a:lnTo>
                    <a:lnTo>
                      <a:pt x="10" y="8"/>
                    </a:lnTo>
                    <a:lnTo>
                      <a:pt x="8" y="18"/>
                    </a:lnTo>
                    <a:lnTo>
                      <a:pt x="8" y="18"/>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9" name="Freeform 994"/>
              <p:cNvSpPr>
                <a:spLocks/>
              </p:cNvSpPr>
              <p:nvPr/>
            </p:nvSpPr>
            <p:spPr bwMode="auto">
              <a:xfrm>
                <a:off x="365125" y="-717550"/>
                <a:ext cx="22225" cy="57150"/>
              </a:xfrm>
              <a:custGeom>
                <a:avLst/>
                <a:gdLst/>
                <a:ahLst/>
                <a:cxnLst>
                  <a:cxn ang="0">
                    <a:pos x="8" y="6"/>
                  </a:cxn>
                  <a:cxn ang="0">
                    <a:pos x="8" y="6"/>
                  </a:cxn>
                  <a:cxn ang="0">
                    <a:pos x="0" y="8"/>
                  </a:cxn>
                  <a:cxn ang="0">
                    <a:pos x="0" y="4"/>
                  </a:cxn>
                  <a:cxn ang="0">
                    <a:pos x="8" y="0"/>
                  </a:cxn>
                  <a:cxn ang="0">
                    <a:pos x="14" y="0"/>
                  </a:cxn>
                  <a:cxn ang="0">
                    <a:pos x="14" y="36"/>
                  </a:cxn>
                  <a:cxn ang="0">
                    <a:pos x="8" y="36"/>
                  </a:cxn>
                  <a:cxn ang="0">
                    <a:pos x="8" y="6"/>
                  </a:cxn>
                </a:cxnLst>
                <a:rect l="0" t="0" r="r" b="b"/>
                <a:pathLst>
                  <a:path w="14" h="36">
                    <a:moveTo>
                      <a:pt x="8" y="6"/>
                    </a:moveTo>
                    <a:lnTo>
                      <a:pt x="8" y="6"/>
                    </a:lnTo>
                    <a:lnTo>
                      <a:pt x="0" y="8"/>
                    </a:lnTo>
                    <a:lnTo>
                      <a:pt x="0" y="4"/>
                    </a:lnTo>
                    <a:lnTo>
                      <a:pt x="8" y="0"/>
                    </a:lnTo>
                    <a:lnTo>
                      <a:pt x="14" y="0"/>
                    </a:lnTo>
                    <a:lnTo>
                      <a:pt x="14" y="36"/>
                    </a:lnTo>
                    <a:lnTo>
                      <a:pt x="8" y="36"/>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0" name="Freeform 995"/>
              <p:cNvSpPr>
                <a:spLocks noEditPoints="1"/>
              </p:cNvSpPr>
              <p:nvPr/>
            </p:nvSpPr>
            <p:spPr bwMode="auto">
              <a:xfrm>
                <a:off x="406400" y="-720725"/>
                <a:ext cx="41275" cy="60325"/>
              </a:xfrm>
              <a:custGeom>
                <a:avLst/>
                <a:gdLst/>
                <a:ahLst/>
                <a:cxnLst>
                  <a:cxn ang="0">
                    <a:pos x="0" y="28"/>
                  </a:cxn>
                  <a:cxn ang="0">
                    <a:pos x="8" y="18"/>
                  </a:cxn>
                  <a:cxn ang="0">
                    <a:pos x="8" y="18"/>
                  </a:cxn>
                  <a:cxn ang="0">
                    <a:pos x="2" y="10"/>
                  </a:cxn>
                  <a:cxn ang="0">
                    <a:pos x="2" y="6"/>
                  </a:cxn>
                  <a:cxn ang="0">
                    <a:pos x="8" y="2"/>
                  </a:cxn>
                  <a:cxn ang="0">
                    <a:pos x="14" y="0"/>
                  </a:cxn>
                  <a:cxn ang="0">
                    <a:pos x="22" y="4"/>
                  </a:cxn>
                  <a:cxn ang="0">
                    <a:pos x="26" y="10"/>
                  </a:cxn>
                  <a:cxn ang="0">
                    <a:pos x="24" y="14"/>
                  </a:cxn>
                  <a:cxn ang="0">
                    <a:pos x="20" y="18"/>
                  </a:cxn>
                  <a:cxn ang="0">
                    <a:pos x="24" y="22"/>
                  </a:cxn>
                  <a:cxn ang="0">
                    <a:pos x="26" y="28"/>
                  </a:cxn>
                  <a:cxn ang="0">
                    <a:pos x="22" y="36"/>
                  </a:cxn>
                  <a:cxn ang="0">
                    <a:pos x="14" y="38"/>
                  </a:cxn>
                  <a:cxn ang="0">
                    <a:pos x="8" y="38"/>
                  </a:cxn>
                  <a:cxn ang="0">
                    <a:pos x="2" y="32"/>
                  </a:cxn>
                  <a:cxn ang="0">
                    <a:pos x="0" y="28"/>
                  </a:cxn>
                  <a:cxn ang="0">
                    <a:pos x="20" y="28"/>
                  </a:cxn>
                  <a:cxn ang="0">
                    <a:pos x="12" y="22"/>
                  </a:cxn>
                  <a:cxn ang="0">
                    <a:pos x="8" y="24"/>
                  </a:cxn>
                  <a:cxn ang="0">
                    <a:pos x="8" y="28"/>
                  </a:cxn>
                  <a:cxn ang="0">
                    <a:pos x="14" y="34"/>
                  </a:cxn>
                  <a:cxn ang="0">
                    <a:pos x="18" y="32"/>
                  </a:cxn>
                  <a:cxn ang="0">
                    <a:pos x="20" y="28"/>
                  </a:cxn>
                  <a:cxn ang="0">
                    <a:pos x="8" y="10"/>
                  </a:cxn>
                  <a:cxn ang="0">
                    <a:pos x="14" y="16"/>
                  </a:cxn>
                  <a:cxn ang="0">
                    <a:pos x="18" y="14"/>
                  </a:cxn>
                  <a:cxn ang="0">
                    <a:pos x="18" y="10"/>
                  </a:cxn>
                  <a:cxn ang="0">
                    <a:pos x="14" y="6"/>
                  </a:cxn>
                  <a:cxn ang="0">
                    <a:pos x="10" y="6"/>
                  </a:cxn>
                  <a:cxn ang="0">
                    <a:pos x="8" y="10"/>
                  </a:cxn>
                </a:cxnLst>
                <a:rect l="0" t="0" r="r" b="b"/>
                <a:pathLst>
                  <a:path w="26" h="38">
                    <a:moveTo>
                      <a:pt x="0" y="28"/>
                    </a:moveTo>
                    <a:lnTo>
                      <a:pt x="0" y="28"/>
                    </a:lnTo>
                    <a:lnTo>
                      <a:pt x="2" y="22"/>
                    </a:lnTo>
                    <a:lnTo>
                      <a:pt x="8" y="18"/>
                    </a:lnTo>
                    <a:lnTo>
                      <a:pt x="8" y="18"/>
                    </a:lnTo>
                    <a:lnTo>
                      <a:pt x="8" y="18"/>
                    </a:lnTo>
                    <a:lnTo>
                      <a:pt x="2" y="16"/>
                    </a:lnTo>
                    <a:lnTo>
                      <a:pt x="2" y="10"/>
                    </a:lnTo>
                    <a:lnTo>
                      <a:pt x="2" y="10"/>
                    </a:lnTo>
                    <a:lnTo>
                      <a:pt x="2" y="6"/>
                    </a:lnTo>
                    <a:lnTo>
                      <a:pt x="6" y="4"/>
                    </a:lnTo>
                    <a:lnTo>
                      <a:pt x="8" y="2"/>
                    </a:lnTo>
                    <a:lnTo>
                      <a:pt x="14" y="0"/>
                    </a:lnTo>
                    <a:lnTo>
                      <a:pt x="14" y="0"/>
                    </a:lnTo>
                    <a:lnTo>
                      <a:pt x="18" y="2"/>
                    </a:lnTo>
                    <a:lnTo>
                      <a:pt x="22" y="4"/>
                    </a:lnTo>
                    <a:lnTo>
                      <a:pt x="24" y="6"/>
                    </a:lnTo>
                    <a:lnTo>
                      <a:pt x="26" y="10"/>
                    </a:lnTo>
                    <a:lnTo>
                      <a:pt x="26" y="10"/>
                    </a:lnTo>
                    <a:lnTo>
                      <a:pt x="24" y="14"/>
                    </a:lnTo>
                    <a:lnTo>
                      <a:pt x="20" y="18"/>
                    </a:lnTo>
                    <a:lnTo>
                      <a:pt x="20" y="18"/>
                    </a:lnTo>
                    <a:lnTo>
                      <a:pt x="20" y="18"/>
                    </a:lnTo>
                    <a:lnTo>
                      <a:pt x="24" y="22"/>
                    </a:lnTo>
                    <a:lnTo>
                      <a:pt x="26" y="28"/>
                    </a:lnTo>
                    <a:lnTo>
                      <a:pt x="26" y="28"/>
                    </a:lnTo>
                    <a:lnTo>
                      <a:pt x="26" y="32"/>
                    </a:lnTo>
                    <a:lnTo>
                      <a:pt x="22" y="36"/>
                    </a:lnTo>
                    <a:lnTo>
                      <a:pt x="18" y="38"/>
                    </a:lnTo>
                    <a:lnTo>
                      <a:pt x="14" y="38"/>
                    </a:lnTo>
                    <a:lnTo>
                      <a:pt x="14" y="38"/>
                    </a:lnTo>
                    <a:lnTo>
                      <a:pt x="8" y="38"/>
                    </a:lnTo>
                    <a:lnTo>
                      <a:pt x="4" y="36"/>
                    </a:lnTo>
                    <a:lnTo>
                      <a:pt x="2" y="32"/>
                    </a:lnTo>
                    <a:lnTo>
                      <a:pt x="0" y="28"/>
                    </a:lnTo>
                    <a:lnTo>
                      <a:pt x="0" y="28"/>
                    </a:lnTo>
                    <a:close/>
                    <a:moveTo>
                      <a:pt x="20" y="28"/>
                    </a:moveTo>
                    <a:lnTo>
                      <a:pt x="20" y="28"/>
                    </a:lnTo>
                    <a:lnTo>
                      <a:pt x="18" y="24"/>
                    </a:lnTo>
                    <a:lnTo>
                      <a:pt x="12" y="22"/>
                    </a:lnTo>
                    <a:lnTo>
                      <a:pt x="12" y="22"/>
                    </a:lnTo>
                    <a:lnTo>
                      <a:pt x="8" y="24"/>
                    </a:lnTo>
                    <a:lnTo>
                      <a:pt x="8" y="28"/>
                    </a:lnTo>
                    <a:lnTo>
                      <a:pt x="8" y="28"/>
                    </a:lnTo>
                    <a:lnTo>
                      <a:pt x="8" y="32"/>
                    </a:lnTo>
                    <a:lnTo>
                      <a:pt x="14" y="34"/>
                    </a:lnTo>
                    <a:lnTo>
                      <a:pt x="14" y="34"/>
                    </a:lnTo>
                    <a:lnTo>
                      <a:pt x="18" y="32"/>
                    </a:lnTo>
                    <a:lnTo>
                      <a:pt x="20" y="28"/>
                    </a:lnTo>
                    <a:lnTo>
                      <a:pt x="20" y="28"/>
                    </a:lnTo>
                    <a:close/>
                    <a:moveTo>
                      <a:pt x="8" y="10"/>
                    </a:moveTo>
                    <a:lnTo>
                      <a:pt x="8" y="10"/>
                    </a:lnTo>
                    <a:lnTo>
                      <a:pt x="10" y="14"/>
                    </a:lnTo>
                    <a:lnTo>
                      <a:pt x="14" y="16"/>
                    </a:lnTo>
                    <a:lnTo>
                      <a:pt x="14" y="16"/>
                    </a:lnTo>
                    <a:lnTo>
                      <a:pt x="18" y="14"/>
                    </a:lnTo>
                    <a:lnTo>
                      <a:pt x="18" y="10"/>
                    </a:lnTo>
                    <a:lnTo>
                      <a:pt x="18" y="10"/>
                    </a:lnTo>
                    <a:lnTo>
                      <a:pt x="18" y="6"/>
                    </a:lnTo>
                    <a:lnTo>
                      <a:pt x="14" y="6"/>
                    </a:lnTo>
                    <a:lnTo>
                      <a:pt x="14" y="6"/>
                    </a:lnTo>
                    <a:lnTo>
                      <a:pt x="10" y="6"/>
                    </a:lnTo>
                    <a:lnTo>
                      <a:pt x="8" y="10"/>
                    </a:lnTo>
                    <a:lnTo>
                      <a:pt x="8" y="1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1" name="Freeform 996"/>
              <p:cNvSpPr>
                <a:spLocks/>
              </p:cNvSpPr>
              <p:nvPr/>
            </p:nvSpPr>
            <p:spPr bwMode="auto">
              <a:xfrm>
                <a:off x="457200" y="-717550"/>
                <a:ext cx="38100" cy="57150"/>
              </a:xfrm>
              <a:custGeom>
                <a:avLst/>
                <a:gdLst/>
                <a:ahLst/>
                <a:cxnLst>
                  <a:cxn ang="0">
                    <a:pos x="22" y="4"/>
                  </a:cxn>
                  <a:cxn ang="0">
                    <a:pos x="8" y="4"/>
                  </a:cxn>
                  <a:cxn ang="0">
                    <a:pos x="8" y="12"/>
                  </a:cxn>
                  <a:cxn ang="0">
                    <a:pos x="8" y="12"/>
                  </a:cxn>
                  <a:cxn ang="0">
                    <a:pos x="10" y="12"/>
                  </a:cxn>
                  <a:cxn ang="0">
                    <a:pos x="10" y="12"/>
                  </a:cxn>
                  <a:cxn ang="0">
                    <a:pos x="14" y="12"/>
                  </a:cxn>
                  <a:cxn ang="0">
                    <a:pos x="18" y="14"/>
                  </a:cxn>
                  <a:cxn ang="0">
                    <a:pos x="18" y="14"/>
                  </a:cxn>
                  <a:cxn ang="0">
                    <a:pos x="22" y="18"/>
                  </a:cxn>
                  <a:cxn ang="0">
                    <a:pos x="24" y="24"/>
                  </a:cxn>
                  <a:cxn ang="0">
                    <a:pos x="24" y="24"/>
                  </a:cxn>
                  <a:cxn ang="0">
                    <a:pos x="22" y="28"/>
                  </a:cxn>
                  <a:cxn ang="0">
                    <a:pos x="20" y="32"/>
                  </a:cxn>
                  <a:cxn ang="0">
                    <a:pos x="14" y="36"/>
                  </a:cxn>
                  <a:cxn ang="0">
                    <a:pos x="8" y="36"/>
                  </a:cxn>
                  <a:cxn ang="0">
                    <a:pos x="8" y="36"/>
                  </a:cxn>
                  <a:cxn ang="0">
                    <a:pos x="4" y="36"/>
                  </a:cxn>
                  <a:cxn ang="0">
                    <a:pos x="0" y="34"/>
                  </a:cxn>
                  <a:cxn ang="0">
                    <a:pos x="0" y="30"/>
                  </a:cxn>
                  <a:cxn ang="0">
                    <a:pos x="0" y="30"/>
                  </a:cxn>
                  <a:cxn ang="0">
                    <a:pos x="8" y="32"/>
                  </a:cxn>
                  <a:cxn ang="0">
                    <a:pos x="8" y="32"/>
                  </a:cxn>
                  <a:cxn ang="0">
                    <a:pos x="14" y="30"/>
                  </a:cxn>
                  <a:cxn ang="0">
                    <a:pos x="16" y="28"/>
                  </a:cxn>
                  <a:cxn ang="0">
                    <a:pos x="16" y="24"/>
                  </a:cxn>
                  <a:cxn ang="0">
                    <a:pos x="16" y="24"/>
                  </a:cxn>
                  <a:cxn ang="0">
                    <a:pos x="16" y="22"/>
                  </a:cxn>
                  <a:cxn ang="0">
                    <a:pos x="14" y="20"/>
                  </a:cxn>
                  <a:cxn ang="0">
                    <a:pos x="10" y="18"/>
                  </a:cxn>
                  <a:cxn ang="0">
                    <a:pos x="6" y="18"/>
                  </a:cxn>
                  <a:cxn ang="0">
                    <a:pos x="6" y="18"/>
                  </a:cxn>
                  <a:cxn ang="0">
                    <a:pos x="2" y="18"/>
                  </a:cxn>
                  <a:cxn ang="0">
                    <a:pos x="4" y="0"/>
                  </a:cxn>
                  <a:cxn ang="0">
                    <a:pos x="22" y="0"/>
                  </a:cxn>
                  <a:cxn ang="0">
                    <a:pos x="22" y="4"/>
                  </a:cxn>
                </a:cxnLst>
                <a:rect l="0" t="0" r="r" b="b"/>
                <a:pathLst>
                  <a:path w="24" h="36">
                    <a:moveTo>
                      <a:pt x="22" y="4"/>
                    </a:moveTo>
                    <a:lnTo>
                      <a:pt x="8" y="4"/>
                    </a:lnTo>
                    <a:lnTo>
                      <a:pt x="8" y="12"/>
                    </a:lnTo>
                    <a:lnTo>
                      <a:pt x="8" y="12"/>
                    </a:lnTo>
                    <a:lnTo>
                      <a:pt x="10" y="12"/>
                    </a:lnTo>
                    <a:lnTo>
                      <a:pt x="10" y="12"/>
                    </a:lnTo>
                    <a:lnTo>
                      <a:pt x="14" y="12"/>
                    </a:lnTo>
                    <a:lnTo>
                      <a:pt x="18" y="14"/>
                    </a:lnTo>
                    <a:lnTo>
                      <a:pt x="18" y="14"/>
                    </a:lnTo>
                    <a:lnTo>
                      <a:pt x="22" y="18"/>
                    </a:lnTo>
                    <a:lnTo>
                      <a:pt x="24" y="24"/>
                    </a:lnTo>
                    <a:lnTo>
                      <a:pt x="24" y="24"/>
                    </a:lnTo>
                    <a:lnTo>
                      <a:pt x="22" y="28"/>
                    </a:lnTo>
                    <a:lnTo>
                      <a:pt x="20" y="32"/>
                    </a:lnTo>
                    <a:lnTo>
                      <a:pt x="14" y="36"/>
                    </a:lnTo>
                    <a:lnTo>
                      <a:pt x="8" y="36"/>
                    </a:lnTo>
                    <a:lnTo>
                      <a:pt x="8" y="36"/>
                    </a:lnTo>
                    <a:lnTo>
                      <a:pt x="4" y="36"/>
                    </a:lnTo>
                    <a:lnTo>
                      <a:pt x="0" y="34"/>
                    </a:lnTo>
                    <a:lnTo>
                      <a:pt x="0" y="30"/>
                    </a:lnTo>
                    <a:lnTo>
                      <a:pt x="0" y="30"/>
                    </a:lnTo>
                    <a:lnTo>
                      <a:pt x="8" y="32"/>
                    </a:lnTo>
                    <a:lnTo>
                      <a:pt x="8" y="32"/>
                    </a:lnTo>
                    <a:lnTo>
                      <a:pt x="14" y="30"/>
                    </a:lnTo>
                    <a:lnTo>
                      <a:pt x="16" y="28"/>
                    </a:lnTo>
                    <a:lnTo>
                      <a:pt x="16" y="24"/>
                    </a:lnTo>
                    <a:lnTo>
                      <a:pt x="16" y="24"/>
                    </a:lnTo>
                    <a:lnTo>
                      <a:pt x="16" y="22"/>
                    </a:lnTo>
                    <a:lnTo>
                      <a:pt x="14" y="20"/>
                    </a:lnTo>
                    <a:lnTo>
                      <a:pt x="10" y="18"/>
                    </a:lnTo>
                    <a:lnTo>
                      <a:pt x="6" y="18"/>
                    </a:lnTo>
                    <a:lnTo>
                      <a:pt x="6" y="18"/>
                    </a:lnTo>
                    <a:lnTo>
                      <a:pt x="2" y="18"/>
                    </a:lnTo>
                    <a:lnTo>
                      <a:pt x="4" y="0"/>
                    </a:lnTo>
                    <a:lnTo>
                      <a:pt x="22" y="0"/>
                    </a:lnTo>
                    <a:lnTo>
                      <a:pt x="22" y="4"/>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2" name="Freeform 997"/>
              <p:cNvSpPr>
                <a:spLocks/>
              </p:cNvSpPr>
              <p:nvPr/>
            </p:nvSpPr>
            <p:spPr bwMode="auto">
              <a:xfrm>
                <a:off x="365125" y="-835025"/>
                <a:ext cx="22225" cy="57150"/>
              </a:xfrm>
              <a:custGeom>
                <a:avLst/>
                <a:gdLst/>
                <a:ahLst/>
                <a:cxnLst>
                  <a:cxn ang="0">
                    <a:pos x="8" y="6"/>
                  </a:cxn>
                  <a:cxn ang="0">
                    <a:pos x="8" y="6"/>
                  </a:cxn>
                  <a:cxn ang="0">
                    <a:pos x="0" y="8"/>
                  </a:cxn>
                  <a:cxn ang="0">
                    <a:pos x="0" y="4"/>
                  </a:cxn>
                  <a:cxn ang="0">
                    <a:pos x="8" y="0"/>
                  </a:cxn>
                  <a:cxn ang="0">
                    <a:pos x="14" y="0"/>
                  </a:cxn>
                  <a:cxn ang="0">
                    <a:pos x="14" y="36"/>
                  </a:cxn>
                  <a:cxn ang="0">
                    <a:pos x="8" y="36"/>
                  </a:cxn>
                  <a:cxn ang="0">
                    <a:pos x="8" y="6"/>
                  </a:cxn>
                </a:cxnLst>
                <a:rect l="0" t="0" r="r" b="b"/>
                <a:pathLst>
                  <a:path w="14" h="36">
                    <a:moveTo>
                      <a:pt x="8" y="6"/>
                    </a:moveTo>
                    <a:lnTo>
                      <a:pt x="8" y="6"/>
                    </a:lnTo>
                    <a:lnTo>
                      <a:pt x="0" y="8"/>
                    </a:lnTo>
                    <a:lnTo>
                      <a:pt x="0" y="4"/>
                    </a:lnTo>
                    <a:lnTo>
                      <a:pt x="8" y="0"/>
                    </a:lnTo>
                    <a:lnTo>
                      <a:pt x="14" y="0"/>
                    </a:lnTo>
                    <a:lnTo>
                      <a:pt x="14" y="36"/>
                    </a:lnTo>
                    <a:lnTo>
                      <a:pt x="8" y="36"/>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3" name="Freeform 998"/>
              <p:cNvSpPr>
                <a:spLocks noEditPoints="1"/>
              </p:cNvSpPr>
              <p:nvPr/>
            </p:nvSpPr>
            <p:spPr bwMode="auto">
              <a:xfrm>
                <a:off x="406400" y="-838200"/>
                <a:ext cx="41275" cy="60325"/>
              </a:xfrm>
              <a:custGeom>
                <a:avLst/>
                <a:gdLst/>
                <a:ahLst/>
                <a:cxnLst>
                  <a:cxn ang="0">
                    <a:pos x="4" y="34"/>
                  </a:cxn>
                  <a:cxn ang="0">
                    <a:pos x="4" y="34"/>
                  </a:cxn>
                  <a:cxn ang="0">
                    <a:pos x="8" y="32"/>
                  </a:cxn>
                  <a:cxn ang="0">
                    <a:pos x="8" y="32"/>
                  </a:cxn>
                  <a:cxn ang="0">
                    <a:pos x="12" y="32"/>
                  </a:cxn>
                  <a:cxn ang="0">
                    <a:pos x="14" y="30"/>
                  </a:cxn>
                  <a:cxn ang="0">
                    <a:pos x="14" y="30"/>
                  </a:cxn>
                  <a:cxn ang="0">
                    <a:pos x="18" y="26"/>
                  </a:cxn>
                  <a:cxn ang="0">
                    <a:pos x="20" y="22"/>
                  </a:cxn>
                  <a:cxn ang="0">
                    <a:pos x="20" y="22"/>
                  </a:cxn>
                  <a:cxn ang="0">
                    <a:pos x="20" y="22"/>
                  </a:cxn>
                  <a:cxn ang="0">
                    <a:pos x="16" y="24"/>
                  </a:cxn>
                  <a:cxn ang="0">
                    <a:pos x="12" y="26"/>
                  </a:cxn>
                  <a:cxn ang="0">
                    <a:pos x="12" y="26"/>
                  </a:cxn>
                  <a:cxn ang="0">
                    <a:pos x="6" y="24"/>
                  </a:cxn>
                  <a:cxn ang="0">
                    <a:pos x="4" y="22"/>
                  </a:cxn>
                  <a:cxn ang="0">
                    <a:pos x="2" y="18"/>
                  </a:cxn>
                  <a:cxn ang="0">
                    <a:pos x="0" y="14"/>
                  </a:cxn>
                  <a:cxn ang="0">
                    <a:pos x="0" y="14"/>
                  </a:cxn>
                  <a:cxn ang="0">
                    <a:pos x="2" y="8"/>
                  </a:cxn>
                  <a:cxn ang="0">
                    <a:pos x="4" y="4"/>
                  </a:cxn>
                  <a:cxn ang="0">
                    <a:pos x="8" y="2"/>
                  </a:cxn>
                  <a:cxn ang="0">
                    <a:pos x="14" y="0"/>
                  </a:cxn>
                  <a:cxn ang="0">
                    <a:pos x="14" y="0"/>
                  </a:cxn>
                  <a:cxn ang="0">
                    <a:pos x="20" y="2"/>
                  </a:cxn>
                  <a:cxn ang="0">
                    <a:pos x="24" y="6"/>
                  </a:cxn>
                  <a:cxn ang="0">
                    <a:pos x="26" y="10"/>
                  </a:cxn>
                  <a:cxn ang="0">
                    <a:pos x="26" y="16"/>
                  </a:cxn>
                  <a:cxn ang="0">
                    <a:pos x="26" y="16"/>
                  </a:cxn>
                  <a:cxn ang="0">
                    <a:pos x="24" y="26"/>
                  </a:cxn>
                  <a:cxn ang="0">
                    <a:pos x="20" y="34"/>
                  </a:cxn>
                  <a:cxn ang="0">
                    <a:pos x="20" y="34"/>
                  </a:cxn>
                  <a:cxn ang="0">
                    <a:pos x="14" y="36"/>
                  </a:cxn>
                  <a:cxn ang="0">
                    <a:pos x="8" y="38"/>
                  </a:cxn>
                  <a:cxn ang="0">
                    <a:pos x="8" y="38"/>
                  </a:cxn>
                  <a:cxn ang="0">
                    <a:pos x="4" y="38"/>
                  </a:cxn>
                  <a:cxn ang="0">
                    <a:pos x="4" y="34"/>
                  </a:cxn>
                  <a:cxn ang="0">
                    <a:pos x="8" y="14"/>
                  </a:cxn>
                  <a:cxn ang="0">
                    <a:pos x="8" y="14"/>
                  </a:cxn>
                  <a:cxn ang="0">
                    <a:pos x="8" y="18"/>
                  </a:cxn>
                  <a:cxn ang="0">
                    <a:pos x="14" y="20"/>
                  </a:cxn>
                  <a:cxn ang="0">
                    <a:pos x="14" y="20"/>
                  </a:cxn>
                  <a:cxn ang="0">
                    <a:pos x="16" y="20"/>
                  </a:cxn>
                  <a:cxn ang="0">
                    <a:pos x="20" y="18"/>
                  </a:cxn>
                  <a:cxn ang="0">
                    <a:pos x="20" y="18"/>
                  </a:cxn>
                  <a:cxn ang="0">
                    <a:pos x="20" y="16"/>
                  </a:cxn>
                  <a:cxn ang="0">
                    <a:pos x="20" y="16"/>
                  </a:cxn>
                  <a:cxn ang="0">
                    <a:pos x="18" y="8"/>
                  </a:cxn>
                  <a:cxn ang="0">
                    <a:pos x="16" y="6"/>
                  </a:cxn>
                  <a:cxn ang="0">
                    <a:pos x="14" y="6"/>
                  </a:cxn>
                  <a:cxn ang="0">
                    <a:pos x="14" y="6"/>
                  </a:cxn>
                  <a:cxn ang="0">
                    <a:pos x="8" y="8"/>
                  </a:cxn>
                  <a:cxn ang="0">
                    <a:pos x="8" y="14"/>
                  </a:cxn>
                  <a:cxn ang="0">
                    <a:pos x="8" y="14"/>
                  </a:cxn>
                </a:cxnLst>
                <a:rect l="0" t="0" r="r" b="b"/>
                <a:pathLst>
                  <a:path w="26" h="38">
                    <a:moveTo>
                      <a:pt x="4" y="34"/>
                    </a:moveTo>
                    <a:lnTo>
                      <a:pt x="4" y="34"/>
                    </a:lnTo>
                    <a:lnTo>
                      <a:pt x="8" y="32"/>
                    </a:lnTo>
                    <a:lnTo>
                      <a:pt x="8" y="32"/>
                    </a:lnTo>
                    <a:lnTo>
                      <a:pt x="12" y="32"/>
                    </a:lnTo>
                    <a:lnTo>
                      <a:pt x="14" y="30"/>
                    </a:lnTo>
                    <a:lnTo>
                      <a:pt x="14" y="30"/>
                    </a:lnTo>
                    <a:lnTo>
                      <a:pt x="18" y="26"/>
                    </a:lnTo>
                    <a:lnTo>
                      <a:pt x="20" y="22"/>
                    </a:lnTo>
                    <a:lnTo>
                      <a:pt x="20" y="22"/>
                    </a:lnTo>
                    <a:lnTo>
                      <a:pt x="20" y="22"/>
                    </a:lnTo>
                    <a:lnTo>
                      <a:pt x="16" y="24"/>
                    </a:lnTo>
                    <a:lnTo>
                      <a:pt x="12" y="26"/>
                    </a:lnTo>
                    <a:lnTo>
                      <a:pt x="12" y="26"/>
                    </a:lnTo>
                    <a:lnTo>
                      <a:pt x="6" y="24"/>
                    </a:lnTo>
                    <a:lnTo>
                      <a:pt x="4" y="22"/>
                    </a:lnTo>
                    <a:lnTo>
                      <a:pt x="2" y="18"/>
                    </a:lnTo>
                    <a:lnTo>
                      <a:pt x="0" y="14"/>
                    </a:lnTo>
                    <a:lnTo>
                      <a:pt x="0" y="14"/>
                    </a:lnTo>
                    <a:lnTo>
                      <a:pt x="2" y="8"/>
                    </a:lnTo>
                    <a:lnTo>
                      <a:pt x="4" y="4"/>
                    </a:lnTo>
                    <a:lnTo>
                      <a:pt x="8" y="2"/>
                    </a:lnTo>
                    <a:lnTo>
                      <a:pt x="14" y="0"/>
                    </a:lnTo>
                    <a:lnTo>
                      <a:pt x="14" y="0"/>
                    </a:lnTo>
                    <a:lnTo>
                      <a:pt x="20" y="2"/>
                    </a:lnTo>
                    <a:lnTo>
                      <a:pt x="24" y="6"/>
                    </a:lnTo>
                    <a:lnTo>
                      <a:pt x="26" y="10"/>
                    </a:lnTo>
                    <a:lnTo>
                      <a:pt x="26" y="16"/>
                    </a:lnTo>
                    <a:lnTo>
                      <a:pt x="26" y="16"/>
                    </a:lnTo>
                    <a:lnTo>
                      <a:pt x="24" y="26"/>
                    </a:lnTo>
                    <a:lnTo>
                      <a:pt x="20" y="34"/>
                    </a:lnTo>
                    <a:lnTo>
                      <a:pt x="20" y="34"/>
                    </a:lnTo>
                    <a:lnTo>
                      <a:pt x="14" y="36"/>
                    </a:lnTo>
                    <a:lnTo>
                      <a:pt x="8" y="38"/>
                    </a:lnTo>
                    <a:lnTo>
                      <a:pt x="8" y="38"/>
                    </a:lnTo>
                    <a:lnTo>
                      <a:pt x="4" y="38"/>
                    </a:lnTo>
                    <a:lnTo>
                      <a:pt x="4" y="34"/>
                    </a:lnTo>
                    <a:close/>
                    <a:moveTo>
                      <a:pt x="8" y="14"/>
                    </a:moveTo>
                    <a:lnTo>
                      <a:pt x="8" y="14"/>
                    </a:lnTo>
                    <a:lnTo>
                      <a:pt x="8" y="18"/>
                    </a:lnTo>
                    <a:lnTo>
                      <a:pt x="14" y="20"/>
                    </a:lnTo>
                    <a:lnTo>
                      <a:pt x="14" y="20"/>
                    </a:lnTo>
                    <a:lnTo>
                      <a:pt x="16" y="20"/>
                    </a:lnTo>
                    <a:lnTo>
                      <a:pt x="20" y="18"/>
                    </a:lnTo>
                    <a:lnTo>
                      <a:pt x="20" y="18"/>
                    </a:lnTo>
                    <a:lnTo>
                      <a:pt x="20" y="16"/>
                    </a:lnTo>
                    <a:lnTo>
                      <a:pt x="20" y="16"/>
                    </a:lnTo>
                    <a:lnTo>
                      <a:pt x="18" y="8"/>
                    </a:lnTo>
                    <a:lnTo>
                      <a:pt x="16" y="6"/>
                    </a:lnTo>
                    <a:lnTo>
                      <a:pt x="14" y="6"/>
                    </a:lnTo>
                    <a:lnTo>
                      <a:pt x="14" y="6"/>
                    </a:lnTo>
                    <a:lnTo>
                      <a:pt x="8" y="8"/>
                    </a:lnTo>
                    <a:lnTo>
                      <a:pt x="8" y="14"/>
                    </a:lnTo>
                    <a:lnTo>
                      <a:pt x="8" y="14"/>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4" name="Freeform 999"/>
              <p:cNvSpPr>
                <a:spLocks noEditPoints="1"/>
              </p:cNvSpPr>
              <p:nvPr/>
            </p:nvSpPr>
            <p:spPr bwMode="auto">
              <a:xfrm>
                <a:off x="454025" y="-838200"/>
                <a:ext cx="44450" cy="60325"/>
              </a:xfrm>
              <a:custGeom>
                <a:avLst/>
                <a:gdLst/>
                <a:ahLst/>
                <a:cxnLst>
                  <a:cxn ang="0">
                    <a:pos x="28" y="20"/>
                  </a:cxn>
                  <a:cxn ang="0">
                    <a:pos x="28" y="20"/>
                  </a:cxn>
                  <a:cxn ang="0">
                    <a:pos x="26" y="28"/>
                  </a:cxn>
                  <a:cxn ang="0">
                    <a:pos x="24" y="34"/>
                  </a:cxn>
                  <a:cxn ang="0">
                    <a:pos x="20" y="38"/>
                  </a:cxn>
                  <a:cxn ang="0">
                    <a:pos x="14" y="38"/>
                  </a:cxn>
                  <a:cxn ang="0">
                    <a:pos x="14" y="38"/>
                  </a:cxn>
                  <a:cxn ang="0">
                    <a:pos x="8" y="38"/>
                  </a:cxn>
                  <a:cxn ang="0">
                    <a:pos x="4" y="34"/>
                  </a:cxn>
                  <a:cxn ang="0">
                    <a:pos x="2" y="28"/>
                  </a:cxn>
                  <a:cxn ang="0">
                    <a:pos x="0" y="20"/>
                  </a:cxn>
                  <a:cxn ang="0">
                    <a:pos x="0" y="20"/>
                  </a:cxn>
                  <a:cxn ang="0">
                    <a:pos x="2" y="12"/>
                  </a:cxn>
                  <a:cxn ang="0">
                    <a:pos x="4" y="6"/>
                  </a:cxn>
                  <a:cxn ang="0">
                    <a:pos x="8" y="2"/>
                  </a:cxn>
                  <a:cxn ang="0">
                    <a:pos x="14" y="0"/>
                  </a:cxn>
                  <a:cxn ang="0">
                    <a:pos x="14" y="0"/>
                  </a:cxn>
                  <a:cxn ang="0">
                    <a:pos x="20" y="2"/>
                  </a:cxn>
                  <a:cxn ang="0">
                    <a:pos x="24" y="6"/>
                  </a:cxn>
                  <a:cxn ang="0">
                    <a:pos x="26" y="12"/>
                  </a:cxn>
                  <a:cxn ang="0">
                    <a:pos x="28" y="20"/>
                  </a:cxn>
                  <a:cxn ang="0">
                    <a:pos x="28" y="20"/>
                  </a:cxn>
                  <a:cxn ang="0">
                    <a:pos x="8" y="20"/>
                  </a:cxn>
                  <a:cxn ang="0">
                    <a:pos x="8" y="20"/>
                  </a:cxn>
                  <a:cxn ang="0">
                    <a:pos x="10" y="30"/>
                  </a:cxn>
                  <a:cxn ang="0">
                    <a:pos x="12" y="32"/>
                  </a:cxn>
                  <a:cxn ang="0">
                    <a:pos x="14" y="34"/>
                  </a:cxn>
                  <a:cxn ang="0">
                    <a:pos x="14" y="34"/>
                  </a:cxn>
                  <a:cxn ang="0">
                    <a:pos x="16" y="32"/>
                  </a:cxn>
                  <a:cxn ang="0">
                    <a:pos x="18" y="30"/>
                  </a:cxn>
                  <a:cxn ang="0">
                    <a:pos x="20" y="20"/>
                  </a:cxn>
                  <a:cxn ang="0">
                    <a:pos x="20" y="20"/>
                  </a:cxn>
                  <a:cxn ang="0">
                    <a:pos x="18" y="10"/>
                  </a:cxn>
                  <a:cxn ang="0">
                    <a:pos x="16" y="6"/>
                  </a:cxn>
                  <a:cxn ang="0">
                    <a:pos x="14" y="6"/>
                  </a:cxn>
                  <a:cxn ang="0">
                    <a:pos x="14" y="6"/>
                  </a:cxn>
                  <a:cxn ang="0">
                    <a:pos x="12" y="6"/>
                  </a:cxn>
                  <a:cxn ang="0">
                    <a:pos x="10" y="10"/>
                  </a:cxn>
                  <a:cxn ang="0">
                    <a:pos x="8" y="20"/>
                  </a:cxn>
                  <a:cxn ang="0">
                    <a:pos x="8" y="20"/>
                  </a:cxn>
                </a:cxnLst>
                <a:rect l="0" t="0" r="r" b="b"/>
                <a:pathLst>
                  <a:path w="28" h="38">
                    <a:moveTo>
                      <a:pt x="28" y="20"/>
                    </a:moveTo>
                    <a:lnTo>
                      <a:pt x="28" y="20"/>
                    </a:lnTo>
                    <a:lnTo>
                      <a:pt x="26" y="28"/>
                    </a:lnTo>
                    <a:lnTo>
                      <a:pt x="24" y="34"/>
                    </a:lnTo>
                    <a:lnTo>
                      <a:pt x="20" y="38"/>
                    </a:lnTo>
                    <a:lnTo>
                      <a:pt x="14" y="38"/>
                    </a:lnTo>
                    <a:lnTo>
                      <a:pt x="14" y="38"/>
                    </a:lnTo>
                    <a:lnTo>
                      <a:pt x="8" y="38"/>
                    </a:lnTo>
                    <a:lnTo>
                      <a:pt x="4" y="34"/>
                    </a:lnTo>
                    <a:lnTo>
                      <a:pt x="2" y="28"/>
                    </a:lnTo>
                    <a:lnTo>
                      <a:pt x="0" y="20"/>
                    </a:lnTo>
                    <a:lnTo>
                      <a:pt x="0" y="20"/>
                    </a:lnTo>
                    <a:lnTo>
                      <a:pt x="2" y="12"/>
                    </a:lnTo>
                    <a:lnTo>
                      <a:pt x="4" y="6"/>
                    </a:lnTo>
                    <a:lnTo>
                      <a:pt x="8" y="2"/>
                    </a:lnTo>
                    <a:lnTo>
                      <a:pt x="14" y="0"/>
                    </a:lnTo>
                    <a:lnTo>
                      <a:pt x="14" y="0"/>
                    </a:lnTo>
                    <a:lnTo>
                      <a:pt x="20" y="2"/>
                    </a:lnTo>
                    <a:lnTo>
                      <a:pt x="24" y="6"/>
                    </a:lnTo>
                    <a:lnTo>
                      <a:pt x="26" y="12"/>
                    </a:lnTo>
                    <a:lnTo>
                      <a:pt x="28" y="20"/>
                    </a:lnTo>
                    <a:lnTo>
                      <a:pt x="28" y="20"/>
                    </a:lnTo>
                    <a:close/>
                    <a:moveTo>
                      <a:pt x="8" y="20"/>
                    </a:moveTo>
                    <a:lnTo>
                      <a:pt x="8" y="20"/>
                    </a:lnTo>
                    <a:lnTo>
                      <a:pt x="10" y="30"/>
                    </a:lnTo>
                    <a:lnTo>
                      <a:pt x="12" y="32"/>
                    </a:lnTo>
                    <a:lnTo>
                      <a:pt x="14" y="34"/>
                    </a:lnTo>
                    <a:lnTo>
                      <a:pt x="14" y="34"/>
                    </a:lnTo>
                    <a:lnTo>
                      <a:pt x="16" y="32"/>
                    </a:lnTo>
                    <a:lnTo>
                      <a:pt x="18" y="30"/>
                    </a:lnTo>
                    <a:lnTo>
                      <a:pt x="20" y="20"/>
                    </a:lnTo>
                    <a:lnTo>
                      <a:pt x="20" y="20"/>
                    </a:lnTo>
                    <a:lnTo>
                      <a:pt x="18" y="10"/>
                    </a:lnTo>
                    <a:lnTo>
                      <a:pt x="16" y="6"/>
                    </a:lnTo>
                    <a:lnTo>
                      <a:pt x="14" y="6"/>
                    </a:lnTo>
                    <a:lnTo>
                      <a:pt x="14" y="6"/>
                    </a:lnTo>
                    <a:lnTo>
                      <a:pt x="12" y="6"/>
                    </a:lnTo>
                    <a:lnTo>
                      <a:pt x="10" y="10"/>
                    </a:lnTo>
                    <a:lnTo>
                      <a:pt x="8" y="20"/>
                    </a:lnTo>
                    <a:lnTo>
                      <a:pt x="8" y="20"/>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5" name="Freeform 1000"/>
              <p:cNvSpPr>
                <a:spLocks/>
              </p:cNvSpPr>
              <p:nvPr/>
            </p:nvSpPr>
            <p:spPr bwMode="auto">
              <a:xfrm>
                <a:off x="365125" y="209550"/>
                <a:ext cx="22225" cy="60325"/>
              </a:xfrm>
              <a:custGeom>
                <a:avLst/>
                <a:gdLst/>
                <a:ahLst/>
                <a:cxnLst>
                  <a:cxn ang="0">
                    <a:pos x="8" y="6"/>
                  </a:cxn>
                  <a:cxn ang="0">
                    <a:pos x="8" y="6"/>
                  </a:cxn>
                  <a:cxn ang="0">
                    <a:pos x="0" y="10"/>
                  </a:cxn>
                  <a:cxn ang="0">
                    <a:pos x="0" y="6"/>
                  </a:cxn>
                  <a:cxn ang="0">
                    <a:pos x="8" y="0"/>
                  </a:cxn>
                  <a:cxn ang="0">
                    <a:pos x="14" y="0"/>
                  </a:cxn>
                  <a:cxn ang="0">
                    <a:pos x="14" y="38"/>
                  </a:cxn>
                  <a:cxn ang="0">
                    <a:pos x="8" y="38"/>
                  </a:cxn>
                  <a:cxn ang="0">
                    <a:pos x="8" y="6"/>
                  </a:cxn>
                </a:cxnLst>
                <a:rect l="0" t="0" r="r" b="b"/>
                <a:pathLst>
                  <a:path w="14" h="38">
                    <a:moveTo>
                      <a:pt x="8" y="6"/>
                    </a:moveTo>
                    <a:lnTo>
                      <a:pt x="8" y="6"/>
                    </a:lnTo>
                    <a:lnTo>
                      <a:pt x="0" y="10"/>
                    </a:lnTo>
                    <a:lnTo>
                      <a:pt x="0" y="6"/>
                    </a:lnTo>
                    <a:lnTo>
                      <a:pt x="8" y="0"/>
                    </a:lnTo>
                    <a:lnTo>
                      <a:pt x="14" y="0"/>
                    </a:lnTo>
                    <a:lnTo>
                      <a:pt x="14" y="38"/>
                    </a:lnTo>
                    <a:lnTo>
                      <a:pt x="8" y="38"/>
                    </a:lnTo>
                    <a:lnTo>
                      <a:pt x="8"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6" name="Freeform 1001"/>
              <p:cNvSpPr>
                <a:spLocks noEditPoints="1"/>
              </p:cNvSpPr>
              <p:nvPr/>
            </p:nvSpPr>
            <p:spPr bwMode="auto">
              <a:xfrm>
                <a:off x="406400" y="209550"/>
                <a:ext cx="44450" cy="60325"/>
              </a:xfrm>
              <a:custGeom>
                <a:avLst/>
                <a:gdLst/>
                <a:ahLst/>
                <a:cxnLst>
                  <a:cxn ang="0">
                    <a:pos x="16" y="38"/>
                  </a:cxn>
                  <a:cxn ang="0">
                    <a:pos x="16" y="28"/>
                  </a:cxn>
                  <a:cxn ang="0">
                    <a:pos x="0" y="28"/>
                  </a:cxn>
                  <a:cxn ang="0">
                    <a:pos x="0" y="24"/>
                  </a:cxn>
                  <a:cxn ang="0">
                    <a:pos x="14" y="0"/>
                  </a:cxn>
                  <a:cxn ang="0">
                    <a:pos x="22" y="0"/>
                  </a:cxn>
                  <a:cxn ang="0">
                    <a:pos x="22" y="22"/>
                  </a:cxn>
                  <a:cxn ang="0">
                    <a:pos x="28" y="22"/>
                  </a:cxn>
                  <a:cxn ang="0">
                    <a:pos x="28" y="28"/>
                  </a:cxn>
                  <a:cxn ang="0">
                    <a:pos x="22" y="28"/>
                  </a:cxn>
                  <a:cxn ang="0">
                    <a:pos x="22" y="38"/>
                  </a:cxn>
                  <a:cxn ang="0">
                    <a:pos x="16" y="38"/>
                  </a:cxn>
                  <a:cxn ang="0">
                    <a:pos x="16" y="22"/>
                  </a:cxn>
                  <a:cxn ang="0">
                    <a:pos x="16" y="12"/>
                  </a:cxn>
                  <a:cxn ang="0">
                    <a:pos x="16" y="12"/>
                  </a:cxn>
                  <a:cxn ang="0">
                    <a:pos x="16" y="6"/>
                  </a:cxn>
                  <a:cxn ang="0">
                    <a:pos x="16" y="6"/>
                  </a:cxn>
                  <a:cxn ang="0">
                    <a:pos x="16" y="6"/>
                  </a:cxn>
                  <a:cxn ang="0">
                    <a:pos x="12" y="12"/>
                  </a:cxn>
                  <a:cxn ang="0">
                    <a:pos x="6" y="22"/>
                  </a:cxn>
                  <a:cxn ang="0">
                    <a:pos x="6" y="22"/>
                  </a:cxn>
                  <a:cxn ang="0">
                    <a:pos x="16" y="22"/>
                  </a:cxn>
                </a:cxnLst>
                <a:rect l="0" t="0" r="r" b="b"/>
                <a:pathLst>
                  <a:path w="28" h="38">
                    <a:moveTo>
                      <a:pt x="16" y="38"/>
                    </a:moveTo>
                    <a:lnTo>
                      <a:pt x="16" y="28"/>
                    </a:lnTo>
                    <a:lnTo>
                      <a:pt x="0" y="28"/>
                    </a:lnTo>
                    <a:lnTo>
                      <a:pt x="0" y="24"/>
                    </a:lnTo>
                    <a:lnTo>
                      <a:pt x="14" y="0"/>
                    </a:lnTo>
                    <a:lnTo>
                      <a:pt x="22" y="0"/>
                    </a:lnTo>
                    <a:lnTo>
                      <a:pt x="22" y="22"/>
                    </a:lnTo>
                    <a:lnTo>
                      <a:pt x="28" y="22"/>
                    </a:lnTo>
                    <a:lnTo>
                      <a:pt x="28" y="28"/>
                    </a:lnTo>
                    <a:lnTo>
                      <a:pt x="22" y="28"/>
                    </a:lnTo>
                    <a:lnTo>
                      <a:pt x="22" y="38"/>
                    </a:lnTo>
                    <a:lnTo>
                      <a:pt x="16" y="38"/>
                    </a:lnTo>
                    <a:close/>
                    <a:moveTo>
                      <a:pt x="16" y="22"/>
                    </a:moveTo>
                    <a:lnTo>
                      <a:pt x="16" y="12"/>
                    </a:lnTo>
                    <a:lnTo>
                      <a:pt x="16" y="12"/>
                    </a:lnTo>
                    <a:lnTo>
                      <a:pt x="16" y="6"/>
                    </a:lnTo>
                    <a:lnTo>
                      <a:pt x="16" y="6"/>
                    </a:lnTo>
                    <a:lnTo>
                      <a:pt x="16" y="6"/>
                    </a:lnTo>
                    <a:lnTo>
                      <a:pt x="12" y="12"/>
                    </a:lnTo>
                    <a:lnTo>
                      <a:pt x="6" y="22"/>
                    </a:lnTo>
                    <a:lnTo>
                      <a:pt x="6" y="22"/>
                    </a:lnTo>
                    <a:lnTo>
                      <a:pt x="16" y="22"/>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7" name="Freeform 1002"/>
              <p:cNvSpPr>
                <a:spLocks/>
              </p:cNvSpPr>
              <p:nvPr/>
            </p:nvSpPr>
            <p:spPr bwMode="auto">
              <a:xfrm>
                <a:off x="457200" y="209550"/>
                <a:ext cx="38100" cy="60325"/>
              </a:xfrm>
              <a:custGeom>
                <a:avLst/>
                <a:gdLst/>
                <a:ahLst/>
                <a:cxnLst>
                  <a:cxn ang="0">
                    <a:pos x="22" y="6"/>
                  </a:cxn>
                  <a:cxn ang="0">
                    <a:pos x="8" y="6"/>
                  </a:cxn>
                  <a:cxn ang="0">
                    <a:pos x="8" y="14"/>
                  </a:cxn>
                  <a:cxn ang="0">
                    <a:pos x="8" y="14"/>
                  </a:cxn>
                  <a:cxn ang="0">
                    <a:pos x="10" y="14"/>
                  </a:cxn>
                  <a:cxn ang="0">
                    <a:pos x="10" y="14"/>
                  </a:cxn>
                  <a:cxn ang="0">
                    <a:pos x="14" y="14"/>
                  </a:cxn>
                  <a:cxn ang="0">
                    <a:pos x="18" y="16"/>
                  </a:cxn>
                  <a:cxn ang="0">
                    <a:pos x="18" y="16"/>
                  </a:cxn>
                  <a:cxn ang="0">
                    <a:pos x="22" y="20"/>
                  </a:cxn>
                  <a:cxn ang="0">
                    <a:pos x="24" y="26"/>
                  </a:cxn>
                  <a:cxn ang="0">
                    <a:pos x="24" y="26"/>
                  </a:cxn>
                  <a:cxn ang="0">
                    <a:pos x="22" y="30"/>
                  </a:cxn>
                  <a:cxn ang="0">
                    <a:pos x="20" y="34"/>
                  </a:cxn>
                  <a:cxn ang="0">
                    <a:pos x="14" y="38"/>
                  </a:cxn>
                  <a:cxn ang="0">
                    <a:pos x="8" y="38"/>
                  </a:cxn>
                  <a:cxn ang="0">
                    <a:pos x="8" y="38"/>
                  </a:cxn>
                  <a:cxn ang="0">
                    <a:pos x="4" y="38"/>
                  </a:cxn>
                  <a:cxn ang="0">
                    <a:pos x="0" y="36"/>
                  </a:cxn>
                  <a:cxn ang="0">
                    <a:pos x="0" y="30"/>
                  </a:cxn>
                  <a:cxn ang="0">
                    <a:pos x="0" y="30"/>
                  </a:cxn>
                  <a:cxn ang="0">
                    <a:pos x="8" y="32"/>
                  </a:cxn>
                  <a:cxn ang="0">
                    <a:pos x="8" y="32"/>
                  </a:cxn>
                  <a:cxn ang="0">
                    <a:pos x="14" y="30"/>
                  </a:cxn>
                  <a:cxn ang="0">
                    <a:pos x="16" y="28"/>
                  </a:cxn>
                  <a:cxn ang="0">
                    <a:pos x="16" y="26"/>
                  </a:cxn>
                  <a:cxn ang="0">
                    <a:pos x="16" y="26"/>
                  </a:cxn>
                  <a:cxn ang="0">
                    <a:pos x="16" y="24"/>
                  </a:cxn>
                  <a:cxn ang="0">
                    <a:pos x="14" y="20"/>
                  </a:cxn>
                  <a:cxn ang="0">
                    <a:pos x="10" y="20"/>
                  </a:cxn>
                  <a:cxn ang="0">
                    <a:pos x="6" y="18"/>
                  </a:cxn>
                  <a:cxn ang="0">
                    <a:pos x="6" y="18"/>
                  </a:cxn>
                  <a:cxn ang="0">
                    <a:pos x="2" y="20"/>
                  </a:cxn>
                  <a:cxn ang="0">
                    <a:pos x="4" y="0"/>
                  </a:cxn>
                  <a:cxn ang="0">
                    <a:pos x="22" y="0"/>
                  </a:cxn>
                  <a:cxn ang="0">
                    <a:pos x="22" y="6"/>
                  </a:cxn>
                </a:cxnLst>
                <a:rect l="0" t="0" r="r" b="b"/>
                <a:pathLst>
                  <a:path w="24" h="38">
                    <a:moveTo>
                      <a:pt x="22" y="6"/>
                    </a:moveTo>
                    <a:lnTo>
                      <a:pt x="8" y="6"/>
                    </a:lnTo>
                    <a:lnTo>
                      <a:pt x="8" y="14"/>
                    </a:lnTo>
                    <a:lnTo>
                      <a:pt x="8" y="14"/>
                    </a:lnTo>
                    <a:lnTo>
                      <a:pt x="10" y="14"/>
                    </a:lnTo>
                    <a:lnTo>
                      <a:pt x="10" y="14"/>
                    </a:lnTo>
                    <a:lnTo>
                      <a:pt x="14" y="14"/>
                    </a:lnTo>
                    <a:lnTo>
                      <a:pt x="18" y="16"/>
                    </a:lnTo>
                    <a:lnTo>
                      <a:pt x="18" y="16"/>
                    </a:lnTo>
                    <a:lnTo>
                      <a:pt x="22" y="20"/>
                    </a:lnTo>
                    <a:lnTo>
                      <a:pt x="24" y="26"/>
                    </a:lnTo>
                    <a:lnTo>
                      <a:pt x="24" y="26"/>
                    </a:lnTo>
                    <a:lnTo>
                      <a:pt x="22" y="30"/>
                    </a:lnTo>
                    <a:lnTo>
                      <a:pt x="20" y="34"/>
                    </a:lnTo>
                    <a:lnTo>
                      <a:pt x="14" y="38"/>
                    </a:lnTo>
                    <a:lnTo>
                      <a:pt x="8" y="38"/>
                    </a:lnTo>
                    <a:lnTo>
                      <a:pt x="8" y="38"/>
                    </a:lnTo>
                    <a:lnTo>
                      <a:pt x="4" y="38"/>
                    </a:lnTo>
                    <a:lnTo>
                      <a:pt x="0" y="36"/>
                    </a:lnTo>
                    <a:lnTo>
                      <a:pt x="0" y="30"/>
                    </a:lnTo>
                    <a:lnTo>
                      <a:pt x="0" y="30"/>
                    </a:lnTo>
                    <a:lnTo>
                      <a:pt x="8" y="32"/>
                    </a:lnTo>
                    <a:lnTo>
                      <a:pt x="8" y="32"/>
                    </a:lnTo>
                    <a:lnTo>
                      <a:pt x="14" y="30"/>
                    </a:lnTo>
                    <a:lnTo>
                      <a:pt x="16" y="28"/>
                    </a:lnTo>
                    <a:lnTo>
                      <a:pt x="16" y="26"/>
                    </a:lnTo>
                    <a:lnTo>
                      <a:pt x="16" y="26"/>
                    </a:lnTo>
                    <a:lnTo>
                      <a:pt x="16" y="24"/>
                    </a:lnTo>
                    <a:lnTo>
                      <a:pt x="14" y="20"/>
                    </a:lnTo>
                    <a:lnTo>
                      <a:pt x="10" y="20"/>
                    </a:lnTo>
                    <a:lnTo>
                      <a:pt x="6" y="18"/>
                    </a:lnTo>
                    <a:lnTo>
                      <a:pt x="6" y="18"/>
                    </a:lnTo>
                    <a:lnTo>
                      <a:pt x="2" y="20"/>
                    </a:lnTo>
                    <a:lnTo>
                      <a:pt x="4" y="0"/>
                    </a:lnTo>
                    <a:lnTo>
                      <a:pt x="22" y="0"/>
                    </a:lnTo>
                    <a:lnTo>
                      <a:pt x="22" y="6"/>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8" name="Freeform 1003"/>
              <p:cNvSpPr>
                <a:spLocks/>
              </p:cNvSpPr>
              <p:nvPr/>
            </p:nvSpPr>
            <p:spPr bwMode="auto">
              <a:xfrm>
                <a:off x="511173" y="-660400"/>
                <a:ext cx="2432052" cy="742951"/>
              </a:xfrm>
              <a:custGeom>
                <a:avLst/>
                <a:gdLst/>
                <a:ahLst/>
                <a:cxnLst>
                  <a:cxn ang="0">
                    <a:pos x="60" y="392"/>
                  </a:cxn>
                  <a:cxn ang="0">
                    <a:pos x="204" y="468"/>
                  </a:cxn>
                  <a:cxn ang="0">
                    <a:pos x="232" y="426"/>
                  </a:cxn>
                  <a:cxn ang="0">
                    <a:pos x="284" y="402"/>
                  </a:cxn>
                  <a:cxn ang="0">
                    <a:pos x="336" y="348"/>
                  </a:cxn>
                  <a:cxn ang="0">
                    <a:pos x="364" y="348"/>
                  </a:cxn>
                  <a:cxn ang="0">
                    <a:pos x="400" y="396"/>
                  </a:cxn>
                  <a:cxn ang="0">
                    <a:pos x="464" y="428"/>
                  </a:cxn>
                  <a:cxn ang="0">
                    <a:pos x="508" y="384"/>
                  </a:cxn>
                  <a:cxn ang="0">
                    <a:pos x="548" y="352"/>
                  </a:cxn>
                  <a:cxn ang="0">
                    <a:pos x="602" y="328"/>
                  </a:cxn>
                  <a:cxn ang="0">
                    <a:pos x="622" y="304"/>
                  </a:cxn>
                  <a:cxn ang="0">
                    <a:pos x="662" y="248"/>
                  </a:cxn>
                  <a:cxn ang="0">
                    <a:pos x="682" y="236"/>
                  </a:cxn>
                  <a:cxn ang="0">
                    <a:pos x="724" y="184"/>
                  </a:cxn>
                  <a:cxn ang="0">
                    <a:pos x="762" y="242"/>
                  </a:cxn>
                  <a:cxn ang="0">
                    <a:pos x="770" y="216"/>
                  </a:cxn>
                  <a:cxn ang="0">
                    <a:pos x="854" y="244"/>
                  </a:cxn>
                  <a:cxn ang="0">
                    <a:pos x="868" y="216"/>
                  </a:cxn>
                  <a:cxn ang="0">
                    <a:pos x="904" y="180"/>
                  </a:cxn>
                  <a:cxn ang="0">
                    <a:pos x="972" y="108"/>
                  </a:cxn>
                  <a:cxn ang="0">
                    <a:pos x="968" y="92"/>
                  </a:cxn>
                  <a:cxn ang="0">
                    <a:pos x="1056" y="124"/>
                  </a:cxn>
                  <a:cxn ang="0">
                    <a:pos x="1082" y="108"/>
                  </a:cxn>
                  <a:cxn ang="0">
                    <a:pos x="1126" y="138"/>
                  </a:cxn>
                  <a:cxn ang="0">
                    <a:pos x="1202" y="238"/>
                  </a:cxn>
                  <a:cxn ang="0">
                    <a:pos x="1240" y="198"/>
                  </a:cxn>
                  <a:cxn ang="0">
                    <a:pos x="1254" y="128"/>
                  </a:cxn>
                  <a:cxn ang="0">
                    <a:pos x="1328" y="100"/>
                  </a:cxn>
                  <a:cxn ang="0">
                    <a:pos x="1394" y="76"/>
                  </a:cxn>
                  <a:cxn ang="0">
                    <a:pos x="1482" y="48"/>
                  </a:cxn>
                  <a:cxn ang="0">
                    <a:pos x="1490" y="10"/>
                  </a:cxn>
                  <a:cxn ang="0">
                    <a:pos x="1402" y="40"/>
                  </a:cxn>
                  <a:cxn ang="0">
                    <a:pos x="1322" y="76"/>
                  </a:cxn>
                  <a:cxn ang="0">
                    <a:pos x="1262" y="108"/>
                  </a:cxn>
                  <a:cxn ang="0">
                    <a:pos x="1218" y="206"/>
                  </a:cxn>
                  <a:cxn ang="0">
                    <a:pos x="1204" y="204"/>
                  </a:cxn>
                  <a:cxn ang="0">
                    <a:pos x="1136" y="116"/>
                  </a:cxn>
                  <a:cxn ang="0">
                    <a:pos x="1068" y="92"/>
                  </a:cxn>
                  <a:cxn ang="0">
                    <a:pos x="1020" y="64"/>
                  </a:cxn>
                  <a:cxn ang="0">
                    <a:pos x="964" y="74"/>
                  </a:cxn>
                  <a:cxn ang="0">
                    <a:pos x="954" y="84"/>
                  </a:cxn>
                  <a:cxn ang="0">
                    <a:pos x="878" y="154"/>
                  </a:cxn>
                  <a:cxn ang="0">
                    <a:pos x="834" y="212"/>
                  </a:cxn>
                  <a:cxn ang="0">
                    <a:pos x="830" y="244"/>
                  </a:cxn>
                  <a:cxn ang="0">
                    <a:pos x="774" y="198"/>
                  </a:cxn>
                  <a:cxn ang="0">
                    <a:pos x="746" y="208"/>
                  </a:cxn>
                  <a:cxn ang="0">
                    <a:pos x="684" y="200"/>
                  </a:cxn>
                  <a:cxn ang="0">
                    <a:pos x="620" y="294"/>
                  </a:cxn>
                  <a:cxn ang="0">
                    <a:pos x="592" y="308"/>
                  </a:cxn>
                  <a:cxn ang="0">
                    <a:pos x="568" y="286"/>
                  </a:cxn>
                  <a:cxn ang="0">
                    <a:pos x="514" y="362"/>
                  </a:cxn>
                  <a:cxn ang="0">
                    <a:pos x="454" y="392"/>
                  </a:cxn>
                  <a:cxn ang="0">
                    <a:pos x="394" y="368"/>
                  </a:cxn>
                  <a:cxn ang="0">
                    <a:pos x="340" y="348"/>
                  </a:cxn>
                  <a:cxn ang="0">
                    <a:pos x="316" y="342"/>
                  </a:cxn>
                  <a:cxn ang="0">
                    <a:pos x="260" y="404"/>
                  </a:cxn>
                  <a:cxn ang="0">
                    <a:pos x="194" y="444"/>
                  </a:cxn>
                  <a:cxn ang="0">
                    <a:pos x="76" y="376"/>
                  </a:cxn>
                  <a:cxn ang="0">
                    <a:pos x="38" y="364"/>
                  </a:cxn>
                </a:cxnLst>
                <a:rect l="0" t="0" r="r" b="b"/>
                <a:pathLst>
                  <a:path w="1532" h="468">
                    <a:moveTo>
                      <a:pt x="0" y="362"/>
                    </a:moveTo>
                    <a:lnTo>
                      <a:pt x="0" y="362"/>
                    </a:lnTo>
                    <a:lnTo>
                      <a:pt x="8" y="370"/>
                    </a:lnTo>
                    <a:lnTo>
                      <a:pt x="14" y="376"/>
                    </a:lnTo>
                    <a:lnTo>
                      <a:pt x="30" y="386"/>
                    </a:lnTo>
                    <a:lnTo>
                      <a:pt x="30" y="386"/>
                    </a:lnTo>
                    <a:lnTo>
                      <a:pt x="42" y="392"/>
                    </a:lnTo>
                    <a:lnTo>
                      <a:pt x="52" y="396"/>
                    </a:lnTo>
                    <a:lnTo>
                      <a:pt x="58" y="398"/>
                    </a:lnTo>
                    <a:lnTo>
                      <a:pt x="64" y="398"/>
                    </a:lnTo>
                    <a:lnTo>
                      <a:pt x="70" y="396"/>
                    </a:lnTo>
                    <a:lnTo>
                      <a:pt x="76" y="392"/>
                    </a:lnTo>
                    <a:lnTo>
                      <a:pt x="76" y="392"/>
                    </a:lnTo>
                    <a:lnTo>
                      <a:pt x="60" y="392"/>
                    </a:lnTo>
                    <a:lnTo>
                      <a:pt x="60" y="392"/>
                    </a:lnTo>
                    <a:lnTo>
                      <a:pt x="72" y="406"/>
                    </a:lnTo>
                    <a:lnTo>
                      <a:pt x="80" y="412"/>
                    </a:lnTo>
                    <a:lnTo>
                      <a:pt x="88" y="416"/>
                    </a:lnTo>
                    <a:lnTo>
                      <a:pt x="88" y="416"/>
                    </a:lnTo>
                    <a:lnTo>
                      <a:pt x="102" y="420"/>
                    </a:lnTo>
                    <a:lnTo>
                      <a:pt x="114" y="424"/>
                    </a:lnTo>
                    <a:lnTo>
                      <a:pt x="114" y="424"/>
                    </a:lnTo>
                    <a:lnTo>
                      <a:pt x="126" y="428"/>
                    </a:lnTo>
                    <a:lnTo>
                      <a:pt x="136" y="432"/>
                    </a:lnTo>
                    <a:lnTo>
                      <a:pt x="156" y="444"/>
                    </a:lnTo>
                    <a:lnTo>
                      <a:pt x="174" y="456"/>
                    </a:lnTo>
                    <a:lnTo>
                      <a:pt x="194" y="466"/>
                    </a:lnTo>
                    <a:lnTo>
                      <a:pt x="194" y="466"/>
                    </a:lnTo>
                    <a:lnTo>
                      <a:pt x="200" y="468"/>
                    </a:lnTo>
                    <a:lnTo>
                      <a:pt x="204" y="468"/>
                    </a:lnTo>
                    <a:lnTo>
                      <a:pt x="208" y="464"/>
                    </a:lnTo>
                    <a:lnTo>
                      <a:pt x="210" y="460"/>
                    </a:lnTo>
                    <a:lnTo>
                      <a:pt x="210" y="460"/>
                    </a:lnTo>
                    <a:lnTo>
                      <a:pt x="210" y="462"/>
                    </a:lnTo>
                    <a:lnTo>
                      <a:pt x="210" y="460"/>
                    </a:lnTo>
                    <a:lnTo>
                      <a:pt x="210" y="460"/>
                    </a:lnTo>
                    <a:lnTo>
                      <a:pt x="212" y="456"/>
                    </a:lnTo>
                    <a:lnTo>
                      <a:pt x="212" y="456"/>
                    </a:lnTo>
                    <a:lnTo>
                      <a:pt x="218" y="446"/>
                    </a:lnTo>
                    <a:lnTo>
                      <a:pt x="218" y="446"/>
                    </a:lnTo>
                    <a:lnTo>
                      <a:pt x="230" y="428"/>
                    </a:lnTo>
                    <a:lnTo>
                      <a:pt x="230" y="428"/>
                    </a:lnTo>
                    <a:lnTo>
                      <a:pt x="232" y="426"/>
                    </a:lnTo>
                    <a:lnTo>
                      <a:pt x="232" y="426"/>
                    </a:lnTo>
                    <a:lnTo>
                      <a:pt x="232" y="426"/>
                    </a:lnTo>
                    <a:lnTo>
                      <a:pt x="230" y="426"/>
                    </a:lnTo>
                    <a:lnTo>
                      <a:pt x="230" y="428"/>
                    </a:lnTo>
                    <a:lnTo>
                      <a:pt x="232" y="428"/>
                    </a:lnTo>
                    <a:lnTo>
                      <a:pt x="232" y="428"/>
                    </a:lnTo>
                    <a:lnTo>
                      <a:pt x="236" y="426"/>
                    </a:lnTo>
                    <a:lnTo>
                      <a:pt x="242" y="428"/>
                    </a:lnTo>
                    <a:lnTo>
                      <a:pt x="242" y="428"/>
                    </a:lnTo>
                    <a:lnTo>
                      <a:pt x="250" y="428"/>
                    </a:lnTo>
                    <a:lnTo>
                      <a:pt x="258" y="428"/>
                    </a:lnTo>
                    <a:lnTo>
                      <a:pt x="264" y="426"/>
                    </a:lnTo>
                    <a:lnTo>
                      <a:pt x="272" y="422"/>
                    </a:lnTo>
                    <a:lnTo>
                      <a:pt x="272" y="422"/>
                    </a:lnTo>
                    <a:lnTo>
                      <a:pt x="276" y="418"/>
                    </a:lnTo>
                    <a:lnTo>
                      <a:pt x="280" y="414"/>
                    </a:lnTo>
                    <a:lnTo>
                      <a:pt x="284" y="402"/>
                    </a:lnTo>
                    <a:lnTo>
                      <a:pt x="284" y="402"/>
                    </a:lnTo>
                    <a:lnTo>
                      <a:pt x="286" y="398"/>
                    </a:lnTo>
                    <a:lnTo>
                      <a:pt x="286" y="398"/>
                    </a:lnTo>
                    <a:lnTo>
                      <a:pt x="286" y="400"/>
                    </a:lnTo>
                    <a:lnTo>
                      <a:pt x="290" y="398"/>
                    </a:lnTo>
                    <a:lnTo>
                      <a:pt x="290" y="398"/>
                    </a:lnTo>
                    <a:lnTo>
                      <a:pt x="302" y="392"/>
                    </a:lnTo>
                    <a:lnTo>
                      <a:pt x="302" y="392"/>
                    </a:lnTo>
                    <a:lnTo>
                      <a:pt x="312" y="386"/>
                    </a:lnTo>
                    <a:lnTo>
                      <a:pt x="320" y="376"/>
                    </a:lnTo>
                    <a:lnTo>
                      <a:pt x="320" y="376"/>
                    </a:lnTo>
                    <a:lnTo>
                      <a:pt x="326" y="370"/>
                    </a:lnTo>
                    <a:lnTo>
                      <a:pt x="330" y="364"/>
                    </a:lnTo>
                    <a:lnTo>
                      <a:pt x="336" y="348"/>
                    </a:lnTo>
                    <a:lnTo>
                      <a:pt x="336" y="348"/>
                    </a:lnTo>
                    <a:lnTo>
                      <a:pt x="318" y="352"/>
                    </a:lnTo>
                    <a:lnTo>
                      <a:pt x="318" y="352"/>
                    </a:lnTo>
                    <a:lnTo>
                      <a:pt x="324" y="358"/>
                    </a:lnTo>
                    <a:lnTo>
                      <a:pt x="330" y="360"/>
                    </a:lnTo>
                    <a:lnTo>
                      <a:pt x="336" y="364"/>
                    </a:lnTo>
                    <a:lnTo>
                      <a:pt x="342" y="368"/>
                    </a:lnTo>
                    <a:lnTo>
                      <a:pt x="342" y="368"/>
                    </a:lnTo>
                    <a:lnTo>
                      <a:pt x="346" y="370"/>
                    </a:lnTo>
                    <a:lnTo>
                      <a:pt x="348" y="370"/>
                    </a:lnTo>
                    <a:lnTo>
                      <a:pt x="356" y="370"/>
                    </a:lnTo>
                    <a:lnTo>
                      <a:pt x="360" y="364"/>
                    </a:lnTo>
                    <a:lnTo>
                      <a:pt x="360" y="358"/>
                    </a:lnTo>
                    <a:lnTo>
                      <a:pt x="360" y="358"/>
                    </a:lnTo>
                    <a:lnTo>
                      <a:pt x="362" y="352"/>
                    </a:lnTo>
                    <a:lnTo>
                      <a:pt x="364" y="348"/>
                    </a:lnTo>
                    <a:lnTo>
                      <a:pt x="364" y="348"/>
                    </a:lnTo>
                    <a:lnTo>
                      <a:pt x="366" y="338"/>
                    </a:lnTo>
                    <a:lnTo>
                      <a:pt x="366" y="338"/>
                    </a:lnTo>
                    <a:lnTo>
                      <a:pt x="352" y="348"/>
                    </a:lnTo>
                    <a:lnTo>
                      <a:pt x="352" y="348"/>
                    </a:lnTo>
                    <a:lnTo>
                      <a:pt x="356" y="350"/>
                    </a:lnTo>
                    <a:lnTo>
                      <a:pt x="360" y="354"/>
                    </a:lnTo>
                    <a:lnTo>
                      <a:pt x="366" y="364"/>
                    </a:lnTo>
                    <a:lnTo>
                      <a:pt x="372" y="374"/>
                    </a:lnTo>
                    <a:lnTo>
                      <a:pt x="378" y="382"/>
                    </a:lnTo>
                    <a:lnTo>
                      <a:pt x="378" y="382"/>
                    </a:lnTo>
                    <a:lnTo>
                      <a:pt x="382" y="388"/>
                    </a:lnTo>
                    <a:lnTo>
                      <a:pt x="388" y="392"/>
                    </a:lnTo>
                    <a:lnTo>
                      <a:pt x="400" y="396"/>
                    </a:lnTo>
                    <a:lnTo>
                      <a:pt x="400" y="396"/>
                    </a:lnTo>
                    <a:lnTo>
                      <a:pt x="410" y="402"/>
                    </a:lnTo>
                    <a:lnTo>
                      <a:pt x="416" y="406"/>
                    </a:lnTo>
                    <a:lnTo>
                      <a:pt x="420" y="410"/>
                    </a:lnTo>
                    <a:lnTo>
                      <a:pt x="420" y="410"/>
                    </a:lnTo>
                    <a:lnTo>
                      <a:pt x="422" y="412"/>
                    </a:lnTo>
                    <a:lnTo>
                      <a:pt x="426" y="414"/>
                    </a:lnTo>
                    <a:lnTo>
                      <a:pt x="432" y="416"/>
                    </a:lnTo>
                    <a:lnTo>
                      <a:pt x="436" y="414"/>
                    </a:lnTo>
                    <a:lnTo>
                      <a:pt x="436" y="414"/>
                    </a:lnTo>
                    <a:lnTo>
                      <a:pt x="440" y="412"/>
                    </a:lnTo>
                    <a:lnTo>
                      <a:pt x="444" y="412"/>
                    </a:lnTo>
                    <a:lnTo>
                      <a:pt x="450" y="414"/>
                    </a:lnTo>
                    <a:lnTo>
                      <a:pt x="458" y="422"/>
                    </a:lnTo>
                    <a:lnTo>
                      <a:pt x="464" y="428"/>
                    </a:lnTo>
                    <a:lnTo>
                      <a:pt x="464" y="428"/>
                    </a:lnTo>
                    <a:lnTo>
                      <a:pt x="468" y="430"/>
                    </a:lnTo>
                    <a:lnTo>
                      <a:pt x="472" y="430"/>
                    </a:lnTo>
                    <a:lnTo>
                      <a:pt x="478" y="428"/>
                    </a:lnTo>
                    <a:lnTo>
                      <a:pt x="482" y="426"/>
                    </a:lnTo>
                    <a:lnTo>
                      <a:pt x="482" y="426"/>
                    </a:lnTo>
                    <a:lnTo>
                      <a:pt x="486" y="410"/>
                    </a:lnTo>
                    <a:lnTo>
                      <a:pt x="492" y="394"/>
                    </a:lnTo>
                    <a:lnTo>
                      <a:pt x="492" y="394"/>
                    </a:lnTo>
                    <a:lnTo>
                      <a:pt x="494" y="388"/>
                    </a:lnTo>
                    <a:lnTo>
                      <a:pt x="498" y="382"/>
                    </a:lnTo>
                    <a:lnTo>
                      <a:pt x="498" y="382"/>
                    </a:lnTo>
                    <a:lnTo>
                      <a:pt x="500" y="382"/>
                    </a:lnTo>
                    <a:lnTo>
                      <a:pt x="500" y="382"/>
                    </a:lnTo>
                    <a:lnTo>
                      <a:pt x="504" y="382"/>
                    </a:lnTo>
                    <a:lnTo>
                      <a:pt x="508" y="384"/>
                    </a:lnTo>
                    <a:lnTo>
                      <a:pt x="508" y="384"/>
                    </a:lnTo>
                    <a:lnTo>
                      <a:pt x="512" y="384"/>
                    </a:lnTo>
                    <a:lnTo>
                      <a:pt x="516" y="382"/>
                    </a:lnTo>
                    <a:lnTo>
                      <a:pt x="520" y="380"/>
                    </a:lnTo>
                    <a:lnTo>
                      <a:pt x="522" y="376"/>
                    </a:lnTo>
                    <a:lnTo>
                      <a:pt x="522" y="376"/>
                    </a:lnTo>
                    <a:lnTo>
                      <a:pt x="524" y="370"/>
                    </a:lnTo>
                    <a:lnTo>
                      <a:pt x="528" y="366"/>
                    </a:lnTo>
                    <a:lnTo>
                      <a:pt x="532" y="364"/>
                    </a:lnTo>
                    <a:lnTo>
                      <a:pt x="538" y="362"/>
                    </a:lnTo>
                    <a:lnTo>
                      <a:pt x="538" y="362"/>
                    </a:lnTo>
                    <a:lnTo>
                      <a:pt x="542" y="362"/>
                    </a:lnTo>
                    <a:lnTo>
                      <a:pt x="546" y="358"/>
                    </a:lnTo>
                    <a:lnTo>
                      <a:pt x="548" y="356"/>
                    </a:lnTo>
                    <a:lnTo>
                      <a:pt x="548" y="352"/>
                    </a:lnTo>
                    <a:lnTo>
                      <a:pt x="548" y="352"/>
                    </a:lnTo>
                    <a:lnTo>
                      <a:pt x="550" y="344"/>
                    </a:lnTo>
                    <a:lnTo>
                      <a:pt x="554" y="338"/>
                    </a:lnTo>
                    <a:lnTo>
                      <a:pt x="562" y="326"/>
                    </a:lnTo>
                    <a:lnTo>
                      <a:pt x="562" y="326"/>
                    </a:lnTo>
                    <a:lnTo>
                      <a:pt x="572" y="314"/>
                    </a:lnTo>
                    <a:lnTo>
                      <a:pt x="584" y="302"/>
                    </a:lnTo>
                    <a:lnTo>
                      <a:pt x="584" y="302"/>
                    </a:lnTo>
                    <a:lnTo>
                      <a:pt x="566" y="300"/>
                    </a:lnTo>
                    <a:lnTo>
                      <a:pt x="566" y="300"/>
                    </a:lnTo>
                    <a:lnTo>
                      <a:pt x="574" y="312"/>
                    </a:lnTo>
                    <a:lnTo>
                      <a:pt x="584" y="322"/>
                    </a:lnTo>
                    <a:lnTo>
                      <a:pt x="590" y="326"/>
                    </a:lnTo>
                    <a:lnTo>
                      <a:pt x="596" y="328"/>
                    </a:lnTo>
                    <a:lnTo>
                      <a:pt x="602" y="328"/>
                    </a:lnTo>
                    <a:lnTo>
                      <a:pt x="608" y="322"/>
                    </a:lnTo>
                    <a:lnTo>
                      <a:pt x="608" y="322"/>
                    </a:lnTo>
                    <a:lnTo>
                      <a:pt x="614" y="314"/>
                    </a:lnTo>
                    <a:lnTo>
                      <a:pt x="620" y="306"/>
                    </a:lnTo>
                    <a:lnTo>
                      <a:pt x="620" y="306"/>
                    </a:lnTo>
                    <a:lnTo>
                      <a:pt x="620" y="306"/>
                    </a:lnTo>
                    <a:lnTo>
                      <a:pt x="620" y="306"/>
                    </a:lnTo>
                    <a:lnTo>
                      <a:pt x="620" y="304"/>
                    </a:lnTo>
                    <a:lnTo>
                      <a:pt x="620" y="304"/>
                    </a:lnTo>
                    <a:lnTo>
                      <a:pt x="620" y="304"/>
                    </a:lnTo>
                    <a:lnTo>
                      <a:pt x="620" y="304"/>
                    </a:lnTo>
                    <a:lnTo>
                      <a:pt x="622" y="304"/>
                    </a:lnTo>
                    <a:lnTo>
                      <a:pt x="622" y="304"/>
                    </a:lnTo>
                    <a:lnTo>
                      <a:pt x="622" y="304"/>
                    </a:lnTo>
                    <a:lnTo>
                      <a:pt x="622" y="304"/>
                    </a:lnTo>
                    <a:lnTo>
                      <a:pt x="622" y="304"/>
                    </a:lnTo>
                    <a:lnTo>
                      <a:pt x="622" y="304"/>
                    </a:lnTo>
                    <a:lnTo>
                      <a:pt x="624" y="304"/>
                    </a:lnTo>
                    <a:lnTo>
                      <a:pt x="624" y="304"/>
                    </a:lnTo>
                    <a:lnTo>
                      <a:pt x="626" y="306"/>
                    </a:lnTo>
                    <a:lnTo>
                      <a:pt x="626" y="306"/>
                    </a:lnTo>
                    <a:lnTo>
                      <a:pt x="630" y="306"/>
                    </a:lnTo>
                    <a:lnTo>
                      <a:pt x="634" y="306"/>
                    </a:lnTo>
                    <a:lnTo>
                      <a:pt x="638" y="304"/>
                    </a:lnTo>
                    <a:lnTo>
                      <a:pt x="642" y="298"/>
                    </a:lnTo>
                    <a:lnTo>
                      <a:pt x="642" y="298"/>
                    </a:lnTo>
                    <a:lnTo>
                      <a:pt x="648" y="278"/>
                    </a:lnTo>
                    <a:lnTo>
                      <a:pt x="656" y="258"/>
                    </a:lnTo>
                    <a:lnTo>
                      <a:pt x="656" y="258"/>
                    </a:lnTo>
                    <a:lnTo>
                      <a:pt x="662" y="248"/>
                    </a:lnTo>
                    <a:lnTo>
                      <a:pt x="668" y="240"/>
                    </a:lnTo>
                    <a:lnTo>
                      <a:pt x="668" y="240"/>
                    </a:lnTo>
                    <a:lnTo>
                      <a:pt x="672" y="236"/>
                    </a:lnTo>
                    <a:lnTo>
                      <a:pt x="672" y="236"/>
                    </a:lnTo>
                    <a:lnTo>
                      <a:pt x="672" y="236"/>
                    </a:lnTo>
                    <a:lnTo>
                      <a:pt x="672" y="236"/>
                    </a:lnTo>
                    <a:lnTo>
                      <a:pt x="676" y="234"/>
                    </a:lnTo>
                    <a:lnTo>
                      <a:pt x="676" y="234"/>
                    </a:lnTo>
                    <a:lnTo>
                      <a:pt x="676" y="234"/>
                    </a:lnTo>
                    <a:lnTo>
                      <a:pt x="676" y="234"/>
                    </a:lnTo>
                    <a:lnTo>
                      <a:pt x="674" y="234"/>
                    </a:lnTo>
                    <a:lnTo>
                      <a:pt x="676" y="234"/>
                    </a:lnTo>
                    <a:lnTo>
                      <a:pt x="676" y="234"/>
                    </a:lnTo>
                    <a:lnTo>
                      <a:pt x="676" y="234"/>
                    </a:lnTo>
                    <a:lnTo>
                      <a:pt x="682" y="236"/>
                    </a:lnTo>
                    <a:lnTo>
                      <a:pt x="690" y="234"/>
                    </a:lnTo>
                    <a:lnTo>
                      <a:pt x="690" y="234"/>
                    </a:lnTo>
                    <a:lnTo>
                      <a:pt x="696" y="226"/>
                    </a:lnTo>
                    <a:lnTo>
                      <a:pt x="700" y="218"/>
                    </a:lnTo>
                    <a:lnTo>
                      <a:pt x="708" y="202"/>
                    </a:lnTo>
                    <a:lnTo>
                      <a:pt x="708" y="202"/>
                    </a:lnTo>
                    <a:lnTo>
                      <a:pt x="712" y="190"/>
                    </a:lnTo>
                    <a:lnTo>
                      <a:pt x="712" y="190"/>
                    </a:lnTo>
                    <a:lnTo>
                      <a:pt x="714" y="186"/>
                    </a:lnTo>
                    <a:lnTo>
                      <a:pt x="714" y="186"/>
                    </a:lnTo>
                    <a:lnTo>
                      <a:pt x="718" y="184"/>
                    </a:lnTo>
                    <a:lnTo>
                      <a:pt x="718" y="184"/>
                    </a:lnTo>
                    <a:lnTo>
                      <a:pt x="722" y="182"/>
                    </a:lnTo>
                    <a:lnTo>
                      <a:pt x="722" y="182"/>
                    </a:lnTo>
                    <a:lnTo>
                      <a:pt x="724" y="184"/>
                    </a:lnTo>
                    <a:lnTo>
                      <a:pt x="724" y="184"/>
                    </a:lnTo>
                    <a:lnTo>
                      <a:pt x="726" y="188"/>
                    </a:lnTo>
                    <a:lnTo>
                      <a:pt x="728" y="192"/>
                    </a:lnTo>
                    <a:lnTo>
                      <a:pt x="728" y="192"/>
                    </a:lnTo>
                    <a:lnTo>
                      <a:pt x="732" y="206"/>
                    </a:lnTo>
                    <a:lnTo>
                      <a:pt x="734" y="218"/>
                    </a:lnTo>
                    <a:lnTo>
                      <a:pt x="734" y="218"/>
                    </a:lnTo>
                    <a:lnTo>
                      <a:pt x="736" y="222"/>
                    </a:lnTo>
                    <a:lnTo>
                      <a:pt x="738" y="226"/>
                    </a:lnTo>
                    <a:lnTo>
                      <a:pt x="742" y="228"/>
                    </a:lnTo>
                    <a:lnTo>
                      <a:pt x="746" y="230"/>
                    </a:lnTo>
                    <a:lnTo>
                      <a:pt x="746" y="230"/>
                    </a:lnTo>
                    <a:lnTo>
                      <a:pt x="750" y="230"/>
                    </a:lnTo>
                    <a:lnTo>
                      <a:pt x="756" y="234"/>
                    </a:lnTo>
                    <a:lnTo>
                      <a:pt x="762" y="242"/>
                    </a:lnTo>
                    <a:lnTo>
                      <a:pt x="762" y="242"/>
                    </a:lnTo>
                    <a:lnTo>
                      <a:pt x="766" y="244"/>
                    </a:lnTo>
                    <a:lnTo>
                      <a:pt x="768" y="246"/>
                    </a:lnTo>
                    <a:lnTo>
                      <a:pt x="774" y="246"/>
                    </a:lnTo>
                    <a:lnTo>
                      <a:pt x="780" y="244"/>
                    </a:lnTo>
                    <a:lnTo>
                      <a:pt x="782" y="240"/>
                    </a:lnTo>
                    <a:lnTo>
                      <a:pt x="784" y="236"/>
                    </a:lnTo>
                    <a:lnTo>
                      <a:pt x="784" y="236"/>
                    </a:lnTo>
                    <a:lnTo>
                      <a:pt x="784" y="230"/>
                    </a:lnTo>
                    <a:lnTo>
                      <a:pt x="786" y="222"/>
                    </a:lnTo>
                    <a:lnTo>
                      <a:pt x="788" y="214"/>
                    </a:lnTo>
                    <a:lnTo>
                      <a:pt x="790" y="208"/>
                    </a:lnTo>
                    <a:lnTo>
                      <a:pt x="790" y="208"/>
                    </a:lnTo>
                    <a:lnTo>
                      <a:pt x="770" y="216"/>
                    </a:lnTo>
                    <a:lnTo>
                      <a:pt x="770" y="216"/>
                    </a:lnTo>
                    <a:lnTo>
                      <a:pt x="782" y="226"/>
                    </a:lnTo>
                    <a:lnTo>
                      <a:pt x="792" y="238"/>
                    </a:lnTo>
                    <a:lnTo>
                      <a:pt x="792" y="238"/>
                    </a:lnTo>
                    <a:lnTo>
                      <a:pt x="806" y="250"/>
                    </a:lnTo>
                    <a:lnTo>
                      <a:pt x="820" y="260"/>
                    </a:lnTo>
                    <a:lnTo>
                      <a:pt x="820" y="260"/>
                    </a:lnTo>
                    <a:lnTo>
                      <a:pt x="828" y="264"/>
                    </a:lnTo>
                    <a:lnTo>
                      <a:pt x="832" y="266"/>
                    </a:lnTo>
                    <a:lnTo>
                      <a:pt x="838" y="266"/>
                    </a:lnTo>
                    <a:lnTo>
                      <a:pt x="838" y="266"/>
                    </a:lnTo>
                    <a:lnTo>
                      <a:pt x="842" y="262"/>
                    </a:lnTo>
                    <a:lnTo>
                      <a:pt x="846" y="260"/>
                    </a:lnTo>
                    <a:lnTo>
                      <a:pt x="850" y="250"/>
                    </a:lnTo>
                    <a:lnTo>
                      <a:pt x="850" y="250"/>
                    </a:lnTo>
                    <a:lnTo>
                      <a:pt x="854" y="244"/>
                    </a:lnTo>
                    <a:lnTo>
                      <a:pt x="856" y="238"/>
                    </a:lnTo>
                    <a:lnTo>
                      <a:pt x="856" y="238"/>
                    </a:lnTo>
                    <a:lnTo>
                      <a:pt x="856" y="230"/>
                    </a:lnTo>
                    <a:lnTo>
                      <a:pt x="852" y="224"/>
                    </a:lnTo>
                    <a:lnTo>
                      <a:pt x="852" y="224"/>
                    </a:lnTo>
                    <a:lnTo>
                      <a:pt x="852" y="222"/>
                    </a:lnTo>
                    <a:lnTo>
                      <a:pt x="852" y="222"/>
                    </a:lnTo>
                    <a:lnTo>
                      <a:pt x="850" y="226"/>
                    </a:lnTo>
                    <a:lnTo>
                      <a:pt x="852" y="226"/>
                    </a:lnTo>
                    <a:lnTo>
                      <a:pt x="852" y="226"/>
                    </a:lnTo>
                    <a:lnTo>
                      <a:pt x="854" y="224"/>
                    </a:lnTo>
                    <a:lnTo>
                      <a:pt x="854" y="224"/>
                    </a:lnTo>
                    <a:lnTo>
                      <a:pt x="862" y="220"/>
                    </a:lnTo>
                    <a:lnTo>
                      <a:pt x="868" y="216"/>
                    </a:lnTo>
                    <a:lnTo>
                      <a:pt x="868" y="216"/>
                    </a:lnTo>
                    <a:lnTo>
                      <a:pt x="878" y="206"/>
                    </a:lnTo>
                    <a:lnTo>
                      <a:pt x="884" y="194"/>
                    </a:lnTo>
                    <a:lnTo>
                      <a:pt x="884" y="194"/>
                    </a:lnTo>
                    <a:lnTo>
                      <a:pt x="888" y="186"/>
                    </a:lnTo>
                    <a:lnTo>
                      <a:pt x="888" y="178"/>
                    </a:lnTo>
                    <a:lnTo>
                      <a:pt x="886" y="162"/>
                    </a:lnTo>
                    <a:lnTo>
                      <a:pt x="886" y="162"/>
                    </a:lnTo>
                    <a:lnTo>
                      <a:pt x="872" y="176"/>
                    </a:lnTo>
                    <a:lnTo>
                      <a:pt x="872" y="176"/>
                    </a:lnTo>
                    <a:lnTo>
                      <a:pt x="882" y="178"/>
                    </a:lnTo>
                    <a:lnTo>
                      <a:pt x="892" y="180"/>
                    </a:lnTo>
                    <a:lnTo>
                      <a:pt x="892" y="180"/>
                    </a:lnTo>
                    <a:lnTo>
                      <a:pt x="896" y="180"/>
                    </a:lnTo>
                    <a:lnTo>
                      <a:pt x="900" y="180"/>
                    </a:lnTo>
                    <a:lnTo>
                      <a:pt x="904" y="180"/>
                    </a:lnTo>
                    <a:lnTo>
                      <a:pt x="908" y="176"/>
                    </a:lnTo>
                    <a:lnTo>
                      <a:pt x="908" y="176"/>
                    </a:lnTo>
                    <a:lnTo>
                      <a:pt x="918" y="152"/>
                    </a:lnTo>
                    <a:lnTo>
                      <a:pt x="930" y="128"/>
                    </a:lnTo>
                    <a:lnTo>
                      <a:pt x="930" y="128"/>
                    </a:lnTo>
                    <a:lnTo>
                      <a:pt x="936" y="118"/>
                    </a:lnTo>
                    <a:lnTo>
                      <a:pt x="944" y="110"/>
                    </a:lnTo>
                    <a:lnTo>
                      <a:pt x="944" y="110"/>
                    </a:lnTo>
                    <a:lnTo>
                      <a:pt x="952" y="106"/>
                    </a:lnTo>
                    <a:lnTo>
                      <a:pt x="954" y="108"/>
                    </a:lnTo>
                    <a:lnTo>
                      <a:pt x="958" y="108"/>
                    </a:lnTo>
                    <a:lnTo>
                      <a:pt x="958" y="108"/>
                    </a:lnTo>
                    <a:lnTo>
                      <a:pt x="962" y="110"/>
                    </a:lnTo>
                    <a:lnTo>
                      <a:pt x="968" y="110"/>
                    </a:lnTo>
                    <a:lnTo>
                      <a:pt x="972" y="108"/>
                    </a:lnTo>
                    <a:lnTo>
                      <a:pt x="974" y="104"/>
                    </a:lnTo>
                    <a:lnTo>
                      <a:pt x="974" y="104"/>
                    </a:lnTo>
                    <a:lnTo>
                      <a:pt x="976" y="94"/>
                    </a:lnTo>
                    <a:lnTo>
                      <a:pt x="974" y="84"/>
                    </a:lnTo>
                    <a:lnTo>
                      <a:pt x="974" y="84"/>
                    </a:lnTo>
                    <a:lnTo>
                      <a:pt x="964" y="98"/>
                    </a:lnTo>
                    <a:lnTo>
                      <a:pt x="964" y="98"/>
                    </a:lnTo>
                    <a:lnTo>
                      <a:pt x="968" y="96"/>
                    </a:lnTo>
                    <a:lnTo>
                      <a:pt x="968" y="96"/>
                    </a:lnTo>
                    <a:lnTo>
                      <a:pt x="972" y="96"/>
                    </a:lnTo>
                    <a:lnTo>
                      <a:pt x="972" y="96"/>
                    </a:lnTo>
                    <a:lnTo>
                      <a:pt x="974" y="96"/>
                    </a:lnTo>
                    <a:lnTo>
                      <a:pt x="970" y="94"/>
                    </a:lnTo>
                    <a:lnTo>
                      <a:pt x="968" y="92"/>
                    </a:lnTo>
                    <a:lnTo>
                      <a:pt x="968" y="92"/>
                    </a:lnTo>
                    <a:lnTo>
                      <a:pt x="970" y="94"/>
                    </a:lnTo>
                    <a:lnTo>
                      <a:pt x="972" y="96"/>
                    </a:lnTo>
                    <a:lnTo>
                      <a:pt x="978" y="96"/>
                    </a:lnTo>
                    <a:lnTo>
                      <a:pt x="984" y="94"/>
                    </a:lnTo>
                    <a:lnTo>
                      <a:pt x="988" y="88"/>
                    </a:lnTo>
                    <a:lnTo>
                      <a:pt x="988" y="88"/>
                    </a:lnTo>
                    <a:lnTo>
                      <a:pt x="990" y="82"/>
                    </a:lnTo>
                    <a:lnTo>
                      <a:pt x="994" y="78"/>
                    </a:lnTo>
                    <a:lnTo>
                      <a:pt x="1004" y="70"/>
                    </a:lnTo>
                    <a:lnTo>
                      <a:pt x="1004" y="70"/>
                    </a:lnTo>
                    <a:lnTo>
                      <a:pt x="990" y="72"/>
                    </a:lnTo>
                    <a:lnTo>
                      <a:pt x="990" y="72"/>
                    </a:lnTo>
                    <a:lnTo>
                      <a:pt x="1008" y="84"/>
                    </a:lnTo>
                    <a:lnTo>
                      <a:pt x="1024" y="96"/>
                    </a:lnTo>
                    <a:lnTo>
                      <a:pt x="1056" y="124"/>
                    </a:lnTo>
                    <a:lnTo>
                      <a:pt x="1056" y="124"/>
                    </a:lnTo>
                    <a:lnTo>
                      <a:pt x="1062" y="128"/>
                    </a:lnTo>
                    <a:lnTo>
                      <a:pt x="1068" y="128"/>
                    </a:lnTo>
                    <a:lnTo>
                      <a:pt x="1072" y="124"/>
                    </a:lnTo>
                    <a:lnTo>
                      <a:pt x="1074" y="116"/>
                    </a:lnTo>
                    <a:lnTo>
                      <a:pt x="1074" y="116"/>
                    </a:lnTo>
                    <a:lnTo>
                      <a:pt x="1076" y="112"/>
                    </a:lnTo>
                    <a:lnTo>
                      <a:pt x="1076" y="112"/>
                    </a:lnTo>
                    <a:lnTo>
                      <a:pt x="1074" y="114"/>
                    </a:lnTo>
                    <a:lnTo>
                      <a:pt x="1072" y="116"/>
                    </a:lnTo>
                    <a:lnTo>
                      <a:pt x="1074" y="116"/>
                    </a:lnTo>
                    <a:lnTo>
                      <a:pt x="1074" y="116"/>
                    </a:lnTo>
                    <a:lnTo>
                      <a:pt x="1078" y="112"/>
                    </a:lnTo>
                    <a:lnTo>
                      <a:pt x="1082" y="108"/>
                    </a:lnTo>
                    <a:lnTo>
                      <a:pt x="1082" y="108"/>
                    </a:lnTo>
                    <a:lnTo>
                      <a:pt x="1062" y="104"/>
                    </a:lnTo>
                    <a:lnTo>
                      <a:pt x="1062" y="104"/>
                    </a:lnTo>
                    <a:lnTo>
                      <a:pt x="1068" y="120"/>
                    </a:lnTo>
                    <a:lnTo>
                      <a:pt x="1076" y="132"/>
                    </a:lnTo>
                    <a:lnTo>
                      <a:pt x="1088" y="142"/>
                    </a:lnTo>
                    <a:lnTo>
                      <a:pt x="1094" y="146"/>
                    </a:lnTo>
                    <a:lnTo>
                      <a:pt x="1102" y="150"/>
                    </a:lnTo>
                    <a:lnTo>
                      <a:pt x="1102" y="150"/>
                    </a:lnTo>
                    <a:lnTo>
                      <a:pt x="1106" y="150"/>
                    </a:lnTo>
                    <a:lnTo>
                      <a:pt x="1110" y="150"/>
                    </a:lnTo>
                    <a:lnTo>
                      <a:pt x="1112" y="148"/>
                    </a:lnTo>
                    <a:lnTo>
                      <a:pt x="1116" y="144"/>
                    </a:lnTo>
                    <a:lnTo>
                      <a:pt x="1116" y="144"/>
                    </a:lnTo>
                    <a:lnTo>
                      <a:pt x="1120" y="140"/>
                    </a:lnTo>
                    <a:lnTo>
                      <a:pt x="1126" y="138"/>
                    </a:lnTo>
                    <a:lnTo>
                      <a:pt x="1132" y="138"/>
                    </a:lnTo>
                    <a:lnTo>
                      <a:pt x="1138" y="140"/>
                    </a:lnTo>
                    <a:lnTo>
                      <a:pt x="1138" y="140"/>
                    </a:lnTo>
                    <a:lnTo>
                      <a:pt x="1142" y="144"/>
                    </a:lnTo>
                    <a:lnTo>
                      <a:pt x="1142" y="148"/>
                    </a:lnTo>
                    <a:lnTo>
                      <a:pt x="1142" y="148"/>
                    </a:lnTo>
                    <a:lnTo>
                      <a:pt x="1140" y="156"/>
                    </a:lnTo>
                    <a:lnTo>
                      <a:pt x="1142" y="164"/>
                    </a:lnTo>
                    <a:lnTo>
                      <a:pt x="1142" y="164"/>
                    </a:lnTo>
                    <a:lnTo>
                      <a:pt x="1146" y="174"/>
                    </a:lnTo>
                    <a:lnTo>
                      <a:pt x="1154" y="184"/>
                    </a:lnTo>
                    <a:lnTo>
                      <a:pt x="1170" y="200"/>
                    </a:lnTo>
                    <a:lnTo>
                      <a:pt x="1170" y="200"/>
                    </a:lnTo>
                    <a:lnTo>
                      <a:pt x="1186" y="218"/>
                    </a:lnTo>
                    <a:lnTo>
                      <a:pt x="1202" y="238"/>
                    </a:lnTo>
                    <a:lnTo>
                      <a:pt x="1202" y="238"/>
                    </a:lnTo>
                    <a:lnTo>
                      <a:pt x="1208" y="242"/>
                    </a:lnTo>
                    <a:lnTo>
                      <a:pt x="1216" y="242"/>
                    </a:lnTo>
                    <a:lnTo>
                      <a:pt x="1218" y="242"/>
                    </a:lnTo>
                    <a:lnTo>
                      <a:pt x="1220" y="238"/>
                    </a:lnTo>
                    <a:lnTo>
                      <a:pt x="1222" y="236"/>
                    </a:lnTo>
                    <a:lnTo>
                      <a:pt x="1222" y="232"/>
                    </a:lnTo>
                    <a:lnTo>
                      <a:pt x="1222" y="232"/>
                    </a:lnTo>
                    <a:lnTo>
                      <a:pt x="1224" y="226"/>
                    </a:lnTo>
                    <a:lnTo>
                      <a:pt x="1226" y="222"/>
                    </a:lnTo>
                    <a:lnTo>
                      <a:pt x="1236" y="216"/>
                    </a:lnTo>
                    <a:lnTo>
                      <a:pt x="1236" y="216"/>
                    </a:lnTo>
                    <a:lnTo>
                      <a:pt x="1240" y="212"/>
                    </a:lnTo>
                    <a:lnTo>
                      <a:pt x="1240" y="208"/>
                    </a:lnTo>
                    <a:lnTo>
                      <a:pt x="1240" y="198"/>
                    </a:lnTo>
                    <a:lnTo>
                      <a:pt x="1238" y="188"/>
                    </a:lnTo>
                    <a:lnTo>
                      <a:pt x="1236" y="180"/>
                    </a:lnTo>
                    <a:lnTo>
                      <a:pt x="1236" y="180"/>
                    </a:lnTo>
                    <a:lnTo>
                      <a:pt x="1236" y="176"/>
                    </a:lnTo>
                    <a:lnTo>
                      <a:pt x="1236" y="176"/>
                    </a:lnTo>
                    <a:lnTo>
                      <a:pt x="1238" y="170"/>
                    </a:lnTo>
                    <a:lnTo>
                      <a:pt x="1238" y="170"/>
                    </a:lnTo>
                    <a:lnTo>
                      <a:pt x="1246" y="154"/>
                    </a:lnTo>
                    <a:lnTo>
                      <a:pt x="1246" y="154"/>
                    </a:lnTo>
                    <a:lnTo>
                      <a:pt x="1254" y="140"/>
                    </a:lnTo>
                    <a:lnTo>
                      <a:pt x="1260" y="134"/>
                    </a:lnTo>
                    <a:lnTo>
                      <a:pt x="1266" y="128"/>
                    </a:lnTo>
                    <a:lnTo>
                      <a:pt x="1266" y="128"/>
                    </a:lnTo>
                    <a:lnTo>
                      <a:pt x="1254" y="128"/>
                    </a:lnTo>
                    <a:lnTo>
                      <a:pt x="1254" y="128"/>
                    </a:lnTo>
                    <a:lnTo>
                      <a:pt x="1264" y="134"/>
                    </a:lnTo>
                    <a:lnTo>
                      <a:pt x="1272" y="140"/>
                    </a:lnTo>
                    <a:lnTo>
                      <a:pt x="1278" y="148"/>
                    </a:lnTo>
                    <a:lnTo>
                      <a:pt x="1284" y="156"/>
                    </a:lnTo>
                    <a:lnTo>
                      <a:pt x="1284" y="156"/>
                    </a:lnTo>
                    <a:lnTo>
                      <a:pt x="1286" y="158"/>
                    </a:lnTo>
                    <a:lnTo>
                      <a:pt x="1290" y="160"/>
                    </a:lnTo>
                    <a:lnTo>
                      <a:pt x="1296" y="160"/>
                    </a:lnTo>
                    <a:lnTo>
                      <a:pt x="1302" y="156"/>
                    </a:lnTo>
                    <a:lnTo>
                      <a:pt x="1304" y="150"/>
                    </a:lnTo>
                    <a:lnTo>
                      <a:pt x="1304" y="150"/>
                    </a:lnTo>
                    <a:lnTo>
                      <a:pt x="1308" y="136"/>
                    </a:lnTo>
                    <a:lnTo>
                      <a:pt x="1312" y="124"/>
                    </a:lnTo>
                    <a:lnTo>
                      <a:pt x="1320" y="112"/>
                    </a:lnTo>
                    <a:lnTo>
                      <a:pt x="1328" y="100"/>
                    </a:lnTo>
                    <a:lnTo>
                      <a:pt x="1328" y="100"/>
                    </a:lnTo>
                    <a:lnTo>
                      <a:pt x="1338" y="90"/>
                    </a:lnTo>
                    <a:lnTo>
                      <a:pt x="1350" y="82"/>
                    </a:lnTo>
                    <a:lnTo>
                      <a:pt x="1350" y="82"/>
                    </a:lnTo>
                    <a:lnTo>
                      <a:pt x="1362" y="76"/>
                    </a:lnTo>
                    <a:lnTo>
                      <a:pt x="1362" y="76"/>
                    </a:lnTo>
                    <a:lnTo>
                      <a:pt x="1362" y="74"/>
                    </a:lnTo>
                    <a:lnTo>
                      <a:pt x="1364" y="74"/>
                    </a:lnTo>
                    <a:lnTo>
                      <a:pt x="1364" y="74"/>
                    </a:lnTo>
                    <a:lnTo>
                      <a:pt x="1368" y="76"/>
                    </a:lnTo>
                    <a:lnTo>
                      <a:pt x="1368" y="76"/>
                    </a:lnTo>
                    <a:lnTo>
                      <a:pt x="1380" y="78"/>
                    </a:lnTo>
                    <a:lnTo>
                      <a:pt x="1386" y="76"/>
                    </a:lnTo>
                    <a:lnTo>
                      <a:pt x="1394" y="76"/>
                    </a:lnTo>
                    <a:lnTo>
                      <a:pt x="1394" y="76"/>
                    </a:lnTo>
                    <a:lnTo>
                      <a:pt x="1398" y="72"/>
                    </a:lnTo>
                    <a:lnTo>
                      <a:pt x="1402" y="68"/>
                    </a:lnTo>
                    <a:lnTo>
                      <a:pt x="1406" y="62"/>
                    </a:lnTo>
                    <a:lnTo>
                      <a:pt x="1412" y="60"/>
                    </a:lnTo>
                    <a:lnTo>
                      <a:pt x="1412" y="60"/>
                    </a:lnTo>
                    <a:lnTo>
                      <a:pt x="1426" y="56"/>
                    </a:lnTo>
                    <a:lnTo>
                      <a:pt x="1440" y="56"/>
                    </a:lnTo>
                    <a:lnTo>
                      <a:pt x="1440" y="56"/>
                    </a:lnTo>
                    <a:lnTo>
                      <a:pt x="1454" y="56"/>
                    </a:lnTo>
                    <a:lnTo>
                      <a:pt x="1468" y="60"/>
                    </a:lnTo>
                    <a:lnTo>
                      <a:pt x="1468" y="60"/>
                    </a:lnTo>
                    <a:lnTo>
                      <a:pt x="1472" y="60"/>
                    </a:lnTo>
                    <a:lnTo>
                      <a:pt x="1476" y="58"/>
                    </a:lnTo>
                    <a:lnTo>
                      <a:pt x="1480" y="54"/>
                    </a:lnTo>
                    <a:lnTo>
                      <a:pt x="1482" y="48"/>
                    </a:lnTo>
                    <a:lnTo>
                      <a:pt x="1482" y="48"/>
                    </a:lnTo>
                    <a:lnTo>
                      <a:pt x="1482" y="44"/>
                    </a:lnTo>
                    <a:lnTo>
                      <a:pt x="1486" y="40"/>
                    </a:lnTo>
                    <a:lnTo>
                      <a:pt x="1486" y="40"/>
                    </a:lnTo>
                    <a:lnTo>
                      <a:pt x="1492" y="34"/>
                    </a:lnTo>
                    <a:lnTo>
                      <a:pt x="1500" y="30"/>
                    </a:lnTo>
                    <a:lnTo>
                      <a:pt x="1500" y="30"/>
                    </a:lnTo>
                    <a:lnTo>
                      <a:pt x="1518" y="24"/>
                    </a:lnTo>
                    <a:lnTo>
                      <a:pt x="1526" y="24"/>
                    </a:lnTo>
                    <a:lnTo>
                      <a:pt x="1532" y="24"/>
                    </a:lnTo>
                    <a:lnTo>
                      <a:pt x="1532" y="2"/>
                    </a:lnTo>
                    <a:lnTo>
                      <a:pt x="1532" y="2"/>
                    </a:lnTo>
                    <a:lnTo>
                      <a:pt x="1522" y="0"/>
                    </a:lnTo>
                    <a:lnTo>
                      <a:pt x="1510" y="2"/>
                    </a:lnTo>
                    <a:lnTo>
                      <a:pt x="1490" y="10"/>
                    </a:lnTo>
                    <a:lnTo>
                      <a:pt x="1490" y="10"/>
                    </a:lnTo>
                    <a:lnTo>
                      <a:pt x="1478" y="16"/>
                    </a:lnTo>
                    <a:lnTo>
                      <a:pt x="1468" y="26"/>
                    </a:lnTo>
                    <a:lnTo>
                      <a:pt x="1462" y="36"/>
                    </a:lnTo>
                    <a:lnTo>
                      <a:pt x="1460" y="42"/>
                    </a:lnTo>
                    <a:lnTo>
                      <a:pt x="1460" y="48"/>
                    </a:lnTo>
                    <a:lnTo>
                      <a:pt x="1460" y="48"/>
                    </a:lnTo>
                    <a:lnTo>
                      <a:pt x="1474" y="38"/>
                    </a:lnTo>
                    <a:lnTo>
                      <a:pt x="1474" y="38"/>
                    </a:lnTo>
                    <a:lnTo>
                      <a:pt x="1458" y="34"/>
                    </a:lnTo>
                    <a:lnTo>
                      <a:pt x="1442" y="34"/>
                    </a:lnTo>
                    <a:lnTo>
                      <a:pt x="1426" y="34"/>
                    </a:lnTo>
                    <a:lnTo>
                      <a:pt x="1410" y="38"/>
                    </a:lnTo>
                    <a:lnTo>
                      <a:pt x="1410" y="38"/>
                    </a:lnTo>
                    <a:lnTo>
                      <a:pt x="1402" y="40"/>
                    </a:lnTo>
                    <a:lnTo>
                      <a:pt x="1396" y="44"/>
                    </a:lnTo>
                    <a:lnTo>
                      <a:pt x="1384" y="54"/>
                    </a:lnTo>
                    <a:lnTo>
                      <a:pt x="1384" y="54"/>
                    </a:lnTo>
                    <a:lnTo>
                      <a:pt x="1382" y="56"/>
                    </a:lnTo>
                    <a:lnTo>
                      <a:pt x="1384" y="56"/>
                    </a:lnTo>
                    <a:lnTo>
                      <a:pt x="1384" y="56"/>
                    </a:lnTo>
                    <a:lnTo>
                      <a:pt x="1378" y="54"/>
                    </a:lnTo>
                    <a:lnTo>
                      <a:pt x="1378" y="54"/>
                    </a:lnTo>
                    <a:lnTo>
                      <a:pt x="1364" y="52"/>
                    </a:lnTo>
                    <a:lnTo>
                      <a:pt x="1364" y="52"/>
                    </a:lnTo>
                    <a:lnTo>
                      <a:pt x="1356" y="54"/>
                    </a:lnTo>
                    <a:lnTo>
                      <a:pt x="1350" y="56"/>
                    </a:lnTo>
                    <a:lnTo>
                      <a:pt x="1336" y="64"/>
                    </a:lnTo>
                    <a:lnTo>
                      <a:pt x="1336" y="64"/>
                    </a:lnTo>
                    <a:lnTo>
                      <a:pt x="1322" y="76"/>
                    </a:lnTo>
                    <a:lnTo>
                      <a:pt x="1310" y="88"/>
                    </a:lnTo>
                    <a:lnTo>
                      <a:pt x="1310" y="88"/>
                    </a:lnTo>
                    <a:lnTo>
                      <a:pt x="1300" y="102"/>
                    </a:lnTo>
                    <a:lnTo>
                      <a:pt x="1292" y="118"/>
                    </a:lnTo>
                    <a:lnTo>
                      <a:pt x="1286" y="134"/>
                    </a:lnTo>
                    <a:lnTo>
                      <a:pt x="1282" y="150"/>
                    </a:lnTo>
                    <a:lnTo>
                      <a:pt x="1282" y="150"/>
                    </a:lnTo>
                    <a:lnTo>
                      <a:pt x="1304" y="144"/>
                    </a:lnTo>
                    <a:lnTo>
                      <a:pt x="1304" y="144"/>
                    </a:lnTo>
                    <a:lnTo>
                      <a:pt x="1294" y="130"/>
                    </a:lnTo>
                    <a:lnTo>
                      <a:pt x="1280" y="118"/>
                    </a:lnTo>
                    <a:lnTo>
                      <a:pt x="1280" y="118"/>
                    </a:lnTo>
                    <a:lnTo>
                      <a:pt x="1266" y="110"/>
                    </a:lnTo>
                    <a:lnTo>
                      <a:pt x="1266" y="110"/>
                    </a:lnTo>
                    <a:lnTo>
                      <a:pt x="1262" y="108"/>
                    </a:lnTo>
                    <a:lnTo>
                      <a:pt x="1258" y="108"/>
                    </a:lnTo>
                    <a:lnTo>
                      <a:pt x="1250" y="114"/>
                    </a:lnTo>
                    <a:lnTo>
                      <a:pt x="1250" y="114"/>
                    </a:lnTo>
                    <a:lnTo>
                      <a:pt x="1240" y="122"/>
                    </a:lnTo>
                    <a:lnTo>
                      <a:pt x="1232" y="134"/>
                    </a:lnTo>
                    <a:lnTo>
                      <a:pt x="1220" y="156"/>
                    </a:lnTo>
                    <a:lnTo>
                      <a:pt x="1220" y="156"/>
                    </a:lnTo>
                    <a:lnTo>
                      <a:pt x="1216" y="166"/>
                    </a:lnTo>
                    <a:lnTo>
                      <a:pt x="1214" y="176"/>
                    </a:lnTo>
                    <a:lnTo>
                      <a:pt x="1214" y="176"/>
                    </a:lnTo>
                    <a:lnTo>
                      <a:pt x="1214" y="182"/>
                    </a:lnTo>
                    <a:lnTo>
                      <a:pt x="1214" y="190"/>
                    </a:lnTo>
                    <a:lnTo>
                      <a:pt x="1218" y="204"/>
                    </a:lnTo>
                    <a:lnTo>
                      <a:pt x="1218" y="204"/>
                    </a:lnTo>
                    <a:lnTo>
                      <a:pt x="1218" y="206"/>
                    </a:lnTo>
                    <a:lnTo>
                      <a:pt x="1220" y="200"/>
                    </a:lnTo>
                    <a:lnTo>
                      <a:pt x="1220" y="200"/>
                    </a:lnTo>
                    <a:lnTo>
                      <a:pt x="1220" y="200"/>
                    </a:lnTo>
                    <a:lnTo>
                      <a:pt x="1220" y="202"/>
                    </a:lnTo>
                    <a:lnTo>
                      <a:pt x="1220" y="202"/>
                    </a:lnTo>
                    <a:lnTo>
                      <a:pt x="1210" y="208"/>
                    </a:lnTo>
                    <a:lnTo>
                      <a:pt x="1210" y="208"/>
                    </a:lnTo>
                    <a:lnTo>
                      <a:pt x="1206" y="212"/>
                    </a:lnTo>
                    <a:lnTo>
                      <a:pt x="1202" y="218"/>
                    </a:lnTo>
                    <a:lnTo>
                      <a:pt x="1200" y="224"/>
                    </a:lnTo>
                    <a:lnTo>
                      <a:pt x="1200" y="232"/>
                    </a:lnTo>
                    <a:lnTo>
                      <a:pt x="1200" y="232"/>
                    </a:lnTo>
                    <a:lnTo>
                      <a:pt x="1222" y="226"/>
                    </a:lnTo>
                    <a:lnTo>
                      <a:pt x="1222" y="226"/>
                    </a:lnTo>
                    <a:lnTo>
                      <a:pt x="1204" y="204"/>
                    </a:lnTo>
                    <a:lnTo>
                      <a:pt x="1184" y="182"/>
                    </a:lnTo>
                    <a:lnTo>
                      <a:pt x="1184" y="182"/>
                    </a:lnTo>
                    <a:lnTo>
                      <a:pt x="1166" y="162"/>
                    </a:lnTo>
                    <a:lnTo>
                      <a:pt x="1166" y="162"/>
                    </a:lnTo>
                    <a:lnTo>
                      <a:pt x="1164" y="158"/>
                    </a:lnTo>
                    <a:lnTo>
                      <a:pt x="1162" y="156"/>
                    </a:lnTo>
                    <a:lnTo>
                      <a:pt x="1162" y="156"/>
                    </a:lnTo>
                    <a:lnTo>
                      <a:pt x="1164" y="148"/>
                    </a:lnTo>
                    <a:lnTo>
                      <a:pt x="1164" y="148"/>
                    </a:lnTo>
                    <a:lnTo>
                      <a:pt x="1164" y="142"/>
                    </a:lnTo>
                    <a:lnTo>
                      <a:pt x="1162" y="136"/>
                    </a:lnTo>
                    <a:lnTo>
                      <a:pt x="1156" y="126"/>
                    </a:lnTo>
                    <a:lnTo>
                      <a:pt x="1146" y="120"/>
                    </a:lnTo>
                    <a:lnTo>
                      <a:pt x="1136" y="116"/>
                    </a:lnTo>
                    <a:lnTo>
                      <a:pt x="1136" y="116"/>
                    </a:lnTo>
                    <a:lnTo>
                      <a:pt x="1124" y="116"/>
                    </a:lnTo>
                    <a:lnTo>
                      <a:pt x="1114" y="120"/>
                    </a:lnTo>
                    <a:lnTo>
                      <a:pt x="1104" y="126"/>
                    </a:lnTo>
                    <a:lnTo>
                      <a:pt x="1096" y="134"/>
                    </a:lnTo>
                    <a:lnTo>
                      <a:pt x="1096" y="134"/>
                    </a:lnTo>
                    <a:lnTo>
                      <a:pt x="1108" y="128"/>
                    </a:lnTo>
                    <a:lnTo>
                      <a:pt x="1108" y="128"/>
                    </a:lnTo>
                    <a:lnTo>
                      <a:pt x="1100" y="124"/>
                    </a:lnTo>
                    <a:lnTo>
                      <a:pt x="1092" y="116"/>
                    </a:lnTo>
                    <a:lnTo>
                      <a:pt x="1088" y="108"/>
                    </a:lnTo>
                    <a:lnTo>
                      <a:pt x="1084" y="98"/>
                    </a:lnTo>
                    <a:lnTo>
                      <a:pt x="1084" y="98"/>
                    </a:lnTo>
                    <a:lnTo>
                      <a:pt x="1080" y="94"/>
                    </a:lnTo>
                    <a:lnTo>
                      <a:pt x="1074" y="90"/>
                    </a:lnTo>
                    <a:lnTo>
                      <a:pt x="1068" y="92"/>
                    </a:lnTo>
                    <a:lnTo>
                      <a:pt x="1064" y="96"/>
                    </a:lnTo>
                    <a:lnTo>
                      <a:pt x="1064" y="96"/>
                    </a:lnTo>
                    <a:lnTo>
                      <a:pt x="1062" y="96"/>
                    </a:lnTo>
                    <a:lnTo>
                      <a:pt x="1064" y="96"/>
                    </a:lnTo>
                    <a:lnTo>
                      <a:pt x="1064" y="96"/>
                    </a:lnTo>
                    <a:lnTo>
                      <a:pt x="1058" y="100"/>
                    </a:lnTo>
                    <a:lnTo>
                      <a:pt x="1058" y="100"/>
                    </a:lnTo>
                    <a:lnTo>
                      <a:pt x="1054" y="104"/>
                    </a:lnTo>
                    <a:lnTo>
                      <a:pt x="1054" y="108"/>
                    </a:lnTo>
                    <a:lnTo>
                      <a:pt x="1052" y="116"/>
                    </a:lnTo>
                    <a:lnTo>
                      <a:pt x="1052" y="116"/>
                    </a:lnTo>
                    <a:lnTo>
                      <a:pt x="1072" y="110"/>
                    </a:lnTo>
                    <a:lnTo>
                      <a:pt x="1072" y="110"/>
                    </a:lnTo>
                    <a:lnTo>
                      <a:pt x="1038" y="78"/>
                    </a:lnTo>
                    <a:lnTo>
                      <a:pt x="1020" y="64"/>
                    </a:lnTo>
                    <a:lnTo>
                      <a:pt x="1000" y="52"/>
                    </a:lnTo>
                    <a:lnTo>
                      <a:pt x="1000" y="52"/>
                    </a:lnTo>
                    <a:lnTo>
                      <a:pt x="998" y="50"/>
                    </a:lnTo>
                    <a:lnTo>
                      <a:pt x="994" y="50"/>
                    </a:lnTo>
                    <a:lnTo>
                      <a:pt x="988" y="54"/>
                    </a:lnTo>
                    <a:lnTo>
                      <a:pt x="988" y="54"/>
                    </a:lnTo>
                    <a:lnTo>
                      <a:pt x="974" y="66"/>
                    </a:lnTo>
                    <a:lnTo>
                      <a:pt x="970" y="74"/>
                    </a:lnTo>
                    <a:lnTo>
                      <a:pt x="966" y="84"/>
                    </a:lnTo>
                    <a:lnTo>
                      <a:pt x="966" y="84"/>
                    </a:lnTo>
                    <a:lnTo>
                      <a:pt x="988" y="80"/>
                    </a:lnTo>
                    <a:lnTo>
                      <a:pt x="988" y="80"/>
                    </a:lnTo>
                    <a:lnTo>
                      <a:pt x="982" y="76"/>
                    </a:lnTo>
                    <a:lnTo>
                      <a:pt x="976" y="74"/>
                    </a:lnTo>
                    <a:lnTo>
                      <a:pt x="964" y="74"/>
                    </a:lnTo>
                    <a:lnTo>
                      <a:pt x="964" y="74"/>
                    </a:lnTo>
                    <a:lnTo>
                      <a:pt x="960" y="76"/>
                    </a:lnTo>
                    <a:lnTo>
                      <a:pt x="956" y="80"/>
                    </a:lnTo>
                    <a:lnTo>
                      <a:pt x="954" y="84"/>
                    </a:lnTo>
                    <a:lnTo>
                      <a:pt x="954" y="88"/>
                    </a:lnTo>
                    <a:lnTo>
                      <a:pt x="954" y="88"/>
                    </a:lnTo>
                    <a:lnTo>
                      <a:pt x="954" y="94"/>
                    </a:lnTo>
                    <a:lnTo>
                      <a:pt x="954" y="94"/>
                    </a:lnTo>
                    <a:lnTo>
                      <a:pt x="954" y="92"/>
                    </a:lnTo>
                    <a:lnTo>
                      <a:pt x="954" y="94"/>
                    </a:lnTo>
                    <a:lnTo>
                      <a:pt x="954" y="94"/>
                    </a:lnTo>
                    <a:lnTo>
                      <a:pt x="970" y="90"/>
                    </a:lnTo>
                    <a:lnTo>
                      <a:pt x="970" y="90"/>
                    </a:lnTo>
                    <a:lnTo>
                      <a:pt x="962" y="86"/>
                    </a:lnTo>
                    <a:lnTo>
                      <a:pt x="954" y="84"/>
                    </a:lnTo>
                    <a:lnTo>
                      <a:pt x="948" y="84"/>
                    </a:lnTo>
                    <a:lnTo>
                      <a:pt x="940" y="86"/>
                    </a:lnTo>
                    <a:lnTo>
                      <a:pt x="934" y="90"/>
                    </a:lnTo>
                    <a:lnTo>
                      <a:pt x="928" y="94"/>
                    </a:lnTo>
                    <a:lnTo>
                      <a:pt x="918" y="106"/>
                    </a:lnTo>
                    <a:lnTo>
                      <a:pt x="908" y="122"/>
                    </a:lnTo>
                    <a:lnTo>
                      <a:pt x="900" y="138"/>
                    </a:lnTo>
                    <a:lnTo>
                      <a:pt x="888" y="164"/>
                    </a:lnTo>
                    <a:lnTo>
                      <a:pt x="888" y="164"/>
                    </a:lnTo>
                    <a:lnTo>
                      <a:pt x="904" y="160"/>
                    </a:lnTo>
                    <a:lnTo>
                      <a:pt x="904" y="160"/>
                    </a:lnTo>
                    <a:lnTo>
                      <a:pt x="890" y="156"/>
                    </a:lnTo>
                    <a:lnTo>
                      <a:pt x="890" y="156"/>
                    </a:lnTo>
                    <a:lnTo>
                      <a:pt x="884" y="156"/>
                    </a:lnTo>
                    <a:lnTo>
                      <a:pt x="878" y="154"/>
                    </a:lnTo>
                    <a:lnTo>
                      <a:pt x="878" y="154"/>
                    </a:lnTo>
                    <a:lnTo>
                      <a:pt x="872" y="154"/>
                    </a:lnTo>
                    <a:lnTo>
                      <a:pt x="868" y="158"/>
                    </a:lnTo>
                    <a:lnTo>
                      <a:pt x="866" y="162"/>
                    </a:lnTo>
                    <a:lnTo>
                      <a:pt x="866" y="168"/>
                    </a:lnTo>
                    <a:lnTo>
                      <a:pt x="866" y="168"/>
                    </a:lnTo>
                    <a:lnTo>
                      <a:pt x="866" y="178"/>
                    </a:lnTo>
                    <a:lnTo>
                      <a:pt x="866" y="182"/>
                    </a:lnTo>
                    <a:lnTo>
                      <a:pt x="864" y="186"/>
                    </a:lnTo>
                    <a:lnTo>
                      <a:pt x="864" y="186"/>
                    </a:lnTo>
                    <a:lnTo>
                      <a:pt x="858" y="194"/>
                    </a:lnTo>
                    <a:lnTo>
                      <a:pt x="850" y="202"/>
                    </a:lnTo>
                    <a:lnTo>
                      <a:pt x="850" y="202"/>
                    </a:lnTo>
                    <a:lnTo>
                      <a:pt x="838" y="208"/>
                    </a:lnTo>
                    <a:lnTo>
                      <a:pt x="834" y="212"/>
                    </a:lnTo>
                    <a:lnTo>
                      <a:pt x="830" y="218"/>
                    </a:lnTo>
                    <a:lnTo>
                      <a:pt x="830" y="218"/>
                    </a:lnTo>
                    <a:lnTo>
                      <a:pt x="830" y="224"/>
                    </a:lnTo>
                    <a:lnTo>
                      <a:pt x="830" y="228"/>
                    </a:lnTo>
                    <a:lnTo>
                      <a:pt x="834" y="238"/>
                    </a:lnTo>
                    <a:lnTo>
                      <a:pt x="834" y="238"/>
                    </a:lnTo>
                    <a:lnTo>
                      <a:pt x="834" y="234"/>
                    </a:lnTo>
                    <a:lnTo>
                      <a:pt x="834" y="234"/>
                    </a:lnTo>
                    <a:lnTo>
                      <a:pt x="832" y="238"/>
                    </a:lnTo>
                    <a:lnTo>
                      <a:pt x="832" y="238"/>
                    </a:lnTo>
                    <a:lnTo>
                      <a:pt x="830" y="242"/>
                    </a:lnTo>
                    <a:lnTo>
                      <a:pt x="830" y="242"/>
                    </a:lnTo>
                    <a:lnTo>
                      <a:pt x="826" y="248"/>
                    </a:lnTo>
                    <a:lnTo>
                      <a:pt x="826" y="248"/>
                    </a:lnTo>
                    <a:lnTo>
                      <a:pt x="830" y="244"/>
                    </a:lnTo>
                    <a:lnTo>
                      <a:pt x="836" y="244"/>
                    </a:lnTo>
                    <a:lnTo>
                      <a:pt x="836" y="244"/>
                    </a:lnTo>
                    <a:lnTo>
                      <a:pt x="836" y="244"/>
                    </a:lnTo>
                    <a:lnTo>
                      <a:pt x="834" y="244"/>
                    </a:lnTo>
                    <a:lnTo>
                      <a:pt x="834" y="244"/>
                    </a:lnTo>
                    <a:lnTo>
                      <a:pt x="826" y="238"/>
                    </a:lnTo>
                    <a:lnTo>
                      <a:pt x="826" y="238"/>
                    </a:lnTo>
                    <a:lnTo>
                      <a:pt x="814" y="230"/>
                    </a:lnTo>
                    <a:lnTo>
                      <a:pt x="804" y="220"/>
                    </a:lnTo>
                    <a:lnTo>
                      <a:pt x="804" y="220"/>
                    </a:lnTo>
                    <a:lnTo>
                      <a:pt x="796" y="210"/>
                    </a:lnTo>
                    <a:lnTo>
                      <a:pt x="786" y="200"/>
                    </a:lnTo>
                    <a:lnTo>
                      <a:pt x="786" y="200"/>
                    </a:lnTo>
                    <a:lnTo>
                      <a:pt x="780" y="196"/>
                    </a:lnTo>
                    <a:lnTo>
                      <a:pt x="774" y="198"/>
                    </a:lnTo>
                    <a:lnTo>
                      <a:pt x="770" y="202"/>
                    </a:lnTo>
                    <a:lnTo>
                      <a:pt x="768" y="208"/>
                    </a:lnTo>
                    <a:lnTo>
                      <a:pt x="768" y="208"/>
                    </a:lnTo>
                    <a:lnTo>
                      <a:pt x="766" y="214"/>
                    </a:lnTo>
                    <a:lnTo>
                      <a:pt x="764" y="222"/>
                    </a:lnTo>
                    <a:lnTo>
                      <a:pt x="762" y="228"/>
                    </a:lnTo>
                    <a:lnTo>
                      <a:pt x="762" y="236"/>
                    </a:lnTo>
                    <a:lnTo>
                      <a:pt x="762" y="236"/>
                    </a:lnTo>
                    <a:lnTo>
                      <a:pt x="782" y="230"/>
                    </a:lnTo>
                    <a:lnTo>
                      <a:pt x="782" y="230"/>
                    </a:lnTo>
                    <a:lnTo>
                      <a:pt x="774" y="222"/>
                    </a:lnTo>
                    <a:lnTo>
                      <a:pt x="766" y="214"/>
                    </a:lnTo>
                    <a:lnTo>
                      <a:pt x="756" y="210"/>
                    </a:lnTo>
                    <a:lnTo>
                      <a:pt x="746" y="208"/>
                    </a:lnTo>
                    <a:lnTo>
                      <a:pt x="746" y="208"/>
                    </a:lnTo>
                    <a:lnTo>
                      <a:pt x="756" y="218"/>
                    </a:lnTo>
                    <a:lnTo>
                      <a:pt x="756" y="218"/>
                    </a:lnTo>
                    <a:lnTo>
                      <a:pt x="754" y="200"/>
                    </a:lnTo>
                    <a:lnTo>
                      <a:pt x="748" y="182"/>
                    </a:lnTo>
                    <a:lnTo>
                      <a:pt x="744" y="174"/>
                    </a:lnTo>
                    <a:lnTo>
                      <a:pt x="738" y="166"/>
                    </a:lnTo>
                    <a:lnTo>
                      <a:pt x="730" y="162"/>
                    </a:lnTo>
                    <a:lnTo>
                      <a:pt x="722" y="160"/>
                    </a:lnTo>
                    <a:lnTo>
                      <a:pt x="722" y="160"/>
                    </a:lnTo>
                    <a:lnTo>
                      <a:pt x="712" y="162"/>
                    </a:lnTo>
                    <a:lnTo>
                      <a:pt x="704" y="166"/>
                    </a:lnTo>
                    <a:lnTo>
                      <a:pt x="698" y="172"/>
                    </a:lnTo>
                    <a:lnTo>
                      <a:pt x="692" y="180"/>
                    </a:lnTo>
                    <a:lnTo>
                      <a:pt x="692" y="180"/>
                    </a:lnTo>
                    <a:lnTo>
                      <a:pt x="684" y="200"/>
                    </a:lnTo>
                    <a:lnTo>
                      <a:pt x="680" y="210"/>
                    </a:lnTo>
                    <a:lnTo>
                      <a:pt x="674" y="218"/>
                    </a:lnTo>
                    <a:lnTo>
                      <a:pt x="674" y="218"/>
                    </a:lnTo>
                    <a:lnTo>
                      <a:pt x="688" y="216"/>
                    </a:lnTo>
                    <a:lnTo>
                      <a:pt x="688" y="216"/>
                    </a:lnTo>
                    <a:lnTo>
                      <a:pt x="680" y="214"/>
                    </a:lnTo>
                    <a:lnTo>
                      <a:pt x="674" y="212"/>
                    </a:lnTo>
                    <a:lnTo>
                      <a:pt x="668" y="214"/>
                    </a:lnTo>
                    <a:lnTo>
                      <a:pt x="662" y="216"/>
                    </a:lnTo>
                    <a:lnTo>
                      <a:pt x="650" y="224"/>
                    </a:lnTo>
                    <a:lnTo>
                      <a:pt x="642" y="238"/>
                    </a:lnTo>
                    <a:lnTo>
                      <a:pt x="634" y="252"/>
                    </a:lnTo>
                    <a:lnTo>
                      <a:pt x="628" y="268"/>
                    </a:lnTo>
                    <a:lnTo>
                      <a:pt x="620" y="294"/>
                    </a:lnTo>
                    <a:lnTo>
                      <a:pt x="620" y="294"/>
                    </a:lnTo>
                    <a:lnTo>
                      <a:pt x="636" y="286"/>
                    </a:lnTo>
                    <a:lnTo>
                      <a:pt x="636" y="286"/>
                    </a:lnTo>
                    <a:lnTo>
                      <a:pt x="630" y="284"/>
                    </a:lnTo>
                    <a:lnTo>
                      <a:pt x="624" y="282"/>
                    </a:lnTo>
                    <a:lnTo>
                      <a:pt x="620" y="282"/>
                    </a:lnTo>
                    <a:lnTo>
                      <a:pt x="614" y="284"/>
                    </a:lnTo>
                    <a:lnTo>
                      <a:pt x="606" y="290"/>
                    </a:lnTo>
                    <a:lnTo>
                      <a:pt x="598" y="300"/>
                    </a:lnTo>
                    <a:lnTo>
                      <a:pt x="598" y="300"/>
                    </a:lnTo>
                    <a:lnTo>
                      <a:pt x="594" y="306"/>
                    </a:lnTo>
                    <a:lnTo>
                      <a:pt x="594" y="306"/>
                    </a:lnTo>
                    <a:lnTo>
                      <a:pt x="594" y="306"/>
                    </a:lnTo>
                    <a:lnTo>
                      <a:pt x="594" y="306"/>
                    </a:lnTo>
                    <a:lnTo>
                      <a:pt x="592" y="308"/>
                    </a:lnTo>
                    <a:lnTo>
                      <a:pt x="592" y="308"/>
                    </a:lnTo>
                    <a:lnTo>
                      <a:pt x="596" y="306"/>
                    </a:lnTo>
                    <a:lnTo>
                      <a:pt x="596" y="306"/>
                    </a:lnTo>
                    <a:lnTo>
                      <a:pt x="598" y="306"/>
                    </a:lnTo>
                    <a:lnTo>
                      <a:pt x="598" y="306"/>
                    </a:lnTo>
                    <a:lnTo>
                      <a:pt x="598" y="306"/>
                    </a:lnTo>
                    <a:lnTo>
                      <a:pt x="594" y="304"/>
                    </a:lnTo>
                    <a:lnTo>
                      <a:pt x="594" y="304"/>
                    </a:lnTo>
                    <a:lnTo>
                      <a:pt x="590" y="296"/>
                    </a:lnTo>
                    <a:lnTo>
                      <a:pt x="584" y="288"/>
                    </a:lnTo>
                    <a:lnTo>
                      <a:pt x="584" y="288"/>
                    </a:lnTo>
                    <a:lnTo>
                      <a:pt x="582" y="284"/>
                    </a:lnTo>
                    <a:lnTo>
                      <a:pt x="576" y="282"/>
                    </a:lnTo>
                    <a:lnTo>
                      <a:pt x="572" y="284"/>
                    </a:lnTo>
                    <a:lnTo>
                      <a:pt x="568" y="286"/>
                    </a:lnTo>
                    <a:lnTo>
                      <a:pt x="568" y="286"/>
                    </a:lnTo>
                    <a:lnTo>
                      <a:pt x="554" y="300"/>
                    </a:lnTo>
                    <a:lnTo>
                      <a:pt x="542" y="316"/>
                    </a:lnTo>
                    <a:lnTo>
                      <a:pt x="536" y="324"/>
                    </a:lnTo>
                    <a:lnTo>
                      <a:pt x="532" y="332"/>
                    </a:lnTo>
                    <a:lnTo>
                      <a:pt x="528" y="342"/>
                    </a:lnTo>
                    <a:lnTo>
                      <a:pt x="526" y="352"/>
                    </a:lnTo>
                    <a:lnTo>
                      <a:pt x="526" y="352"/>
                    </a:lnTo>
                    <a:lnTo>
                      <a:pt x="538" y="340"/>
                    </a:lnTo>
                    <a:lnTo>
                      <a:pt x="538" y="340"/>
                    </a:lnTo>
                    <a:lnTo>
                      <a:pt x="524" y="342"/>
                    </a:lnTo>
                    <a:lnTo>
                      <a:pt x="514" y="350"/>
                    </a:lnTo>
                    <a:lnTo>
                      <a:pt x="506" y="358"/>
                    </a:lnTo>
                    <a:lnTo>
                      <a:pt x="500" y="370"/>
                    </a:lnTo>
                    <a:lnTo>
                      <a:pt x="500" y="370"/>
                    </a:lnTo>
                    <a:lnTo>
                      <a:pt x="514" y="362"/>
                    </a:lnTo>
                    <a:lnTo>
                      <a:pt x="514" y="362"/>
                    </a:lnTo>
                    <a:lnTo>
                      <a:pt x="502" y="360"/>
                    </a:lnTo>
                    <a:lnTo>
                      <a:pt x="492" y="362"/>
                    </a:lnTo>
                    <a:lnTo>
                      <a:pt x="482" y="366"/>
                    </a:lnTo>
                    <a:lnTo>
                      <a:pt x="476" y="376"/>
                    </a:lnTo>
                    <a:lnTo>
                      <a:pt x="476" y="376"/>
                    </a:lnTo>
                    <a:lnTo>
                      <a:pt x="472" y="386"/>
                    </a:lnTo>
                    <a:lnTo>
                      <a:pt x="468" y="396"/>
                    </a:lnTo>
                    <a:lnTo>
                      <a:pt x="466" y="406"/>
                    </a:lnTo>
                    <a:lnTo>
                      <a:pt x="462" y="414"/>
                    </a:lnTo>
                    <a:lnTo>
                      <a:pt x="462" y="414"/>
                    </a:lnTo>
                    <a:lnTo>
                      <a:pt x="480" y="412"/>
                    </a:lnTo>
                    <a:lnTo>
                      <a:pt x="480" y="412"/>
                    </a:lnTo>
                    <a:lnTo>
                      <a:pt x="468" y="400"/>
                    </a:lnTo>
                    <a:lnTo>
                      <a:pt x="454" y="392"/>
                    </a:lnTo>
                    <a:lnTo>
                      <a:pt x="446" y="390"/>
                    </a:lnTo>
                    <a:lnTo>
                      <a:pt x="440" y="390"/>
                    </a:lnTo>
                    <a:lnTo>
                      <a:pt x="432" y="390"/>
                    </a:lnTo>
                    <a:lnTo>
                      <a:pt x="424" y="394"/>
                    </a:lnTo>
                    <a:lnTo>
                      <a:pt x="424" y="394"/>
                    </a:lnTo>
                    <a:lnTo>
                      <a:pt x="440" y="398"/>
                    </a:lnTo>
                    <a:lnTo>
                      <a:pt x="440" y="398"/>
                    </a:lnTo>
                    <a:lnTo>
                      <a:pt x="434" y="392"/>
                    </a:lnTo>
                    <a:lnTo>
                      <a:pt x="428" y="386"/>
                    </a:lnTo>
                    <a:lnTo>
                      <a:pt x="414" y="378"/>
                    </a:lnTo>
                    <a:lnTo>
                      <a:pt x="414" y="378"/>
                    </a:lnTo>
                    <a:lnTo>
                      <a:pt x="404" y="374"/>
                    </a:lnTo>
                    <a:lnTo>
                      <a:pt x="398" y="372"/>
                    </a:lnTo>
                    <a:lnTo>
                      <a:pt x="394" y="368"/>
                    </a:lnTo>
                    <a:lnTo>
                      <a:pt x="394" y="368"/>
                    </a:lnTo>
                    <a:lnTo>
                      <a:pt x="388" y="356"/>
                    </a:lnTo>
                    <a:lnTo>
                      <a:pt x="382" y="346"/>
                    </a:lnTo>
                    <a:lnTo>
                      <a:pt x="382" y="346"/>
                    </a:lnTo>
                    <a:lnTo>
                      <a:pt x="378" y="338"/>
                    </a:lnTo>
                    <a:lnTo>
                      <a:pt x="372" y="334"/>
                    </a:lnTo>
                    <a:lnTo>
                      <a:pt x="364" y="330"/>
                    </a:lnTo>
                    <a:lnTo>
                      <a:pt x="358" y="328"/>
                    </a:lnTo>
                    <a:lnTo>
                      <a:pt x="358" y="328"/>
                    </a:lnTo>
                    <a:lnTo>
                      <a:pt x="352" y="328"/>
                    </a:lnTo>
                    <a:lnTo>
                      <a:pt x="348" y="330"/>
                    </a:lnTo>
                    <a:lnTo>
                      <a:pt x="344" y="332"/>
                    </a:lnTo>
                    <a:lnTo>
                      <a:pt x="344" y="338"/>
                    </a:lnTo>
                    <a:lnTo>
                      <a:pt x="344" y="338"/>
                    </a:lnTo>
                    <a:lnTo>
                      <a:pt x="342" y="344"/>
                    </a:lnTo>
                    <a:lnTo>
                      <a:pt x="340" y="348"/>
                    </a:lnTo>
                    <a:lnTo>
                      <a:pt x="340" y="348"/>
                    </a:lnTo>
                    <a:lnTo>
                      <a:pt x="338" y="356"/>
                    </a:lnTo>
                    <a:lnTo>
                      <a:pt x="340" y="362"/>
                    </a:lnTo>
                    <a:lnTo>
                      <a:pt x="340" y="362"/>
                    </a:lnTo>
                    <a:lnTo>
                      <a:pt x="358" y="352"/>
                    </a:lnTo>
                    <a:lnTo>
                      <a:pt x="358" y="352"/>
                    </a:lnTo>
                    <a:lnTo>
                      <a:pt x="346" y="344"/>
                    </a:lnTo>
                    <a:lnTo>
                      <a:pt x="346" y="344"/>
                    </a:lnTo>
                    <a:lnTo>
                      <a:pt x="340" y="342"/>
                    </a:lnTo>
                    <a:lnTo>
                      <a:pt x="334" y="336"/>
                    </a:lnTo>
                    <a:lnTo>
                      <a:pt x="334" y="336"/>
                    </a:lnTo>
                    <a:lnTo>
                      <a:pt x="328" y="334"/>
                    </a:lnTo>
                    <a:lnTo>
                      <a:pt x="324" y="334"/>
                    </a:lnTo>
                    <a:lnTo>
                      <a:pt x="318" y="336"/>
                    </a:lnTo>
                    <a:lnTo>
                      <a:pt x="316" y="342"/>
                    </a:lnTo>
                    <a:lnTo>
                      <a:pt x="316" y="342"/>
                    </a:lnTo>
                    <a:lnTo>
                      <a:pt x="310" y="354"/>
                    </a:lnTo>
                    <a:lnTo>
                      <a:pt x="300" y="364"/>
                    </a:lnTo>
                    <a:lnTo>
                      <a:pt x="300" y="364"/>
                    </a:lnTo>
                    <a:lnTo>
                      <a:pt x="292" y="372"/>
                    </a:lnTo>
                    <a:lnTo>
                      <a:pt x="282" y="376"/>
                    </a:lnTo>
                    <a:lnTo>
                      <a:pt x="282" y="376"/>
                    </a:lnTo>
                    <a:lnTo>
                      <a:pt x="272" y="384"/>
                    </a:lnTo>
                    <a:lnTo>
                      <a:pt x="264" y="394"/>
                    </a:lnTo>
                    <a:lnTo>
                      <a:pt x="264" y="394"/>
                    </a:lnTo>
                    <a:lnTo>
                      <a:pt x="260" y="404"/>
                    </a:lnTo>
                    <a:lnTo>
                      <a:pt x="260" y="404"/>
                    </a:lnTo>
                    <a:lnTo>
                      <a:pt x="258" y="406"/>
                    </a:lnTo>
                    <a:lnTo>
                      <a:pt x="260" y="404"/>
                    </a:lnTo>
                    <a:lnTo>
                      <a:pt x="260" y="404"/>
                    </a:lnTo>
                    <a:lnTo>
                      <a:pt x="256" y="406"/>
                    </a:lnTo>
                    <a:lnTo>
                      <a:pt x="256" y="406"/>
                    </a:lnTo>
                    <a:lnTo>
                      <a:pt x="250" y="406"/>
                    </a:lnTo>
                    <a:lnTo>
                      <a:pt x="250" y="406"/>
                    </a:lnTo>
                    <a:lnTo>
                      <a:pt x="240" y="404"/>
                    </a:lnTo>
                    <a:lnTo>
                      <a:pt x="240" y="404"/>
                    </a:lnTo>
                    <a:lnTo>
                      <a:pt x="232" y="404"/>
                    </a:lnTo>
                    <a:lnTo>
                      <a:pt x="226" y="406"/>
                    </a:lnTo>
                    <a:lnTo>
                      <a:pt x="226" y="406"/>
                    </a:lnTo>
                    <a:lnTo>
                      <a:pt x="220" y="408"/>
                    </a:lnTo>
                    <a:lnTo>
                      <a:pt x="218" y="410"/>
                    </a:lnTo>
                    <a:lnTo>
                      <a:pt x="212" y="418"/>
                    </a:lnTo>
                    <a:lnTo>
                      <a:pt x="212" y="418"/>
                    </a:lnTo>
                    <a:lnTo>
                      <a:pt x="198" y="436"/>
                    </a:lnTo>
                    <a:lnTo>
                      <a:pt x="194" y="444"/>
                    </a:lnTo>
                    <a:lnTo>
                      <a:pt x="190" y="454"/>
                    </a:lnTo>
                    <a:lnTo>
                      <a:pt x="190" y="454"/>
                    </a:lnTo>
                    <a:lnTo>
                      <a:pt x="206" y="448"/>
                    </a:lnTo>
                    <a:lnTo>
                      <a:pt x="206" y="448"/>
                    </a:lnTo>
                    <a:lnTo>
                      <a:pt x="186" y="438"/>
                    </a:lnTo>
                    <a:lnTo>
                      <a:pt x="166" y="426"/>
                    </a:lnTo>
                    <a:lnTo>
                      <a:pt x="146" y="414"/>
                    </a:lnTo>
                    <a:lnTo>
                      <a:pt x="126" y="404"/>
                    </a:lnTo>
                    <a:lnTo>
                      <a:pt x="126" y="404"/>
                    </a:lnTo>
                    <a:lnTo>
                      <a:pt x="100" y="396"/>
                    </a:lnTo>
                    <a:lnTo>
                      <a:pt x="100" y="396"/>
                    </a:lnTo>
                    <a:lnTo>
                      <a:pt x="92" y="394"/>
                    </a:lnTo>
                    <a:lnTo>
                      <a:pt x="86" y="388"/>
                    </a:lnTo>
                    <a:lnTo>
                      <a:pt x="76" y="376"/>
                    </a:lnTo>
                    <a:lnTo>
                      <a:pt x="76" y="376"/>
                    </a:lnTo>
                    <a:lnTo>
                      <a:pt x="72" y="374"/>
                    </a:lnTo>
                    <a:lnTo>
                      <a:pt x="68" y="374"/>
                    </a:lnTo>
                    <a:lnTo>
                      <a:pt x="64" y="374"/>
                    </a:lnTo>
                    <a:lnTo>
                      <a:pt x="60" y="376"/>
                    </a:lnTo>
                    <a:lnTo>
                      <a:pt x="60" y="376"/>
                    </a:lnTo>
                    <a:lnTo>
                      <a:pt x="62" y="376"/>
                    </a:lnTo>
                    <a:lnTo>
                      <a:pt x="60" y="376"/>
                    </a:lnTo>
                    <a:lnTo>
                      <a:pt x="60" y="376"/>
                    </a:lnTo>
                    <a:lnTo>
                      <a:pt x="58" y="374"/>
                    </a:lnTo>
                    <a:lnTo>
                      <a:pt x="58" y="374"/>
                    </a:lnTo>
                    <a:lnTo>
                      <a:pt x="54" y="374"/>
                    </a:lnTo>
                    <a:lnTo>
                      <a:pt x="54" y="374"/>
                    </a:lnTo>
                    <a:lnTo>
                      <a:pt x="46" y="370"/>
                    </a:lnTo>
                    <a:lnTo>
                      <a:pt x="38" y="364"/>
                    </a:lnTo>
                    <a:lnTo>
                      <a:pt x="38" y="364"/>
                    </a:lnTo>
                    <a:lnTo>
                      <a:pt x="22" y="354"/>
                    </a:lnTo>
                    <a:lnTo>
                      <a:pt x="22" y="354"/>
                    </a:lnTo>
                    <a:lnTo>
                      <a:pt x="2" y="336"/>
                    </a:lnTo>
                    <a:lnTo>
                      <a:pt x="2" y="336"/>
                    </a:lnTo>
                    <a:lnTo>
                      <a:pt x="0" y="358"/>
                    </a:lnTo>
                    <a:lnTo>
                      <a:pt x="0" y="362"/>
                    </a:lnTo>
                    <a:close/>
                  </a:path>
                </a:pathLst>
              </a:custGeom>
              <a:solidFill>
                <a:srgbClr val="2E318D"/>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grpSp>
        <p:nvGrpSpPr>
          <p:cNvPr id="6" name="Group 5"/>
          <p:cNvGrpSpPr/>
          <p:nvPr/>
        </p:nvGrpSpPr>
        <p:grpSpPr>
          <a:xfrm>
            <a:off x="752603" y="5229268"/>
            <a:ext cx="2125730" cy="750242"/>
            <a:chOff x="344307" y="5406685"/>
            <a:chExt cx="2125730" cy="750242"/>
          </a:xfrm>
        </p:grpSpPr>
        <p:grpSp>
          <p:nvGrpSpPr>
            <p:cNvPr id="142" name="Group 141"/>
            <p:cNvGrpSpPr/>
            <p:nvPr/>
          </p:nvGrpSpPr>
          <p:grpSpPr>
            <a:xfrm>
              <a:off x="344307" y="5406685"/>
              <a:ext cx="2125730" cy="750242"/>
              <a:chOff x="1590268" y="2787805"/>
              <a:chExt cx="2125730" cy="750242"/>
            </a:xfrm>
          </p:grpSpPr>
          <p:sp>
            <p:nvSpPr>
              <p:cNvPr id="143" name="Rectangle 142"/>
              <p:cNvSpPr/>
              <p:nvPr/>
            </p:nvSpPr>
            <p:spPr>
              <a:xfrm>
                <a:off x="2027207" y="2787805"/>
                <a:ext cx="1688791" cy="7469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4163" algn="ctr" hangingPunct="0"/>
                <a:r>
                  <a:rPr lang="en-GB" sz="1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汇</a:t>
                </a:r>
                <a:r>
                  <a:rPr lang="zh-CN" altLang="en-US" sz="1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率</a:t>
                </a:r>
                <a:r>
                  <a:rPr lang="en-GB" sz="130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变动</a:t>
                </a:r>
                <a:endParaRPr lang="en-GB" sz="1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4" name="Oval 143"/>
              <p:cNvSpPr/>
              <p:nvPr/>
            </p:nvSpPr>
            <p:spPr>
              <a:xfrm>
                <a:off x="1590268" y="2789387"/>
                <a:ext cx="742697" cy="74866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46" name="Group 145"/>
            <p:cNvGrpSpPr/>
            <p:nvPr/>
          </p:nvGrpSpPr>
          <p:grpSpPr>
            <a:xfrm>
              <a:off x="436754" y="5568633"/>
              <a:ext cx="580069" cy="416899"/>
              <a:chOff x="736600" y="-3797300"/>
              <a:chExt cx="2041525" cy="1476375"/>
            </a:xfrm>
            <a:solidFill>
              <a:schemeClr val="tx1">
                <a:lumMod val="65000"/>
                <a:lumOff val="35000"/>
              </a:schemeClr>
            </a:solidFill>
          </p:grpSpPr>
          <p:sp>
            <p:nvSpPr>
              <p:cNvPr id="147" name="Freeform 922"/>
              <p:cNvSpPr>
                <a:spLocks/>
              </p:cNvSpPr>
              <p:nvPr/>
            </p:nvSpPr>
            <p:spPr bwMode="auto">
              <a:xfrm>
                <a:off x="736600" y="-3660775"/>
                <a:ext cx="752475" cy="1196975"/>
              </a:xfrm>
              <a:custGeom>
                <a:avLst/>
                <a:gdLst/>
                <a:ahLst/>
                <a:cxnLst>
                  <a:cxn ang="0">
                    <a:pos x="46" y="608"/>
                  </a:cxn>
                  <a:cxn ang="0">
                    <a:pos x="108" y="630"/>
                  </a:cxn>
                  <a:cxn ang="0">
                    <a:pos x="180" y="644"/>
                  </a:cxn>
                  <a:cxn ang="0">
                    <a:pos x="238" y="642"/>
                  </a:cxn>
                  <a:cxn ang="0">
                    <a:pos x="326" y="618"/>
                  </a:cxn>
                  <a:cxn ang="0">
                    <a:pos x="366" y="586"/>
                  </a:cxn>
                  <a:cxn ang="0">
                    <a:pos x="380" y="556"/>
                  </a:cxn>
                  <a:cxn ang="0">
                    <a:pos x="380" y="530"/>
                  </a:cxn>
                  <a:cxn ang="0">
                    <a:pos x="368" y="494"/>
                  </a:cxn>
                  <a:cxn ang="0">
                    <a:pos x="344" y="466"/>
                  </a:cxn>
                  <a:cxn ang="0">
                    <a:pos x="282" y="432"/>
                  </a:cxn>
                  <a:cxn ang="0">
                    <a:pos x="174" y="392"/>
                  </a:cxn>
                  <a:cxn ang="0">
                    <a:pos x="84" y="344"/>
                  </a:cxn>
                  <a:cxn ang="0">
                    <a:pos x="44" y="308"/>
                  </a:cxn>
                  <a:cxn ang="0">
                    <a:pos x="20" y="264"/>
                  </a:cxn>
                  <a:cxn ang="0">
                    <a:pos x="12" y="210"/>
                  </a:cxn>
                  <a:cxn ang="0">
                    <a:pos x="16" y="168"/>
                  </a:cxn>
                  <a:cxn ang="0">
                    <a:pos x="40" y="110"/>
                  </a:cxn>
                  <a:cxn ang="0">
                    <a:pos x="80" y="60"/>
                  </a:cxn>
                  <a:cxn ang="0">
                    <a:pos x="140" y="26"/>
                  </a:cxn>
                  <a:cxn ang="0">
                    <a:pos x="214" y="4"/>
                  </a:cxn>
                  <a:cxn ang="0">
                    <a:pos x="270" y="0"/>
                  </a:cxn>
                  <a:cxn ang="0">
                    <a:pos x="350" y="6"/>
                  </a:cxn>
                  <a:cxn ang="0">
                    <a:pos x="414" y="24"/>
                  </a:cxn>
                  <a:cxn ang="0">
                    <a:pos x="412" y="144"/>
                  </a:cxn>
                  <a:cxn ang="0">
                    <a:pos x="336" y="118"/>
                  </a:cxn>
                  <a:cxn ang="0">
                    <a:pos x="268" y="110"/>
                  </a:cxn>
                  <a:cxn ang="0">
                    <a:pos x="210" y="118"/>
                  </a:cxn>
                  <a:cxn ang="0">
                    <a:pos x="152" y="152"/>
                  </a:cxn>
                  <a:cxn ang="0">
                    <a:pos x="130" y="198"/>
                  </a:cxn>
                  <a:cxn ang="0">
                    <a:pos x="132" y="218"/>
                  </a:cxn>
                  <a:cxn ang="0">
                    <a:pos x="146" y="244"/>
                  </a:cxn>
                  <a:cxn ang="0">
                    <a:pos x="194" y="278"/>
                  </a:cxn>
                  <a:cxn ang="0">
                    <a:pos x="286" y="318"/>
                  </a:cxn>
                  <a:cxn ang="0">
                    <a:pos x="386" y="368"/>
                  </a:cxn>
                  <a:cxn ang="0">
                    <a:pos x="428" y="406"/>
                  </a:cxn>
                  <a:cxn ang="0">
                    <a:pos x="456" y="448"/>
                  </a:cxn>
                  <a:cxn ang="0">
                    <a:pos x="472" y="498"/>
                  </a:cxn>
                  <a:cxn ang="0">
                    <a:pos x="474" y="536"/>
                  </a:cxn>
                  <a:cxn ang="0">
                    <a:pos x="466" y="600"/>
                  </a:cxn>
                  <a:cxn ang="0">
                    <a:pos x="436" y="656"/>
                  </a:cxn>
                  <a:cxn ang="0">
                    <a:pos x="388" y="704"/>
                  </a:cxn>
                  <a:cxn ang="0">
                    <a:pos x="320" y="738"/>
                  </a:cxn>
                  <a:cxn ang="0">
                    <a:pos x="232" y="754"/>
                  </a:cxn>
                  <a:cxn ang="0">
                    <a:pos x="168" y="754"/>
                  </a:cxn>
                  <a:cxn ang="0">
                    <a:pos x="84" y="742"/>
                  </a:cxn>
                  <a:cxn ang="0">
                    <a:pos x="16" y="718"/>
                  </a:cxn>
                </a:cxnLst>
                <a:rect l="0" t="0" r="r" b="b"/>
                <a:pathLst>
                  <a:path w="474" h="754">
                    <a:moveTo>
                      <a:pt x="28" y="598"/>
                    </a:moveTo>
                    <a:lnTo>
                      <a:pt x="28" y="598"/>
                    </a:lnTo>
                    <a:lnTo>
                      <a:pt x="46" y="608"/>
                    </a:lnTo>
                    <a:lnTo>
                      <a:pt x="64" y="616"/>
                    </a:lnTo>
                    <a:lnTo>
                      <a:pt x="86" y="624"/>
                    </a:lnTo>
                    <a:lnTo>
                      <a:pt x="108" y="630"/>
                    </a:lnTo>
                    <a:lnTo>
                      <a:pt x="130" y="636"/>
                    </a:lnTo>
                    <a:lnTo>
                      <a:pt x="156" y="640"/>
                    </a:lnTo>
                    <a:lnTo>
                      <a:pt x="180" y="644"/>
                    </a:lnTo>
                    <a:lnTo>
                      <a:pt x="206" y="644"/>
                    </a:lnTo>
                    <a:lnTo>
                      <a:pt x="206" y="644"/>
                    </a:lnTo>
                    <a:lnTo>
                      <a:pt x="238" y="642"/>
                    </a:lnTo>
                    <a:lnTo>
                      <a:pt x="270" y="638"/>
                    </a:lnTo>
                    <a:lnTo>
                      <a:pt x="298" y="628"/>
                    </a:lnTo>
                    <a:lnTo>
                      <a:pt x="326" y="618"/>
                    </a:lnTo>
                    <a:lnTo>
                      <a:pt x="348" y="602"/>
                    </a:lnTo>
                    <a:lnTo>
                      <a:pt x="358" y="594"/>
                    </a:lnTo>
                    <a:lnTo>
                      <a:pt x="366" y="586"/>
                    </a:lnTo>
                    <a:lnTo>
                      <a:pt x="372" y="576"/>
                    </a:lnTo>
                    <a:lnTo>
                      <a:pt x="378" y="566"/>
                    </a:lnTo>
                    <a:lnTo>
                      <a:pt x="380" y="556"/>
                    </a:lnTo>
                    <a:lnTo>
                      <a:pt x="382" y="546"/>
                    </a:lnTo>
                    <a:lnTo>
                      <a:pt x="382" y="546"/>
                    </a:lnTo>
                    <a:lnTo>
                      <a:pt x="380" y="530"/>
                    </a:lnTo>
                    <a:lnTo>
                      <a:pt x="378" y="516"/>
                    </a:lnTo>
                    <a:lnTo>
                      <a:pt x="374" y="504"/>
                    </a:lnTo>
                    <a:lnTo>
                      <a:pt x="368" y="494"/>
                    </a:lnTo>
                    <a:lnTo>
                      <a:pt x="362" y="484"/>
                    </a:lnTo>
                    <a:lnTo>
                      <a:pt x="354" y="474"/>
                    </a:lnTo>
                    <a:lnTo>
                      <a:pt x="344" y="466"/>
                    </a:lnTo>
                    <a:lnTo>
                      <a:pt x="334" y="458"/>
                    </a:lnTo>
                    <a:lnTo>
                      <a:pt x="310" y="444"/>
                    </a:lnTo>
                    <a:lnTo>
                      <a:pt x="282" y="432"/>
                    </a:lnTo>
                    <a:lnTo>
                      <a:pt x="216" y="408"/>
                    </a:lnTo>
                    <a:lnTo>
                      <a:pt x="216" y="408"/>
                    </a:lnTo>
                    <a:lnTo>
                      <a:pt x="174" y="392"/>
                    </a:lnTo>
                    <a:lnTo>
                      <a:pt x="134" y="374"/>
                    </a:lnTo>
                    <a:lnTo>
                      <a:pt x="98" y="354"/>
                    </a:lnTo>
                    <a:lnTo>
                      <a:pt x="84" y="344"/>
                    </a:lnTo>
                    <a:lnTo>
                      <a:pt x="68" y="334"/>
                    </a:lnTo>
                    <a:lnTo>
                      <a:pt x="56" y="322"/>
                    </a:lnTo>
                    <a:lnTo>
                      <a:pt x="44" y="308"/>
                    </a:lnTo>
                    <a:lnTo>
                      <a:pt x="34" y="294"/>
                    </a:lnTo>
                    <a:lnTo>
                      <a:pt x="26" y="280"/>
                    </a:lnTo>
                    <a:lnTo>
                      <a:pt x="20" y="264"/>
                    </a:lnTo>
                    <a:lnTo>
                      <a:pt x="16" y="248"/>
                    </a:lnTo>
                    <a:lnTo>
                      <a:pt x="12" y="230"/>
                    </a:lnTo>
                    <a:lnTo>
                      <a:pt x="12" y="210"/>
                    </a:lnTo>
                    <a:lnTo>
                      <a:pt x="12" y="210"/>
                    </a:lnTo>
                    <a:lnTo>
                      <a:pt x="12" y="188"/>
                    </a:lnTo>
                    <a:lnTo>
                      <a:pt x="16" y="168"/>
                    </a:lnTo>
                    <a:lnTo>
                      <a:pt x="22" y="148"/>
                    </a:lnTo>
                    <a:lnTo>
                      <a:pt x="30" y="128"/>
                    </a:lnTo>
                    <a:lnTo>
                      <a:pt x="40" y="110"/>
                    </a:lnTo>
                    <a:lnTo>
                      <a:pt x="52" y="92"/>
                    </a:lnTo>
                    <a:lnTo>
                      <a:pt x="66" y="76"/>
                    </a:lnTo>
                    <a:lnTo>
                      <a:pt x="80" y="60"/>
                    </a:lnTo>
                    <a:lnTo>
                      <a:pt x="98" y="48"/>
                    </a:lnTo>
                    <a:lnTo>
                      <a:pt x="118" y="36"/>
                    </a:lnTo>
                    <a:lnTo>
                      <a:pt x="140" y="26"/>
                    </a:lnTo>
                    <a:lnTo>
                      <a:pt x="162" y="16"/>
                    </a:lnTo>
                    <a:lnTo>
                      <a:pt x="186" y="10"/>
                    </a:lnTo>
                    <a:lnTo>
                      <a:pt x="214" y="4"/>
                    </a:lnTo>
                    <a:lnTo>
                      <a:pt x="240" y="2"/>
                    </a:lnTo>
                    <a:lnTo>
                      <a:pt x="270" y="0"/>
                    </a:lnTo>
                    <a:lnTo>
                      <a:pt x="270" y="0"/>
                    </a:lnTo>
                    <a:lnTo>
                      <a:pt x="298" y="2"/>
                    </a:lnTo>
                    <a:lnTo>
                      <a:pt x="326" y="4"/>
                    </a:lnTo>
                    <a:lnTo>
                      <a:pt x="350" y="6"/>
                    </a:lnTo>
                    <a:lnTo>
                      <a:pt x="374" y="12"/>
                    </a:lnTo>
                    <a:lnTo>
                      <a:pt x="394" y="18"/>
                    </a:lnTo>
                    <a:lnTo>
                      <a:pt x="414" y="24"/>
                    </a:lnTo>
                    <a:lnTo>
                      <a:pt x="446" y="38"/>
                    </a:lnTo>
                    <a:lnTo>
                      <a:pt x="412" y="144"/>
                    </a:lnTo>
                    <a:lnTo>
                      <a:pt x="412" y="144"/>
                    </a:lnTo>
                    <a:lnTo>
                      <a:pt x="388" y="134"/>
                    </a:lnTo>
                    <a:lnTo>
                      <a:pt x="356" y="122"/>
                    </a:lnTo>
                    <a:lnTo>
                      <a:pt x="336" y="118"/>
                    </a:lnTo>
                    <a:lnTo>
                      <a:pt x="316" y="114"/>
                    </a:lnTo>
                    <a:lnTo>
                      <a:pt x="292" y="110"/>
                    </a:lnTo>
                    <a:lnTo>
                      <a:pt x="268" y="110"/>
                    </a:lnTo>
                    <a:lnTo>
                      <a:pt x="268" y="110"/>
                    </a:lnTo>
                    <a:lnTo>
                      <a:pt x="238" y="112"/>
                    </a:lnTo>
                    <a:lnTo>
                      <a:pt x="210" y="118"/>
                    </a:lnTo>
                    <a:lnTo>
                      <a:pt x="186" y="126"/>
                    </a:lnTo>
                    <a:lnTo>
                      <a:pt x="166" y="138"/>
                    </a:lnTo>
                    <a:lnTo>
                      <a:pt x="152" y="152"/>
                    </a:lnTo>
                    <a:lnTo>
                      <a:pt x="140" y="166"/>
                    </a:lnTo>
                    <a:lnTo>
                      <a:pt x="132" y="182"/>
                    </a:lnTo>
                    <a:lnTo>
                      <a:pt x="130" y="198"/>
                    </a:lnTo>
                    <a:lnTo>
                      <a:pt x="130" y="198"/>
                    </a:lnTo>
                    <a:lnTo>
                      <a:pt x="130" y="208"/>
                    </a:lnTo>
                    <a:lnTo>
                      <a:pt x="132" y="218"/>
                    </a:lnTo>
                    <a:lnTo>
                      <a:pt x="136" y="226"/>
                    </a:lnTo>
                    <a:lnTo>
                      <a:pt x="140" y="236"/>
                    </a:lnTo>
                    <a:lnTo>
                      <a:pt x="146" y="244"/>
                    </a:lnTo>
                    <a:lnTo>
                      <a:pt x="154" y="250"/>
                    </a:lnTo>
                    <a:lnTo>
                      <a:pt x="172" y="266"/>
                    </a:lnTo>
                    <a:lnTo>
                      <a:pt x="194" y="278"/>
                    </a:lnTo>
                    <a:lnTo>
                      <a:pt x="220" y="292"/>
                    </a:lnTo>
                    <a:lnTo>
                      <a:pt x="286" y="318"/>
                    </a:lnTo>
                    <a:lnTo>
                      <a:pt x="286" y="318"/>
                    </a:lnTo>
                    <a:lnTo>
                      <a:pt x="330" y="338"/>
                    </a:lnTo>
                    <a:lnTo>
                      <a:pt x="370" y="358"/>
                    </a:lnTo>
                    <a:lnTo>
                      <a:pt x="386" y="368"/>
                    </a:lnTo>
                    <a:lnTo>
                      <a:pt x="402" y="380"/>
                    </a:lnTo>
                    <a:lnTo>
                      <a:pt x="416" y="392"/>
                    </a:lnTo>
                    <a:lnTo>
                      <a:pt x="428" y="406"/>
                    </a:lnTo>
                    <a:lnTo>
                      <a:pt x="440" y="418"/>
                    </a:lnTo>
                    <a:lnTo>
                      <a:pt x="448" y="434"/>
                    </a:lnTo>
                    <a:lnTo>
                      <a:pt x="456" y="448"/>
                    </a:lnTo>
                    <a:lnTo>
                      <a:pt x="464" y="464"/>
                    </a:lnTo>
                    <a:lnTo>
                      <a:pt x="468" y="480"/>
                    </a:lnTo>
                    <a:lnTo>
                      <a:pt x="472" y="498"/>
                    </a:lnTo>
                    <a:lnTo>
                      <a:pt x="474" y="516"/>
                    </a:lnTo>
                    <a:lnTo>
                      <a:pt x="474" y="536"/>
                    </a:lnTo>
                    <a:lnTo>
                      <a:pt x="474" y="536"/>
                    </a:lnTo>
                    <a:lnTo>
                      <a:pt x="474" y="558"/>
                    </a:lnTo>
                    <a:lnTo>
                      <a:pt x="470" y="578"/>
                    </a:lnTo>
                    <a:lnTo>
                      <a:pt x="466" y="600"/>
                    </a:lnTo>
                    <a:lnTo>
                      <a:pt x="458" y="620"/>
                    </a:lnTo>
                    <a:lnTo>
                      <a:pt x="448" y="638"/>
                    </a:lnTo>
                    <a:lnTo>
                      <a:pt x="436" y="656"/>
                    </a:lnTo>
                    <a:lnTo>
                      <a:pt x="422" y="674"/>
                    </a:lnTo>
                    <a:lnTo>
                      <a:pt x="406" y="690"/>
                    </a:lnTo>
                    <a:lnTo>
                      <a:pt x="388" y="704"/>
                    </a:lnTo>
                    <a:lnTo>
                      <a:pt x="368" y="716"/>
                    </a:lnTo>
                    <a:lnTo>
                      <a:pt x="346" y="728"/>
                    </a:lnTo>
                    <a:lnTo>
                      <a:pt x="320" y="738"/>
                    </a:lnTo>
                    <a:lnTo>
                      <a:pt x="292" y="744"/>
                    </a:lnTo>
                    <a:lnTo>
                      <a:pt x="264" y="750"/>
                    </a:lnTo>
                    <a:lnTo>
                      <a:pt x="232" y="754"/>
                    </a:lnTo>
                    <a:lnTo>
                      <a:pt x="196" y="754"/>
                    </a:lnTo>
                    <a:lnTo>
                      <a:pt x="196" y="754"/>
                    </a:lnTo>
                    <a:lnTo>
                      <a:pt x="168" y="754"/>
                    </a:lnTo>
                    <a:lnTo>
                      <a:pt x="140" y="752"/>
                    </a:lnTo>
                    <a:lnTo>
                      <a:pt x="112" y="746"/>
                    </a:lnTo>
                    <a:lnTo>
                      <a:pt x="84" y="742"/>
                    </a:lnTo>
                    <a:lnTo>
                      <a:pt x="60" y="734"/>
                    </a:lnTo>
                    <a:lnTo>
                      <a:pt x="36" y="726"/>
                    </a:lnTo>
                    <a:lnTo>
                      <a:pt x="16" y="718"/>
                    </a:lnTo>
                    <a:lnTo>
                      <a:pt x="0" y="710"/>
                    </a:lnTo>
                    <a:lnTo>
                      <a:pt x="28" y="5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48" name="Freeform 923"/>
              <p:cNvSpPr>
                <a:spLocks/>
              </p:cNvSpPr>
              <p:nvPr/>
            </p:nvSpPr>
            <p:spPr bwMode="auto">
              <a:xfrm>
                <a:off x="1006475" y="-3797300"/>
                <a:ext cx="95250" cy="146050"/>
              </a:xfrm>
              <a:custGeom>
                <a:avLst/>
                <a:gdLst/>
                <a:ahLst/>
                <a:cxnLst>
                  <a:cxn ang="0">
                    <a:pos x="60" y="76"/>
                  </a:cxn>
                  <a:cxn ang="0">
                    <a:pos x="60" y="76"/>
                  </a:cxn>
                  <a:cxn ang="0">
                    <a:pos x="36" y="82"/>
                  </a:cxn>
                  <a:cxn ang="0">
                    <a:pos x="16" y="86"/>
                  </a:cxn>
                  <a:cxn ang="0">
                    <a:pos x="0" y="92"/>
                  </a:cxn>
                  <a:cxn ang="0">
                    <a:pos x="0" y="0"/>
                  </a:cxn>
                  <a:cxn ang="0">
                    <a:pos x="60" y="0"/>
                  </a:cxn>
                  <a:cxn ang="0">
                    <a:pos x="60" y="76"/>
                  </a:cxn>
                </a:cxnLst>
                <a:rect l="0" t="0" r="r" b="b"/>
                <a:pathLst>
                  <a:path w="60" h="92">
                    <a:moveTo>
                      <a:pt x="60" y="76"/>
                    </a:moveTo>
                    <a:lnTo>
                      <a:pt x="60" y="76"/>
                    </a:lnTo>
                    <a:lnTo>
                      <a:pt x="36" y="82"/>
                    </a:lnTo>
                    <a:lnTo>
                      <a:pt x="16" y="86"/>
                    </a:lnTo>
                    <a:lnTo>
                      <a:pt x="0" y="92"/>
                    </a:lnTo>
                    <a:lnTo>
                      <a:pt x="0" y="0"/>
                    </a:lnTo>
                    <a:lnTo>
                      <a:pt x="60" y="0"/>
                    </a:lnTo>
                    <a:lnTo>
                      <a:pt x="6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49" name="Freeform 924"/>
              <p:cNvSpPr>
                <a:spLocks/>
              </p:cNvSpPr>
              <p:nvPr/>
            </p:nvSpPr>
            <p:spPr bwMode="auto">
              <a:xfrm>
                <a:off x="1171575" y="-3797300"/>
                <a:ext cx="98425" cy="133350"/>
              </a:xfrm>
              <a:custGeom>
                <a:avLst/>
                <a:gdLst/>
                <a:ahLst/>
                <a:cxnLst>
                  <a:cxn ang="0">
                    <a:pos x="62" y="84"/>
                  </a:cxn>
                  <a:cxn ang="0">
                    <a:pos x="62" y="84"/>
                  </a:cxn>
                  <a:cxn ang="0">
                    <a:pos x="40" y="80"/>
                  </a:cxn>
                  <a:cxn ang="0">
                    <a:pos x="20" y="78"/>
                  </a:cxn>
                  <a:cxn ang="0">
                    <a:pos x="0" y="76"/>
                  </a:cxn>
                  <a:cxn ang="0">
                    <a:pos x="0" y="0"/>
                  </a:cxn>
                  <a:cxn ang="0">
                    <a:pos x="62" y="0"/>
                  </a:cxn>
                  <a:cxn ang="0">
                    <a:pos x="62" y="84"/>
                  </a:cxn>
                </a:cxnLst>
                <a:rect l="0" t="0" r="r" b="b"/>
                <a:pathLst>
                  <a:path w="62" h="84">
                    <a:moveTo>
                      <a:pt x="62" y="84"/>
                    </a:moveTo>
                    <a:lnTo>
                      <a:pt x="62" y="84"/>
                    </a:lnTo>
                    <a:lnTo>
                      <a:pt x="40" y="80"/>
                    </a:lnTo>
                    <a:lnTo>
                      <a:pt x="20" y="78"/>
                    </a:lnTo>
                    <a:lnTo>
                      <a:pt x="0" y="76"/>
                    </a:lnTo>
                    <a:lnTo>
                      <a:pt x="0" y="0"/>
                    </a:lnTo>
                    <a:lnTo>
                      <a:pt x="62" y="0"/>
                    </a:lnTo>
                    <a:lnTo>
                      <a:pt x="6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0" name="Freeform 925"/>
              <p:cNvSpPr>
                <a:spLocks/>
              </p:cNvSpPr>
              <p:nvPr/>
            </p:nvSpPr>
            <p:spPr bwMode="auto">
              <a:xfrm>
                <a:off x="1006475" y="-3473450"/>
                <a:ext cx="95250" cy="269875"/>
              </a:xfrm>
              <a:custGeom>
                <a:avLst/>
                <a:gdLst/>
                <a:ahLst/>
                <a:cxnLst>
                  <a:cxn ang="0">
                    <a:pos x="60" y="170"/>
                  </a:cxn>
                  <a:cxn ang="0">
                    <a:pos x="60" y="170"/>
                  </a:cxn>
                  <a:cxn ang="0">
                    <a:pos x="48" y="166"/>
                  </a:cxn>
                  <a:cxn ang="0">
                    <a:pos x="36" y="160"/>
                  </a:cxn>
                  <a:cxn ang="0">
                    <a:pos x="16" y="150"/>
                  </a:cxn>
                  <a:cxn ang="0">
                    <a:pos x="4" y="142"/>
                  </a:cxn>
                  <a:cxn ang="0">
                    <a:pos x="0" y="138"/>
                  </a:cxn>
                  <a:cxn ang="0">
                    <a:pos x="0" y="26"/>
                  </a:cxn>
                  <a:cxn ang="0">
                    <a:pos x="0" y="26"/>
                  </a:cxn>
                  <a:cxn ang="0">
                    <a:pos x="4" y="22"/>
                  </a:cxn>
                  <a:cxn ang="0">
                    <a:pos x="12" y="16"/>
                  </a:cxn>
                  <a:cxn ang="0">
                    <a:pos x="34" y="8"/>
                  </a:cxn>
                  <a:cxn ang="0">
                    <a:pos x="60" y="0"/>
                  </a:cxn>
                  <a:cxn ang="0">
                    <a:pos x="60" y="170"/>
                  </a:cxn>
                </a:cxnLst>
                <a:rect l="0" t="0" r="r" b="b"/>
                <a:pathLst>
                  <a:path w="60" h="170">
                    <a:moveTo>
                      <a:pt x="60" y="170"/>
                    </a:moveTo>
                    <a:lnTo>
                      <a:pt x="60" y="170"/>
                    </a:lnTo>
                    <a:lnTo>
                      <a:pt x="48" y="166"/>
                    </a:lnTo>
                    <a:lnTo>
                      <a:pt x="36" y="160"/>
                    </a:lnTo>
                    <a:lnTo>
                      <a:pt x="16" y="150"/>
                    </a:lnTo>
                    <a:lnTo>
                      <a:pt x="4" y="142"/>
                    </a:lnTo>
                    <a:lnTo>
                      <a:pt x="0" y="138"/>
                    </a:lnTo>
                    <a:lnTo>
                      <a:pt x="0" y="26"/>
                    </a:lnTo>
                    <a:lnTo>
                      <a:pt x="0" y="26"/>
                    </a:lnTo>
                    <a:lnTo>
                      <a:pt x="4" y="22"/>
                    </a:lnTo>
                    <a:lnTo>
                      <a:pt x="12" y="16"/>
                    </a:lnTo>
                    <a:lnTo>
                      <a:pt x="34" y="8"/>
                    </a:lnTo>
                    <a:lnTo>
                      <a:pt x="60" y="0"/>
                    </a:lnTo>
                    <a:lnTo>
                      <a:pt x="60"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1" name="Freeform 926"/>
              <p:cNvSpPr>
                <a:spLocks/>
              </p:cNvSpPr>
              <p:nvPr/>
            </p:nvSpPr>
            <p:spPr bwMode="auto">
              <a:xfrm>
                <a:off x="1171575" y="-3473450"/>
                <a:ext cx="98425" cy="342900"/>
              </a:xfrm>
              <a:custGeom>
                <a:avLst/>
                <a:gdLst/>
                <a:ahLst/>
                <a:cxnLst>
                  <a:cxn ang="0">
                    <a:pos x="62" y="216"/>
                  </a:cxn>
                  <a:cxn ang="0">
                    <a:pos x="0" y="190"/>
                  </a:cxn>
                  <a:cxn ang="0">
                    <a:pos x="0" y="0"/>
                  </a:cxn>
                  <a:cxn ang="0">
                    <a:pos x="0" y="0"/>
                  </a:cxn>
                  <a:cxn ang="0">
                    <a:pos x="24" y="0"/>
                  </a:cxn>
                  <a:cxn ang="0">
                    <a:pos x="44" y="2"/>
                  </a:cxn>
                  <a:cxn ang="0">
                    <a:pos x="62" y="6"/>
                  </a:cxn>
                  <a:cxn ang="0">
                    <a:pos x="62" y="216"/>
                  </a:cxn>
                </a:cxnLst>
                <a:rect l="0" t="0" r="r" b="b"/>
                <a:pathLst>
                  <a:path w="62" h="216">
                    <a:moveTo>
                      <a:pt x="62" y="216"/>
                    </a:moveTo>
                    <a:lnTo>
                      <a:pt x="0" y="190"/>
                    </a:lnTo>
                    <a:lnTo>
                      <a:pt x="0" y="0"/>
                    </a:lnTo>
                    <a:lnTo>
                      <a:pt x="0" y="0"/>
                    </a:lnTo>
                    <a:lnTo>
                      <a:pt x="24" y="0"/>
                    </a:lnTo>
                    <a:lnTo>
                      <a:pt x="44" y="2"/>
                    </a:lnTo>
                    <a:lnTo>
                      <a:pt x="62" y="6"/>
                    </a:lnTo>
                    <a:lnTo>
                      <a:pt x="62"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2" name="Freeform 927"/>
              <p:cNvSpPr>
                <a:spLocks/>
              </p:cNvSpPr>
              <p:nvPr/>
            </p:nvSpPr>
            <p:spPr bwMode="auto">
              <a:xfrm>
                <a:off x="1006475" y="-3032125"/>
                <a:ext cx="95250" cy="387350"/>
              </a:xfrm>
              <a:custGeom>
                <a:avLst/>
                <a:gdLst/>
                <a:ahLst/>
                <a:cxnLst>
                  <a:cxn ang="0">
                    <a:pos x="60" y="242"/>
                  </a:cxn>
                  <a:cxn ang="0">
                    <a:pos x="60" y="242"/>
                  </a:cxn>
                  <a:cxn ang="0">
                    <a:pos x="58" y="242"/>
                  </a:cxn>
                  <a:cxn ang="0">
                    <a:pos x="48" y="244"/>
                  </a:cxn>
                  <a:cxn ang="0">
                    <a:pos x="28" y="244"/>
                  </a:cxn>
                  <a:cxn ang="0">
                    <a:pos x="0" y="242"/>
                  </a:cxn>
                  <a:cxn ang="0">
                    <a:pos x="0" y="0"/>
                  </a:cxn>
                  <a:cxn ang="0">
                    <a:pos x="60" y="24"/>
                  </a:cxn>
                  <a:cxn ang="0">
                    <a:pos x="60" y="242"/>
                  </a:cxn>
                </a:cxnLst>
                <a:rect l="0" t="0" r="r" b="b"/>
                <a:pathLst>
                  <a:path w="60" h="244">
                    <a:moveTo>
                      <a:pt x="60" y="242"/>
                    </a:moveTo>
                    <a:lnTo>
                      <a:pt x="60" y="242"/>
                    </a:lnTo>
                    <a:lnTo>
                      <a:pt x="58" y="242"/>
                    </a:lnTo>
                    <a:lnTo>
                      <a:pt x="48" y="244"/>
                    </a:lnTo>
                    <a:lnTo>
                      <a:pt x="28" y="244"/>
                    </a:lnTo>
                    <a:lnTo>
                      <a:pt x="0" y="242"/>
                    </a:lnTo>
                    <a:lnTo>
                      <a:pt x="0" y="0"/>
                    </a:lnTo>
                    <a:lnTo>
                      <a:pt x="60" y="24"/>
                    </a:lnTo>
                    <a:lnTo>
                      <a:pt x="60"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3" name="Freeform 928"/>
              <p:cNvSpPr>
                <a:spLocks/>
              </p:cNvSpPr>
              <p:nvPr/>
            </p:nvSpPr>
            <p:spPr bwMode="auto">
              <a:xfrm>
                <a:off x="1171575" y="-2968625"/>
                <a:ext cx="98425" cy="311150"/>
              </a:xfrm>
              <a:custGeom>
                <a:avLst/>
                <a:gdLst/>
                <a:ahLst/>
                <a:cxnLst>
                  <a:cxn ang="0">
                    <a:pos x="62" y="168"/>
                  </a:cxn>
                  <a:cxn ang="0">
                    <a:pos x="62" y="168"/>
                  </a:cxn>
                  <a:cxn ang="0">
                    <a:pos x="58" y="170"/>
                  </a:cxn>
                  <a:cxn ang="0">
                    <a:pos x="50" y="176"/>
                  </a:cxn>
                  <a:cxn ang="0">
                    <a:pos x="30" y="186"/>
                  </a:cxn>
                  <a:cxn ang="0">
                    <a:pos x="0" y="196"/>
                  </a:cxn>
                  <a:cxn ang="0">
                    <a:pos x="0" y="0"/>
                  </a:cxn>
                  <a:cxn ang="0">
                    <a:pos x="0" y="0"/>
                  </a:cxn>
                  <a:cxn ang="0">
                    <a:pos x="20" y="6"/>
                  </a:cxn>
                  <a:cxn ang="0">
                    <a:pos x="40" y="16"/>
                  </a:cxn>
                  <a:cxn ang="0">
                    <a:pos x="62" y="28"/>
                  </a:cxn>
                  <a:cxn ang="0">
                    <a:pos x="62" y="168"/>
                  </a:cxn>
                </a:cxnLst>
                <a:rect l="0" t="0" r="r" b="b"/>
                <a:pathLst>
                  <a:path w="62" h="196">
                    <a:moveTo>
                      <a:pt x="62" y="168"/>
                    </a:moveTo>
                    <a:lnTo>
                      <a:pt x="62" y="168"/>
                    </a:lnTo>
                    <a:lnTo>
                      <a:pt x="58" y="170"/>
                    </a:lnTo>
                    <a:lnTo>
                      <a:pt x="50" y="176"/>
                    </a:lnTo>
                    <a:lnTo>
                      <a:pt x="30" y="186"/>
                    </a:lnTo>
                    <a:lnTo>
                      <a:pt x="0" y="196"/>
                    </a:lnTo>
                    <a:lnTo>
                      <a:pt x="0" y="0"/>
                    </a:lnTo>
                    <a:lnTo>
                      <a:pt x="0" y="0"/>
                    </a:lnTo>
                    <a:lnTo>
                      <a:pt x="20" y="6"/>
                    </a:lnTo>
                    <a:lnTo>
                      <a:pt x="40" y="16"/>
                    </a:lnTo>
                    <a:lnTo>
                      <a:pt x="62" y="28"/>
                    </a:lnTo>
                    <a:lnTo>
                      <a:pt x="62"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4" name="Freeform 929"/>
              <p:cNvSpPr>
                <a:spLocks/>
              </p:cNvSpPr>
              <p:nvPr/>
            </p:nvSpPr>
            <p:spPr bwMode="auto">
              <a:xfrm>
                <a:off x="1006475" y="-2457450"/>
                <a:ext cx="95250" cy="136525"/>
              </a:xfrm>
              <a:custGeom>
                <a:avLst/>
                <a:gdLst/>
                <a:ahLst/>
                <a:cxnLst>
                  <a:cxn ang="0">
                    <a:pos x="60" y="86"/>
                  </a:cxn>
                  <a:cxn ang="0">
                    <a:pos x="0" y="86"/>
                  </a:cxn>
                  <a:cxn ang="0">
                    <a:pos x="0" y="0"/>
                  </a:cxn>
                  <a:cxn ang="0">
                    <a:pos x="0" y="0"/>
                  </a:cxn>
                  <a:cxn ang="0">
                    <a:pos x="20" y="2"/>
                  </a:cxn>
                  <a:cxn ang="0">
                    <a:pos x="40" y="2"/>
                  </a:cxn>
                  <a:cxn ang="0">
                    <a:pos x="60" y="0"/>
                  </a:cxn>
                  <a:cxn ang="0">
                    <a:pos x="60" y="86"/>
                  </a:cxn>
                </a:cxnLst>
                <a:rect l="0" t="0" r="r" b="b"/>
                <a:pathLst>
                  <a:path w="60" h="86">
                    <a:moveTo>
                      <a:pt x="60" y="86"/>
                    </a:moveTo>
                    <a:lnTo>
                      <a:pt x="0" y="86"/>
                    </a:lnTo>
                    <a:lnTo>
                      <a:pt x="0" y="0"/>
                    </a:lnTo>
                    <a:lnTo>
                      <a:pt x="0" y="0"/>
                    </a:lnTo>
                    <a:lnTo>
                      <a:pt x="20" y="2"/>
                    </a:lnTo>
                    <a:lnTo>
                      <a:pt x="40" y="2"/>
                    </a:lnTo>
                    <a:lnTo>
                      <a:pt x="60" y="0"/>
                    </a:lnTo>
                    <a:lnTo>
                      <a:pt x="60"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5" name="Freeform 930"/>
              <p:cNvSpPr>
                <a:spLocks/>
              </p:cNvSpPr>
              <p:nvPr/>
            </p:nvSpPr>
            <p:spPr bwMode="auto">
              <a:xfrm>
                <a:off x="1171575" y="-2489200"/>
                <a:ext cx="98425" cy="168275"/>
              </a:xfrm>
              <a:custGeom>
                <a:avLst/>
                <a:gdLst/>
                <a:ahLst/>
                <a:cxnLst>
                  <a:cxn ang="0">
                    <a:pos x="62" y="106"/>
                  </a:cxn>
                  <a:cxn ang="0">
                    <a:pos x="0" y="106"/>
                  </a:cxn>
                  <a:cxn ang="0">
                    <a:pos x="0" y="16"/>
                  </a:cxn>
                  <a:cxn ang="0">
                    <a:pos x="0" y="16"/>
                  </a:cxn>
                  <a:cxn ang="0">
                    <a:pos x="22" y="12"/>
                  </a:cxn>
                  <a:cxn ang="0">
                    <a:pos x="42" y="6"/>
                  </a:cxn>
                  <a:cxn ang="0">
                    <a:pos x="62" y="0"/>
                  </a:cxn>
                  <a:cxn ang="0">
                    <a:pos x="62" y="106"/>
                  </a:cxn>
                </a:cxnLst>
                <a:rect l="0" t="0" r="r" b="b"/>
                <a:pathLst>
                  <a:path w="62" h="106">
                    <a:moveTo>
                      <a:pt x="62" y="106"/>
                    </a:moveTo>
                    <a:lnTo>
                      <a:pt x="0" y="106"/>
                    </a:lnTo>
                    <a:lnTo>
                      <a:pt x="0" y="16"/>
                    </a:lnTo>
                    <a:lnTo>
                      <a:pt x="0" y="16"/>
                    </a:lnTo>
                    <a:lnTo>
                      <a:pt x="22" y="12"/>
                    </a:lnTo>
                    <a:lnTo>
                      <a:pt x="42" y="6"/>
                    </a:lnTo>
                    <a:lnTo>
                      <a:pt x="62" y="0"/>
                    </a:lnTo>
                    <a:lnTo>
                      <a:pt x="62"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6" name="Freeform 931"/>
              <p:cNvSpPr>
                <a:spLocks/>
              </p:cNvSpPr>
              <p:nvPr/>
            </p:nvSpPr>
            <p:spPr bwMode="auto">
              <a:xfrm>
                <a:off x="1730375" y="-3644900"/>
                <a:ext cx="1047750" cy="1235075"/>
              </a:xfrm>
              <a:custGeom>
                <a:avLst/>
                <a:gdLst/>
                <a:ahLst/>
                <a:cxnLst>
                  <a:cxn ang="0">
                    <a:pos x="632" y="690"/>
                  </a:cxn>
                  <a:cxn ang="0">
                    <a:pos x="568" y="728"/>
                  </a:cxn>
                  <a:cxn ang="0">
                    <a:pos x="504" y="756"/>
                  </a:cxn>
                  <a:cxn ang="0">
                    <a:pos x="462" y="768"/>
                  </a:cxn>
                  <a:cxn ang="0">
                    <a:pos x="412" y="776"/>
                  </a:cxn>
                  <a:cxn ang="0">
                    <a:pos x="356" y="778"/>
                  </a:cxn>
                  <a:cxn ang="0">
                    <a:pos x="342" y="778"/>
                  </a:cxn>
                  <a:cxn ang="0">
                    <a:pos x="298" y="768"/>
                  </a:cxn>
                  <a:cxn ang="0">
                    <a:pos x="244" y="750"/>
                  </a:cxn>
                  <a:cxn ang="0">
                    <a:pos x="184" y="722"/>
                  </a:cxn>
                  <a:cxn ang="0">
                    <a:pos x="124" y="680"/>
                  </a:cxn>
                  <a:cxn ang="0">
                    <a:pos x="68" y="624"/>
                  </a:cxn>
                  <a:cxn ang="0">
                    <a:pos x="46" y="590"/>
                  </a:cxn>
                  <a:cxn ang="0">
                    <a:pos x="26" y="552"/>
                  </a:cxn>
                  <a:cxn ang="0">
                    <a:pos x="12" y="510"/>
                  </a:cxn>
                  <a:cxn ang="0">
                    <a:pos x="4" y="464"/>
                  </a:cxn>
                  <a:cxn ang="0">
                    <a:pos x="0" y="414"/>
                  </a:cxn>
                  <a:cxn ang="0">
                    <a:pos x="2" y="362"/>
                  </a:cxn>
                  <a:cxn ang="0">
                    <a:pos x="18" y="270"/>
                  </a:cxn>
                  <a:cxn ang="0">
                    <a:pos x="50" y="190"/>
                  </a:cxn>
                  <a:cxn ang="0">
                    <a:pos x="96" y="126"/>
                  </a:cxn>
                  <a:cxn ang="0">
                    <a:pos x="152" y="76"/>
                  </a:cxn>
                  <a:cxn ang="0">
                    <a:pos x="218" y="38"/>
                  </a:cxn>
                  <a:cxn ang="0">
                    <a:pos x="292" y="14"/>
                  </a:cxn>
                  <a:cxn ang="0">
                    <a:pos x="372" y="2"/>
                  </a:cxn>
                  <a:cxn ang="0">
                    <a:pos x="412" y="0"/>
                  </a:cxn>
                  <a:cxn ang="0">
                    <a:pos x="450" y="4"/>
                  </a:cxn>
                  <a:cxn ang="0">
                    <a:pos x="488" y="12"/>
                  </a:cxn>
                  <a:cxn ang="0">
                    <a:pos x="560" y="42"/>
                  </a:cxn>
                  <a:cxn ang="0">
                    <a:pos x="618" y="78"/>
                  </a:cxn>
                  <a:cxn ang="0">
                    <a:pos x="660" y="114"/>
                  </a:cxn>
                  <a:cxn ang="0">
                    <a:pos x="634" y="174"/>
                  </a:cxn>
                  <a:cxn ang="0">
                    <a:pos x="590" y="140"/>
                  </a:cxn>
                  <a:cxn ang="0">
                    <a:pos x="520" y="100"/>
                  </a:cxn>
                  <a:cxn ang="0">
                    <a:pos x="476" y="82"/>
                  </a:cxn>
                  <a:cxn ang="0">
                    <a:pos x="426" y="70"/>
                  </a:cxn>
                  <a:cxn ang="0">
                    <a:pos x="374" y="64"/>
                  </a:cxn>
                  <a:cxn ang="0">
                    <a:pos x="340" y="66"/>
                  </a:cxn>
                  <a:cxn ang="0">
                    <a:pos x="278" y="80"/>
                  </a:cxn>
                  <a:cxn ang="0">
                    <a:pos x="222" y="104"/>
                  </a:cxn>
                  <a:cxn ang="0">
                    <a:pos x="172" y="140"/>
                  </a:cxn>
                  <a:cxn ang="0">
                    <a:pos x="130" y="186"/>
                  </a:cxn>
                  <a:cxn ang="0">
                    <a:pos x="98" y="240"/>
                  </a:cxn>
                  <a:cxn ang="0">
                    <a:pos x="74" y="300"/>
                  </a:cxn>
                  <a:cxn ang="0">
                    <a:pos x="62" y="368"/>
                  </a:cxn>
                  <a:cxn ang="0">
                    <a:pos x="62" y="404"/>
                  </a:cxn>
                  <a:cxn ang="0">
                    <a:pos x="64" y="442"/>
                  </a:cxn>
                  <a:cxn ang="0">
                    <a:pos x="70" y="478"/>
                  </a:cxn>
                  <a:cxn ang="0">
                    <a:pos x="98" y="542"/>
                  </a:cxn>
                  <a:cxn ang="0">
                    <a:pos x="136" y="596"/>
                  </a:cxn>
                  <a:cxn ang="0">
                    <a:pos x="184" y="638"/>
                  </a:cxn>
                  <a:cxn ang="0">
                    <a:pos x="234" y="670"/>
                  </a:cxn>
                  <a:cxn ang="0">
                    <a:pos x="284" y="692"/>
                  </a:cxn>
                  <a:cxn ang="0">
                    <a:pos x="330" y="706"/>
                  </a:cxn>
                  <a:cxn ang="0">
                    <a:pos x="366" y="708"/>
                  </a:cxn>
                  <a:cxn ang="0">
                    <a:pos x="406" y="704"/>
                  </a:cxn>
                  <a:cxn ang="0">
                    <a:pos x="474" y="694"/>
                  </a:cxn>
                  <a:cxn ang="0">
                    <a:pos x="526" y="676"/>
                  </a:cxn>
                  <a:cxn ang="0">
                    <a:pos x="566" y="658"/>
                  </a:cxn>
                  <a:cxn ang="0">
                    <a:pos x="594" y="638"/>
                  </a:cxn>
                  <a:cxn ang="0">
                    <a:pos x="620" y="612"/>
                  </a:cxn>
                  <a:cxn ang="0">
                    <a:pos x="630" y="596"/>
                  </a:cxn>
                </a:cxnLst>
                <a:rect l="0" t="0" r="r" b="b"/>
                <a:pathLst>
                  <a:path w="660" h="778">
                    <a:moveTo>
                      <a:pt x="632" y="690"/>
                    </a:moveTo>
                    <a:lnTo>
                      <a:pt x="632" y="690"/>
                    </a:lnTo>
                    <a:lnTo>
                      <a:pt x="594" y="714"/>
                    </a:lnTo>
                    <a:lnTo>
                      <a:pt x="568" y="728"/>
                    </a:lnTo>
                    <a:lnTo>
                      <a:pt x="538" y="742"/>
                    </a:lnTo>
                    <a:lnTo>
                      <a:pt x="504" y="756"/>
                    </a:lnTo>
                    <a:lnTo>
                      <a:pt x="484" y="762"/>
                    </a:lnTo>
                    <a:lnTo>
                      <a:pt x="462" y="768"/>
                    </a:lnTo>
                    <a:lnTo>
                      <a:pt x="438" y="772"/>
                    </a:lnTo>
                    <a:lnTo>
                      <a:pt x="412" y="776"/>
                    </a:lnTo>
                    <a:lnTo>
                      <a:pt x="386" y="778"/>
                    </a:lnTo>
                    <a:lnTo>
                      <a:pt x="356" y="778"/>
                    </a:lnTo>
                    <a:lnTo>
                      <a:pt x="356" y="778"/>
                    </a:lnTo>
                    <a:lnTo>
                      <a:pt x="342" y="778"/>
                    </a:lnTo>
                    <a:lnTo>
                      <a:pt x="322" y="774"/>
                    </a:lnTo>
                    <a:lnTo>
                      <a:pt x="298" y="768"/>
                    </a:lnTo>
                    <a:lnTo>
                      <a:pt x="272" y="760"/>
                    </a:lnTo>
                    <a:lnTo>
                      <a:pt x="244" y="750"/>
                    </a:lnTo>
                    <a:lnTo>
                      <a:pt x="214" y="738"/>
                    </a:lnTo>
                    <a:lnTo>
                      <a:pt x="184" y="722"/>
                    </a:lnTo>
                    <a:lnTo>
                      <a:pt x="152" y="702"/>
                    </a:lnTo>
                    <a:lnTo>
                      <a:pt x="124" y="680"/>
                    </a:lnTo>
                    <a:lnTo>
                      <a:pt x="94" y="654"/>
                    </a:lnTo>
                    <a:lnTo>
                      <a:pt x="68" y="624"/>
                    </a:lnTo>
                    <a:lnTo>
                      <a:pt x="58" y="608"/>
                    </a:lnTo>
                    <a:lnTo>
                      <a:pt x="46" y="590"/>
                    </a:lnTo>
                    <a:lnTo>
                      <a:pt x="36" y="572"/>
                    </a:lnTo>
                    <a:lnTo>
                      <a:pt x="26" y="552"/>
                    </a:lnTo>
                    <a:lnTo>
                      <a:pt x="20" y="532"/>
                    </a:lnTo>
                    <a:lnTo>
                      <a:pt x="12" y="510"/>
                    </a:lnTo>
                    <a:lnTo>
                      <a:pt x="8" y="488"/>
                    </a:lnTo>
                    <a:lnTo>
                      <a:pt x="4" y="464"/>
                    </a:lnTo>
                    <a:lnTo>
                      <a:pt x="0" y="440"/>
                    </a:lnTo>
                    <a:lnTo>
                      <a:pt x="0" y="414"/>
                    </a:lnTo>
                    <a:lnTo>
                      <a:pt x="0" y="414"/>
                    </a:lnTo>
                    <a:lnTo>
                      <a:pt x="2" y="362"/>
                    </a:lnTo>
                    <a:lnTo>
                      <a:pt x="8" y="314"/>
                    </a:lnTo>
                    <a:lnTo>
                      <a:pt x="18" y="270"/>
                    </a:lnTo>
                    <a:lnTo>
                      <a:pt x="32" y="228"/>
                    </a:lnTo>
                    <a:lnTo>
                      <a:pt x="50" y="190"/>
                    </a:lnTo>
                    <a:lnTo>
                      <a:pt x="72" y="158"/>
                    </a:lnTo>
                    <a:lnTo>
                      <a:pt x="96" y="126"/>
                    </a:lnTo>
                    <a:lnTo>
                      <a:pt x="122" y="100"/>
                    </a:lnTo>
                    <a:lnTo>
                      <a:pt x="152" y="76"/>
                    </a:lnTo>
                    <a:lnTo>
                      <a:pt x="184" y="56"/>
                    </a:lnTo>
                    <a:lnTo>
                      <a:pt x="218" y="38"/>
                    </a:lnTo>
                    <a:lnTo>
                      <a:pt x="254" y="24"/>
                    </a:lnTo>
                    <a:lnTo>
                      <a:pt x="292" y="14"/>
                    </a:lnTo>
                    <a:lnTo>
                      <a:pt x="330" y="6"/>
                    </a:lnTo>
                    <a:lnTo>
                      <a:pt x="372" y="2"/>
                    </a:lnTo>
                    <a:lnTo>
                      <a:pt x="412" y="0"/>
                    </a:lnTo>
                    <a:lnTo>
                      <a:pt x="412" y="0"/>
                    </a:lnTo>
                    <a:lnTo>
                      <a:pt x="432" y="0"/>
                    </a:lnTo>
                    <a:lnTo>
                      <a:pt x="450" y="4"/>
                    </a:lnTo>
                    <a:lnTo>
                      <a:pt x="470" y="6"/>
                    </a:lnTo>
                    <a:lnTo>
                      <a:pt x="488" y="12"/>
                    </a:lnTo>
                    <a:lnTo>
                      <a:pt x="524" y="26"/>
                    </a:lnTo>
                    <a:lnTo>
                      <a:pt x="560" y="42"/>
                    </a:lnTo>
                    <a:lnTo>
                      <a:pt x="590" y="60"/>
                    </a:lnTo>
                    <a:lnTo>
                      <a:pt x="618" y="78"/>
                    </a:lnTo>
                    <a:lnTo>
                      <a:pt x="642" y="96"/>
                    </a:lnTo>
                    <a:lnTo>
                      <a:pt x="660" y="114"/>
                    </a:lnTo>
                    <a:lnTo>
                      <a:pt x="634" y="174"/>
                    </a:lnTo>
                    <a:lnTo>
                      <a:pt x="634" y="174"/>
                    </a:lnTo>
                    <a:lnTo>
                      <a:pt x="614" y="156"/>
                    </a:lnTo>
                    <a:lnTo>
                      <a:pt x="590" y="140"/>
                    </a:lnTo>
                    <a:lnTo>
                      <a:pt x="558" y="120"/>
                    </a:lnTo>
                    <a:lnTo>
                      <a:pt x="520" y="100"/>
                    </a:lnTo>
                    <a:lnTo>
                      <a:pt x="498" y="90"/>
                    </a:lnTo>
                    <a:lnTo>
                      <a:pt x="476" y="82"/>
                    </a:lnTo>
                    <a:lnTo>
                      <a:pt x="452" y="74"/>
                    </a:lnTo>
                    <a:lnTo>
                      <a:pt x="426" y="70"/>
                    </a:lnTo>
                    <a:lnTo>
                      <a:pt x="400" y="66"/>
                    </a:lnTo>
                    <a:lnTo>
                      <a:pt x="374" y="64"/>
                    </a:lnTo>
                    <a:lnTo>
                      <a:pt x="374" y="64"/>
                    </a:lnTo>
                    <a:lnTo>
                      <a:pt x="340" y="66"/>
                    </a:lnTo>
                    <a:lnTo>
                      <a:pt x="308" y="72"/>
                    </a:lnTo>
                    <a:lnTo>
                      <a:pt x="278" y="80"/>
                    </a:lnTo>
                    <a:lnTo>
                      <a:pt x="250" y="90"/>
                    </a:lnTo>
                    <a:lnTo>
                      <a:pt x="222" y="104"/>
                    </a:lnTo>
                    <a:lnTo>
                      <a:pt x="196" y="120"/>
                    </a:lnTo>
                    <a:lnTo>
                      <a:pt x="172" y="140"/>
                    </a:lnTo>
                    <a:lnTo>
                      <a:pt x="150" y="162"/>
                    </a:lnTo>
                    <a:lnTo>
                      <a:pt x="130" y="186"/>
                    </a:lnTo>
                    <a:lnTo>
                      <a:pt x="114" y="212"/>
                    </a:lnTo>
                    <a:lnTo>
                      <a:pt x="98" y="240"/>
                    </a:lnTo>
                    <a:lnTo>
                      <a:pt x="84" y="270"/>
                    </a:lnTo>
                    <a:lnTo>
                      <a:pt x="74" y="300"/>
                    </a:lnTo>
                    <a:lnTo>
                      <a:pt x="68" y="334"/>
                    </a:lnTo>
                    <a:lnTo>
                      <a:pt x="62" y="368"/>
                    </a:lnTo>
                    <a:lnTo>
                      <a:pt x="62" y="404"/>
                    </a:lnTo>
                    <a:lnTo>
                      <a:pt x="62" y="404"/>
                    </a:lnTo>
                    <a:lnTo>
                      <a:pt x="62" y="424"/>
                    </a:lnTo>
                    <a:lnTo>
                      <a:pt x="64" y="442"/>
                    </a:lnTo>
                    <a:lnTo>
                      <a:pt x="66" y="460"/>
                    </a:lnTo>
                    <a:lnTo>
                      <a:pt x="70" y="478"/>
                    </a:lnTo>
                    <a:lnTo>
                      <a:pt x="82" y="512"/>
                    </a:lnTo>
                    <a:lnTo>
                      <a:pt x="98" y="542"/>
                    </a:lnTo>
                    <a:lnTo>
                      <a:pt x="116" y="570"/>
                    </a:lnTo>
                    <a:lnTo>
                      <a:pt x="136" y="596"/>
                    </a:lnTo>
                    <a:lnTo>
                      <a:pt x="160" y="618"/>
                    </a:lnTo>
                    <a:lnTo>
                      <a:pt x="184" y="638"/>
                    </a:lnTo>
                    <a:lnTo>
                      <a:pt x="208" y="656"/>
                    </a:lnTo>
                    <a:lnTo>
                      <a:pt x="234" y="670"/>
                    </a:lnTo>
                    <a:lnTo>
                      <a:pt x="260" y="684"/>
                    </a:lnTo>
                    <a:lnTo>
                      <a:pt x="284" y="692"/>
                    </a:lnTo>
                    <a:lnTo>
                      <a:pt x="308" y="700"/>
                    </a:lnTo>
                    <a:lnTo>
                      <a:pt x="330" y="706"/>
                    </a:lnTo>
                    <a:lnTo>
                      <a:pt x="350" y="708"/>
                    </a:lnTo>
                    <a:lnTo>
                      <a:pt x="366" y="708"/>
                    </a:lnTo>
                    <a:lnTo>
                      <a:pt x="366" y="708"/>
                    </a:lnTo>
                    <a:lnTo>
                      <a:pt x="406" y="704"/>
                    </a:lnTo>
                    <a:lnTo>
                      <a:pt x="442" y="700"/>
                    </a:lnTo>
                    <a:lnTo>
                      <a:pt x="474" y="694"/>
                    </a:lnTo>
                    <a:lnTo>
                      <a:pt x="502" y="686"/>
                    </a:lnTo>
                    <a:lnTo>
                      <a:pt x="526" y="676"/>
                    </a:lnTo>
                    <a:lnTo>
                      <a:pt x="548" y="668"/>
                    </a:lnTo>
                    <a:lnTo>
                      <a:pt x="566" y="658"/>
                    </a:lnTo>
                    <a:lnTo>
                      <a:pt x="582" y="648"/>
                    </a:lnTo>
                    <a:lnTo>
                      <a:pt x="594" y="638"/>
                    </a:lnTo>
                    <a:lnTo>
                      <a:pt x="606" y="628"/>
                    </a:lnTo>
                    <a:lnTo>
                      <a:pt x="620" y="612"/>
                    </a:lnTo>
                    <a:lnTo>
                      <a:pt x="628" y="600"/>
                    </a:lnTo>
                    <a:lnTo>
                      <a:pt x="630" y="596"/>
                    </a:lnTo>
                    <a:lnTo>
                      <a:pt x="632" y="6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7" name="Freeform 932"/>
              <p:cNvSpPr>
                <a:spLocks/>
              </p:cNvSpPr>
              <p:nvPr/>
            </p:nvSpPr>
            <p:spPr bwMode="auto">
              <a:xfrm>
                <a:off x="1574800" y="-3184525"/>
                <a:ext cx="171450" cy="104775"/>
              </a:xfrm>
              <a:custGeom>
                <a:avLst/>
                <a:gdLst/>
                <a:ahLst/>
                <a:cxnLst>
                  <a:cxn ang="0">
                    <a:pos x="94" y="66"/>
                  </a:cxn>
                  <a:cxn ang="0">
                    <a:pos x="0" y="66"/>
                  </a:cxn>
                  <a:cxn ang="0">
                    <a:pos x="22" y="0"/>
                  </a:cxn>
                  <a:cxn ang="0">
                    <a:pos x="108" y="0"/>
                  </a:cxn>
                  <a:cxn ang="0">
                    <a:pos x="108" y="0"/>
                  </a:cxn>
                  <a:cxn ang="0">
                    <a:pos x="102" y="24"/>
                  </a:cxn>
                  <a:cxn ang="0">
                    <a:pos x="96" y="46"/>
                  </a:cxn>
                  <a:cxn ang="0">
                    <a:pos x="94" y="66"/>
                  </a:cxn>
                  <a:cxn ang="0">
                    <a:pos x="94" y="66"/>
                  </a:cxn>
                </a:cxnLst>
                <a:rect l="0" t="0" r="r" b="b"/>
                <a:pathLst>
                  <a:path w="108" h="66">
                    <a:moveTo>
                      <a:pt x="94" y="66"/>
                    </a:moveTo>
                    <a:lnTo>
                      <a:pt x="0" y="66"/>
                    </a:lnTo>
                    <a:lnTo>
                      <a:pt x="22" y="0"/>
                    </a:lnTo>
                    <a:lnTo>
                      <a:pt x="108" y="0"/>
                    </a:lnTo>
                    <a:lnTo>
                      <a:pt x="108" y="0"/>
                    </a:lnTo>
                    <a:lnTo>
                      <a:pt x="102" y="24"/>
                    </a:lnTo>
                    <a:lnTo>
                      <a:pt x="96" y="46"/>
                    </a:lnTo>
                    <a:lnTo>
                      <a:pt x="94" y="66"/>
                    </a:lnTo>
                    <a:lnTo>
                      <a:pt x="94"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8" name="Freeform 933"/>
              <p:cNvSpPr>
                <a:spLocks/>
              </p:cNvSpPr>
              <p:nvPr/>
            </p:nvSpPr>
            <p:spPr bwMode="auto">
              <a:xfrm>
                <a:off x="1838325" y="-3184525"/>
                <a:ext cx="825500" cy="104775"/>
              </a:xfrm>
              <a:custGeom>
                <a:avLst/>
                <a:gdLst/>
                <a:ahLst/>
                <a:cxnLst>
                  <a:cxn ang="0">
                    <a:pos x="494" y="66"/>
                  </a:cxn>
                  <a:cxn ang="0">
                    <a:pos x="0" y="66"/>
                  </a:cxn>
                  <a:cxn ang="0">
                    <a:pos x="0" y="66"/>
                  </a:cxn>
                  <a:cxn ang="0">
                    <a:pos x="4" y="44"/>
                  </a:cxn>
                  <a:cxn ang="0">
                    <a:pos x="8" y="22"/>
                  </a:cxn>
                  <a:cxn ang="0">
                    <a:pos x="16" y="0"/>
                  </a:cxn>
                  <a:cxn ang="0">
                    <a:pos x="520" y="0"/>
                  </a:cxn>
                  <a:cxn ang="0">
                    <a:pos x="494" y="66"/>
                  </a:cxn>
                </a:cxnLst>
                <a:rect l="0" t="0" r="r" b="b"/>
                <a:pathLst>
                  <a:path w="520" h="66">
                    <a:moveTo>
                      <a:pt x="494" y="66"/>
                    </a:moveTo>
                    <a:lnTo>
                      <a:pt x="0" y="66"/>
                    </a:lnTo>
                    <a:lnTo>
                      <a:pt x="0" y="66"/>
                    </a:lnTo>
                    <a:lnTo>
                      <a:pt x="4" y="44"/>
                    </a:lnTo>
                    <a:lnTo>
                      <a:pt x="8" y="22"/>
                    </a:lnTo>
                    <a:lnTo>
                      <a:pt x="16" y="0"/>
                    </a:lnTo>
                    <a:lnTo>
                      <a:pt x="520" y="0"/>
                    </a:lnTo>
                    <a:lnTo>
                      <a:pt x="494"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59" name="Freeform 934"/>
              <p:cNvSpPr>
                <a:spLocks/>
              </p:cNvSpPr>
              <p:nvPr/>
            </p:nvSpPr>
            <p:spPr bwMode="auto">
              <a:xfrm>
                <a:off x="1574800" y="-2978150"/>
                <a:ext cx="155575" cy="101600"/>
              </a:xfrm>
              <a:custGeom>
                <a:avLst/>
                <a:gdLst/>
                <a:ahLst/>
                <a:cxnLst>
                  <a:cxn ang="0">
                    <a:pos x="98" y="64"/>
                  </a:cxn>
                  <a:cxn ang="0">
                    <a:pos x="0" y="64"/>
                  </a:cxn>
                  <a:cxn ang="0">
                    <a:pos x="22" y="0"/>
                  </a:cxn>
                  <a:cxn ang="0">
                    <a:pos x="94" y="0"/>
                  </a:cxn>
                  <a:cxn ang="0">
                    <a:pos x="94" y="0"/>
                  </a:cxn>
                  <a:cxn ang="0">
                    <a:pos x="94" y="20"/>
                  </a:cxn>
                  <a:cxn ang="0">
                    <a:pos x="94" y="42"/>
                  </a:cxn>
                  <a:cxn ang="0">
                    <a:pos x="98" y="64"/>
                  </a:cxn>
                  <a:cxn ang="0">
                    <a:pos x="98" y="64"/>
                  </a:cxn>
                </a:cxnLst>
                <a:rect l="0" t="0" r="r" b="b"/>
                <a:pathLst>
                  <a:path w="98" h="64">
                    <a:moveTo>
                      <a:pt x="98" y="64"/>
                    </a:moveTo>
                    <a:lnTo>
                      <a:pt x="0" y="64"/>
                    </a:lnTo>
                    <a:lnTo>
                      <a:pt x="22" y="0"/>
                    </a:lnTo>
                    <a:lnTo>
                      <a:pt x="94" y="0"/>
                    </a:lnTo>
                    <a:lnTo>
                      <a:pt x="94" y="0"/>
                    </a:lnTo>
                    <a:lnTo>
                      <a:pt x="94" y="20"/>
                    </a:lnTo>
                    <a:lnTo>
                      <a:pt x="94" y="42"/>
                    </a:lnTo>
                    <a:lnTo>
                      <a:pt x="98" y="64"/>
                    </a:lnTo>
                    <a:lnTo>
                      <a:pt x="98"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0" name="Freeform 935"/>
              <p:cNvSpPr>
                <a:spLocks/>
              </p:cNvSpPr>
              <p:nvPr/>
            </p:nvSpPr>
            <p:spPr bwMode="auto">
              <a:xfrm>
                <a:off x="1838325" y="-2978150"/>
                <a:ext cx="742950" cy="101600"/>
              </a:xfrm>
              <a:custGeom>
                <a:avLst/>
                <a:gdLst/>
                <a:ahLst/>
                <a:cxnLst>
                  <a:cxn ang="0">
                    <a:pos x="436" y="64"/>
                  </a:cxn>
                  <a:cxn ang="0">
                    <a:pos x="10" y="64"/>
                  </a:cxn>
                  <a:cxn ang="0">
                    <a:pos x="10" y="64"/>
                  </a:cxn>
                  <a:cxn ang="0">
                    <a:pos x="4" y="42"/>
                  </a:cxn>
                  <a:cxn ang="0">
                    <a:pos x="0" y="22"/>
                  </a:cxn>
                  <a:cxn ang="0">
                    <a:pos x="0" y="10"/>
                  </a:cxn>
                  <a:cxn ang="0">
                    <a:pos x="0" y="0"/>
                  </a:cxn>
                  <a:cxn ang="0">
                    <a:pos x="468" y="0"/>
                  </a:cxn>
                  <a:cxn ang="0">
                    <a:pos x="436" y="64"/>
                  </a:cxn>
                </a:cxnLst>
                <a:rect l="0" t="0" r="r" b="b"/>
                <a:pathLst>
                  <a:path w="468" h="64">
                    <a:moveTo>
                      <a:pt x="436" y="64"/>
                    </a:moveTo>
                    <a:lnTo>
                      <a:pt x="10" y="64"/>
                    </a:lnTo>
                    <a:lnTo>
                      <a:pt x="10" y="64"/>
                    </a:lnTo>
                    <a:lnTo>
                      <a:pt x="4" y="42"/>
                    </a:lnTo>
                    <a:lnTo>
                      <a:pt x="0" y="22"/>
                    </a:lnTo>
                    <a:lnTo>
                      <a:pt x="0" y="10"/>
                    </a:lnTo>
                    <a:lnTo>
                      <a:pt x="0" y="0"/>
                    </a:lnTo>
                    <a:lnTo>
                      <a:pt x="468" y="0"/>
                    </a:lnTo>
                    <a:lnTo>
                      <a:pt x="436"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grpSp>
        <p:nvGrpSpPr>
          <p:cNvPr id="3" name="Group 2"/>
          <p:cNvGrpSpPr/>
          <p:nvPr/>
        </p:nvGrpSpPr>
        <p:grpSpPr>
          <a:xfrm>
            <a:off x="744544" y="3336941"/>
            <a:ext cx="2125730" cy="750242"/>
            <a:chOff x="336248" y="3514358"/>
            <a:chExt cx="2125730" cy="750242"/>
          </a:xfrm>
        </p:grpSpPr>
        <p:grpSp>
          <p:nvGrpSpPr>
            <p:cNvPr id="134" name="Group 133"/>
            <p:cNvGrpSpPr/>
            <p:nvPr/>
          </p:nvGrpSpPr>
          <p:grpSpPr>
            <a:xfrm>
              <a:off x="336248" y="3514358"/>
              <a:ext cx="2125730" cy="750242"/>
              <a:chOff x="1590268" y="2787805"/>
              <a:chExt cx="2125730" cy="750242"/>
            </a:xfrm>
          </p:grpSpPr>
          <p:sp>
            <p:nvSpPr>
              <p:cNvPr id="135" name="Rectangle 134"/>
              <p:cNvSpPr/>
              <p:nvPr/>
            </p:nvSpPr>
            <p:spPr>
              <a:xfrm>
                <a:off x="2027207" y="2787805"/>
                <a:ext cx="1688791" cy="7469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4163" algn="ctr" hangingPunct="0"/>
                <a:r>
                  <a:rPr lang="zh-CN" altLang="en-US" sz="1200" dirty="0">
                    <a:latin typeface="微软雅黑" panose="020B0503020204020204" pitchFamily="34" charset="-122"/>
                    <a:ea typeface="微软雅黑" panose="020B0503020204020204" pitchFamily="34" charset="-122"/>
                  </a:rPr>
                  <a:t>新收入准则</a:t>
                </a:r>
                <a:r>
                  <a:rPr lang="en-US" altLang="zh-CN" sz="1200" dirty="0">
                    <a:latin typeface="微软雅黑" panose="020B0503020204020204" pitchFamily="34" charset="-122"/>
                    <a:ea typeface="微软雅黑" panose="020B0503020204020204" pitchFamily="34" charset="-122"/>
                  </a:rPr>
                  <a:t/>
                </a:r>
                <a:br>
                  <a:rPr lang="en-US" altLang="zh-CN" sz="1200" dirty="0">
                    <a:latin typeface="微软雅黑" panose="020B0503020204020204" pitchFamily="34" charset="-122"/>
                    <a:ea typeface="微软雅黑" panose="020B0503020204020204" pitchFamily="34" charset="-122"/>
                  </a:rPr>
                </a:br>
                <a:r>
                  <a:rPr lang="zh-CN" altLang="en-US" sz="1200" dirty="0">
                    <a:latin typeface="微软雅黑" panose="020B0503020204020204" pitchFamily="34" charset="-122"/>
                    <a:ea typeface="微软雅黑" panose="020B0503020204020204" pitchFamily="34" charset="-122"/>
                  </a:rPr>
                  <a:t>规范</a:t>
                </a:r>
                <a:r>
                  <a:rPr lang="en-GB" sz="120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的可变对价</a:t>
                </a:r>
                <a:endParaRPr lang="en-GB"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6" name="Oval 135"/>
              <p:cNvSpPr/>
              <p:nvPr/>
            </p:nvSpPr>
            <p:spPr>
              <a:xfrm>
                <a:off x="1590268" y="2789387"/>
                <a:ext cx="742697" cy="74866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3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61" name="Group 160"/>
            <p:cNvGrpSpPr/>
            <p:nvPr/>
          </p:nvGrpSpPr>
          <p:grpSpPr>
            <a:xfrm>
              <a:off x="418025" y="3590754"/>
              <a:ext cx="581443" cy="584544"/>
              <a:chOff x="-2719651" y="-1438275"/>
              <a:chExt cx="2390775" cy="1990725"/>
            </a:xfrm>
            <a:solidFill>
              <a:schemeClr val="tx1">
                <a:lumMod val="65000"/>
                <a:lumOff val="35000"/>
              </a:schemeClr>
            </a:solidFill>
          </p:grpSpPr>
          <p:sp>
            <p:nvSpPr>
              <p:cNvPr id="162" name="Freeform 883"/>
              <p:cNvSpPr>
                <a:spLocks/>
              </p:cNvSpPr>
              <p:nvPr/>
            </p:nvSpPr>
            <p:spPr bwMode="auto">
              <a:xfrm>
                <a:off x="-1416050" y="-1000125"/>
                <a:ext cx="136525" cy="193675"/>
              </a:xfrm>
              <a:custGeom>
                <a:avLst/>
                <a:gdLst/>
                <a:ahLst/>
                <a:cxnLst>
                  <a:cxn ang="0">
                    <a:pos x="78" y="120"/>
                  </a:cxn>
                  <a:cxn ang="0">
                    <a:pos x="78" y="120"/>
                  </a:cxn>
                  <a:cxn ang="0">
                    <a:pos x="82" y="116"/>
                  </a:cxn>
                  <a:cxn ang="0">
                    <a:pos x="86" y="110"/>
                  </a:cxn>
                  <a:cxn ang="0">
                    <a:pos x="86" y="104"/>
                  </a:cxn>
                  <a:cxn ang="0">
                    <a:pos x="86" y="94"/>
                  </a:cxn>
                  <a:cxn ang="0">
                    <a:pos x="84" y="86"/>
                  </a:cxn>
                  <a:cxn ang="0">
                    <a:pos x="80" y="74"/>
                  </a:cxn>
                  <a:cxn ang="0">
                    <a:pos x="68" y="48"/>
                  </a:cxn>
                  <a:cxn ang="0">
                    <a:pos x="68" y="48"/>
                  </a:cxn>
                  <a:cxn ang="0">
                    <a:pos x="52" y="24"/>
                  </a:cxn>
                  <a:cxn ang="0">
                    <a:pos x="44" y="14"/>
                  </a:cxn>
                  <a:cxn ang="0">
                    <a:pos x="36" y="8"/>
                  </a:cxn>
                  <a:cxn ang="0">
                    <a:pos x="28" y="4"/>
                  </a:cxn>
                  <a:cxn ang="0">
                    <a:pos x="22" y="0"/>
                  </a:cxn>
                  <a:cxn ang="0">
                    <a:pos x="16" y="0"/>
                  </a:cxn>
                  <a:cxn ang="0">
                    <a:pos x="10" y="4"/>
                  </a:cxn>
                  <a:cxn ang="0">
                    <a:pos x="10" y="4"/>
                  </a:cxn>
                  <a:cxn ang="0">
                    <a:pos x="4" y="8"/>
                  </a:cxn>
                  <a:cxn ang="0">
                    <a:pos x="2" y="12"/>
                  </a:cxn>
                  <a:cxn ang="0">
                    <a:pos x="0" y="20"/>
                  </a:cxn>
                  <a:cxn ang="0">
                    <a:pos x="0" y="28"/>
                  </a:cxn>
                  <a:cxn ang="0">
                    <a:pos x="2" y="38"/>
                  </a:cxn>
                  <a:cxn ang="0">
                    <a:pos x="6" y="50"/>
                  </a:cxn>
                  <a:cxn ang="0">
                    <a:pos x="10" y="62"/>
                  </a:cxn>
                  <a:cxn ang="0">
                    <a:pos x="18" y="76"/>
                  </a:cxn>
                  <a:cxn ang="0">
                    <a:pos x="18" y="76"/>
                  </a:cxn>
                  <a:cxn ang="0">
                    <a:pos x="36" y="100"/>
                  </a:cxn>
                  <a:cxn ang="0">
                    <a:pos x="42" y="110"/>
                  </a:cxn>
                  <a:cxn ang="0">
                    <a:pos x="50" y="116"/>
                  </a:cxn>
                  <a:cxn ang="0">
                    <a:pos x="58" y="120"/>
                  </a:cxn>
                  <a:cxn ang="0">
                    <a:pos x="64" y="122"/>
                  </a:cxn>
                  <a:cxn ang="0">
                    <a:pos x="70" y="122"/>
                  </a:cxn>
                  <a:cxn ang="0">
                    <a:pos x="78" y="120"/>
                  </a:cxn>
                  <a:cxn ang="0">
                    <a:pos x="78" y="120"/>
                  </a:cxn>
                </a:cxnLst>
                <a:rect l="0" t="0" r="r" b="b"/>
                <a:pathLst>
                  <a:path w="86" h="122">
                    <a:moveTo>
                      <a:pt x="78" y="120"/>
                    </a:moveTo>
                    <a:lnTo>
                      <a:pt x="78" y="120"/>
                    </a:lnTo>
                    <a:lnTo>
                      <a:pt x="82" y="116"/>
                    </a:lnTo>
                    <a:lnTo>
                      <a:pt x="86" y="110"/>
                    </a:lnTo>
                    <a:lnTo>
                      <a:pt x="86" y="104"/>
                    </a:lnTo>
                    <a:lnTo>
                      <a:pt x="86" y="94"/>
                    </a:lnTo>
                    <a:lnTo>
                      <a:pt x="84" y="86"/>
                    </a:lnTo>
                    <a:lnTo>
                      <a:pt x="80" y="74"/>
                    </a:lnTo>
                    <a:lnTo>
                      <a:pt x="68" y="48"/>
                    </a:lnTo>
                    <a:lnTo>
                      <a:pt x="68" y="48"/>
                    </a:lnTo>
                    <a:lnTo>
                      <a:pt x="52" y="24"/>
                    </a:lnTo>
                    <a:lnTo>
                      <a:pt x="44" y="14"/>
                    </a:lnTo>
                    <a:lnTo>
                      <a:pt x="36" y="8"/>
                    </a:lnTo>
                    <a:lnTo>
                      <a:pt x="28" y="4"/>
                    </a:lnTo>
                    <a:lnTo>
                      <a:pt x="22" y="0"/>
                    </a:lnTo>
                    <a:lnTo>
                      <a:pt x="16" y="0"/>
                    </a:lnTo>
                    <a:lnTo>
                      <a:pt x="10" y="4"/>
                    </a:lnTo>
                    <a:lnTo>
                      <a:pt x="10" y="4"/>
                    </a:lnTo>
                    <a:lnTo>
                      <a:pt x="4" y="8"/>
                    </a:lnTo>
                    <a:lnTo>
                      <a:pt x="2" y="12"/>
                    </a:lnTo>
                    <a:lnTo>
                      <a:pt x="0" y="20"/>
                    </a:lnTo>
                    <a:lnTo>
                      <a:pt x="0" y="28"/>
                    </a:lnTo>
                    <a:lnTo>
                      <a:pt x="2" y="38"/>
                    </a:lnTo>
                    <a:lnTo>
                      <a:pt x="6" y="50"/>
                    </a:lnTo>
                    <a:lnTo>
                      <a:pt x="10" y="62"/>
                    </a:lnTo>
                    <a:lnTo>
                      <a:pt x="18" y="76"/>
                    </a:lnTo>
                    <a:lnTo>
                      <a:pt x="18" y="76"/>
                    </a:lnTo>
                    <a:lnTo>
                      <a:pt x="36" y="100"/>
                    </a:lnTo>
                    <a:lnTo>
                      <a:pt x="42" y="110"/>
                    </a:lnTo>
                    <a:lnTo>
                      <a:pt x="50" y="116"/>
                    </a:lnTo>
                    <a:lnTo>
                      <a:pt x="58" y="120"/>
                    </a:lnTo>
                    <a:lnTo>
                      <a:pt x="64" y="122"/>
                    </a:lnTo>
                    <a:lnTo>
                      <a:pt x="70" y="122"/>
                    </a:lnTo>
                    <a:lnTo>
                      <a:pt x="78" y="120"/>
                    </a:lnTo>
                    <a:lnTo>
                      <a:pt x="78"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3" name="Freeform 884"/>
              <p:cNvSpPr>
                <a:spLocks/>
              </p:cNvSpPr>
              <p:nvPr/>
            </p:nvSpPr>
            <p:spPr bwMode="auto">
              <a:xfrm>
                <a:off x="-1651000" y="-863600"/>
                <a:ext cx="139700" cy="190500"/>
              </a:xfrm>
              <a:custGeom>
                <a:avLst/>
                <a:gdLst/>
                <a:ahLst/>
                <a:cxnLst>
                  <a:cxn ang="0">
                    <a:pos x="78" y="118"/>
                  </a:cxn>
                  <a:cxn ang="0">
                    <a:pos x="78" y="118"/>
                  </a:cxn>
                  <a:cxn ang="0">
                    <a:pos x="84" y="114"/>
                  </a:cxn>
                  <a:cxn ang="0">
                    <a:pos x="86" y="108"/>
                  </a:cxn>
                  <a:cxn ang="0">
                    <a:pos x="88" y="102"/>
                  </a:cxn>
                  <a:cxn ang="0">
                    <a:pos x="88" y="94"/>
                  </a:cxn>
                  <a:cxn ang="0">
                    <a:pos x="86" y="84"/>
                  </a:cxn>
                  <a:cxn ang="0">
                    <a:pos x="82" y="72"/>
                  </a:cxn>
                  <a:cxn ang="0">
                    <a:pos x="68" y="46"/>
                  </a:cxn>
                  <a:cxn ang="0">
                    <a:pos x="68" y="46"/>
                  </a:cxn>
                  <a:cxn ang="0">
                    <a:pos x="52" y="22"/>
                  </a:cxn>
                  <a:cxn ang="0">
                    <a:pos x="44" y="12"/>
                  </a:cxn>
                  <a:cxn ang="0">
                    <a:pos x="38" y="6"/>
                  </a:cxn>
                  <a:cxn ang="0">
                    <a:pos x="30" y="2"/>
                  </a:cxn>
                  <a:cxn ang="0">
                    <a:pos x="24" y="0"/>
                  </a:cxn>
                  <a:cxn ang="0">
                    <a:pos x="16" y="0"/>
                  </a:cxn>
                  <a:cxn ang="0">
                    <a:pos x="10" y="2"/>
                  </a:cxn>
                  <a:cxn ang="0">
                    <a:pos x="10" y="2"/>
                  </a:cxn>
                  <a:cxn ang="0">
                    <a:pos x="6" y="6"/>
                  </a:cxn>
                  <a:cxn ang="0">
                    <a:pos x="2" y="12"/>
                  </a:cxn>
                  <a:cxn ang="0">
                    <a:pos x="0" y="18"/>
                  </a:cxn>
                  <a:cxn ang="0">
                    <a:pos x="2" y="26"/>
                  </a:cxn>
                  <a:cxn ang="0">
                    <a:pos x="2" y="36"/>
                  </a:cxn>
                  <a:cxn ang="0">
                    <a:pos x="6" y="48"/>
                  </a:cxn>
                  <a:cxn ang="0">
                    <a:pos x="12" y="60"/>
                  </a:cxn>
                  <a:cxn ang="0">
                    <a:pos x="20" y="74"/>
                  </a:cxn>
                  <a:cxn ang="0">
                    <a:pos x="20" y="74"/>
                  </a:cxn>
                  <a:cxn ang="0">
                    <a:pos x="36" y="100"/>
                  </a:cxn>
                  <a:cxn ang="0">
                    <a:pos x="44" y="108"/>
                  </a:cxn>
                  <a:cxn ang="0">
                    <a:pos x="52" y="114"/>
                  </a:cxn>
                  <a:cxn ang="0">
                    <a:pos x="58" y="118"/>
                  </a:cxn>
                  <a:cxn ang="0">
                    <a:pos x="66" y="120"/>
                  </a:cxn>
                  <a:cxn ang="0">
                    <a:pos x="72" y="120"/>
                  </a:cxn>
                  <a:cxn ang="0">
                    <a:pos x="78" y="118"/>
                  </a:cxn>
                  <a:cxn ang="0">
                    <a:pos x="78" y="118"/>
                  </a:cxn>
                </a:cxnLst>
                <a:rect l="0" t="0" r="r" b="b"/>
                <a:pathLst>
                  <a:path w="88" h="120">
                    <a:moveTo>
                      <a:pt x="78" y="118"/>
                    </a:moveTo>
                    <a:lnTo>
                      <a:pt x="78" y="118"/>
                    </a:lnTo>
                    <a:lnTo>
                      <a:pt x="84" y="114"/>
                    </a:lnTo>
                    <a:lnTo>
                      <a:pt x="86" y="108"/>
                    </a:lnTo>
                    <a:lnTo>
                      <a:pt x="88" y="102"/>
                    </a:lnTo>
                    <a:lnTo>
                      <a:pt x="88" y="94"/>
                    </a:lnTo>
                    <a:lnTo>
                      <a:pt x="86" y="84"/>
                    </a:lnTo>
                    <a:lnTo>
                      <a:pt x="82" y="72"/>
                    </a:lnTo>
                    <a:lnTo>
                      <a:pt x="68" y="46"/>
                    </a:lnTo>
                    <a:lnTo>
                      <a:pt x="68" y="46"/>
                    </a:lnTo>
                    <a:lnTo>
                      <a:pt x="52" y="22"/>
                    </a:lnTo>
                    <a:lnTo>
                      <a:pt x="44" y="12"/>
                    </a:lnTo>
                    <a:lnTo>
                      <a:pt x="38" y="6"/>
                    </a:lnTo>
                    <a:lnTo>
                      <a:pt x="30" y="2"/>
                    </a:lnTo>
                    <a:lnTo>
                      <a:pt x="24" y="0"/>
                    </a:lnTo>
                    <a:lnTo>
                      <a:pt x="16" y="0"/>
                    </a:lnTo>
                    <a:lnTo>
                      <a:pt x="10" y="2"/>
                    </a:lnTo>
                    <a:lnTo>
                      <a:pt x="10" y="2"/>
                    </a:lnTo>
                    <a:lnTo>
                      <a:pt x="6" y="6"/>
                    </a:lnTo>
                    <a:lnTo>
                      <a:pt x="2" y="12"/>
                    </a:lnTo>
                    <a:lnTo>
                      <a:pt x="0" y="18"/>
                    </a:lnTo>
                    <a:lnTo>
                      <a:pt x="2" y="26"/>
                    </a:lnTo>
                    <a:lnTo>
                      <a:pt x="2" y="36"/>
                    </a:lnTo>
                    <a:lnTo>
                      <a:pt x="6" y="48"/>
                    </a:lnTo>
                    <a:lnTo>
                      <a:pt x="12" y="60"/>
                    </a:lnTo>
                    <a:lnTo>
                      <a:pt x="20" y="74"/>
                    </a:lnTo>
                    <a:lnTo>
                      <a:pt x="20" y="74"/>
                    </a:lnTo>
                    <a:lnTo>
                      <a:pt x="36" y="100"/>
                    </a:lnTo>
                    <a:lnTo>
                      <a:pt x="44" y="108"/>
                    </a:lnTo>
                    <a:lnTo>
                      <a:pt x="52" y="114"/>
                    </a:lnTo>
                    <a:lnTo>
                      <a:pt x="58" y="118"/>
                    </a:lnTo>
                    <a:lnTo>
                      <a:pt x="66" y="120"/>
                    </a:lnTo>
                    <a:lnTo>
                      <a:pt x="72" y="120"/>
                    </a:lnTo>
                    <a:lnTo>
                      <a:pt x="78" y="118"/>
                    </a:lnTo>
                    <a:lnTo>
                      <a:pt x="78"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4" name="Freeform 885"/>
              <p:cNvSpPr>
                <a:spLocks/>
              </p:cNvSpPr>
              <p:nvPr/>
            </p:nvSpPr>
            <p:spPr bwMode="auto">
              <a:xfrm>
                <a:off x="-1238250" y="-485775"/>
                <a:ext cx="85725" cy="203200"/>
              </a:xfrm>
              <a:custGeom>
                <a:avLst/>
                <a:gdLst/>
                <a:ahLst/>
                <a:cxnLst>
                  <a:cxn ang="0">
                    <a:pos x="22" y="0"/>
                  </a:cxn>
                  <a:cxn ang="0">
                    <a:pos x="22" y="0"/>
                  </a:cxn>
                  <a:cxn ang="0">
                    <a:pos x="16" y="0"/>
                  </a:cxn>
                  <a:cxn ang="0">
                    <a:pos x="10" y="4"/>
                  </a:cxn>
                  <a:cxn ang="0">
                    <a:pos x="6" y="10"/>
                  </a:cxn>
                  <a:cxn ang="0">
                    <a:pos x="4" y="16"/>
                  </a:cxn>
                  <a:cxn ang="0">
                    <a:pos x="0" y="26"/>
                  </a:cxn>
                  <a:cxn ang="0">
                    <a:pos x="0" y="36"/>
                  </a:cxn>
                  <a:cxn ang="0">
                    <a:pos x="0" y="66"/>
                  </a:cxn>
                  <a:cxn ang="0">
                    <a:pos x="0" y="66"/>
                  </a:cxn>
                  <a:cxn ang="0">
                    <a:pos x="4" y="94"/>
                  </a:cxn>
                  <a:cxn ang="0">
                    <a:pos x="6" y="104"/>
                  </a:cxn>
                  <a:cxn ang="0">
                    <a:pos x="10" y="114"/>
                  </a:cxn>
                  <a:cxn ang="0">
                    <a:pos x="14" y="120"/>
                  </a:cxn>
                  <a:cxn ang="0">
                    <a:pos x="20" y="124"/>
                  </a:cxn>
                  <a:cxn ang="0">
                    <a:pos x="24" y="126"/>
                  </a:cxn>
                  <a:cxn ang="0">
                    <a:pos x="32" y="128"/>
                  </a:cxn>
                  <a:cxn ang="0">
                    <a:pos x="32" y="128"/>
                  </a:cxn>
                  <a:cxn ang="0">
                    <a:pos x="36" y="126"/>
                  </a:cxn>
                  <a:cxn ang="0">
                    <a:pos x="42" y="122"/>
                  </a:cxn>
                  <a:cxn ang="0">
                    <a:pos x="46" y="118"/>
                  </a:cxn>
                  <a:cxn ang="0">
                    <a:pos x="50" y="110"/>
                  </a:cxn>
                  <a:cxn ang="0">
                    <a:pos x="52" y="100"/>
                  </a:cxn>
                  <a:cxn ang="0">
                    <a:pos x="54" y="90"/>
                  </a:cxn>
                  <a:cxn ang="0">
                    <a:pos x="52" y="62"/>
                  </a:cxn>
                  <a:cxn ang="0">
                    <a:pos x="52" y="62"/>
                  </a:cxn>
                  <a:cxn ang="0">
                    <a:pos x="50" y="34"/>
                  </a:cxn>
                  <a:cxn ang="0">
                    <a:pos x="46" y="22"/>
                  </a:cxn>
                  <a:cxn ang="0">
                    <a:pos x="42" y="14"/>
                  </a:cxn>
                  <a:cxn ang="0">
                    <a:pos x="38" y="8"/>
                  </a:cxn>
                  <a:cxn ang="0">
                    <a:pos x="34" y="2"/>
                  </a:cxn>
                  <a:cxn ang="0">
                    <a:pos x="28" y="0"/>
                  </a:cxn>
                  <a:cxn ang="0">
                    <a:pos x="22" y="0"/>
                  </a:cxn>
                  <a:cxn ang="0">
                    <a:pos x="22" y="0"/>
                  </a:cxn>
                </a:cxnLst>
                <a:rect l="0" t="0" r="r" b="b"/>
                <a:pathLst>
                  <a:path w="54" h="128">
                    <a:moveTo>
                      <a:pt x="22" y="0"/>
                    </a:moveTo>
                    <a:lnTo>
                      <a:pt x="22" y="0"/>
                    </a:lnTo>
                    <a:lnTo>
                      <a:pt x="16" y="0"/>
                    </a:lnTo>
                    <a:lnTo>
                      <a:pt x="10" y="4"/>
                    </a:lnTo>
                    <a:lnTo>
                      <a:pt x="6" y="10"/>
                    </a:lnTo>
                    <a:lnTo>
                      <a:pt x="4" y="16"/>
                    </a:lnTo>
                    <a:lnTo>
                      <a:pt x="0" y="26"/>
                    </a:lnTo>
                    <a:lnTo>
                      <a:pt x="0" y="36"/>
                    </a:lnTo>
                    <a:lnTo>
                      <a:pt x="0" y="66"/>
                    </a:lnTo>
                    <a:lnTo>
                      <a:pt x="0" y="66"/>
                    </a:lnTo>
                    <a:lnTo>
                      <a:pt x="4" y="94"/>
                    </a:lnTo>
                    <a:lnTo>
                      <a:pt x="6" y="104"/>
                    </a:lnTo>
                    <a:lnTo>
                      <a:pt x="10" y="114"/>
                    </a:lnTo>
                    <a:lnTo>
                      <a:pt x="14" y="120"/>
                    </a:lnTo>
                    <a:lnTo>
                      <a:pt x="20" y="124"/>
                    </a:lnTo>
                    <a:lnTo>
                      <a:pt x="24" y="126"/>
                    </a:lnTo>
                    <a:lnTo>
                      <a:pt x="32" y="128"/>
                    </a:lnTo>
                    <a:lnTo>
                      <a:pt x="32" y="128"/>
                    </a:lnTo>
                    <a:lnTo>
                      <a:pt x="36" y="126"/>
                    </a:lnTo>
                    <a:lnTo>
                      <a:pt x="42" y="122"/>
                    </a:lnTo>
                    <a:lnTo>
                      <a:pt x="46" y="118"/>
                    </a:lnTo>
                    <a:lnTo>
                      <a:pt x="50" y="110"/>
                    </a:lnTo>
                    <a:lnTo>
                      <a:pt x="52" y="100"/>
                    </a:lnTo>
                    <a:lnTo>
                      <a:pt x="54" y="90"/>
                    </a:lnTo>
                    <a:lnTo>
                      <a:pt x="52" y="62"/>
                    </a:lnTo>
                    <a:lnTo>
                      <a:pt x="52" y="62"/>
                    </a:lnTo>
                    <a:lnTo>
                      <a:pt x="50" y="34"/>
                    </a:lnTo>
                    <a:lnTo>
                      <a:pt x="46" y="22"/>
                    </a:lnTo>
                    <a:lnTo>
                      <a:pt x="42" y="14"/>
                    </a:lnTo>
                    <a:lnTo>
                      <a:pt x="38" y="8"/>
                    </a:lnTo>
                    <a:lnTo>
                      <a:pt x="34" y="2"/>
                    </a:lnTo>
                    <a:lnTo>
                      <a:pt x="28" y="0"/>
                    </a:lnTo>
                    <a:lnTo>
                      <a:pt x="22" y="0"/>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5" name="Freeform 886"/>
              <p:cNvSpPr>
                <a:spLocks/>
              </p:cNvSpPr>
              <p:nvPr/>
            </p:nvSpPr>
            <p:spPr bwMode="auto">
              <a:xfrm>
                <a:off x="-984250" y="-504825"/>
                <a:ext cx="85725" cy="203200"/>
              </a:xfrm>
              <a:custGeom>
                <a:avLst/>
                <a:gdLst/>
                <a:ahLst/>
                <a:cxnLst>
                  <a:cxn ang="0">
                    <a:pos x="32" y="128"/>
                  </a:cxn>
                  <a:cxn ang="0">
                    <a:pos x="32" y="128"/>
                  </a:cxn>
                  <a:cxn ang="0">
                    <a:pos x="38" y="126"/>
                  </a:cxn>
                  <a:cxn ang="0">
                    <a:pos x="42" y="124"/>
                  </a:cxn>
                  <a:cxn ang="0">
                    <a:pos x="46" y="118"/>
                  </a:cxn>
                  <a:cxn ang="0">
                    <a:pos x="50" y="110"/>
                  </a:cxn>
                  <a:cxn ang="0">
                    <a:pos x="52" y="102"/>
                  </a:cxn>
                  <a:cxn ang="0">
                    <a:pos x="54" y="90"/>
                  </a:cxn>
                  <a:cxn ang="0">
                    <a:pos x="54" y="62"/>
                  </a:cxn>
                  <a:cxn ang="0">
                    <a:pos x="54" y="62"/>
                  </a:cxn>
                  <a:cxn ang="0">
                    <a:pos x="50" y="34"/>
                  </a:cxn>
                  <a:cxn ang="0">
                    <a:pos x="48" y="24"/>
                  </a:cxn>
                  <a:cxn ang="0">
                    <a:pos x="44" y="14"/>
                  </a:cxn>
                  <a:cxn ang="0">
                    <a:pos x="40" y="8"/>
                  </a:cxn>
                  <a:cxn ang="0">
                    <a:pos x="34" y="4"/>
                  </a:cxn>
                  <a:cxn ang="0">
                    <a:pos x="28" y="0"/>
                  </a:cxn>
                  <a:cxn ang="0">
                    <a:pos x="22" y="0"/>
                  </a:cxn>
                  <a:cxn ang="0">
                    <a:pos x="22" y="0"/>
                  </a:cxn>
                  <a:cxn ang="0">
                    <a:pos x="16" y="2"/>
                  </a:cxn>
                  <a:cxn ang="0">
                    <a:pos x="12" y="4"/>
                  </a:cxn>
                  <a:cxn ang="0">
                    <a:pos x="8" y="10"/>
                  </a:cxn>
                  <a:cxn ang="0">
                    <a:pos x="4" y="18"/>
                  </a:cxn>
                  <a:cxn ang="0">
                    <a:pos x="2" y="26"/>
                  </a:cxn>
                  <a:cxn ang="0">
                    <a:pos x="0" y="38"/>
                  </a:cxn>
                  <a:cxn ang="0">
                    <a:pos x="0" y="66"/>
                  </a:cxn>
                  <a:cxn ang="0">
                    <a:pos x="0" y="66"/>
                  </a:cxn>
                  <a:cxn ang="0">
                    <a:pos x="4" y="94"/>
                  </a:cxn>
                  <a:cxn ang="0">
                    <a:pos x="6" y="106"/>
                  </a:cxn>
                  <a:cxn ang="0">
                    <a:pos x="10" y="114"/>
                  </a:cxn>
                  <a:cxn ang="0">
                    <a:pos x="14" y="120"/>
                  </a:cxn>
                  <a:cxn ang="0">
                    <a:pos x="20" y="124"/>
                  </a:cxn>
                  <a:cxn ang="0">
                    <a:pos x="26" y="128"/>
                  </a:cxn>
                  <a:cxn ang="0">
                    <a:pos x="32" y="128"/>
                  </a:cxn>
                  <a:cxn ang="0">
                    <a:pos x="32" y="128"/>
                  </a:cxn>
                </a:cxnLst>
                <a:rect l="0" t="0" r="r" b="b"/>
                <a:pathLst>
                  <a:path w="54" h="128">
                    <a:moveTo>
                      <a:pt x="32" y="128"/>
                    </a:moveTo>
                    <a:lnTo>
                      <a:pt x="32" y="128"/>
                    </a:lnTo>
                    <a:lnTo>
                      <a:pt x="38" y="126"/>
                    </a:lnTo>
                    <a:lnTo>
                      <a:pt x="42" y="124"/>
                    </a:lnTo>
                    <a:lnTo>
                      <a:pt x="46" y="118"/>
                    </a:lnTo>
                    <a:lnTo>
                      <a:pt x="50" y="110"/>
                    </a:lnTo>
                    <a:lnTo>
                      <a:pt x="52" y="102"/>
                    </a:lnTo>
                    <a:lnTo>
                      <a:pt x="54" y="90"/>
                    </a:lnTo>
                    <a:lnTo>
                      <a:pt x="54" y="62"/>
                    </a:lnTo>
                    <a:lnTo>
                      <a:pt x="54" y="62"/>
                    </a:lnTo>
                    <a:lnTo>
                      <a:pt x="50" y="34"/>
                    </a:lnTo>
                    <a:lnTo>
                      <a:pt x="48" y="24"/>
                    </a:lnTo>
                    <a:lnTo>
                      <a:pt x="44" y="14"/>
                    </a:lnTo>
                    <a:lnTo>
                      <a:pt x="40" y="8"/>
                    </a:lnTo>
                    <a:lnTo>
                      <a:pt x="34" y="4"/>
                    </a:lnTo>
                    <a:lnTo>
                      <a:pt x="28" y="0"/>
                    </a:lnTo>
                    <a:lnTo>
                      <a:pt x="22" y="0"/>
                    </a:lnTo>
                    <a:lnTo>
                      <a:pt x="22" y="0"/>
                    </a:lnTo>
                    <a:lnTo>
                      <a:pt x="16" y="2"/>
                    </a:lnTo>
                    <a:lnTo>
                      <a:pt x="12" y="4"/>
                    </a:lnTo>
                    <a:lnTo>
                      <a:pt x="8" y="10"/>
                    </a:lnTo>
                    <a:lnTo>
                      <a:pt x="4" y="18"/>
                    </a:lnTo>
                    <a:lnTo>
                      <a:pt x="2" y="26"/>
                    </a:lnTo>
                    <a:lnTo>
                      <a:pt x="0" y="38"/>
                    </a:lnTo>
                    <a:lnTo>
                      <a:pt x="0" y="66"/>
                    </a:lnTo>
                    <a:lnTo>
                      <a:pt x="0" y="66"/>
                    </a:lnTo>
                    <a:lnTo>
                      <a:pt x="4" y="94"/>
                    </a:lnTo>
                    <a:lnTo>
                      <a:pt x="6" y="106"/>
                    </a:lnTo>
                    <a:lnTo>
                      <a:pt x="10" y="114"/>
                    </a:lnTo>
                    <a:lnTo>
                      <a:pt x="14" y="120"/>
                    </a:lnTo>
                    <a:lnTo>
                      <a:pt x="20" y="124"/>
                    </a:lnTo>
                    <a:lnTo>
                      <a:pt x="26" y="128"/>
                    </a:lnTo>
                    <a:lnTo>
                      <a:pt x="32" y="128"/>
                    </a:lnTo>
                    <a:lnTo>
                      <a:pt x="3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6" name="Freeform 887"/>
              <p:cNvSpPr>
                <a:spLocks noEditPoints="1"/>
              </p:cNvSpPr>
              <p:nvPr/>
            </p:nvSpPr>
            <p:spPr bwMode="auto">
              <a:xfrm>
                <a:off x="-2719651" y="-1438275"/>
                <a:ext cx="2390775" cy="1990725"/>
              </a:xfrm>
              <a:custGeom>
                <a:avLst/>
                <a:gdLst/>
                <a:ahLst/>
                <a:cxnLst>
                  <a:cxn ang="0">
                    <a:pos x="270" y="472"/>
                  </a:cxn>
                  <a:cxn ang="0">
                    <a:pos x="948" y="860"/>
                  </a:cxn>
                  <a:cxn ang="0">
                    <a:pos x="862" y="690"/>
                  </a:cxn>
                  <a:cxn ang="0">
                    <a:pos x="814" y="680"/>
                  </a:cxn>
                  <a:cxn ang="0">
                    <a:pos x="826" y="648"/>
                  </a:cxn>
                  <a:cxn ang="0">
                    <a:pos x="878" y="650"/>
                  </a:cxn>
                  <a:cxn ang="0">
                    <a:pos x="914" y="702"/>
                  </a:cxn>
                  <a:cxn ang="0">
                    <a:pos x="886" y="758"/>
                  </a:cxn>
                  <a:cxn ang="0">
                    <a:pos x="808" y="772"/>
                  </a:cxn>
                  <a:cxn ang="0">
                    <a:pos x="822" y="738"/>
                  </a:cxn>
                  <a:cxn ang="0">
                    <a:pos x="868" y="720"/>
                  </a:cxn>
                  <a:cxn ang="0">
                    <a:pos x="998" y="760"/>
                  </a:cxn>
                  <a:cxn ang="0">
                    <a:pos x="940" y="688"/>
                  </a:cxn>
                  <a:cxn ang="0">
                    <a:pos x="950" y="598"/>
                  </a:cxn>
                  <a:cxn ang="0">
                    <a:pos x="1020" y="566"/>
                  </a:cxn>
                  <a:cxn ang="0">
                    <a:pos x="1076" y="638"/>
                  </a:cxn>
                  <a:cxn ang="0">
                    <a:pos x="1066" y="730"/>
                  </a:cxn>
                  <a:cxn ang="0">
                    <a:pos x="1162" y="554"/>
                  </a:cxn>
                  <a:cxn ang="0">
                    <a:pos x="1226" y="594"/>
                  </a:cxn>
                  <a:cxn ang="0">
                    <a:pos x="1238" y="686"/>
                  </a:cxn>
                  <a:cxn ang="0">
                    <a:pos x="1174" y="750"/>
                  </a:cxn>
                  <a:cxn ang="0">
                    <a:pos x="1112" y="710"/>
                  </a:cxn>
                  <a:cxn ang="0">
                    <a:pos x="1100" y="618"/>
                  </a:cxn>
                  <a:cxn ang="0">
                    <a:pos x="1162" y="554"/>
                  </a:cxn>
                  <a:cxn ang="0">
                    <a:pos x="912" y="240"/>
                  </a:cxn>
                  <a:cxn ang="0">
                    <a:pos x="978" y="300"/>
                  </a:cxn>
                  <a:cxn ang="0">
                    <a:pos x="988" y="404"/>
                  </a:cxn>
                  <a:cxn ang="0">
                    <a:pos x="914" y="434"/>
                  </a:cxn>
                  <a:cxn ang="0">
                    <a:pos x="848" y="376"/>
                  </a:cxn>
                  <a:cxn ang="0">
                    <a:pos x="838" y="272"/>
                  </a:cxn>
                  <a:cxn ang="0">
                    <a:pos x="732" y="326"/>
                  </a:cxn>
                  <a:cxn ang="0">
                    <a:pos x="820" y="368"/>
                  </a:cxn>
                  <a:cxn ang="0">
                    <a:pos x="852" y="458"/>
                  </a:cxn>
                  <a:cxn ang="0">
                    <a:pos x="800" y="518"/>
                  </a:cxn>
                  <a:cxn ang="0">
                    <a:pos x="712" y="478"/>
                  </a:cxn>
                  <a:cxn ang="0">
                    <a:pos x="682" y="388"/>
                  </a:cxn>
                  <a:cxn ang="0">
                    <a:pos x="564" y="424"/>
                  </a:cxn>
                  <a:cxn ang="0">
                    <a:pos x="556" y="498"/>
                  </a:cxn>
                  <a:cxn ang="0">
                    <a:pos x="276" y="802"/>
                  </a:cxn>
                  <a:cxn ang="0">
                    <a:pos x="476" y="922"/>
                  </a:cxn>
                  <a:cxn ang="0">
                    <a:pos x="428" y="986"/>
                  </a:cxn>
                  <a:cxn ang="0">
                    <a:pos x="358" y="970"/>
                  </a:cxn>
                  <a:cxn ang="0">
                    <a:pos x="350" y="880"/>
                  </a:cxn>
                  <a:cxn ang="0">
                    <a:pos x="398" y="818"/>
                  </a:cxn>
                  <a:cxn ang="0">
                    <a:pos x="468" y="832"/>
                  </a:cxn>
                  <a:cxn ang="0">
                    <a:pos x="476" y="922"/>
                  </a:cxn>
                  <a:cxn ang="0">
                    <a:pos x="592" y="1016"/>
                  </a:cxn>
                  <a:cxn ang="0">
                    <a:pos x="526" y="1034"/>
                  </a:cxn>
                  <a:cxn ang="0">
                    <a:pos x="484" y="962"/>
                  </a:cxn>
                  <a:cxn ang="0">
                    <a:pos x="516" y="882"/>
                  </a:cxn>
                  <a:cxn ang="0">
                    <a:pos x="584" y="864"/>
                  </a:cxn>
                  <a:cxn ang="0">
                    <a:pos x="626" y="934"/>
                  </a:cxn>
                  <a:cxn ang="0">
                    <a:pos x="752" y="1034"/>
                  </a:cxn>
                  <a:cxn ang="0">
                    <a:pos x="682" y="1084"/>
                  </a:cxn>
                  <a:cxn ang="0">
                    <a:pos x="628" y="1040"/>
                  </a:cxn>
                  <a:cxn ang="0">
                    <a:pos x="640" y="958"/>
                  </a:cxn>
                  <a:cxn ang="0">
                    <a:pos x="710" y="906"/>
                  </a:cxn>
                  <a:cxn ang="0">
                    <a:pos x="764" y="952"/>
                  </a:cxn>
                </a:cxnLst>
                <a:rect l="0" t="0" r="r" b="b"/>
                <a:pathLst>
                  <a:path w="1506" h="1254">
                    <a:moveTo>
                      <a:pt x="1506" y="820"/>
                    </a:moveTo>
                    <a:lnTo>
                      <a:pt x="1478" y="430"/>
                    </a:lnTo>
                    <a:lnTo>
                      <a:pt x="1080" y="458"/>
                    </a:lnTo>
                    <a:lnTo>
                      <a:pt x="1286" y="338"/>
                    </a:lnTo>
                    <a:lnTo>
                      <a:pt x="1090" y="0"/>
                    </a:lnTo>
                    <a:lnTo>
                      <a:pt x="270" y="472"/>
                    </a:lnTo>
                    <a:lnTo>
                      <a:pt x="386" y="672"/>
                    </a:lnTo>
                    <a:lnTo>
                      <a:pt x="124" y="586"/>
                    </a:lnTo>
                    <a:lnTo>
                      <a:pt x="0" y="956"/>
                    </a:lnTo>
                    <a:lnTo>
                      <a:pt x="898" y="1254"/>
                    </a:lnTo>
                    <a:lnTo>
                      <a:pt x="1020" y="884"/>
                    </a:lnTo>
                    <a:lnTo>
                      <a:pt x="948" y="860"/>
                    </a:lnTo>
                    <a:lnTo>
                      <a:pt x="1506" y="820"/>
                    </a:lnTo>
                    <a:close/>
                    <a:moveTo>
                      <a:pt x="870" y="708"/>
                    </a:moveTo>
                    <a:lnTo>
                      <a:pt x="870" y="708"/>
                    </a:lnTo>
                    <a:lnTo>
                      <a:pt x="868" y="700"/>
                    </a:lnTo>
                    <a:lnTo>
                      <a:pt x="866" y="694"/>
                    </a:lnTo>
                    <a:lnTo>
                      <a:pt x="862" y="690"/>
                    </a:lnTo>
                    <a:lnTo>
                      <a:pt x="856" y="686"/>
                    </a:lnTo>
                    <a:lnTo>
                      <a:pt x="848" y="682"/>
                    </a:lnTo>
                    <a:lnTo>
                      <a:pt x="838" y="680"/>
                    </a:lnTo>
                    <a:lnTo>
                      <a:pt x="828" y="680"/>
                    </a:lnTo>
                    <a:lnTo>
                      <a:pt x="814" y="680"/>
                    </a:lnTo>
                    <a:lnTo>
                      <a:pt x="814" y="680"/>
                    </a:lnTo>
                    <a:lnTo>
                      <a:pt x="790" y="684"/>
                    </a:lnTo>
                    <a:lnTo>
                      <a:pt x="794" y="584"/>
                    </a:lnTo>
                    <a:lnTo>
                      <a:pt x="898" y="576"/>
                    </a:lnTo>
                    <a:lnTo>
                      <a:pt x="900" y="612"/>
                    </a:lnTo>
                    <a:lnTo>
                      <a:pt x="828" y="618"/>
                    </a:lnTo>
                    <a:lnTo>
                      <a:pt x="826" y="648"/>
                    </a:lnTo>
                    <a:lnTo>
                      <a:pt x="826" y="648"/>
                    </a:lnTo>
                    <a:lnTo>
                      <a:pt x="838" y="646"/>
                    </a:lnTo>
                    <a:lnTo>
                      <a:pt x="838" y="646"/>
                    </a:lnTo>
                    <a:lnTo>
                      <a:pt x="852" y="646"/>
                    </a:lnTo>
                    <a:lnTo>
                      <a:pt x="864" y="646"/>
                    </a:lnTo>
                    <a:lnTo>
                      <a:pt x="878" y="650"/>
                    </a:lnTo>
                    <a:lnTo>
                      <a:pt x="888" y="656"/>
                    </a:lnTo>
                    <a:lnTo>
                      <a:pt x="888" y="656"/>
                    </a:lnTo>
                    <a:lnTo>
                      <a:pt x="898" y="664"/>
                    </a:lnTo>
                    <a:lnTo>
                      <a:pt x="906" y="674"/>
                    </a:lnTo>
                    <a:lnTo>
                      <a:pt x="912" y="686"/>
                    </a:lnTo>
                    <a:lnTo>
                      <a:pt x="914" y="702"/>
                    </a:lnTo>
                    <a:lnTo>
                      <a:pt x="914" y="702"/>
                    </a:lnTo>
                    <a:lnTo>
                      <a:pt x="914" y="714"/>
                    </a:lnTo>
                    <a:lnTo>
                      <a:pt x="910" y="726"/>
                    </a:lnTo>
                    <a:lnTo>
                      <a:pt x="904" y="738"/>
                    </a:lnTo>
                    <a:lnTo>
                      <a:pt x="896" y="748"/>
                    </a:lnTo>
                    <a:lnTo>
                      <a:pt x="886" y="758"/>
                    </a:lnTo>
                    <a:lnTo>
                      <a:pt x="872" y="766"/>
                    </a:lnTo>
                    <a:lnTo>
                      <a:pt x="856" y="770"/>
                    </a:lnTo>
                    <a:lnTo>
                      <a:pt x="838" y="774"/>
                    </a:lnTo>
                    <a:lnTo>
                      <a:pt x="838" y="774"/>
                    </a:lnTo>
                    <a:lnTo>
                      <a:pt x="822" y="774"/>
                    </a:lnTo>
                    <a:lnTo>
                      <a:pt x="808" y="772"/>
                    </a:lnTo>
                    <a:lnTo>
                      <a:pt x="794" y="770"/>
                    </a:lnTo>
                    <a:lnTo>
                      <a:pt x="786" y="766"/>
                    </a:lnTo>
                    <a:lnTo>
                      <a:pt x="790" y="732"/>
                    </a:lnTo>
                    <a:lnTo>
                      <a:pt x="790" y="732"/>
                    </a:lnTo>
                    <a:lnTo>
                      <a:pt x="810" y="738"/>
                    </a:lnTo>
                    <a:lnTo>
                      <a:pt x="822" y="738"/>
                    </a:lnTo>
                    <a:lnTo>
                      <a:pt x="834" y="738"/>
                    </a:lnTo>
                    <a:lnTo>
                      <a:pt x="834" y="738"/>
                    </a:lnTo>
                    <a:lnTo>
                      <a:pt x="848" y="736"/>
                    </a:lnTo>
                    <a:lnTo>
                      <a:pt x="860" y="730"/>
                    </a:lnTo>
                    <a:lnTo>
                      <a:pt x="864" y="726"/>
                    </a:lnTo>
                    <a:lnTo>
                      <a:pt x="868" y="720"/>
                    </a:lnTo>
                    <a:lnTo>
                      <a:pt x="870" y="714"/>
                    </a:lnTo>
                    <a:lnTo>
                      <a:pt x="870" y="708"/>
                    </a:lnTo>
                    <a:lnTo>
                      <a:pt x="870" y="708"/>
                    </a:lnTo>
                    <a:close/>
                    <a:moveTo>
                      <a:pt x="1014" y="760"/>
                    </a:moveTo>
                    <a:lnTo>
                      <a:pt x="1014" y="760"/>
                    </a:lnTo>
                    <a:lnTo>
                      <a:pt x="998" y="760"/>
                    </a:lnTo>
                    <a:lnTo>
                      <a:pt x="982" y="756"/>
                    </a:lnTo>
                    <a:lnTo>
                      <a:pt x="970" y="748"/>
                    </a:lnTo>
                    <a:lnTo>
                      <a:pt x="958" y="736"/>
                    </a:lnTo>
                    <a:lnTo>
                      <a:pt x="950" y="722"/>
                    </a:lnTo>
                    <a:lnTo>
                      <a:pt x="944" y="706"/>
                    </a:lnTo>
                    <a:lnTo>
                      <a:pt x="940" y="688"/>
                    </a:lnTo>
                    <a:lnTo>
                      <a:pt x="938" y="668"/>
                    </a:lnTo>
                    <a:lnTo>
                      <a:pt x="938" y="668"/>
                    </a:lnTo>
                    <a:lnTo>
                      <a:pt x="936" y="648"/>
                    </a:lnTo>
                    <a:lnTo>
                      <a:pt x="938" y="630"/>
                    </a:lnTo>
                    <a:lnTo>
                      <a:pt x="944" y="614"/>
                    </a:lnTo>
                    <a:lnTo>
                      <a:pt x="950" y="598"/>
                    </a:lnTo>
                    <a:lnTo>
                      <a:pt x="960" y="586"/>
                    </a:lnTo>
                    <a:lnTo>
                      <a:pt x="970" y="576"/>
                    </a:lnTo>
                    <a:lnTo>
                      <a:pt x="986" y="570"/>
                    </a:lnTo>
                    <a:lnTo>
                      <a:pt x="1002" y="566"/>
                    </a:lnTo>
                    <a:lnTo>
                      <a:pt x="1002" y="566"/>
                    </a:lnTo>
                    <a:lnTo>
                      <a:pt x="1020" y="566"/>
                    </a:lnTo>
                    <a:lnTo>
                      <a:pt x="1034" y="572"/>
                    </a:lnTo>
                    <a:lnTo>
                      <a:pt x="1048" y="580"/>
                    </a:lnTo>
                    <a:lnTo>
                      <a:pt x="1058" y="592"/>
                    </a:lnTo>
                    <a:lnTo>
                      <a:pt x="1066" y="604"/>
                    </a:lnTo>
                    <a:lnTo>
                      <a:pt x="1072" y="620"/>
                    </a:lnTo>
                    <a:lnTo>
                      <a:pt x="1076" y="638"/>
                    </a:lnTo>
                    <a:lnTo>
                      <a:pt x="1078" y="658"/>
                    </a:lnTo>
                    <a:lnTo>
                      <a:pt x="1078" y="658"/>
                    </a:lnTo>
                    <a:lnTo>
                      <a:pt x="1080" y="678"/>
                    </a:lnTo>
                    <a:lnTo>
                      <a:pt x="1078" y="698"/>
                    </a:lnTo>
                    <a:lnTo>
                      <a:pt x="1072" y="714"/>
                    </a:lnTo>
                    <a:lnTo>
                      <a:pt x="1066" y="730"/>
                    </a:lnTo>
                    <a:lnTo>
                      <a:pt x="1056" y="742"/>
                    </a:lnTo>
                    <a:lnTo>
                      <a:pt x="1046" y="752"/>
                    </a:lnTo>
                    <a:lnTo>
                      <a:pt x="1030" y="758"/>
                    </a:lnTo>
                    <a:lnTo>
                      <a:pt x="1014" y="760"/>
                    </a:lnTo>
                    <a:lnTo>
                      <a:pt x="1014" y="760"/>
                    </a:lnTo>
                    <a:close/>
                    <a:moveTo>
                      <a:pt x="1162" y="554"/>
                    </a:moveTo>
                    <a:lnTo>
                      <a:pt x="1162" y="554"/>
                    </a:lnTo>
                    <a:lnTo>
                      <a:pt x="1180" y="556"/>
                    </a:lnTo>
                    <a:lnTo>
                      <a:pt x="1196" y="560"/>
                    </a:lnTo>
                    <a:lnTo>
                      <a:pt x="1208" y="568"/>
                    </a:lnTo>
                    <a:lnTo>
                      <a:pt x="1218" y="580"/>
                    </a:lnTo>
                    <a:lnTo>
                      <a:pt x="1226" y="594"/>
                    </a:lnTo>
                    <a:lnTo>
                      <a:pt x="1234" y="610"/>
                    </a:lnTo>
                    <a:lnTo>
                      <a:pt x="1238" y="628"/>
                    </a:lnTo>
                    <a:lnTo>
                      <a:pt x="1240" y="646"/>
                    </a:lnTo>
                    <a:lnTo>
                      <a:pt x="1240" y="646"/>
                    </a:lnTo>
                    <a:lnTo>
                      <a:pt x="1240" y="668"/>
                    </a:lnTo>
                    <a:lnTo>
                      <a:pt x="1238" y="686"/>
                    </a:lnTo>
                    <a:lnTo>
                      <a:pt x="1234" y="704"/>
                    </a:lnTo>
                    <a:lnTo>
                      <a:pt x="1226" y="718"/>
                    </a:lnTo>
                    <a:lnTo>
                      <a:pt x="1218" y="730"/>
                    </a:lnTo>
                    <a:lnTo>
                      <a:pt x="1206" y="740"/>
                    </a:lnTo>
                    <a:lnTo>
                      <a:pt x="1192" y="746"/>
                    </a:lnTo>
                    <a:lnTo>
                      <a:pt x="1174" y="750"/>
                    </a:lnTo>
                    <a:lnTo>
                      <a:pt x="1174" y="750"/>
                    </a:lnTo>
                    <a:lnTo>
                      <a:pt x="1158" y="748"/>
                    </a:lnTo>
                    <a:lnTo>
                      <a:pt x="1142" y="744"/>
                    </a:lnTo>
                    <a:lnTo>
                      <a:pt x="1130" y="736"/>
                    </a:lnTo>
                    <a:lnTo>
                      <a:pt x="1120" y="724"/>
                    </a:lnTo>
                    <a:lnTo>
                      <a:pt x="1112" y="710"/>
                    </a:lnTo>
                    <a:lnTo>
                      <a:pt x="1104" y="694"/>
                    </a:lnTo>
                    <a:lnTo>
                      <a:pt x="1100" y="676"/>
                    </a:lnTo>
                    <a:lnTo>
                      <a:pt x="1098" y="658"/>
                    </a:lnTo>
                    <a:lnTo>
                      <a:pt x="1098" y="658"/>
                    </a:lnTo>
                    <a:lnTo>
                      <a:pt x="1098" y="638"/>
                    </a:lnTo>
                    <a:lnTo>
                      <a:pt x="1100" y="618"/>
                    </a:lnTo>
                    <a:lnTo>
                      <a:pt x="1104" y="602"/>
                    </a:lnTo>
                    <a:lnTo>
                      <a:pt x="1110" y="586"/>
                    </a:lnTo>
                    <a:lnTo>
                      <a:pt x="1120" y="574"/>
                    </a:lnTo>
                    <a:lnTo>
                      <a:pt x="1132" y="564"/>
                    </a:lnTo>
                    <a:lnTo>
                      <a:pt x="1146" y="558"/>
                    </a:lnTo>
                    <a:lnTo>
                      <a:pt x="1162" y="554"/>
                    </a:lnTo>
                    <a:lnTo>
                      <a:pt x="1162" y="554"/>
                    </a:lnTo>
                    <a:close/>
                    <a:moveTo>
                      <a:pt x="862" y="248"/>
                    </a:moveTo>
                    <a:lnTo>
                      <a:pt x="862" y="248"/>
                    </a:lnTo>
                    <a:lnTo>
                      <a:pt x="880" y="242"/>
                    </a:lnTo>
                    <a:lnTo>
                      <a:pt x="896" y="238"/>
                    </a:lnTo>
                    <a:lnTo>
                      <a:pt x="912" y="240"/>
                    </a:lnTo>
                    <a:lnTo>
                      <a:pt x="926" y="246"/>
                    </a:lnTo>
                    <a:lnTo>
                      <a:pt x="940" y="256"/>
                    </a:lnTo>
                    <a:lnTo>
                      <a:pt x="954" y="268"/>
                    </a:lnTo>
                    <a:lnTo>
                      <a:pt x="966" y="282"/>
                    </a:lnTo>
                    <a:lnTo>
                      <a:pt x="978" y="300"/>
                    </a:lnTo>
                    <a:lnTo>
                      <a:pt x="978" y="300"/>
                    </a:lnTo>
                    <a:lnTo>
                      <a:pt x="988" y="320"/>
                    </a:lnTo>
                    <a:lnTo>
                      <a:pt x="994" y="338"/>
                    </a:lnTo>
                    <a:lnTo>
                      <a:pt x="998" y="356"/>
                    </a:lnTo>
                    <a:lnTo>
                      <a:pt x="998" y="374"/>
                    </a:lnTo>
                    <a:lnTo>
                      <a:pt x="996" y="390"/>
                    </a:lnTo>
                    <a:lnTo>
                      <a:pt x="988" y="404"/>
                    </a:lnTo>
                    <a:lnTo>
                      <a:pt x="978" y="416"/>
                    </a:lnTo>
                    <a:lnTo>
                      <a:pt x="964" y="426"/>
                    </a:lnTo>
                    <a:lnTo>
                      <a:pt x="964" y="426"/>
                    </a:lnTo>
                    <a:lnTo>
                      <a:pt x="946" y="434"/>
                    </a:lnTo>
                    <a:lnTo>
                      <a:pt x="930" y="436"/>
                    </a:lnTo>
                    <a:lnTo>
                      <a:pt x="914" y="434"/>
                    </a:lnTo>
                    <a:lnTo>
                      <a:pt x="900" y="428"/>
                    </a:lnTo>
                    <a:lnTo>
                      <a:pt x="886" y="420"/>
                    </a:lnTo>
                    <a:lnTo>
                      <a:pt x="872" y="408"/>
                    </a:lnTo>
                    <a:lnTo>
                      <a:pt x="860" y="392"/>
                    </a:lnTo>
                    <a:lnTo>
                      <a:pt x="848" y="376"/>
                    </a:lnTo>
                    <a:lnTo>
                      <a:pt x="848" y="376"/>
                    </a:lnTo>
                    <a:lnTo>
                      <a:pt x="838" y="356"/>
                    </a:lnTo>
                    <a:lnTo>
                      <a:pt x="832" y="338"/>
                    </a:lnTo>
                    <a:lnTo>
                      <a:pt x="828" y="320"/>
                    </a:lnTo>
                    <a:lnTo>
                      <a:pt x="828" y="302"/>
                    </a:lnTo>
                    <a:lnTo>
                      <a:pt x="830" y="286"/>
                    </a:lnTo>
                    <a:lnTo>
                      <a:pt x="838" y="272"/>
                    </a:lnTo>
                    <a:lnTo>
                      <a:pt x="848" y="260"/>
                    </a:lnTo>
                    <a:lnTo>
                      <a:pt x="862" y="248"/>
                    </a:lnTo>
                    <a:lnTo>
                      <a:pt x="862" y="248"/>
                    </a:lnTo>
                    <a:close/>
                    <a:moveTo>
                      <a:pt x="716" y="334"/>
                    </a:moveTo>
                    <a:lnTo>
                      <a:pt x="716" y="334"/>
                    </a:lnTo>
                    <a:lnTo>
                      <a:pt x="732" y="326"/>
                    </a:lnTo>
                    <a:lnTo>
                      <a:pt x="750" y="324"/>
                    </a:lnTo>
                    <a:lnTo>
                      <a:pt x="766" y="326"/>
                    </a:lnTo>
                    <a:lnTo>
                      <a:pt x="780" y="332"/>
                    </a:lnTo>
                    <a:lnTo>
                      <a:pt x="794" y="340"/>
                    </a:lnTo>
                    <a:lnTo>
                      <a:pt x="808" y="352"/>
                    </a:lnTo>
                    <a:lnTo>
                      <a:pt x="820" y="368"/>
                    </a:lnTo>
                    <a:lnTo>
                      <a:pt x="830" y="384"/>
                    </a:lnTo>
                    <a:lnTo>
                      <a:pt x="830" y="384"/>
                    </a:lnTo>
                    <a:lnTo>
                      <a:pt x="840" y="404"/>
                    </a:lnTo>
                    <a:lnTo>
                      <a:pt x="848" y="422"/>
                    </a:lnTo>
                    <a:lnTo>
                      <a:pt x="852" y="442"/>
                    </a:lnTo>
                    <a:lnTo>
                      <a:pt x="852" y="458"/>
                    </a:lnTo>
                    <a:lnTo>
                      <a:pt x="848" y="474"/>
                    </a:lnTo>
                    <a:lnTo>
                      <a:pt x="842" y="488"/>
                    </a:lnTo>
                    <a:lnTo>
                      <a:pt x="832" y="500"/>
                    </a:lnTo>
                    <a:lnTo>
                      <a:pt x="816" y="512"/>
                    </a:lnTo>
                    <a:lnTo>
                      <a:pt x="816" y="512"/>
                    </a:lnTo>
                    <a:lnTo>
                      <a:pt x="800" y="518"/>
                    </a:lnTo>
                    <a:lnTo>
                      <a:pt x="784" y="522"/>
                    </a:lnTo>
                    <a:lnTo>
                      <a:pt x="768" y="520"/>
                    </a:lnTo>
                    <a:lnTo>
                      <a:pt x="754" y="514"/>
                    </a:lnTo>
                    <a:lnTo>
                      <a:pt x="738" y="504"/>
                    </a:lnTo>
                    <a:lnTo>
                      <a:pt x="726" y="492"/>
                    </a:lnTo>
                    <a:lnTo>
                      <a:pt x="712" y="478"/>
                    </a:lnTo>
                    <a:lnTo>
                      <a:pt x="702" y="460"/>
                    </a:lnTo>
                    <a:lnTo>
                      <a:pt x="702" y="460"/>
                    </a:lnTo>
                    <a:lnTo>
                      <a:pt x="692" y="442"/>
                    </a:lnTo>
                    <a:lnTo>
                      <a:pt x="686" y="422"/>
                    </a:lnTo>
                    <a:lnTo>
                      <a:pt x="682" y="404"/>
                    </a:lnTo>
                    <a:lnTo>
                      <a:pt x="682" y="388"/>
                    </a:lnTo>
                    <a:lnTo>
                      <a:pt x="684" y="372"/>
                    </a:lnTo>
                    <a:lnTo>
                      <a:pt x="690" y="356"/>
                    </a:lnTo>
                    <a:lnTo>
                      <a:pt x="702" y="344"/>
                    </a:lnTo>
                    <a:lnTo>
                      <a:pt x="716" y="334"/>
                    </a:lnTo>
                    <a:lnTo>
                      <a:pt x="716" y="334"/>
                    </a:lnTo>
                    <a:close/>
                    <a:moveTo>
                      <a:pt x="564" y="424"/>
                    </a:moveTo>
                    <a:lnTo>
                      <a:pt x="598" y="404"/>
                    </a:lnTo>
                    <a:lnTo>
                      <a:pt x="698" y="576"/>
                    </a:lnTo>
                    <a:lnTo>
                      <a:pt x="658" y="600"/>
                    </a:lnTo>
                    <a:lnTo>
                      <a:pt x="580" y="464"/>
                    </a:lnTo>
                    <a:lnTo>
                      <a:pt x="580" y="464"/>
                    </a:lnTo>
                    <a:lnTo>
                      <a:pt x="556" y="498"/>
                    </a:lnTo>
                    <a:lnTo>
                      <a:pt x="532" y="472"/>
                    </a:lnTo>
                    <a:lnTo>
                      <a:pt x="564" y="424"/>
                    </a:lnTo>
                    <a:close/>
                    <a:moveTo>
                      <a:pt x="270" y="946"/>
                    </a:moveTo>
                    <a:lnTo>
                      <a:pt x="234" y="934"/>
                    </a:lnTo>
                    <a:lnTo>
                      <a:pt x="278" y="802"/>
                    </a:lnTo>
                    <a:lnTo>
                      <a:pt x="276" y="802"/>
                    </a:lnTo>
                    <a:lnTo>
                      <a:pt x="240" y="806"/>
                    </a:lnTo>
                    <a:lnTo>
                      <a:pt x="244" y="776"/>
                    </a:lnTo>
                    <a:lnTo>
                      <a:pt x="294" y="770"/>
                    </a:lnTo>
                    <a:lnTo>
                      <a:pt x="326" y="780"/>
                    </a:lnTo>
                    <a:lnTo>
                      <a:pt x="270" y="946"/>
                    </a:lnTo>
                    <a:close/>
                    <a:moveTo>
                      <a:pt x="476" y="922"/>
                    </a:moveTo>
                    <a:lnTo>
                      <a:pt x="476" y="922"/>
                    </a:lnTo>
                    <a:lnTo>
                      <a:pt x="468" y="940"/>
                    </a:lnTo>
                    <a:lnTo>
                      <a:pt x="460" y="956"/>
                    </a:lnTo>
                    <a:lnTo>
                      <a:pt x="450" y="968"/>
                    </a:lnTo>
                    <a:lnTo>
                      <a:pt x="440" y="978"/>
                    </a:lnTo>
                    <a:lnTo>
                      <a:pt x="428" y="986"/>
                    </a:lnTo>
                    <a:lnTo>
                      <a:pt x="414" y="990"/>
                    </a:lnTo>
                    <a:lnTo>
                      <a:pt x="400" y="990"/>
                    </a:lnTo>
                    <a:lnTo>
                      <a:pt x="384" y="986"/>
                    </a:lnTo>
                    <a:lnTo>
                      <a:pt x="384" y="986"/>
                    </a:lnTo>
                    <a:lnTo>
                      <a:pt x="370" y="980"/>
                    </a:lnTo>
                    <a:lnTo>
                      <a:pt x="358" y="970"/>
                    </a:lnTo>
                    <a:lnTo>
                      <a:pt x="350" y="960"/>
                    </a:lnTo>
                    <a:lnTo>
                      <a:pt x="346" y="946"/>
                    </a:lnTo>
                    <a:lnTo>
                      <a:pt x="344" y="932"/>
                    </a:lnTo>
                    <a:lnTo>
                      <a:pt x="344" y="916"/>
                    </a:lnTo>
                    <a:lnTo>
                      <a:pt x="346" y="898"/>
                    </a:lnTo>
                    <a:lnTo>
                      <a:pt x="350" y="880"/>
                    </a:lnTo>
                    <a:lnTo>
                      <a:pt x="350" y="880"/>
                    </a:lnTo>
                    <a:lnTo>
                      <a:pt x="358" y="864"/>
                    </a:lnTo>
                    <a:lnTo>
                      <a:pt x="366" y="848"/>
                    </a:lnTo>
                    <a:lnTo>
                      <a:pt x="376" y="836"/>
                    </a:lnTo>
                    <a:lnTo>
                      <a:pt x="386" y="824"/>
                    </a:lnTo>
                    <a:lnTo>
                      <a:pt x="398" y="818"/>
                    </a:lnTo>
                    <a:lnTo>
                      <a:pt x="412" y="814"/>
                    </a:lnTo>
                    <a:lnTo>
                      <a:pt x="426" y="812"/>
                    </a:lnTo>
                    <a:lnTo>
                      <a:pt x="442" y="816"/>
                    </a:lnTo>
                    <a:lnTo>
                      <a:pt x="442" y="816"/>
                    </a:lnTo>
                    <a:lnTo>
                      <a:pt x="458" y="822"/>
                    </a:lnTo>
                    <a:lnTo>
                      <a:pt x="468" y="832"/>
                    </a:lnTo>
                    <a:lnTo>
                      <a:pt x="476" y="844"/>
                    </a:lnTo>
                    <a:lnTo>
                      <a:pt x="482" y="858"/>
                    </a:lnTo>
                    <a:lnTo>
                      <a:pt x="484" y="872"/>
                    </a:lnTo>
                    <a:lnTo>
                      <a:pt x="484" y="888"/>
                    </a:lnTo>
                    <a:lnTo>
                      <a:pt x="480" y="904"/>
                    </a:lnTo>
                    <a:lnTo>
                      <a:pt x="476" y="922"/>
                    </a:lnTo>
                    <a:lnTo>
                      <a:pt x="476" y="922"/>
                    </a:lnTo>
                    <a:close/>
                    <a:moveTo>
                      <a:pt x="618" y="968"/>
                    </a:moveTo>
                    <a:lnTo>
                      <a:pt x="618" y="968"/>
                    </a:lnTo>
                    <a:lnTo>
                      <a:pt x="610" y="986"/>
                    </a:lnTo>
                    <a:lnTo>
                      <a:pt x="602" y="1002"/>
                    </a:lnTo>
                    <a:lnTo>
                      <a:pt x="592" y="1016"/>
                    </a:lnTo>
                    <a:lnTo>
                      <a:pt x="582" y="1026"/>
                    </a:lnTo>
                    <a:lnTo>
                      <a:pt x="568" y="1034"/>
                    </a:lnTo>
                    <a:lnTo>
                      <a:pt x="556" y="1038"/>
                    </a:lnTo>
                    <a:lnTo>
                      <a:pt x="542" y="1038"/>
                    </a:lnTo>
                    <a:lnTo>
                      <a:pt x="526" y="1034"/>
                    </a:lnTo>
                    <a:lnTo>
                      <a:pt x="526" y="1034"/>
                    </a:lnTo>
                    <a:lnTo>
                      <a:pt x="512" y="1028"/>
                    </a:lnTo>
                    <a:lnTo>
                      <a:pt x="500" y="1018"/>
                    </a:lnTo>
                    <a:lnTo>
                      <a:pt x="492" y="1006"/>
                    </a:lnTo>
                    <a:lnTo>
                      <a:pt x="488" y="994"/>
                    </a:lnTo>
                    <a:lnTo>
                      <a:pt x="484" y="978"/>
                    </a:lnTo>
                    <a:lnTo>
                      <a:pt x="484" y="962"/>
                    </a:lnTo>
                    <a:lnTo>
                      <a:pt x="488" y="946"/>
                    </a:lnTo>
                    <a:lnTo>
                      <a:pt x="492" y="928"/>
                    </a:lnTo>
                    <a:lnTo>
                      <a:pt x="492" y="928"/>
                    </a:lnTo>
                    <a:lnTo>
                      <a:pt x="498" y="910"/>
                    </a:lnTo>
                    <a:lnTo>
                      <a:pt x="508" y="896"/>
                    </a:lnTo>
                    <a:lnTo>
                      <a:pt x="516" y="882"/>
                    </a:lnTo>
                    <a:lnTo>
                      <a:pt x="528" y="872"/>
                    </a:lnTo>
                    <a:lnTo>
                      <a:pt x="540" y="864"/>
                    </a:lnTo>
                    <a:lnTo>
                      <a:pt x="554" y="860"/>
                    </a:lnTo>
                    <a:lnTo>
                      <a:pt x="568" y="860"/>
                    </a:lnTo>
                    <a:lnTo>
                      <a:pt x="584" y="864"/>
                    </a:lnTo>
                    <a:lnTo>
                      <a:pt x="584" y="864"/>
                    </a:lnTo>
                    <a:lnTo>
                      <a:pt x="598" y="870"/>
                    </a:lnTo>
                    <a:lnTo>
                      <a:pt x="610" y="880"/>
                    </a:lnTo>
                    <a:lnTo>
                      <a:pt x="618" y="890"/>
                    </a:lnTo>
                    <a:lnTo>
                      <a:pt x="624" y="904"/>
                    </a:lnTo>
                    <a:lnTo>
                      <a:pt x="626" y="920"/>
                    </a:lnTo>
                    <a:lnTo>
                      <a:pt x="626" y="934"/>
                    </a:lnTo>
                    <a:lnTo>
                      <a:pt x="622" y="952"/>
                    </a:lnTo>
                    <a:lnTo>
                      <a:pt x="618" y="968"/>
                    </a:lnTo>
                    <a:lnTo>
                      <a:pt x="618" y="968"/>
                    </a:lnTo>
                    <a:close/>
                    <a:moveTo>
                      <a:pt x="760" y="1016"/>
                    </a:moveTo>
                    <a:lnTo>
                      <a:pt x="760" y="1016"/>
                    </a:lnTo>
                    <a:lnTo>
                      <a:pt x="752" y="1034"/>
                    </a:lnTo>
                    <a:lnTo>
                      <a:pt x="744" y="1050"/>
                    </a:lnTo>
                    <a:lnTo>
                      <a:pt x="734" y="1062"/>
                    </a:lnTo>
                    <a:lnTo>
                      <a:pt x="722" y="1074"/>
                    </a:lnTo>
                    <a:lnTo>
                      <a:pt x="710" y="1080"/>
                    </a:lnTo>
                    <a:lnTo>
                      <a:pt x="698" y="1084"/>
                    </a:lnTo>
                    <a:lnTo>
                      <a:pt x="682" y="1084"/>
                    </a:lnTo>
                    <a:lnTo>
                      <a:pt x="668" y="1082"/>
                    </a:lnTo>
                    <a:lnTo>
                      <a:pt x="668" y="1082"/>
                    </a:lnTo>
                    <a:lnTo>
                      <a:pt x="654" y="1074"/>
                    </a:lnTo>
                    <a:lnTo>
                      <a:pt x="642" y="1066"/>
                    </a:lnTo>
                    <a:lnTo>
                      <a:pt x="634" y="1054"/>
                    </a:lnTo>
                    <a:lnTo>
                      <a:pt x="628" y="1040"/>
                    </a:lnTo>
                    <a:lnTo>
                      <a:pt x="626" y="1026"/>
                    </a:lnTo>
                    <a:lnTo>
                      <a:pt x="626" y="1010"/>
                    </a:lnTo>
                    <a:lnTo>
                      <a:pt x="630" y="992"/>
                    </a:lnTo>
                    <a:lnTo>
                      <a:pt x="634" y="976"/>
                    </a:lnTo>
                    <a:lnTo>
                      <a:pt x="634" y="976"/>
                    </a:lnTo>
                    <a:lnTo>
                      <a:pt x="640" y="958"/>
                    </a:lnTo>
                    <a:lnTo>
                      <a:pt x="648" y="942"/>
                    </a:lnTo>
                    <a:lnTo>
                      <a:pt x="658" y="930"/>
                    </a:lnTo>
                    <a:lnTo>
                      <a:pt x="670" y="920"/>
                    </a:lnTo>
                    <a:lnTo>
                      <a:pt x="682" y="912"/>
                    </a:lnTo>
                    <a:lnTo>
                      <a:pt x="696" y="908"/>
                    </a:lnTo>
                    <a:lnTo>
                      <a:pt x="710" y="906"/>
                    </a:lnTo>
                    <a:lnTo>
                      <a:pt x="726" y="910"/>
                    </a:lnTo>
                    <a:lnTo>
                      <a:pt x="726" y="910"/>
                    </a:lnTo>
                    <a:lnTo>
                      <a:pt x="740" y="918"/>
                    </a:lnTo>
                    <a:lnTo>
                      <a:pt x="752" y="926"/>
                    </a:lnTo>
                    <a:lnTo>
                      <a:pt x="760" y="938"/>
                    </a:lnTo>
                    <a:lnTo>
                      <a:pt x="764" y="952"/>
                    </a:lnTo>
                    <a:lnTo>
                      <a:pt x="768" y="966"/>
                    </a:lnTo>
                    <a:lnTo>
                      <a:pt x="766" y="982"/>
                    </a:lnTo>
                    <a:lnTo>
                      <a:pt x="764" y="998"/>
                    </a:lnTo>
                    <a:lnTo>
                      <a:pt x="760" y="1016"/>
                    </a:lnTo>
                    <a:lnTo>
                      <a:pt x="760" y="10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7" name="Freeform 888"/>
              <p:cNvSpPr>
                <a:spLocks/>
              </p:cNvSpPr>
              <p:nvPr/>
            </p:nvSpPr>
            <p:spPr bwMode="auto">
              <a:xfrm>
                <a:off x="-1965325" y="-22225"/>
                <a:ext cx="98425" cy="180975"/>
              </a:xfrm>
              <a:custGeom>
                <a:avLst/>
                <a:gdLst/>
                <a:ahLst/>
                <a:cxnLst>
                  <a:cxn ang="0">
                    <a:pos x="50" y="0"/>
                  </a:cxn>
                  <a:cxn ang="0">
                    <a:pos x="50" y="0"/>
                  </a:cxn>
                  <a:cxn ang="0">
                    <a:pos x="44" y="0"/>
                  </a:cxn>
                  <a:cxn ang="0">
                    <a:pos x="38" y="0"/>
                  </a:cxn>
                  <a:cxn ang="0">
                    <a:pos x="34" y="4"/>
                  </a:cxn>
                  <a:cxn ang="0">
                    <a:pos x="28" y="8"/>
                  </a:cxn>
                  <a:cxn ang="0">
                    <a:pos x="22" y="16"/>
                  </a:cxn>
                  <a:cxn ang="0">
                    <a:pos x="18" y="24"/>
                  </a:cxn>
                  <a:cxn ang="0">
                    <a:pos x="8" y="48"/>
                  </a:cxn>
                  <a:cxn ang="0">
                    <a:pos x="8" y="48"/>
                  </a:cxn>
                  <a:cxn ang="0">
                    <a:pos x="0" y="74"/>
                  </a:cxn>
                  <a:cxn ang="0">
                    <a:pos x="0" y="84"/>
                  </a:cxn>
                  <a:cxn ang="0">
                    <a:pos x="0" y="94"/>
                  </a:cxn>
                  <a:cxn ang="0">
                    <a:pos x="0" y="100"/>
                  </a:cxn>
                  <a:cxn ang="0">
                    <a:pos x="4" y="106"/>
                  </a:cxn>
                  <a:cxn ang="0">
                    <a:pos x="8" y="110"/>
                  </a:cxn>
                  <a:cxn ang="0">
                    <a:pos x="12" y="114"/>
                  </a:cxn>
                  <a:cxn ang="0">
                    <a:pos x="12" y="114"/>
                  </a:cxn>
                  <a:cxn ang="0">
                    <a:pos x="18" y="114"/>
                  </a:cxn>
                  <a:cxn ang="0">
                    <a:pos x="24" y="112"/>
                  </a:cxn>
                  <a:cxn ang="0">
                    <a:pos x="30" y="110"/>
                  </a:cxn>
                  <a:cxn ang="0">
                    <a:pos x="34" y="104"/>
                  </a:cxn>
                  <a:cxn ang="0">
                    <a:pos x="44" y="88"/>
                  </a:cxn>
                  <a:cxn ang="0">
                    <a:pos x="54" y="64"/>
                  </a:cxn>
                  <a:cxn ang="0">
                    <a:pos x="54" y="64"/>
                  </a:cxn>
                  <a:cxn ang="0">
                    <a:pos x="62" y="40"/>
                  </a:cxn>
                  <a:cxn ang="0">
                    <a:pos x="62" y="20"/>
                  </a:cxn>
                  <a:cxn ang="0">
                    <a:pos x="62" y="14"/>
                  </a:cxn>
                  <a:cxn ang="0">
                    <a:pos x="58" y="8"/>
                  </a:cxn>
                  <a:cxn ang="0">
                    <a:pos x="56" y="2"/>
                  </a:cxn>
                  <a:cxn ang="0">
                    <a:pos x="50" y="0"/>
                  </a:cxn>
                  <a:cxn ang="0">
                    <a:pos x="50" y="0"/>
                  </a:cxn>
                </a:cxnLst>
                <a:rect l="0" t="0" r="r" b="b"/>
                <a:pathLst>
                  <a:path w="62" h="114">
                    <a:moveTo>
                      <a:pt x="50" y="0"/>
                    </a:moveTo>
                    <a:lnTo>
                      <a:pt x="50" y="0"/>
                    </a:lnTo>
                    <a:lnTo>
                      <a:pt x="44" y="0"/>
                    </a:lnTo>
                    <a:lnTo>
                      <a:pt x="38" y="0"/>
                    </a:lnTo>
                    <a:lnTo>
                      <a:pt x="34" y="4"/>
                    </a:lnTo>
                    <a:lnTo>
                      <a:pt x="28" y="8"/>
                    </a:lnTo>
                    <a:lnTo>
                      <a:pt x="22" y="16"/>
                    </a:lnTo>
                    <a:lnTo>
                      <a:pt x="18" y="24"/>
                    </a:lnTo>
                    <a:lnTo>
                      <a:pt x="8" y="48"/>
                    </a:lnTo>
                    <a:lnTo>
                      <a:pt x="8" y="48"/>
                    </a:lnTo>
                    <a:lnTo>
                      <a:pt x="0" y="74"/>
                    </a:lnTo>
                    <a:lnTo>
                      <a:pt x="0" y="84"/>
                    </a:lnTo>
                    <a:lnTo>
                      <a:pt x="0" y="94"/>
                    </a:lnTo>
                    <a:lnTo>
                      <a:pt x="0" y="100"/>
                    </a:lnTo>
                    <a:lnTo>
                      <a:pt x="4" y="106"/>
                    </a:lnTo>
                    <a:lnTo>
                      <a:pt x="8" y="110"/>
                    </a:lnTo>
                    <a:lnTo>
                      <a:pt x="12" y="114"/>
                    </a:lnTo>
                    <a:lnTo>
                      <a:pt x="12" y="114"/>
                    </a:lnTo>
                    <a:lnTo>
                      <a:pt x="18" y="114"/>
                    </a:lnTo>
                    <a:lnTo>
                      <a:pt x="24" y="112"/>
                    </a:lnTo>
                    <a:lnTo>
                      <a:pt x="30" y="110"/>
                    </a:lnTo>
                    <a:lnTo>
                      <a:pt x="34" y="104"/>
                    </a:lnTo>
                    <a:lnTo>
                      <a:pt x="44" y="88"/>
                    </a:lnTo>
                    <a:lnTo>
                      <a:pt x="54" y="64"/>
                    </a:lnTo>
                    <a:lnTo>
                      <a:pt x="54" y="64"/>
                    </a:lnTo>
                    <a:lnTo>
                      <a:pt x="62" y="40"/>
                    </a:lnTo>
                    <a:lnTo>
                      <a:pt x="62" y="20"/>
                    </a:lnTo>
                    <a:lnTo>
                      <a:pt x="62" y="14"/>
                    </a:lnTo>
                    <a:lnTo>
                      <a:pt x="58" y="8"/>
                    </a:lnTo>
                    <a:lnTo>
                      <a:pt x="56" y="2"/>
                    </a:lnTo>
                    <a:lnTo>
                      <a:pt x="50" y="0"/>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8" name="Freeform 889"/>
              <p:cNvSpPr>
                <a:spLocks/>
              </p:cNvSpPr>
              <p:nvPr/>
            </p:nvSpPr>
            <p:spPr bwMode="auto">
              <a:xfrm>
                <a:off x="-2190750" y="-98425"/>
                <a:ext cx="101600" cy="180975"/>
              </a:xfrm>
              <a:custGeom>
                <a:avLst/>
                <a:gdLst/>
                <a:ahLst/>
                <a:cxnLst>
                  <a:cxn ang="0">
                    <a:pos x="50" y="2"/>
                  </a:cxn>
                  <a:cxn ang="0">
                    <a:pos x="50" y="2"/>
                  </a:cxn>
                  <a:cxn ang="0">
                    <a:pos x="44" y="0"/>
                  </a:cxn>
                  <a:cxn ang="0">
                    <a:pos x="40" y="2"/>
                  </a:cxn>
                  <a:cxn ang="0">
                    <a:pos x="34" y="4"/>
                  </a:cxn>
                  <a:cxn ang="0">
                    <a:pos x="28" y="10"/>
                  </a:cxn>
                  <a:cxn ang="0">
                    <a:pos x="22" y="16"/>
                  </a:cxn>
                  <a:cxn ang="0">
                    <a:pos x="18" y="26"/>
                  </a:cxn>
                  <a:cxn ang="0">
                    <a:pos x="8" y="50"/>
                  </a:cxn>
                  <a:cxn ang="0">
                    <a:pos x="8" y="50"/>
                  </a:cxn>
                  <a:cxn ang="0">
                    <a:pos x="0" y="76"/>
                  </a:cxn>
                  <a:cxn ang="0">
                    <a:pos x="0" y="86"/>
                  </a:cxn>
                  <a:cxn ang="0">
                    <a:pos x="0" y="94"/>
                  </a:cxn>
                  <a:cxn ang="0">
                    <a:pos x="2" y="102"/>
                  </a:cxn>
                  <a:cxn ang="0">
                    <a:pos x="4" y="108"/>
                  </a:cxn>
                  <a:cxn ang="0">
                    <a:pos x="8" y="112"/>
                  </a:cxn>
                  <a:cxn ang="0">
                    <a:pos x="12" y="114"/>
                  </a:cxn>
                  <a:cxn ang="0">
                    <a:pos x="12" y="114"/>
                  </a:cxn>
                  <a:cxn ang="0">
                    <a:pos x="18" y="114"/>
                  </a:cxn>
                  <a:cxn ang="0">
                    <a:pos x="24" y="114"/>
                  </a:cxn>
                  <a:cxn ang="0">
                    <a:pos x="30" y="110"/>
                  </a:cxn>
                  <a:cxn ang="0">
                    <a:pos x="34" y="106"/>
                  </a:cxn>
                  <a:cxn ang="0">
                    <a:pos x="46" y="90"/>
                  </a:cxn>
                  <a:cxn ang="0">
                    <a:pos x="54" y="66"/>
                  </a:cxn>
                  <a:cxn ang="0">
                    <a:pos x="54" y="66"/>
                  </a:cxn>
                  <a:cxn ang="0">
                    <a:pos x="62" y="40"/>
                  </a:cxn>
                  <a:cxn ang="0">
                    <a:pos x="64" y="22"/>
                  </a:cxn>
                  <a:cxn ang="0">
                    <a:pos x="62" y="14"/>
                  </a:cxn>
                  <a:cxn ang="0">
                    <a:pos x="60" y="8"/>
                  </a:cxn>
                  <a:cxn ang="0">
                    <a:pos x="56" y="4"/>
                  </a:cxn>
                  <a:cxn ang="0">
                    <a:pos x="50" y="2"/>
                  </a:cxn>
                  <a:cxn ang="0">
                    <a:pos x="50" y="2"/>
                  </a:cxn>
                </a:cxnLst>
                <a:rect l="0" t="0" r="r" b="b"/>
                <a:pathLst>
                  <a:path w="64" h="114">
                    <a:moveTo>
                      <a:pt x="50" y="2"/>
                    </a:moveTo>
                    <a:lnTo>
                      <a:pt x="50" y="2"/>
                    </a:lnTo>
                    <a:lnTo>
                      <a:pt x="44" y="0"/>
                    </a:lnTo>
                    <a:lnTo>
                      <a:pt x="40" y="2"/>
                    </a:lnTo>
                    <a:lnTo>
                      <a:pt x="34" y="4"/>
                    </a:lnTo>
                    <a:lnTo>
                      <a:pt x="28" y="10"/>
                    </a:lnTo>
                    <a:lnTo>
                      <a:pt x="22" y="16"/>
                    </a:lnTo>
                    <a:lnTo>
                      <a:pt x="18" y="26"/>
                    </a:lnTo>
                    <a:lnTo>
                      <a:pt x="8" y="50"/>
                    </a:lnTo>
                    <a:lnTo>
                      <a:pt x="8" y="50"/>
                    </a:lnTo>
                    <a:lnTo>
                      <a:pt x="0" y="76"/>
                    </a:lnTo>
                    <a:lnTo>
                      <a:pt x="0" y="86"/>
                    </a:lnTo>
                    <a:lnTo>
                      <a:pt x="0" y="94"/>
                    </a:lnTo>
                    <a:lnTo>
                      <a:pt x="2" y="102"/>
                    </a:lnTo>
                    <a:lnTo>
                      <a:pt x="4" y="108"/>
                    </a:lnTo>
                    <a:lnTo>
                      <a:pt x="8" y="112"/>
                    </a:lnTo>
                    <a:lnTo>
                      <a:pt x="12" y="114"/>
                    </a:lnTo>
                    <a:lnTo>
                      <a:pt x="12" y="114"/>
                    </a:lnTo>
                    <a:lnTo>
                      <a:pt x="18" y="114"/>
                    </a:lnTo>
                    <a:lnTo>
                      <a:pt x="24" y="114"/>
                    </a:lnTo>
                    <a:lnTo>
                      <a:pt x="30" y="110"/>
                    </a:lnTo>
                    <a:lnTo>
                      <a:pt x="34" y="106"/>
                    </a:lnTo>
                    <a:lnTo>
                      <a:pt x="46" y="90"/>
                    </a:lnTo>
                    <a:lnTo>
                      <a:pt x="54" y="66"/>
                    </a:lnTo>
                    <a:lnTo>
                      <a:pt x="54" y="66"/>
                    </a:lnTo>
                    <a:lnTo>
                      <a:pt x="62" y="40"/>
                    </a:lnTo>
                    <a:lnTo>
                      <a:pt x="64" y="22"/>
                    </a:lnTo>
                    <a:lnTo>
                      <a:pt x="62" y="14"/>
                    </a:lnTo>
                    <a:lnTo>
                      <a:pt x="60" y="8"/>
                    </a:lnTo>
                    <a:lnTo>
                      <a:pt x="56" y="4"/>
                    </a:lnTo>
                    <a:lnTo>
                      <a:pt x="50" y="2"/>
                    </a:lnTo>
                    <a:lnTo>
                      <a:pt x="5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9" name="Freeform 890"/>
              <p:cNvSpPr>
                <a:spLocks/>
              </p:cNvSpPr>
              <p:nvPr/>
            </p:nvSpPr>
            <p:spPr bwMode="auto">
              <a:xfrm>
                <a:off x="-1743075" y="50800"/>
                <a:ext cx="101600" cy="184150"/>
              </a:xfrm>
              <a:custGeom>
                <a:avLst/>
                <a:gdLst/>
                <a:ahLst/>
                <a:cxnLst>
                  <a:cxn ang="0">
                    <a:pos x="52" y="2"/>
                  </a:cxn>
                  <a:cxn ang="0">
                    <a:pos x="52" y="2"/>
                  </a:cxn>
                  <a:cxn ang="0">
                    <a:pos x="46" y="0"/>
                  </a:cxn>
                  <a:cxn ang="0">
                    <a:pos x="40" y="2"/>
                  </a:cxn>
                  <a:cxn ang="0">
                    <a:pos x="36" y="4"/>
                  </a:cxn>
                  <a:cxn ang="0">
                    <a:pos x="30" y="10"/>
                  </a:cxn>
                  <a:cxn ang="0">
                    <a:pos x="24" y="16"/>
                  </a:cxn>
                  <a:cxn ang="0">
                    <a:pos x="18" y="26"/>
                  </a:cxn>
                  <a:cxn ang="0">
                    <a:pos x="8" y="50"/>
                  </a:cxn>
                  <a:cxn ang="0">
                    <a:pos x="8" y="50"/>
                  </a:cxn>
                  <a:cxn ang="0">
                    <a:pos x="2" y="76"/>
                  </a:cxn>
                  <a:cxn ang="0">
                    <a:pos x="0" y="86"/>
                  </a:cxn>
                  <a:cxn ang="0">
                    <a:pos x="2" y="94"/>
                  </a:cxn>
                  <a:cxn ang="0">
                    <a:pos x="2" y="102"/>
                  </a:cxn>
                  <a:cxn ang="0">
                    <a:pos x="6" y="108"/>
                  </a:cxn>
                  <a:cxn ang="0">
                    <a:pos x="10" y="112"/>
                  </a:cxn>
                  <a:cxn ang="0">
                    <a:pos x="14" y="114"/>
                  </a:cxn>
                  <a:cxn ang="0">
                    <a:pos x="14" y="114"/>
                  </a:cxn>
                  <a:cxn ang="0">
                    <a:pos x="20" y="116"/>
                  </a:cxn>
                  <a:cxn ang="0">
                    <a:pos x="26" y="114"/>
                  </a:cxn>
                  <a:cxn ang="0">
                    <a:pos x="30" y="110"/>
                  </a:cxn>
                  <a:cxn ang="0">
                    <a:pos x="36" y="106"/>
                  </a:cxn>
                  <a:cxn ang="0">
                    <a:pos x="46" y="90"/>
                  </a:cxn>
                  <a:cxn ang="0">
                    <a:pos x="56" y="66"/>
                  </a:cxn>
                  <a:cxn ang="0">
                    <a:pos x="56" y="66"/>
                  </a:cxn>
                  <a:cxn ang="0">
                    <a:pos x="62" y="40"/>
                  </a:cxn>
                  <a:cxn ang="0">
                    <a:pos x="64" y="22"/>
                  </a:cxn>
                  <a:cxn ang="0">
                    <a:pos x="64" y="14"/>
                  </a:cxn>
                  <a:cxn ang="0">
                    <a:pos x="60" y="8"/>
                  </a:cxn>
                  <a:cxn ang="0">
                    <a:pos x="56" y="4"/>
                  </a:cxn>
                  <a:cxn ang="0">
                    <a:pos x="52" y="2"/>
                  </a:cxn>
                  <a:cxn ang="0">
                    <a:pos x="52" y="2"/>
                  </a:cxn>
                </a:cxnLst>
                <a:rect l="0" t="0" r="r" b="b"/>
                <a:pathLst>
                  <a:path w="64" h="116">
                    <a:moveTo>
                      <a:pt x="52" y="2"/>
                    </a:moveTo>
                    <a:lnTo>
                      <a:pt x="52" y="2"/>
                    </a:lnTo>
                    <a:lnTo>
                      <a:pt x="46" y="0"/>
                    </a:lnTo>
                    <a:lnTo>
                      <a:pt x="40" y="2"/>
                    </a:lnTo>
                    <a:lnTo>
                      <a:pt x="36" y="4"/>
                    </a:lnTo>
                    <a:lnTo>
                      <a:pt x="30" y="10"/>
                    </a:lnTo>
                    <a:lnTo>
                      <a:pt x="24" y="16"/>
                    </a:lnTo>
                    <a:lnTo>
                      <a:pt x="18" y="26"/>
                    </a:lnTo>
                    <a:lnTo>
                      <a:pt x="8" y="50"/>
                    </a:lnTo>
                    <a:lnTo>
                      <a:pt x="8" y="50"/>
                    </a:lnTo>
                    <a:lnTo>
                      <a:pt x="2" y="76"/>
                    </a:lnTo>
                    <a:lnTo>
                      <a:pt x="0" y="86"/>
                    </a:lnTo>
                    <a:lnTo>
                      <a:pt x="2" y="94"/>
                    </a:lnTo>
                    <a:lnTo>
                      <a:pt x="2" y="102"/>
                    </a:lnTo>
                    <a:lnTo>
                      <a:pt x="6" y="108"/>
                    </a:lnTo>
                    <a:lnTo>
                      <a:pt x="10" y="112"/>
                    </a:lnTo>
                    <a:lnTo>
                      <a:pt x="14" y="114"/>
                    </a:lnTo>
                    <a:lnTo>
                      <a:pt x="14" y="114"/>
                    </a:lnTo>
                    <a:lnTo>
                      <a:pt x="20" y="116"/>
                    </a:lnTo>
                    <a:lnTo>
                      <a:pt x="26" y="114"/>
                    </a:lnTo>
                    <a:lnTo>
                      <a:pt x="30" y="110"/>
                    </a:lnTo>
                    <a:lnTo>
                      <a:pt x="36" y="106"/>
                    </a:lnTo>
                    <a:lnTo>
                      <a:pt x="46" y="90"/>
                    </a:lnTo>
                    <a:lnTo>
                      <a:pt x="56" y="66"/>
                    </a:lnTo>
                    <a:lnTo>
                      <a:pt x="56" y="66"/>
                    </a:lnTo>
                    <a:lnTo>
                      <a:pt x="62" y="40"/>
                    </a:lnTo>
                    <a:lnTo>
                      <a:pt x="64" y="22"/>
                    </a:lnTo>
                    <a:lnTo>
                      <a:pt x="64" y="14"/>
                    </a:lnTo>
                    <a:lnTo>
                      <a:pt x="60" y="8"/>
                    </a:lnTo>
                    <a:lnTo>
                      <a:pt x="56" y="4"/>
                    </a:lnTo>
                    <a:lnTo>
                      <a:pt x="52" y="2"/>
                    </a:lnTo>
                    <a:lnTo>
                      <a:pt x="5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sz="130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sp>
        <p:nvSpPr>
          <p:cNvPr id="5" name="Rectangle 4"/>
          <p:cNvSpPr/>
          <p:nvPr/>
        </p:nvSpPr>
        <p:spPr>
          <a:xfrm>
            <a:off x="4551088" y="4672185"/>
            <a:ext cx="1436914" cy="689549"/>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TW" altLang="en-US" sz="1300" i="1" dirty="0">
                <a:solidFill>
                  <a:schemeClr val="bg1"/>
                </a:solidFill>
                <a:latin typeface="Arial" panose="020B0604020202020204" pitchFamily="34" charset="0"/>
                <a:ea typeface="Microsoft YaHei" panose="020B0503020204020204" pitchFamily="34" charset="-122"/>
                <a:cs typeface="Arial" panose="020B0604020202020204" pitchFamily="34" charset="0"/>
              </a:rPr>
              <a:t>合同 </a:t>
            </a:r>
            <a:r>
              <a:rPr lang="zh-TW" altLang="en-US" sz="1300" dirty="0">
                <a:solidFill>
                  <a:schemeClr val="bg1"/>
                </a:solidFill>
                <a:latin typeface="Arial" panose="020B0604020202020204" pitchFamily="34" charset="0"/>
                <a:ea typeface="Microsoft YaHei" panose="020B0503020204020204" pitchFamily="34" charset="-122"/>
                <a:cs typeface="Arial" panose="020B0604020202020204" pitchFamily="34" charset="0"/>
              </a:rPr>
              <a:t>现金流量</a:t>
            </a:r>
            <a:endParaRPr lang="en-GB" sz="13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9" name="Rectangle 128"/>
          <p:cNvSpPr/>
          <p:nvPr/>
        </p:nvSpPr>
        <p:spPr>
          <a:xfrm>
            <a:off x="6821537" y="4667712"/>
            <a:ext cx="1436914" cy="689549"/>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TW" altLang="en-US" sz="1300" i="1" dirty="0">
                <a:solidFill>
                  <a:schemeClr val="bg1"/>
                </a:solidFill>
                <a:latin typeface="Arial" panose="020B0604020202020204" pitchFamily="34" charset="0"/>
                <a:ea typeface="Microsoft YaHei" panose="020B0503020204020204" pitchFamily="34" charset="-122"/>
                <a:cs typeface="Arial" panose="020B0604020202020204" pitchFamily="34" charset="0"/>
              </a:rPr>
              <a:t>实际 </a:t>
            </a:r>
            <a:r>
              <a:rPr lang="zh-TW" altLang="en-US" sz="1300" dirty="0">
                <a:solidFill>
                  <a:schemeClr val="bg1"/>
                </a:solidFill>
                <a:latin typeface="Arial" panose="020B0604020202020204" pitchFamily="34" charset="0"/>
                <a:ea typeface="Microsoft YaHei" panose="020B0503020204020204" pitchFamily="34" charset="-122"/>
                <a:cs typeface="Arial" panose="020B0604020202020204" pitchFamily="34" charset="0"/>
              </a:rPr>
              <a:t>现金流量</a:t>
            </a:r>
            <a:endParaRPr lang="en-GB" sz="13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 name="Left-Right Arrow 7"/>
          <p:cNvSpPr/>
          <p:nvPr/>
        </p:nvSpPr>
        <p:spPr>
          <a:xfrm>
            <a:off x="6125206" y="4865868"/>
            <a:ext cx="559126" cy="363401"/>
          </a:xfrm>
          <a:prstGeom prst="leftRightArrow">
            <a:avLst>
              <a:gd name="adj1" fmla="val 50000"/>
              <a:gd name="adj2" fmla="val 39730"/>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nchorCtr="0"/>
          <a:lstStyle/>
          <a:p>
            <a:pPr algn="ctr" hangingPunct="0"/>
            <a:r>
              <a:rPr lang="zh-CN" altLang="en-US" sz="1200" dirty="0">
                <a:solidFill>
                  <a:schemeClr val="bg1"/>
                </a:solidFill>
                <a:latin typeface="Arial" panose="020B0604020202020204" pitchFamily="34" charset="0"/>
                <a:ea typeface="Microsoft YaHei" panose="020B0503020204020204" pitchFamily="34" charset="-122"/>
                <a:cs typeface="Arial" panose="020B0604020202020204" pitchFamily="34" charset="0"/>
              </a:rPr>
              <a:t>相比</a:t>
            </a:r>
            <a:endParaRPr lang="en-GB" sz="12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 name="Left Brace 8"/>
          <p:cNvSpPr/>
          <p:nvPr/>
        </p:nvSpPr>
        <p:spPr>
          <a:xfrm rot="-5400000">
            <a:off x="6369004" y="5030130"/>
            <a:ext cx="91451" cy="813619"/>
          </a:xfrm>
          <a:prstGeom prst="leftBrace">
            <a:avLst/>
          </a:prstGeom>
          <a:ln w="25400">
            <a:solidFill>
              <a:srgbClr val="BC204B"/>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GB" sz="1300">
              <a:latin typeface="Arial" panose="020B0604020202020204" pitchFamily="34" charset="0"/>
              <a:ea typeface="Microsoft YaHei" panose="020B0503020204020204" pitchFamily="34" charset="-122"/>
              <a:cs typeface="Arial" panose="020B0604020202020204" pitchFamily="34" charset="0"/>
            </a:endParaRPr>
          </a:p>
        </p:txBody>
      </p:sp>
      <p:sp>
        <p:nvSpPr>
          <p:cNvPr id="130" name="TextBox 129"/>
          <p:cNvSpPr txBox="1"/>
          <p:nvPr/>
        </p:nvSpPr>
        <p:spPr>
          <a:xfrm>
            <a:off x="5634442" y="5538216"/>
            <a:ext cx="1560573" cy="409864"/>
          </a:xfrm>
          <a:prstGeom prst="rect">
            <a:avLst/>
          </a:prstGeom>
          <a:noFill/>
        </p:spPr>
        <p:txBody>
          <a:bodyPr wrap="square" lIns="54610" tIns="54610" rIns="54610" bIns="54610" rtlCol="0">
            <a:noAutofit/>
          </a:bodyPr>
          <a:lstStyle/>
          <a:p>
            <a:pPr algn="ctr" hangingPunct="0"/>
            <a:r>
              <a:rPr lang="en-GB"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 = </a:t>
            </a:r>
            <a:r>
              <a:rPr lang="zh-CN" altLang="en-US"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短缺</a:t>
            </a:r>
            <a:r>
              <a:rPr lang="zh-TW" altLang="en-US" sz="1300" dirty="0">
                <a:solidFill>
                  <a:srgbClr val="C00000"/>
                </a:solidFill>
                <a:latin typeface="Arial" panose="020B0604020202020204" pitchFamily="34" charset="0"/>
                <a:ea typeface="Microsoft YaHei" panose="020B0503020204020204" pitchFamily="34" charset="-122"/>
                <a:cs typeface="Arial" panose="020B0604020202020204" pitchFamily="34" charset="0"/>
              </a:rPr>
              <a:t>差额</a:t>
            </a:r>
            <a:endParaRPr lang="en-GB" sz="13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131" name="Group 130"/>
          <p:cNvGrpSpPr/>
          <p:nvPr/>
        </p:nvGrpSpPr>
        <p:grpSpPr>
          <a:xfrm>
            <a:off x="6566660" y="858167"/>
            <a:ext cx="3303265" cy="1091409"/>
            <a:chOff x="6238282" y="950401"/>
            <a:chExt cx="2392351" cy="968454"/>
          </a:xfrm>
        </p:grpSpPr>
        <p:sp>
          <p:nvSpPr>
            <p:cNvPr id="132" name="Cloud 131"/>
            <p:cNvSpPr/>
            <p:nvPr/>
          </p:nvSpPr>
          <p:spPr>
            <a:xfrm>
              <a:off x="6238282" y="950401"/>
              <a:ext cx="2325702" cy="968454"/>
            </a:xfrm>
            <a:prstGeom prst="cloud">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33" name="TextBox 132"/>
            <p:cNvSpPr txBox="1"/>
            <p:nvPr/>
          </p:nvSpPr>
          <p:spPr>
            <a:xfrm>
              <a:off x="6612710" y="1071058"/>
              <a:ext cx="2017923" cy="764418"/>
            </a:xfrm>
            <a:prstGeom prst="rect">
              <a:avLst/>
            </a:prstGeom>
            <a:noFill/>
          </p:spPr>
          <p:txBody>
            <a:bodyPr wrap="square" lIns="54610" tIns="54610" rIns="54610" bIns="54610" rtlCol="0">
              <a:noAutofit/>
            </a:bodyPr>
            <a:lstStyle/>
            <a:p>
              <a:pPr>
                <a:spcAft>
                  <a:spcPts val="300"/>
                </a:spcAft>
              </a:pP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权益工具没有任何信用风险，</a:t>
              </a:r>
              <a:endPar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spcAft>
                  <a:spcPts val="300"/>
                </a:spcAft>
              </a:pP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因此不在</a:t>
              </a:r>
              <a:r>
                <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ECL</a:t>
              </a: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范围内</a:t>
              </a:r>
              <a:endPar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pP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VS. </a:t>
              </a: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可供出售权益工具） </a:t>
              </a:r>
              <a:endParaRPr lang="en-GB" sz="1500" dirty="0" err="1">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7" name="Down Arrow 136"/>
          <p:cNvSpPr/>
          <p:nvPr/>
        </p:nvSpPr>
        <p:spPr>
          <a:xfrm flipV="1">
            <a:off x="8231155" y="2011917"/>
            <a:ext cx="233266" cy="731520"/>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Tree>
    <p:extLst>
      <p:ext uri="{BB962C8B-B14F-4D97-AF65-F5344CB8AC3E}">
        <p14:creationId xmlns:p14="http://schemas.microsoft.com/office/powerpoint/2010/main" val="9579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50"/>
                                  </p:stCondLst>
                                  <p:childTnLst>
                                    <p:set>
                                      <p:cBhvr>
                                        <p:cTn id="37" dur="1" fill="hold">
                                          <p:stCondLst>
                                            <p:cond delay="0"/>
                                          </p:stCondLst>
                                        </p:cTn>
                                        <p:tgtEl>
                                          <p:spTgt spid="129"/>
                                        </p:tgtEl>
                                        <p:attrNameLst>
                                          <p:attrName>style.visibility</p:attrName>
                                        </p:attrNameLst>
                                      </p:cBhvr>
                                      <p:to>
                                        <p:strVal val="visible"/>
                                      </p:to>
                                    </p:set>
                                    <p:anim calcmode="lin" valueType="num">
                                      <p:cBhvr additive="base">
                                        <p:cTn id="38" dur="500" fill="hold"/>
                                        <p:tgtEl>
                                          <p:spTgt spid="129"/>
                                        </p:tgtEl>
                                        <p:attrNameLst>
                                          <p:attrName>ppt_x</p:attrName>
                                        </p:attrNameLst>
                                      </p:cBhvr>
                                      <p:tavLst>
                                        <p:tav tm="0">
                                          <p:val>
                                            <p:strVal val="1+#ppt_w/2"/>
                                          </p:val>
                                        </p:tav>
                                        <p:tav tm="100000">
                                          <p:val>
                                            <p:strVal val="#ppt_x"/>
                                          </p:val>
                                        </p:tav>
                                      </p:tavLst>
                                    </p:anim>
                                    <p:anim calcmode="lin" valueType="num">
                                      <p:cBhvr additive="base">
                                        <p:cTn id="39" dur="500" fill="hold"/>
                                        <p:tgtEl>
                                          <p:spTgt spid="129"/>
                                        </p:tgtEl>
                                        <p:attrNameLst>
                                          <p:attrName>ppt_y</p:attrName>
                                        </p:attrNameLst>
                                      </p:cBhvr>
                                      <p:tavLst>
                                        <p:tav tm="0">
                                          <p:val>
                                            <p:strVal val="#ppt_y"/>
                                          </p:val>
                                        </p:tav>
                                        <p:tav tm="100000">
                                          <p:val>
                                            <p:strVal val="#ppt_y"/>
                                          </p:val>
                                        </p:tav>
                                      </p:tavLst>
                                    </p:anim>
                                  </p:childTnLst>
                                </p:cTn>
                              </p:par>
                            </p:childTnLst>
                          </p:cTn>
                        </p:par>
                        <p:par>
                          <p:cTn id="40" fill="hold">
                            <p:stCondLst>
                              <p:cond delay="750"/>
                            </p:stCondLst>
                            <p:childTnLst>
                              <p:par>
                                <p:cTn id="41" presetID="16" presetClass="entr" presetSubtype="37"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out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500"/>
                            </p:stCondLst>
                            <p:childTnLst>
                              <p:par>
                                <p:cTn id="50" presetID="10" presetClass="entr" presetSubtype="0" fill="hold" grpId="0" nodeType="afterEffect">
                                  <p:stCondLst>
                                    <p:cond delay="25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49" grpId="0" animBg="1"/>
      <p:bldP spid="50" grpId="0"/>
      <p:bldP spid="5" grpId="0" animBg="1"/>
      <p:bldP spid="129" grpId="0" animBg="1"/>
      <p:bldP spid="8" grpId="0" animBg="1"/>
      <p:bldP spid="9" grpId="0" animBg="1"/>
      <p:bldP spid="130" grpId="0"/>
      <p:bldP spid="1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51013"/>
            <a:ext cx="8276219" cy="393954"/>
          </a:xfrm>
        </p:spPr>
        <p:txBody>
          <a:bodyPr/>
          <a:lstStyle/>
          <a:p>
            <a:pPr defTabSz="927100" hangingPunct="0">
              <a:lnSpc>
                <a:spcPct val="80000"/>
              </a:lnSpc>
              <a:spcBef>
                <a:spcPts val="0"/>
              </a:spcBef>
            </a:pPr>
            <a:r>
              <a:rPr lang="zh-CN" altLang="en-US" dirty="0">
                <a:ea typeface="Microsoft YaHei" panose="020B0503020204020204" pitchFamily="34" charset="-122"/>
              </a:rPr>
              <a:t>如何计量信用风险造成的</a:t>
            </a:r>
            <a:r>
              <a:rPr lang="en-US" altLang="zh-CN" dirty="0">
                <a:ea typeface="Microsoft YaHei" panose="020B0503020204020204" pitchFamily="34" charset="-122"/>
              </a:rPr>
              <a:t>“</a:t>
            </a:r>
            <a:r>
              <a:rPr lang="zh-CN" altLang="en-US" dirty="0">
                <a:ea typeface="Microsoft YaHei" panose="020B0503020204020204" pitchFamily="34" charset="-122"/>
              </a:rPr>
              <a:t>财务损失</a:t>
            </a:r>
            <a:r>
              <a:rPr lang="en-US" altLang="zh-CN" dirty="0">
                <a:ea typeface="Microsoft YaHei" panose="020B0503020204020204" pitchFamily="34" charset="-122"/>
              </a:rPr>
              <a:t>”</a:t>
            </a:r>
            <a:r>
              <a:rPr lang="zh-CN" altLang="en-US" dirty="0">
                <a:ea typeface="Microsoft YaHei" panose="020B0503020204020204" pitchFamily="34" charset="-122"/>
              </a:rPr>
              <a:t> ？</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41" name="TextBox 3"/>
          <p:cNvSpPr txBox="1"/>
          <p:nvPr/>
        </p:nvSpPr>
        <p:spPr>
          <a:xfrm>
            <a:off x="1133401" y="2034047"/>
            <a:ext cx="5767315" cy="678214"/>
          </a:xfrm>
          <a:prstGeom prst="rect">
            <a:avLst/>
          </a:prstGeom>
          <a:noFill/>
        </p:spPr>
        <p:txBody>
          <a:bodyPr wrap="square" lIns="54610" tIns="54610" rIns="54610" bIns="54610" rtlCol="0">
            <a:noAutofit/>
          </a:bodyPr>
          <a:lstStyle/>
          <a:p>
            <a:pPr hangingPunct="0"/>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根据</a:t>
            </a:r>
            <a:r>
              <a:rPr lang="zh-CN" altLang="en-US" u="sng" dirty="0">
                <a:solidFill>
                  <a:schemeClr val="tx2"/>
                </a:solidFill>
                <a:latin typeface="Arial" panose="020B0604020202020204" pitchFamily="34" charset="0"/>
                <a:ea typeface="Microsoft YaHei" panose="020B0503020204020204" pitchFamily="34" charset="-122"/>
                <a:cs typeface="Arial" panose="020B0604020202020204" pitchFamily="34" charset="0"/>
              </a:rPr>
              <a:t>预期</a:t>
            </a:r>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信用损失模型计量信用风险造成的 </a:t>
            </a:r>
            <a:r>
              <a:rPr lang="en-US" altLang="zh-CN" dirty="0">
                <a:solidFill>
                  <a:schemeClr val="tx2"/>
                </a:solidFill>
                <a:latin typeface="Arial" panose="020B0604020202020204" pitchFamily="34" charset="0"/>
                <a:ea typeface="Microsoft YaHei" panose="020B0503020204020204" pitchFamily="34" charset="-122"/>
                <a:cs typeface="Arial" panose="020B0604020202020204" pitchFamily="34" charset="0"/>
              </a:rPr>
              <a:t>“</a:t>
            </a:r>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财务损失</a:t>
            </a:r>
            <a:r>
              <a:rPr lang="en-US" altLang="zh-CN" dirty="0">
                <a:solidFill>
                  <a:schemeClr val="tx2"/>
                </a:solidFill>
                <a:latin typeface="Arial" panose="020B0604020202020204" pitchFamily="34" charset="0"/>
                <a:ea typeface="Microsoft YaHei" panose="020B0503020204020204" pitchFamily="34" charset="-122"/>
                <a:cs typeface="Arial" panose="020B0604020202020204" pitchFamily="34" charset="0"/>
              </a:rPr>
              <a:t>”</a:t>
            </a:r>
            <a:endParaRPr lang="en-GB"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45" name="TextBox 4"/>
          <p:cNvSpPr txBox="1"/>
          <p:nvPr/>
        </p:nvSpPr>
        <p:spPr>
          <a:xfrm>
            <a:off x="1133400" y="3268972"/>
            <a:ext cx="5648400" cy="705358"/>
          </a:xfrm>
          <a:prstGeom prst="rect">
            <a:avLst/>
          </a:prstGeom>
          <a:noFill/>
        </p:spPr>
        <p:txBody>
          <a:bodyPr wrap="square" lIns="54610" tIns="54610" rIns="54610" bIns="54610" rtlCol="0">
            <a:noAutofit/>
          </a:bodyPr>
          <a:lstStyle/>
          <a:p>
            <a:pPr hangingPunct="0"/>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基于</a:t>
            </a:r>
            <a:r>
              <a:rPr lang="zh-CN" altLang="en-US" u="sng" dirty="0">
                <a:solidFill>
                  <a:schemeClr val="tx2"/>
                </a:solidFill>
                <a:latin typeface="Arial" panose="020B0604020202020204" pitchFamily="34" charset="0"/>
                <a:ea typeface="Microsoft YaHei" panose="020B0503020204020204" pitchFamily="34" charset="-122"/>
                <a:cs typeface="Arial" panose="020B0604020202020204" pitchFamily="34" charset="0"/>
              </a:rPr>
              <a:t>以违约概率为权重</a:t>
            </a:r>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的潜在结果</a:t>
            </a:r>
            <a:r>
              <a:rPr lang="zh-TW"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计量</a:t>
            </a:r>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现金短缺</a:t>
            </a:r>
            <a:r>
              <a:rPr lang="zh-TW"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的</a:t>
            </a:r>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现值</a:t>
            </a:r>
            <a:endParaRPr lang="en-GB"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70" name="TextBox 11"/>
          <p:cNvSpPr txBox="1"/>
          <p:nvPr/>
        </p:nvSpPr>
        <p:spPr>
          <a:xfrm>
            <a:off x="1133401" y="4531042"/>
            <a:ext cx="4441037" cy="409301"/>
          </a:xfrm>
          <a:prstGeom prst="rect">
            <a:avLst/>
          </a:prstGeom>
          <a:noFill/>
        </p:spPr>
        <p:txBody>
          <a:bodyPr wrap="square" lIns="54610" tIns="54610" rIns="54610" bIns="54610" rtlCol="0">
            <a:noAutofit/>
          </a:bodyPr>
          <a:lstStyle/>
          <a:p>
            <a:pPr hangingPunct="0"/>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预期信用损失</a:t>
            </a:r>
            <a:r>
              <a:rPr lang="zh-TW" altLang="en-US" b="1" dirty="0">
                <a:solidFill>
                  <a:schemeClr val="tx2"/>
                </a:solidFill>
                <a:latin typeface="Arial" panose="020B0604020202020204" pitchFamily="34" charset="0"/>
                <a:ea typeface="Microsoft YaHei" panose="020B0503020204020204" pitchFamily="34" charset="-122"/>
                <a:cs typeface="Arial" panose="020B0604020202020204" pitchFamily="34" charset="0"/>
              </a:rPr>
              <a:t>不</a:t>
            </a:r>
            <a:r>
              <a:rPr lang="zh-TW"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是最可能的结果</a:t>
            </a:r>
            <a:endParaRPr lang="en-GB"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71" name="Striped Right Arrow 15"/>
          <p:cNvSpPr/>
          <p:nvPr/>
        </p:nvSpPr>
        <p:spPr>
          <a:xfrm rot="5400000">
            <a:off x="1323067" y="2591729"/>
            <a:ext cx="640080" cy="470073"/>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72" name="Striped Right Arrow 16"/>
          <p:cNvSpPr/>
          <p:nvPr/>
        </p:nvSpPr>
        <p:spPr>
          <a:xfrm rot="5400000">
            <a:off x="1323067" y="3835916"/>
            <a:ext cx="640080" cy="470073"/>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173" name="Group 7"/>
          <p:cNvGrpSpPr/>
          <p:nvPr/>
        </p:nvGrpSpPr>
        <p:grpSpPr>
          <a:xfrm>
            <a:off x="6900716" y="3573881"/>
            <a:ext cx="2005898" cy="1989071"/>
            <a:chOff x="5983550" y="3253839"/>
            <a:chExt cx="2005898" cy="1989071"/>
          </a:xfrm>
        </p:grpSpPr>
        <p:sp>
          <p:nvSpPr>
            <p:cNvPr id="174" name="Left-Up Arrow 2"/>
            <p:cNvSpPr/>
            <p:nvPr/>
          </p:nvSpPr>
          <p:spPr>
            <a:xfrm flipH="1">
              <a:off x="5983550" y="3253839"/>
              <a:ext cx="2005898" cy="1989071"/>
            </a:xfrm>
            <a:prstGeom prst="leftUpArrow">
              <a:avLst>
                <a:gd name="adj1" fmla="val 5068"/>
                <a:gd name="adj2" fmla="val 7174"/>
                <a:gd name="adj3" fmla="val 1186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75" name="Rectangle 5"/>
            <p:cNvSpPr/>
            <p:nvPr/>
          </p:nvSpPr>
          <p:spPr>
            <a:xfrm>
              <a:off x="6300610" y="3737961"/>
              <a:ext cx="251926" cy="125302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76" name="Rectangle 14"/>
            <p:cNvSpPr/>
            <p:nvPr/>
          </p:nvSpPr>
          <p:spPr>
            <a:xfrm>
              <a:off x="6698192" y="4888347"/>
              <a:ext cx="251926" cy="10263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77" name="Rectangle 17"/>
            <p:cNvSpPr/>
            <p:nvPr/>
          </p:nvSpPr>
          <p:spPr>
            <a:xfrm>
              <a:off x="7095981" y="4744417"/>
              <a:ext cx="251926" cy="24656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178" name="Freeform 11"/>
          <p:cNvSpPr>
            <a:spLocks/>
          </p:cNvSpPr>
          <p:nvPr/>
        </p:nvSpPr>
        <p:spPr bwMode="auto">
          <a:xfrm>
            <a:off x="7095502" y="4010597"/>
            <a:ext cx="498356" cy="503067"/>
          </a:xfrm>
          <a:custGeom>
            <a:avLst/>
            <a:gdLst>
              <a:gd name="T0" fmla="*/ 1843 w 1843"/>
              <a:gd name="T1" fmla="*/ 1602 h 1843"/>
              <a:gd name="T2" fmla="*/ 1161 w 1843"/>
              <a:gd name="T3" fmla="*/ 923 h 1843"/>
              <a:gd name="T4" fmla="*/ 1843 w 1843"/>
              <a:gd name="T5" fmla="*/ 241 h 1843"/>
              <a:gd name="T6" fmla="*/ 1602 w 1843"/>
              <a:gd name="T7" fmla="*/ 0 h 1843"/>
              <a:gd name="T8" fmla="*/ 920 w 1843"/>
              <a:gd name="T9" fmla="*/ 682 h 1843"/>
              <a:gd name="T10" fmla="*/ 241 w 1843"/>
              <a:gd name="T11" fmla="*/ 0 h 1843"/>
              <a:gd name="T12" fmla="*/ 0 w 1843"/>
              <a:gd name="T13" fmla="*/ 241 h 1843"/>
              <a:gd name="T14" fmla="*/ 681 w 1843"/>
              <a:gd name="T15" fmla="*/ 923 h 1843"/>
              <a:gd name="T16" fmla="*/ 0 w 1843"/>
              <a:gd name="T17" fmla="*/ 1602 h 1843"/>
              <a:gd name="T18" fmla="*/ 241 w 1843"/>
              <a:gd name="T19" fmla="*/ 1843 h 1843"/>
              <a:gd name="T20" fmla="*/ 920 w 1843"/>
              <a:gd name="T21" fmla="*/ 1162 h 1843"/>
              <a:gd name="T22" fmla="*/ 1602 w 1843"/>
              <a:gd name="T23" fmla="*/ 1843 h 1843"/>
              <a:gd name="T24" fmla="*/ 1843 w 1843"/>
              <a:gd name="T25" fmla="*/ 160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3" h="1843">
                <a:moveTo>
                  <a:pt x="1843" y="1602"/>
                </a:moveTo>
                <a:lnTo>
                  <a:pt x="1161" y="923"/>
                </a:lnTo>
                <a:lnTo>
                  <a:pt x="1843" y="241"/>
                </a:lnTo>
                <a:lnTo>
                  <a:pt x="1602" y="0"/>
                </a:lnTo>
                <a:lnTo>
                  <a:pt x="920" y="682"/>
                </a:lnTo>
                <a:lnTo>
                  <a:pt x="241" y="0"/>
                </a:lnTo>
                <a:lnTo>
                  <a:pt x="0" y="241"/>
                </a:lnTo>
                <a:lnTo>
                  <a:pt x="681" y="923"/>
                </a:lnTo>
                <a:lnTo>
                  <a:pt x="0" y="1602"/>
                </a:lnTo>
                <a:lnTo>
                  <a:pt x="241" y="1843"/>
                </a:lnTo>
                <a:lnTo>
                  <a:pt x="920" y="1162"/>
                </a:lnTo>
                <a:lnTo>
                  <a:pt x="1602" y="1843"/>
                </a:lnTo>
                <a:lnTo>
                  <a:pt x="1843" y="1602"/>
                </a:lnTo>
                <a:close/>
              </a:path>
            </a:pathLst>
          </a:custGeom>
          <a:solidFill>
            <a:srgbClr val="FF3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719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5" grpId="0"/>
      <p:bldP spid="170" grpId="0"/>
      <p:bldP spid="171" grpId="0" animBg="1"/>
      <p:bldP spid="172" grpId="0" animBg="1"/>
      <p:bldP spid="1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51013"/>
            <a:ext cx="8276219" cy="393954"/>
          </a:xfrm>
        </p:spPr>
        <p:txBody>
          <a:bodyPr/>
          <a:lstStyle/>
          <a:p>
            <a:pPr defTabSz="927100" hangingPunct="0">
              <a:lnSpc>
                <a:spcPct val="80000"/>
              </a:lnSpc>
              <a:spcBef>
                <a:spcPts val="0"/>
              </a:spcBef>
            </a:pPr>
            <a:r>
              <a:rPr lang="zh-CN" altLang="en-US" dirty="0">
                <a:ea typeface="Microsoft YaHei" panose="020B0503020204020204" pitchFamily="34" charset="-122"/>
              </a:rPr>
              <a:t>预期信用损失的概率加权属性</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grpSp>
        <p:nvGrpSpPr>
          <p:cNvPr id="14" name="Group 13"/>
          <p:cNvGrpSpPr/>
          <p:nvPr/>
        </p:nvGrpSpPr>
        <p:grpSpPr>
          <a:xfrm>
            <a:off x="1074014" y="1600526"/>
            <a:ext cx="7698586" cy="3453612"/>
            <a:chOff x="417893" y="1167567"/>
            <a:chExt cx="6335333" cy="3453612"/>
          </a:xfrm>
        </p:grpSpPr>
        <p:sp>
          <p:nvSpPr>
            <p:cNvPr id="15" name="TextBox 19"/>
            <p:cNvSpPr txBox="1"/>
            <p:nvPr/>
          </p:nvSpPr>
          <p:spPr>
            <a:xfrm>
              <a:off x="417893" y="1167567"/>
              <a:ext cx="6335332" cy="510175"/>
            </a:xfrm>
            <a:prstGeom prst="rect">
              <a:avLst/>
            </a:prstGeom>
            <a:solidFill>
              <a:schemeClr val="tx2"/>
            </a:solidFill>
            <a:ln>
              <a:solidFill>
                <a:schemeClr val="tx2"/>
              </a:solidFill>
            </a:ln>
          </p:spPr>
          <p:txBody>
            <a:bodyPr wrap="none" lIns="54610" tIns="54610" rIns="54610" bIns="54610" rtlCol="0" anchor="ctr">
              <a:noAutofit/>
            </a:bodyPr>
            <a:lstStyle/>
            <a:p>
              <a:pPr hangingPunct="0"/>
              <a:r>
                <a:rPr lang="en-GB" sz="1600" b="1" dirty="0">
                  <a:solidFill>
                    <a:schemeClr val="bg1"/>
                  </a:solidFill>
                  <a:latin typeface="Arial" panose="020B0604020202020204" pitchFamily="34" charset="0"/>
                  <a:ea typeface="Microsoft YaHei" panose="020B0503020204020204" pitchFamily="34" charset="-122"/>
                  <a:cs typeface="Arial" panose="020B0604020202020204" pitchFamily="34" charset="0"/>
                </a:rPr>
                <a:t>CAS 22</a:t>
              </a:r>
              <a:r>
                <a:rPr lang="zh-CN" altLang="en-US" sz="1600" b="1" dirty="0">
                  <a:solidFill>
                    <a:schemeClr val="bg1"/>
                  </a:solidFill>
                  <a:latin typeface="Arial" panose="020B0604020202020204" pitchFamily="34" charset="0"/>
                  <a:ea typeface="Microsoft YaHei" panose="020B0503020204020204" pitchFamily="34" charset="-122"/>
                  <a:cs typeface="Arial" panose="020B0604020202020204" pitchFamily="34" charset="0"/>
                </a:rPr>
                <a:t>应用指南</a:t>
              </a:r>
              <a:r>
                <a:rPr lang="en-US" altLang="zh-CN" sz="1600" b="1" dirty="0">
                  <a:solidFill>
                    <a:schemeClr val="bg1"/>
                  </a:solidFill>
                  <a:latin typeface="Arial" panose="020B0604020202020204" pitchFamily="34" charset="0"/>
                  <a:ea typeface="Microsoft YaHei" panose="020B0503020204020204" pitchFamily="34" charset="-122"/>
                  <a:cs typeface="Arial" panose="020B0604020202020204" pitchFamily="34" charset="0"/>
                </a:rPr>
                <a:t>P108</a:t>
              </a:r>
              <a:endParaRPr lang="en-GB" sz="16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 name="TextBox 20"/>
            <p:cNvSpPr txBox="1"/>
            <p:nvPr/>
          </p:nvSpPr>
          <p:spPr>
            <a:xfrm>
              <a:off x="417894" y="1677742"/>
              <a:ext cx="6335332" cy="2943437"/>
            </a:xfrm>
            <a:prstGeom prst="rect">
              <a:avLst/>
            </a:prstGeom>
            <a:noFill/>
            <a:ln>
              <a:solidFill>
                <a:schemeClr val="tx2"/>
              </a:solidFill>
            </a:ln>
          </p:spPr>
          <p:txBody>
            <a:bodyPr wrap="square" lIns="54610" tIns="54610" rIns="54610" bIns="54610" rtlCol="0">
              <a:noAutofit/>
            </a:bodyPr>
            <a:lstStyle/>
            <a:p>
              <a:pPr hangingPunct="0"/>
              <a:r>
                <a:rPr lang="zh-CN" altLang="en-US" sz="1600" dirty="0">
                  <a:latin typeface="Arial" panose="020B0604020202020204" pitchFamily="34" charset="0"/>
                  <a:ea typeface="Microsoft YaHei" panose="020B0503020204020204" pitchFamily="34" charset="-122"/>
                  <a:cs typeface="Arial" panose="020B0604020202020204" pitchFamily="34" charset="0"/>
                </a:rPr>
                <a:t>企业对预期信用损失的估计，是概率加权的结果，应当始终反映发生信用损失的可能性以及不发生信用损失的可能性（即使最可能发生的结果是不存在任何信用损失），而不是仅对最坏或最好的情形做出估计。</a:t>
              </a:r>
              <a:endParaRPr lang="en-US" altLang="zh-CN" sz="1600" dirty="0">
                <a:latin typeface="Arial" panose="020B0604020202020204" pitchFamily="34" charset="0"/>
                <a:ea typeface="Microsoft YaHei" panose="020B0503020204020204" pitchFamily="34" charset="-122"/>
                <a:cs typeface="Arial" panose="020B0604020202020204" pitchFamily="34" charset="0"/>
              </a:endParaRPr>
            </a:p>
            <a:p>
              <a:pPr hangingPunct="0"/>
              <a:endParaRPr lang="en-US" sz="1600" dirty="0">
                <a:latin typeface="Arial" panose="020B0604020202020204" pitchFamily="34" charset="0"/>
                <a:ea typeface="Microsoft YaHei" panose="020B0503020204020204" pitchFamily="34" charset="-122"/>
                <a:cs typeface="Arial" panose="020B0604020202020204" pitchFamily="34" charset="0"/>
              </a:endParaRPr>
            </a:p>
            <a:p>
              <a:pPr hangingPunct="0"/>
              <a:r>
                <a:rPr lang="zh-CN" altLang="en-US" sz="1600" dirty="0">
                  <a:latin typeface="Arial" panose="020B0604020202020204" pitchFamily="34" charset="0"/>
                  <a:ea typeface="Microsoft YaHei" panose="020B0503020204020204" pitchFamily="34" charset="-122"/>
                  <a:cs typeface="Arial" panose="020B0604020202020204" pitchFamily="34" charset="0"/>
                </a:rPr>
                <a:t>实务中，这一要求可能并不需要企业开展复杂的分析。在某些情形下，运用相对简单的模型可能足以满足上述要求，而不需要使用大量具体的情景模拟。例如，一个较大的具有共同风险特征的金融工具组合（如小额贷款）的平均信用损失，可能是概率加权金额的合理估计值。而在其他情形下，企业可能需要识别关于现金流量金额、时间分布以及各种结果估计概率的具体数值。在这种情形下，预期信用损失应当至少反映发生信用损失和不发生信用损失两种可能性（即企业需要估计发生信用损失的概率和金额）。</a:t>
              </a:r>
              <a:endParaRPr lang="en-GB" sz="1600" dirty="0">
                <a:latin typeface="Arial" panose="020B0604020202020204" pitchFamily="34" charset="0"/>
                <a:ea typeface="Microsoft YaHei" panose="020B0503020204020204" pitchFamily="34" charset="-122"/>
                <a:cs typeface="Arial" panose="020B0604020202020204" pitchFamily="34" charset="0"/>
              </a:endParaRPr>
            </a:p>
          </p:txBody>
        </p:sp>
      </p:grpSp>
      <p:sp>
        <p:nvSpPr>
          <p:cNvPr id="17" name="Rounded Rectangle 21"/>
          <p:cNvSpPr/>
          <p:nvPr/>
        </p:nvSpPr>
        <p:spPr>
          <a:xfrm>
            <a:off x="7839505" y="4116750"/>
            <a:ext cx="818394" cy="219456"/>
          </a:xfrm>
          <a:prstGeom prst="roundRect">
            <a:avLst/>
          </a:prstGeom>
          <a:solidFill>
            <a:srgbClr val="C0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8" name="Rounded Rectangle 22"/>
          <p:cNvSpPr/>
          <p:nvPr/>
        </p:nvSpPr>
        <p:spPr>
          <a:xfrm>
            <a:off x="6036578" y="2142233"/>
            <a:ext cx="2621320" cy="219456"/>
          </a:xfrm>
          <a:prstGeom prst="roundRect">
            <a:avLst/>
          </a:prstGeom>
          <a:solidFill>
            <a:srgbClr val="C0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9" name="Rounded Rectangle 23"/>
          <p:cNvSpPr/>
          <p:nvPr/>
        </p:nvSpPr>
        <p:spPr>
          <a:xfrm>
            <a:off x="1074015" y="2402110"/>
            <a:ext cx="2985125" cy="219456"/>
          </a:xfrm>
          <a:prstGeom prst="roundRect">
            <a:avLst/>
          </a:prstGeom>
          <a:solidFill>
            <a:srgbClr val="C0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0" name="Rounded Rectangle 24"/>
          <p:cNvSpPr/>
          <p:nvPr/>
        </p:nvSpPr>
        <p:spPr>
          <a:xfrm>
            <a:off x="1125654" y="4368425"/>
            <a:ext cx="3921939" cy="219456"/>
          </a:xfrm>
          <a:prstGeom prst="roundRect">
            <a:avLst/>
          </a:prstGeom>
          <a:solidFill>
            <a:srgbClr val="C0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21" name="Group 25"/>
          <p:cNvGrpSpPr/>
          <p:nvPr/>
        </p:nvGrpSpPr>
        <p:grpSpPr>
          <a:xfrm>
            <a:off x="8082810" y="4877887"/>
            <a:ext cx="575089" cy="686426"/>
            <a:chOff x="2183115" y="4357102"/>
            <a:chExt cx="976412" cy="1154080"/>
          </a:xfrm>
        </p:grpSpPr>
        <p:grpSp>
          <p:nvGrpSpPr>
            <p:cNvPr id="22" name="Group 26"/>
            <p:cNvGrpSpPr/>
            <p:nvPr/>
          </p:nvGrpSpPr>
          <p:grpSpPr>
            <a:xfrm>
              <a:off x="2375893" y="4538890"/>
              <a:ext cx="596635" cy="972292"/>
              <a:chOff x="1147168" y="3481166"/>
              <a:chExt cx="596635" cy="972292"/>
            </a:xfrm>
          </p:grpSpPr>
          <p:sp>
            <p:nvSpPr>
              <p:cNvPr id="33" name="Rectangle 37"/>
              <p:cNvSpPr/>
              <p:nvPr/>
            </p:nvSpPr>
            <p:spPr>
              <a:xfrm>
                <a:off x="1259013" y="3990975"/>
                <a:ext cx="390525" cy="1129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4" name="Rectangle 38"/>
              <p:cNvSpPr/>
              <p:nvPr/>
            </p:nvSpPr>
            <p:spPr>
              <a:xfrm rot="4514890" flipV="1">
                <a:off x="1242518" y="3953463"/>
                <a:ext cx="254657"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5" name="Rectangle 39"/>
              <p:cNvSpPr/>
              <p:nvPr/>
            </p:nvSpPr>
            <p:spPr>
              <a:xfrm rot="6576552" flipV="1">
                <a:off x="1423493" y="3953463"/>
                <a:ext cx="254657"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6" name="Donut 40"/>
              <p:cNvSpPr/>
              <p:nvPr/>
            </p:nvSpPr>
            <p:spPr>
              <a:xfrm>
                <a:off x="1315318" y="3766018"/>
                <a:ext cx="171450" cy="162703"/>
              </a:xfrm>
              <a:prstGeom prst="don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7" name="Donut 41"/>
              <p:cNvSpPr/>
              <p:nvPr/>
            </p:nvSpPr>
            <p:spPr>
              <a:xfrm>
                <a:off x="1370376" y="3766018"/>
                <a:ext cx="171450" cy="162703"/>
              </a:xfrm>
              <a:prstGeom prst="don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8" name="Donut 42"/>
              <p:cNvSpPr/>
              <p:nvPr/>
            </p:nvSpPr>
            <p:spPr>
              <a:xfrm>
                <a:off x="1437674" y="3772943"/>
                <a:ext cx="171450" cy="162703"/>
              </a:xfrm>
              <a:prstGeom prst="don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9" name="Rectangle 43"/>
              <p:cNvSpPr/>
              <p:nvPr/>
            </p:nvSpPr>
            <p:spPr>
              <a:xfrm rot="436490">
                <a:off x="1249488" y="4089993"/>
                <a:ext cx="390525" cy="800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40" name="Rectangle 44"/>
              <p:cNvSpPr/>
              <p:nvPr/>
            </p:nvSpPr>
            <p:spPr>
              <a:xfrm rot="436490">
                <a:off x="1278274" y="4179446"/>
                <a:ext cx="324000" cy="800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41" name="Rectangle 45"/>
              <p:cNvSpPr/>
              <p:nvPr/>
            </p:nvSpPr>
            <p:spPr>
              <a:xfrm rot="436490">
                <a:off x="1307139" y="4270138"/>
                <a:ext cx="252000" cy="800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42" name="Trapezoid 46"/>
              <p:cNvSpPr/>
              <p:nvPr/>
            </p:nvSpPr>
            <p:spPr>
              <a:xfrm flipV="1">
                <a:off x="1315318" y="4362207"/>
                <a:ext cx="229445" cy="91251"/>
              </a:xfrm>
              <a:prstGeom prst="trapezoi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43" name="Chord 47"/>
              <p:cNvSpPr/>
              <p:nvPr/>
            </p:nvSpPr>
            <p:spPr>
              <a:xfrm rot="6732909">
                <a:off x="1142050" y="3486284"/>
                <a:ext cx="606871" cy="596635"/>
              </a:xfrm>
              <a:prstGeom prst="chord">
                <a:avLst>
                  <a:gd name="adj1" fmla="val 1396449"/>
                  <a:gd name="adj2" fmla="val 17423516"/>
                </a:avLst>
              </a:prstGeom>
              <a:solidFill>
                <a:srgbClr val="FFFF00">
                  <a:alpha val="30000"/>
                </a:srgb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pSp>
        <p:sp>
          <p:nvSpPr>
            <p:cNvPr id="23" name="Rounded Rectangle 27"/>
            <p:cNvSpPr/>
            <p:nvPr/>
          </p:nvSpPr>
          <p:spPr>
            <a:xfrm rot="360000">
              <a:off x="3020179" y="4844133"/>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4" name="Rounded Rectangle 28"/>
            <p:cNvSpPr/>
            <p:nvPr/>
          </p:nvSpPr>
          <p:spPr>
            <a:xfrm rot="1860000">
              <a:off x="2972821" y="5026842"/>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ounded Rectangle 29"/>
            <p:cNvSpPr/>
            <p:nvPr/>
          </p:nvSpPr>
          <p:spPr>
            <a:xfrm rot="-1440000">
              <a:off x="2995435" y="4646043"/>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6" name="Rounded Rectangle 30"/>
            <p:cNvSpPr/>
            <p:nvPr/>
          </p:nvSpPr>
          <p:spPr>
            <a:xfrm rot="-2820000">
              <a:off x="2901325" y="4488172"/>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7" name="Rounded Rectangle 31"/>
            <p:cNvSpPr/>
            <p:nvPr/>
          </p:nvSpPr>
          <p:spPr>
            <a:xfrm rot="-4680000">
              <a:off x="2727036" y="4403916"/>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8" name="Rounded Rectangle 32"/>
            <p:cNvSpPr/>
            <p:nvPr/>
          </p:nvSpPr>
          <p:spPr>
            <a:xfrm rot="-6180000">
              <a:off x="2507475" y="4405243"/>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9" name="Rounded Rectangle 33"/>
            <p:cNvSpPr/>
            <p:nvPr/>
          </p:nvSpPr>
          <p:spPr>
            <a:xfrm rot="-7740000">
              <a:off x="2316165" y="4497273"/>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0" name="Rounded Rectangle 34"/>
            <p:cNvSpPr/>
            <p:nvPr/>
          </p:nvSpPr>
          <p:spPr>
            <a:xfrm rot="-9360000">
              <a:off x="2202301" y="4666387"/>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1" name="Rounded Rectangle 35"/>
            <p:cNvSpPr/>
            <p:nvPr/>
          </p:nvSpPr>
          <p:spPr>
            <a:xfrm rot="-11340000">
              <a:off x="2183115" y="4857029"/>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32" name="Rounded Rectangle 36"/>
            <p:cNvSpPr/>
            <p:nvPr/>
          </p:nvSpPr>
          <p:spPr>
            <a:xfrm rot="-12600000">
              <a:off x="2239829" y="5025839"/>
              <a:ext cx="139348" cy="45719"/>
            </a:xfrm>
            <a:prstGeom prst="roundRect">
              <a:avLst/>
            </a:prstGeom>
            <a:solidFill>
              <a:srgbClr val="FFFF00">
                <a:alpha val="5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pSp>
    </p:spTree>
    <p:extLst>
      <p:ext uri="{BB962C8B-B14F-4D97-AF65-F5344CB8AC3E}">
        <p14:creationId xmlns:p14="http://schemas.microsoft.com/office/powerpoint/2010/main" val="1877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0"/>
                            </p:stCondLst>
                            <p:childTnLst>
                              <p:par>
                                <p:cTn id="16" presetID="53" presetClass="entr" presetSubtype="16" fill="hold" nodeType="afterEffect">
                                  <p:stCondLst>
                                    <p:cond delay="25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51013"/>
            <a:ext cx="8276219" cy="393954"/>
          </a:xfrm>
        </p:spPr>
        <p:txBody>
          <a:bodyPr/>
          <a:lstStyle/>
          <a:p>
            <a:pPr defTabSz="927100" hangingPunct="0">
              <a:lnSpc>
                <a:spcPct val="80000"/>
              </a:lnSpc>
              <a:spcBef>
                <a:spcPts val="0"/>
              </a:spcBef>
            </a:pPr>
            <a:r>
              <a:rPr lang="zh-CN" altLang="en-US" dirty="0">
                <a:ea typeface="Microsoft YaHei" panose="020B0503020204020204" pitchFamily="34" charset="-122"/>
              </a:rPr>
              <a:t>“预期”是什么意思？</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44" name="TextBox 13"/>
          <p:cNvSpPr txBox="1"/>
          <p:nvPr/>
        </p:nvSpPr>
        <p:spPr>
          <a:xfrm>
            <a:off x="1133400" y="6076540"/>
            <a:ext cx="7477200" cy="301658"/>
          </a:xfrm>
          <a:prstGeom prst="rect">
            <a:avLst/>
          </a:prstGeom>
          <a:noFill/>
        </p:spPr>
        <p:txBody>
          <a:bodyPr wrap="none" lIns="54610" tIns="54610" rIns="54610" bIns="54610" rtlCol="0">
            <a:noAutofit/>
          </a:bodyPr>
          <a:lstStyle/>
          <a:p>
            <a:pPr hangingPunct="0"/>
            <a:r>
              <a:rPr lang="en-GB" sz="1000" i="1" dirty="0">
                <a:latin typeface="Arial" panose="020B0604020202020204" pitchFamily="34" charset="0"/>
                <a:ea typeface="Microsoft YaHei" panose="020B0503020204020204" pitchFamily="34" charset="-122"/>
                <a:cs typeface="Arial" panose="020B0604020202020204" pitchFamily="34" charset="0"/>
              </a:rPr>
              <a:t>Source: </a:t>
            </a:r>
            <a:r>
              <a:rPr lang="en-GB" sz="1000" i="1" dirty="0">
                <a:latin typeface="Arial" panose="020B0604020202020204" pitchFamily="34" charset="0"/>
                <a:ea typeface="Microsoft YaHei" panose="020B0503020204020204" pitchFamily="34" charset="-122"/>
                <a:cs typeface="Arial" panose="020B0604020202020204" pitchFamily="34" charset="0"/>
                <a:hlinkClick r:id="rId3"/>
              </a:rPr>
              <a:t>https://www.spratings.com/documents/20184/774196/2018AnnualGlobalCorporateDefaultAndRatingTransitionStudy.pdf</a:t>
            </a:r>
            <a:r>
              <a:rPr lang="en-GB" sz="1000" i="1" dirty="0">
                <a:latin typeface="Arial" panose="020B0604020202020204" pitchFamily="34" charset="0"/>
                <a:ea typeface="Microsoft YaHei" panose="020B0503020204020204" pitchFamily="34" charset="-122"/>
                <a:cs typeface="Arial" panose="020B0604020202020204" pitchFamily="34" charset="0"/>
              </a:rPr>
              <a:t> </a:t>
            </a:r>
          </a:p>
        </p:txBody>
      </p:sp>
      <p:graphicFrame>
        <p:nvGraphicFramePr>
          <p:cNvPr id="45" name="Table 6"/>
          <p:cNvGraphicFramePr>
            <a:graphicFrameLocks noGrp="1"/>
          </p:cNvGraphicFramePr>
          <p:nvPr>
            <p:extLst/>
          </p:nvPr>
        </p:nvGraphicFramePr>
        <p:xfrm>
          <a:off x="1551040" y="2003502"/>
          <a:ext cx="6803923" cy="4041603"/>
        </p:xfrm>
        <a:graphic>
          <a:graphicData uri="http://schemas.openxmlformats.org/drawingml/2006/table">
            <a:tbl>
              <a:tblPr firstRow="1" bandRow="1">
                <a:tableStyleId>{5C22544A-7EE6-4342-B048-85BDC9FD1C3A}</a:tableStyleId>
              </a:tblPr>
              <a:tblGrid>
                <a:gridCol w="589935">
                  <a:extLst>
                    <a:ext uri="{9D8B030D-6E8A-4147-A177-3AD203B41FA5}">
                      <a16:colId xmlns:a16="http://schemas.microsoft.com/office/drawing/2014/main" xmlns="" val="20000"/>
                    </a:ext>
                  </a:extLst>
                </a:gridCol>
                <a:gridCol w="1435509">
                  <a:extLst>
                    <a:ext uri="{9D8B030D-6E8A-4147-A177-3AD203B41FA5}">
                      <a16:colId xmlns:a16="http://schemas.microsoft.com/office/drawing/2014/main" xmlns="" val="20001"/>
                    </a:ext>
                  </a:extLst>
                </a:gridCol>
                <a:gridCol w="1504336">
                  <a:extLst>
                    <a:ext uri="{9D8B030D-6E8A-4147-A177-3AD203B41FA5}">
                      <a16:colId xmlns:a16="http://schemas.microsoft.com/office/drawing/2014/main" xmlns="" val="20002"/>
                    </a:ext>
                  </a:extLst>
                </a:gridCol>
                <a:gridCol w="1602658">
                  <a:extLst>
                    <a:ext uri="{9D8B030D-6E8A-4147-A177-3AD203B41FA5}">
                      <a16:colId xmlns:a16="http://schemas.microsoft.com/office/drawing/2014/main" xmlns="" val="20003"/>
                    </a:ext>
                  </a:extLst>
                </a:gridCol>
                <a:gridCol w="1671485">
                  <a:extLst>
                    <a:ext uri="{9D8B030D-6E8A-4147-A177-3AD203B41FA5}">
                      <a16:colId xmlns:a16="http://schemas.microsoft.com/office/drawing/2014/main" xmlns="" val="20004"/>
                    </a:ext>
                  </a:extLst>
                </a:gridCol>
              </a:tblGrid>
              <a:tr h="667552">
                <a:tc>
                  <a:txBody>
                    <a:bodyPr/>
                    <a:lstStyle/>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年份</a:t>
                      </a:r>
                      <a:endParaRPr lang="en-GB" sz="1300" dirty="0">
                        <a:latin typeface="Arial" panose="020B0604020202020204" pitchFamily="34" charset="0"/>
                        <a:ea typeface="Microsoft YaHei" panose="020B0503020204020204" pitchFamily="34" charset="-122"/>
                        <a:cs typeface="Arial" panose="020B0604020202020204" pitchFamily="34" charset="0"/>
                      </a:endParaRPr>
                    </a:p>
                  </a:txBody>
                  <a:tcPr anchor="b"/>
                </a:tc>
                <a:tc>
                  <a:txBody>
                    <a:bodyPr/>
                    <a:lstStyle/>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投资</a:t>
                      </a:r>
                      <a:r>
                        <a:rPr lang="zh-CN" altLang="en-US" sz="1300" dirty="0">
                          <a:latin typeface="Arial" panose="020B0604020202020204" pitchFamily="34" charset="0"/>
                          <a:ea typeface="Microsoft YaHei" panose="020B0503020204020204" pitchFamily="34" charset="-122"/>
                          <a:cs typeface="Arial" panose="020B0604020202020204" pitchFamily="34" charset="0"/>
                        </a:rPr>
                        <a:t>级别</a:t>
                      </a:r>
                      <a:endParaRPr lang="en-GB" sz="1300" dirty="0">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违约宗数</a:t>
                      </a:r>
                      <a:endParaRPr lang="en-GB" sz="1300" dirty="0">
                        <a:latin typeface="Arial" panose="020B0604020202020204" pitchFamily="34" charset="0"/>
                        <a:ea typeface="Microsoft YaHei" panose="020B0503020204020204" pitchFamily="34" charset="-122"/>
                        <a:cs typeface="Arial" panose="020B0604020202020204" pitchFamily="34" charset="0"/>
                      </a:endParaRPr>
                    </a:p>
                  </a:txBody>
                  <a:tcPr anchor="b"/>
                </a:tc>
                <a:tc>
                  <a:txBody>
                    <a:bodyPr/>
                    <a:lstStyle/>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投机</a:t>
                      </a:r>
                      <a:r>
                        <a:rPr lang="zh-CN" altLang="en-US" sz="1300" dirty="0">
                          <a:latin typeface="Arial" panose="020B0604020202020204" pitchFamily="34" charset="0"/>
                          <a:ea typeface="Microsoft YaHei" panose="020B0503020204020204" pitchFamily="34" charset="-122"/>
                          <a:cs typeface="Arial" panose="020B0604020202020204" pitchFamily="34" charset="0"/>
                        </a:rPr>
                        <a:t>级别</a:t>
                      </a:r>
                      <a:endParaRPr lang="en-GB" sz="1300" dirty="0">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违约宗数</a:t>
                      </a:r>
                      <a:endParaRPr lang="en-GB" sz="1300" dirty="0">
                        <a:latin typeface="Arial" panose="020B0604020202020204" pitchFamily="34" charset="0"/>
                        <a:ea typeface="Microsoft YaHei" panose="020B0503020204020204" pitchFamily="34" charset="-122"/>
                        <a:cs typeface="Arial" panose="020B0604020202020204" pitchFamily="34" charset="0"/>
                      </a:endParaRPr>
                    </a:p>
                  </a:txBody>
                  <a:tcPr anchor="b"/>
                </a:tc>
                <a:tc>
                  <a:txBody>
                    <a:bodyPr/>
                    <a:lstStyle/>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投资</a:t>
                      </a:r>
                      <a:r>
                        <a:rPr lang="zh-CN" altLang="en-US" sz="1300" dirty="0">
                          <a:latin typeface="Arial" panose="020B0604020202020204" pitchFamily="34" charset="0"/>
                          <a:ea typeface="Microsoft YaHei" panose="020B0503020204020204" pitchFamily="34" charset="-122"/>
                          <a:cs typeface="Arial" panose="020B0604020202020204" pitchFamily="34" charset="0"/>
                        </a:rPr>
                        <a:t>级别</a:t>
                      </a:r>
                      <a:endParaRPr lang="en-GB" sz="1300" dirty="0">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违约率</a:t>
                      </a:r>
                      <a:endParaRPr lang="en-GB" sz="1300" dirty="0">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baseline="0" dirty="0">
                          <a:latin typeface="Arial" panose="020B0604020202020204" pitchFamily="34" charset="0"/>
                          <a:ea typeface="Microsoft YaHei" panose="020B0503020204020204" pitchFamily="34" charset="-122"/>
                          <a:cs typeface="Arial" panose="020B0604020202020204" pitchFamily="34" charset="0"/>
                        </a:rPr>
                        <a:t> (%)</a:t>
                      </a:r>
                      <a:endParaRPr lang="en-GB" sz="1300" dirty="0">
                        <a:latin typeface="Arial" panose="020B0604020202020204" pitchFamily="34" charset="0"/>
                        <a:ea typeface="Microsoft YaHei" panose="020B0503020204020204" pitchFamily="34" charset="-122"/>
                        <a:cs typeface="Arial" panose="020B0604020202020204" pitchFamily="34" charset="0"/>
                      </a:endParaRPr>
                    </a:p>
                  </a:txBody>
                  <a:tcPr anchor="b"/>
                </a:tc>
                <a:tc>
                  <a:txBody>
                    <a:bodyPr/>
                    <a:lstStyle/>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投机</a:t>
                      </a:r>
                      <a:r>
                        <a:rPr lang="zh-CN" altLang="en-US" sz="1300" dirty="0">
                          <a:latin typeface="Arial" panose="020B0604020202020204" pitchFamily="34" charset="0"/>
                          <a:ea typeface="Microsoft YaHei" panose="020B0503020204020204" pitchFamily="34" charset="-122"/>
                          <a:cs typeface="Arial" panose="020B0604020202020204" pitchFamily="34" charset="0"/>
                        </a:rPr>
                        <a:t>级别</a:t>
                      </a:r>
                      <a:endParaRPr lang="en-GB" sz="1300" dirty="0">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dirty="0" err="1">
                          <a:latin typeface="Arial" panose="020B0604020202020204" pitchFamily="34" charset="0"/>
                          <a:ea typeface="Microsoft YaHei" panose="020B0503020204020204" pitchFamily="34" charset="-122"/>
                          <a:cs typeface="Arial" panose="020B0604020202020204" pitchFamily="34" charset="0"/>
                        </a:rPr>
                        <a:t>违约率</a:t>
                      </a:r>
                      <a:endParaRPr lang="en-GB" sz="1300" dirty="0">
                        <a:latin typeface="Arial" panose="020B0604020202020204" pitchFamily="34" charset="0"/>
                        <a:ea typeface="Microsoft YaHei" panose="020B0503020204020204" pitchFamily="34" charset="-122"/>
                        <a:cs typeface="Arial" panose="020B0604020202020204" pitchFamily="34" charset="0"/>
                      </a:endParaRPr>
                    </a:p>
                    <a:p>
                      <a:pPr algn="ctr" hangingPunct="0"/>
                      <a:r>
                        <a:rPr lang="en-GB" sz="1300" baseline="0" dirty="0">
                          <a:latin typeface="Arial" panose="020B0604020202020204" pitchFamily="34" charset="0"/>
                          <a:ea typeface="Microsoft YaHei" panose="020B0503020204020204" pitchFamily="34" charset="-122"/>
                          <a:cs typeface="Arial" panose="020B0604020202020204" pitchFamily="34" charset="0"/>
                        </a:rPr>
                        <a:t> (%)</a:t>
                      </a:r>
                      <a:endParaRPr lang="en-GB" sz="1300" dirty="0">
                        <a:latin typeface="Arial" panose="020B0604020202020204" pitchFamily="34" charset="0"/>
                        <a:ea typeface="Microsoft YaHei" panose="020B0503020204020204" pitchFamily="34" charset="-122"/>
                        <a:cs typeface="Arial" panose="020B0604020202020204" pitchFamily="34" charset="0"/>
                      </a:endParaRPr>
                    </a:p>
                  </a:txBody>
                  <a:tcPr anchor="b"/>
                </a:tc>
                <a:extLst>
                  <a:ext uri="{0D108BD9-81ED-4DB2-BD59-A6C34878D82A}">
                    <a16:rowId xmlns:a16="http://schemas.microsoft.com/office/drawing/2014/main" xmlns="" val="10000"/>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2008</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14</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89</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0.42</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3.70</a:t>
                      </a:r>
                    </a:p>
                  </a:txBody>
                  <a:tcPr anchor="b"/>
                </a:tc>
                <a:extLst>
                  <a:ext uri="{0D108BD9-81ED-4DB2-BD59-A6C34878D82A}">
                    <a16:rowId xmlns:a16="http://schemas.microsoft.com/office/drawing/2014/main" xmlns="" val="10001"/>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2009</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11</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224</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0.33</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9.94</a:t>
                      </a:r>
                    </a:p>
                  </a:txBody>
                  <a:tcPr anchor="b"/>
                </a:tc>
                <a:extLst>
                  <a:ext uri="{0D108BD9-81ED-4DB2-BD59-A6C34878D82A}">
                    <a16:rowId xmlns:a16="http://schemas.microsoft.com/office/drawing/2014/main" xmlns="" val="10002"/>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64</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3.02</a:t>
                      </a:r>
                    </a:p>
                  </a:txBody>
                  <a:tcPr anchor="b"/>
                </a:tc>
                <a:extLst>
                  <a:ext uri="{0D108BD9-81ED-4DB2-BD59-A6C34878D82A}">
                    <a16:rowId xmlns:a16="http://schemas.microsoft.com/office/drawing/2014/main" xmlns="" val="10003"/>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2011</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44</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0.03</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1.84</a:t>
                      </a:r>
                    </a:p>
                  </a:txBody>
                  <a:tcPr anchor="b"/>
                </a:tc>
                <a:extLst>
                  <a:ext uri="{0D108BD9-81ED-4DB2-BD59-A6C34878D82A}">
                    <a16:rowId xmlns:a16="http://schemas.microsoft.com/office/drawing/2014/main" xmlns="" val="10004"/>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2012</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66</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2.59</a:t>
                      </a:r>
                    </a:p>
                  </a:txBody>
                  <a:tcPr anchor="b"/>
                </a:tc>
                <a:extLst>
                  <a:ext uri="{0D108BD9-81ED-4DB2-BD59-A6C34878D82A}">
                    <a16:rowId xmlns:a16="http://schemas.microsoft.com/office/drawing/2014/main" xmlns="" val="10005"/>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2013</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65</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2.31</a:t>
                      </a:r>
                    </a:p>
                  </a:txBody>
                  <a:tcPr anchor="b"/>
                </a:tc>
                <a:extLst>
                  <a:ext uri="{0D108BD9-81ED-4DB2-BD59-A6C34878D82A}">
                    <a16:rowId xmlns:a16="http://schemas.microsoft.com/office/drawing/2014/main" xmlns="" val="10006"/>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2014</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45</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1.44</a:t>
                      </a:r>
                    </a:p>
                  </a:txBody>
                  <a:tcPr anchor="b"/>
                </a:tc>
                <a:extLst>
                  <a:ext uri="{0D108BD9-81ED-4DB2-BD59-A6C34878D82A}">
                    <a16:rowId xmlns:a16="http://schemas.microsoft.com/office/drawing/2014/main" xmlns="" val="10007"/>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2015</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94</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2.77</a:t>
                      </a:r>
                    </a:p>
                  </a:txBody>
                  <a:tcPr anchor="b"/>
                </a:tc>
                <a:extLst>
                  <a:ext uri="{0D108BD9-81ED-4DB2-BD59-A6C34878D82A}">
                    <a16:rowId xmlns:a16="http://schemas.microsoft.com/office/drawing/2014/main" xmlns="" val="10008"/>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2016</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143</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0.03</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4.23</a:t>
                      </a:r>
                    </a:p>
                  </a:txBody>
                  <a:tcPr anchor="b"/>
                </a:tc>
                <a:extLst>
                  <a:ext uri="{0D108BD9-81ED-4DB2-BD59-A6C34878D82A}">
                    <a16:rowId xmlns:a16="http://schemas.microsoft.com/office/drawing/2014/main" xmlns="" val="10009"/>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2017</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83</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2.46</a:t>
                      </a:r>
                    </a:p>
                  </a:txBody>
                  <a:tcPr anchor="b"/>
                </a:tc>
                <a:extLst>
                  <a:ext uri="{0D108BD9-81ED-4DB2-BD59-A6C34878D82A}">
                    <a16:rowId xmlns:a16="http://schemas.microsoft.com/office/drawing/2014/main" xmlns="" val="10010"/>
                  </a:ext>
                </a:extLst>
              </a:tr>
              <a:tr h="305073">
                <a:tc>
                  <a:txBody>
                    <a:bodyPr/>
                    <a:lstStyle/>
                    <a:p>
                      <a:pPr hangingPunct="0"/>
                      <a:r>
                        <a:rPr lang="en-GB" sz="1300" dirty="0">
                          <a:latin typeface="Arial" panose="020B0604020202020204" pitchFamily="34" charset="0"/>
                          <a:ea typeface="Microsoft YaHei" panose="020B0503020204020204" pitchFamily="34" charset="-122"/>
                          <a:cs typeface="Arial" panose="020B0604020202020204" pitchFamily="34" charset="0"/>
                        </a:rPr>
                        <a:t>2018</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72</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0.00</a:t>
                      </a:r>
                    </a:p>
                  </a:txBody>
                  <a:tcPr anchor="b"/>
                </a:tc>
                <a:tc>
                  <a:txBody>
                    <a:bodyPr/>
                    <a:lstStyle/>
                    <a:p>
                      <a:pPr algn="r" hangingPunct="0"/>
                      <a:r>
                        <a:rPr lang="en-GB" sz="1300" dirty="0">
                          <a:latin typeface="Arial" panose="020B0604020202020204" pitchFamily="34" charset="0"/>
                          <a:ea typeface="Microsoft YaHei" panose="020B0503020204020204" pitchFamily="34" charset="-122"/>
                          <a:cs typeface="Arial" panose="020B0604020202020204" pitchFamily="34" charset="0"/>
                        </a:rPr>
                        <a:t>2.09</a:t>
                      </a:r>
                    </a:p>
                  </a:txBody>
                  <a:tcPr anchor="b"/>
                </a:tc>
                <a:extLst>
                  <a:ext uri="{0D108BD9-81ED-4DB2-BD59-A6C34878D82A}">
                    <a16:rowId xmlns:a16="http://schemas.microsoft.com/office/drawing/2014/main" xmlns="" val="10011"/>
                  </a:ext>
                </a:extLst>
              </a:tr>
            </a:tbl>
          </a:graphicData>
        </a:graphic>
      </p:graphicFrame>
      <p:sp>
        <p:nvSpPr>
          <p:cNvPr id="46" name="Rounded Rectangle 8"/>
          <p:cNvSpPr/>
          <p:nvPr/>
        </p:nvSpPr>
        <p:spPr>
          <a:xfrm>
            <a:off x="5055721" y="1947703"/>
            <a:ext cx="1612490" cy="4133946"/>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7" name="Right Arrow 9"/>
          <p:cNvSpPr/>
          <p:nvPr/>
        </p:nvSpPr>
        <p:spPr>
          <a:xfrm rot="16200000">
            <a:off x="5686382" y="1553106"/>
            <a:ext cx="331505" cy="4970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8" name="Rectangle 19"/>
          <p:cNvSpPr/>
          <p:nvPr/>
        </p:nvSpPr>
        <p:spPr>
          <a:xfrm>
            <a:off x="4667864" y="1092988"/>
            <a:ext cx="3687098" cy="51536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300" b="1" dirty="0">
                <a:solidFill>
                  <a:schemeClr val="bg1"/>
                </a:solidFill>
                <a:latin typeface="Arial" panose="020B0604020202020204" pitchFamily="34" charset="0"/>
                <a:ea typeface="Microsoft YaHei" panose="020B0503020204020204" pitchFamily="34" charset="-122"/>
                <a:cs typeface="Arial" panose="020B0604020202020204" pitchFamily="34" charset="0"/>
              </a:rPr>
              <a:t>即使投资类企业最可能的结果是没有违约，</a:t>
            </a:r>
            <a:endParaRPr lang="en-US" altLang="zh-CN" sz="13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a:p>
            <a:pPr algn="ctr" hangingPunct="0"/>
            <a:r>
              <a:rPr lang="zh-CN" altLang="en-US" sz="1300" b="1" dirty="0">
                <a:solidFill>
                  <a:schemeClr val="bg1"/>
                </a:solidFill>
                <a:latin typeface="Arial" panose="020B0604020202020204" pitchFamily="34" charset="0"/>
                <a:ea typeface="Microsoft YaHei" panose="020B0503020204020204" pitchFamily="34" charset="-122"/>
                <a:cs typeface="Arial" panose="020B0604020202020204" pitchFamily="34" charset="0"/>
              </a:rPr>
              <a:t>但信用风险仍不等于零</a:t>
            </a:r>
            <a:r>
              <a:rPr lang="en-US" altLang="zh-CN" sz="1300" b="1" dirty="0">
                <a:solidFill>
                  <a:schemeClr val="bg1"/>
                </a:solidFill>
                <a:latin typeface="Arial" panose="020B0604020202020204" pitchFamily="34" charset="0"/>
                <a:ea typeface="Microsoft YaHei" panose="020B0503020204020204" pitchFamily="34" charset="-122"/>
                <a:cs typeface="Arial" panose="020B0604020202020204" pitchFamily="34" charset="0"/>
              </a:rPr>
              <a:t>......</a:t>
            </a:r>
            <a:endParaRPr lang="en-GB" sz="13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9" name="TextBox 10"/>
          <p:cNvSpPr txBox="1"/>
          <p:nvPr/>
        </p:nvSpPr>
        <p:spPr>
          <a:xfrm>
            <a:off x="1133401" y="1244664"/>
            <a:ext cx="3854245" cy="292577"/>
          </a:xfrm>
          <a:prstGeom prst="rect">
            <a:avLst/>
          </a:prstGeom>
          <a:noFill/>
        </p:spPr>
        <p:txBody>
          <a:bodyPr wrap="none" lIns="54610" tIns="54610" rIns="54610" bIns="54610" rtlCol="0">
            <a:noAutofit/>
          </a:bodyPr>
          <a:lstStyle/>
          <a:p>
            <a:pPr hangingPunct="0"/>
            <a:r>
              <a:rPr lang="zh-CN" altLang="en-US" sz="1500" dirty="0">
                <a:solidFill>
                  <a:schemeClr val="tx2"/>
                </a:solidFill>
                <a:latin typeface="Arial" panose="020B0604020202020204" pitchFamily="34" charset="0"/>
                <a:ea typeface="Microsoft YaHei" panose="020B0503020204020204" pitchFamily="34" charset="-122"/>
                <a:cs typeface="Arial" panose="020B0604020202020204" pitchFamily="34" charset="0"/>
              </a:rPr>
              <a:t>标准普尔公布的全球企业违约情况概要：</a:t>
            </a:r>
            <a:endParaRPr lang="en-GB" sz="1500"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6457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385698"/>
            <a:ext cx="8276219" cy="492443"/>
          </a:xfrm>
        </p:spPr>
        <p:txBody>
          <a:bodyPr/>
          <a:lstStyle/>
          <a:p>
            <a:r>
              <a:rPr lang="zh-CN" altLang="en-US" dirty="0"/>
              <a:t>应收账款在期后已收回？</a:t>
            </a:r>
            <a:endParaRPr lang="en-GB" dirty="0"/>
          </a:p>
        </p:txBody>
      </p:sp>
      <p:sp>
        <p:nvSpPr>
          <p:cNvPr id="219" name="Rectangle 218"/>
          <p:cNvSpPr/>
          <p:nvPr/>
        </p:nvSpPr>
        <p:spPr>
          <a:xfrm flipV="1">
            <a:off x="944393" y="2830038"/>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220" name="Rectangle 219"/>
          <p:cNvSpPr/>
          <p:nvPr/>
        </p:nvSpPr>
        <p:spPr>
          <a:xfrm>
            <a:off x="806638" y="2827945"/>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221" name="Rectangle 220"/>
          <p:cNvSpPr/>
          <p:nvPr/>
        </p:nvSpPr>
        <p:spPr>
          <a:xfrm>
            <a:off x="806638" y="2907287"/>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grpSp>
        <p:nvGrpSpPr>
          <p:cNvPr id="222" name="Group 221"/>
          <p:cNvGrpSpPr/>
          <p:nvPr/>
        </p:nvGrpSpPr>
        <p:grpSpPr>
          <a:xfrm>
            <a:off x="1019242" y="2686199"/>
            <a:ext cx="540000" cy="540000"/>
            <a:chOff x="4259264" y="1341438"/>
            <a:chExt cx="838200" cy="836612"/>
          </a:xfrm>
        </p:grpSpPr>
        <p:sp>
          <p:nvSpPr>
            <p:cNvPr id="223"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4"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5"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6"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7"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8"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9"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0"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1"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2"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3"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4"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5"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6"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7"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8"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9"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0"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1"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2"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3"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4"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5"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6"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7"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8"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9"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0"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1"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2"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3"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4"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5"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6"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7"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8"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9"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0"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1"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2"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3"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4"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5"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6"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7"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8"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9"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0"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1"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2"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3"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4"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5"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6"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7"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8"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9"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0"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1"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2"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3"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4"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5"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6"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7"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8"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9"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0"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1"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2"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3"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4"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5"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6"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7"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8"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9"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0"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1"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2"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3"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4"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5"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6"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7"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8"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9"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0"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1"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2"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3"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4"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5"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6"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7"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8"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9"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0"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1"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2"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3"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4"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5"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6"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7"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8"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9"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0"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1"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2"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3"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4"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5"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6"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7"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8"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9"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0"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1"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2"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3"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4"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5"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6"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7"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8"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9"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0"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1"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2"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3"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4"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5"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6"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7"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8"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9"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0"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1"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2"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3"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4"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5"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6"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7"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8"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9"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0"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1"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2"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3"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4"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5"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6"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7"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8"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9"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0"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1"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2"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3"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4"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5"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6"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7"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8"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9"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0"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1"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2"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3"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4"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5"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6"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7"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8"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9"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0"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1"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2"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3"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4"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5"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6"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7"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8"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9"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10"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11"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grpSp>
      <p:sp>
        <p:nvSpPr>
          <p:cNvPr id="200" name="Rectangle 10"/>
          <p:cNvSpPr txBox="1">
            <a:spLocks noChangeArrowheads="1"/>
          </p:cNvSpPr>
          <p:nvPr/>
        </p:nvSpPr>
        <p:spPr>
          <a:xfrm>
            <a:off x="810629" y="1372245"/>
            <a:ext cx="8276219" cy="1052493"/>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lnSpc>
                <a:spcPct val="15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所有应收账款已在经审计的财务报表发布前结清。这表明应收账款在资产负债表日不存在信用风险，因此不需要计提准备。</a:t>
            </a:r>
          </a:p>
        </p:txBody>
      </p:sp>
      <p:sp>
        <p:nvSpPr>
          <p:cNvPr id="201" name="Rectangle 200"/>
          <p:cNvSpPr/>
          <p:nvPr/>
        </p:nvSpPr>
        <p:spPr>
          <a:xfrm>
            <a:off x="1164569" y="3538071"/>
            <a:ext cx="7888049" cy="304092"/>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问题：上述表述是否正确？</a:t>
            </a:r>
          </a:p>
        </p:txBody>
      </p:sp>
      <p:sp>
        <p:nvSpPr>
          <p:cNvPr id="203" name="TextBox 202"/>
          <p:cNvSpPr txBox="1"/>
          <p:nvPr/>
        </p:nvSpPr>
        <p:spPr>
          <a:xfrm>
            <a:off x="1164569" y="3970721"/>
            <a:ext cx="6057641" cy="669414"/>
          </a:xfrm>
          <a:prstGeom prst="rect">
            <a:avLst/>
          </a:prstGeom>
          <a:noFill/>
        </p:spPr>
        <p:txBody>
          <a:bodyPr wrap="square" lIns="0" tIns="0" rIns="0" bIns="0" rtlCol="0">
            <a:spAutoFit/>
          </a:bodyPr>
          <a:lstStyle/>
          <a:p>
            <a:pPr marL="285750" indent="-285750">
              <a:spcBef>
                <a:spcPts val="300"/>
              </a:spcBef>
              <a:spcAft>
                <a:spcPts val="600"/>
              </a:spcAft>
              <a:buFont typeface="+mj-lt"/>
              <a:buAutoNum type="arabicPeriod"/>
            </a:pPr>
            <a:r>
              <a:rPr lang="zh-CN" altLang="en-US" dirty="0">
                <a:solidFill>
                  <a:srgbClr val="00338D"/>
                </a:solidFill>
                <a:latin typeface="Arial" panose="020B0604020202020204" pitchFamily="34" charset="0"/>
                <a:cs typeface="Arial" panose="020B0604020202020204" pitchFamily="34" charset="0"/>
              </a:rPr>
              <a:t>是</a:t>
            </a:r>
            <a:endParaRPr lang="en-US" altLang="zh-CN" dirty="0">
              <a:solidFill>
                <a:srgbClr val="00338D"/>
              </a:solidFill>
              <a:latin typeface="Arial" panose="020B0604020202020204" pitchFamily="34" charset="0"/>
              <a:cs typeface="Arial" panose="020B0604020202020204" pitchFamily="34" charset="0"/>
            </a:endParaRPr>
          </a:p>
          <a:p>
            <a:pPr marL="285750" indent="-285750">
              <a:spcBef>
                <a:spcPts val="300"/>
              </a:spcBef>
              <a:spcAft>
                <a:spcPts val="600"/>
              </a:spcAft>
              <a:buFont typeface="+mj-lt"/>
              <a:buAutoNum type="arabicPeriod"/>
            </a:pPr>
            <a:r>
              <a:rPr lang="zh-CN" altLang="en-US" dirty="0">
                <a:solidFill>
                  <a:srgbClr val="00338D"/>
                </a:solidFill>
                <a:latin typeface="Arial" panose="020B0604020202020204" pitchFamily="34" charset="0"/>
                <a:cs typeface="Arial" panose="020B0604020202020204" pitchFamily="34" charset="0"/>
              </a:rPr>
              <a:t>否</a:t>
            </a:r>
          </a:p>
        </p:txBody>
      </p:sp>
    </p:spTree>
    <p:extLst>
      <p:ext uri="{BB962C8B-B14F-4D97-AF65-F5344CB8AC3E}">
        <p14:creationId xmlns:p14="http://schemas.microsoft.com/office/powerpoint/2010/main" val="269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51013"/>
            <a:ext cx="8276219" cy="393954"/>
          </a:xfrm>
        </p:spPr>
        <p:txBody>
          <a:bodyPr/>
          <a:lstStyle/>
          <a:p>
            <a:pPr defTabSz="927100" hangingPunct="0">
              <a:lnSpc>
                <a:spcPct val="80000"/>
              </a:lnSpc>
              <a:spcBef>
                <a:spcPts val="0"/>
              </a:spcBef>
            </a:pPr>
            <a:r>
              <a:rPr lang="zh-CN" altLang="en-US" dirty="0">
                <a:ea typeface="Microsoft YaHei" panose="020B0503020204020204" pitchFamily="34" charset="-122"/>
              </a:rPr>
              <a:t>信用期</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9" name="Rounded Rectangle 3"/>
          <p:cNvSpPr/>
          <p:nvPr/>
        </p:nvSpPr>
        <p:spPr>
          <a:xfrm>
            <a:off x="752400" y="1324155"/>
            <a:ext cx="7435604" cy="52133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为什么了解应收账款的信用期很重要？</a:t>
            </a:r>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4"/>
          <p:cNvSpPr txBox="1"/>
          <p:nvPr/>
        </p:nvSpPr>
        <p:spPr>
          <a:xfrm>
            <a:off x="752400" y="1977778"/>
            <a:ext cx="1376039" cy="346229"/>
          </a:xfrm>
          <a:prstGeom prst="rect">
            <a:avLst/>
          </a:prstGeom>
          <a:noFill/>
        </p:spPr>
        <p:txBody>
          <a:bodyPr wrap="none" lIns="54610" tIns="54610" rIns="54610" bIns="54610" rtlCol="0">
            <a:noAutofit/>
          </a:bodyPr>
          <a:lstStyle/>
          <a:p>
            <a:pPr hangingPunct="0"/>
            <a:r>
              <a:rPr lang="en-GB" sz="1500" dirty="0" err="1">
                <a:solidFill>
                  <a:schemeClr val="tx2"/>
                </a:solidFill>
                <a:latin typeface="Arial" panose="020B0604020202020204" pitchFamily="34" charset="0"/>
                <a:ea typeface="Microsoft YaHei" panose="020B0503020204020204" pitchFamily="34" charset="-122"/>
                <a:cs typeface="Arial" panose="020B0604020202020204" pitchFamily="34" charset="0"/>
              </a:rPr>
              <a:t>因为</a:t>
            </a:r>
            <a:r>
              <a:rPr lang="zh-CN" altLang="en-US" sz="1500" dirty="0">
                <a:solidFill>
                  <a:schemeClr val="tx2"/>
                </a:solidFill>
                <a:latin typeface="Arial" panose="020B0604020202020204" pitchFamily="34" charset="0"/>
                <a:ea typeface="Microsoft YaHei" panose="020B0503020204020204" pitchFamily="34" charset="-122"/>
                <a:cs typeface="Arial" panose="020B0604020202020204" pitchFamily="34" charset="0"/>
              </a:rPr>
              <a:t>信用期</a:t>
            </a:r>
            <a:r>
              <a:rPr lang="en-GB" sz="1500" dirty="0">
                <a:solidFill>
                  <a:schemeClr val="tx2"/>
                </a:solidFill>
                <a:latin typeface="Arial" panose="020B0604020202020204" pitchFamily="34" charset="0"/>
                <a:ea typeface="Microsoft YaHei" panose="020B0503020204020204" pitchFamily="34" charset="-122"/>
                <a:cs typeface="Arial" panose="020B0604020202020204" pitchFamily="34" charset="0"/>
              </a:rPr>
              <a:t>：</a:t>
            </a:r>
          </a:p>
        </p:txBody>
      </p:sp>
      <p:grpSp>
        <p:nvGrpSpPr>
          <p:cNvPr id="11" name="Group 48"/>
          <p:cNvGrpSpPr/>
          <p:nvPr/>
        </p:nvGrpSpPr>
        <p:grpSpPr>
          <a:xfrm>
            <a:off x="752400" y="3324464"/>
            <a:ext cx="3704190" cy="914400"/>
            <a:chOff x="752400" y="3324464"/>
            <a:chExt cx="3704190" cy="914400"/>
          </a:xfrm>
        </p:grpSpPr>
        <p:sp>
          <p:nvSpPr>
            <p:cNvPr id="12" name="Rounded Rectangle 25"/>
            <p:cNvSpPr/>
            <p:nvPr/>
          </p:nvSpPr>
          <p:spPr>
            <a:xfrm>
              <a:off x="752400" y="3324464"/>
              <a:ext cx="3704190" cy="914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68375" hangingPunct="0"/>
              <a:r>
                <a:rPr lang="zh-TW" altLang="en-US" sz="1500" dirty="0">
                  <a:latin typeface="Arial" panose="020B0604020202020204" pitchFamily="34" charset="0"/>
                  <a:ea typeface="Microsoft YaHei" panose="020B0503020204020204" pitchFamily="34" charset="-122"/>
                  <a:cs typeface="Arial" panose="020B0604020202020204" pitchFamily="34" charset="0"/>
                </a:rPr>
                <a:t>影响</a:t>
              </a:r>
              <a:r>
                <a:rPr lang="zh-CN" altLang="en-US" sz="1500" dirty="0">
                  <a:latin typeface="Arial" panose="020B0604020202020204" pitchFamily="34" charset="0"/>
                  <a:ea typeface="Microsoft YaHei" panose="020B0503020204020204" pitchFamily="34" charset="-122"/>
                  <a:cs typeface="Arial" panose="020B0604020202020204" pitchFamily="34" charset="0"/>
                </a:rPr>
                <a:t>应收账款</a:t>
              </a:r>
              <a:r>
                <a:rPr lang="zh-TW" altLang="en-US" sz="1500" dirty="0">
                  <a:latin typeface="Arial" panose="020B0604020202020204" pitchFamily="34" charset="0"/>
                  <a:ea typeface="Microsoft YaHei" panose="020B0503020204020204" pitchFamily="34" charset="-122"/>
                  <a:cs typeface="Arial" panose="020B0604020202020204" pitchFamily="34" charset="0"/>
                </a:rPr>
                <a:t>的细分</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13" name="Rounded Rectangle 31"/>
            <p:cNvSpPr/>
            <p:nvPr/>
          </p:nvSpPr>
          <p:spPr>
            <a:xfrm>
              <a:off x="861132" y="3439874"/>
              <a:ext cx="798991" cy="68358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4" name="Freeform 15"/>
            <p:cNvSpPr>
              <a:spLocks noEditPoints="1"/>
            </p:cNvSpPr>
            <p:nvPr/>
          </p:nvSpPr>
          <p:spPr bwMode="auto">
            <a:xfrm>
              <a:off x="917442" y="3463566"/>
              <a:ext cx="704126" cy="636196"/>
            </a:xfrm>
            <a:custGeom>
              <a:avLst/>
              <a:gdLst>
                <a:gd name="T0" fmla="*/ 265 w 518"/>
                <a:gd name="T1" fmla="*/ 135 h 462"/>
                <a:gd name="T2" fmla="*/ 319 w 518"/>
                <a:gd name="T3" fmla="*/ 205 h 462"/>
                <a:gd name="T4" fmla="*/ 352 w 518"/>
                <a:gd name="T5" fmla="*/ 199 h 462"/>
                <a:gd name="T6" fmla="*/ 343 w 518"/>
                <a:gd name="T7" fmla="*/ 141 h 462"/>
                <a:gd name="T8" fmla="*/ 294 w 518"/>
                <a:gd name="T9" fmla="*/ 80 h 462"/>
                <a:gd name="T10" fmla="*/ 303 w 518"/>
                <a:gd name="T11" fmla="*/ 41 h 462"/>
                <a:gd name="T12" fmla="*/ 243 w 518"/>
                <a:gd name="T13" fmla="*/ 2 h 462"/>
                <a:gd name="T14" fmla="*/ 217 w 518"/>
                <a:gd name="T15" fmla="*/ 55 h 462"/>
                <a:gd name="T16" fmla="*/ 234 w 518"/>
                <a:gd name="T17" fmla="*/ 98 h 462"/>
                <a:gd name="T18" fmla="*/ 173 w 518"/>
                <a:gd name="T19" fmla="*/ 148 h 462"/>
                <a:gd name="T20" fmla="*/ 169 w 518"/>
                <a:gd name="T21" fmla="*/ 199 h 462"/>
                <a:gd name="T22" fmla="*/ 273 w 518"/>
                <a:gd name="T23" fmla="*/ 36 h 462"/>
                <a:gd name="T24" fmla="*/ 278 w 518"/>
                <a:gd name="T25" fmla="*/ 94 h 462"/>
                <a:gd name="T26" fmla="*/ 235 w 518"/>
                <a:gd name="T27" fmla="*/ 81 h 462"/>
                <a:gd name="T28" fmla="*/ 244 w 518"/>
                <a:gd name="T29" fmla="*/ 108 h 462"/>
                <a:gd name="T30" fmla="*/ 289 w 518"/>
                <a:gd name="T31" fmla="*/ 114 h 462"/>
                <a:gd name="T32" fmla="*/ 458 w 518"/>
                <a:gd name="T33" fmla="*/ 366 h 462"/>
                <a:gd name="T34" fmla="*/ 469 w 518"/>
                <a:gd name="T35" fmla="*/ 318 h 462"/>
                <a:gd name="T36" fmla="*/ 434 w 518"/>
                <a:gd name="T37" fmla="*/ 258 h 462"/>
                <a:gd name="T38" fmla="*/ 384 w 518"/>
                <a:gd name="T39" fmla="*/ 283 h 462"/>
                <a:gd name="T40" fmla="*/ 390 w 518"/>
                <a:gd name="T41" fmla="*/ 339 h 462"/>
                <a:gd name="T42" fmla="*/ 361 w 518"/>
                <a:gd name="T43" fmla="*/ 377 h 462"/>
                <a:gd name="T44" fmla="*/ 329 w 518"/>
                <a:gd name="T45" fmla="*/ 453 h 462"/>
                <a:gd name="T46" fmla="*/ 362 w 518"/>
                <a:gd name="T47" fmla="*/ 461 h 462"/>
                <a:gd name="T48" fmla="*/ 488 w 518"/>
                <a:gd name="T49" fmla="*/ 457 h 462"/>
                <a:gd name="T50" fmla="*/ 515 w 518"/>
                <a:gd name="T51" fmla="*/ 421 h 462"/>
                <a:gd name="T52" fmla="*/ 394 w 518"/>
                <a:gd name="T53" fmla="*/ 313 h 462"/>
                <a:gd name="T54" fmla="*/ 445 w 518"/>
                <a:gd name="T55" fmla="*/ 302 h 462"/>
                <a:gd name="T56" fmla="*/ 431 w 518"/>
                <a:gd name="T57" fmla="*/ 361 h 462"/>
                <a:gd name="T58" fmla="*/ 395 w 518"/>
                <a:gd name="T59" fmla="*/ 322 h 462"/>
                <a:gd name="T60" fmla="*/ 396 w 518"/>
                <a:gd name="T61" fmla="*/ 372 h 462"/>
                <a:gd name="T62" fmla="*/ 440 w 518"/>
                <a:gd name="T63" fmla="*/ 366 h 462"/>
                <a:gd name="T64" fmla="*/ 90 w 518"/>
                <a:gd name="T65" fmla="*/ 393 h 462"/>
                <a:gd name="T66" fmla="*/ 330 w 518"/>
                <a:gd name="T67" fmla="*/ 357 h 462"/>
                <a:gd name="T68" fmla="*/ 358 w 518"/>
                <a:gd name="T69" fmla="*/ 337 h 462"/>
                <a:gd name="T70" fmla="*/ 330 w 518"/>
                <a:gd name="T71" fmla="*/ 316 h 462"/>
                <a:gd name="T72" fmla="*/ 278 w 518"/>
                <a:gd name="T73" fmla="*/ 308 h 462"/>
                <a:gd name="T74" fmla="*/ 253 w 518"/>
                <a:gd name="T75" fmla="*/ 282 h 462"/>
                <a:gd name="T76" fmla="*/ 190 w 518"/>
                <a:gd name="T77" fmla="*/ 334 h 462"/>
                <a:gd name="T78" fmla="*/ 163 w 518"/>
                <a:gd name="T79" fmla="*/ 333 h 462"/>
                <a:gd name="T80" fmla="*/ 184 w 518"/>
                <a:gd name="T81" fmla="*/ 361 h 462"/>
                <a:gd name="T82" fmla="*/ 238 w 518"/>
                <a:gd name="T83" fmla="*/ 327 h 462"/>
                <a:gd name="T84" fmla="*/ 290 w 518"/>
                <a:gd name="T85" fmla="*/ 333 h 462"/>
                <a:gd name="T86" fmla="*/ 435 w 518"/>
                <a:gd name="T87" fmla="*/ 386 h 462"/>
                <a:gd name="T88" fmla="*/ 126 w 518"/>
                <a:gd name="T89" fmla="*/ 348 h 462"/>
                <a:gd name="T90" fmla="*/ 137 w 518"/>
                <a:gd name="T91" fmla="*/ 311 h 462"/>
                <a:gd name="T92" fmla="*/ 86 w 518"/>
                <a:gd name="T93" fmla="*/ 258 h 462"/>
                <a:gd name="T94" fmla="*/ 53 w 518"/>
                <a:gd name="T95" fmla="*/ 313 h 462"/>
                <a:gd name="T96" fmla="*/ 70 w 518"/>
                <a:gd name="T97" fmla="*/ 355 h 462"/>
                <a:gd name="T98" fmla="*/ 12 w 518"/>
                <a:gd name="T99" fmla="*/ 399 h 462"/>
                <a:gd name="T100" fmla="*/ 3 w 518"/>
                <a:gd name="T101" fmla="*/ 457 h 462"/>
                <a:gd name="T102" fmla="*/ 155 w 518"/>
                <a:gd name="T103" fmla="*/ 462 h 462"/>
                <a:gd name="T104" fmla="*/ 188 w 518"/>
                <a:gd name="T105" fmla="*/ 457 h 462"/>
                <a:gd name="T106" fmla="*/ 179 w 518"/>
                <a:gd name="T107" fmla="*/ 399 h 462"/>
                <a:gd name="T108" fmla="*/ 79 w 518"/>
                <a:gd name="T109" fmla="*/ 311 h 462"/>
                <a:gd name="T110" fmla="*/ 127 w 518"/>
                <a:gd name="T111" fmla="*/ 308 h 462"/>
                <a:gd name="T112" fmla="*/ 95 w 518"/>
                <a:gd name="T113" fmla="*/ 362 h 462"/>
                <a:gd name="T114" fmla="*/ 104 w 518"/>
                <a:gd name="T115" fmla="*/ 453 h 462"/>
                <a:gd name="T116" fmla="*/ 79 w 518"/>
                <a:gd name="T117" fmla="*/ 366 h 462"/>
                <a:gd name="T118" fmla="*/ 124 w 518"/>
                <a:gd name="T119" fmla="*/ 37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462">
                  <a:moveTo>
                    <a:pt x="265" y="135"/>
                  </a:moveTo>
                  <a:lnTo>
                    <a:pt x="270" y="128"/>
                  </a:lnTo>
                  <a:lnTo>
                    <a:pt x="270" y="128"/>
                  </a:lnTo>
                  <a:lnTo>
                    <a:pt x="267" y="120"/>
                  </a:lnTo>
                  <a:lnTo>
                    <a:pt x="267" y="120"/>
                  </a:lnTo>
                  <a:lnTo>
                    <a:pt x="253" y="120"/>
                  </a:lnTo>
                  <a:lnTo>
                    <a:pt x="253" y="120"/>
                  </a:lnTo>
                  <a:lnTo>
                    <a:pt x="250" y="128"/>
                  </a:lnTo>
                  <a:lnTo>
                    <a:pt x="255" y="135"/>
                  </a:lnTo>
                  <a:lnTo>
                    <a:pt x="265" y="135"/>
                  </a:lnTo>
                  <a:close/>
                  <a:moveTo>
                    <a:pt x="169" y="199"/>
                  </a:moveTo>
                  <a:lnTo>
                    <a:pt x="169" y="199"/>
                  </a:lnTo>
                  <a:lnTo>
                    <a:pt x="196" y="199"/>
                  </a:lnTo>
                  <a:lnTo>
                    <a:pt x="196" y="201"/>
                  </a:lnTo>
                  <a:lnTo>
                    <a:pt x="196" y="201"/>
                  </a:lnTo>
                  <a:lnTo>
                    <a:pt x="196" y="202"/>
                  </a:lnTo>
                  <a:lnTo>
                    <a:pt x="197" y="204"/>
                  </a:lnTo>
                  <a:lnTo>
                    <a:pt x="198" y="204"/>
                  </a:lnTo>
                  <a:lnTo>
                    <a:pt x="200" y="205"/>
                  </a:lnTo>
                  <a:lnTo>
                    <a:pt x="319" y="205"/>
                  </a:lnTo>
                  <a:lnTo>
                    <a:pt x="319" y="205"/>
                  </a:lnTo>
                  <a:lnTo>
                    <a:pt x="321" y="204"/>
                  </a:lnTo>
                  <a:lnTo>
                    <a:pt x="323" y="204"/>
                  </a:lnTo>
                  <a:lnTo>
                    <a:pt x="324" y="202"/>
                  </a:lnTo>
                  <a:lnTo>
                    <a:pt x="324" y="201"/>
                  </a:lnTo>
                  <a:lnTo>
                    <a:pt x="324" y="199"/>
                  </a:lnTo>
                  <a:lnTo>
                    <a:pt x="324" y="199"/>
                  </a:lnTo>
                  <a:lnTo>
                    <a:pt x="350" y="199"/>
                  </a:lnTo>
                  <a:lnTo>
                    <a:pt x="350" y="199"/>
                  </a:lnTo>
                  <a:lnTo>
                    <a:pt x="352" y="199"/>
                  </a:lnTo>
                  <a:lnTo>
                    <a:pt x="353" y="197"/>
                  </a:lnTo>
                  <a:lnTo>
                    <a:pt x="354" y="196"/>
                  </a:lnTo>
                  <a:lnTo>
                    <a:pt x="354" y="194"/>
                  </a:lnTo>
                  <a:lnTo>
                    <a:pt x="354" y="194"/>
                  </a:lnTo>
                  <a:lnTo>
                    <a:pt x="354" y="183"/>
                  </a:lnTo>
                  <a:lnTo>
                    <a:pt x="353" y="172"/>
                  </a:lnTo>
                  <a:lnTo>
                    <a:pt x="351" y="163"/>
                  </a:lnTo>
                  <a:lnTo>
                    <a:pt x="349" y="155"/>
                  </a:lnTo>
                  <a:lnTo>
                    <a:pt x="346" y="148"/>
                  </a:lnTo>
                  <a:lnTo>
                    <a:pt x="343" y="141"/>
                  </a:lnTo>
                  <a:lnTo>
                    <a:pt x="336" y="131"/>
                  </a:lnTo>
                  <a:lnTo>
                    <a:pt x="329" y="123"/>
                  </a:lnTo>
                  <a:lnTo>
                    <a:pt x="323" y="119"/>
                  </a:lnTo>
                  <a:lnTo>
                    <a:pt x="317" y="117"/>
                  </a:lnTo>
                  <a:lnTo>
                    <a:pt x="315" y="116"/>
                  </a:lnTo>
                  <a:lnTo>
                    <a:pt x="294" y="108"/>
                  </a:lnTo>
                  <a:lnTo>
                    <a:pt x="286" y="98"/>
                  </a:lnTo>
                  <a:lnTo>
                    <a:pt x="286" y="98"/>
                  </a:lnTo>
                  <a:lnTo>
                    <a:pt x="290" y="90"/>
                  </a:lnTo>
                  <a:lnTo>
                    <a:pt x="294" y="80"/>
                  </a:lnTo>
                  <a:lnTo>
                    <a:pt x="294" y="80"/>
                  </a:lnTo>
                  <a:lnTo>
                    <a:pt x="298" y="76"/>
                  </a:lnTo>
                  <a:lnTo>
                    <a:pt x="301" y="72"/>
                  </a:lnTo>
                  <a:lnTo>
                    <a:pt x="303" y="67"/>
                  </a:lnTo>
                  <a:lnTo>
                    <a:pt x="304" y="64"/>
                  </a:lnTo>
                  <a:lnTo>
                    <a:pt x="304" y="61"/>
                  </a:lnTo>
                  <a:lnTo>
                    <a:pt x="304" y="58"/>
                  </a:lnTo>
                  <a:lnTo>
                    <a:pt x="301" y="52"/>
                  </a:lnTo>
                  <a:lnTo>
                    <a:pt x="301" y="52"/>
                  </a:lnTo>
                  <a:lnTo>
                    <a:pt x="303" y="41"/>
                  </a:lnTo>
                  <a:lnTo>
                    <a:pt x="301" y="30"/>
                  </a:lnTo>
                  <a:lnTo>
                    <a:pt x="298" y="21"/>
                  </a:lnTo>
                  <a:lnTo>
                    <a:pt x="294" y="13"/>
                  </a:lnTo>
                  <a:lnTo>
                    <a:pt x="287" y="7"/>
                  </a:lnTo>
                  <a:lnTo>
                    <a:pt x="278" y="3"/>
                  </a:lnTo>
                  <a:lnTo>
                    <a:pt x="269" y="1"/>
                  </a:lnTo>
                  <a:lnTo>
                    <a:pt x="259" y="0"/>
                  </a:lnTo>
                  <a:lnTo>
                    <a:pt x="259" y="0"/>
                  </a:lnTo>
                  <a:lnTo>
                    <a:pt x="251" y="0"/>
                  </a:lnTo>
                  <a:lnTo>
                    <a:pt x="243" y="2"/>
                  </a:lnTo>
                  <a:lnTo>
                    <a:pt x="237" y="4"/>
                  </a:lnTo>
                  <a:lnTo>
                    <a:pt x="232" y="7"/>
                  </a:lnTo>
                  <a:lnTo>
                    <a:pt x="227" y="11"/>
                  </a:lnTo>
                  <a:lnTo>
                    <a:pt x="224" y="15"/>
                  </a:lnTo>
                  <a:lnTo>
                    <a:pt x="221" y="21"/>
                  </a:lnTo>
                  <a:lnTo>
                    <a:pt x="219" y="26"/>
                  </a:lnTo>
                  <a:lnTo>
                    <a:pt x="217" y="36"/>
                  </a:lnTo>
                  <a:lnTo>
                    <a:pt x="217" y="44"/>
                  </a:lnTo>
                  <a:lnTo>
                    <a:pt x="217" y="55"/>
                  </a:lnTo>
                  <a:lnTo>
                    <a:pt x="217" y="55"/>
                  </a:lnTo>
                  <a:lnTo>
                    <a:pt x="216" y="60"/>
                  </a:lnTo>
                  <a:lnTo>
                    <a:pt x="216" y="65"/>
                  </a:lnTo>
                  <a:lnTo>
                    <a:pt x="217" y="69"/>
                  </a:lnTo>
                  <a:lnTo>
                    <a:pt x="219" y="73"/>
                  </a:lnTo>
                  <a:lnTo>
                    <a:pt x="222" y="77"/>
                  </a:lnTo>
                  <a:lnTo>
                    <a:pt x="225" y="81"/>
                  </a:lnTo>
                  <a:lnTo>
                    <a:pt x="225" y="81"/>
                  </a:lnTo>
                  <a:lnTo>
                    <a:pt x="229" y="90"/>
                  </a:lnTo>
                  <a:lnTo>
                    <a:pt x="234" y="98"/>
                  </a:lnTo>
                  <a:lnTo>
                    <a:pt x="234" y="98"/>
                  </a:lnTo>
                  <a:lnTo>
                    <a:pt x="234" y="98"/>
                  </a:lnTo>
                  <a:lnTo>
                    <a:pt x="225" y="108"/>
                  </a:lnTo>
                  <a:lnTo>
                    <a:pt x="204" y="116"/>
                  </a:lnTo>
                  <a:lnTo>
                    <a:pt x="204" y="116"/>
                  </a:lnTo>
                  <a:lnTo>
                    <a:pt x="202" y="117"/>
                  </a:lnTo>
                  <a:lnTo>
                    <a:pt x="197" y="119"/>
                  </a:lnTo>
                  <a:lnTo>
                    <a:pt x="190" y="123"/>
                  </a:lnTo>
                  <a:lnTo>
                    <a:pt x="183" y="131"/>
                  </a:lnTo>
                  <a:lnTo>
                    <a:pt x="177" y="141"/>
                  </a:lnTo>
                  <a:lnTo>
                    <a:pt x="173" y="148"/>
                  </a:lnTo>
                  <a:lnTo>
                    <a:pt x="170" y="155"/>
                  </a:lnTo>
                  <a:lnTo>
                    <a:pt x="168" y="163"/>
                  </a:lnTo>
                  <a:lnTo>
                    <a:pt x="166" y="172"/>
                  </a:lnTo>
                  <a:lnTo>
                    <a:pt x="165" y="183"/>
                  </a:lnTo>
                  <a:lnTo>
                    <a:pt x="165" y="194"/>
                  </a:lnTo>
                  <a:lnTo>
                    <a:pt x="165" y="194"/>
                  </a:lnTo>
                  <a:lnTo>
                    <a:pt x="165" y="196"/>
                  </a:lnTo>
                  <a:lnTo>
                    <a:pt x="166" y="197"/>
                  </a:lnTo>
                  <a:lnTo>
                    <a:pt x="167" y="199"/>
                  </a:lnTo>
                  <a:lnTo>
                    <a:pt x="169" y="199"/>
                  </a:lnTo>
                  <a:lnTo>
                    <a:pt x="169" y="199"/>
                  </a:lnTo>
                  <a:close/>
                  <a:moveTo>
                    <a:pt x="228" y="55"/>
                  </a:moveTo>
                  <a:lnTo>
                    <a:pt x="228" y="55"/>
                  </a:lnTo>
                  <a:lnTo>
                    <a:pt x="237" y="55"/>
                  </a:lnTo>
                  <a:lnTo>
                    <a:pt x="244" y="52"/>
                  </a:lnTo>
                  <a:lnTo>
                    <a:pt x="251" y="50"/>
                  </a:lnTo>
                  <a:lnTo>
                    <a:pt x="256" y="48"/>
                  </a:lnTo>
                  <a:lnTo>
                    <a:pt x="267" y="42"/>
                  </a:lnTo>
                  <a:lnTo>
                    <a:pt x="273" y="36"/>
                  </a:lnTo>
                  <a:lnTo>
                    <a:pt x="273" y="36"/>
                  </a:lnTo>
                  <a:lnTo>
                    <a:pt x="277" y="41"/>
                  </a:lnTo>
                  <a:lnTo>
                    <a:pt x="281" y="44"/>
                  </a:lnTo>
                  <a:lnTo>
                    <a:pt x="287" y="47"/>
                  </a:lnTo>
                  <a:lnTo>
                    <a:pt x="292" y="49"/>
                  </a:lnTo>
                  <a:lnTo>
                    <a:pt x="292" y="49"/>
                  </a:lnTo>
                  <a:lnTo>
                    <a:pt x="291" y="60"/>
                  </a:lnTo>
                  <a:lnTo>
                    <a:pt x="289" y="69"/>
                  </a:lnTo>
                  <a:lnTo>
                    <a:pt x="287" y="79"/>
                  </a:lnTo>
                  <a:lnTo>
                    <a:pt x="282" y="86"/>
                  </a:lnTo>
                  <a:lnTo>
                    <a:pt x="278" y="94"/>
                  </a:lnTo>
                  <a:lnTo>
                    <a:pt x="273" y="99"/>
                  </a:lnTo>
                  <a:lnTo>
                    <a:pt x="267" y="102"/>
                  </a:lnTo>
                  <a:lnTo>
                    <a:pt x="263" y="103"/>
                  </a:lnTo>
                  <a:lnTo>
                    <a:pt x="260" y="104"/>
                  </a:lnTo>
                  <a:lnTo>
                    <a:pt x="260" y="104"/>
                  </a:lnTo>
                  <a:lnTo>
                    <a:pt x="254" y="103"/>
                  </a:lnTo>
                  <a:lnTo>
                    <a:pt x="247" y="100"/>
                  </a:lnTo>
                  <a:lnTo>
                    <a:pt x="243" y="95"/>
                  </a:lnTo>
                  <a:lnTo>
                    <a:pt x="238" y="88"/>
                  </a:lnTo>
                  <a:lnTo>
                    <a:pt x="235" y="81"/>
                  </a:lnTo>
                  <a:lnTo>
                    <a:pt x="232" y="74"/>
                  </a:lnTo>
                  <a:lnTo>
                    <a:pt x="229" y="64"/>
                  </a:lnTo>
                  <a:lnTo>
                    <a:pt x="228" y="55"/>
                  </a:lnTo>
                  <a:lnTo>
                    <a:pt x="228" y="55"/>
                  </a:lnTo>
                  <a:close/>
                  <a:moveTo>
                    <a:pt x="229" y="115"/>
                  </a:moveTo>
                  <a:lnTo>
                    <a:pt x="229" y="115"/>
                  </a:lnTo>
                  <a:lnTo>
                    <a:pt x="231" y="114"/>
                  </a:lnTo>
                  <a:lnTo>
                    <a:pt x="240" y="103"/>
                  </a:lnTo>
                  <a:lnTo>
                    <a:pt x="240" y="103"/>
                  </a:lnTo>
                  <a:lnTo>
                    <a:pt x="244" y="108"/>
                  </a:lnTo>
                  <a:lnTo>
                    <a:pt x="249" y="110"/>
                  </a:lnTo>
                  <a:lnTo>
                    <a:pt x="254" y="112"/>
                  </a:lnTo>
                  <a:lnTo>
                    <a:pt x="260" y="112"/>
                  </a:lnTo>
                  <a:lnTo>
                    <a:pt x="260" y="112"/>
                  </a:lnTo>
                  <a:lnTo>
                    <a:pt x="265" y="112"/>
                  </a:lnTo>
                  <a:lnTo>
                    <a:pt x="271" y="110"/>
                  </a:lnTo>
                  <a:lnTo>
                    <a:pt x="275" y="108"/>
                  </a:lnTo>
                  <a:lnTo>
                    <a:pt x="279" y="104"/>
                  </a:lnTo>
                  <a:lnTo>
                    <a:pt x="289" y="114"/>
                  </a:lnTo>
                  <a:lnTo>
                    <a:pt x="289" y="114"/>
                  </a:lnTo>
                  <a:lnTo>
                    <a:pt x="290" y="115"/>
                  </a:lnTo>
                  <a:lnTo>
                    <a:pt x="298" y="118"/>
                  </a:lnTo>
                  <a:lnTo>
                    <a:pt x="269" y="194"/>
                  </a:lnTo>
                  <a:lnTo>
                    <a:pt x="264" y="139"/>
                  </a:lnTo>
                  <a:lnTo>
                    <a:pt x="255" y="139"/>
                  </a:lnTo>
                  <a:lnTo>
                    <a:pt x="252" y="194"/>
                  </a:lnTo>
                  <a:lnTo>
                    <a:pt x="221" y="118"/>
                  </a:lnTo>
                  <a:lnTo>
                    <a:pt x="229" y="115"/>
                  </a:lnTo>
                  <a:close/>
                  <a:moveTo>
                    <a:pt x="479" y="373"/>
                  </a:moveTo>
                  <a:lnTo>
                    <a:pt x="458" y="366"/>
                  </a:lnTo>
                  <a:lnTo>
                    <a:pt x="450" y="356"/>
                  </a:lnTo>
                  <a:lnTo>
                    <a:pt x="450" y="356"/>
                  </a:lnTo>
                  <a:lnTo>
                    <a:pt x="455" y="348"/>
                  </a:lnTo>
                  <a:lnTo>
                    <a:pt x="458" y="338"/>
                  </a:lnTo>
                  <a:lnTo>
                    <a:pt x="458" y="338"/>
                  </a:lnTo>
                  <a:lnTo>
                    <a:pt x="462" y="334"/>
                  </a:lnTo>
                  <a:lnTo>
                    <a:pt x="466" y="330"/>
                  </a:lnTo>
                  <a:lnTo>
                    <a:pt x="468" y="326"/>
                  </a:lnTo>
                  <a:lnTo>
                    <a:pt x="469" y="321"/>
                  </a:lnTo>
                  <a:lnTo>
                    <a:pt x="469" y="318"/>
                  </a:lnTo>
                  <a:lnTo>
                    <a:pt x="468" y="316"/>
                  </a:lnTo>
                  <a:lnTo>
                    <a:pt x="466" y="311"/>
                  </a:lnTo>
                  <a:lnTo>
                    <a:pt x="466" y="311"/>
                  </a:lnTo>
                  <a:lnTo>
                    <a:pt x="468" y="299"/>
                  </a:lnTo>
                  <a:lnTo>
                    <a:pt x="467" y="289"/>
                  </a:lnTo>
                  <a:lnTo>
                    <a:pt x="463" y="279"/>
                  </a:lnTo>
                  <a:lnTo>
                    <a:pt x="458" y="272"/>
                  </a:lnTo>
                  <a:lnTo>
                    <a:pt x="451" y="265"/>
                  </a:lnTo>
                  <a:lnTo>
                    <a:pt x="443" y="261"/>
                  </a:lnTo>
                  <a:lnTo>
                    <a:pt x="434" y="258"/>
                  </a:lnTo>
                  <a:lnTo>
                    <a:pt x="423" y="258"/>
                  </a:lnTo>
                  <a:lnTo>
                    <a:pt x="423" y="258"/>
                  </a:lnTo>
                  <a:lnTo>
                    <a:pt x="415" y="258"/>
                  </a:lnTo>
                  <a:lnTo>
                    <a:pt x="407" y="260"/>
                  </a:lnTo>
                  <a:lnTo>
                    <a:pt x="401" y="262"/>
                  </a:lnTo>
                  <a:lnTo>
                    <a:pt x="396" y="265"/>
                  </a:lnTo>
                  <a:lnTo>
                    <a:pt x="391" y="269"/>
                  </a:lnTo>
                  <a:lnTo>
                    <a:pt x="388" y="274"/>
                  </a:lnTo>
                  <a:lnTo>
                    <a:pt x="386" y="279"/>
                  </a:lnTo>
                  <a:lnTo>
                    <a:pt x="384" y="283"/>
                  </a:lnTo>
                  <a:lnTo>
                    <a:pt x="381" y="294"/>
                  </a:lnTo>
                  <a:lnTo>
                    <a:pt x="381" y="302"/>
                  </a:lnTo>
                  <a:lnTo>
                    <a:pt x="381" y="313"/>
                  </a:lnTo>
                  <a:lnTo>
                    <a:pt x="381" y="313"/>
                  </a:lnTo>
                  <a:lnTo>
                    <a:pt x="380" y="317"/>
                  </a:lnTo>
                  <a:lnTo>
                    <a:pt x="380" y="323"/>
                  </a:lnTo>
                  <a:lnTo>
                    <a:pt x="381" y="327"/>
                  </a:lnTo>
                  <a:lnTo>
                    <a:pt x="383" y="331"/>
                  </a:lnTo>
                  <a:lnTo>
                    <a:pt x="386" y="335"/>
                  </a:lnTo>
                  <a:lnTo>
                    <a:pt x="390" y="339"/>
                  </a:lnTo>
                  <a:lnTo>
                    <a:pt x="390" y="339"/>
                  </a:lnTo>
                  <a:lnTo>
                    <a:pt x="394" y="348"/>
                  </a:lnTo>
                  <a:lnTo>
                    <a:pt x="399" y="355"/>
                  </a:lnTo>
                  <a:lnTo>
                    <a:pt x="399" y="355"/>
                  </a:lnTo>
                  <a:lnTo>
                    <a:pt x="399" y="355"/>
                  </a:lnTo>
                  <a:lnTo>
                    <a:pt x="389" y="366"/>
                  </a:lnTo>
                  <a:lnTo>
                    <a:pt x="369" y="373"/>
                  </a:lnTo>
                  <a:lnTo>
                    <a:pt x="369" y="373"/>
                  </a:lnTo>
                  <a:lnTo>
                    <a:pt x="366" y="374"/>
                  </a:lnTo>
                  <a:lnTo>
                    <a:pt x="361" y="377"/>
                  </a:lnTo>
                  <a:lnTo>
                    <a:pt x="354" y="382"/>
                  </a:lnTo>
                  <a:lnTo>
                    <a:pt x="348" y="389"/>
                  </a:lnTo>
                  <a:lnTo>
                    <a:pt x="341" y="399"/>
                  </a:lnTo>
                  <a:lnTo>
                    <a:pt x="337" y="405"/>
                  </a:lnTo>
                  <a:lnTo>
                    <a:pt x="335" y="412"/>
                  </a:lnTo>
                  <a:lnTo>
                    <a:pt x="332" y="421"/>
                  </a:lnTo>
                  <a:lnTo>
                    <a:pt x="331" y="430"/>
                  </a:lnTo>
                  <a:lnTo>
                    <a:pt x="329" y="441"/>
                  </a:lnTo>
                  <a:lnTo>
                    <a:pt x="329" y="453"/>
                  </a:lnTo>
                  <a:lnTo>
                    <a:pt x="329" y="453"/>
                  </a:lnTo>
                  <a:lnTo>
                    <a:pt x="329" y="454"/>
                  </a:lnTo>
                  <a:lnTo>
                    <a:pt x="330" y="456"/>
                  </a:lnTo>
                  <a:lnTo>
                    <a:pt x="331" y="457"/>
                  </a:lnTo>
                  <a:lnTo>
                    <a:pt x="333" y="457"/>
                  </a:lnTo>
                  <a:lnTo>
                    <a:pt x="333" y="457"/>
                  </a:lnTo>
                  <a:lnTo>
                    <a:pt x="360" y="457"/>
                  </a:lnTo>
                  <a:lnTo>
                    <a:pt x="360" y="459"/>
                  </a:lnTo>
                  <a:lnTo>
                    <a:pt x="360" y="459"/>
                  </a:lnTo>
                  <a:lnTo>
                    <a:pt x="361" y="460"/>
                  </a:lnTo>
                  <a:lnTo>
                    <a:pt x="362" y="461"/>
                  </a:lnTo>
                  <a:lnTo>
                    <a:pt x="363" y="462"/>
                  </a:lnTo>
                  <a:lnTo>
                    <a:pt x="364" y="462"/>
                  </a:lnTo>
                  <a:lnTo>
                    <a:pt x="484" y="462"/>
                  </a:lnTo>
                  <a:lnTo>
                    <a:pt x="484" y="462"/>
                  </a:lnTo>
                  <a:lnTo>
                    <a:pt x="486" y="462"/>
                  </a:lnTo>
                  <a:lnTo>
                    <a:pt x="487" y="461"/>
                  </a:lnTo>
                  <a:lnTo>
                    <a:pt x="488" y="460"/>
                  </a:lnTo>
                  <a:lnTo>
                    <a:pt x="488" y="459"/>
                  </a:lnTo>
                  <a:lnTo>
                    <a:pt x="488" y="457"/>
                  </a:lnTo>
                  <a:lnTo>
                    <a:pt x="488" y="457"/>
                  </a:lnTo>
                  <a:lnTo>
                    <a:pt x="515" y="457"/>
                  </a:lnTo>
                  <a:lnTo>
                    <a:pt x="515" y="457"/>
                  </a:lnTo>
                  <a:lnTo>
                    <a:pt x="516" y="457"/>
                  </a:lnTo>
                  <a:lnTo>
                    <a:pt x="517" y="456"/>
                  </a:lnTo>
                  <a:lnTo>
                    <a:pt x="518" y="454"/>
                  </a:lnTo>
                  <a:lnTo>
                    <a:pt x="518" y="453"/>
                  </a:lnTo>
                  <a:lnTo>
                    <a:pt x="518" y="453"/>
                  </a:lnTo>
                  <a:lnTo>
                    <a:pt x="518" y="441"/>
                  </a:lnTo>
                  <a:lnTo>
                    <a:pt x="517" y="430"/>
                  </a:lnTo>
                  <a:lnTo>
                    <a:pt x="515" y="421"/>
                  </a:lnTo>
                  <a:lnTo>
                    <a:pt x="513" y="412"/>
                  </a:lnTo>
                  <a:lnTo>
                    <a:pt x="510" y="405"/>
                  </a:lnTo>
                  <a:lnTo>
                    <a:pt x="507" y="399"/>
                  </a:lnTo>
                  <a:lnTo>
                    <a:pt x="500" y="389"/>
                  </a:lnTo>
                  <a:lnTo>
                    <a:pt x="493" y="382"/>
                  </a:lnTo>
                  <a:lnTo>
                    <a:pt x="487" y="377"/>
                  </a:lnTo>
                  <a:lnTo>
                    <a:pt x="481" y="374"/>
                  </a:lnTo>
                  <a:lnTo>
                    <a:pt x="479" y="373"/>
                  </a:lnTo>
                  <a:lnTo>
                    <a:pt x="479" y="373"/>
                  </a:lnTo>
                  <a:close/>
                  <a:moveTo>
                    <a:pt x="394" y="313"/>
                  </a:moveTo>
                  <a:lnTo>
                    <a:pt x="394" y="313"/>
                  </a:lnTo>
                  <a:lnTo>
                    <a:pt x="401" y="312"/>
                  </a:lnTo>
                  <a:lnTo>
                    <a:pt x="408" y="311"/>
                  </a:lnTo>
                  <a:lnTo>
                    <a:pt x="415" y="309"/>
                  </a:lnTo>
                  <a:lnTo>
                    <a:pt x="421" y="305"/>
                  </a:lnTo>
                  <a:lnTo>
                    <a:pt x="431" y="300"/>
                  </a:lnTo>
                  <a:lnTo>
                    <a:pt x="438" y="294"/>
                  </a:lnTo>
                  <a:lnTo>
                    <a:pt x="438" y="294"/>
                  </a:lnTo>
                  <a:lnTo>
                    <a:pt x="441" y="298"/>
                  </a:lnTo>
                  <a:lnTo>
                    <a:pt x="445" y="302"/>
                  </a:lnTo>
                  <a:lnTo>
                    <a:pt x="451" y="305"/>
                  </a:lnTo>
                  <a:lnTo>
                    <a:pt x="456" y="308"/>
                  </a:lnTo>
                  <a:lnTo>
                    <a:pt x="456" y="308"/>
                  </a:lnTo>
                  <a:lnTo>
                    <a:pt x="455" y="318"/>
                  </a:lnTo>
                  <a:lnTo>
                    <a:pt x="453" y="328"/>
                  </a:lnTo>
                  <a:lnTo>
                    <a:pt x="451" y="336"/>
                  </a:lnTo>
                  <a:lnTo>
                    <a:pt x="446" y="345"/>
                  </a:lnTo>
                  <a:lnTo>
                    <a:pt x="442" y="352"/>
                  </a:lnTo>
                  <a:lnTo>
                    <a:pt x="437" y="357"/>
                  </a:lnTo>
                  <a:lnTo>
                    <a:pt x="431" y="361"/>
                  </a:lnTo>
                  <a:lnTo>
                    <a:pt x="427" y="362"/>
                  </a:lnTo>
                  <a:lnTo>
                    <a:pt x="424" y="362"/>
                  </a:lnTo>
                  <a:lnTo>
                    <a:pt x="424" y="362"/>
                  </a:lnTo>
                  <a:lnTo>
                    <a:pt x="418" y="361"/>
                  </a:lnTo>
                  <a:lnTo>
                    <a:pt x="413" y="357"/>
                  </a:lnTo>
                  <a:lnTo>
                    <a:pt x="407" y="353"/>
                  </a:lnTo>
                  <a:lnTo>
                    <a:pt x="403" y="347"/>
                  </a:lnTo>
                  <a:lnTo>
                    <a:pt x="399" y="339"/>
                  </a:lnTo>
                  <a:lnTo>
                    <a:pt x="397" y="331"/>
                  </a:lnTo>
                  <a:lnTo>
                    <a:pt x="395" y="322"/>
                  </a:lnTo>
                  <a:lnTo>
                    <a:pt x="394" y="313"/>
                  </a:lnTo>
                  <a:lnTo>
                    <a:pt x="394" y="313"/>
                  </a:lnTo>
                  <a:close/>
                  <a:moveTo>
                    <a:pt x="433" y="453"/>
                  </a:moveTo>
                  <a:lnTo>
                    <a:pt x="430" y="397"/>
                  </a:lnTo>
                  <a:lnTo>
                    <a:pt x="419" y="397"/>
                  </a:lnTo>
                  <a:lnTo>
                    <a:pt x="416" y="453"/>
                  </a:lnTo>
                  <a:lnTo>
                    <a:pt x="385" y="376"/>
                  </a:lnTo>
                  <a:lnTo>
                    <a:pt x="394" y="373"/>
                  </a:lnTo>
                  <a:lnTo>
                    <a:pt x="394" y="373"/>
                  </a:lnTo>
                  <a:lnTo>
                    <a:pt x="396" y="372"/>
                  </a:lnTo>
                  <a:lnTo>
                    <a:pt x="404" y="362"/>
                  </a:lnTo>
                  <a:lnTo>
                    <a:pt x="404" y="362"/>
                  </a:lnTo>
                  <a:lnTo>
                    <a:pt x="408" y="366"/>
                  </a:lnTo>
                  <a:lnTo>
                    <a:pt x="414" y="368"/>
                  </a:lnTo>
                  <a:lnTo>
                    <a:pt x="419" y="370"/>
                  </a:lnTo>
                  <a:lnTo>
                    <a:pt x="424" y="370"/>
                  </a:lnTo>
                  <a:lnTo>
                    <a:pt x="424" y="370"/>
                  </a:lnTo>
                  <a:lnTo>
                    <a:pt x="430" y="370"/>
                  </a:lnTo>
                  <a:lnTo>
                    <a:pt x="435" y="368"/>
                  </a:lnTo>
                  <a:lnTo>
                    <a:pt x="440" y="366"/>
                  </a:lnTo>
                  <a:lnTo>
                    <a:pt x="444" y="362"/>
                  </a:lnTo>
                  <a:lnTo>
                    <a:pt x="453" y="372"/>
                  </a:lnTo>
                  <a:lnTo>
                    <a:pt x="453" y="372"/>
                  </a:lnTo>
                  <a:lnTo>
                    <a:pt x="454" y="373"/>
                  </a:lnTo>
                  <a:lnTo>
                    <a:pt x="462" y="376"/>
                  </a:lnTo>
                  <a:lnTo>
                    <a:pt x="433" y="453"/>
                  </a:lnTo>
                  <a:close/>
                  <a:moveTo>
                    <a:pt x="88" y="379"/>
                  </a:moveTo>
                  <a:lnTo>
                    <a:pt x="88" y="379"/>
                  </a:lnTo>
                  <a:lnTo>
                    <a:pt x="86" y="386"/>
                  </a:lnTo>
                  <a:lnTo>
                    <a:pt x="90" y="393"/>
                  </a:lnTo>
                  <a:lnTo>
                    <a:pt x="100" y="393"/>
                  </a:lnTo>
                  <a:lnTo>
                    <a:pt x="106" y="386"/>
                  </a:lnTo>
                  <a:lnTo>
                    <a:pt x="106" y="386"/>
                  </a:lnTo>
                  <a:lnTo>
                    <a:pt x="102" y="379"/>
                  </a:lnTo>
                  <a:lnTo>
                    <a:pt x="102" y="379"/>
                  </a:lnTo>
                  <a:lnTo>
                    <a:pt x="88" y="379"/>
                  </a:lnTo>
                  <a:lnTo>
                    <a:pt x="88" y="379"/>
                  </a:lnTo>
                  <a:close/>
                  <a:moveTo>
                    <a:pt x="329" y="355"/>
                  </a:moveTo>
                  <a:lnTo>
                    <a:pt x="329" y="355"/>
                  </a:lnTo>
                  <a:lnTo>
                    <a:pt x="330" y="357"/>
                  </a:lnTo>
                  <a:lnTo>
                    <a:pt x="333" y="359"/>
                  </a:lnTo>
                  <a:lnTo>
                    <a:pt x="333" y="359"/>
                  </a:lnTo>
                  <a:lnTo>
                    <a:pt x="335" y="361"/>
                  </a:lnTo>
                  <a:lnTo>
                    <a:pt x="335" y="361"/>
                  </a:lnTo>
                  <a:lnTo>
                    <a:pt x="337" y="359"/>
                  </a:lnTo>
                  <a:lnTo>
                    <a:pt x="339" y="358"/>
                  </a:lnTo>
                  <a:lnTo>
                    <a:pt x="357" y="341"/>
                  </a:lnTo>
                  <a:lnTo>
                    <a:pt x="357" y="341"/>
                  </a:lnTo>
                  <a:lnTo>
                    <a:pt x="358" y="339"/>
                  </a:lnTo>
                  <a:lnTo>
                    <a:pt x="358" y="337"/>
                  </a:lnTo>
                  <a:lnTo>
                    <a:pt x="358" y="335"/>
                  </a:lnTo>
                  <a:lnTo>
                    <a:pt x="357" y="333"/>
                  </a:lnTo>
                  <a:lnTo>
                    <a:pt x="339" y="316"/>
                  </a:lnTo>
                  <a:lnTo>
                    <a:pt x="339" y="316"/>
                  </a:lnTo>
                  <a:lnTo>
                    <a:pt x="337" y="314"/>
                  </a:lnTo>
                  <a:lnTo>
                    <a:pt x="335" y="314"/>
                  </a:lnTo>
                  <a:lnTo>
                    <a:pt x="335" y="314"/>
                  </a:lnTo>
                  <a:lnTo>
                    <a:pt x="333" y="314"/>
                  </a:lnTo>
                  <a:lnTo>
                    <a:pt x="333" y="314"/>
                  </a:lnTo>
                  <a:lnTo>
                    <a:pt x="330" y="316"/>
                  </a:lnTo>
                  <a:lnTo>
                    <a:pt x="329" y="319"/>
                  </a:lnTo>
                  <a:lnTo>
                    <a:pt x="329" y="334"/>
                  </a:lnTo>
                  <a:lnTo>
                    <a:pt x="329" y="334"/>
                  </a:lnTo>
                  <a:lnTo>
                    <a:pt x="318" y="332"/>
                  </a:lnTo>
                  <a:lnTo>
                    <a:pt x="309" y="330"/>
                  </a:lnTo>
                  <a:lnTo>
                    <a:pt x="300" y="327"/>
                  </a:lnTo>
                  <a:lnTo>
                    <a:pt x="293" y="322"/>
                  </a:lnTo>
                  <a:lnTo>
                    <a:pt x="288" y="318"/>
                  </a:lnTo>
                  <a:lnTo>
                    <a:pt x="282" y="313"/>
                  </a:lnTo>
                  <a:lnTo>
                    <a:pt x="278" y="308"/>
                  </a:lnTo>
                  <a:lnTo>
                    <a:pt x="274" y="302"/>
                  </a:lnTo>
                  <a:lnTo>
                    <a:pt x="270" y="292"/>
                  </a:lnTo>
                  <a:lnTo>
                    <a:pt x="267" y="282"/>
                  </a:lnTo>
                  <a:lnTo>
                    <a:pt x="264" y="273"/>
                  </a:lnTo>
                  <a:lnTo>
                    <a:pt x="264" y="231"/>
                  </a:lnTo>
                  <a:lnTo>
                    <a:pt x="254" y="231"/>
                  </a:lnTo>
                  <a:lnTo>
                    <a:pt x="254" y="273"/>
                  </a:lnTo>
                  <a:lnTo>
                    <a:pt x="254" y="273"/>
                  </a:lnTo>
                  <a:lnTo>
                    <a:pt x="254" y="276"/>
                  </a:lnTo>
                  <a:lnTo>
                    <a:pt x="253" y="282"/>
                  </a:lnTo>
                  <a:lnTo>
                    <a:pt x="250" y="292"/>
                  </a:lnTo>
                  <a:lnTo>
                    <a:pt x="245" y="302"/>
                  </a:lnTo>
                  <a:lnTo>
                    <a:pt x="241" y="308"/>
                  </a:lnTo>
                  <a:lnTo>
                    <a:pt x="237" y="313"/>
                  </a:lnTo>
                  <a:lnTo>
                    <a:pt x="232" y="318"/>
                  </a:lnTo>
                  <a:lnTo>
                    <a:pt x="226" y="322"/>
                  </a:lnTo>
                  <a:lnTo>
                    <a:pt x="219" y="327"/>
                  </a:lnTo>
                  <a:lnTo>
                    <a:pt x="210" y="330"/>
                  </a:lnTo>
                  <a:lnTo>
                    <a:pt x="201" y="332"/>
                  </a:lnTo>
                  <a:lnTo>
                    <a:pt x="190" y="334"/>
                  </a:lnTo>
                  <a:lnTo>
                    <a:pt x="190" y="319"/>
                  </a:lnTo>
                  <a:lnTo>
                    <a:pt x="190" y="319"/>
                  </a:lnTo>
                  <a:lnTo>
                    <a:pt x="189" y="316"/>
                  </a:lnTo>
                  <a:lnTo>
                    <a:pt x="186" y="314"/>
                  </a:lnTo>
                  <a:lnTo>
                    <a:pt x="186" y="314"/>
                  </a:lnTo>
                  <a:lnTo>
                    <a:pt x="184" y="314"/>
                  </a:lnTo>
                  <a:lnTo>
                    <a:pt x="184" y="314"/>
                  </a:lnTo>
                  <a:lnTo>
                    <a:pt x="182" y="314"/>
                  </a:lnTo>
                  <a:lnTo>
                    <a:pt x="181" y="316"/>
                  </a:lnTo>
                  <a:lnTo>
                    <a:pt x="163" y="333"/>
                  </a:lnTo>
                  <a:lnTo>
                    <a:pt x="163" y="333"/>
                  </a:lnTo>
                  <a:lnTo>
                    <a:pt x="162" y="335"/>
                  </a:lnTo>
                  <a:lnTo>
                    <a:pt x="161" y="337"/>
                  </a:lnTo>
                  <a:lnTo>
                    <a:pt x="162" y="339"/>
                  </a:lnTo>
                  <a:lnTo>
                    <a:pt x="163" y="341"/>
                  </a:lnTo>
                  <a:lnTo>
                    <a:pt x="181" y="358"/>
                  </a:lnTo>
                  <a:lnTo>
                    <a:pt x="181" y="358"/>
                  </a:lnTo>
                  <a:lnTo>
                    <a:pt x="182" y="359"/>
                  </a:lnTo>
                  <a:lnTo>
                    <a:pt x="184" y="361"/>
                  </a:lnTo>
                  <a:lnTo>
                    <a:pt x="184" y="361"/>
                  </a:lnTo>
                  <a:lnTo>
                    <a:pt x="186" y="359"/>
                  </a:lnTo>
                  <a:lnTo>
                    <a:pt x="186" y="359"/>
                  </a:lnTo>
                  <a:lnTo>
                    <a:pt x="189" y="357"/>
                  </a:lnTo>
                  <a:lnTo>
                    <a:pt x="190" y="355"/>
                  </a:lnTo>
                  <a:lnTo>
                    <a:pt x="190" y="345"/>
                  </a:lnTo>
                  <a:lnTo>
                    <a:pt x="190" y="345"/>
                  </a:lnTo>
                  <a:lnTo>
                    <a:pt x="205" y="343"/>
                  </a:lnTo>
                  <a:lnTo>
                    <a:pt x="218" y="338"/>
                  </a:lnTo>
                  <a:lnTo>
                    <a:pt x="229" y="333"/>
                  </a:lnTo>
                  <a:lnTo>
                    <a:pt x="238" y="327"/>
                  </a:lnTo>
                  <a:lnTo>
                    <a:pt x="245" y="319"/>
                  </a:lnTo>
                  <a:lnTo>
                    <a:pt x="252" y="311"/>
                  </a:lnTo>
                  <a:lnTo>
                    <a:pt x="256" y="303"/>
                  </a:lnTo>
                  <a:lnTo>
                    <a:pt x="259" y="296"/>
                  </a:lnTo>
                  <a:lnTo>
                    <a:pt x="259" y="296"/>
                  </a:lnTo>
                  <a:lnTo>
                    <a:pt x="263" y="303"/>
                  </a:lnTo>
                  <a:lnTo>
                    <a:pt x="268" y="311"/>
                  </a:lnTo>
                  <a:lnTo>
                    <a:pt x="273" y="319"/>
                  </a:lnTo>
                  <a:lnTo>
                    <a:pt x="281" y="327"/>
                  </a:lnTo>
                  <a:lnTo>
                    <a:pt x="290" y="333"/>
                  </a:lnTo>
                  <a:lnTo>
                    <a:pt x="301" y="338"/>
                  </a:lnTo>
                  <a:lnTo>
                    <a:pt x="314" y="343"/>
                  </a:lnTo>
                  <a:lnTo>
                    <a:pt x="329" y="345"/>
                  </a:lnTo>
                  <a:lnTo>
                    <a:pt x="329" y="355"/>
                  </a:lnTo>
                  <a:close/>
                  <a:moveTo>
                    <a:pt x="417" y="379"/>
                  </a:moveTo>
                  <a:lnTo>
                    <a:pt x="417" y="379"/>
                  </a:lnTo>
                  <a:lnTo>
                    <a:pt x="414" y="386"/>
                  </a:lnTo>
                  <a:lnTo>
                    <a:pt x="419" y="393"/>
                  </a:lnTo>
                  <a:lnTo>
                    <a:pt x="430" y="393"/>
                  </a:lnTo>
                  <a:lnTo>
                    <a:pt x="435" y="386"/>
                  </a:lnTo>
                  <a:lnTo>
                    <a:pt x="435" y="386"/>
                  </a:lnTo>
                  <a:lnTo>
                    <a:pt x="432" y="379"/>
                  </a:lnTo>
                  <a:lnTo>
                    <a:pt x="432" y="379"/>
                  </a:lnTo>
                  <a:lnTo>
                    <a:pt x="417" y="379"/>
                  </a:lnTo>
                  <a:lnTo>
                    <a:pt x="417" y="379"/>
                  </a:lnTo>
                  <a:close/>
                  <a:moveTo>
                    <a:pt x="150" y="373"/>
                  </a:moveTo>
                  <a:lnTo>
                    <a:pt x="130" y="366"/>
                  </a:lnTo>
                  <a:lnTo>
                    <a:pt x="120" y="356"/>
                  </a:lnTo>
                  <a:lnTo>
                    <a:pt x="120" y="356"/>
                  </a:lnTo>
                  <a:lnTo>
                    <a:pt x="126" y="348"/>
                  </a:lnTo>
                  <a:lnTo>
                    <a:pt x="130" y="338"/>
                  </a:lnTo>
                  <a:lnTo>
                    <a:pt x="130" y="338"/>
                  </a:lnTo>
                  <a:lnTo>
                    <a:pt x="134" y="334"/>
                  </a:lnTo>
                  <a:lnTo>
                    <a:pt x="136" y="330"/>
                  </a:lnTo>
                  <a:lnTo>
                    <a:pt x="138" y="326"/>
                  </a:lnTo>
                  <a:lnTo>
                    <a:pt x="140" y="321"/>
                  </a:lnTo>
                  <a:lnTo>
                    <a:pt x="140" y="318"/>
                  </a:lnTo>
                  <a:lnTo>
                    <a:pt x="140" y="316"/>
                  </a:lnTo>
                  <a:lnTo>
                    <a:pt x="137" y="311"/>
                  </a:lnTo>
                  <a:lnTo>
                    <a:pt x="137" y="311"/>
                  </a:lnTo>
                  <a:lnTo>
                    <a:pt x="138" y="299"/>
                  </a:lnTo>
                  <a:lnTo>
                    <a:pt x="137" y="289"/>
                  </a:lnTo>
                  <a:lnTo>
                    <a:pt x="134" y="279"/>
                  </a:lnTo>
                  <a:lnTo>
                    <a:pt x="129" y="272"/>
                  </a:lnTo>
                  <a:lnTo>
                    <a:pt x="123" y="265"/>
                  </a:lnTo>
                  <a:lnTo>
                    <a:pt x="114" y="261"/>
                  </a:lnTo>
                  <a:lnTo>
                    <a:pt x="105" y="258"/>
                  </a:lnTo>
                  <a:lnTo>
                    <a:pt x="94" y="258"/>
                  </a:lnTo>
                  <a:lnTo>
                    <a:pt x="94" y="258"/>
                  </a:lnTo>
                  <a:lnTo>
                    <a:pt x="86" y="258"/>
                  </a:lnTo>
                  <a:lnTo>
                    <a:pt x="78" y="260"/>
                  </a:lnTo>
                  <a:lnTo>
                    <a:pt x="73" y="262"/>
                  </a:lnTo>
                  <a:lnTo>
                    <a:pt x="68" y="265"/>
                  </a:lnTo>
                  <a:lnTo>
                    <a:pt x="63" y="269"/>
                  </a:lnTo>
                  <a:lnTo>
                    <a:pt x="59" y="274"/>
                  </a:lnTo>
                  <a:lnTo>
                    <a:pt x="57" y="279"/>
                  </a:lnTo>
                  <a:lnTo>
                    <a:pt x="55" y="283"/>
                  </a:lnTo>
                  <a:lnTo>
                    <a:pt x="53" y="294"/>
                  </a:lnTo>
                  <a:lnTo>
                    <a:pt x="52" y="302"/>
                  </a:lnTo>
                  <a:lnTo>
                    <a:pt x="53" y="313"/>
                  </a:lnTo>
                  <a:lnTo>
                    <a:pt x="53" y="313"/>
                  </a:lnTo>
                  <a:lnTo>
                    <a:pt x="51" y="317"/>
                  </a:lnTo>
                  <a:lnTo>
                    <a:pt x="52" y="323"/>
                  </a:lnTo>
                  <a:lnTo>
                    <a:pt x="53" y="327"/>
                  </a:lnTo>
                  <a:lnTo>
                    <a:pt x="55" y="331"/>
                  </a:lnTo>
                  <a:lnTo>
                    <a:pt x="57" y="335"/>
                  </a:lnTo>
                  <a:lnTo>
                    <a:pt x="61" y="339"/>
                  </a:lnTo>
                  <a:lnTo>
                    <a:pt x="61" y="339"/>
                  </a:lnTo>
                  <a:lnTo>
                    <a:pt x="65" y="348"/>
                  </a:lnTo>
                  <a:lnTo>
                    <a:pt x="70" y="355"/>
                  </a:lnTo>
                  <a:lnTo>
                    <a:pt x="70" y="355"/>
                  </a:lnTo>
                  <a:lnTo>
                    <a:pt x="70" y="355"/>
                  </a:lnTo>
                  <a:lnTo>
                    <a:pt x="61" y="366"/>
                  </a:lnTo>
                  <a:lnTo>
                    <a:pt x="40" y="373"/>
                  </a:lnTo>
                  <a:lnTo>
                    <a:pt x="40" y="373"/>
                  </a:lnTo>
                  <a:lnTo>
                    <a:pt x="38" y="374"/>
                  </a:lnTo>
                  <a:lnTo>
                    <a:pt x="33" y="377"/>
                  </a:lnTo>
                  <a:lnTo>
                    <a:pt x="26" y="382"/>
                  </a:lnTo>
                  <a:lnTo>
                    <a:pt x="19" y="389"/>
                  </a:lnTo>
                  <a:lnTo>
                    <a:pt x="12" y="399"/>
                  </a:lnTo>
                  <a:lnTo>
                    <a:pt x="9" y="405"/>
                  </a:lnTo>
                  <a:lnTo>
                    <a:pt x="6" y="412"/>
                  </a:lnTo>
                  <a:lnTo>
                    <a:pt x="4" y="421"/>
                  </a:lnTo>
                  <a:lnTo>
                    <a:pt x="2" y="430"/>
                  </a:lnTo>
                  <a:lnTo>
                    <a:pt x="1" y="441"/>
                  </a:lnTo>
                  <a:lnTo>
                    <a:pt x="0" y="453"/>
                  </a:lnTo>
                  <a:lnTo>
                    <a:pt x="0" y="453"/>
                  </a:lnTo>
                  <a:lnTo>
                    <a:pt x="1" y="454"/>
                  </a:lnTo>
                  <a:lnTo>
                    <a:pt x="2" y="456"/>
                  </a:lnTo>
                  <a:lnTo>
                    <a:pt x="3" y="457"/>
                  </a:lnTo>
                  <a:lnTo>
                    <a:pt x="4" y="457"/>
                  </a:lnTo>
                  <a:lnTo>
                    <a:pt x="4" y="457"/>
                  </a:lnTo>
                  <a:lnTo>
                    <a:pt x="32" y="457"/>
                  </a:lnTo>
                  <a:lnTo>
                    <a:pt x="32" y="459"/>
                  </a:lnTo>
                  <a:lnTo>
                    <a:pt x="32" y="459"/>
                  </a:lnTo>
                  <a:lnTo>
                    <a:pt x="32" y="460"/>
                  </a:lnTo>
                  <a:lnTo>
                    <a:pt x="33" y="461"/>
                  </a:lnTo>
                  <a:lnTo>
                    <a:pt x="34" y="462"/>
                  </a:lnTo>
                  <a:lnTo>
                    <a:pt x="36" y="462"/>
                  </a:lnTo>
                  <a:lnTo>
                    <a:pt x="155" y="462"/>
                  </a:lnTo>
                  <a:lnTo>
                    <a:pt x="155" y="462"/>
                  </a:lnTo>
                  <a:lnTo>
                    <a:pt x="156" y="462"/>
                  </a:lnTo>
                  <a:lnTo>
                    <a:pt x="158" y="461"/>
                  </a:lnTo>
                  <a:lnTo>
                    <a:pt x="159" y="460"/>
                  </a:lnTo>
                  <a:lnTo>
                    <a:pt x="160" y="459"/>
                  </a:lnTo>
                  <a:lnTo>
                    <a:pt x="160" y="457"/>
                  </a:lnTo>
                  <a:lnTo>
                    <a:pt x="160" y="457"/>
                  </a:lnTo>
                  <a:lnTo>
                    <a:pt x="186" y="457"/>
                  </a:lnTo>
                  <a:lnTo>
                    <a:pt x="186" y="457"/>
                  </a:lnTo>
                  <a:lnTo>
                    <a:pt x="188" y="457"/>
                  </a:lnTo>
                  <a:lnTo>
                    <a:pt x="189" y="456"/>
                  </a:lnTo>
                  <a:lnTo>
                    <a:pt x="190" y="454"/>
                  </a:lnTo>
                  <a:lnTo>
                    <a:pt x="190" y="453"/>
                  </a:lnTo>
                  <a:lnTo>
                    <a:pt x="190" y="453"/>
                  </a:lnTo>
                  <a:lnTo>
                    <a:pt x="189" y="441"/>
                  </a:lnTo>
                  <a:lnTo>
                    <a:pt x="188" y="430"/>
                  </a:lnTo>
                  <a:lnTo>
                    <a:pt x="187" y="421"/>
                  </a:lnTo>
                  <a:lnTo>
                    <a:pt x="184" y="412"/>
                  </a:lnTo>
                  <a:lnTo>
                    <a:pt x="182" y="405"/>
                  </a:lnTo>
                  <a:lnTo>
                    <a:pt x="179" y="399"/>
                  </a:lnTo>
                  <a:lnTo>
                    <a:pt x="171" y="389"/>
                  </a:lnTo>
                  <a:lnTo>
                    <a:pt x="165" y="382"/>
                  </a:lnTo>
                  <a:lnTo>
                    <a:pt x="158" y="377"/>
                  </a:lnTo>
                  <a:lnTo>
                    <a:pt x="153" y="374"/>
                  </a:lnTo>
                  <a:lnTo>
                    <a:pt x="150" y="373"/>
                  </a:lnTo>
                  <a:lnTo>
                    <a:pt x="150" y="373"/>
                  </a:lnTo>
                  <a:close/>
                  <a:moveTo>
                    <a:pt x="64" y="313"/>
                  </a:moveTo>
                  <a:lnTo>
                    <a:pt x="64" y="313"/>
                  </a:lnTo>
                  <a:lnTo>
                    <a:pt x="72" y="312"/>
                  </a:lnTo>
                  <a:lnTo>
                    <a:pt x="79" y="311"/>
                  </a:lnTo>
                  <a:lnTo>
                    <a:pt x="87" y="309"/>
                  </a:lnTo>
                  <a:lnTo>
                    <a:pt x="92" y="305"/>
                  </a:lnTo>
                  <a:lnTo>
                    <a:pt x="101" y="300"/>
                  </a:lnTo>
                  <a:lnTo>
                    <a:pt x="109" y="294"/>
                  </a:lnTo>
                  <a:lnTo>
                    <a:pt x="109" y="294"/>
                  </a:lnTo>
                  <a:lnTo>
                    <a:pt x="112" y="298"/>
                  </a:lnTo>
                  <a:lnTo>
                    <a:pt x="117" y="302"/>
                  </a:lnTo>
                  <a:lnTo>
                    <a:pt x="123" y="305"/>
                  </a:lnTo>
                  <a:lnTo>
                    <a:pt x="127" y="308"/>
                  </a:lnTo>
                  <a:lnTo>
                    <a:pt x="127" y="308"/>
                  </a:lnTo>
                  <a:lnTo>
                    <a:pt x="127" y="318"/>
                  </a:lnTo>
                  <a:lnTo>
                    <a:pt x="125" y="328"/>
                  </a:lnTo>
                  <a:lnTo>
                    <a:pt x="122" y="336"/>
                  </a:lnTo>
                  <a:lnTo>
                    <a:pt x="118" y="345"/>
                  </a:lnTo>
                  <a:lnTo>
                    <a:pt x="114" y="352"/>
                  </a:lnTo>
                  <a:lnTo>
                    <a:pt x="109" y="357"/>
                  </a:lnTo>
                  <a:lnTo>
                    <a:pt x="102" y="361"/>
                  </a:lnTo>
                  <a:lnTo>
                    <a:pt x="99" y="362"/>
                  </a:lnTo>
                  <a:lnTo>
                    <a:pt x="95" y="362"/>
                  </a:lnTo>
                  <a:lnTo>
                    <a:pt x="95" y="362"/>
                  </a:lnTo>
                  <a:lnTo>
                    <a:pt x="89" y="361"/>
                  </a:lnTo>
                  <a:lnTo>
                    <a:pt x="83" y="357"/>
                  </a:lnTo>
                  <a:lnTo>
                    <a:pt x="78" y="353"/>
                  </a:lnTo>
                  <a:lnTo>
                    <a:pt x="74" y="347"/>
                  </a:lnTo>
                  <a:lnTo>
                    <a:pt x="71" y="339"/>
                  </a:lnTo>
                  <a:lnTo>
                    <a:pt x="68" y="331"/>
                  </a:lnTo>
                  <a:lnTo>
                    <a:pt x="65" y="322"/>
                  </a:lnTo>
                  <a:lnTo>
                    <a:pt x="64" y="313"/>
                  </a:lnTo>
                  <a:lnTo>
                    <a:pt x="64" y="313"/>
                  </a:lnTo>
                  <a:close/>
                  <a:moveTo>
                    <a:pt x="104" y="453"/>
                  </a:moveTo>
                  <a:lnTo>
                    <a:pt x="100" y="397"/>
                  </a:lnTo>
                  <a:lnTo>
                    <a:pt x="91" y="397"/>
                  </a:lnTo>
                  <a:lnTo>
                    <a:pt x="87" y="453"/>
                  </a:lnTo>
                  <a:lnTo>
                    <a:pt x="57" y="376"/>
                  </a:lnTo>
                  <a:lnTo>
                    <a:pt x="64" y="373"/>
                  </a:lnTo>
                  <a:lnTo>
                    <a:pt x="64" y="373"/>
                  </a:lnTo>
                  <a:lnTo>
                    <a:pt x="66" y="372"/>
                  </a:lnTo>
                  <a:lnTo>
                    <a:pt x="75" y="362"/>
                  </a:lnTo>
                  <a:lnTo>
                    <a:pt x="75" y="362"/>
                  </a:lnTo>
                  <a:lnTo>
                    <a:pt x="79" y="366"/>
                  </a:lnTo>
                  <a:lnTo>
                    <a:pt x="84" y="368"/>
                  </a:lnTo>
                  <a:lnTo>
                    <a:pt x="90" y="370"/>
                  </a:lnTo>
                  <a:lnTo>
                    <a:pt x="95" y="370"/>
                  </a:lnTo>
                  <a:lnTo>
                    <a:pt x="95" y="370"/>
                  </a:lnTo>
                  <a:lnTo>
                    <a:pt x="101" y="370"/>
                  </a:lnTo>
                  <a:lnTo>
                    <a:pt x="107" y="368"/>
                  </a:lnTo>
                  <a:lnTo>
                    <a:pt x="111" y="366"/>
                  </a:lnTo>
                  <a:lnTo>
                    <a:pt x="115" y="362"/>
                  </a:lnTo>
                  <a:lnTo>
                    <a:pt x="124" y="372"/>
                  </a:lnTo>
                  <a:lnTo>
                    <a:pt x="124" y="372"/>
                  </a:lnTo>
                  <a:lnTo>
                    <a:pt x="126" y="373"/>
                  </a:lnTo>
                  <a:lnTo>
                    <a:pt x="133" y="376"/>
                  </a:lnTo>
                  <a:lnTo>
                    <a:pt x="104" y="45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5" name="Group 52"/>
          <p:cNvGrpSpPr/>
          <p:nvPr/>
        </p:nvGrpSpPr>
        <p:grpSpPr>
          <a:xfrm>
            <a:off x="752400" y="4319982"/>
            <a:ext cx="3704190" cy="914400"/>
            <a:chOff x="752400" y="4319982"/>
            <a:chExt cx="3704190" cy="914400"/>
          </a:xfrm>
        </p:grpSpPr>
        <p:grpSp>
          <p:nvGrpSpPr>
            <p:cNvPr id="16" name="Group 51"/>
            <p:cNvGrpSpPr/>
            <p:nvPr/>
          </p:nvGrpSpPr>
          <p:grpSpPr>
            <a:xfrm>
              <a:off x="752400" y="4319982"/>
              <a:ext cx="3704190" cy="914400"/>
              <a:chOff x="752400" y="4319982"/>
              <a:chExt cx="3704190" cy="914400"/>
            </a:xfrm>
          </p:grpSpPr>
          <p:sp>
            <p:nvSpPr>
              <p:cNvPr id="20" name="Rounded Rectangle 26"/>
              <p:cNvSpPr/>
              <p:nvPr/>
            </p:nvSpPr>
            <p:spPr>
              <a:xfrm>
                <a:off x="752400" y="4319982"/>
                <a:ext cx="3704190" cy="914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68375" indent="-1588" hangingPunct="0"/>
                <a:r>
                  <a:rPr lang="zh-TW" altLang="en-US" sz="1500" dirty="0">
                    <a:latin typeface="微软雅黑" panose="020B0503020204020204" pitchFamily="34" charset="-122"/>
                    <a:ea typeface="微软雅黑" panose="020B0503020204020204" pitchFamily="34" charset="-122"/>
                    <a:cs typeface="Arial" panose="020B0604020202020204" pitchFamily="34" charset="0"/>
                  </a:rPr>
                  <a:t>反映</a:t>
                </a:r>
                <a:r>
                  <a:rPr lang="zh-CN" altLang="en-US" sz="1500" dirty="0">
                    <a:latin typeface="微软雅黑" panose="020B0503020204020204" pitchFamily="34" charset="-122"/>
                    <a:ea typeface="微软雅黑" panose="020B0503020204020204" pitchFamily="34" charset="-122"/>
                    <a:cs typeface="Arial" panose="020B0604020202020204" pitchFamily="34" charset="0"/>
                  </a:rPr>
                  <a:t>应收账款是否包含新收入准则规范的重大融资成分</a:t>
                </a:r>
                <a:endParaRPr lang="en-GB" sz="15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ounded Rectangle 32"/>
              <p:cNvSpPr/>
              <p:nvPr/>
            </p:nvSpPr>
            <p:spPr>
              <a:xfrm>
                <a:off x="870011" y="4435392"/>
                <a:ext cx="798991" cy="68358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7" name="Group 34"/>
            <p:cNvGrpSpPr/>
            <p:nvPr/>
          </p:nvGrpSpPr>
          <p:grpSpPr>
            <a:xfrm>
              <a:off x="930727" y="4469181"/>
              <a:ext cx="690841" cy="616002"/>
              <a:chOff x="6413500" y="971550"/>
              <a:chExt cx="2282825" cy="2178050"/>
            </a:xfrm>
            <a:solidFill>
              <a:schemeClr val="tx1">
                <a:lumMod val="65000"/>
                <a:lumOff val="35000"/>
              </a:schemeClr>
            </a:solidFill>
          </p:grpSpPr>
          <p:sp>
            <p:nvSpPr>
              <p:cNvPr id="18" name="Freeform 1048"/>
              <p:cNvSpPr>
                <a:spLocks noEditPoints="1"/>
              </p:cNvSpPr>
              <p:nvPr/>
            </p:nvSpPr>
            <p:spPr bwMode="auto">
              <a:xfrm>
                <a:off x="7305675" y="971550"/>
                <a:ext cx="168275" cy="504825"/>
              </a:xfrm>
              <a:custGeom>
                <a:avLst/>
                <a:gdLst/>
                <a:ahLst/>
                <a:cxnLst>
                  <a:cxn ang="0">
                    <a:pos x="72" y="2"/>
                  </a:cxn>
                  <a:cxn ang="0">
                    <a:pos x="10" y="48"/>
                  </a:cxn>
                  <a:cxn ang="0">
                    <a:pos x="14" y="272"/>
                  </a:cxn>
                  <a:cxn ang="0">
                    <a:pos x="76" y="314"/>
                  </a:cxn>
                  <a:cxn ang="0">
                    <a:pos x="30" y="10"/>
                  </a:cxn>
                  <a:cxn ang="0">
                    <a:pos x="50" y="8"/>
                  </a:cxn>
                  <a:cxn ang="0">
                    <a:pos x="24" y="16"/>
                  </a:cxn>
                  <a:cxn ang="0">
                    <a:pos x="20" y="26"/>
                  </a:cxn>
                  <a:cxn ang="0">
                    <a:pos x="40" y="26"/>
                  </a:cxn>
                  <a:cxn ang="0">
                    <a:pos x="36" y="32"/>
                  </a:cxn>
                  <a:cxn ang="0">
                    <a:pos x="14" y="42"/>
                  </a:cxn>
                  <a:cxn ang="0">
                    <a:pos x="34" y="44"/>
                  </a:cxn>
                  <a:cxn ang="0">
                    <a:pos x="32" y="48"/>
                  </a:cxn>
                  <a:cxn ang="0">
                    <a:pos x="10" y="58"/>
                  </a:cxn>
                  <a:cxn ang="0">
                    <a:pos x="10" y="60"/>
                  </a:cxn>
                  <a:cxn ang="0">
                    <a:pos x="30" y="66"/>
                  </a:cxn>
                  <a:cxn ang="0">
                    <a:pos x="6" y="76"/>
                  </a:cxn>
                  <a:cxn ang="0">
                    <a:pos x="6" y="86"/>
                  </a:cxn>
                  <a:cxn ang="0">
                    <a:pos x="26" y="84"/>
                  </a:cxn>
                  <a:cxn ang="0">
                    <a:pos x="6" y="92"/>
                  </a:cxn>
                  <a:cxn ang="0">
                    <a:pos x="4" y="102"/>
                  </a:cxn>
                  <a:cxn ang="0">
                    <a:pos x="26" y="102"/>
                  </a:cxn>
                  <a:cxn ang="0">
                    <a:pos x="24" y="108"/>
                  </a:cxn>
                  <a:cxn ang="0">
                    <a:pos x="2" y="118"/>
                  </a:cxn>
                  <a:cxn ang="0">
                    <a:pos x="22" y="120"/>
                  </a:cxn>
                  <a:cxn ang="0">
                    <a:pos x="22" y="124"/>
                  </a:cxn>
                  <a:cxn ang="0">
                    <a:pos x="2" y="134"/>
                  </a:cxn>
                  <a:cxn ang="0">
                    <a:pos x="2" y="136"/>
                  </a:cxn>
                  <a:cxn ang="0">
                    <a:pos x="24" y="142"/>
                  </a:cxn>
                  <a:cxn ang="0">
                    <a:pos x="2" y="152"/>
                  </a:cxn>
                  <a:cxn ang="0">
                    <a:pos x="4" y="162"/>
                  </a:cxn>
                  <a:cxn ang="0">
                    <a:pos x="24" y="162"/>
                  </a:cxn>
                  <a:cxn ang="0">
                    <a:pos x="4" y="168"/>
                  </a:cxn>
                  <a:cxn ang="0">
                    <a:pos x="4" y="180"/>
                  </a:cxn>
                  <a:cxn ang="0">
                    <a:pos x="24" y="178"/>
                  </a:cxn>
                  <a:cxn ang="0">
                    <a:pos x="24" y="184"/>
                  </a:cxn>
                  <a:cxn ang="0">
                    <a:pos x="2" y="196"/>
                  </a:cxn>
                  <a:cxn ang="0">
                    <a:pos x="24" y="196"/>
                  </a:cxn>
                  <a:cxn ang="0">
                    <a:pos x="24" y="202"/>
                  </a:cxn>
                  <a:cxn ang="0">
                    <a:pos x="4" y="212"/>
                  </a:cxn>
                  <a:cxn ang="0">
                    <a:pos x="6" y="214"/>
                  </a:cxn>
                  <a:cxn ang="0">
                    <a:pos x="28" y="220"/>
                  </a:cxn>
                  <a:cxn ang="0">
                    <a:pos x="6" y="228"/>
                  </a:cxn>
                  <a:cxn ang="0">
                    <a:pos x="8" y="238"/>
                  </a:cxn>
                  <a:cxn ang="0">
                    <a:pos x="30" y="236"/>
                  </a:cxn>
                  <a:cxn ang="0">
                    <a:pos x="10" y="244"/>
                  </a:cxn>
                  <a:cxn ang="0">
                    <a:pos x="12" y="256"/>
                  </a:cxn>
                  <a:cxn ang="0">
                    <a:pos x="32" y="254"/>
                  </a:cxn>
                  <a:cxn ang="0">
                    <a:pos x="34" y="260"/>
                  </a:cxn>
                  <a:cxn ang="0">
                    <a:pos x="14" y="270"/>
                  </a:cxn>
                  <a:cxn ang="0">
                    <a:pos x="36" y="272"/>
                  </a:cxn>
                  <a:cxn ang="0">
                    <a:pos x="38" y="278"/>
                  </a:cxn>
                  <a:cxn ang="0">
                    <a:pos x="20" y="286"/>
                  </a:cxn>
                  <a:cxn ang="0">
                    <a:pos x="22" y="288"/>
                  </a:cxn>
                  <a:cxn ang="0">
                    <a:pos x="46" y="294"/>
                  </a:cxn>
                  <a:cxn ang="0">
                    <a:pos x="28" y="304"/>
                  </a:cxn>
                  <a:cxn ang="0">
                    <a:pos x="36" y="314"/>
                  </a:cxn>
                  <a:cxn ang="0">
                    <a:pos x="56" y="312"/>
                  </a:cxn>
                </a:cxnLst>
                <a:rect l="0" t="0" r="r" b="b"/>
                <a:pathLst>
                  <a:path w="106" h="318">
                    <a:moveTo>
                      <a:pt x="106" y="158"/>
                    </a:moveTo>
                    <a:lnTo>
                      <a:pt x="106" y="158"/>
                    </a:lnTo>
                    <a:lnTo>
                      <a:pt x="104" y="126"/>
                    </a:lnTo>
                    <a:lnTo>
                      <a:pt x="102" y="96"/>
                    </a:lnTo>
                    <a:lnTo>
                      <a:pt x="98" y="70"/>
                    </a:lnTo>
                    <a:lnTo>
                      <a:pt x="92" y="46"/>
                    </a:lnTo>
                    <a:lnTo>
                      <a:pt x="86" y="26"/>
                    </a:lnTo>
                    <a:lnTo>
                      <a:pt x="78" y="12"/>
                    </a:lnTo>
                    <a:lnTo>
                      <a:pt x="72" y="2"/>
                    </a:lnTo>
                    <a:lnTo>
                      <a:pt x="68" y="0"/>
                    </a:lnTo>
                    <a:lnTo>
                      <a:pt x="64" y="0"/>
                    </a:lnTo>
                    <a:lnTo>
                      <a:pt x="36" y="0"/>
                    </a:lnTo>
                    <a:lnTo>
                      <a:pt x="36" y="0"/>
                    </a:lnTo>
                    <a:lnTo>
                      <a:pt x="32" y="2"/>
                    </a:lnTo>
                    <a:lnTo>
                      <a:pt x="28" y="4"/>
                    </a:lnTo>
                    <a:lnTo>
                      <a:pt x="22" y="14"/>
                    </a:lnTo>
                    <a:lnTo>
                      <a:pt x="14" y="28"/>
                    </a:lnTo>
                    <a:lnTo>
                      <a:pt x="10" y="48"/>
                    </a:lnTo>
                    <a:lnTo>
                      <a:pt x="4" y="70"/>
                    </a:lnTo>
                    <a:lnTo>
                      <a:pt x="2" y="98"/>
                    </a:lnTo>
                    <a:lnTo>
                      <a:pt x="0" y="128"/>
                    </a:lnTo>
                    <a:lnTo>
                      <a:pt x="0" y="160"/>
                    </a:lnTo>
                    <a:lnTo>
                      <a:pt x="0" y="160"/>
                    </a:lnTo>
                    <a:lnTo>
                      <a:pt x="2" y="192"/>
                    </a:lnTo>
                    <a:lnTo>
                      <a:pt x="4" y="222"/>
                    </a:lnTo>
                    <a:lnTo>
                      <a:pt x="8" y="248"/>
                    </a:lnTo>
                    <a:lnTo>
                      <a:pt x="14" y="272"/>
                    </a:lnTo>
                    <a:lnTo>
                      <a:pt x="20" y="290"/>
                    </a:lnTo>
                    <a:lnTo>
                      <a:pt x="26" y="306"/>
                    </a:lnTo>
                    <a:lnTo>
                      <a:pt x="34" y="314"/>
                    </a:lnTo>
                    <a:lnTo>
                      <a:pt x="38" y="316"/>
                    </a:lnTo>
                    <a:lnTo>
                      <a:pt x="42" y="318"/>
                    </a:lnTo>
                    <a:lnTo>
                      <a:pt x="68" y="318"/>
                    </a:lnTo>
                    <a:lnTo>
                      <a:pt x="68" y="318"/>
                    </a:lnTo>
                    <a:lnTo>
                      <a:pt x="72" y="316"/>
                    </a:lnTo>
                    <a:lnTo>
                      <a:pt x="76" y="314"/>
                    </a:lnTo>
                    <a:lnTo>
                      <a:pt x="84" y="304"/>
                    </a:lnTo>
                    <a:lnTo>
                      <a:pt x="90" y="290"/>
                    </a:lnTo>
                    <a:lnTo>
                      <a:pt x="96" y="270"/>
                    </a:lnTo>
                    <a:lnTo>
                      <a:pt x="100" y="246"/>
                    </a:lnTo>
                    <a:lnTo>
                      <a:pt x="104" y="220"/>
                    </a:lnTo>
                    <a:lnTo>
                      <a:pt x="106" y="190"/>
                    </a:lnTo>
                    <a:lnTo>
                      <a:pt x="106" y="158"/>
                    </a:lnTo>
                    <a:lnTo>
                      <a:pt x="106" y="158"/>
                    </a:lnTo>
                    <a:close/>
                    <a:moveTo>
                      <a:pt x="30" y="10"/>
                    </a:moveTo>
                    <a:lnTo>
                      <a:pt x="30" y="10"/>
                    </a:lnTo>
                    <a:lnTo>
                      <a:pt x="30" y="8"/>
                    </a:lnTo>
                    <a:lnTo>
                      <a:pt x="30" y="8"/>
                    </a:lnTo>
                    <a:lnTo>
                      <a:pt x="30" y="8"/>
                    </a:lnTo>
                    <a:lnTo>
                      <a:pt x="30" y="6"/>
                    </a:lnTo>
                    <a:lnTo>
                      <a:pt x="50" y="6"/>
                    </a:lnTo>
                    <a:lnTo>
                      <a:pt x="50" y="6"/>
                    </a:lnTo>
                    <a:lnTo>
                      <a:pt x="50" y="8"/>
                    </a:lnTo>
                    <a:lnTo>
                      <a:pt x="50" y="8"/>
                    </a:lnTo>
                    <a:lnTo>
                      <a:pt x="50" y="8"/>
                    </a:lnTo>
                    <a:lnTo>
                      <a:pt x="50" y="10"/>
                    </a:lnTo>
                    <a:lnTo>
                      <a:pt x="30" y="10"/>
                    </a:lnTo>
                    <a:close/>
                    <a:moveTo>
                      <a:pt x="24" y="18"/>
                    </a:moveTo>
                    <a:lnTo>
                      <a:pt x="24" y="18"/>
                    </a:lnTo>
                    <a:lnTo>
                      <a:pt x="24" y="16"/>
                    </a:lnTo>
                    <a:lnTo>
                      <a:pt x="24" y="16"/>
                    </a:lnTo>
                    <a:lnTo>
                      <a:pt x="24" y="16"/>
                    </a:lnTo>
                    <a:lnTo>
                      <a:pt x="24" y="16"/>
                    </a:lnTo>
                    <a:lnTo>
                      <a:pt x="44" y="14"/>
                    </a:lnTo>
                    <a:lnTo>
                      <a:pt x="44" y="14"/>
                    </a:lnTo>
                    <a:lnTo>
                      <a:pt x="46" y="16"/>
                    </a:lnTo>
                    <a:lnTo>
                      <a:pt x="46" y="16"/>
                    </a:lnTo>
                    <a:lnTo>
                      <a:pt x="46" y="16"/>
                    </a:lnTo>
                    <a:lnTo>
                      <a:pt x="44" y="18"/>
                    </a:lnTo>
                    <a:lnTo>
                      <a:pt x="24" y="18"/>
                    </a:lnTo>
                    <a:close/>
                    <a:moveTo>
                      <a:pt x="20" y="26"/>
                    </a:moveTo>
                    <a:lnTo>
                      <a:pt x="20" y="26"/>
                    </a:lnTo>
                    <a:lnTo>
                      <a:pt x="18" y="26"/>
                    </a:lnTo>
                    <a:lnTo>
                      <a:pt x="18" y="24"/>
                    </a:lnTo>
                    <a:lnTo>
                      <a:pt x="18" y="24"/>
                    </a:lnTo>
                    <a:lnTo>
                      <a:pt x="20" y="24"/>
                    </a:lnTo>
                    <a:lnTo>
                      <a:pt x="40" y="24"/>
                    </a:lnTo>
                    <a:lnTo>
                      <a:pt x="40" y="24"/>
                    </a:lnTo>
                    <a:lnTo>
                      <a:pt x="40" y="24"/>
                    </a:lnTo>
                    <a:lnTo>
                      <a:pt x="40" y="26"/>
                    </a:lnTo>
                    <a:lnTo>
                      <a:pt x="40" y="26"/>
                    </a:lnTo>
                    <a:lnTo>
                      <a:pt x="40" y="26"/>
                    </a:lnTo>
                    <a:lnTo>
                      <a:pt x="20" y="26"/>
                    </a:lnTo>
                    <a:close/>
                    <a:moveTo>
                      <a:pt x="18" y="36"/>
                    </a:moveTo>
                    <a:lnTo>
                      <a:pt x="18" y="36"/>
                    </a:lnTo>
                    <a:lnTo>
                      <a:pt x="16" y="34"/>
                    </a:lnTo>
                    <a:lnTo>
                      <a:pt x="16" y="34"/>
                    </a:lnTo>
                    <a:lnTo>
                      <a:pt x="16" y="34"/>
                    </a:lnTo>
                    <a:lnTo>
                      <a:pt x="18" y="32"/>
                    </a:lnTo>
                    <a:lnTo>
                      <a:pt x="36" y="32"/>
                    </a:lnTo>
                    <a:lnTo>
                      <a:pt x="36" y="32"/>
                    </a:lnTo>
                    <a:lnTo>
                      <a:pt x="38" y="32"/>
                    </a:lnTo>
                    <a:lnTo>
                      <a:pt x="38" y="34"/>
                    </a:lnTo>
                    <a:lnTo>
                      <a:pt x="38" y="34"/>
                    </a:lnTo>
                    <a:lnTo>
                      <a:pt x="36" y="34"/>
                    </a:lnTo>
                    <a:lnTo>
                      <a:pt x="18" y="36"/>
                    </a:lnTo>
                    <a:close/>
                    <a:moveTo>
                      <a:pt x="14" y="44"/>
                    </a:moveTo>
                    <a:lnTo>
                      <a:pt x="14" y="44"/>
                    </a:lnTo>
                    <a:lnTo>
                      <a:pt x="14" y="42"/>
                    </a:lnTo>
                    <a:lnTo>
                      <a:pt x="14" y="42"/>
                    </a:lnTo>
                    <a:lnTo>
                      <a:pt x="14" y="42"/>
                    </a:lnTo>
                    <a:lnTo>
                      <a:pt x="14" y="40"/>
                    </a:lnTo>
                    <a:lnTo>
                      <a:pt x="34" y="40"/>
                    </a:lnTo>
                    <a:lnTo>
                      <a:pt x="34" y="40"/>
                    </a:lnTo>
                    <a:lnTo>
                      <a:pt x="36" y="42"/>
                    </a:lnTo>
                    <a:lnTo>
                      <a:pt x="36" y="42"/>
                    </a:lnTo>
                    <a:lnTo>
                      <a:pt x="36" y="42"/>
                    </a:lnTo>
                    <a:lnTo>
                      <a:pt x="34" y="44"/>
                    </a:lnTo>
                    <a:lnTo>
                      <a:pt x="14" y="44"/>
                    </a:lnTo>
                    <a:close/>
                    <a:moveTo>
                      <a:pt x="12" y="52"/>
                    </a:moveTo>
                    <a:lnTo>
                      <a:pt x="12" y="52"/>
                    </a:lnTo>
                    <a:lnTo>
                      <a:pt x="10" y="50"/>
                    </a:lnTo>
                    <a:lnTo>
                      <a:pt x="10" y="50"/>
                    </a:lnTo>
                    <a:lnTo>
                      <a:pt x="10" y="50"/>
                    </a:lnTo>
                    <a:lnTo>
                      <a:pt x="12" y="48"/>
                    </a:lnTo>
                    <a:lnTo>
                      <a:pt x="32" y="48"/>
                    </a:lnTo>
                    <a:lnTo>
                      <a:pt x="32" y="48"/>
                    </a:lnTo>
                    <a:lnTo>
                      <a:pt x="32" y="50"/>
                    </a:lnTo>
                    <a:lnTo>
                      <a:pt x="32" y="50"/>
                    </a:lnTo>
                    <a:lnTo>
                      <a:pt x="32" y="50"/>
                    </a:lnTo>
                    <a:lnTo>
                      <a:pt x="32" y="52"/>
                    </a:lnTo>
                    <a:lnTo>
                      <a:pt x="12" y="52"/>
                    </a:lnTo>
                    <a:close/>
                    <a:moveTo>
                      <a:pt x="10" y="60"/>
                    </a:moveTo>
                    <a:lnTo>
                      <a:pt x="10" y="60"/>
                    </a:lnTo>
                    <a:lnTo>
                      <a:pt x="10" y="60"/>
                    </a:lnTo>
                    <a:lnTo>
                      <a:pt x="10" y="58"/>
                    </a:lnTo>
                    <a:lnTo>
                      <a:pt x="10" y="58"/>
                    </a:lnTo>
                    <a:lnTo>
                      <a:pt x="10" y="58"/>
                    </a:lnTo>
                    <a:lnTo>
                      <a:pt x="30" y="58"/>
                    </a:lnTo>
                    <a:lnTo>
                      <a:pt x="30" y="58"/>
                    </a:lnTo>
                    <a:lnTo>
                      <a:pt x="32" y="58"/>
                    </a:lnTo>
                    <a:lnTo>
                      <a:pt x="32" y="60"/>
                    </a:lnTo>
                    <a:lnTo>
                      <a:pt x="32" y="60"/>
                    </a:lnTo>
                    <a:lnTo>
                      <a:pt x="30" y="60"/>
                    </a:lnTo>
                    <a:lnTo>
                      <a:pt x="10" y="60"/>
                    </a:lnTo>
                    <a:close/>
                    <a:moveTo>
                      <a:pt x="8" y="68"/>
                    </a:moveTo>
                    <a:lnTo>
                      <a:pt x="8" y="68"/>
                    </a:lnTo>
                    <a:lnTo>
                      <a:pt x="8" y="68"/>
                    </a:lnTo>
                    <a:lnTo>
                      <a:pt x="8" y="68"/>
                    </a:lnTo>
                    <a:lnTo>
                      <a:pt x="8" y="68"/>
                    </a:lnTo>
                    <a:lnTo>
                      <a:pt x="8" y="66"/>
                    </a:lnTo>
                    <a:lnTo>
                      <a:pt x="28" y="66"/>
                    </a:lnTo>
                    <a:lnTo>
                      <a:pt x="28" y="66"/>
                    </a:lnTo>
                    <a:lnTo>
                      <a:pt x="30" y="66"/>
                    </a:lnTo>
                    <a:lnTo>
                      <a:pt x="30" y="68"/>
                    </a:lnTo>
                    <a:lnTo>
                      <a:pt x="30" y="68"/>
                    </a:lnTo>
                    <a:lnTo>
                      <a:pt x="28" y="68"/>
                    </a:lnTo>
                    <a:lnTo>
                      <a:pt x="8" y="68"/>
                    </a:lnTo>
                    <a:close/>
                    <a:moveTo>
                      <a:pt x="8" y="78"/>
                    </a:moveTo>
                    <a:lnTo>
                      <a:pt x="8" y="78"/>
                    </a:lnTo>
                    <a:lnTo>
                      <a:pt x="6" y="76"/>
                    </a:lnTo>
                    <a:lnTo>
                      <a:pt x="6" y="76"/>
                    </a:lnTo>
                    <a:lnTo>
                      <a:pt x="6" y="76"/>
                    </a:lnTo>
                    <a:lnTo>
                      <a:pt x="8" y="74"/>
                    </a:lnTo>
                    <a:lnTo>
                      <a:pt x="26" y="74"/>
                    </a:lnTo>
                    <a:lnTo>
                      <a:pt x="26" y="74"/>
                    </a:lnTo>
                    <a:lnTo>
                      <a:pt x="28" y="76"/>
                    </a:lnTo>
                    <a:lnTo>
                      <a:pt x="28" y="76"/>
                    </a:lnTo>
                    <a:lnTo>
                      <a:pt x="28" y="76"/>
                    </a:lnTo>
                    <a:lnTo>
                      <a:pt x="26" y="78"/>
                    </a:lnTo>
                    <a:lnTo>
                      <a:pt x="8" y="78"/>
                    </a:lnTo>
                    <a:close/>
                    <a:moveTo>
                      <a:pt x="6" y="86"/>
                    </a:moveTo>
                    <a:lnTo>
                      <a:pt x="6" y="86"/>
                    </a:lnTo>
                    <a:lnTo>
                      <a:pt x="6" y="84"/>
                    </a:lnTo>
                    <a:lnTo>
                      <a:pt x="6" y="84"/>
                    </a:lnTo>
                    <a:lnTo>
                      <a:pt x="6" y="84"/>
                    </a:lnTo>
                    <a:lnTo>
                      <a:pt x="6" y="82"/>
                    </a:lnTo>
                    <a:lnTo>
                      <a:pt x="26" y="82"/>
                    </a:lnTo>
                    <a:lnTo>
                      <a:pt x="26" y="82"/>
                    </a:lnTo>
                    <a:lnTo>
                      <a:pt x="26" y="84"/>
                    </a:lnTo>
                    <a:lnTo>
                      <a:pt x="26" y="84"/>
                    </a:lnTo>
                    <a:lnTo>
                      <a:pt x="26" y="84"/>
                    </a:lnTo>
                    <a:lnTo>
                      <a:pt x="26" y="86"/>
                    </a:lnTo>
                    <a:lnTo>
                      <a:pt x="6" y="86"/>
                    </a:lnTo>
                    <a:close/>
                    <a:moveTo>
                      <a:pt x="6" y="94"/>
                    </a:moveTo>
                    <a:lnTo>
                      <a:pt x="6" y="94"/>
                    </a:lnTo>
                    <a:lnTo>
                      <a:pt x="4" y="94"/>
                    </a:lnTo>
                    <a:lnTo>
                      <a:pt x="4" y="92"/>
                    </a:lnTo>
                    <a:lnTo>
                      <a:pt x="4" y="92"/>
                    </a:lnTo>
                    <a:lnTo>
                      <a:pt x="6" y="92"/>
                    </a:lnTo>
                    <a:lnTo>
                      <a:pt x="24" y="90"/>
                    </a:lnTo>
                    <a:lnTo>
                      <a:pt x="24" y="90"/>
                    </a:lnTo>
                    <a:lnTo>
                      <a:pt x="26" y="92"/>
                    </a:lnTo>
                    <a:lnTo>
                      <a:pt x="26" y="92"/>
                    </a:lnTo>
                    <a:lnTo>
                      <a:pt x="26" y="92"/>
                    </a:lnTo>
                    <a:lnTo>
                      <a:pt x="24" y="94"/>
                    </a:lnTo>
                    <a:lnTo>
                      <a:pt x="6" y="94"/>
                    </a:lnTo>
                    <a:close/>
                    <a:moveTo>
                      <a:pt x="4" y="102"/>
                    </a:moveTo>
                    <a:lnTo>
                      <a:pt x="4" y="102"/>
                    </a:lnTo>
                    <a:lnTo>
                      <a:pt x="4" y="102"/>
                    </a:lnTo>
                    <a:lnTo>
                      <a:pt x="4" y="100"/>
                    </a:lnTo>
                    <a:lnTo>
                      <a:pt x="4" y="100"/>
                    </a:lnTo>
                    <a:lnTo>
                      <a:pt x="4" y="100"/>
                    </a:lnTo>
                    <a:lnTo>
                      <a:pt x="24" y="100"/>
                    </a:lnTo>
                    <a:lnTo>
                      <a:pt x="24" y="100"/>
                    </a:lnTo>
                    <a:lnTo>
                      <a:pt x="26" y="100"/>
                    </a:lnTo>
                    <a:lnTo>
                      <a:pt x="26" y="102"/>
                    </a:lnTo>
                    <a:lnTo>
                      <a:pt x="26" y="102"/>
                    </a:lnTo>
                    <a:lnTo>
                      <a:pt x="24" y="102"/>
                    </a:lnTo>
                    <a:lnTo>
                      <a:pt x="4" y="102"/>
                    </a:lnTo>
                    <a:close/>
                    <a:moveTo>
                      <a:pt x="4" y="112"/>
                    </a:moveTo>
                    <a:lnTo>
                      <a:pt x="4" y="112"/>
                    </a:lnTo>
                    <a:lnTo>
                      <a:pt x="2" y="110"/>
                    </a:lnTo>
                    <a:lnTo>
                      <a:pt x="2" y="110"/>
                    </a:lnTo>
                    <a:lnTo>
                      <a:pt x="2" y="110"/>
                    </a:lnTo>
                    <a:lnTo>
                      <a:pt x="4" y="108"/>
                    </a:lnTo>
                    <a:lnTo>
                      <a:pt x="24" y="108"/>
                    </a:lnTo>
                    <a:lnTo>
                      <a:pt x="24" y="108"/>
                    </a:lnTo>
                    <a:lnTo>
                      <a:pt x="24" y="108"/>
                    </a:lnTo>
                    <a:lnTo>
                      <a:pt x="24" y="110"/>
                    </a:lnTo>
                    <a:lnTo>
                      <a:pt x="24" y="110"/>
                    </a:lnTo>
                    <a:lnTo>
                      <a:pt x="24" y="110"/>
                    </a:lnTo>
                    <a:lnTo>
                      <a:pt x="4" y="112"/>
                    </a:lnTo>
                    <a:close/>
                    <a:moveTo>
                      <a:pt x="4" y="120"/>
                    </a:moveTo>
                    <a:lnTo>
                      <a:pt x="4" y="120"/>
                    </a:lnTo>
                    <a:lnTo>
                      <a:pt x="2" y="118"/>
                    </a:lnTo>
                    <a:lnTo>
                      <a:pt x="2" y="118"/>
                    </a:lnTo>
                    <a:lnTo>
                      <a:pt x="2" y="118"/>
                    </a:lnTo>
                    <a:lnTo>
                      <a:pt x="4" y="116"/>
                    </a:lnTo>
                    <a:lnTo>
                      <a:pt x="22" y="116"/>
                    </a:lnTo>
                    <a:lnTo>
                      <a:pt x="22" y="116"/>
                    </a:lnTo>
                    <a:lnTo>
                      <a:pt x="24" y="118"/>
                    </a:lnTo>
                    <a:lnTo>
                      <a:pt x="24" y="118"/>
                    </a:lnTo>
                    <a:lnTo>
                      <a:pt x="24" y="118"/>
                    </a:lnTo>
                    <a:lnTo>
                      <a:pt x="22" y="120"/>
                    </a:lnTo>
                    <a:lnTo>
                      <a:pt x="4" y="120"/>
                    </a:lnTo>
                    <a:close/>
                    <a:moveTo>
                      <a:pt x="2" y="128"/>
                    </a:moveTo>
                    <a:lnTo>
                      <a:pt x="2" y="128"/>
                    </a:lnTo>
                    <a:lnTo>
                      <a:pt x="2" y="128"/>
                    </a:lnTo>
                    <a:lnTo>
                      <a:pt x="2" y="126"/>
                    </a:lnTo>
                    <a:lnTo>
                      <a:pt x="2" y="126"/>
                    </a:lnTo>
                    <a:lnTo>
                      <a:pt x="2" y="126"/>
                    </a:lnTo>
                    <a:lnTo>
                      <a:pt x="22" y="124"/>
                    </a:lnTo>
                    <a:lnTo>
                      <a:pt x="22" y="124"/>
                    </a:lnTo>
                    <a:lnTo>
                      <a:pt x="24" y="126"/>
                    </a:lnTo>
                    <a:lnTo>
                      <a:pt x="24" y="126"/>
                    </a:lnTo>
                    <a:lnTo>
                      <a:pt x="24" y="126"/>
                    </a:lnTo>
                    <a:lnTo>
                      <a:pt x="22" y="128"/>
                    </a:lnTo>
                    <a:lnTo>
                      <a:pt x="2" y="128"/>
                    </a:lnTo>
                    <a:close/>
                    <a:moveTo>
                      <a:pt x="2" y="136"/>
                    </a:moveTo>
                    <a:lnTo>
                      <a:pt x="2" y="136"/>
                    </a:lnTo>
                    <a:lnTo>
                      <a:pt x="2" y="136"/>
                    </a:lnTo>
                    <a:lnTo>
                      <a:pt x="2" y="134"/>
                    </a:lnTo>
                    <a:lnTo>
                      <a:pt x="2" y="134"/>
                    </a:lnTo>
                    <a:lnTo>
                      <a:pt x="2" y="134"/>
                    </a:lnTo>
                    <a:lnTo>
                      <a:pt x="22" y="134"/>
                    </a:lnTo>
                    <a:lnTo>
                      <a:pt x="22" y="134"/>
                    </a:lnTo>
                    <a:lnTo>
                      <a:pt x="24" y="134"/>
                    </a:lnTo>
                    <a:lnTo>
                      <a:pt x="24" y="136"/>
                    </a:lnTo>
                    <a:lnTo>
                      <a:pt x="24" y="136"/>
                    </a:lnTo>
                    <a:lnTo>
                      <a:pt x="22" y="136"/>
                    </a:lnTo>
                    <a:lnTo>
                      <a:pt x="2" y="136"/>
                    </a:lnTo>
                    <a:close/>
                    <a:moveTo>
                      <a:pt x="2" y="146"/>
                    </a:moveTo>
                    <a:lnTo>
                      <a:pt x="2" y="146"/>
                    </a:lnTo>
                    <a:lnTo>
                      <a:pt x="2" y="144"/>
                    </a:lnTo>
                    <a:lnTo>
                      <a:pt x="2" y="144"/>
                    </a:lnTo>
                    <a:lnTo>
                      <a:pt x="2" y="144"/>
                    </a:lnTo>
                    <a:lnTo>
                      <a:pt x="2" y="142"/>
                    </a:lnTo>
                    <a:lnTo>
                      <a:pt x="22" y="142"/>
                    </a:lnTo>
                    <a:lnTo>
                      <a:pt x="22" y="142"/>
                    </a:lnTo>
                    <a:lnTo>
                      <a:pt x="24" y="142"/>
                    </a:lnTo>
                    <a:lnTo>
                      <a:pt x="24" y="144"/>
                    </a:lnTo>
                    <a:lnTo>
                      <a:pt x="24" y="144"/>
                    </a:lnTo>
                    <a:lnTo>
                      <a:pt x="22" y="144"/>
                    </a:lnTo>
                    <a:lnTo>
                      <a:pt x="2" y="146"/>
                    </a:lnTo>
                    <a:close/>
                    <a:moveTo>
                      <a:pt x="2" y="154"/>
                    </a:moveTo>
                    <a:lnTo>
                      <a:pt x="2" y="154"/>
                    </a:lnTo>
                    <a:lnTo>
                      <a:pt x="2" y="152"/>
                    </a:lnTo>
                    <a:lnTo>
                      <a:pt x="2" y="152"/>
                    </a:lnTo>
                    <a:lnTo>
                      <a:pt x="2" y="152"/>
                    </a:lnTo>
                    <a:lnTo>
                      <a:pt x="2" y="150"/>
                    </a:lnTo>
                    <a:lnTo>
                      <a:pt x="22" y="150"/>
                    </a:lnTo>
                    <a:lnTo>
                      <a:pt x="22" y="150"/>
                    </a:lnTo>
                    <a:lnTo>
                      <a:pt x="24" y="152"/>
                    </a:lnTo>
                    <a:lnTo>
                      <a:pt x="24" y="152"/>
                    </a:lnTo>
                    <a:lnTo>
                      <a:pt x="24" y="152"/>
                    </a:lnTo>
                    <a:lnTo>
                      <a:pt x="22" y="154"/>
                    </a:lnTo>
                    <a:lnTo>
                      <a:pt x="2" y="154"/>
                    </a:lnTo>
                    <a:close/>
                    <a:moveTo>
                      <a:pt x="4" y="162"/>
                    </a:moveTo>
                    <a:lnTo>
                      <a:pt x="4" y="162"/>
                    </a:lnTo>
                    <a:lnTo>
                      <a:pt x="2" y="162"/>
                    </a:lnTo>
                    <a:lnTo>
                      <a:pt x="2" y="160"/>
                    </a:lnTo>
                    <a:lnTo>
                      <a:pt x="2" y="160"/>
                    </a:lnTo>
                    <a:lnTo>
                      <a:pt x="2" y="160"/>
                    </a:lnTo>
                    <a:lnTo>
                      <a:pt x="22" y="160"/>
                    </a:lnTo>
                    <a:lnTo>
                      <a:pt x="22" y="160"/>
                    </a:lnTo>
                    <a:lnTo>
                      <a:pt x="24" y="160"/>
                    </a:lnTo>
                    <a:lnTo>
                      <a:pt x="24" y="162"/>
                    </a:lnTo>
                    <a:lnTo>
                      <a:pt x="24" y="162"/>
                    </a:lnTo>
                    <a:lnTo>
                      <a:pt x="22" y="162"/>
                    </a:lnTo>
                    <a:lnTo>
                      <a:pt x="4" y="162"/>
                    </a:lnTo>
                    <a:close/>
                    <a:moveTo>
                      <a:pt x="4" y="172"/>
                    </a:moveTo>
                    <a:lnTo>
                      <a:pt x="4" y="172"/>
                    </a:lnTo>
                    <a:lnTo>
                      <a:pt x="2" y="170"/>
                    </a:lnTo>
                    <a:lnTo>
                      <a:pt x="2" y="170"/>
                    </a:lnTo>
                    <a:lnTo>
                      <a:pt x="2" y="170"/>
                    </a:lnTo>
                    <a:lnTo>
                      <a:pt x="4" y="168"/>
                    </a:lnTo>
                    <a:lnTo>
                      <a:pt x="22" y="168"/>
                    </a:lnTo>
                    <a:lnTo>
                      <a:pt x="22" y="168"/>
                    </a:lnTo>
                    <a:lnTo>
                      <a:pt x="24" y="168"/>
                    </a:lnTo>
                    <a:lnTo>
                      <a:pt x="24" y="170"/>
                    </a:lnTo>
                    <a:lnTo>
                      <a:pt x="24" y="170"/>
                    </a:lnTo>
                    <a:lnTo>
                      <a:pt x="22" y="170"/>
                    </a:lnTo>
                    <a:lnTo>
                      <a:pt x="4" y="172"/>
                    </a:lnTo>
                    <a:close/>
                    <a:moveTo>
                      <a:pt x="4" y="180"/>
                    </a:moveTo>
                    <a:lnTo>
                      <a:pt x="4" y="180"/>
                    </a:lnTo>
                    <a:lnTo>
                      <a:pt x="2" y="178"/>
                    </a:lnTo>
                    <a:lnTo>
                      <a:pt x="2" y="178"/>
                    </a:lnTo>
                    <a:lnTo>
                      <a:pt x="2" y="178"/>
                    </a:lnTo>
                    <a:lnTo>
                      <a:pt x="4" y="176"/>
                    </a:lnTo>
                    <a:lnTo>
                      <a:pt x="22" y="176"/>
                    </a:lnTo>
                    <a:lnTo>
                      <a:pt x="22" y="176"/>
                    </a:lnTo>
                    <a:lnTo>
                      <a:pt x="24" y="178"/>
                    </a:lnTo>
                    <a:lnTo>
                      <a:pt x="24" y="178"/>
                    </a:lnTo>
                    <a:lnTo>
                      <a:pt x="24" y="178"/>
                    </a:lnTo>
                    <a:lnTo>
                      <a:pt x="22" y="180"/>
                    </a:lnTo>
                    <a:lnTo>
                      <a:pt x="4" y="180"/>
                    </a:lnTo>
                    <a:close/>
                    <a:moveTo>
                      <a:pt x="4" y="188"/>
                    </a:moveTo>
                    <a:lnTo>
                      <a:pt x="4" y="188"/>
                    </a:lnTo>
                    <a:lnTo>
                      <a:pt x="2" y="186"/>
                    </a:lnTo>
                    <a:lnTo>
                      <a:pt x="2" y="186"/>
                    </a:lnTo>
                    <a:lnTo>
                      <a:pt x="2" y="186"/>
                    </a:lnTo>
                    <a:lnTo>
                      <a:pt x="4" y="184"/>
                    </a:lnTo>
                    <a:lnTo>
                      <a:pt x="24" y="184"/>
                    </a:lnTo>
                    <a:lnTo>
                      <a:pt x="24" y="184"/>
                    </a:lnTo>
                    <a:lnTo>
                      <a:pt x="24" y="186"/>
                    </a:lnTo>
                    <a:lnTo>
                      <a:pt x="24" y="186"/>
                    </a:lnTo>
                    <a:lnTo>
                      <a:pt x="24" y="186"/>
                    </a:lnTo>
                    <a:lnTo>
                      <a:pt x="24" y="188"/>
                    </a:lnTo>
                    <a:lnTo>
                      <a:pt x="4" y="188"/>
                    </a:lnTo>
                    <a:close/>
                    <a:moveTo>
                      <a:pt x="4" y="196"/>
                    </a:moveTo>
                    <a:lnTo>
                      <a:pt x="4" y="196"/>
                    </a:lnTo>
                    <a:lnTo>
                      <a:pt x="2" y="196"/>
                    </a:lnTo>
                    <a:lnTo>
                      <a:pt x="2" y="194"/>
                    </a:lnTo>
                    <a:lnTo>
                      <a:pt x="2" y="194"/>
                    </a:lnTo>
                    <a:lnTo>
                      <a:pt x="4" y="194"/>
                    </a:lnTo>
                    <a:lnTo>
                      <a:pt x="24" y="192"/>
                    </a:lnTo>
                    <a:lnTo>
                      <a:pt x="24" y="192"/>
                    </a:lnTo>
                    <a:lnTo>
                      <a:pt x="24" y="194"/>
                    </a:lnTo>
                    <a:lnTo>
                      <a:pt x="24" y="194"/>
                    </a:lnTo>
                    <a:lnTo>
                      <a:pt x="24" y="194"/>
                    </a:lnTo>
                    <a:lnTo>
                      <a:pt x="24" y="196"/>
                    </a:lnTo>
                    <a:lnTo>
                      <a:pt x="4" y="196"/>
                    </a:lnTo>
                    <a:close/>
                    <a:moveTo>
                      <a:pt x="4" y="204"/>
                    </a:moveTo>
                    <a:lnTo>
                      <a:pt x="4" y="204"/>
                    </a:lnTo>
                    <a:lnTo>
                      <a:pt x="4" y="204"/>
                    </a:lnTo>
                    <a:lnTo>
                      <a:pt x="4" y="202"/>
                    </a:lnTo>
                    <a:lnTo>
                      <a:pt x="4" y="202"/>
                    </a:lnTo>
                    <a:lnTo>
                      <a:pt x="4" y="202"/>
                    </a:lnTo>
                    <a:lnTo>
                      <a:pt x="24" y="202"/>
                    </a:lnTo>
                    <a:lnTo>
                      <a:pt x="24" y="202"/>
                    </a:lnTo>
                    <a:lnTo>
                      <a:pt x="26" y="202"/>
                    </a:lnTo>
                    <a:lnTo>
                      <a:pt x="26" y="204"/>
                    </a:lnTo>
                    <a:lnTo>
                      <a:pt x="26" y="204"/>
                    </a:lnTo>
                    <a:lnTo>
                      <a:pt x="24" y="204"/>
                    </a:lnTo>
                    <a:lnTo>
                      <a:pt x="4" y="204"/>
                    </a:lnTo>
                    <a:close/>
                    <a:moveTo>
                      <a:pt x="6" y="214"/>
                    </a:moveTo>
                    <a:lnTo>
                      <a:pt x="6" y="214"/>
                    </a:lnTo>
                    <a:lnTo>
                      <a:pt x="4" y="212"/>
                    </a:lnTo>
                    <a:lnTo>
                      <a:pt x="4" y="212"/>
                    </a:lnTo>
                    <a:lnTo>
                      <a:pt x="4" y="212"/>
                    </a:lnTo>
                    <a:lnTo>
                      <a:pt x="6" y="210"/>
                    </a:lnTo>
                    <a:lnTo>
                      <a:pt x="26" y="210"/>
                    </a:lnTo>
                    <a:lnTo>
                      <a:pt x="26" y="210"/>
                    </a:lnTo>
                    <a:lnTo>
                      <a:pt x="26" y="210"/>
                    </a:lnTo>
                    <a:lnTo>
                      <a:pt x="26" y="212"/>
                    </a:lnTo>
                    <a:lnTo>
                      <a:pt x="26" y="212"/>
                    </a:lnTo>
                    <a:lnTo>
                      <a:pt x="26" y="212"/>
                    </a:lnTo>
                    <a:lnTo>
                      <a:pt x="6" y="214"/>
                    </a:lnTo>
                    <a:close/>
                    <a:moveTo>
                      <a:pt x="6" y="222"/>
                    </a:moveTo>
                    <a:lnTo>
                      <a:pt x="6" y="222"/>
                    </a:lnTo>
                    <a:lnTo>
                      <a:pt x="6" y="220"/>
                    </a:lnTo>
                    <a:lnTo>
                      <a:pt x="6" y="220"/>
                    </a:lnTo>
                    <a:lnTo>
                      <a:pt x="6" y="220"/>
                    </a:lnTo>
                    <a:lnTo>
                      <a:pt x="6" y="218"/>
                    </a:lnTo>
                    <a:lnTo>
                      <a:pt x="26" y="218"/>
                    </a:lnTo>
                    <a:lnTo>
                      <a:pt x="26" y="218"/>
                    </a:lnTo>
                    <a:lnTo>
                      <a:pt x="28" y="220"/>
                    </a:lnTo>
                    <a:lnTo>
                      <a:pt x="28" y="220"/>
                    </a:lnTo>
                    <a:lnTo>
                      <a:pt x="28" y="220"/>
                    </a:lnTo>
                    <a:lnTo>
                      <a:pt x="26" y="222"/>
                    </a:lnTo>
                    <a:lnTo>
                      <a:pt x="6" y="222"/>
                    </a:lnTo>
                    <a:close/>
                    <a:moveTo>
                      <a:pt x="8" y="230"/>
                    </a:moveTo>
                    <a:lnTo>
                      <a:pt x="8" y="230"/>
                    </a:lnTo>
                    <a:lnTo>
                      <a:pt x="6" y="228"/>
                    </a:lnTo>
                    <a:lnTo>
                      <a:pt x="6" y="228"/>
                    </a:lnTo>
                    <a:lnTo>
                      <a:pt x="6" y="228"/>
                    </a:lnTo>
                    <a:lnTo>
                      <a:pt x="8" y="226"/>
                    </a:lnTo>
                    <a:lnTo>
                      <a:pt x="28" y="226"/>
                    </a:lnTo>
                    <a:lnTo>
                      <a:pt x="28" y="226"/>
                    </a:lnTo>
                    <a:lnTo>
                      <a:pt x="28" y="228"/>
                    </a:lnTo>
                    <a:lnTo>
                      <a:pt x="28" y="228"/>
                    </a:lnTo>
                    <a:lnTo>
                      <a:pt x="28" y="228"/>
                    </a:lnTo>
                    <a:lnTo>
                      <a:pt x="28" y="230"/>
                    </a:lnTo>
                    <a:lnTo>
                      <a:pt x="8" y="230"/>
                    </a:lnTo>
                    <a:close/>
                    <a:moveTo>
                      <a:pt x="8" y="238"/>
                    </a:moveTo>
                    <a:lnTo>
                      <a:pt x="8" y="238"/>
                    </a:lnTo>
                    <a:lnTo>
                      <a:pt x="8" y="238"/>
                    </a:lnTo>
                    <a:lnTo>
                      <a:pt x="8" y="236"/>
                    </a:lnTo>
                    <a:lnTo>
                      <a:pt x="8" y="236"/>
                    </a:lnTo>
                    <a:lnTo>
                      <a:pt x="8" y="236"/>
                    </a:lnTo>
                    <a:lnTo>
                      <a:pt x="28" y="236"/>
                    </a:lnTo>
                    <a:lnTo>
                      <a:pt x="28" y="236"/>
                    </a:lnTo>
                    <a:lnTo>
                      <a:pt x="30" y="236"/>
                    </a:lnTo>
                    <a:lnTo>
                      <a:pt x="30" y="236"/>
                    </a:lnTo>
                    <a:lnTo>
                      <a:pt x="30" y="236"/>
                    </a:lnTo>
                    <a:lnTo>
                      <a:pt x="28" y="238"/>
                    </a:lnTo>
                    <a:lnTo>
                      <a:pt x="8" y="238"/>
                    </a:lnTo>
                    <a:close/>
                    <a:moveTo>
                      <a:pt x="10" y="246"/>
                    </a:moveTo>
                    <a:lnTo>
                      <a:pt x="10" y="246"/>
                    </a:lnTo>
                    <a:lnTo>
                      <a:pt x="8" y="246"/>
                    </a:lnTo>
                    <a:lnTo>
                      <a:pt x="8" y="244"/>
                    </a:lnTo>
                    <a:lnTo>
                      <a:pt x="8" y="244"/>
                    </a:lnTo>
                    <a:lnTo>
                      <a:pt x="10" y="244"/>
                    </a:lnTo>
                    <a:lnTo>
                      <a:pt x="30" y="244"/>
                    </a:lnTo>
                    <a:lnTo>
                      <a:pt x="30" y="244"/>
                    </a:lnTo>
                    <a:lnTo>
                      <a:pt x="30" y="244"/>
                    </a:lnTo>
                    <a:lnTo>
                      <a:pt x="30" y="246"/>
                    </a:lnTo>
                    <a:lnTo>
                      <a:pt x="30" y="246"/>
                    </a:lnTo>
                    <a:lnTo>
                      <a:pt x="30" y="246"/>
                    </a:lnTo>
                    <a:lnTo>
                      <a:pt x="10" y="246"/>
                    </a:lnTo>
                    <a:close/>
                    <a:moveTo>
                      <a:pt x="12" y="256"/>
                    </a:moveTo>
                    <a:lnTo>
                      <a:pt x="12" y="256"/>
                    </a:lnTo>
                    <a:lnTo>
                      <a:pt x="10" y="254"/>
                    </a:lnTo>
                    <a:lnTo>
                      <a:pt x="10" y="254"/>
                    </a:lnTo>
                    <a:lnTo>
                      <a:pt x="10" y="254"/>
                    </a:lnTo>
                    <a:lnTo>
                      <a:pt x="12" y="252"/>
                    </a:lnTo>
                    <a:lnTo>
                      <a:pt x="32" y="252"/>
                    </a:lnTo>
                    <a:lnTo>
                      <a:pt x="32" y="252"/>
                    </a:lnTo>
                    <a:lnTo>
                      <a:pt x="32" y="252"/>
                    </a:lnTo>
                    <a:lnTo>
                      <a:pt x="32" y="254"/>
                    </a:lnTo>
                    <a:lnTo>
                      <a:pt x="32" y="254"/>
                    </a:lnTo>
                    <a:lnTo>
                      <a:pt x="32" y="254"/>
                    </a:lnTo>
                    <a:lnTo>
                      <a:pt x="12" y="256"/>
                    </a:lnTo>
                    <a:close/>
                    <a:moveTo>
                      <a:pt x="14" y="264"/>
                    </a:moveTo>
                    <a:lnTo>
                      <a:pt x="14" y="264"/>
                    </a:lnTo>
                    <a:lnTo>
                      <a:pt x="12" y="262"/>
                    </a:lnTo>
                    <a:lnTo>
                      <a:pt x="12" y="262"/>
                    </a:lnTo>
                    <a:lnTo>
                      <a:pt x="12" y="262"/>
                    </a:lnTo>
                    <a:lnTo>
                      <a:pt x="14" y="260"/>
                    </a:lnTo>
                    <a:lnTo>
                      <a:pt x="34" y="260"/>
                    </a:lnTo>
                    <a:lnTo>
                      <a:pt x="34" y="260"/>
                    </a:lnTo>
                    <a:lnTo>
                      <a:pt x="34" y="262"/>
                    </a:lnTo>
                    <a:lnTo>
                      <a:pt x="34" y="262"/>
                    </a:lnTo>
                    <a:lnTo>
                      <a:pt x="34" y="262"/>
                    </a:lnTo>
                    <a:lnTo>
                      <a:pt x="34" y="264"/>
                    </a:lnTo>
                    <a:lnTo>
                      <a:pt x="14" y="264"/>
                    </a:lnTo>
                    <a:close/>
                    <a:moveTo>
                      <a:pt x="16" y="272"/>
                    </a:moveTo>
                    <a:lnTo>
                      <a:pt x="16" y="272"/>
                    </a:lnTo>
                    <a:lnTo>
                      <a:pt x="14" y="270"/>
                    </a:lnTo>
                    <a:lnTo>
                      <a:pt x="14" y="270"/>
                    </a:lnTo>
                    <a:lnTo>
                      <a:pt x="14" y="270"/>
                    </a:lnTo>
                    <a:lnTo>
                      <a:pt x="16" y="270"/>
                    </a:lnTo>
                    <a:lnTo>
                      <a:pt x="36" y="268"/>
                    </a:lnTo>
                    <a:lnTo>
                      <a:pt x="36" y="268"/>
                    </a:lnTo>
                    <a:lnTo>
                      <a:pt x="36" y="270"/>
                    </a:lnTo>
                    <a:lnTo>
                      <a:pt x="36" y="270"/>
                    </a:lnTo>
                    <a:lnTo>
                      <a:pt x="36" y="270"/>
                    </a:lnTo>
                    <a:lnTo>
                      <a:pt x="36" y="272"/>
                    </a:lnTo>
                    <a:lnTo>
                      <a:pt x="16" y="272"/>
                    </a:lnTo>
                    <a:close/>
                    <a:moveTo>
                      <a:pt x="18" y="280"/>
                    </a:moveTo>
                    <a:lnTo>
                      <a:pt x="18" y="280"/>
                    </a:lnTo>
                    <a:lnTo>
                      <a:pt x="18" y="280"/>
                    </a:lnTo>
                    <a:lnTo>
                      <a:pt x="18" y="278"/>
                    </a:lnTo>
                    <a:lnTo>
                      <a:pt x="18" y="278"/>
                    </a:lnTo>
                    <a:lnTo>
                      <a:pt x="18" y="278"/>
                    </a:lnTo>
                    <a:lnTo>
                      <a:pt x="38" y="278"/>
                    </a:lnTo>
                    <a:lnTo>
                      <a:pt x="38" y="278"/>
                    </a:lnTo>
                    <a:lnTo>
                      <a:pt x="40" y="278"/>
                    </a:lnTo>
                    <a:lnTo>
                      <a:pt x="40" y="278"/>
                    </a:lnTo>
                    <a:lnTo>
                      <a:pt x="40" y="278"/>
                    </a:lnTo>
                    <a:lnTo>
                      <a:pt x="38" y="280"/>
                    </a:lnTo>
                    <a:lnTo>
                      <a:pt x="18" y="280"/>
                    </a:lnTo>
                    <a:close/>
                    <a:moveTo>
                      <a:pt x="22" y="288"/>
                    </a:moveTo>
                    <a:lnTo>
                      <a:pt x="22" y="288"/>
                    </a:lnTo>
                    <a:lnTo>
                      <a:pt x="20" y="288"/>
                    </a:lnTo>
                    <a:lnTo>
                      <a:pt x="20" y="286"/>
                    </a:lnTo>
                    <a:lnTo>
                      <a:pt x="20" y="286"/>
                    </a:lnTo>
                    <a:lnTo>
                      <a:pt x="22" y="286"/>
                    </a:lnTo>
                    <a:lnTo>
                      <a:pt x="42" y="286"/>
                    </a:lnTo>
                    <a:lnTo>
                      <a:pt x="42" y="286"/>
                    </a:lnTo>
                    <a:lnTo>
                      <a:pt x="42" y="286"/>
                    </a:lnTo>
                    <a:lnTo>
                      <a:pt x="42" y="288"/>
                    </a:lnTo>
                    <a:lnTo>
                      <a:pt x="42" y="288"/>
                    </a:lnTo>
                    <a:lnTo>
                      <a:pt x="42" y="288"/>
                    </a:lnTo>
                    <a:lnTo>
                      <a:pt x="22" y="288"/>
                    </a:lnTo>
                    <a:close/>
                    <a:moveTo>
                      <a:pt x="24" y="298"/>
                    </a:moveTo>
                    <a:lnTo>
                      <a:pt x="24" y="298"/>
                    </a:lnTo>
                    <a:lnTo>
                      <a:pt x="24" y="296"/>
                    </a:lnTo>
                    <a:lnTo>
                      <a:pt x="24" y="296"/>
                    </a:lnTo>
                    <a:lnTo>
                      <a:pt x="24" y="296"/>
                    </a:lnTo>
                    <a:lnTo>
                      <a:pt x="24" y="294"/>
                    </a:lnTo>
                    <a:lnTo>
                      <a:pt x="44" y="294"/>
                    </a:lnTo>
                    <a:lnTo>
                      <a:pt x="44" y="294"/>
                    </a:lnTo>
                    <a:lnTo>
                      <a:pt x="46" y="294"/>
                    </a:lnTo>
                    <a:lnTo>
                      <a:pt x="46" y="296"/>
                    </a:lnTo>
                    <a:lnTo>
                      <a:pt x="46" y="296"/>
                    </a:lnTo>
                    <a:lnTo>
                      <a:pt x="44" y="296"/>
                    </a:lnTo>
                    <a:lnTo>
                      <a:pt x="24" y="298"/>
                    </a:lnTo>
                    <a:close/>
                    <a:moveTo>
                      <a:pt x="30" y="306"/>
                    </a:moveTo>
                    <a:lnTo>
                      <a:pt x="30" y="306"/>
                    </a:lnTo>
                    <a:lnTo>
                      <a:pt x="28" y="304"/>
                    </a:lnTo>
                    <a:lnTo>
                      <a:pt x="28" y="304"/>
                    </a:lnTo>
                    <a:lnTo>
                      <a:pt x="28" y="304"/>
                    </a:lnTo>
                    <a:lnTo>
                      <a:pt x="30" y="302"/>
                    </a:lnTo>
                    <a:lnTo>
                      <a:pt x="48" y="302"/>
                    </a:lnTo>
                    <a:lnTo>
                      <a:pt x="48" y="302"/>
                    </a:lnTo>
                    <a:lnTo>
                      <a:pt x="50" y="304"/>
                    </a:lnTo>
                    <a:lnTo>
                      <a:pt x="50" y="304"/>
                    </a:lnTo>
                    <a:lnTo>
                      <a:pt x="50" y="304"/>
                    </a:lnTo>
                    <a:lnTo>
                      <a:pt x="50" y="306"/>
                    </a:lnTo>
                    <a:lnTo>
                      <a:pt x="30" y="306"/>
                    </a:lnTo>
                    <a:close/>
                    <a:moveTo>
                      <a:pt x="36" y="314"/>
                    </a:moveTo>
                    <a:lnTo>
                      <a:pt x="36" y="314"/>
                    </a:lnTo>
                    <a:lnTo>
                      <a:pt x="34" y="312"/>
                    </a:lnTo>
                    <a:lnTo>
                      <a:pt x="34" y="312"/>
                    </a:lnTo>
                    <a:lnTo>
                      <a:pt x="34" y="312"/>
                    </a:lnTo>
                    <a:lnTo>
                      <a:pt x="36" y="310"/>
                    </a:lnTo>
                    <a:lnTo>
                      <a:pt x="54" y="310"/>
                    </a:lnTo>
                    <a:lnTo>
                      <a:pt x="54" y="310"/>
                    </a:lnTo>
                    <a:lnTo>
                      <a:pt x="56" y="312"/>
                    </a:lnTo>
                    <a:lnTo>
                      <a:pt x="56" y="312"/>
                    </a:lnTo>
                    <a:lnTo>
                      <a:pt x="56" y="312"/>
                    </a:lnTo>
                    <a:lnTo>
                      <a:pt x="56" y="314"/>
                    </a:lnTo>
                    <a:lnTo>
                      <a:pt x="36" y="3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19" name="Freeform 1049"/>
              <p:cNvSpPr>
                <a:spLocks noEditPoints="1"/>
              </p:cNvSpPr>
              <p:nvPr/>
            </p:nvSpPr>
            <p:spPr bwMode="auto">
              <a:xfrm>
                <a:off x="6413500" y="1501775"/>
                <a:ext cx="2282825" cy="1647825"/>
              </a:xfrm>
              <a:custGeom>
                <a:avLst/>
                <a:gdLst/>
                <a:ahLst/>
                <a:cxnLst>
                  <a:cxn ang="0">
                    <a:pos x="1248" y="308"/>
                  </a:cxn>
                  <a:cxn ang="0">
                    <a:pos x="1192" y="298"/>
                  </a:cxn>
                  <a:cxn ang="0">
                    <a:pos x="1114" y="220"/>
                  </a:cxn>
                  <a:cxn ang="0">
                    <a:pos x="1126" y="152"/>
                  </a:cxn>
                  <a:cxn ang="0">
                    <a:pos x="1124" y="80"/>
                  </a:cxn>
                  <a:cxn ang="0">
                    <a:pos x="1108" y="64"/>
                  </a:cxn>
                  <a:cxn ang="0">
                    <a:pos x="1058" y="84"/>
                  </a:cxn>
                  <a:cxn ang="0">
                    <a:pos x="1022" y="36"/>
                  </a:cxn>
                  <a:cxn ang="0">
                    <a:pos x="996" y="0"/>
                  </a:cxn>
                  <a:cxn ang="0">
                    <a:pos x="972" y="6"/>
                  </a:cxn>
                  <a:cxn ang="0">
                    <a:pos x="914" y="74"/>
                  </a:cxn>
                  <a:cxn ang="0">
                    <a:pos x="886" y="116"/>
                  </a:cxn>
                  <a:cxn ang="0">
                    <a:pos x="642" y="84"/>
                  </a:cxn>
                  <a:cxn ang="0">
                    <a:pos x="642" y="186"/>
                  </a:cxn>
                  <a:cxn ang="0">
                    <a:pos x="622" y="216"/>
                  </a:cxn>
                  <a:cxn ang="0">
                    <a:pos x="608" y="214"/>
                  </a:cxn>
                  <a:cxn ang="0">
                    <a:pos x="594" y="86"/>
                  </a:cxn>
                  <a:cxn ang="0">
                    <a:pos x="416" y="112"/>
                  </a:cxn>
                  <a:cxn ang="0">
                    <a:pos x="214" y="196"/>
                  </a:cxn>
                  <a:cxn ang="0">
                    <a:pos x="86" y="306"/>
                  </a:cxn>
                  <a:cxn ang="0">
                    <a:pos x="36" y="380"/>
                  </a:cxn>
                  <a:cxn ang="0">
                    <a:pos x="8" y="460"/>
                  </a:cxn>
                  <a:cxn ang="0">
                    <a:pos x="0" y="524"/>
                  </a:cxn>
                  <a:cxn ang="0">
                    <a:pos x="18" y="630"/>
                  </a:cxn>
                  <a:cxn ang="0">
                    <a:pos x="72" y="726"/>
                  </a:cxn>
                  <a:cxn ang="0">
                    <a:pos x="154" y="812"/>
                  </a:cxn>
                  <a:cxn ang="0">
                    <a:pos x="262" y="880"/>
                  </a:cxn>
                  <a:cxn ang="0">
                    <a:pos x="252" y="916"/>
                  </a:cxn>
                  <a:cxn ang="0">
                    <a:pos x="256" y="1004"/>
                  </a:cxn>
                  <a:cxn ang="0">
                    <a:pos x="288" y="1038"/>
                  </a:cxn>
                  <a:cxn ang="0">
                    <a:pos x="318" y="1036"/>
                  </a:cxn>
                  <a:cxn ang="0">
                    <a:pos x="376" y="980"/>
                  </a:cxn>
                  <a:cxn ang="0">
                    <a:pos x="396" y="932"/>
                  </a:cxn>
                  <a:cxn ang="0">
                    <a:pos x="578" y="964"/>
                  </a:cxn>
                  <a:cxn ang="0">
                    <a:pos x="774" y="956"/>
                  </a:cxn>
                  <a:cxn ang="0">
                    <a:pos x="896" y="932"/>
                  </a:cxn>
                  <a:cxn ang="0">
                    <a:pos x="928" y="1000"/>
                  </a:cxn>
                  <a:cxn ang="0">
                    <a:pos x="988" y="1038"/>
                  </a:cxn>
                  <a:cxn ang="0">
                    <a:pos x="1010" y="1034"/>
                  </a:cxn>
                  <a:cxn ang="0">
                    <a:pos x="1040" y="986"/>
                  </a:cxn>
                  <a:cxn ang="0">
                    <a:pos x="1034" y="890"/>
                  </a:cxn>
                  <a:cxn ang="0">
                    <a:pos x="1058" y="860"/>
                  </a:cxn>
                  <a:cxn ang="0">
                    <a:pos x="1156" y="788"/>
                  </a:cxn>
                  <a:cxn ang="0">
                    <a:pos x="1214" y="724"/>
                  </a:cxn>
                  <a:cxn ang="0">
                    <a:pos x="1284" y="748"/>
                  </a:cxn>
                  <a:cxn ang="0">
                    <a:pos x="1330" y="738"/>
                  </a:cxn>
                  <a:cxn ang="0">
                    <a:pos x="1382" y="698"/>
                  </a:cxn>
                  <a:cxn ang="0">
                    <a:pos x="1418" y="632"/>
                  </a:cxn>
                  <a:cxn ang="0">
                    <a:pos x="1436" y="548"/>
                  </a:cxn>
                  <a:cxn ang="0">
                    <a:pos x="1434" y="480"/>
                  </a:cxn>
                  <a:cxn ang="0">
                    <a:pos x="1412" y="400"/>
                  </a:cxn>
                  <a:cxn ang="0">
                    <a:pos x="1370" y="340"/>
                  </a:cxn>
                  <a:cxn ang="0">
                    <a:pos x="1314" y="306"/>
                  </a:cxn>
                  <a:cxn ang="0">
                    <a:pos x="1028" y="416"/>
                  </a:cxn>
                  <a:cxn ang="0">
                    <a:pos x="1004" y="408"/>
                  </a:cxn>
                  <a:cxn ang="0">
                    <a:pos x="986" y="380"/>
                  </a:cxn>
                  <a:cxn ang="0">
                    <a:pos x="990" y="352"/>
                  </a:cxn>
                  <a:cxn ang="0">
                    <a:pos x="1012" y="326"/>
                  </a:cxn>
                  <a:cxn ang="0">
                    <a:pos x="1038" y="324"/>
                  </a:cxn>
                  <a:cxn ang="0">
                    <a:pos x="1064" y="344"/>
                  </a:cxn>
                  <a:cxn ang="0">
                    <a:pos x="1072" y="370"/>
                  </a:cxn>
                  <a:cxn ang="0">
                    <a:pos x="1058" y="404"/>
                  </a:cxn>
                  <a:cxn ang="0">
                    <a:pos x="1028" y="416"/>
                  </a:cxn>
                </a:cxnLst>
                <a:rect l="0" t="0" r="r" b="b"/>
                <a:pathLst>
                  <a:path w="1438" h="1038">
                    <a:moveTo>
                      <a:pt x="1284" y="302"/>
                    </a:moveTo>
                    <a:lnTo>
                      <a:pt x="1284" y="302"/>
                    </a:lnTo>
                    <a:lnTo>
                      <a:pt x="1266" y="302"/>
                    </a:lnTo>
                    <a:lnTo>
                      <a:pt x="1248" y="308"/>
                    </a:lnTo>
                    <a:lnTo>
                      <a:pt x="1230" y="314"/>
                    </a:lnTo>
                    <a:lnTo>
                      <a:pt x="1214" y="326"/>
                    </a:lnTo>
                    <a:lnTo>
                      <a:pt x="1214" y="326"/>
                    </a:lnTo>
                    <a:lnTo>
                      <a:pt x="1192" y="298"/>
                    </a:lnTo>
                    <a:lnTo>
                      <a:pt x="1168" y="274"/>
                    </a:lnTo>
                    <a:lnTo>
                      <a:pt x="1142" y="250"/>
                    </a:lnTo>
                    <a:lnTo>
                      <a:pt x="1114" y="226"/>
                    </a:lnTo>
                    <a:lnTo>
                      <a:pt x="1114" y="220"/>
                    </a:lnTo>
                    <a:lnTo>
                      <a:pt x="1114" y="220"/>
                    </a:lnTo>
                    <a:lnTo>
                      <a:pt x="1118" y="200"/>
                    </a:lnTo>
                    <a:lnTo>
                      <a:pt x="1124" y="178"/>
                    </a:lnTo>
                    <a:lnTo>
                      <a:pt x="1126" y="152"/>
                    </a:lnTo>
                    <a:lnTo>
                      <a:pt x="1130" y="124"/>
                    </a:lnTo>
                    <a:lnTo>
                      <a:pt x="1128" y="100"/>
                    </a:lnTo>
                    <a:lnTo>
                      <a:pt x="1128" y="88"/>
                    </a:lnTo>
                    <a:lnTo>
                      <a:pt x="1124" y="80"/>
                    </a:lnTo>
                    <a:lnTo>
                      <a:pt x="1120" y="72"/>
                    </a:lnTo>
                    <a:lnTo>
                      <a:pt x="1116" y="68"/>
                    </a:lnTo>
                    <a:lnTo>
                      <a:pt x="1116" y="68"/>
                    </a:lnTo>
                    <a:lnTo>
                      <a:pt x="1108" y="64"/>
                    </a:lnTo>
                    <a:lnTo>
                      <a:pt x="1100" y="66"/>
                    </a:lnTo>
                    <a:lnTo>
                      <a:pt x="1090" y="68"/>
                    </a:lnTo>
                    <a:lnTo>
                      <a:pt x="1080" y="72"/>
                    </a:lnTo>
                    <a:lnTo>
                      <a:pt x="1058" y="84"/>
                    </a:lnTo>
                    <a:lnTo>
                      <a:pt x="1036" y="98"/>
                    </a:lnTo>
                    <a:lnTo>
                      <a:pt x="1036" y="98"/>
                    </a:lnTo>
                    <a:lnTo>
                      <a:pt x="1030" y="66"/>
                    </a:lnTo>
                    <a:lnTo>
                      <a:pt x="1022" y="36"/>
                    </a:lnTo>
                    <a:lnTo>
                      <a:pt x="1016" y="22"/>
                    </a:lnTo>
                    <a:lnTo>
                      <a:pt x="1010" y="12"/>
                    </a:lnTo>
                    <a:lnTo>
                      <a:pt x="1004" y="4"/>
                    </a:lnTo>
                    <a:lnTo>
                      <a:pt x="996" y="0"/>
                    </a:lnTo>
                    <a:lnTo>
                      <a:pt x="996" y="0"/>
                    </a:lnTo>
                    <a:lnTo>
                      <a:pt x="988" y="0"/>
                    </a:lnTo>
                    <a:lnTo>
                      <a:pt x="980" y="2"/>
                    </a:lnTo>
                    <a:lnTo>
                      <a:pt x="972" y="6"/>
                    </a:lnTo>
                    <a:lnTo>
                      <a:pt x="964" y="14"/>
                    </a:lnTo>
                    <a:lnTo>
                      <a:pt x="946" y="32"/>
                    </a:lnTo>
                    <a:lnTo>
                      <a:pt x="930" y="52"/>
                    </a:lnTo>
                    <a:lnTo>
                      <a:pt x="914" y="74"/>
                    </a:lnTo>
                    <a:lnTo>
                      <a:pt x="902" y="92"/>
                    </a:lnTo>
                    <a:lnTo>
                      <a:pt x="890" y="110"/>
                    </a:lnTo>
                    <a:lnTo>
                      <a:pt x="886" y="116"/>
                    </a:lnTo>
                    <a:lnTo>
                      <a:pt x="886" y="116"/>
                    </a:lnTo>
                    <a:lnTo>
                      <a:pt x="828" y="102"/>
                    </a:lnTo>
                    <a:lnTo>
                      <a:pt x="768" y="92"/>
                    </a:lnTo>
                    <a:lnTo>
                      <a:pt x="706" y="86"/>
                    </a:lnTo>
                    <a:lnTo>
                      <a:pt x="642" y="84"/>
                    </a:lnTo>
                    <a:lnTo>
                      <a:pt x="642" y="84"/>
                    </a:lnTo>
                    <a:lnTo>
                      <a:pt x="642" y="84"/>
                    </a:lnTo>
                    <a:lnTo>
                      <a:pt x="642" y="186"/>
                    </a:lnTo>
                    <a:lnTo>
                      <a:pt x="642" y="186"/>
                    </a:lnTo>
                    <a:lnTo>
                      <a:pt x="640" y="198"/>
                    </a:lnTo>
                    <a:lnTo>
                      <a:pt x="634" y="208"/>
                    </a:lnTo>
                    <a:lnTo>
                      <a:pt x="628" y="214"/>
                    </a:lnTo>
                    <a:lnTo>
                      <a:pt x="622" y="216"/>
                    </a:lnTo>
                    <a:lnTo>
                      <a:pt x="618" y="216"/>
                    </a:lnTo>
                    <a:lnTo>
                      <a:pt x="618" y="216"/>
                    </a:lnTo>
                    <a:lnTo>
                      <a:pt x="614" y="216"/>
                    </a:lnTo>
                    <a:lnTo>
                      <a:pt x="608" y="214"/>
                    </a:lnTo>
                    <a:lnTo>
                      <a:pt x="602" y="208"/>
                    </a:lnTo>
                    <a:lnTo>
                      <a:pt x="596" y="198"/>
                    </a:lnTo>
                    <a:lnTo>
                      <a:pt x="594" y="186"/>
                    </a:lnTo>
                    <a:lnTo>
                      <a:pt x="594" y="86"/>
                    </a:lnTo>
                    <a:lnTo>
                      <a:pt x="594" y="86"/>
                    </a:lnTo>
                    <a:lnTo>
                      <a:pt x="534" y="90"/>
                    </a:lnTo>
                    <a:lnTo>
                      <a:pt x="474" y="100"/>
                    </a:lnTo>
                    <a:lnTo>
                      <a:pt x="416" y="112"/>
                    </a:lnTo>
                    <a:lnTo>
                      <a:pt x="362" y="128"/>
                    </a:lnTo>
                    <a:lnTo>
                      <a:pt x="310" y="148"/>
                    </a:lnTo>
                    <a:lnTo>
                      <a:pt x="260" y="170"/>
                    </a:lnTo>
                    <a:lnTo>
                      <a:pt x="214" y="196"/>
                    </a:lnTo>
                    <a:lnTo>
                      <a:pt x="172" y="224"/>
                    </a:lnTo>
                    <a:lnTo>
                      <a:pt x="134" y="254"/>
                    </a:lnTo>
                    <a:lnTo>
                      <a:pt x="100" y="288"/>
                    </a:lnTo>
                    <a:lnTo>
                      <a:pt x="86" y="306"/>
                    </a:lnTo>
                    <a:lnTo>
                      <a:pt x="72" y="324"/>
                    </a:lnTo>
                    <a:lnTo>
                      <a:pt x="58" y="342"/>
                    </a:lnTo>
                    <a:lnTo>
                      <a:pt x="46" y="360"/>
                    </a:lnTo>
                    <a:lnTo>
                      <a:pt x="36" y="380"/>
                    </a:lnTo>
                    <a:lnTo>
                      <a:pt x="26" y="400"/>
                    </a:lnTo>
                    <a:lnTo>
                      <a:pt x="18" y="420"/>
                    </a:lnTo>
                    <a:lnTo>
                      <a:pt x="12" y="440"/>
                    </a:lnTo>
                    <a:lnTo>
                      <a:pt x="8" y="460"/>
                    </a:lnTo>
                    <a:lnTo>
                      <a:pt x="4" y="482"/>
                    </a:lnTo>
                    <a:lnTo>
                      <a:pt x="2" y="504"/>
                    </a:lnTo>
                    <a:lnTo>
                      <a:pt x="0" y="524"/>
                    </a:lnTo>
                    <a:lnTo>
                      <a:pt x="0" y="524"/>
                    </a:lnTo>
                    <a:lnTo>
                      <a:pt x="2" y="552"/>
                    </a:lnTo>
                    <a:lnTo>
                      <a:pt x="6" y="578"/>
                    </a:lnTo>
                    <a:lnTo>
                      <a:pt x="10" y="604"/>
                    </a:lnTo>
                    <a:lnTo>
                      <a:pt x="18" y="630"/>
                    </a:lnTo>
                    <a:lnTo>
                      <a:pt x="28" y="656"/>
                    </a:lnTo>
                    <a:lnTo>
                      <a:pt x="42" y="680"/>
                    </a:lnTo>
                    <a:lnTo>
                      <a:pt x="56" y="704"/>
                    </a:lnTo>
                    <a:lnTo>
                      <a:pt x="72" y="726"/>
                    </a:lnTo>
                    <a:lnTo>
                      <a:pt x="90" y="750"/>
                    </a:lnTo>
                    <a:lnTo>
                      <a:pt x="110" y="770"/>
                    </a:lnTo>
                    <a:lnTo>
                      <a:pt x="130" y="792"/>
                    </a:lnTo>
                    <a:lnTo>
                      <a:pt x="154" y="812"/>
                    </a:lnTo>
                    <a:lnTo>
                      <a:pt x="178" y="830"/>
                    </a:lnTo>
                    <a:lnTo>
                      <a:pt x="204" y="848"/>
                    </a:lnTo>
                    <a:lnTo>
                      <a:pt x="232" y="864"/>
                    </a:lnTo>
                    <a:lnTo>
                      <a:pt x="262" y="880"/>
                    </a:lnTo>
                    <a:lnTo>
                      <a:pt x="262" y="880"/>
                    </a:lnTo>
                    <a:lnTo>
                      <a:pt x="258" y="890"/>
                    </a:lnTo>
                    <a:lnTo>
                      <a:pt x="258" y="890"/>
                    </a:lnTo>
                    <a:lnTo>
                      <a:pt x="252" y="916"/>
                    </a:lnTo>
                    <a:lnTo>
                      <a:pt x="248" y="940"/>
                    </a:lnTo>
                    <a:lnTo>
                      <a:pt x="248" y="964"/>
                    </a:lnTo>
                    <a:lnTo>
                      <a:pt x="250" y="986"/>
                    </a:lnTo>
                    <a:lnTo>
                      <a:pt x="256" y="1004"/>
                    </a:lnTo>
                    <a:lnTo>
                      <a:pt x="264" y="1018"/>
                    </a:lnTo>
                    <a:lnTo>
                      <a:pt x="276" y="1030"/>
                    </a:lnTo>
                    <a:lnTo>
                      <a:pt x="282" y="1034"/>
                    </a:lnTo>
                    <a:lnTo>
                      <a:pt x="288" y="1038"/>
                    </a:lnTo>
                    <a:lnTo>
                      <a:pt x="288" y="1038"/>
                    </a:lnTo>
                    <a:lnTo>
                      <a:pt x="296" y="1038"/>
                    </a:lnTo>
                    <a:lnTo>
                      <a:pt x="304" y="1038"/>
                    </a:lnTo>
                    <a:lnTo>
                      <a:pt x="318" y="1036"/>
                    </a:lnTo>
                    <a:lnTo>
                      <a:pt x="334" y="1028"/>
                    </a:lnTo>
                    <a:lnTo>
                      <a:pt x="348" y="1016"/>
                    </a:lnTo>
                    <a:lnTo>
                      <a:pt x="362" y="1000"/>
                    </a:lnTo>
                    <a:lnTo>
                      <a:pt x="376" y="980"/>
                    </a:lnTo>
                    <a:lnTo>
                      <a:pt x="386" y="958"/>
                    </a:lnTo>
                    <a:lnTo>
                      <a:pt x="396" y="934"/>
                    </a:lnTo>
                    <a:lnTo>
                      <a:pt x="396" y="934"/>
                    </a:lnTo>
                    <a:lnTo>
                      <a:pt x="396" y="932"/>
                    </a:lnTo>
                    <a:lnTo>
                      <a:pt x="396" y="932"/>
                    </a:lnTo>
                    <a:lnTo>
                      <a:pt x="454" y="946"/>
                    </a:lnTo>
                    <a:lnTo>
                      <a:pt x="514" y="958"/>
                    </a:lnTo>
                    <a:lnTo>
                      <a:pt x="578" y="964"/>
                    </a:lnTo>
                    <a:lnTo>
                      <a:pt x="642" y="966"/>
                    </a:lnTo>
                    <a:lnTo>
                      <a:pt x="642" y="966"/>
                    </a:lnTo>
                    <a:lnTo>
                      <a:pt x="708" y="964"/>
                    </a:lnTo>
                    <a:lnTo>
                      <a:pt x="774" y="956"/>
                    </a:lnTo>
                    <a:lnTo>
                      <a:pt x="836" y="946"/>
                    </a:lnTo>
                    <a:lnTo>
                      <a:pt x="896" y="930"/>
                    </a:lnTo>
                    <a:lnTo>
                      <a:pt x="896" y="930"/>
                    </a:lnTo>
                    <a:lnTo>
                      <a:pt x="896" y="932"/>
                    </a:lnTo>
                    <a:lnTo>
                      <a:pt x="896" y="932"/>
                    </a:lnTo>
                    <a:lnTo>
                      <a:pt x="904" y="958"/>
                    </a:lnTo>
                    <a:lnTo>
                      <a:pt x="916" y="980"/>
                    </a:lnTo>
                    <a:lnTo>
                      <a:pt x="928" y="1000"/>
                    </a:lnTo>
                    <a:lnTo>
                      <a:pt x="942" y="1016"/>
                    </a:lnTo>
                    <a:lnTo>
                      <a:pt x="958" y="1028"/>
                    </a:lnTo>
                    <a:lnTo>
                      <a:pt x="972" y="1036"/>
                    </a:lnTo>
                    <a:lnTo>
                      <a:pt x="988" y="1038"/>
                    </a:lnTo>
                    <a:lnTo>
                      <a:pt x="996" y="1038"/>
                    </a:lnTo>
                    <a:lnTo>
                      <a:pt x="1002" y="1038"/>
                    </a:lnTo>
                    <a:lnTo>
                      <a:pt x="1002" y="1038"/>
                    </a:lnTo>
                    <a:lnTo>
                      <a:pt x="1010" y="1034"/>
                    </a:lnTo>
                    <a:lnTo>
                      <a:pt x="1016" y="1030"/>
                    </a:lnTo>
                    <a:lnTo>
                      <a:pt x="1026" y="1020"/>
                    </a:lnTo>
                    <a:lnTo>
                      <a:pt x="1036" y="1004"/>
                    </a:lnTo>
                    <a:lnTo>
                      <a:pt x="1040" y="986"/>
                    </a:lnTo>
                    <a:lnTo>
                      <a:pt x="1044" y="964"/>
                    </a:lnTo>
                    <a:lnTo>
                      <a:pt x="1044" y="942"/>
                    </a:lnTo>
                    <a:lnTo>
                      <a:pt x="1040" y="916"/>
                    </a:lnTo>
                    <a:lnTo>
                      <a:pt x="1034" y="890"/>
                    </a:lnTo>
                    <a:lnTo>
                      <a:pt x="1034" y="890"/>
                    </a:lnTo>
                    <a:lnTo>
                      <a:pt x="1030" y="876"/>
                    </a:lnTo>
                    <a:lnTo>
                      <a:pt x="1030" y="876"/>
                    </a:lnTo>
                    <a:lnTo>
                      <a:pt x="1058" y="860"/>
                    </a:lnTo>
                    <a:lnTo>
                      <a:pt x="1084" y="844"/>
                    </a:lnTo>
                    <a:lnTo>
                      <a:pt x="1110" y="826"/>
                    </a:lnTo>
                    <a:lnTo>
                      <a:pt x="1134" y="808"/>
                    </a:lnTo>
                    <a:lnTo>
                      <a:pt x="1156" y="788"/>
                    </a:lnTo>
                    <a:lnTo>
                      <a:pt x="1178" y="768"/>
                    </a:lnTo>
                    <a:lnTo>
                      <a:pt x="1196" y="746"/>
                    </a:lnTo>
                    <a:lnTo>
                      <a:pt x="1214" y="724"/>
                    </a:lnTo>
                    <a:lnTo>
                      <a:pt x="1214" y="724"/>
                    </a:lnTo>
                    <a:lnTo>
                      <a:pt x="1230" y="734"/>
                    </a:lnTo>
                    <a:lnTo>
                      <a:pt x="1248" y="742"/>
                    </a:lnTo>
                    <a:lnTo>
                      <a:pt x="1266" y="748"/>
                    </a:lnTo>
                    <a:lnTo>
                      <a:pt x="1284" y="748"/>
                    </a:lnTo>
                    <a:lnTo>
                      <a:pt x="1284" y="748"/>
                    </a:lnTo>
                    <a:lnTo>
                      <a:pt x="1300" y="748"/>
                    </a:lnTo>
                    <a:lnTo>
                      <a:pt x="1314" y="744"/>
                    </a:lnTo>
                    <a:lnTo>
                      <a:pt x="1330" y="738"/>
                    </a:lnTo>
                    <a:lnTo>
                      <a:pt x="1344" y="732"/>
                    </a:lnTo>
                    <a:lnTo>
                      <a:pt x="1356" y="722"/>
                    </a:lnTo>
                    <a:lnTo>
                      <a:pt x="1370" y="710"/>
                    </a:lnTo>
                    <a:lnTo>
                      <a:pt x="1382" y="698"/>
                    </a:lnTo>
                    <a:lnTo>
                      <a:pt x="1392" y="684"/>
                    </a:lnTo>
                    <a:lnTo>
                      <a:pt x="1402" y="668"/>
                    </a:lnTo>
                    <a:lnTo>
                      <a:pt x="1412" y="650"/>
                    </a:lnTo>
                    <a:lnTo>
                      <a:pt x="1418" y="632"/>
                    </a:lnTo>
                    <a:lnTo>
                      <a:pt x="1426" y="612"/>
                    </a:lnTo>
                    <a:lnTo>
                      <a:pt x="1430" y="592"/>
                    </a:lnTo>
                    <a:lnTo>
                      <a:pt x="1434" y="570"/>
                    </a:lnTo>
                    <a:lnTo>
                      <a:pt x="1436" y="548"/>
                    </a:lnTo>
                    <a:lnTo>
                      <a:pt x="1438" y="524"/>
                    </a:lnTo>
                    <a:lnTo>
                      <a:pt x="1438" y="524"/>
                    </a:lnTo>
                    <a:lnTo>
                      <a:pt x="1436" y="502"/>
                    </a:lnTo>
                    <a:lnTo>
                      <a:pt x="1434" y="480"/>
                    </a:lnTo>
                    <a:lnTo>
                      <a:pt x="1430" y="458"/>
                    </a:lnTo>
                    <a:lnTo>
                      <a:pt x="1426" y="438"/>
                    </a:lnTo>
                    <a:lnTo>
                      <a:pt x="1418" y="418"/>
                    </a:lnTo>
                    <a:lnTo>
                      <a:pt x="1412" y="400"/>
                    </a:lnTo>
                    <a:lnTo>
                      <a:pt x="1402" y="382"/>
                    </a:lnTo>
                    <a:lnTo>
                      <a:pt x="1392" y="366"/>
                    </a:lnTo>
                    <a:lnTo>
                      <a:pt x="1382" y="352"/>
                    </a:lnTo>
                    <a:lnTo>
                      <a:pt x="1370" y="340"/>
                    </a:lnTo>
                    <a:lnTo>
                      <a:pt x="1356" y="328"/>
                    </a:lnTo>
                    <a:lnTo>
                      <a:pt x="1344" y="318"/>
                    </a:lnTo>
                    <a:lnTo>
                      <a:pt x="1330" y="312"/>
                    </a:lnTo>
                    <a:lnTo>
                      <a:pt x="1314" y="306"/>
                    </a:lnTo>
                    <a:lnTo>
                      <a:pt x="1300" y="302"/>
                    </a:lnTo>
                    <a:lnTo>
                      <a:pt x="1284" y="302"/>
                    </a:lnTo>
                    <a:lnTo>
                      <a:pt x="1284" y="302"/>
                    </a:lnTo>
                    <a:close/>
                    <a:moveTo>
                      <a:pt x="1028" y="416"/>
                    </a:moveTo>
                    <a:lnTo>
                      <a:pt x="1028" y="416"/>
                    </a:lnTo>
                    <a:lnTo>
                      <a:pt x="1020" y="416"/>
                    </a:lnTo>
                    <a:lnTo>
                      <a:pt x="1012" y="414"/>
                    </a:lnTo>
                    <a:lnTo>
                      <a:pt x="1004" y="408"/>
                    </a:lnTo>
                    <a:lnTo>
                      <a:pt x="998" y="404"/>
                    </a:lnTo>
                    <a:lnTo>
                      <a:pt x="994" y="396"/>
                    </a:lnTo>
                    <a:lnTo>
                      <a:pt x="990" y="388"/>
                    </a:lnTo>
                    <a:lnTo>
                      <a:pt x="986" y="380"/>
                    </a:lnTo>
                    <a:lnTo>
                      <a:pt x="986" y="370"/>
                    </a:lnTo>
                    <a:lnTo>
                      <a:pt x="986" y="370"/>
                    </a:lnTo>
                    <a:lnTo>
                      <a:pt x="986" y="360"/>
                    </a:lnTo>
                    <a:lnTo>
                      <a:pt x="990" y="352"/>
                    </a:lnTo>
                    <a:lnTo>
                      <a:pt x="994" y="344"/>
                    </a:lnTo>
                    <a:lnTo>
                      <a:pt x="998" y="338"/>
                    </a:lnTo>
                    <a:lnTo>
                      <a:pt x="1004" y="332"/>
                    </a:lnTo>
                    <a:lnTo>
                      <a:pt x="1012" y="326"/>
                    </a:lnTo>
                    <a:lnTo>
                      <a:pt x="1020" y="324"/>
                    </a:lnTo>
                    <a:lnTo>
                      <a:pt x="1028" y="324"/>
                    </a:lnTo>
                    <a:lnTo>
                      <a:pt x="1028" y="324"/>
                    </a:lnTo>
                    <a:lnTo>
                      <a:pt x="1038" y="324"/>
                    </a:lnTo>
                    <a:lnTo>
                      <a:pt x="1046" y="326"/>
                    </a:lnTo>
                    <a:lnTo>
                      <a:pt x="1052" y="332"/>
                    </a:lnTo>
                    <a:lnTo>
                      <a:pt x="1058" y="338"/>
                    </a:lnTo>
                    <a:lnTo>
                      <a:pt x="1064" y="344"/>
                    </a:lnTo>
                    <a:lnTo>
                      <a:pt x="1068" y="352"/>
                    </a:lnTo>
                    <a:lnTo>
                      <a:pt x="1070" y="360"/>
                    </a:lnTo>
                    <a:lnTo>
                      <a:pt x="1072" y="370"/>
                    </a:lnTo>
                    <a:lnTo>
                      <a:pt x="1072" y="370"/>
                    </a:lnTo>
                    <a:lnTo>
                      <a:pt x="1070" y="380"/>
                    </a:lnTo>
                    <a:lnTo>
                      <a:pt x="1068" y="388"/>
                    </a:lnTo>
                    <a:lnTo>
                      <a:pt x="1064" y="396"/>
                    </a:lnTo>
                    <a:lnTo>
                      <a:pt x="1058" y="404"/>
                    </a:lnTo>
                    <a:lnTo>
                      <a:pt x="1052" y="408"/>
                    </a:lnTo>
                    <a:lnTo>
                      <a:pt x="1046" y="414"/>
                    </a:lnTo>
                    <a:lnTo>
                      <a:pt x="1038" y="416"/>
                    </a:lnTo>
                    <a:lnTo>
                      <a:pt x="1028" y="416"/>
                    </a:lnTo>
                    <a:lnTo>
                      <a:pt x="1028" y="4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grpSp>
      <p:grpSp>
        <p:nvGrpSpPr>
          <p:cNvPr id="22" name="Group 50"/>
          <p:cNvGrpSpPr/>
          <p:nvPr/>
        </p:nvGrpSpPr>
        <p:grpSpPr>
          <a:xfrm>
            <a:off x="752400" y="5315500"/>
            <a:ext cx="3704190" cy="914400"/>
            <a:chOff x="752400" y="5315500"/>
            <a:chExt cx="3704190" cy="914400"/>
          </a:xfrm>
        </p:grpSpPr>
        <p:grpSp>
          <p:nvGrpSpPr>
            <p:cNvPr id="23" name="Group 49"/>
            <p:cNvGrpSpPr/>
            <p:nvPr/>
          </p:nvGrpSpPr>
          <p:grpSpPr>
            <a:xfrm>
              <a:off x="752400" y="5315500"/>
              <a:ext cx="3704190" cy="914400"/>
              <a:chOff x="752400" y="5315500"/>
              <a:chExt cx="3704190" cy="914400"/>
            </a:xfrm>
          </p:grpSpPr>
          <p:sp>
            <p:nvSpPr>
              <p:cNvPr id="25" name="Rounded Rectangle 27"/>
              <p:cNvSpPr/>
              <p:nvPr/>
            </p:nvSpPr>
            <p:spPr>
              <a:xfrm>
                <a:off x="752400" y="5315500"/>
                <a:ext cx="3704190" cy="914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69963" indent="-1588" hangingPunct="0"/>
                <a:r>
                  <a:rPr lang="zh-TW" altLang="en-US" sz="1500" dirty="0">
                    <a:latin typeface="Arial" panose="020B0604020202020204" pitchFamily="34" charset="0"/>
                    <a:ea typeface="Microsoft YaHei" panose="020B0503020204020204" pitchFamily="34" charset="-122"/>
                    <a:cs typeface="Arial" panose="020B0604020202020204" pitchFamily="34" charset="0"/>
                  </a:rPr>
                  <a:t>决</a:t>
                </a:r>
                <a:r>
                  <a:rPr lang="zh-CN" altLang="en-US" sz="1500" dirty="0">
                    <a:latin typeface="Arial" panose="020B0604020202020204" pitchFamily="34" charset="0"/>
                    <a:ea typeface="Microsoft YaHei" panose="020B0503020204020204" pitchFamily="34" charset="-122"/>
                    <a:cs typeface="Arial" panose="020B0604020202020204" pitchFamily="34" charset="0"/>
                  </a:rPr>
                  <a:t>定计量预期信用损失</a:t>
                </a:r>
                <a:r>
                  <a:rPr lang="zh-TW" altLang="en-US" sz="1500" dirty="0">
                    <a:latin typeface="Arial" panose="020B0604020202020204" pitchFamily="34" charset="0"/>
                    <a:ea typeface="Microsoft YaHei" panose="020B0503020204020204" pitchFamily="34" charset="-122"/>
                    <a:cs typeface="Arial" panose="020B0604020202020204" pitchFamily="34" charset="0"/>
                  </a:rPr>
                  <a:t>所</a:t>
                </a:r>
                <a:r>
                  <a:rPr lang="zh-CN" altLang="en-US" sz="1500" dirty="0">
                    <a:latin typeface="Arial" panose="020B0604020202020204" pitchFamily="34" charset="0"/>
                    <a:ea typeface="Microsoft YaHei" panose="020B0503020204020204" pitchFamily="34" charset="-122"/>
                    <a:cs typeface="Arial" panose="020B0604020202020204" pitchFamily="34" charset="0"/>
                  </a:rPr>
                  <a:t>需</a:t>
                </a:r>
                <a:r>
                  <a:rPr lang="zh-TW" altLang="en-US" sz="1500" dirty="0">
                    <a:latin typeface="Arial" panose="020B0604020202020204" pitchFamily="34" charset="0"/>
                    <a:ea typeface="Microsoft YaHei" panose="020B0503020204020204" pitchFamily="34" charset="-122"/>
                    <a:cs typeface="Arial" panose="020B0604020202020204" pitchFamily="34" charset="0"/>
                  </a:rPr>
                  <a:t>的</a:t>
                </a:r>
                <a:r>
                  <a:rPr lang="zh-CN" altLang="en-US" sz="1500" dirty="0">
                    <a:latin typeface="Arial" panose="020B0604020202020204" pitchFamily="34" charset="0"/>
                    <a:ea typeface="Microsoft YaHei" panose="020B0503020204020204" pitchFamily="34" charset="-122"/>
                    <a:cs typeface="Arial" panose="020B0604020202020204" pitchFamily="34" charset="0"/>
                  </a:rPr>
                  <a:t>前瞻性信息的程度</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26" name="Rounded Rectangle 33"/>
              <p:cNvSpPr/>
              <p:nvPr/>
            </p:nvSpPr>
            <p:spPr>
              <a:xfrm>
                <a:off x="870011" y="5430910"/>
                <a:ext cx="798991" cy="68358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24" name="Freeform 165"/>
            <p:cNvSpPr>
              <a:spLocks noEditPoints="1"/>
            </p:cNvSpPr>
            <p:nvPr/>
          </p:nvSpPr>
          <p:spPr bwMode="auto">
            <a:xfrm>
              <a:off x="930727" y="5469062"/>
              <a:ext cx="706276" cy="607275"/>
            </a:xfrm>
            <a:custGeom>
              <a:avLst/>
              <a:gdLst/>
              <a:ahLst/>
              <a:cxnLst>
                <a:cxn ang="0">
                  <a:pos x="546" y="1096"/>
                </a:cxn>
                <a:cxn ang="0">
                  <a:pos x="331" y="1187"/>
                </a:cxn>
                <a:cxn ang="0">
                  <a:pos x="94" y="1128"/>
                </a:cxn>
                <a:cxn ang="0">
                  <a:pos x="0" y="960"/>
                </a:cxn>
                <a:cxn ang="0">
                  <a:pos x="61" y="628"/>
                </a:cxn>
                <a:cxn ang="0">
                  <a:pos x="147" y="531"/>
                </a:cxn>
                <a:cxn ang="0">
                  <a:pos x="277" y="490"/>
                </a:cxn>
                <a:cxn ang="0">
                  <a:pos x="307" y="449"/>
                </a:cxn>
                <a:cxn ang="0">
                  <a:pos x="238" y="428"/>
                </a:cxn>
                <a:cxn ang="0">
                  <a:pos x="197" y="416"/>
                </a:cxn>
                <a:cxn ang="0">
                  <a:pos x="242" y="272"/>
                </a:cxn>
                <a:cxn ang="0">
                  <a:pos x="404" y="180"/>
                </a:cxn>
                <a:cxn ang="0">
                  <a:pos x="562" y="219"/>
                </a:cxn>
                <a:cxn ang="0">
                  <a:pos x="610" y="381"/>
                </a:cxn>
                <a:cxn ang="0">
                  <a:pos x="755" y="370"/>
                </a:cxn>
                <a:cxn ang="0">
                  <a:pos x="809" y="233"/>
                </a:cxn>
                <a:cxn ang="0">
                  <a:pos x="956" y="177"/>
                </a:cxn>
                <a:cxn ang="0">
                  <a:pos x="1131" y="260"/>
                </a:cxn>
                <a:cxn ang="0">
                  <a:pos x="1187" y="410"/>
                </a:cxn>
                <a:cxn ang="0">
                  <a:pos x="1144" y="428"/>
                </a:cxn>
                <a:cxn ang="0">
                  <a:pos x="1076" y="443"/>
                </a:cxn>
                <a:cxn ang="0">
                  <a:pos x="1099" y="489"/>
                </a:cxn>
                <a:cxn ang="0">
                  <a:pos x="1223" y="524"/>
                </a:cxn>
                <a:cxn ang="0">
                  <a:pos x="1315" y="615"/>
                </a:cxn>
                <a:cxn ang="0">
                  <a:pos x="1383" y="960"/>
                </a:cxn>
                <a:cxn ang="0">
                  <a:pos x="1288" y="1128"/>
                </a:cxn>
                <a:cxn ang="0">
                  <a:pos x="1081" y="1189"/>
                </a:cxn>
                <a:cxn ang="0">
                  <a:pos x="855" y="1113"/>
                </a:cxn>
                <a:cxn ang="0">
                  <a:pos x="779" y="960"/>
                </a:cxn>
                <a:cxn ang="0">
                  <a:pos x="623" y="858"/>
                </a:cxn>
                <a:cxn ang="0">
                  <a:pos x="761" y="748"/>
                </a:cxn>
                <a:cxn ang="0">
                  <a:pos x="761" y="691"/>
                </a:cxn>
                <a:cxn ang="0">
                  <a:pos x="622" y="691"/>
                </a:cxn>
                <a:cxn ang="0">
                  <a:pos x="622" y="748"/>
                </a:cxn>
                <a:cxn ang="0">
                  <a:pos x="883" y="939"/>
                </a:cxn>
                <a:cxn ang="0">
                  <a:pos x="946" y="866"/>
                </a:cxn>
                <a:cxn ang="0">
                  <a:pos x="1125" y="835"/>
                </a:cxn>
                <a:cxn ang="0">
                  <a:pos x="1262" y="903"/>
                </a:cxn>
                <a:cxn ang="0">
                  <a:pos x="1269" y="1007"/>
                </a:cxn>
                <a:cxn ang="0">
                  <a:pos x="1144" y="1082"/>
                </a:cxn>
                <a:cxn ang="0">
                  <a:pos x="963" y="1064"/>
                </a:cxn>
                <a:cxn ang="0">
                  <a:pos x="881" y="977"/>
                </a:cxn>
                <a:cxn ang="0">
                  <a:pos x="489" y="913"/>
                </a:cxn>
                <a:cxn ang="0">
                  <a:pos x="364" y="838"/>
                </a:cxn>
                <a:cxn ang="0">
                  <a:pos x="183" y="858"/>
                </a:cxn>
                <a:cxn ang="0">
                  <a:pos x="100" y="949"/>
                </a:cxn>
                <a:cxn ang="0">
                  <a:pos x="151" y="1046"/>
                </a:cxn>
                <a:cxn ang="0">
                  <a:pos x="302" y="1089"/>
                </a:cxn>
                <a:cxn ang="0">
                  <a:pos x="463" y="1038"/>
                </a:cxn>
                <a:cxn ang="0">
                  <a:pos x="869" y="121"/>
                </a:cxn>
                <a:cxn ang="0">
                  <a:pos x="1067" y="144"/>
                </a:cxn>
                <a:cxn ang="0">
                  <a:pos x="1079" y="75"/>
                </a:cxn>
                <a:cxn ang="0">
                  <a:pos x="996" y="3"/>
                </a:cxn>
                <a:cxn ang="0">
                  <a:pos x="894" y="26"/>
                </a:cxn>
                <a:cxn ang="0">
                  <a:pos x="855" y="115"/>
                </a:cxn>
                <a:cxn ang="0">
                  <a:pos x="524" y="119"/>
                </a:cxn>
                <a:cxn ang="0">
                  <a:pos x="366" y="121"/>
                </a:cxn>
                <a:cxn ang="0">
                  <a:pos x="299" y="101"/>
                </a:cxn>
                <a:cxn ang="0">
                  <a:pos x="350" y="17"/>
                </a:cxn>
                <a:cxn ang="0">
                  <a:pos x="452" y="7"/>
                </a:cxn>
                <a:cxn ang="0">
                  <a:pos x="528" y="101"/>
                </a:cxn>
              </a:cxnLst>
              <a:rect l="0" t="0" r="r" b="b"/>
              <a:pathLst>
                <a:path w="1383" h="1189">
                  <a:moveTo>
                    <a:pt x="604" y="974"/>
                  </a:moveTo>
                  <a:lnTo>
                    <a:pt x="604" y="974"/>
                  </a:lnTo>
                  <a:lnTo>
                    <a:pt x="603" y="985"/>
                  </a:lnTo>
                  <a:lnTo>
                    <a:pt x="601" y="996"/>
                  </a:lnTo>
                  <a:lnTo>
                    <a:pt x="600" y="1007"/>
                  </a:lnTo>
                  <a:lnTo>
                    <a:pt x="596" y="1018"/>
                  </a:lnTo>
                  <a:lnTo>
                    <a:pt x="587" y="1039"/>
                  </a:lnTo>
                  <a:lnTo>
                    <a:pt x="576" y="1058"/>
                  </a:lnTo>
                  <a:lnTo>
                    <a:pt x="562" y="1078"/>
                  </a:lnTo>
                  <a:lnTo>
                    <a:pt x="546" y="1096"/>
                  </a:lnTo>
                  <a:lnTo>
                    <a:pt x="528" y="1113"/>
                  </a:lnTo>
                  <a:lnTo>
                    <a:pt x="508" y="1128"/>
                  </a:lnTo>
                  <a:lnTo>
                    <a:pt x="508" y="1128"/>
                  </a:lnTo>
                  <a:lnTo>
                    <a:pt x="488" y="1140"/>
                  </a:lnTo>
                  <a:lnTo>
                    <a:pt x="464" y="1153"/>
                  </a:lnTo>
                  <a:lnTo>
                    <a:pt x="440" y="1164"/>
                  </a:lnTo>
                  <a:lnTo>
                    <a:pt x="414" y="1172"/>
                  </a:lnTo>
                  <a:lnTo>
                    <a:pt x="388" y="1179"/>
                  </a:lnTo>
                  <a:lnTo>
                    <a:pt x="360" y="1185"/>
                  </a:lnTo>
                  <a:lnTo>
                    <a:pt x="331" y="1187"/>
                  </a:lnTo>
                  <a:lnTo>
                    <a:pt x="302" y="1189"/>
                  </a:lnTo>
                  <a:lnTo>
                    <a:pt x="302" y="1189"/>
                  </a:lnTo>
                  <a:lnTo>
                    <a:pt x="271" y="1187"/>
                  </a:lnTo>
                  <a:lnTo>
                    <a:pt x="242" y="1185"/>
                  </a:lnTo>
                  <a:lnTo>
                    <a:pt x="215" y="1179"/>
                  </a:lnTo>
                  <a:lnTo>
                    <a:pt x="188" y="1172"/>
                  </a:lnTo>
                  <a:lnTo>
                    <a:pt x="162" y="1164"/>
                  </a:lnTo>
                  <a:lnTo>
                    <a:pt x="138" y="1153"/>
                  </a:lnTo>
                  <a:lnTo>
                    <a:pt x="115" y="1140"/>
                  </a:lnTo>
                  <a:lnTo>
                    <a:pt x="94" y="1128"/>
                  </a:lnTo>
                  <a:lnTo>
                    <a:pt x="94" y="1128"/>
                  </a:lnTo>
                  <a:lnTo>
                    <a:pt x="73" y="1111"/>
                  </a:lnTo>
                  <a:lnTo>
                    <a:pt x="55" y="1093"/>
                  </a:lnTo>
                  <a:lnTo>
                    <a:pt x="39" y="1074"/>
                  </a:lnTo>
                  <a:lnTo>
                    <a:pt x="25" y="1053"/>
                  </a:lnTo>
                  <a:lnTo>
                    <a:pt x="14" y="1031"/>
                  </a:lnTo>
                  <a:lnTo>
                    <a:pt x="5" y="1009"/>
                  </a:lnTo>
                  <a:lnTo>
                    <a:pt x="1" y="985"/>
                  </a:lnTo>
                  <a:lnTo>
                    <a:pt x="0" y="973"/>
                  </a:lnTo>
                  <a:lnTo>
                    <a:pt x="0" y="960"/>
                  </a:lnTo>
                  <a:lnTo>
                    <a:pt x="0" y="960"/>
                  </a:lnTo>
                  <a:lnTo>
                    <a:pt x="0" y="938"/>
                  </a:lnTo>
                  <a:lnTo>
                    <a:pt x="4" y="917"/>
                  </a:lnTo>
                  <a:lnTo>
                    <a:pt x="4" y="917"/>
                  </a:lnTo>
                  <a:lnTo>
                    <a:pt x="26" y="784"/>
                  </a:lnTo>
                  <a:lnTo>
                    <a:pt x="39" y="718"/>
                  </a:lnTo>
                  <a:lnTo>
                    <a:pt x="53" y="654"/>
                  </a:lnTo>
                  <a:lnTo>
                    <a:pt x="53" y="654"/>
                  </a:lnTo>
                  <a:lnTo>
                    <a:pt x="57" y="640"/>
                  </a:lnTo>
                  <a:lnTo>
                    <a:pt x="61" y="628"/>
                  </a:lnTo>
                  <a:lnTo>
                    <a:pt x="68" y="615"/>
                  </a:lnTo>
                  <a:lnTo>
                    <a:pt x="73" y="603"/>
                  </a:lnTo>
                  <a:lnTo>
                    <a:pt x="82" y="592"/>
                  </a:lnTo>
                  <a:lnTo>
                    <a:pt x="90" y="580"/>
                  </a:lnTo>
                  <a:lnTo>
                    <a:pt x="100" y="569"/>
                  </a:lnTo>
                  <a:lnTo>
                    <a:pt x="109" y="560"/>
                  </a:lnTo>
                  <a:lnTo>
                    <a:pt x="109" y="560"/>
                  </a:lnTo>
                  <a:lnTo>
                    <a:pt x="122" y="549"/>
                  </a:lnTo>
                  <a:lnTo>
                    <a:pt x="133" y="540"/>
                  </a:lnTo>
                  <a:lnTo>
                    <a:pt x="147" y="531"/>
                  </a:lnTo>
                  <a:lnTo>
                    <a:pt x="159" y="524"/>
                  </a:lnTo>
                  <a:lnTo>
                    <a:pt x="173" y="517"/>
                  </a:lnTo>
                  <a:lnTo>
                    <a:pt x="188" y="510"/>
                  </a:lnTo>
                  <a:lnTo>
                    <a:pt x="204" y="504"/>
                  </a:lnTo>
                  <a:lnTo>
                    <a:pt x="219" y="499"/>
                  </a:lnTo>
                  <a:lnTo>
                    <a:pt x="219" y="499"/>
                  </a:lnTo>
                  <a:lnTo>
                    <a:pt x="248" y="493"/>
                  </a:lnTo>
                  <a:lnTo>
                    <a:pt x="248" y="493"/>
                  </a:lnTo>
                  <a:lnTo>
                    <a:pt x="277" y="490"/>
                  </a:lnTo>
                  <a:lnTo>
                    <a:pt x="277" y="490"/>
                  </a:lnTo>
                  <a:lnTo>
                    <a:pt x="284" y="489"/>
                  </a:lnTo>
                  <a:lnTo>
                    <a:pt x="289" y="488"/>
                  </a:lnTo>
                  <a:lnTo>
                    <a:pt x="295" y="484"/>
                  </a:lnTo>
                  <a:lnTo>
                    <a:pt x="301" y="479"/>
                  </a:lnTo>
                  <a:lnTo>
                    <a:pt x="305" y="475"/>
                  </a:lnTo>
                  <a:lnTo>
                    <a:pt x="307" y="468"/>
                  </a:lnTo>
                  <a:lnTo>
                    <a:pt x="309" y="463"/>
                  </a:lnTo>
                  <a:lnTo>
                    <a:pt x="309" y="456"/>
                  </a:lnTo>
                  <a:lnTo>
                    <a:pt x="309" y="456"/>
                  </a:lnTo>
                  <a:lnTo>
                    <a:pt x="307" y="449"/>
                  </a:lnTo>
                  <a:lnTo>
                    <a:pt x="306" y="443"/>
                  </a:lnTo>
                  <a:lnTo>
                    <a:pt x="302" y="438"/>
                  </a:lnTo>
                  <a:lnTo>
                    <a:pt x="298" y="432"/>
                  </a:lnTo>
                  <a:lnTo>
                    <a:pt x="294" y="429"/>
                  </a:lnTo>
                  <a:lnTo>
                    <a:pt x="287" y="427"/>
                  </a:lnTo>
                  <a:lnTo>
                    <a:pt x="281" y="424"/>
                  </a:lnTo>
                  <a:lnTo>
                    <a:pt x="274" y="424"/>
                  </a:lnTo>
                  <a:lnTo>
                    <a:pt x="274" y="424"/>
                  </a:lnTo>
                  <a:lnTo>
                    <a:pt x="256" y="425"/>
                  </a:lnTo>
                  <a:lnTo>
                    <a:pt x="238" y="428"/>
                  </a:lnTo>
                  <a:lnTo>
                    <a:pt x="238" y="428"/>
                  </a:lnTo>
                  <a:lnTo>
                    <a:pt x="223" y="431"/>
                  </a:lnTo>
                  <a:lnTo>
                    <a:pt x="223" y="431"/>
                  </a:lnTo>
                  <a:lnTo>
                    <a:pt x="217" y="431"/>
                  </a:lnTo>
                  <a:lnTo>
                    <a:pt x="212" y="431"/>
                  </a:lnTo>
                  <a:lnTo>
                    <a:pt x="206" y="428"/>
                  </a:lnTo>
                  <a:lnTo>
                    <a:pt x="202" y="425"/>
                  </a:lnTo>
                  <a:lnTo>
                    <a:pt x="202" y="425"/>
                  </a:lnTo>
                  <a:lnTo>
                    <a:pt x="199" y="420"/>
                  </a:lnTo>
                  <a:lnTo>
                    <a:pt x="197" y="416"/>
                  </a:lnTo>
                  <a:lnTo>
                    <a:pt x="195" y="410"/>
                  </a:lnTo>
                  <a:lnTo>
                    <a:pt x="197" y="405"/>
                  </a:lnTo>
                  <a:lnTo>
                    <a:pt x="208" y="344"/>
                  </a:lnTo>
                  <a:lnTo>
                    <a:pt x="208" y="344"/>
                  </a:lnTo>
                  <a:lnTo>
                    <a:pt x="210" y="331"/>
                  </a:lnTo>
                  <a:lnTo>
                    <a:pt x="215" y="319"/>
                  </a:lnTo>
                  <a:lnTo>
                    <a:pt x="220" y="306"/>
                  </a:lnTo>
                  <a:lnTo>
                    <a:pt x="226" y="294"/>
                  </a:lnTo>
                  <a:lnTo>
                    <a:pt x="234" y="283"/>
                  </a:lnTo>
                  <a:lnTo>
                    <a:pt x="242" y="272"/>
                  </a:lnTo>
                  <a:lnTo>
                    <a:pt x="252" y="260"/>
                  </a:lnTo>
                  <a:lnTo>
                    <a:pt x="262" y="251"/>
                  </a:lnTo>
                  <a:lnTo>
                    <a:pt x="273" y="241"/>
                  </a:lnTo>
                  <a:lnTo>
                    <a:pt x="284" y="233"/>
                  </a:lnTo>
                  <a:lnTo>
                    <a:pt x="309" y="216"/>
                  </a:lnTo>
                  <a:lnTo>
                    <a:pt x="335" y="202"/>
                  </a:lnTo>
                  <a:lnTo>
                    <a:pt x="362" y="191"/>
                  </a:lnTo>
                  <a:lnTo>
                    <a:pt x="362" y="191"/>
                  </a:lnTo>
                  <a:lnTo>
                    <a:pt x="384" y="186"/>
                  </a:lnTo>
                  <a:lnTo>
                    <a:pt x="404" y="180"/>
                  </a:lnTo>
                  <a:lnTo>
                    <a:pt x="427" y="177"/>
                  </a:lnTo>
                  <a:lnTo>
                    <a:pt x="449" y="177"/>
                  </a:lnTo>
                  <a:lnTo>
                    <a:pt x="449" y="177"/>
                  </a:lnTo>
                  <a:lnTo>
                    <a:pt x="471" y="177"/>
                  </a:lnTo>
                  <a:lnTo>
                    <a:pt x="493" y="181"/>
                  </a:lnTo>
                  <a:lnTo>
                    <a:pt x="514" y="188"/>
                  </a:lnTo>
                  <a:lnTo>
                    <a:pt x="533" y="198"/>
                  </a:lnTo>
                  <a:lnTo>
                    <a:pt x="533" y="198"/>
                  </a:lnTo>
                  <a:lnTo>
                    <a:pt x="549" y="208"/>
                  </a:lnTo>
                  <a:lnTo>
                    <a:pt x="562" y="219"/>
                  </a:lnTo>
                  <a:lnTo>
                    <a:pt x="574" y="233"/>
                  </a:lnTo>
                  <a:lnTo>
                    <a:pt x="585" y="248"/>
                  </a:lnTo>
                  <a:lnTo>
                    <a:pt x="593" y="265"/>
                  </a:lnTo>
                  <a:lnTo>
                    <a:pt x="598" y="284"/>
                  </a:lnTo>
                  <a:lnTo>
                    <a:pt x="603" y="305"/>
                  </a:lnTo>
                  <a:lnTo>
                    <a:pt x="604" y="328"/>
                  </a:lnTo>
                  <a:lnTo>
                    <a:pt x="604" y="387"/>
                  </a:lnTo>
                  <a:lnTo>
                    <a:pt x="604" y="387"/>
                  </a:lnTo>
                  <a:lnTo>
                    <a:pt x="610" y="381"/>
                  </a:lnTo>
                  <a:lnTo>
                    <a:pt x="610" y="381"/>
                  </a:lnTo>
                  <a:lnTo>
                    <a:pt x="628" y="370"/>
                  </a:lnTo>
                  <a:lnTo>
                    <a:pt x="647" y="363"/>
                  </a:lnTo>
                  <a:lnTo>
                    <a:pt x="669" y="357"/>
                  </a:lnTo>
                  <a:lnTo>
                    <a:pt x="680" y="357"/>
                  </a:lnTo>
                  <a:lnTo>
                    <a:pt x="691" y="356"/>
                  </a:lnTo>
                  <a:lnTo>
                    <a:pt x="691" y="356"/>
                  </a:lnTo>
                  <a:lnTo>
                    <a:pt x="702" y="357"/>
                  </a:lnTo>
                  <a:lnTo>
                    <a:pt x="713" y="357"/>
                  </a:lnTo>
                  <a:lnTo>
                    <a:pt x="736" y="363"/>
                  </a:lnTo>
                  <a:lnTo>
                    <a:pt x="755" y="370"/>
                  </a:lnTo>
                  <a:lnTo>
                    <a:pt x="773" y="381"/>
                  </a:lnTo>
                  <a:lnTo>
                    <a:pt x="773" y="381"/>
                  </a:lnTo>
                  <a:lnTo>
                    <a:pt x="779" y="387"/>
                  </a:lnTo>
                  <a:lnTo>
                    <a:pt x="779" y="328"/>
                  </a:lnTo>
                  <a:lnTo>
                    <a:pt x="779" y="328"/>
                  </a:lnTo>
                  <a:lnTo>
                    <a:pt x="780" y="305"/>
                  </a:lnTo>
                  <a:lnTo>
                    <a:pt x="784" y="284"/>
                  </a:lnTo>
                  <a:lnTo>
                    <a:pt x="790" y="265"/>
                  </a:lnTo>
                  <a:lnTo>
                    <a:pt x="798" y="248"/>
                  </a:lnTo>
                  <a:lnTo>
                    <a:pt x="809" y="233"/>
                  </a:lnTo>
                  <a:lnTo>
                    <a:pt x="820" y="219"/>
                  </a:lnTo>
                  <a:lnTo>
                    <a:pt x="834" y="208"/>
                  </a:lnTo>
                  <a:lnTo>
                    <a:pt x="849" y="198"/>
                  </a:lnTo>
                  <a:lnTo>
                    <a:pt x="849" y="198"/>
                  </a:lnTo>
                  <a:lnTo>
                    <a:pt x="869" y="188"/>
                  </a:lnTo>
                  <a:lnTo>
                    <a:pt x="889" y="181"/>
                  </a:lnTo>
                  <a:lnTo>
                    <a:pt x="912" y="177"/>
                  </a:lnTo>
                  <a:lnTo>
                    <a:pt x="934" y="177"/>
                  </a:lnTo>
                  <a:lnTo>
                    <a:pt x="934" y="177"/>
                  </a:lnTo>
                  <a:lnTo>
                    <a:pt x="956" y="177"/>
                  </a:lnTo>
                  <a:lnTo>
                    <a:pt x="978" y="180"/>
                  </a:lnTo>
                  <a:lnTo>
                    <a:pt x="999" y="186"/>
                  </a:lnTo>
                  <a:lnTo>
                    <a:pt x="1021" y="191"/>
                  </a:lnTo>
                  <a:lnTo>
                    <a:pt x="1021" y="191"/>
                  </a:lnTo>
                  <a:lnTo>
                    <a:pt x="1047" y="202"/>
                  </a:lnTo>
                  <a:lnTo>
                    <a:pt x="1074" y="216"/>
                  </a:lnTo>
                  <a:lnTo>
                    <a:pt x="1099" y="233"/>
                  </a:lnTo>
                  <a:lnTo>
                    <a:pt x="1110" y="241"/>
                  </a:lnTo>
                  <a:lnTo>
                    <a:pt x="1121" y="251"/>
                  </a:lnTo>
                  <a:lnTo>
                    <a:pt x="1131" y="260"/>
                  </a:lnTo>
                  <a:lnTo>
                    <a:pt x="1140" y="272"/>
                  </a:lnTo>
                  <a:lnTo>
                    <a:pt x="1149" y="283"/>
                  </a:lnTo>
                  <a:lnTo>
                    <a:pt x="1157" y="294"/>
                  </a:lnTo>
                  <a:lnTo>
                    <a:pt x="1162" y="306"/>
                  </a:lnTo>
                  <a:lnTo>
                    <a:pt x="1168" y="319"/>
                  </a:lnTo>
                  <a:lnTo>
                    <a:pt x="1172" y="331"/>
                  </a:lnTo>
                  <a:lnTo>
                    <a:pt x="1175" y="344"/>
                  </a:lnTo>
                  <a:lnTo>
                    <a:pt x="1186" y="405"/>
                  </a:lnTo>
                  <a:lnTo>
                    <a:pt x="1186" y="405"/>
                  </a:lnTo>
                  <a:lnTo>
                    <a:pt x="1187" y="410"/>
                  </a:lnTo>
                  <a:lnTo>
                    <a:pt x="1186" y="416"/>
                  </a:lnTo>
                  <a:lnTo>
                    <a:pt x="1183" y="420"/>
                  </a:lnTo>
                  <a:lnTo>
                    <a:pt x="1180" y="425"/>
                  </a:lnTo>
                  <a:lnTo>
                    <a:pt x="1180" y="425"/>
                  </a:lnTo>
                  <a:lnTo>
                    <a:pt x="1176" y="428"/>
                  </a:lnTo>
                  <a:lnTo>
                    <a:pt x="1171" y="431"/>
                  </a:lnTo>
                  <a:lnTo>
                    <a:pt x="1165" y="431"/>
                  </a:lnTo>
                  <a:lnTo>
                    <a:pt x="1160" y="431"/>
                  </a:lnTo>
                  <a:lnTo>
                    <a:pt x="1160" y="431"/>
                  </a:lnTo>
                  <a:lnTo>
                    <a:pt x="1144" y="428"/>
                  </a:lnTo>
                  <a:lnTo>
                    <a:pt x="1144" y="428"/>
                  </a:lnTo>
                  <a:lnTo>
                    <a:pt x="1126" y="425"/>
                  </a:lnTo>
                  <a:lnTo>
                    <a:pt x="1108" y="424"/>
                  </a:lnTo>
                  <a:lnTo>
                    <a:pt x="1108" y="424"/>
                  </a:lnTo>
                  <a:lnTo>
                    <a:pt x="1101" y="424"/>
                  </a:lnTo>
                  <a:lnTo>
                    <a:pt x="1096" y="427"/>
                  </a:lnTo>
                  <a:lnTo>
                    <a:pt x="1089" y="429"/>
                  </a:lnTo>
                  <a:lnTo>
                    <a:pt x="1085" y="432"/>
                  </a:lnTo>
                  <a:lnTo>
                    <a:pt x="1081" y="438"/>
                  </a:lnTo>
                  <a:lnTo>
                    <a:pt x="1076" y="443"/>
                  </a:lnTo>
                  <a:lnTo>
                    <a:pt x="1075" y="449"/>
                  </a:lnTo>
                  <a:lnTo>
                    <a:pt x="1074" y="456"/>
                  </a:lnTo>
                  <a:lnTo>
                    <a:pt x="1074" y="456"/>
                  </a:lnTo>
                  <a:lnTo>
                    <a:pt x="1074" y="463"/>
                  </a:lnTo>
                  <a:lnTo>
                    <a:pt x="1075" y="468"/>
                  </a:lnTo>
                  <a:lnTo>
                    <a:pt x="1078" y="475"/>
                  </a:lnTo>
                  <a:lnTo>
                    <a:pt x="1082" y="479"/>
                  </a:lnTo>
                  <a:lnTo>
                    <a:pt x="1088" y="484"/>
                  </a:lnTo>
                  <a:lnTo>
                    <a:pt x="1093" y="488"/>
                  </a:lnTo>
                  <a:lnTo>
                    <a:pt x="1099" y="489"/>
                  </a:lnTo>
                  <a:lnTo>
                    <a:pt x="1106" y="490"/>
                  </a:lnTo>
                  <a:lnTo>
                    <a:pt x="1106" y="490"/>
                  </a:lnTo>
                  <a:lnTo>
                    <a:pt x="1135" y="493"/>
                  </a:lnTo>
                  <a:lnTo>
                    <a:pt x="1135" y="493"/>
                  </a:lnTo>
                  <a:lnTo>
                    <a:pt x="1164" y="499"/>
                  </a:lnTo>
                  <a:lnTo>
                    <a:pt x="1164" y="499"/>
                  </a:lnTo>
                  <a:lnTo>
                    <a:pt x="1179" y="504"/>
                  </a:lnTo>
                  <a:lnTo>
                    <a:pt x="1194" y="510"/>
                  </a:lnTo>
                  <a:lnTo>
                    <a:pt x="1210" y="517"/>
                  </a:lnTo>
                  <a:lnTo>
                    <a:pt x="1223" y="524"/>
                  </a:lnTo>
                  <a:lnTo>
                    <a:pt x="1236" y="531"/>
                  </a:lnTo>
                  <a:lnTo>
                    <a:pt x="1250" y="540"/>
                  </a:lnTo>
                  <a:lnTo>
                    <a:pt x="1261" y="549"/>
                  </a:lnTo>
                  <a:lnTo>
                    <a:pt x="1273" y="560"/>
                  </a:lnTo>
                  <a:lnTo>
                    <a:pt x="1273" y="560"/>
                  </a:lnTo>
                  <a:lnTo>
                    <a:pt x="1283" y="569"/>
                  </a:lnTo>
                  <a:lnTo>
                    <a:pt x="1293" y="580"/>
                  </a:lnTo>
                  <a:lnTo>
                    <a:pt x="1301" y="592"/>
                  </a:lnTo>
                  <a:lnTo>
                    <a:pt x="1309" y="603"/>
                  </a:lnTo>
                  <a:lnTo>
                    <a:pt x="1315" y="615"/>
                  </a:lnTo>
                  <a:lnTo>
                    <a:pt x="1322" y="628"/>
                  </a:lnTo>
                  <a:lnTo>
                    <a:pt x="1326" y="640"/>
                  </a:lnTo>
                  <a:lnTo>
                    <a:pt x="1330" y="654"/>
                  </a:lnTo>
                  <a:lnTo>
                    <a:pt x="1330" y="654"/>
                  </a:lnTo>
                  <a:lnTo>
                    <a:pt x="1344" y="718"/>
                  </a:lnTo>
                  <a:lnTo>
                    <a:pt x="1356" y="784"/>
                  </a:lnTo>
                  <a:lnTo>
                    <a:pt x="1379" y="917"/>
                  </a:lnTo>
                  <a:lnTo>
                    <a:pt x="1379" y="917"/>
                  </a:lnTo>
                  <a:lnTo>
                    <a:pt x="1383" y="938"/>
                  </a:lnTo>
                  <a:lnTo>
                    <a:pt x="1383" y="960"/>
                  </a:lnTo>
                  <a:lnTo>
                    <a:pt x="1383" y="960"/>
                  </a:lnTo>
                  <a:lnTo>
                    <a:pt x="1383" y="973"/>
                  </a:lnTo>
                  <a:lnTo>
                    <a:pt x="1381" y="985"/>
                  </a:lnTo>
                  <a:lnTo>
                    <a:pt x="1377" y="1009"/>
                  </a:lnTo>
                  <a:lnTo>
                    <a:pt x="1369" y="1031"/>
                  </a:lnTo>
                  <a:lnTo>
                    <a:pt x="1358" y="1053"/>
                  </a:lnTo>
                  <a:lnTo>
                    <a:pt x="1344" y="1074"/>
                  </a:lnTo>
                  <a:lnTo>
                    <a:pt x="1327" y="1093"/>
                  </a:lnTo>
                  <a:lnTo>
                    <a:pt x="1309" y="1111"/>
                  </a:lnTo>
                  <a:lnTo>
                    <a:pt x="1288" y="1128"/>
                  </a:lnTo>
                  <a:lnTo>
                    <a:pt x="1288" y="1128"/>
                  </a:lnTo>
                  <a:lnTo>
                    <a:pt x="1268" y="1140"/>
                  </a:lnTo>
                  <a:lnTo>
                    <a:pt x="1244" y="1153"/>
                  </a:lnTo>
                  <a:lnTo>
                    <a:pt x="1221" y="1164"/>
                  </a:lnTo>
                  <a:lnTo>
                    <a:pt x="1194" y="1172"/>
                  </a:lnTo>
                  <a:lnTo>
                    <a:pt x="1168" y="1179"/>
                  </a:lnTo>
                  <a:lnTo>
                    <a:pt x="1140" y="1185"/>
                  </a:lnTo>
                  <a:lnTo>
                    <a:pt x="1111" y="1187"/>
                  </a:lnTo>
                  <a:lnTo>
                    <a:pt x="1081" y="1189"/>
                  </a:lnTo>
                  <a:lnTo>
                    <a:pt x="1081" y="1189"/>
                  </a:lnTo>
                  <a:lnTo>
                    <a:pt x="1052" y="1187"/>
                  </a:lnTo>
                  <a:lnTo>
                    <a:pt x="1022" y="1185"/>
                  </a:lnTo>
                  <a:lnTo>
                    <a:pt x="995" y="1179"/>
                  </a:lnTo>
                  <a:lnTo>
                    <a:pt x="968" y="1172"/>
                  </a:lnTo>
                  <a:lnTo>
                    <a:pt x="942" y="1164"/>
                  </a:lnTo>
                  <a:lnTo>
                    <a:pt x="919" y="1153"/>
                  </a:lnTo>
                  <a:lnTo>
                    <a:pt x="895" y="1140"/>
                  </a:lnTo>
                  <a:lnTo>
                    <a:pt x="874" y="1128"/>
                  </a:lnTo>
                  <a:lnTo>
                    <a:pt x="874" y="1128"/>
                  </a:lnTo>
                  <a:lnTo>
                    <a:pt x="855" y="1113"/>
                  </a:lnTo>
                  <a:lnTo>
                    <a:pt x="837" y="1096"/>
                  </a:lnTo>
                  <a:lnTo>
                    <a:pt x="820" y="1078"/>
                  </a:lnTo>
                  <a:lnTo>
                    <a:pt x="806" y="1058"/>
                  </a:lnTo>
                  <a:lnTo>
                    <a:pt x="795" y="1039"/>
                  </a:lnTo>
                  <a:lnTo>
                    <a:pt x="787" y="1018"/>
                  </a:lnTo>
                  <a:lnTo>
                    <a:pt x="783" y="1007"/>
                  </a:lnTo>
                  <a:lnTo>
                    <a:pt x="781" y="996"/>
                  </a:lnTo>
                  <a:lnTo>
                    <a:pt x="780" y="985"/>
                  </a:lnTo>
                  <a:lnTo>
                    <a:pt x="779" y="974"/>
                  </a:lnTo>
                  <a:lnTo>
                    <a:pt x="779" y="960"/>
                  </a:lnTo>
                  <a:lnTo>
                    <a:pt x="779" y="849"/>
                  </a:lnTo>
                  <a:lnTo>
                    <a:pt x="779" y="849"/>
                  </a:lnTo>
                  <a:lnTo>
                    <a:pt x="759" y="858"/>
                  </a:lnTo>
                  <a:lnTo>
                    <a:pt x="737" y="863"/>
                  </a:lnTo>
                  <a:lnTo>
                    <a:pt x="715" y="866"/>
                  </a:lnTo>
                  <a:lnTo>
                    <a:pt x="691" y="867"/>
                  </a:lnTo>
                  <a:lnTo>
                    <a:pt x="691" y="867"/>
                  </a:lnTo>
                  <a:lnTo>
                    <a:pt x="668" y="866"/>
                  </a:lnTo>
                  <a:lnTo>
                    <a:pt x="646" y="863"/>
                  </a:lnTo>
                  <a:lnTo>
                    <a:pt x="623" y="858"/>
                  </a:lnTo>
                  <a:lnTo>
                    <a:pt x="604" y="849"/>
                  </a:lnTo>
                  <a:lnTo>
                    <a:pt x="604" y="960"/>
                  </a:lnTo>
                  <a:lnTo>
                    <a:pt x="604" y="974"/>
                  </a:lnTo>
                  <a:lnTo>
                    <a:pt x="604" y="974"/>
                  </a:lnTo>
                  <a:close/>
                  <a:moveTo>
                    <a:pt x="691" y="768"/>
                  </a:moveTo>
                  <a:lnTo>
                    <a:pt x="691" y="768"/>
                  </a:lnTo>
                  <a:lnTo>
                    <a:pt x="712" y="766"/>
                  </a:lnTo>
                  <a:lnTo>
                    <a:pt x="730" y="762"/>
                  </a:lnTo>
                  <a:lnTo>
                    <a:pt x="747" y="756"/>
                  </a:lnTo>
                  <a:lnTo>
                    <a:pt x="761" y="748"/>
                  </a:lnTo>
                  <a:lnTo>
                    <a:pt x="761" y="748"/>
                  </a:lnTo>
                  <a:lnTo>
                    <a:pt x="768" y="741"/>
                  </a:lnTo>
                  <a:lnTo>
                    <a:pt x="774" y="734"/>
                  </a:lnTo>
                  <a:lnTo>
                    <a:pt x="777" y="727"/>
                  </a:lnTo>
                  <a:lnTo>
                    <a:pt x="779" y="719"/>
                  </a:lnTo>
                  <a:lnTo>
                    <a:pt x="779" y="719"/>
                  </a:lnTo>
                  <a:lnTo>
                    <a:pt x="777" y="712"/>
                  </a:lnTo>
                  <a:lnTo>
                    <a:pt x="774" y="705"/>
                  </a:lnTo>
                  <a:lnTo>
                    <a:pt x="768" y="698"/>
                  </a:lnTo>
                  <a:lnTo>
                    <a:pt x="761" y="691"/>
                  </a:lnTo>
                  <a:lnTo>
                    <a:pt x="761" y="691"/>
                  </a:lnTo>
                  <a:lnTo>
                    <a:pt x="747" y="683"/>
                  </a:lnTo>
                  <a:lnTo>
                    <a:pt x="730" y="677"/>
                  </a:lnTo>
                  <a:lnTo>
                    <a:pt x="712" y="673"/>
                  </a:lnTo>
                  <a:lnTo>
                    <a:pt x="691" y="672"/>
                  </a:lnTo>
                  <a:lnTo>
                    <a:pt x="691" y="672"/>
                  </a:lnTo>
                  <a:lnTo>
                    <a:pt x="671" y="673"/>
                  </a:lnTo>
                  <a:lnTo>
                    <a:pt x="652" y="677"/>
                  </a:lnTo>
                  <a:lnTo>
                    <a:pt x="636" y="683"/>
                  </a:lnTo>
                  <a:lnTo>
                    <a:pt x="622" y="691"/>
                  </a:lnTo>
                  <a:lnTo>
                    <a:pt x="622" y="691"/>
                  </a:lnTo>
                  <a:lnTo>
                    <a:pt x="615" y="698"/>
                  </a:lnTo>
                  <a:lnTo>
                    <a:pt x="608" y="705"/>
                  </a:lnTo>
                  <a:lnTo>
                    <a:pt x="605" y="712"/>
                  </a:lnTo>
                  <a:lnTo>
                    <a:pt x="604" y="719"/>
                  </a:lnTo>
                  <a:lnTo>
                    <a:pt x="604" y="719"/>
                  </a:lnTo>
                  <a:lnTo>
                    <a:pt x="605" y="727"/>
                  </a:lnTo>
                  <a:lnTo>
                    <a:pt x="608" y="734"/>
                  </a:lnTo>
                  <a:lnTo>
                    <a:pt x="615" y="741"/>
                  </a:lnTo>
                  <a:lnTo>
                    <a:pt x="622" y="748"/>
                  </a:lnTo>
                  <a:lnTo>
                    <a:pt x="622" y="748"/>
                  </a:lnTo>
                  <a:lnTo>
                    <a:pt x="636" y="756"/>
                  </a:lnTo>
                  <a:lnTo>
                    <a:pt x="652" y="762"/>
                  </a:lnTo>
                  <a:lnTo>
                    <a:pt x="671" y="766"/>
                  </a:lnTo>
                  <a:lnTo>
                    <a:pt x="691" y="768"/>
                  </a:lnTo>
                  <a:lnTo>
                    <a:pt x="691" y="768"/>
                  </a:lnTo>
                  <a:close/>
                  <a:moveTo>
                    <a:pt x="880" y="966"/>
                  </a:moveTo>
                  <a:lnTo>
                    <a:pt x="880" y="966"/>
                  </a:lnTo>
                  <a:lnTo>
                    <a:pt x="880" y="952"/>
                  </a:lnTo>
                  <a:lnTo>
                    <a:pt x="883" y="939"/>
                  </a:lnTo>
                  <a:lnTo>
                    <a:pt x="883" y="939"/>
                  </a:lnTo>
                  <a:lnTo>
                    <a:pt x="885" y="930"/>
                  </a:lnTo>
                  <a:lnTo>
                    <a:pt x="889" y="921"/>
                  </a:lnTo>
                  <a:lnTo>
                    <a:pt x="894" y="913"/>
                  </a:lnTo>
                  <a:lnTo>
                    <a:pt x="899" y="905"/>
                  </a:lnTo>
                  <a:lnTo>
                    <a:pt x="906" y="896"/>
                  </a:lnTo>
                  <a:lnTo>
                    <a:pt x="914" y="889"/>
                  </a:lnTo>
                  <a:lnTo>
                    <a:pt x="931" y="874"/>
                  </a:lnTo>
                  <a:lnTo>
                    <a:pt x="931" y="874"/>
                  </a:lnTo>
                  <a:lnTo>
                    <a:pt x="946" y="866"/>
                  </a:lnTo>
                  <a:lnTo>
                    <a:pt x="963" y="858"/>
                  </a:lnTo>
                  <a:lnTo>
                    <a:pt x="980" y="849"/>
                  </a:lnTo>
                  <a:lnTo>
                    <a:pt x="999" y="844"/>
                  </a:lnTo>
                  <a:lnTo>
                    <a:pt x="1018" y="838"/>
                  </a:lnTo>
                  <a:lnTo>
                    <a:pt x="1038" y="835"/>
                  </a:lnTo>
                  <a:lnTo>
                    <a:pt x="1060" y="833"/>
                  </a:lnTo>
                  <a:lnTo>
                    <a:pt x="1081" y="831"/>
                  </a:lnTo>
                  <a:lnTo>
                    <a:pt x="1081" y="831"/>
                  </a:lnTo>
                  <a:lnTo>
                    <a:pt x="1103" y="833"/>
                  </a:lnTo>
                  <a:lnTo>
                    <a:pt x="1125" y="835"/>
                  </a:lnTo>
                  <a:lnTo>
                    <a:pt x="1144" y="838"/>
                  </a:lnTo>
                  <a:lnTo>
                    <a:pt x="1164" y="844"/>
                  </a:lnTo>
                  <a:lnTo>
                    <a:pt x="1183" y="849"/>
                  </a:lnTo>
                  <a:lnTo>
                    <a:pt x="1200" y="858"/>
                  </a:lnTo>
                  <a:lnTo>
                    <a:pt x="1216" y="866"/>
                  </a:lnTo>
                  <a:lnTo>
                    <a:pt x="1232" y="874"/>
                  </a:lnTo>
                  <a:lnTo>
                    <a:pt x="1232" y="874"/>
                  </a:lnTo>
                  <a:lnTo>
                    <a:pt x="1243" y="884"/>
                  </a:lnTo>
                  <a:lnTo>
                    <a:pt x="1252" y="894"/>
                  </a:lnTo>
                  <a:lnTo>
                    <a:pt x="1262" y="903"/>
                  </a:lnTo>
                  <a:lnTo>
                    <a:pt x="1269" y="914"/>
                  </a:lnTo>
                  <a:lnTo>
                    <a:pt x="1276" y="925"/>
                  </a:lnTo>
                  <a:lnTo>
                    <a:pt x="1280" y="937"/>
                  </a:lnTo>
                  <a:lnTo>
                    <a:pt x="1283" y="949"/>
                  </a:lnTo>
                  <a:lnTo>
                    <a:pt x="1283" y="960"/>
                  </a:lnTo>
                  <a:lnTo>
                    <a:pt x="1283" y="960"/>
                  </a:lnTo>
                  <a:lnTo>
                    <a:pt x="1283" y="973"/>
                  </a:lnTo>
                  <a:lnTo>
                    <a:pt x="1280" y="984"/>
                  </a:lnTo>
                  <a:lnTo>
                    <a:pt x="1276" y="996"/>
                  </a:lnTo>
                  <a:lnTo>
                    <a:pt x="1269" y="1007"/>
                  </a:lnTo>
                  <a:lnTo>
                    <a:pt x="1262" y="1017"/>
                  </a:lnTo>
                  <a:lnTo>
                    <a:pt x="1252" y="1028"/>
                  </a:lnTo>
                  <a:lnTo>
                    <a:pt x="1243" y="1038"/>
                  </a:lnTo>
                  <a:lnTo>
                    <a:pt x="1232" y="1046"/>
                  </a:lnTo>
                  <a:lnTo>
                    <a:pt x="1232" y="1046"/>
                  </a:lnTo>
                  <a:lnTo>
                    <a:pt x="1216" y="1056"/>
                  </a:lnTo>
                  <a:lnTo>
                    <a:pt x="1200" y="1064"/>
                  </a:lnTo>
                  <a:lnTo>
                    <a:pt x="1183" y="1071"/>
                  </a:lnTo>
                  <a:lnTo>
                    <a:pt x="1164" y="1078"/>
                  </a:lnTo>
                  <a:lnTo>
                    <a:pt x="1144" y="1082"/>
                  </a:lnTo>
                  <a:lnTo>
                    <a:pt x="1125" y="1086"/>
                  </a:lnTo>
                  <a:lnTo>
                    <a:pt x="1103" y="1089"/>
                  </a:lnTo>
                  <a:lnTo>
                    <a:pt x="1081" y="1089"/>
                  </a:lnTo>
                  <a:lnTo>
                    <a:pt x="1081" y="1089"/>
                  </a:lnTo>
                  <a:lnTo>
                    <a:pt x="1060" y="1089"/>
                  </a:lnTo>
                  <a:lnTo>
                    <a:pt x="1038" y="1086"/>
                  </a:lnTo>
                  <a:lnTo>
                    <a:pt x="1018" y="1082"/>
                  </a:lnTo>
                  <a:lnTo>
                    <a:pt x="999" y="1078"/>
                  </a:lnTo>
                  <a:lnTo>
                    <a:pt x="980" y="1071"/>
                  </a:lnTo>
                  <a:lnTo>
                    <a:pt x="963" y="1064"/>
                  </a:lnTo>
                  <a:lnTo>
                    <a:pt x="946" y="1056"/>
                  </a:lnTo>
                  <a:lnTo>
                    <a:pt x="931" y="1046"/>
                  </a:lnTo>
                  <a:lnTo>
                    <a:pt x="931" y="1046"/>
                  </a:lnTo>
                  <a:lnTo>
                    <a:pt x="920" y="1038"/>
                  </a:lnTo>
                  <a:lnTo>
                    <a:pt x="910" y="1028"/>
                  </a:lnTo>
                  <a:lnTo>
                    <a:pt x="902" y="1020"/>
                  </a:lnTo>
                  <a:lnTo>
                    <a:pt x="895" y="1009"/>
                  </a:lnTo>
                  <a:lnTo>
                    <a:pt x="888" y="999"/>
                  </a:lnTo>
                  <a:lnTo>
                    <a:pt x="884" y="988"/>
                  </a:lnTo>
                  <a:lnTo>
                    <a:pt x="881" y="977"/>
                  </a:lnTo>
                  <a:lnTo>
                    <a:pt x="880" y="966"/>
                  </a:lnTo>
                  <a:lnTo>
                    <a:pt x="880" y="966"/>
                  </a:lnTo>
                  <a:close/>
                  <a:moveTo>
                    <a:pt x="503" y="966"/>
                  </a:moveTo>
                  <a:lnTo>
                    <a:pt x="503" y="966"/>
                  </a:lnTo>
                  <a:lnTo>
                    <a:pt x="503" y="952"/>
                  </a:lnTo>
                  <a:lnTo>
                    <a:pt x="500" y="939"/>
                  </a:lnTo>
                  <a:lnTo>
                    <a:pt x="500" y="939"/>
                  </a:lnTo>
                  <a:lnTo>
                    <a:pt x="497" y="930"/>
                  </a:lnTo>
                  <a:lnTo>
                    <a:pt x="493" y="921"/>
                  </a:lnTo>
                  <a:lnTo>
                    <a:pt x="489" y="913"/>
                  </a:lnTo>
                  <a:lnTo>
                    <a:pt x="483" y="905"/>
                  </a:lnTo>
                  <a:lnTo>
                    <a:pt x="477" y="896"/>
                  </a:lnTo>
                  <a:lnTo>
                    <a:pt x="468" y="889"/>
                  </a:lnTo>
                  <a:lnTo>
                    <a:pt x="452" y="874"/>
                  </a:lnTo>
                  <a:lnTo>
                    <a:pt x="452" y="874"/>
                  </a:lnTo>
                  <a:lnTo>
                    <a:pt x="436" y="866"/>
                  </a:lnTo>
                  <a:lnTo>
                    <a:pt x="420" y="858"/>
                  </a:lnTo>
                  <a:lnTo>
                    <a:pt x="403" y="849"/>
                  </a:lnTo>
                  <a:lnTo>
                    <a:pt x="384" y="844"/>
                  </a:lnTo>
                  <a:lnTo>
                    <a:pt x="364" y="838"/>
                  </a:lnTo>
                  <a:lnTo>
                    <a:pt x="345" y="835"/>
                  </a:lnTo>
                  <a:lnTo>
                    <a:pt x="323" y="833"/>
                  </a:lnTo>
                  <a:lnTo>
                    <a:pt x="302" y="831"/>
                  </a:lnTo>
                  <a:lnTo>
                    <a:pt x="302" y="831"/>
                  </a:lnTo>
                  <a:lnTo>
                    <a:pt x="280" y="833"/>
                  </a:lnTo>
                  <a:lnTo>
                    <a:pt x="258" y="835"/>
                  </a:lnTo>
                  <a:lnTo>
                    <a:pt x="238" y="838"/>
                  </a:lnTo>
                  <a:lnTo>
                    <a:pt x="219" y="844"/>
                  </a:lnTo>
                  <a:lnTo>
                    <a:pt x="199" y="849"/>
                  </a:lnTo>
                  <a:lnTo>
                    <a:pt x="183" y="858"/>
                  </a:lnTo>
                  <a:lnTo>
                    <a:pt x="166" y="866"/>
                  </a:lnTo>
                  <a:lnTo>
                    <a:pt x="151" y="874"/>
                  </a:lnTo>
                  <a:lnTo>
                    <a:pt x="151" y="874"/>
                  </a:lnTo>
                  <a:lnTo>
                    <a:pt x="140" y="884"/>
                  </a:lnTo>
                  <a:lnTo>
                    <a:pt x="130" y="894"/>
                  </a:lnTo>
                  <a:lnTo>
                    <a:pt x="120" y="903"/>
                  </a:lnTo>
                  <a:lnTo>
                    <a:pt x="113" y="914"/>
                  </a:lnTo>
                  <a:lnTo>
                    <a:pt x="107" y="925"/>
                  </a:lnTo>
                  <a:lnTo>
                    <a:pt x="102" y="937"/>
                  </a:lnTo>
                  <a:lnTo>
                    <a:pt x="100" y="949"/>
                  </a:lnTo>
                  <a:lnTo>
                    <a:pt x="100" y="960"/>
                  </a:lnTo>
                  <a:lnTo>
                    <a:pt x="100" y="960"/>
                  </a:lnTo>
                  <a:lnTo>
                    <a:pt x="100" y="973"/>
                  </a:lnTo>
                  <a:lnTo>
                    <a:pt x="102" y="984"/>
                  </a:lnTo>
                  <a:lnTo>
                    <a:pt x="107" y="996"/>
                  </a:lnTo>
                  <a:lnTo>
                    <a:pt x="113" y="1007"/>
                  </a:lnTo>
                  <a:lnTo>
                    <a:pt x="120" y="1017"/>
                  </a:lnTo>
                  <a:lnTo>
                    <a:pt x="130" y="1028"/>
                  </a:lnTo>
                  <a:lnTo>
                    <a:pt x="140" y="1038"/>
                  </a:lnTo>
                  <a:lnTo>
                    <a:pt x="151" y="1046"/>
                  </a:lnTo>
                  <a:lnTo>
                    <a:pt x="151" y="1046"/>
                  </a:lnTo>
                  <a:lnTo>
                    <a:pt x="166" y="1056"/>
                  </a:lnTo>
                  <a:lnTo>
                    <a:pt x="183" y="1064"/>
                  </a:lnTo>
                  <a:lnTo>
                    <a:pt x="199" y="1071"/>
                  </a:lnTo>
                  <a:lnTo>
                    <a:pt x="219" y="1078"/>
                  </a:lnTo>
                  <a:lnTo>
                    <a:pt x="238" y="1082"/>
                  </a:lnTo>
                  <a:lnTo>
                    <a:pt x="258" y="1086"/>
                  </a:lnTo>
                  <a:lnTo>
                    <a:pt x="280" y="1089"/>
                  </a:lnTo>
                  <a:lnTo>
                    <a:pt x="302" y="1089"/>
                  </a:lnTo>
                  <a:lnTo>
                    <a:pt x="302" y="1089"/>
                  </a:lnTo>
                  <a:lnTo>
                    <a:pt x="323" y="1089"/>
                  </a:lnTo>
                  <a:lnTo>
                    <a:pt x="345" y="1086"/>
                  </a:lnTo>
                  <a:lnTo>
                    <a:pt x="364" y="1082"/>
                  </a:lnTo>
                  <a:lnTo>
                    <a:pt x="384" y="1078"/>
                  </a:lnTo>
                  <a:lnTo>
                    <a:pt x="403" y="1071"/>
                  </a:lnTo>
                  <a:lnTo>
                    <a:pt x="420" y="1064"/>
                  </a:lnTo>
                  <a:lnTo>
                    <a:pt x="436" y="1056"/>
                  </a:lnTo>
                  <a:lnTo>
                    <a:pt x="452" y="1046"/>
                  </a:lnTo>
                  <a:lnTo>
                    <a:pt x="452" y="1046"/>
                  </a:lnTo>
                  <a:lnTo>
                    <a:pt x="463" y="1038"/>
                  </a:lnTo>
                  <a:lnTo>
                    <a:pt x="472" y="1028"/>
                  </a:lnTo>
                  <a:lnTo>
                    <a:pt x="481" y="1020"/>
                  </a:lnTo>
                  <a:lnTo>
                    <a:pt x="488" y="1009"/>
                  </a:lnTo>
                  <a:lnTo>
                    <a:pt x="495" y="999"/>
                  </a:lnTo>
                  <a:lnTo>
                    <a:pt x="499" y="988"/>
                  </a:lnTo>
                  <a:lnTo>
                    <a:pt x="501" y="977"/>
                  </a:lnTo>
                  <a:lnTo>
                    <a:pt x="503" y="966"/>
                  </a:lnTo>
                  <a:lnTo>
                    <a:pt x="503" y="966"/>
                  </a:lnTo>
                  <a:close/>
                  <a:moveTo>
                    <a:pt x="869" y="121"/>
                  </a:moveTo>
                  <a:lnTo>
                    <a:pt x="869" y="121"/>
                  </a:lnTo>
                  <a:lnTo>
                    <a:pt x="892" y="115"/>
                  </a:lnTo>
                  <a:lnTo>
                    <a:pt x="916" y="111"/>
                  </a:lnTo>
                  <a:lnTo>
                    <a:pt x="939" y="109"/>
                  </a:lnTo>
                  <a:lnTo>
                    <a:pt x="964" y="109"/>
                  </a:lnTo>
                  <a:lnTo>
                    <a:pt x="964" y="109"/>
                  </a:lnTo>
                  <a:lnTo>
                    <a:pt x="991" y="114"/>
                  </a:lnTo>
                  <a:lnTo>
                    <a:pt x="1017" y="121"/>
                  </a:lnTo>
                  <a:lnTo>
                    <a:pt x="1043" y="130"/>
                  </a:lnTo>
                  <a:lnTo>
                    <a:pt x="1067" y="144"/>
                  </a:lnTo>
                  <a:lnTo>
                    <a:pt x="1067" y="144"/>
                  </a:lnTo>
                  <a:lnTo>
                    <a:pt x="1072" y="145"/>
                  </a:lnTo>
                  <a:lnTo>
                    <a:pt x="1078" y="144"/>
                  </a:lnTo>
                  <a:lnTo>
                    <a:pt x="1078" y="144"/>
                  </a:lnTo>
                  <a:lnTo>
                    <a:pt x="1082" y="140"/>
                  </a:lnTo>
                  <a:lnTo>
                    <a:pt x="1083" y="134"/>
                  </a:lnTo>
                  <a:lnTo>
                    <a:pt x="1083" y="134"/>
                  </a:lnTo>
                  <a:lnTo>
                    <a:pt x="1083" y="101"/>
                  </a:lnTo>
                  <a:lnTo>
                    <a:pt x="1083" y="101"/>
                  </a:lnTo>
                  <a:lnTo>
                    <a:pt x="1082" y="87"/>
                  </a:lnTo>
                  <a:lnTo>
                    <a:pt x="1079" y="75"/>
                  </a:lnTo>
                  <a:lnTo>
                    <a:pt x="1075" y="62"/>
                  </a:lnTo>
                  <a:lnTo>
                    <a:pt x="1070" y="51"/>
                  </a:lnTo>
                  <a:lnTo>
                    <a:pt x="1061" y="40"/>
                  </a:lnTo>
                  <a:lnTo>
                    <a:pt x="1053" y="32"/>
                  </a:lnTo>
                  <a:lnTo>
                    <a:pt x="1043" y="24"/>
                  </a:lnTo>
                  <a:lnTo>
                    <a:pt x="1032" y="17"/>
                  </a:lnTo>
                  <a:lnTo>
                    <a:pt x="1032" y="17"/>
                  </a:lnTo>
                  <a:lnTo>
                    <a:pt x="1021" y="10"/>
                  </a:lnTo>
                  <a:lnTo>
                    <a:pt x="1009" y="6"/>
                  </a:lnTo>
                  <a:lnTo>
                    <a:pt x="996" y="3"/>
                  </a:lnTo>
                  <a:lnTo>
                    <a:pt x="984" y="0"/>
                  </a:lnTo>
                  <a:lnTo>
                    <a:pt x="984" y="0"/>
                  </a:lnTo>
                  <a:lnTo>
                    <a:pt x="970" y="0"/>
                  </a:lnTo>
                  <a:lnTo>
                    <a:pt x="956" y="0"/>
                  </a:lnTo>
                  <a:lnTo>
                    <a:pt x="943" y="3"/>
                  </a:lnTo>
                  <a:lnTo>
                    <a:pt x="931" y="7"/>
                  </a:lnTo>
                  <a:lnTo>
                    <a:pt x="931" y="7"/>
                  </a:lnTo>
                  <a:lnTo>
                    <a:pt x="917" y="11"/>
                  </a:lnTo>
                  <a:lnTo>
                    <a:pt x="906" y="18"/>
                  </a:lnTo>
                  <a:lnTo>
                    <a:pt x="894" y="26"/>
                  </a:lnTo>
                  <a:lnTo>
                    <a:pt x="884" y="36"/>
                  </a:lnTo>
                  <a:lnTo>
                    <a:pt x="874" y="47"/>
                  </a:lnTo>
                  <a:lnTo>
                    <a:pt x="867" y="61"/>
                  </a:lnTo>
                  <a:lnTo>
                    <a:pt x="860" y="75"/>
                  </a:lnTo>
                  <a:lnTo>
                    <a:pt x="856" y="91"/>
                  </a:lnTo>
                  <a:lnTo>
                    <a:pt x="856" y="91"/>
                  </a:lnTo>
                  <a:lnTo>
                    <a:pt x="855" y="100"/>
                  </a:lnTo>
                  <a:lnTo>
                    <a:pt x="855" y="109"/>
                  </a:lnTo>
                  <a:lnTo>
                    <a:pt x="855" y="109"/>
                  </a:lnTo>
                  <a:lnTo>
                    <a:pt x="855" y="115"/>
                  </a:lnTo>
                  <a:lnTo>
                    <a:pt x="859" y="119"/>
                  </a:lnTo>
                  <a:lnTo>
                    <a:pt x="859" y="119"/>
                  </a:lnTo>
                  <a:lnTo>
                    <a:pt x="863" y="121"/>
                  </a:lnTo>
                  <a:lnTo>
                    <a:pt x="869" y="121"/>
                  </a:lnTo>
                  <a:lnTo>
                    <a:pt x="869" y="121"/>
                  </a:lnTo>
                  <a:close/>
                  <a:moveTo>
                    <a:pt x="528" y="109"/>
                  </a:moveTo>
                  <a:lnTo>
                    <a:pt x="528" y="109"/>
                  </a:lnTo>
                  <a:lnTo>
                    <a:pt x="526" y="115"/>
                  </a:lnTo>
                  <a:lnTo>
                    <a:pt x="524" y="119"/>
                  </a:lnTo>
                  <a:lnTo>
                    <a:pt x="524" y="119"/>
                  </a:lnTo>
                  <a:lnTo>
                    <a:pt x="519" y="121"/>
                  </a:lnTo>
                  <a:lnTo>
                    <a:pt x="514" y="121"/>
                  </a:lnTo>
                  <a:lnTo>
                    <a:pt x="514" y="121"/>
                  </a:lnTo>
                  <a:lnTo>
                    <a:pt x="490" y="115"/>
                  </a:lnTo>
                  <a:lnTo>
                    <a:pt x="467" y="111"/>
                  </a:lnTo>
                  <a:lnTo>
                    <a:pt x="443" y="109"/>
                  </a:lnTo>
                  <a:lnTo>
                    <a:pt x="418" y="109"/>
                  </a:lnTo>
                  <a:lnTo>
                    <a:pt x="418" y="109"/>
                  </a:lnTo>
                  <a:lnTo>
                    <a:pt x="392" y="114"/>
                  </a:lnTo>
                  <a:lnTo>
                    <a:pt x="366" y="121"/>
                  </a:lnTo>
                  <a:lnTo>
                    <a:pt x="339" y="130"/>
                  </a:lnTo>
                  <a:lnTo>
                    <a:pt x="316" y="144"/>
                  </a:lnTo>
                  <a:lnTo>
                    <a:pt x="316" y="144"/>
                  </a:lnTo>
                  <a:lnTo>
                    <a:pt x="310" y="145"/>
                  </a:lnTo>
                  <a:lnTo>
                    <a:pt x="305" y="144"/>
                  </a:lnTo>
                  <a:lnTo>
                    <a:pt x="305" y="144"/>
                  </a:lnTo>
                  <a:lnTo>
                    <a:pt x="301" y="140"/>
                  </a:lnTo>
                  <a:lnTo>
                    <a:pt x="299" y="134"/>
                  </a:lnTo>
                  <a:lnTo>
                    <a:pt x="299" y="134"/>
                  </a:lnTo>
                  <a:lnTo>
                    <a:pt x="299" y="101"/>
                  </a:lnTo>
                  <a:lnTo>
                    <a:pt x="299" y="101"/>
                  </a:lnTo>
                  <a:lnTo>
                    <a:pt x="301" y="87"/>
                  </a:lnTo>
                  <a:lnTo>
                    <a:pt x="303" y="75"/>
                  </a:lnTo>
                  <a:lnTo>
                    <a:pt x="307" y="62"/>
                  </a:lnTo>
                  <a:lnTo>
                    <a:pt x="313" y="51"/>
                  </a:lnTo>
                  <a:lnTo>
                    <a:pt x="321" y="40"/>
                  </a:lnTo>
                  <a:lnTo>
                    <a:pt x="330" y="32"/>
                  </a:lnTo>
                  <a:lnTo>
                    <a:pt x="339" y="24"/>
                  </a:lnTo>
                  <a:lnTo>
                    <a:pt x="350" y="17"/>
                  </a:lnTo>
                  <a:lnTo>
                    <a:pt x="350" y="17"/>
                  </a:lnTo>
                  <a:lnTo>
                    <a:pt x="362" y="10"/>
                  </a:lnTo>
                  <a:lnTo>
                    <a:pt x="374" y="6"/>
                  </a:lnTo>
                  <a:lnTo>
                    <a:pt x="386" y="3"/>
                  </a:lnTo>
                  <a:lnTo>
                    <a:pt x="399" y="0"/>
                  </a:lnTo>
                  <a:lnTo>
                    <a:pt x="399" y="0"/>
                  </a:lnTo>
                  <a:lnTo>
                    <a:pt x="413" y="0"/>
                  </a:lnTo>
                  <a:lnTo>
                    <a:pt x="427" y="0"/>
                  </a:lnTo>
                  <a:lnTo>
                    <a:pt x="439" y="3"/>
                  </a:lnTo>
                  <a:lnTo>
                    <a:pt x="452" y="7"/>
                  </a:lnTo>
                  <a:lnTo>
                    <a:pt x="452" y="7"/>
                  </a:lnTo>
                  <a:lnTo>
                    <a:pt x="465" y="11"/>
                  </a:lnTo>
                  <a:lnTo>
                    <a:pt x="477" y="18"/>
                  </a:lnTo>
                  <a:lnTo>
                    <a:pt x="489" y="26"/>
                  </a:lnTo>
                  <a:lnTo>
                    <a:pt x="499" y="36"/>
                  </a:lnTo>
                  <a:lnTo>
                    <a:pt x="508" y="47"/>
                  </a:lnTo>
                  <a:lnTo>
                    <a:pt x="515" y="61"/>
                  </a:lnTo>
                  <a:lnTo>
                    <a:pt x="522" y="75"/>
                  </a:lnTo>
                  <a:lnTo>
                    <a:pt x="526" y="91"/>
                  </a:lnTo>
                  <a:lnTo>
                    <a:pt x="526" y="91"/>
                  </a:lnTo>
                  <a:lnTo>
                    <a:pt x="528" y="101"/>
                  </a:lnTo>
                  <a:lnTo>
                    <a:pt x="528" y="109"/>
                  </a:lnTo>
                  <a:lnTo>
                    <a:pt x="528" y="109"/>
                  </a:lnTo>
                  <a:close/>
                </a:path>
              </a:pathLst>
            </a:custGeom>
            <a:solidFill>
              <a:schemeClr val="bg2">
                <a:lumMod val="25000"/>
              </a:schemeClr>
            </a:solid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27" name="Group 47"/>
          <p:cNvGrpSpPr/>
          <p:nvPr/>
        </p:nvGrpSpPr>
        <p:grpSpPr>
          <a:xfrm>
            <a:off x="752400" y="2328946"/>
            <a:ext cx="3704190" cy="914400"/>
            <a:chOff x="752400" y="2328946"/>
            <a:chExt cx="3704190" cy="914400"/>
          </a:xfrm>
        </p:grpSpPr>
        <p:sp>
          <p:nvSpPr>
            <p:cNvPr id="28" name="Rounded Rectangle 23"/>
            <p:cNvSpPr/>
            <p:nvPr/>
          </p:nvSpPr>
          <p:spPr>
            <a:xfrm>
              <a:off x="752400" y="2328946"/>
              <a:ext cx="3704190" cy="914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68375" hangingPunct="0"/>
              <a:r>
                <a:rPr lang="zh-TW" altLang="en-US" sz="1500" dirty="0">
                  <a:latin typeface="Arial" panose="020B0604020202020204" pitchFamily="34" charset="0"/>
                  <a:ea typeface="Microsoft YaHei" panose="020B0503020204020204" pitchFamily="34" charset="-122"/>
                  <a:cs typeface="Arial" panose="020B0604020202020204" pitchFamily="34" charset="0"/>
                </a:rPr>
                <a:t>反映</a:t>
              </a:r>
              <a:r>
                <a:rPr lang="zh-CN" altLang="en-US" sz="1500" dirty="0">
                  <a:latin typeface="Arial" panose="020B0604020202020204" pitchFamily="34" charset="0"/>
                  <a:ea typeface="Microsoft YaHei" panose="020B0503020204020204" pitchFamily="34" charset="-122"/>
                  <a:cs typeface="Arial" panose="020B0604020202020204" pitchFamily="34" charset="0"/>
                </a:rPr>
                <a:t>管理层如何看待／管理客户信用风险</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29" name="Rounded Rectangle 29"/>
            <p:cNvSpPr/>
            <p:nvPr/>
          </p:nvSpPr>
          <p:spPr>
            <a:xfrm>
              <a:off x="870011" y="2444356"/>
              <a:ext cx="798991" cy="68358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0" name="Freeform 37"/>
            <p:cNvSpPr>
              <a:spLocks noChangeAspect="1" noEditPoints="1"/>
            </p:cNvSpPr>
            <p:nvPr/>
          </p:nvSpPr>
          <p:spPr bwMode="gray">
            <a:xfrm>
              <a:off x="909304" y="2582155"/>
              <a:ext cx="720402" cy="407982"/>
            </a:xfrm>
            <a:custGeom>
              <a:avLst/>
              <a:gdLst/>
              <a:ahLst/>
              <a:cxnLst>
                <a:cxn ang="0">
                  <a:pos x="41" y="0"/>
                </a:cxn>
                <a:cxn ang="0">
                  <a:pos x="0" y="23"/>
                </a:cxn>
                <a:cxn ang="0">
                  <a:pos x="41" y="46"/>
                </a:cxn>
                <a:cxn ang="0">
                  <a:pos x="82" y="23"/>
                </a:cxn>
                <a:cxn ang="0">
                  <a:pos x="41" y="0"/>
                </a:cxn>
                <a:cxn ang="0">
                  <a:pos x="41" y="40"/>
                </a:cxn>
                <a:cxn ang="0">
                  <a:pos x="23" y="23"/>
                </a:cxn>
                <a:cxn ang="0">
                  <a:pos x="41" y="5"/>
                </a:cxn>
                <a:cxn ang="0">
                  <a:pos x="59" y="23"/>
                </a:cxn>
                <a:cxn ang="0">
                  <a:pos x="41" y="40"/>
                </a:cxn>
                <a:cxn ang="0">
                  <a:pos x="41" y="23"/>
                </a:cxn>
                <a:cxn ang="0">
                  <a:pos x="41" y="14"/>
                </a:cxn>
                <a:cxn ang="0">
                  <a:pos x="32" y="23"/>
                </a:cxn>
                <a:cxn ang="0">
                  <a:pos x="41" y="32"/>
                </a:cxn>
                <a:cxn ang="0">
                  <a:pos x="50" y="23"/>
                </a:cxn>
                <a:cxn ang="0">
                  <a:pos x="41" y="23"/>
                </a:cxn>
              </a:cxnLst>
              <a:rect l="0" t="0" r="r" b="b"/>
              <a:pathLst>
                <a:path w="82" h="46">
                  <a:moveTo>
                    <a:pt x="41" y="0"/>
                  </a:moveTo>
                  <a:cubicBezTo>
                    <a:pt x="14" y="0"/>
                    <a:pt x="0" y="20"/>
                    <a:pt x="0" y="23"/>
                  </a:cubicBezTo>
                  <a:cubicBezTo>
                    <a:pt x="0" y="26"/>
                    <a:pt x="14" y="46"/>
                    <a:pt x="41" y="46"/>
                  </a:cubicBezTo>
                  <a:cubicBezTo>
                    <a:pt x="68" y="46"/>
                    <a:pt x="82" y="26"/>
                    <a:pt x="82" y="23"/>
                  </a:cubicBezTo>
                  <a:cubicBezTo>
                    <a:pt x="82" y="20"/>
                    <a:pt x="68" y="0"/>
                    <a:pt x="41" y="0"/>
                  </a:cubicBezTo>
                  <a:close/>
                  <a:moveTo>
                    <a:pt x="41" y="40"/>
                  </a:moveTo>
                  <a:cubicBezTo>
                    <a:pt x="31" y="40"/>
                    <a:pt x="23" y="32"/>
                    <a:pt x="23" y="23"/>
                  </a:cubicBezTo>
                  <a:cubicBezTo>
                    <a:pt x="23" y="13"/>
                    <a:pt x="31" y="5"/>
                    <a:pt x="41" y="5"/>
                  </a:cubicBezTo>
                  <a:cubicBezTo>
                    <a:pt x="51" y="5"/>
                    <a:pt x="59" y="13"/>
                    <a:pt x="59" y="23"/>
                  </a:cubicBezTo>
                  <a:cubicBezTo>
                    <a:pt x="59" y="32"/>
                    <a:pt x="51" y="40"/>
                    <a:pt x="41" y="40"/>
                  </a:cubicBezTo>
                  <a:close/>
                  <a:moveTo>
                    <a:pt x="41" y="23"/>
                  </a:moveTo>
                  <a:cubicBezTo>
                    <a:pt x="39" y="21"/>
                    <a:pt x="43" y="14"/>
                    <a:pt x="41" y="14"/>
                  </a:cubicBezTo>
                  <a:cubicBezTo>
                    <a:pt x="36" y="14"/>
                    <a:pt x="32" y="18"/>
                    <a:pt x="32" y="23"/>
                  </a:cubicBezTo>
                  <a:cubicBezTo>
                    <a:pt x="32" y="28"/>
                    <a:pt x="36" y="32"/>
                    <a:pt x="41" y="32"/>
                  </a:cubicBezTo>
                  <a:cubicBezTo>
                    <a:pt x="46" y="32"/>
                    <a:pt x="50" y="28"/>
                    <a:pt x="50" y="23"/>
                  </a:cubicBezTo>
                  <a:cubicBezTo>
                    <a:pt x="50" y="21"/>
                    <a:pt x="42" y="24"/>
                    <a:pt x="41" y="23"/>
                  </a:cubicBezTo>
                  <a:close/>
                </a:path>
              </a:pathLst>
            </a:custGeom>
            <a:solidFill>
              <a:schemeClr val="bg2">
                <a:lumMod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auto" hangingPunct="0">
                <a:defRPr/>
              </a:pPr>
              <a:endParaRPr lang="de-DE" sz="1800" kern="0" dirty="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31" name="Rounded Rectangle 39"/>
          <p:cNvSpPr/>
          <p:nvPr/>
        </p:nvSpPr>
        <p:spPr>
          <a:xfrm>
            <a:off x="5106861" y="2324007"/>
            <a:ext cx="3081143" cy="8897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向信用风险较高的客户提供的信用期较短</a:t>
            </a:r>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2" name="Striped Right Arrow 40"/>
          <p:cNvSpPr/>
          <p:nvPr/>
        </p:nvSpPr>
        <p:spPr>
          <a:xfrm>
            <a:off x="4568661" y="2563981"/>
            <a:ext cx="426128" cy="470073"/>
          </a:xfrm>
          <a:prstGeom prst="striped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3" name="Rounded Rectangle 41"/>
          <p:cNvSpPr/>
          <p:nvPr/>
        </p:nvSpPr>
        <p:spPr>
          <a:xfrm>
            <a:off x="5106861" y="3321994"/>
            <a:ext cx="3081143" cy="8897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不同信用期的应收账款可能有不同的信用风险特征</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34" name="Rounded Rectangle 42"/>
          <p:cNvSpPr/>
          <p:nvPr/>
        </p:nvSpPr>
        <p:spPr>
          <a:xfrm>
            <a:off x="5106861" y="4317513"/>
            <a:ext cx="3081143" cy="8897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latin typeface="Arial" panose="020B0604020202020204" pitchFamily="34" charset="0"/>
                <a:ea typeface="Microsoft YaHei" panose="020B0503020204020204" pitchFamily="34" charset="-122"/>
                <a:cs typeface="Arial" panose="020B0604020202020204" pitchFamily="34" charset="0"/>
              </a:rPr>
              <a:t>应收账款</a:t>
            </a:r>
            <a:r>
              <a:rPr lang="zh-TW" altLang="en-US" sz="1500" dirty="0">
                <a:latin typeface="Arial" panose="020B0604020202020204" pitchFamily="34" charset="0"/>
                <a:ea typeface="Microsoft YaHei" panose="020B0503020204020204" pitchFamily="34" charset="-122"/>
                <a:cs typeface="Arial" panose="020B0604020202020204" pitchFamily="34" charset="0"/>
              </a:rPr>
              <a:t>的实际利率</a:t>
            </a:r>
            <a:r>
              <a:rPr lang="zh-CN" altLang="en-US" sz="1500" dirty="0">
                <a:latin typeface="Arial" panose="020B0604020202020204" pitchFamily="34" charset="0"/>
                <a:ea typeface="Microsoft YaHei" panose="020B0503020204020204" pitchFamily="34" charset="-122"/>
                <a:cs typeface="Arial" panose="020B0604020202020204" pitchFamily="34" charset="0"/>
              </a:rPr>
              <a:t>可能不</a:t>
            </a:r>
            <a:r>
              <a:rPr lang="zh-TW" altLang="en-US" sz="1500" dirty="0">
                <a:latin typeface="Arial" panose="020B0604020202020204" pitchFamily="34" charset="0"/>
                <a:ea typeface="Microsoft YaHei" panose="020B0503020204020204" pitchFamily="34" charset="-122"/>
                <a:cs typeface="Arial" panose="020B0604020202020204" pitchFamily="34" charset="0"/>
              </a:rPr>
              <a:t>是零</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35" name="Rounded Rectangle 43"/>
          <p:cNvSpPr/>
          <p:nvPr/>
        </p:nvSpPr>
        <p:spPr>
          <a:xfrm>
            <a:off x="5106860" y="5313032"/>
            <a:ext cx="3081143" cy="8897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latin typeface="Arial" panose="020B0604020202020204" pitchFamily="34" charset="0"/>
                <a:ea typeface="Microsoft YaHei" panose="020B0503020204020204" pitchFamily="34" charset="-122"/>
                <a:cs typeface="Arial" panose="020B0604020202020204" pitchFamily="34" charset="0"/>
              </a:rPr>
              <a:t>信用期越短，所需考虑的前瞻性信息越少</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36" name="Striped Right Arrow 44"/>
          <p:cNvSpPr/>
          <p:nvPr/>
        </p:nvSpPr>
        <p:spPr>
          <a:xfrm>
            <a:off x="4568661" y="4547084"/>
            <a:ext cx="426128" cy="470073"/>
          </a:xfrm>
          <a:prstGeom prst="striped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7" name="Striped Right Arrow 45"/>
          <p:cNvSpPr/>
          <p:nvPr/>
        </p:nvSpPr>
        <p:spPr>
          <a:xfrm>
            <a:off x="4572000" y="3556507"/>
            <a:ext cx="426128" cy="470073"/>
          </a:xfrm>
          <a:prstGeom prst="striped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8" name="Striped Right Arrow 46"/>
          <p:cNvSpPr/>
          <p:nvPr/>
        </p:nvSpPr>
        <p:spPr>
          <a:xfrm>
            <a:off x="4568661" y="5537662"/>
            <a:ext cx="426128" cy="470073"/>
          </a:xfrm>
          <a:prstGeom prst="striped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692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451013"/>
            <a:ext cx="8276219" cy="393954"/>
          </a:xfrm>
        </p:spPr>
        <p:txBody>
          <a:bodyPr/>
          <a:lstStyle/>
          <a:p>
            <a:pPr defTabSz="927100" hangingPunct="0">
              <a:lnSpc>
                <a:spcPct val="80000"/>
              </a:lnSpc>
              <a:spcBef>
                <a:spcPts val="0"/>
              </a:spcBef>
            </a:pPr>
            <a:r>
              <a:rPr lang="zh-CN" altLang="en-US" dirty="0">
                <a:ea typeface="Microsoft YaHei" panose="020B0503020204020204" pitchFamily="34" charset="-122"/>
              </a:rPr>
              <a:t>信用期（续）</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cxnSp>
        <p:nvCxnSpPr>
          <p:cNvPr id="41" name="Straight Arrow Connector 55"/>
          <p:cNvCxnSpPr/>
          <p:nvPr/>
        </p:nvCxnSpPr>
        <p:spPr>
          <a:xfrm>
            <a:off x="559294" y="4553230"/>
            <a:ext cx="8046720" cy="2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Oval 57"/>
          <p:cNvSpPr/>
          <p:nvPr/>
        </p:nvSpPr>
        <p:spPr>
          <a:xfrm>
            <a:off x="7570281" y="4450300"/>
            <a:ext cx="183531" cy="18353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3" name="Oval 58"/>
          <p:cNvSpPr/>
          <p:nvPr/>
        </p:nvSpPr>
        <p:spPr>
          <a:xfrm>
            <a:off x="6397804" y="4452786"/>
            <a:ext cx="183531" cy="1835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4" name="TextBox 2"/>
          <p:cNvSpPr txBox="1"/>
          <p:nvPr/>
        </p:nvSpPr>
        <p:spPr>
          <a:xfrm>
            <a:off x="5870297" y="4904325"/>
            <a:ext cx="1211224" cy="556686"/>
          </a:xfrm>
          <a:prstGeom prst="rect">
            <a:avLst/>
          </a:prstGeom>
          <a:noFill/>
        </p:spPr>
        <p:txBody>
          <a:bodyPr wrap="square" lIns="54610" tIns="54610" rIns="54610" bIns="54610" rtlCol="0">
            <a:noAutofit/>
          </a:bodyPr>
          <a:lstStyle/>
          <a:p>
            <a:pPr algn="ctr" hangingPunct="0"/>
            <a:r>
              <a:rPr lang="zh-CN" altLang="en-US" sz="1500" dirty="0">
                <a:latin typeface="Arial" panose="020B0604020202020204" pitchFamily="34" charset="0"/>
                <a:ea typeface="Microsoft YaHei" panose="020B0503020204020204" pitchFamily="34" charset="-122"/>
                <a:cs typeface="Arial" panose="020B0604020202020204" pitchFamily="34" charset="0"/>
              </a:rPr>
              <a:t>报告</a:t>
            </a:r>
            <a:r>
              <a:rPr lang="en-GB" sz="1500" dirty="0">
                <a:latin typeface="Arial" panose="020B0604020202020204" pitchFamily="34" charset="0"/>
                <a:ea typeface="Microsoft YaHei" panose="020B0503020204020204" pitchFamily="34" charset="-122"/>
                <a:cs typeface="Arial" panose="020B0604020202020204" pitchFamily="34" charset="0"/>
              </a:rPr>
              <a:t>日</a:t>
            </a:r>
          </a:p>
        </p:txBody>
      </p:sp>
      <p:sp>
        <p:nvSpPr>
          <p:cNvPr id="45" name="TextBox 59"/>
          <p:cNvSpPr txBox="1"/>
          <p:nvPr/>
        </p:nvSpPr>
        <p:spPr>
          <a:xfrm>
            <a:off x="7084914" y="4896839"/>
            <a:ext cx="1211224" cy="957904"/>
          </a:xfrm>
          <a:prstGeom prst="rect">
            <a:avLst/>
          </a:prstGeom>
          <a:noFill/>
        </p:spPr>
        <p:txBody>
          <a:bodyPr wrap="square" lIns="54610" tIns="54610" rIns="54610" bIns="54610" rtlCol="0">
            <a:noAutofit/>
          </a:bodyPr>
          <a:lstStyle/>
          <a:p>
            <a:pPr algn="ctr" hangingPunct="0"/>
            <a:r>
              <a:rPr lang="en-GB"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rPr>
              <a:t>短期应收</a:t>
            </a:r>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
            </a:r>
            <a:b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br>
            <a:r>
              <a:rPr lang="en-GB"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rPr>
              <a:t>账款到期日</a:t>
            </a:r>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46" name="TextBox 60"/>
          <p:cNvSpPr txBox="1"/>
          <p:nvPr/>
        </p:nvSpPr>
        <p:spPr>
          <a:xfrm>
            <a:off x="5534618" y="4591860"/>
            <a:ext cx="1546903" cy="295528"/>
          </a:xfrm>
          <a:prstGeom prst="rect">
            <a:avLst/>
          </a:prstGeom>
          <a:noFill/>
        </p:spPr>
        <p:txBody>
          <a:bodyPr wrap="square" lIns="54610" tIns="54610" rIns="54610" bIns="54610" rtlCol="0">
            <a:noAutofit/>
          </a:bodyPr>
          <a:lstStyle/>
          <a:p>
            <a:pPr algn="ctr" hangingPunct="0"/>
            <a:r>
              <a:rPr lang="en-GB" sz="1500" dirty="0">
                <a:latin typeface="Arial" panose="020B0604020202020204" pitchFamily="34" charset="0"/>
                <a:ea typeface="Microsoft YaHei" panose="020B0503020204020204" pitchFamily="34" charset="-122"/>
                <a:cs typeface="Arial" panose="020B0604020202020204" pitchFamily="34" charset="0"/>
              </a:rPr>
              <a:t>2018年12月31日</a:t>
            </a:r>
          </a:p>
        </p:txBody>
      </p:sp>
      <p:sp>
        <p:nvSpPr>
          <p:cNvPr id="47" name="TextBox 61"/>
          <p:cNvSpPr txBox="1"/>
          <p:nvPr/>
        </p:nvSpPr>
        <p:spPr>
          <a:xfrm>
            <a:off x="7071253" y="4592108"/>
            <a:ext cx="1444987" cy="276488"/>
          </a:xfrm>
          <a:prstGeom prst="rect">
            <a:avLst/>
          </a:prstGeom>
          <a:noFill/>
        </p:spPr>
        <p:txBody>
          <a:bodyPr wrap="square" lIns="54610" tIns="54610" rIns="54610" bIns="54610" rtlCol="0">
            <a:noAutofit/>
          </a:bodyPr>
          <a:lstStyle/>
          <a:p>
            <a:pPr algn="ctr" hangingPunct="0"/>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2019年2月28日</a:t>
            </a:r>
          </a:p>
        </p:txBody>
      </p:sp>
      <p:cxnSp>
        <p:nvCxnSpPr>
          <p:cNvPr id="48" name="Straight Connector 7"/>
          <p:cNvCxnSpPr/>
          <p:nvPr/>
        </p:nvCxnSpPr>
        <p:spPr>
          <a:xfrm flipH="1">
            <a:off x="6497365" y="1001767"/>
            <a:ext cx="1196" cy="347056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ight Arrow 8"/>
          <p:cNvSpPr/>
          <p:nvPr/>
        </p:nvSpPr>
        <p:spPr>
          <a:xfrm>
            <a:off x="6545178" y="1728442"/>
            <a:ext cx="2176265" cy="519731"/>
          </a:xfrm>
          <a:prstGeom prst="rightArrow">
            <a:avLst/>
          </a:prstGeom>
          <a:gradFill flip="none" rotWithShape="1">
            <a:gsLst>
              <a:gs pos="0">
                <a:schemeClr val="accent1">
                  <a:lumMod val="20000"/>
                  <a:lumOff val="80000"/>
                </a:schemeClr>
              </a:gs>
              <a:gs pos="39000">
                <a:schemeClr val="accent1">
                  <a:lumMod val="60000"/>
                  <a:lumOff val="40000"/>
                </a:schemeClr>
              </a:gs>
              <a:gs pos="17000">
                <a:schemeClr val="accent1">
                  <a:lumMod val="45000"/>
                  <a:lumOff val="55000"/>
                </a:schemeClr>
              </a:gs>
              <a:gs pos="86000">
                <a:schemeClr val="tx1"/>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50" name="TextBox 63"/>
          <p:cNvSpPr txBox="1"/>
          <p:nvPr/>
        </p:nvSpPr>
        <p:spPr>
          <a:xfrm>
            <a:off x="6558015" y="1522931"/>
            <a:ext cx="2024532" cy="291021"/>
          </a:xfrm>
          <a:prstGeom prst="rect">
            <a:avLst/>
          </a:prstGeom>
          <a:noFill/>
        </p:spPr>
        <p:txBody>
          <a:bodyPr wrap="square" lIns="54610" tIns="54610" rIns="54610" bIns="54610" rtlCol="0">
            <a:noAutofit/>
          </a:bodyPr>
          <a:lstStyle/>
          <a:p>
            <a:pPr algn="ctr" hangingPunct="0"/>
            <a:r>
              <a:rPr lang="zh-CN" altLang="en-US" sz="1500" dirty="0">
                <a:latin typeface="Arial" panose="020B0604020202020204" pitchFamily="34" charset="0"/>
                <a:ea typeface="Microsoft YaHei" panose="020B0503020204020204" pitchFamily="34" charset="-122"/>
                <a:cs typeface="Arial" panose="020B0604020202020204" pitchFamily="34" charset="0"/>
              </a:rPr>
              <a:t>前瞻</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51" name="Right Arrow 64"/>
          <p:cNvSpPr/>
          <p:nvPr/>
        </p:nvSpPr>
        <p:spPr>
          <a:xfrm flipH="1">
            <a:off x="496818" y="1275175"/>
            <a:ext cx="5948799" cy="519731"/>
          </a:xfrm>
          <a:prstGeom prst="rightArrow">
            <a:avLst/>
          </a:prstGeom>
          <a:gradFill flip="none" rotWithShape="1">
            <a:gsLst>
              <a:gs pos="0">
                <a:schemeClr val="accent5"/>
              </a:gs>
              <a:gs pos="46000">
                <a:srgbClr val="C00000"/>
              </a:gs>
              <a:gs pos="25000">
                <a:srgbClr val="F68D2E"/>
              </a:gs>
              <a:gs pos="68000">
                <a:schemeClr val="accent6"/>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52" name="TextBox 65"/>
          <p:cNvSpPr txBox="1"/>
          <p:nvPr/>
        </p:nvSpPr>
        <p:spPr>
          <a:xfrm>
            <a:off x="4380376" y="1070181"/>
            <a:ext cx="1929772" cy="318223"/>
          </a:xfrm>
          <a:prstGeom prst="rect">
            <a:avLst/>
          </a:prstGeom>
          <a:noFill/>
        </p:spPr>
        <p:txBody>
          <a:bodyPr wrap="square" lIns="54610" tIns="54610" rIns="54610" bIns="54610" rtlCol="0">
            <a:noAutofit/>
          </a:bodyPr>
          <a:lstStyle/>
          <a:p>
            <a:pPr algn="ctr" hangingPunct="0"/>
            <a:r>
              <a:rPr lang="en-GB" sz="1500" dirty="0" err="1">
                <a:latin typeface="Arial" panose="020B0604020202020204" pitchFamily="34" charset="0"/>
                <a:ea typeface="Microsoft YaHei" panose="020B0503020204020204" pitchFamily="34" charset="-122"/>
                <a:cs typeface="Arial" panose="020B0604020202020204" pitchFamily="34" charset="0"/>
              </a:rPr>
              <a:t>回顾</a:t>
            </a:r>
            <a:endParaRPr lang="en-GB" sz="1500" dirty="0">
              <a:latin typeface="Arial" panose="020B0604020202020204" pitchFamily="34" charset="0"/>
              <a:ea typeface="Microsoft YaHei" panose="020B0503020204020204" pitchFamily="34" charset="-122"/>
              <a:cs typeface="Arial" panose="020B0604020202020204" pitchFamily="34" charset="0"/>
            </a:endParaRPr>
          </a:p>
        </p:txBody>
      </p:sp>
      <p:sp>
        <p:nvSpPr>
          <p:cNvPr id="53" name="TextBox 66"/>
          <p:cNvSpPr txBox="1"/>
          <p:nvPr/>
        </p:nvSpPr>
        <p:spPr>
          <a:xfrm>
            <a:off x="4384891" y="3170078"/>
            <a:ext cx="2027014" cy="298836"/>
          </a:xfrm>
          <a:prstGeom prst="rect">
            <a:avLst/>
          </a:prstGeom>
          <a:noFill/>
        </p:spPr>
        <p:txBody>
          <a:bodyPr wrap="square" lIns="54610" tIns="54610" rIns="54610" bIns="54610" rtlCol="0">
            <a:noAutofit/>
          </a:bodyPr>
          <a:lstStyle/>
          <a:p>
            <a:pPr algn="ctr" hangingPunct="0"/>
            <a:r>
              <a:rPr lang="zh-CN" altLang="en-US" sz="1500" dirty="0">
                <a:solidFill>
                  <a:srgbClr val="C00000"/>
                </a:solidFill>
                <a:latin typeface="Arial" panose="020B0604020202020204" pitchFamily="34" charset="0"/>
                <a:ea typeface="Microsoft YaHei" panose="020B0503020204020204" pitchFamily="34" charset="-122"/>
                <a:cs typeface="Arial" panose="020B0604020202020204" pitchFamily="34" charset="0"/>
              </a:rPr>
              <a:t>传导时滞</a:t>
            </a:r>
            <a:endParaRPr lang="en-GB" sz="15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54" name="Group 69"/>
          <p:cNvGrpSpPr/>
          <p:nvPr/>
        </p:nvGrpSpPr>
        <p:grpSpPr>
          <a:xfrm>
            <a:off x="5262942" y="2668877"/>
            <a:ext cx="390083" cy="500375"/>
            <a:chOff x="5126038" y="1217613"/>
            <a:chExt cx="155575" cy="257175"/>
          </a:xfrm>
          <a:solidFill>
            <a:srgbClr val="C00000"/>
          </a:solidFill>
        </p:grpSpPr>
        <p:sp>
          <p:nvSpPr>
            <p:cNvPr id="55" name="Freeform 83"/>
            <p:cNvSpPr>
              <a:spLocks/>
            </p:cNvSpPr>
            <p:nvPr/>
          </p:nvSpPr>
          <p:spPr bwMode="auto">
            <a:xfrm>
              <a:off x="5168900" y="1390651"/>
              <a:ext cx="71438" cy="49213"/>
            </a:xfrm>
            <a:custGeom>
              <a:avLst/>
              <a:gdLst/>
              <a:ahLst/>
              <a:cxnLst>
                <a:cxn ang="0">
                  <a:pos x="0" y="16"/>
                </a:cxn>
                <a:cxn ang="0">
                  <a:pos x="0" y="16"/>
                </a:cxn>
                <a:cxn ang="0">
                  <a:pos x="0" y="25"/>
                </a:cxn>
                <a:cxn ang="0">
                  <a:pos x="2" y="33"/>
                </a:cxn>
                <a:cxn ang="0">
                  <a:pos x="7" y="40"/>
                </a:cxn>
                <a:cxn ang="0">
                  <a:pos x="13" y="48"/>
                </a:cxn>
                <a:cxn ang="0">
                  <a:pos x="19" y="54"/>
                </a:cxn>
                <a:cxn ang="0">
                  <a:pos x="27" y="58"/>
                </a:cxn>
                <a:cxn ang="0">
                  <a:pos x="36" y="60"/>
                </a:cxn>
                <a:cxn ang="0">
                  <a:pos x="44" y="61"/>
                </a:cxn>
                <a:cxn ang="0">
                  <a:pos x="44" y="61"/>
                </a:cxn>
                <a:cxn ang="0">
                  <a:pos x="53" y="60"/>
                </a:cxn>
                <a:cxn ang="0">
                  <a:pos x="63" y="58"/>
                </a:cxn>
                <a:cxn ang="0">
                  <a:pos x="70" y="54"/>
                </a:cxn>
                <a:cxn ang="0">
                  <a:pos x="76" y="48"/>
                </a:cxn>
                <a:cxn ang="0">
                  <a:pos x="82" y="40"/>
                </a:cxn>
                <a:cxn ang="0">
                  <a:pos x="86" y="33"/>
                </a:cxn>
                <a:cxn ang="0">
                  <a:pos x="89" y="25"/>
                </a:cxn>
                <a:cxn ang="0">
                  <a:pos x="89" y="16"/>
                </a:cxn>
                <a:cxn ang="0">
                  <a:pos x="89" y="16"/>
                </a:cxn>
                <a:cxn ang="0">
                  <a:pos x="89" y="12"/>
                </a:cxn>
                <a:cxn ang="0">
                  <a:pos x="86" y="10"/>
                </a:cxn>
                <a:cxn ang="0">
                  <a:pos x="76" y="4"/>
                </a:cxn>
                <a:cxn ang="0">
                  <a:pos x="61" y="2"/>
                </a:cxn>
                <a:cxn ang="0">
                  <a:pos x="44" y="0"/>
                </a:cxn>
                <a:cxn ang="0">
                  <a:pos x="28" y="2"/>
                </a:cxn>
                <a:cxn ang="0">
                  <a:pos x="13" y="4"/>
                </a:cxn>
                <a:cxn ang="0">
                  <a:pos x="4" y="8"/>
                </a:cxn>
                <a:cxn ang="0">
                  <a:pos x="0" y="12"/>
                </a:cxn>
                <a:cxn ang="0">
                  <a:pos x="0" y="16"/>
                </a:cxn>
                <a:cxn ang="0">
                  <a:pos x="0" y="16"/>
                </a:cxn>
              </a:cxnLst>
              <a:rect l="0" t="0" r="r" b="b"/>
              <a:pathLst>
                <a:path w="89" h="61">
                  <a:moveTo>
                    <a:pt x="0" y="16"/>
                  </a:moveTo>
                  <a:lnTo>
                    <a:pt x="0" y="16"/>
                  </a:lnTo>
                  <a:lnTo>
                    <a:pt x="0" y="25"/>
                  </a:lnTo>
                  <a:lnTo>
                    <a:pt x="2" y="33"/>
                  </a:lnTo>
                  <a:lnTo>
                    <a:pt x="7" y="40"/>
                  </a:lnTo>
                  <a:lnTo>
                    <a:pt x="13" y="48"/>
                  </a:lnTo>
                  <a:lnTo>
                    <a:pt x="19" y="54"/>
                  </a:lnTo>
                  <a:lnTo>
                    <a:pt x="27" y="58"/>
                  </a:lnTo>
                  <a:lnTo>
                    <a:pt x="36" y="60"/>
                  </a:lnTo>
                  <a:lnTo>
                    <a:pt x="44" y="61"/>
                  </a:lnTo>
                  <a:lnTo>
                    <a:pt x="44" y="61"/>
                  </a:lnTo>
                  <a:lnTo>
                    <a:pt x="53" y="60"/>
                  </a:lnTo>
                  <a:lnTo>
                    <a:pt x="63" y="58"/>
                  </a:lnTo>
                  <a:lnTo>
                    <a:pt x="70" y="54"/>
                  </a:lnTo>
                  <a:lnTo>
                    <a:pt x="76" y="48"/>
                  </a:lnTo>
                  <a:lnTo>
                    <a:pt x="82" y="40"/>
                  </a:lnTo>
                  <a:lnTo>
                    <a:pt x="86" y="33"/>
                  </a:lnTo>
                  <a:lnTo>
                    <a:pt x="89" y="25"/>
                  </a:lnTo>
                  <a:lnTo>
                    <a:pt x="89" y="16"/>
                  </a:lnTo>
                  <a:lnTo>
                    <a:pt x="89" y="16"/>
                  </a:lnTo>
                  <a:lnTo>
                    <a:pt x="89" y="12"/>
                  </a:lnTo>
                  <a:lnTo>
                    <a:pt x="86" y="10"/>
                  </a:lnTo>
                  <a:lnTo>
                    <a:pt x="76" y="4"/>
                  </a:lnTo>
                  <a:lnTo>
                    <a:pt x="61" y="2"/>
                  </a:lnTo>
                  <a:lnTo>
                    <a:pt x="44" y="0"/>
                  </a:lnTo>
                  <a:lnTo>
                    <a:pt x="28" y="2"/>
                  </a:lnTo>
                  <a:lnTo>
                    <a:pt x="13" y="4"/>
                  </a:lnTo>
                  <a:lnTo>
                    <a:pt x="4" y="8"/>
                  </a:lnTo>
                  <a:lnTo>
                    <a:pt x="0" y="12"/>
                  </a:lnTo>
                  <a:lnTo>
                    <a:pt x="0" y="16"/>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56" name="Freeform 84"/>
            <p:cNvSpPr>
              <a:spLocks/>
            </p:cNvSpPr>
            <p:nvPr/>
          </p:nvSpPr>
          <p:spPr bwMode="auto">
            <a:xfrm>
              <a:off x="5168900" y="1295401"/>
              <a:ext cx="71438" cy="33338"/>
            </a:xfrm>
            <a:custGeom>
              <a:avLst/>
              <a:gdLst/>
              <a:ahLst/>
              <a:cxnLst>
                <a:cxn ang="0">
                  <a:pos x="32" y="35"/>
                </a:cxn>
                <a:cxn ang="0">
                  <a:pos x="32" y="35"/>
                </a:cxn>
                <a:cxn ang="0">
                  <a:pos x="34" y="35"/>
                </a:cxn>
                <a:cxn ang="0">
                  <a:pos x="34" y="35"/>
                </a:cxn>
                <a:cxn ang="0">
                  <a:pos x="40" y="39"/>
                </a:cxn>
                <a:cxn ang="0">
                  <a:pos x="44" y="42"/>
                </a:cxn>
                <a:cxn ang="0">
                  <a:pos x="44" y="42"/>
                </a:cxn>
                <a:cxn ang="0">
                  <a:pos x="49" y="39"/>
                </a:cxn>
                <a:cxn ang="0">
                  <a:pos x="55" y="35"/>
                </a:cxn>
                <a:cxn ang="0">
                  <a:pos x="55" y="35"/>
                </a:cxn>
                <a:cxn ang="0">
                  <a:pos x="59" y="35"/>
                </a:cxn>
                <a:cxn ang="0">
                  <a:pos x="59" y="35"/>
                </a:cxn>
                <a:cxn ang="0">
                  <a:pos x="70" y="29"/>
                </a:cxn>
                <a:cxn ang="0">
                  <a:pos x="78" y="21"/>
                </a:cxn>
                <a:cxn ang="0">
                  <a:pos x="86" y="12"/>
                </a:cxn>
                <a:cxn ang="0">
                  <a:pos x="89" y="0"/>
                </a:cxn>
                <a:cxn ang="0">
                  <a:pos x="89" y="0"/>
                </a:cxn>
                <a:cxn ang="0">
                  <a:pos x="80" y="4"/>
                </a:cxn>
                <a:cxn ang="0">
                  <a:pos x="70" y="8"/>
                </a:cxn>
                <a:cxn ang="0">
                  <a:pos x="57" y="10"/>
                </a:cxn>
                <a:cxn ang="0">
                  <a:pos x="44" y="10"/>
                </a:cxn>
                <a:cxn ang="0">
                  <a:pos x="44" y="10"/>
                </a:cxn>
                <a:cxn ang="0">
                  <a:pos x="30" y="10"/>
                </a:cxn>
                <a:cxn ang="0">
                  <a:pos x="19" y="8"/>
                </a:cxn>
                <a:cxn ang="0">
                  <a:pos x="9" y="4"/>
                </a:cxn>
                <a:cxn ang="0">
                  <a:pos x="0" y="0"/>
                </a:cxn>
                <a:cxn ang="0">
                  <a:pos x="0" y="0"/>
                </a:cxn>
                <a:cxn ang="0">
                  <a:pos x="4" y="12"/>
                </a:cxn>
                <a:cxn ang="0">
                  <a:pos x="11" y="21"/>
                </a:cxn>
                <a:cxn ang="0">
                  <a:pos x="21" y="29"/>
                </a:cxn>
                <a:cxn ang="0">
                  <a:pos x="32" y="35"/>
                </a:cxn>
                <a:cxn ang="0">
                  <a:pos x="32" y="35"/>
                </a:cxn>
              </a:cxnLst>
              <a:rect l="0" t="0" r="r" b="b"/>
              <a:pathLst>
                <a:path w="89" h="42">
                  <a:moveTo>
                    <a:pt x="32" y="35"/>
                  </a:moveTo>
                  <a:lnTo>
                    <a:pt x="32" y="35"/>
                  </a:lnTo>
                  <a:lnTo>
                    <a:pt x="34" y="35"/>
                  </a:lnTo>
                  <a:lnTo>
                    <a:pt x="34" y="35"/>
                  </a:lnTo>
                  <a:lnTo>
                    <a:pt x="40" y="39"/>
                  </a:lnTo>
                  <a:lnTo>
                    <a:pt x="44" y="42"/>
                  </a:lnTo>
                  <a:lnTo>
                    <a:pt x="44" y="42"/>
                  </a:lnTo>
                  <a:lnTo>
                    <a:pt x="49" y="39"/>
                  </a:lnTo>
                  <a:lnTo>
                    <a:pt x="55" y="35"/>
                  </a:lnTo>
                  <a:lnTo>
                    <a:pt x="55" y="35"/>
                  </a:lnTo>
                  <a:lnTo>
                    <a:pt x="59" y="35"/>
                  </a:lnTo>
                  <a:lnTo>
                    <a:pt x="59" y="35"/>
                  </a:lnTo>
                  <a:lnTo>
                    <a:pt x="70" y="29"/>
                  </a:lnTo>
                  <a:lnTo>
                    <a:pt x="78" y="21"/>
                  </a:lnTo>
                  <a:lnTo>
                    <a:pt x="86" y="12"/>
                  </a:lnTo>
                  <a:lnTo>
                    <a:pt x="89" y="0"/>
                  </a:lnTo>
                  <a:lnTo>
                    <a:pt x="89" y="0"/>
                  </a:lnTo>
                  <a:lnTo>
                    <a:pt x="80" y="4"/>
                  </a:lnTo>
                  <a:lnTo>
                    <a:pt x="70" y="8"/>
                  </a:lnTo>
                  <a:lnTo>
                    <a:pt x="57" y="10"/>
                  </a:lnTo>
                  <a:lnTo>
                    <a:pt x="44" y="10"/>
                  </a:lnTo>
                  <a:lnTo>
                    <a:pt x="44" y="10"/>
                  </a:lnTo>
                  <a:lnTo>
                    <a:pt x="30" y="10"/>
                  </a:lnTo>
                  <a:lnTo>
                    <a:pt x="19" y="8"/>
                  </a:lnTo>
                  <a:lnTo>
                    <a:pt x="9" y="4"/>
                  </a:lnTo>
                  <a:lnTo>
                    <a:pt x="0" y="0"/>
                  </a:lnTo>
                  <a:lnTo>
                    <a:pt x="0" y="0"/>
                  </a:lnTo>
                  <a:lnTo>
                    <a:pt x="4" y="12"/>
                  </a:lnTo>
                  <a:lnTo>
                    <a:pt x="11" y="21"/>
                  </a:lnTo>
                  <a:lnTo>
                    <a:pt x="21" y="29"/>
                  </a:lnTo>
                  <a:lnTo>
                    <a:pt x="32" y="35"/>
                  </a:lnTo>
                  <a:lnTo>
                    <a:pt x="32"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57" name="Freeform 85"/>
            <p:cNvSpPr>
              <a:spLocks/>
            </p:cNvSpPr>
            <p:nvPr/>
          </p:nvSpPr>
          <p:spPr bwMode="auto">
            <a:xfrm>
              <a:off x="5170488" y="1274763"/>
              <a:ext cx="68263" cy="19050"/>
            </a:xfrm>
            <a:custGeom>
              <a:avLst/>
              <a:gdLst/>
              <a:ahLst/>
              <a:cxnLst>
                <a:cxn ang="0">
                  <a:pos x="42" y="25"/>
                </a:cxn>
                <a:cxn ang="0">
                  <a:pos x="42" y="25"/>
                </a:cxn>
                <a:cxn ang="0">
                  <a:pos x="57" y="25"/>
                </a:cxn>
                <a:cxn ang="0">
                  <a:pos x="68" y="23"/>
                </a:cxn>
                <a:cxn ang="0">
                  <a:pos x="78" y="19"/>
                </a:cxn>
                <a:cxn ang="0">
                  <a:pos x="84" y="15"/>
                </a:cxn>
                <a:cxn ang="0">
                  <a:pos x="84" y="15"/>
                </a:cxn>
                <a:cxn ang="0">
                  <a:pos x="85" y="13"/>
                </a:cxn>
                <a:cxn ang="0">
                  <a:pos x="85" y="13"/>
                </a:cxn>
                <a:cxn ang="0">
                  <a:pos x="82" y="9"/>
                </a:cxn>
                <a:cxn ang="0">
                  <a:pos x="82" y="9"/>
                </a:cxn>
                <a:cxn ang="0">
                  <a:pos x="76" y="6"/>
                </a:cxn>
                <a:cxn ang="0">
                  <a:pos x="68" y="4"/>
                </a:cxn>
                <a:cxn ang="0">
                  <a:pos x="57" y="2"/>
                </a:cxn>
                <a:cxn ang="0">
                  <a:pos x="42" y="0"/>
                </a:cxn>
                <a:cxn ang="0">
                  <a:pos x="42" y="0"/>
                </a:cxn>
                <a:cxn ang="0">
                  <a:pos x="28" y="2"/>
                </a:cxn>
                <a:cxn ang="0">
                  <a:pos x="17" y="4"/>
                </a:cxn>
                <a:cxn ang="0">
                  <a:pos x="7" y="7"/>
                </a:cxn>
                <a:cxn ang="0">
                  <a:pos x="2" y="9"/>
                </a:cxn>
                <a:cxn ang="0">
                  <a:pos x="2" y="9"/>
                </a:cxn>
                <a:cxn ang="0">
                  <a:pos x="0" y="13"/>
                </a:cxn>
                <a:cxn ang="0">
                  <a:pos x="0" y="13"/>
                </a:cxn>
                <a:cxn ang="0">
                  <a:pos x="2" y="15"/>
                </a:cxn>
                <a:cxn ang="0">
                  <a:pos x="2" y="15"/>
                </a:cxn>
                <a:cxn ang="0">
                  <a:pos x="7" y="19"/>
                </a:cxn>
                <a:cxn ang="0">
                  <a:pos x="15" y="23"/>
                </a:cxn>
                <a:cxn ang="0">
                  <a:pos x="28" y="25"/>
                </a:cxn>
                <a:cxn ang="0">
                  <a:pos x="42" y="25"/>
                </a:cxn>
                <a:cxn ang="0">
                  <a:pos x="42" y="25"/>
                </a:cxn>
              </a:cxnLst>
              <a:rect l="0" t="0" r="r" b="b"/>
              <a:pathLst>
                <a:path w="85" h="25">
                  <a:moveTo>
                    <a:pt x="42" y="25"/>
                  </a:moveTo>
                  <a:lnTo>
                    <a:pt x="42" y="25"/>
                  </a:lnTo>
                  <a:lnTo>
                    <a:pt x="57" y="25"/>
                  </a:lnTo>
                  <a:lnTo>
                    <a:pt x="68" y="23"/>
                  </a:lnTo>
                  <a:lnTo>
                    <a:pt x="78" y="19"/>
                  </a:lnTo>
                  <a:lnTo>
                    <a:pt x="84" y="15"/>
                  </a:lnTo>
                  <a:lnTo>
                    <a:pt x="84" y="15"/>
                  </a:lnTo>
                  <a:lnTo>
                    <a:pt x="85" y="13"/>
                  </a:lnTo>
                  <a:lnTo>
                    <a:pt x="85" y="13"/>
                  </a:lnTo>
                  <a:lnTo>
                    <a:pt x="82" y="9"/>
                  </a:lnTo>
                  <a:lnTo>
                    <a:pt x="82" y="9"/>
                  </a:lnTo>
                  <a:lnTo>
                    <a:pt x="76" y="6"/>
                  </a:lnTo>
                  <a:lnTo>
                    <a:pt x="68" y="4"/>
                  </a:lnTo>
                  <a:lnTo>
                    <a:pt x="57" y="2"/>
                  </a:lnTo>
                  <a:lnTo>
                    <a:pt x="42" y="0"/>
                  </a:lnTo>
                  <a:lnTo>
                    <a:pt x="42" y="0"/>
                  </a:lnTo>
                  <a:lnTo>
                    <a:pt x="28" y="2"/>
                  </a:lnTo>
                  <a:lnTo>
                    <a:pt x="17" y="4"/>
                  </a:lnTo>
                  <a:lnTo>
                    <a:pt x="7" y="7"/>
                  </a:lnTo>
                  <a:lnTo>
                    <a:pt x="2" y="9"/>
                  </a:lnTo>
                  <a:lnTo>
                    <a:pt x="2" y="9"/>
                  </a:lnTo>
                  <a:lnTo>
                    <a:pt x="0" y="13"/>
                  </a:lnTo>
                  <a:lnTo>
                    <a:pt x="0" y="13"/>
                  </a:lnTo>
                  <a:lnTo>
                    <a:pt x="2" y="15"/>
                  </a:lnTo>
                  <a:lnTo>
                    <a:pt x="2" y="15"/>
                  </a:lnTo>
                  <a:lnTo>
                    <a:pt x="7" y="19"/>
                  </a:lnTo>
                  <a:lnTo>
                    <a:pt x="15" y="23"/>
                  </a:lnTo>
                  <a:lnTo>
                    <a:pt x="28" y="25"/>
                  </a:lnTo>
                  <a:lnTo>
                    <a:pt x="42" y="25"/>
                  </a:lnTo>
                  <a:lnTo>
                    <a:pt x="42"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58" name="Freeform 86"/>
            <p:cNvSpPr>
              <a:spLocks noEditPoints="1"/>
            </p:cNvSpPr>
            <p:nvPr/>
          </p:nvSpPr>
          <p:spPr bwMode="auto">
            <a:xfrm>
              <a:off x="5126038" y="1217613"/>
              <a:ext cx="155575" cy="257175"/>
            </a:xfrm>
            <a:custGeom>
              <a:avLst/>
              <a:gdLst/>
              <a:ahLst/>
              <a:cxnLst>
                <a:cxn ang="0">
                  <a:pos x="12" y="40"/>
                </a:cxn>
                <a:cxn ang="0">
                  <a:pos x="2" y="292"/>
                </a:cxn>
                <a:cxn ang="0">
                  <a:pos x="18" y="311"/>
                </a:cxn>
                <a:cxn ang="0">
                  <a:pos x="98" y="324"/>
                </a:cxn>
                <a:cxn ang="0">
                  <a:pos x="168" y="315"/>
                </a:cxn>
                <a:cxn ang="0">
                  <a:pos x="197" y="296"/>
                </a:cxn>
                <a:cxn ang="0">
                  <a:pos x="187" y="40"/>
                </a:cxn>
                <a:cxn ang="0">
                  <a:pos x="197" y="27"/>
                </a:cxn>
                <a:cxn ang="0">
                  <a:pos x="153" y="4"/>
                </a:cxn>
                <a:cxn ang="0">
                  <a:pos x="79" y="0"/>
                </a:cxn>
                <a:cxn ang="0">
                  <a:pos x="8" y="18"/>
                </a:cxn>
                <a:cxn ang="0">
                  <a:pos x="23" y="46"/>
                </a:cxn>
                <a:cxn ang="0">
                  <a:pos x="98" y="56"/>
                </a:cxn>
                <a:cxn ang="0">
                  <a:pos x="176" y="44"/>
                </a:cxn>
                <a:cxn ang="0">
                  <a:pos x="155" y="273"/>
                </a:cxn>
                <a:cxn ang="0">
                  <a:pos x="166" y="235"/>
                </a:cxn>
                <a:cxn ang="0">
                  <a:pos x="147" y="187"/>
                </a:cxn>
                <a:cxn ang="0">
                  <a:pos x="119" y="170"/>
                </a:cxn>
                <a:cxn ang="0">
                  <a:pos x="117" y="155"/>
                </a:cxn>
                <a:cxn ang="0">
                  <a:pos x="140" y="145"/>
                </a:cxn>
                <a:cxn ang="0">
                  <a:pos x="166" y="101"/>
                </a:cxn>
                <a:cxn ang="0">
                  <a:pos x="161" y="61"/>
                </a:cxn>
                <a:cxn ang="0">
                  <a:pos x="155" y="90"/>
                </a:cxn>
                <a:cxn ang="0">
                  <a:pos x="140" y="130"/>
                </a:cxn>
                <a:cxn ang="0">
                  <a:pos x="113" y="145"/>
                </a:cxn>
                <a:cxn ang="0">
                  <a:pos x="101" y="162"/>
                </a:cxn>
                <a:cxn ang="0">
                  <a:pos x="115" y="179"/>
                </a:cxn>
                <a:cxn ang="0">
                  <a:pos x="140" y="195"/>
                </a:cxn>
                <a:cxn ang="0">
                  <a:pos x="155" y="235"/>
                </a:cxn>
                <a:cxn ang="0">
                  <a:pos x="140" y="275"/>
                </a:cxn>
                <a:cxn ang="0">
                  <a:pos x="98" y="292"/>
                </a:cxn>
                <a:cxn ang="0">
                  <a:pos x="52" y="267"/>
                </a:cxn>
                <a:cxn ang="0">
                  <a:pos x="42" y="225"/>
                </a:cxn>
                <a:cxn ang="0">
                  <a:pos x="67" y="187"/>
                </a:cxn>
                <a:cxn ang="0">
                  <a:pos x="88" y="178"/>
                </a:cxn>
                <a:cxn ang="0">
                  <a:pos x="96" y="157"/>
                </a:cxn>
                <a:cxn ang="0">
                  <a:pos x="82" y="145"/>
                </a:cxn>
                <a:cxn ang="0">
                  <a:pos x="48" y="117"/>
                </a:cxn>
                <a:cxn ang="0">
                  <a:pos x="42" y="77"/>
                </a:cxn>
                <a:cxn ang="0">
                  <a:pos x="33" y="75"/>
                </a:cxn>
                <a:cxn ang="0">
                  <a:pos x="39" y="122"/>
                </a:cxn>
                <a:cxn ang="0">
                  <a:pos x="81" y="155"/>
                </a:cxn>
                <a:cxn ang="0">
                  <a:pos x="82" y="166"/>
                </a:cxn>
                <a:cxn ang="0">
                  <a:pos x="52" y="185"/>
                </a:cxn>
                <a:cxn ang="0">
                  <a:pos x="31" y="235"/>
                </a:cxn>
                <a:cxn ang="0">
                  <a:pos x="42" y="273"/>
                </a:cxn>
                <a:cxn ang="0">
                  <a:pos x="23" y="290"/>
                </a:cxn>
                <a:cxn ang="0">
                  <a:pos x="71" y="298"/>
                </a:cxn>
                <a:cxn ang="0">
                  <a:pos x="124" y="298"/>
                </a:cxn>
                <a:cxn ang="0">
                  <a:pos x="176" y="290"/>
                </a:cxn>
                <a:cxn ang="0">
                  <a:pos x="124" y="311"/>
                </a:cxn>
                <a:cxn ang="0">
                  <a:pos x="35" y="305"/>
                </a:cxn>
              </a:cxnLst>
              <a:rect l="0" t="0" r="r" b="b"/>
              <a:pathLst>
                <a:path w="197" h="324">
                  <a:moveTo>
                    <a:pt x="0" y="27"/>
                  </a:moveTo>
                  <a:lnTo>
                    <a:pt x="0" y="27"/>
                  </a:lnTo>
                  <a:lnTo>
                    <a:pt x="2" y="31"/>
                  </a:lnTo>
                  <a:lnTo>
                    <a:pt x="4" y="35"/>
                  </a:lnTo>
                  <a:lnTo>
                    <a:pt x="12" y="40"/>
                  </a:lnTo>
                  <a:lnTo>
                    <a:pt x="12" y="54"/>
                  </a:lnTo>
                  <a:lnTo>
                    <a:pt x="12" y="282"/>
                  </a:lnTo>
                  <a:lnTo>
                    <a:pt x="12" y="282"/>
                  </a:lnTo>
                  <a:lnTo>
                    <a:pt x="4" y="290"/>
                  </a:lnTo>
                  <a:lnTo>
                    <a:pt x="2" y="292"/>
                  </a:lnTo>
                  <a:lnTo>
                    <a:pt x="0" y="296"/>
                  </a:lnTo>
                  <a:lnTo>
                    <a:pt x="0" y="296"/>
                  </a:lnTo>
                  <a:lnTo>
                    <a:pt x="2" y="301"/>
                  </a:lnTo>
                  <a:lnTo>
                    <a:pt x="8" y="307"/>
                  </a:lnTo>
                  <a:lnTo>
                    <a:pt x="18" y="311"/>
                  </a:lnTo>
                  <a:lnTo>
                    <a:pt x="29" y="315"/>
                  </a:lnTo>
                  <a:lnTo>
                    <a:pt x="44" y="319"/>
                  </a:lnTo>
                  <a:lnTo>
                    <a:pt x="60" y="322"/>
                  </a:lnTo>
                  <a:lnTo>
                    <a:pt x="79" y="324"/>
                  </a:lnTo>
                  <a:lnTo>
                    <a:pt x="98" y="324"/>
                  </a:lnTo>
                  <a:lnTo>
                    <a:pt x="98" y="324"/>
                  </a:lnTo>
                  <a:lnTo>
                    <a:pt x="119" y="324"/>
                  </a:lnTo>
                  <a:lnTo>
                    <a:pt x="136" y="322"/>
                  </a:lnTo>
                  <a:lnTo>
                    <a:pt x="153" y="319"/>
                  </a:lnTo>
                  <a:lnTo>
                    <a:pt x="168" y="315"/>
                  </a:lnTo>
                  <a:lnTo>
                    <a:pt x="180" y="311"/>
                  </a:lnTo>
                  <a:lnTo>
                    <a:pt x="189" y="307"/>
                  </a:lnTo>
                  <a:lnTo>
                    <a:pt x="195" y="301"/>
                  </a:lnTo>
                  <a:lnTo>
                    <a:pt x="197" y="296"/>
                  </a:lnTo>
                  <a:lnTo>
                    <a:pt x="197" y="296"/>
                  </a:lnTo>
                  <a:lnTo>
                    <a:pt x="195" y="292"/>
                  </a:lnTo>
                  <a:lnTo>
                    <a:pt x="193" y="290"/>
                  </a:lnTo>
                  <a:lnTo>
                    <a:pt x="187" y="284"/>
                  </a:lnTo>
                  <a:lnTo>
                    <a:pt x="187" y="52"/>
                  </a:lnTo>
                  <a:lnTo>
                    <a:pt x="187" y="40"/>
                  </a:lnTo>
                  <a:lnTo>
                    <a:pt x="187" y="40"/>
                  </a:lnTo>
                  <a:lnTo>
                    <a:pt x="193" y="35"/>
                  </a:lnTo>
                  <a:lnTo>
                    <a:pt x="195" y="31"/>
                  </a:lnTo>
                  <a:lnTo>
                    <a:pt x="197" y="27"/>
                  </a:lnTo>
                  <a:lnTo>
                    <a:pt x="197" y="27"/>
                  </a:lnTo>
                  <a:lnTo>
                    <a:pt x="195" y="21"/>
                  </a:lnTo>
                  <a:lnTo>
                    <a:pt x="189" y="18"/>
                  </a:lnTo>
                  <a:lnTo>
                    <a:pt x="180" y="12"/>
                  </a:lnTo>
                  <a:lnTo>
                    <a:pt x="168" y="8"/>
                  </a:lnTo>
                  <a:lnTo>
                    <a:pt x="153" y="4"/>
                  </a:lnTo>
                  <a:lnTo>
                    <a:pt x="136" y="2"/>
                  </a:lnTo>
                  <a:lnTo>
                    <a:pt x="119" y="0"/>
                  </a:lnTo>
                  <a:lnTo>
                    <a:pt x="98" y="0"/>
                  </a:lnTo>
                  <a:lnTo>
                    <a:pt x="98" y="0"/>
                  </a:lnTo>
                  <a:lnTo>
                    <a:pt x="79" y="0"/>
                  </a:lnTo>
                  <a:lnTo>
                    <a:pt x="60" y="2"/>
                  </a:lnTo>
                  <a:lnTo>
                    <a:pt x="44" y="4"/>
                  </a:lnTo>
                  <a:lnTo>
                    <a:pt x="29" y="8"/>
                  </a:lnTo>
                  <a:lnTo>
                    <a:pt x="18" y="12"/>
                  </a:lnTo>
                  <a:lnTo>
                    <a:pt x="8" y="18"/>
                  </a:lnTo>
                  <a:lnTo>
                    <a:pt x="2" y="21"/>
                  </a:lnTo>
                  <a:lnTo>
                    <a:pt x="0" y="27"/>
                  </a:lnTo>
                  <a:lnTo>
                    <a:pt x="0" y="27"/>
                  </a:lnTo>
                  <a:close/>
                  <a:moveTo>
                    <a:pt x="23" y="58"/>
                  </a:moveTo>
                  <a:lnTo>
                    <a:pt x="23" y="46"/>
                  </a:lnTo>
                  <a:lnTo>
                    <a:pt x="23" y="46"/>
                  </a:lnTo>
                  <a:lnTo>
                    <a:pt x="37" y="50"/>
                  </a:lnTo>
                  <a:lnTo>
                    <a:pt x="56" y="54"/>
                  </a:lnTo>
                  <a:lnTo>
                    <a:pt x="77" y="56"/>
                  </a:lnTo>
                  <a:lnTo>
                    <a:pt x="98" y="56"/>
                  </a:lnTo>
                  <a:lnTo>
                    <a:pt x="98" y="56"/>
                  </a:lnTo>
                  <a:lnTo>
                    <a:pt x="121" y="56"/>
                  </a:lnTo>
                  <a:lnTo>
                    <a:pt x="141" y="54"/>
                  </a:lnTo>
                  <a:lnTo>
                    <a:pt x="161" y="50"/>
                  </a:lnTo>
                  <a:lnTo>
                    <a:pt x="176" y="44"/>
                  </a:lnTo>
                  <a:lnTo>
                    <a:pt x="176" y="58"/>
                  </a:lnTo>
                  <a:lnTo>
                    <a:pt x="176" y="279"/>
                  </a:lnTo>
                  <a:lnTo>
                    <a:pt x="176" y="279"/>
                  </a:lnTo>
                  <a:lnTo>
                    <a:pt x="155" y="273"/>
                  </a:lnTo>
                  <a:lnTo>
                    <a:pt x="155" y="273"/>
                  </a:lnTo>
                  <a:lnTo>
                    <a:pt x="161" y="265"/>
                  </a:lnTo>
                  <a:lnTo>
                    <a:pt x="164" y="256"/>
                  </a:lnTo>
                  <a:lnTo>
                    <a:pt x="166" y="244"/>
                  </a:lnTo>
                  <a:lnTo>
                    <a:pt x="166" y="235"/>
                  </a:lnTo>
                  <a:lnTo>
                    <a:pt x="166" y="235"/>
                  </a:lnTo>
                  <a:lnTo>
                    <a:pt x="166" y="223"/>
                  </a:lnTo>
                  <a:lnTo>
                    <a:pt x="162" y="214"/>
                  </a:lnTo>
                  <a:lnTo>
                    <a:pt x="159" y="204"/>
                  </a:lnTo>
                  <a:lnTo>
                    <a:pt x="153" y="195"/>
                  </a:lnTo>
                  <a:lnTo>
                    <a:pt x="147" y="187"/>
                  </a:lnTo>
                  <a:lnTo>
                    <a:pt x="138" y="179"/>
                  </a:lnTo>
                  <a:lnTo>
                    <a:pt x="130" y="174"/>
                  </a:lnTo>
                  <a:lnTo>
                    <a:pt x="119" y="170"/>
                  </a:lnTo>
                  <a:lnTo>
                    <a:pt x="119" y="170"/>
                  </a:lnTo>
                  <a:lnTo>
                    <a:pt x="119" y="170"/>
                  </a:lnTo>
                  <a:lnTo>
                    <a:pt x="115" y="166"/>
                  </a:lnTo>
                  <a:lnTo>
                    <a:pt x="113" y="162"/>
                  </a:lnTo>
                  <a:lnTo>
                    <a:pt x="113" y="162"/>
                  </a:lnTo>
                  <a:lnTo>
                    <a:pt x="115" y="159"/>
                  </a:lnTo>
                  <a:lnTo>
                    <a:pt x="117" y="155"/>
                  </a:lnTo>
                  <a:lnTo>
                    <a:pt x="117" y="155"/>
                  </a:lnTo>
                  <a:lnTo>
                    <a:pt x="121" y="155"/>
                  </a:lnTo>
                  <a:lnTo>
                    <a:pt x="121" y="155"/>
                  </a:lnTo>
                  <a:lnTo>
                    <a:pt x="130" y="151"/>
                  </a:lnTo>
                  <a:lnTo>
                    <a:pt x="140" y="145"/>
                  </a:lnTo>
                  <a:lnTo>
                    <a:pt x="147" y="138"/>
                  </a:lnTo>
                  <a:lnTo>
                    <a:pt x="153" y="130"/>
                  </a:lnTo>
                  <a:lnTo>
                    <a:pt x="159" y="120"/>
                  </a:lnTo>
                  <a:lnTo>
                    <a:pt x="162" y="111"/>
                  </a:lnTo>
                  <a:lnTo>
                    <a:pt x="166" y="101"/>
                  </a:lnTo>
                  <a:lnTo>
                    <a:pt x="166" y="90"/>
                  </a:lnTo>
                  <a:lnTo>
                    <a:pt x="166" y="90"/>
                  </a:lnTo>
                  <a:lnTo>
                    <a:pt x="164" y="75"/>
                  </a:lnTo>
                  <a:lnTo>
                    <a:pt x="161" y="61"/>
                  </a:lnTo>
                  <a:lnTo>
                    <a:pt x="161" y="61"/>
                  </a:lnTo>
                  <a:lnTo>
                    <a:pt x="149" y="63"/>
                  </a:lnTo>
                  <a:lnTo>
                    <a:pt x="149" y="63"/>
                  </a:lnTo>
                  <a:lnTo>
                    <a:pt x="153" y="77"/>
                  </a:lnTo>
                  <a:lnTo>
                    <a:pt x="155" y="90"/>
                  </a:lnTo>
                  <a:lnTo>
                    <a:pt x="155" y="90"/>
                  </a:lnTo>
                  <a:lnTo>
                    <a:pt x="155" y="99"/>
                  </a:lnTo>
                  <a:lnTo>
                    <a:pt x="153" y="107"/>
                  </a:lnTo>
                  <a:lnTo>
                    <a:pt x="149" y="115"/>
                  </a:lnTo>
                  <a:lnTo>
                    <a:pt x="145" y="122"/>
                  </a:lnTo>
                  <a:lnTo>
                    <a:pt x="140" y="130"/>
                  </a:lnTo>
                  <a:lnTo>
                    <a:pt x="132" y="136"/>
                  </a:lnTo>
                  <a:lnTo>
                    <a:pt x="124" y="139"/>
                  </a:lnTo>
                  <a:lnTo>
                    <a:pt x="117" y="143"/>
                  </a:lnTo>
                  <a:lnTo>
                    <a:pt x="117" y="143"/>
                  </a:lnTo>
                  <a:lnTo>
                    <a:pt x="113" y="145"/>
                  </a:lnTo>
                  <a:lnTo>
                    <a:pt x="113" y="145"/>
                  </a:lnTo>
                  <a:lnTo>
                    <a:pt x="109" y="147"/>
                  </a:lnTo>
                  <a:lnTo>
                    <a:pt x="105" y="151"/>
                  </a:lnTo>
                  <a:lnTo>
                    <a:pt x="101" y="157"/>
                  </a:lnTo>
                  <a:lnTo>
                    <a:pt x="101" y="162"/>
                  </a:lnTo>
                  <a:lnTo>
                    <a:pt x="101" y="162"/>
                  </a:lnTo>
                  <a:lnTo>
                    <a:pt x="103" y="168"/>
                  </a:lnTo>
                  <a:lnTo>
                    <a:pt x="105" y="174"/>
                  </a:lnTo>
                  <a:lnTo>
                    <a:pt x="109" y="178"/>
                  </a:lnTo>
                  <a:lnTo>
                    <a:pt x="115" y="179"/>
                  </a:lnTo>
                  <a:lnTo>
                    <a:pt x="117" y="181"/>
                  </a:lnTo>
                  <a:lnTo>
                    <a:pt x="117" y="181"/>
                  </a:lnTo>
                  <a:lnTo>
                    <a:pt x="124" y="183"/>
                  </a:lnTo>
                  <a:lnTo>
                    <a:pt x="132" y="189"/>
                  </a:lnTo>
                  <a:lnTo>
                    <a:pt x="140" y="195"/>
                  </a:lnTo>
                  <a:lnTo>
                    <a:pt x="145" y="200"/>
                  </a:lnTo>
                  <a:lnTo>
                    <a:pt x="149" y="208"/>
                  </a:lnTo>
                  <a:lnTo>
                    <a:pt x="153" y="218"/>
                  </a:lnTo>
                  <a:lnTo>
                    <a:pt x="155" y="225"/>
                  </a:lnTo>
                  <a:lnTo>
                    <a:pt x="155" y="235"/>
                  </a:lnTo>
                  <a:lnTo>
                    <a:pt x="155" y="235"/>
                  </a:lnTo>
                  <a:lnTo>
                    <a:pt x="155" y="246"/>
                  </a:lnTo>
                  <a:lnTo>
                    <a:pt x="151" y="258"/>
                  </a:lnTo>
                  <a:lnTo>
                    <a:pt x="145" y="267"/>
                  </a:lnTo>
                  <a:lnTo>
                    <a:pt x="140" y="275"/>
                  </a:lnTo>
                  <a:lnTo>
                    <a:pt x="130" y="282"/>
                  </a:lnTo>
                  <a:lnTo>
                    <a:pt x="121" y="288"/>
                  </a:lnTo>
                  <a:lnTo>
                    <a:pt x="109" y="290"/>
                  </a:lnTo>
                  <a:lnTo>
                    <a:pt x="98" y="292"/>
                  </a:lnTo>
                  <a:lnTo>
                    <a:pt x="98" y="292"/>
                  </a:lnTo>
                  <a:lnTo>
                    <a:pt x="86" y="290"/>
                  </a:lnTo>
                  <a:lnTo>
                    <a:pt x="77" y="288"/>
                  </a:lnTo>
                  <a:lnTo>
                    <a:pt x="67" y="282"/>
                  </a:lnTo>
                  <a:lnTo>
                    <a:pt x="58" y="275"/>
                  </a:lnTo>
                  <a:lnTo>
                    <a:pt x="52" y="267"/>
                  </a:lnTo>
                  <a:lnTo>
                    <a:pt x="46" y="258"/>
                  </a:lnTo>
                  <a:lnTo>
                    <a:pt x="42" y="246"/>
                  </a:lnTo>
                  <a:lnTo>
                    <a:pt x="42" y="235"/>
                  </a:lnTo>
                  <a:lnTo>
                    <a:pt x="42" y="235"/>
                  </a:lnTo>
                  <a:lnTo>
                    <a:pt x="42" y="225"/>
                  </a:lnTo>
                  <a:lnTo>
                    <a:pt x="44" y="216"/>
                  </a:lnTo>
                  <a:lnTo>
                    <a:pt x="48" y="208"/>
                  </a:lnTo>
                  <a:lnTo>
                    <a:pt x="54" y="200"/>
                  </a:lnTo>
                  <a:lnTo>
                    <a:pt x="60" y="193"/>
                  </a:lnTo>
                  <a:lnTo>
                    <a:pt x="67" y="187"/>
                  </a:lnTo>
                  <a:lnTo>
                    <a:pt x="75" y="183"/>
                  </a:lnTo>
                  <a:lnTo>
                    <a:pt x="82" y="179"/>
                  </a:lnTo>
                  <a:lnTo>
                    <a:pt x="84" y="179"/>
                  </a:lnTo>
                  <a:lnTo>
                    <a:pt x="84" y="179"/>
                  </a:lnTo>
                  <a:lnTo>
                    <a:pt x="88" y="178"/>
                  </a:lnTo>
                  <a:lnTo>
                    <a:pt x="92" y="174"/>
                  </a:lnTo>
                  <a:lnTo>
                    <a:pt x="96" y="168"/>
                  </a:lnTo>
                  <a:lnTo>
                    <a:pt x="96" y="162"/>
                  </a:lnTo>
                  <a:lnTo>
                    <a:pt x="96" y="162"/>
                  </a:lnTo>
                  <a:lnTo>
                    <a:pt x="96" y="157"/>
                  </a:lnTo>
                  <a:lnTo>
                    <a:pt x="92" y="151"/>
                  </a:lnTo>
                  <a:lnTo>
                    <a:pt x="88" y="147"/>
                  </a:lnTo>
                  <a:lnTo>
                    <a:pt x="84" y="145"/>
                  </a:lnTo>
                  <a:lnTo>
                    <a:pt x="82" y="145"/>
                  </a:lnTo>
                  <a:lnTo>
                    <a:pt x="82" y="145"/>
                  </a:lnTo>
                  <a:lnTo>
                    <a:pt x="75" y="141"/>
                  </a:lnTo>
                  <a:lnTo>
                    <a:pt x="67" y="138"/>
                  </a:lnTo>
                  <a:lnTo>
                    <a:pt x="60" y="132"/>
                  </a:lnTo>
                  <a:lnTo>
                    <a:pt x="54" y="124"/>
                  </a:lnTo>
                  <a:lnTo>
                    <a:pt x="48" y="117"/>
                  </a:lnTo>
                  <a:lnTo>
                    <a:pt x="44" y="109"/>
                  </a:lnTo>
                  <a:lnTo>
                    <a:pt x="42" y="99"/>
                  </a:lnTo>
                  <a:lnTo>
                    <a:pt x="42" y="90"/>
                  </a:lnTo>
                  <a:lnTo>
                    <a:pt x="42" y="90"/>
                  </a:lnTo>
                  <a:lnTo>
                    <a:pt x="42" y="77"/>
                  </a:lnTo>
                  <a:lnTo>
                    <a:pt x="48" y="63"/>
                  </a:lnTo>
                  <a:lnTo>
                    <a:pt x="48" y="63"/>
                  </a:lnTo>
                  <a:lnTo>
                    <a:pt x="37" y="61"/>
                  </a:lnTo>
                  <a:lnTo>
                    <a:pt x="37" y="61"/>
                  </a:lnTo>
                  <a:lnTo>
                    <a:pt x="33" y="75"/>
                  </a:lnTo>
                  <a:lnTo>
                    <a:pt x="31" y="90"/>
                  </a:lnTo>
                  <a:lnTo>
                    <a:pt x="31" y="90"/>
                  </a:lnTo>
                  <a:lnTo>
                    <a:pt x="31" y="101"/>
                  </a:lnTo>
                  <a:lnTo>
                    <a:pt x="35" y="111"/>
                  </a:lnTo>
                  <a:lnTo>
                    <a:pt x="39" y="122"/>
                  </a:lnTo>
                  <a:lnTo>
                    <a:pt x="44" y="130"/>
                  </a:lnTo>
                  <a:lnTo>
                    <a:pt x="52" y="139"/>
                  </a:lnTo>
                  <a:lnTo>
                    <a:pt x="60" y="145"/>
                  </a:lnTo>
                  <a:lnTo>
                    <a:pt x="69" y="151"/>
                  </a:lnTo>
                  <a:lnTo>
                    <a:pt x="81" y="155"/>
                  </a:lnTo>
                  <a:lnTo>
                    <a:pt x="81" y="155"/>
                  </a:lnTo>
                  <a:lnTo>
                    <a:pt x="82" y="159"/>
                  </a:lnTo>
                  <a:lnTo>
                    <a:pt x="84" y="162"/>
                  </a:lnTo>
                  <a:lnTo>
                    <a:pt x="84" y="162"/>
                  </a:lnTo>
                  <a:lnTo>
                    <a:pt x="82" y="166"/>
                  </a:lnTo>
                  <a:lnTo>
                    <a:pt x="81" y="170"/>
                  </a:lnTo>
                  <a:lnTo>
                    <a:pt x="81" y="170"/>
                  </a:lnTo>
                  <a:lnTo>
                    <a:pt x="69" y="174"/>
                  </a:lnTo>
                  <a:lnTo>
                    <a:pt x="60" y="179"/>
                  </a:lnTo>
                  <a:lnTo>
                    <a:pt x="52" y="185"/>
                  </a:lnTo>
                  <a:lnTo>
                    <a:pt x="44" y="193"/>
                  </a:lnTo>
                  <a:lnTo>
                    <a:pt x="39" y="202"/>
                  </a:lnTo>
                  <a:lnTo>
                    <a:pt x="35" y="212"/>
                  </a:lnTo>
                  <a:lnTo>
                    <a:pt x="31" y="223"/>
                  </a:lnTo>
                  <a:lnTo>
                    <a:pt x="31" y="235"/>
                  </a:lnTo>
                  <a:lnTo>
                    <a:pt x="31" y="235"/>
                  </a:lnTo>
                  <a:lnTo>
                    <a:pt x="31" y="244"/>
                  </a:lnTo>
                  <a:lnTo>
                    <a:pt x="33" y="256"/>
                  </a:lnTo>
                  <a:lnTo>
                    <a:pt x="37" y="265"/>
                  </a:lnTo>
                  <a:lnTo>
                    <a:pt x="42" y="273"/>
                  </a:lnTo>
                  <a:lnTo>
                    <a:pt x="42" y="273"/>
                  </a:lnTo>
                  <a:lnTo>
                    <a:pt x="23" y="279"/>
                  </a:lnTo>
                  <a:lnTo>
                    <a:pt x="23" y="58"/>
                  </a:lnTo>
                  <a:close/>
                  <a:moveTo>
                    <a:pt x="23" y="290"/>
                  </a:moveTo>
                  <a:lnTo>
                    <a:pt x="23" y="290"/>
                  </a:lnTo>
                  <a:lnTo>
                    <a:pt x="35" y="286"/>
                  </a:lnTo>
                  <a:lnTo>
                    <a:pt x="50" y="282"/>
                  </a:lnTo>
                  <a:lnTo>
                    <a:pt x="50" y="282"/>
                  </a:lnTo>
                  <a:lnTo>
                    <a:pt x="60" y="292"/>
                  </a:lnTo>
                  <a:lnTo>
                    <a:pt x="71" y="298"/>
                  </a:lnTo>
                  <a:lnTo>
                    <a:pt x="84" y="301"/>
                  </a:lnTo>
                  <a:lnTo>
                    <a:pt x="98" y="303"/>
                  </a:lnTo>
                  <a:lnTo>
                    <a:pt x="98" y="303"/>
                  </a:lnTo>
                  <a:lnTo>
                    <a:pt x="113" y="301"/>
                  </a:lnTo>
                  <a:lnTo>
                    <a:pt x="124" y="298"/>
                  </a:lnTo>
                  <a:lnTo>
                    <a:pt x="136" y="292"/>
                  </a:lnTo>
                  <a:lnTo>
                    <a:pt x="147" y="282"/>
                  </a:lnTo>
                  <a:lnTo>
                    <a:pt x="147" y="282"/>
                  </a:lnTo>
                  <a:lnTo>
                    <a:pt x="162" y="286"/>
                  </a:lnTo>
                  <a:lnTo>
                    <a:pt x="176" y="290"/>
                  </a:lnTo>
                  <a:lnTo>
                    <a:pt x="176" y="301"/>
                  </a:lnTo>
                  <a:lnTo>
                    <a:pt x="176" y="301"/>
                  </a:lnTo>
                  <a:lnTo>
                    <a:pt x="162" y="305"/>
                  </a:lnTo>
                  <a:lnTo>
                    <a:pt x="147" y="309"/>
                  </a:lnTo>
                  <a:lnTo>
                    <a:pt x="124" y="311"/>
                  </a:lnTo>
                  <a:lnTo>
                    <a:pt x="98" y="313"/>
                  </a:lnTo>
                  <a:lnTo>
                    <a:pt x="98" y="313"/>
                  </a:lnTo>
                  <a:lnTo>
                    <a:pt x="73" y="311"/>
                  </a:lnTo>
                  <a:lnTo>
                    <a:pt x="52" y="309"/>
                  </a:lnTo>
                  <a:lnTo>
                    <a:pt x="35" y="305"/>
                  </a:lnTo>
                  <a:lnTo>
                    <a:pt x="23" y="301"/>
                  </a:lnTo>
                  <a:lnTo>
                    <a:pt x="23" y="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59" name="Group 76"/>
          <p:cNvGrpSpPr/>
          <p:nvPr/>
        </p:nvGrpSpPr>
        <p:grpSpPr>
          <a:xfrm>
            <a:off x="6635813" y="2192133"/>
            <a:ext cx="2485388" cy="1520386"/>
            <a:chOff x="5279965" y="85989"/>
            <a:chExt cx="3622089" cy="1619163"/>
          </a:xfrm>
        </p:grpSpPr>
        <p:sp>
          <p:nvSpPr>
            <p:cNvPr id="60" name="Cloud Callout 77"/>
            <p:cNvSpPr/>
            <p:nvPr/>
          </p:nvSpPr>
          <p:spPr>
            <a:xfrm>
              <a:off x="5279965" y="85989"/>
              <a:ext cx="3622089" cy="1467650"/>
            </a:xfrm>
            <a:prstGeom prst="cloudCallout">
              <a:avLst>
                <a:gd name="adj1" fmla="val -22574"/>
                <a:gd name="adj2" fmla="val 8807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1" name="TextBox 78"/>
            <p:cNvSpPr txBox="1"/>
            <p:nvPr/>
          </p:nvSpPr>
          <p:spPr>
            <a:xfrm>
              <a:off x="5694232" y="457879"/>
              <a:ext cx="3053205" cy="1247273"/>
            </a:xfrm>
            <a:prstGeom prst="rect">
              <a:avLst/>
            </a:prstGeom>
            <a:noFill/>
          </p:spPr>
          <p:txBody>
            <a:bodyPr wrap="square" lIns="54610" tIns="54610" rIns="54610" bIns="54610" rtlCol="0">
              <a:noAutofit/>
            </a:bodyPr>
            <a:lstStyle/>
            <a:p>
              <a:pPr algn="ct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考虑</a:t>
              </a:r>
              <a:r>
                <a:rPr lang="en-US" altLang="zh-CN"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2019</a:t>
              </a:r>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年</a:t>
              </a:r>
              <a:r>
                <a:rPr lang="en-US" altLang="zh-CN"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1</a:t>
              </a:r>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月至</a:t>
              </a:r>
              <a:r>
                <a:rPr lang="en-US" altLang="zh-CN"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2</a:t>
              </a:r>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月经济前景，对历史损失率进行调整？</a:t>
              </a:r>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62" name="Oval 30"/>
          <p:cNvSpPr/>
          <p:nvPr/>
        </p:nvSpPr>
        <p:spPr>
          <a:xfrm>
            <a:off x="4279367" y="4444842"/>
            <a:ext cx="183531" cy="18353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3" name="TextBox 32"/>
          <p:cNvSpPr txBox="1"/>
          <p:nvPr/>
        </p:nvSpPr>
        <p:spPr>
          <a:xfrm>
            <a:off x="3952135" y="4606170"/>
            <a:ext cx="1418278" cy="281218"/>
          </a:xfrm>
          <a:prstGeom prst="rect">
            <a:avLst/>
          </a:prstGeom>
          <a:noFill/>
        </p:spPr>
        <p:txBody>
          <a:bodyPr wrap="square" lIns="54610" tIns="54610" rIns="54610" bIns="54610" rtlCol="0">
            <a:noAutofit/>
          </a:bodyPr>
          <a:lstStyle/>
          <a:p>
            <a:pPr algn="ctr" hangingPunct="0"/>
            <a:r>
              <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rPr>
              <a:t>2018年7月1日</a:t>
            </a:r>
          </a:p>
        </p:txBody>
      </p:sp>
      <p:sp>
        <p:nvSpPr>
          <p:cNvPr id="64" name="TextBox 34"/>
          <p:cNvSpPr txBox="1"/>
          <p:nvPr/>
        </p:nvSpPr>
        <p:spPr>
          <a:xfrm>
            <a:off x="4049949" y="4901560"/>
            <a:ext cx="1211224" cy="712076"/>
          </a:xfrm>
          <a:prstGeom prst="rect">
            <a:avLst/>
          </a:prstGeom>
          <a:noFill/>
        </p:spPr>
        <p:txBody>
          <a:bodyPr wrap="square" lIns="54610" tIns="54610" rIns="54610" bIns="54610" rtlCol="0">
            <a:noAutofit/>
          </a:bodyPr>
          <a:lstStyle/>
          <a:p>
            <a:pPr algn="ctr" hangingPunct="0"/>
            <a:r>
              <a:rPr lang="en-GB" sz="1500" dirty="0" err="1">
                <a:solidFill>
                  <a:schemeClr val="accent6"/>
                </a:solidFill>
                <a:latin typeface="Arial" panose="020B0604020202020204" pitchFamily="34" charset="0"/>
                <a:ea typeface="Microsoft YaHei" panose="020B0503020204020204" pitchFamily="34" charset="-122"/>
                <a:cs typeface="Arial" panose="020B0604020202020204" pitchFamily="34" charset="0"/>
              </a:rPr>
              <a:t>账龄报告</a:t>
            </a:r>
            <a:r>
              <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rPr>
              <a:t/>
            </a:r>
            <a:br>
              <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rPr>
            </a:br>
            <a:r>
              <a:rPr lang="en-GB" sz="1500" dirty="0" err="1">
                <a:solidFill>
                  <a:schemeClr val="accent6"/>
                </a:solidFill>
                <a:latin typeface="Arial" panose="020B0604020202020204" pitchFamily="34" charset="0"/>
                <a:ea typeface="Microsoft YaHei" panose="020B0503020204020204" pitchFamily="34" charset="-122"/>
                <a:cs typeface="Arial" panose="020B0604020202020204" pitchFamily="34" charset="0"/>
              </a:rPr>
              <a:t>开始日期</a:t>
            </a:r>
            <a:endPar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5" name="TextBox 35"/>
          <p:cNvSpPr txBox="1"/>
          <p:nvPr/>
        </p:nvSpPr>
        <p:spPr>
          <a:xfrm>
            <a:off x="5883957" y="5232878"/>
            <a:ext cx="1211224" cy="712076"/>
          </a:xfrm>
          <a:prstGeom prst="rect">
            <a:avLst/>
          </a:prstGeom>
          <a:noFill/>
        </p:spPr>
        <p:txBody>
          <a:bodyPr wrap="square" lIns="54610" tIns="54610" rIns="54610" bIns="54610" rtlCol="0">
            <a:noAutofit/>
          </a:bodyPr>
          <a:lstStyle/>
          <a:p>
            <a:pPr algn="ctr" hangingPunct="0"/>
            <a:r>
              <a:rPr lang="en-GB" sz="1500" dirty="0" err="1">
                <a:solidFill>
                  <a:schemeClr val="accent6"/>
                </a:solidFill>
                <a:latin typeface="Arial" panose="020B0604020202020204" pitchFamily="34" charset="0"/>
                <a:ea typeface="Microsoft YaHei" panose="020B0503020204020204" pitchFamily="34" charset="-122"/>
                <a:cs typeface="Arial" panose="020B0604020202020204" pitchFamily="34" charset="0"/>
              </a:rPr>
              <a:t>账龄报告</a:t>
            </a:r>
            <a:r>
              <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rPr>
              <a:t/>
            </a:r>
            <a:br>
              <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rPr>
            </a:br>
            <a:r>
              <a:rPr lang="en-GB" sz="1500" dirty="0" err="1">
                <a:solidFill>
                  <a:schemeClr val="accent6"/>
                </a:solidFill>
                <a:latin typeface="Arial" panose="020B0604020202020204" pitchFamily="34" charset="0"/>
                <a:ea typeface="Microsoft YaHei" panose="020B0503020204020204" pitchFamily="34" charset="-122"/>
                <a:cs typeface="Arial" panose="020B0604020202020204" pitchFamily="34" charset="0"/>
              </a:rPr>
              <a:t>完结日期</a:t>
            </a:r>
            <a:endParaRPr lang="en-GB" sz="1500" dirty="0">
              <a:solidFill>
                <a:schemeClr val="accent6"/>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6" name="Oval 36"/>
          <p:cNvSpPr/>
          <p:nvPr/>
        </p:nvSpPr>
        <p:spPr>
          <a:xfrm>
            <a:off x="2388093" y="4443304"/>
            <a:ext cx="183531" cy="18353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7" name="TextBox 37"/>
          <p:cNvSpPr txBox="1"/>
          <p:nvPr/>
        </p:nvSpPr>
        <p:spPr>
          <a:xfrm>
            <a:off x="1810066" y="4616108"/>
            <a:ext cx="1211224" cy="295390"/>
          </a:xfrm>
          <a:prstGeom prst="rect">
            <a:avLst/>
          </a:prstGeom>
          <a:noFill/>
        </p:spPr>
        <p:txBody>
          <a:bodyPr wrap="square" lIns="54610" tIns="54610" rIns="54610" bIns="54610" rtlCol="0">
            <a:noAutofit/>
          </a:bodyPr>
          <a:lstStyle/>
          <a:p>
            <a:pPr algn="ctr" hangingPunct="0"/>
            <a: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2017 年</a:t>
            </a:r>
            <a:b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br>
            <a: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12月31日</a:t>
            </a:r>
          </a:p>
        </p:txBody>
      </p:sp>
      <p:sp>
        <p:nvSpPr>
          <p:cNvPr id="68" name="Oval 38"/>
          <p:cNvSpPr/>
          <p:nvPr/>
        </p:nvSpPr>
        <p:spPr>
          <a:xfrm>
            <a:off x="496819" y="4454171"/>
            <a:ext cx="183531" cy="18353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9" name="TextBox 39"/>
          <p:cNvSpPr txBox="1"/>
          <p:nvPr/>
        </p:nvSpPr>
        <p:spPr>
          <a:xfrm>
            <a:off x="53145" y="4626835"/>
            <a:ext cx="1323803" cy="345524"/>
          </a:xfrm>
          <a:prstGeom prst="rect">
            <a:avLst/>
          </a:prstGeom>
          <a:noFill/>
        </p:spPr>
        <p:txBody>
          <a:bodyPr wrap="square" lIns="54610" tIns="54610" rIns="54610" bIns="54610" rtlCol="0">
            <a:noAutofit/>
          </a:bodyPr>
          <a:lstStyle/>
          <a:p>
            <a:pPr algn="ctr" hangingPunct="0"/>
            <a: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2017年7月1日</a:t>
            </a:r>
          </a:p>
        </p:txBody>
      </p:sp>
      <p:sp>
        <p:nvSpPr>
          <p:cNvPr id="70" name="Left Brace 41"/>
          <p:cNvSpPr/>
          <p:nvPr/>
        </p:nvSpPr>
        <p:spPr>
          <a:xfrm rot="5400000">
            <a:off x="1382197" y="3312803"/>
            <a:ext cx="230812" cy="1876617"/>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71" name="Left Brace 42"/>
          <p:cNvSpPr/>
          <p:nvPr/>
        </p:nvSpPr>
        <p:spPr>
          <a:xfrm rot="5400000">
            <a:off x="5270310" y="3243169"/>
            <a:ext cx="281815" cy="2076434"/>
          </a:xfrm>
          <a:prstGeom prst="lef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72" name="Curved Down Arrow 43"/>
          <p:cNvSpPr/>
          <p:nvPr/>
        </p:nvSpPr>
        <p:spPr>
          <a:xfrm>
            <a:off x="1464266" y="3482289"/>
            <a:ext cx="4087448" cy="580025"/>
          </a:xfrm>
          <a:prstGeom prst="curvedDownArrow">
            <a:avLst/>
          </a:prstGeom>
          <a:gradFill>
            <a:gsLst>
              <a:gs pos="0">
                <a:schemeClr val="accent6"/>
              </a:gs>
              <a:gs pos="49000">
                <a:srgbClr val="F68D2E"/>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3" name="TextBox 44"/>
          <p:cNvSpPr txBox="1"/>
          <p:nvPr/>
        </p:nvSpPr>
        <p:spPr>
          <a:xfrm>
            <a:off x="241696" y="2674606"/>
            <a:ext cx="4030187" cy="757045"/>
          </a:xfrm>
          <a:prstGeom prst="rect">
            <a:avLst/>
          </a:prstGeom>
          <a:noFill/>
        </p:spPr>
        <p:txBody>
          <a:bodyPr wrap="square" lIns="54610" tIns="54610" rIns="54610" bIns="54610" rtlCol="0">
            <a:noAutofit/>
          </a:bodyPr>
          <a:lstStyle/>
          <a:p>
            <a:pPr algn="ctr" hangingPunct="0"/>
            <a:r>
              <a:rPr lang="zh-CN" altLang="en-US"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传导时滞</a:t>
            </a:r>
            <a: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
            </a:r>
            <a:b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br>
            <a:r>
              <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a:t>
            </a:r>
            <a:r>
              <a:rPr lang="zh-CN" altLang="en-US"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假设损失率需要</a:t>
            </a:r>
            <a:r>
              <a:rPr lang="en-US" altLang="zh-CN"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1</a:t>
            </a:r>
            <a:r>
              <a:rPr lang="zh-CN" altLang="en-US"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年才能对经济状况的变化</a:t>
            </a:r>
            <a:r>
              <a:rPr lang="en-US" altLang="zh-CN"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
            </a:r>
            <a:br>
              <a:rPr lang="en-US" altLang="zh-CN"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br>
            <a:r>
              <a:rPr lang="zh-CN" altLang="en-US" sz="1500" dirty="0">
                <a:solidFill>
                  <a:schemeClr val="accent5"/>
                </a:solidFill>
                <a:latin typeface="Arial" panose="020B0604020202020204" pitchFamily="34" charset="0"/>
                <a:ea typeface="Microsoft YaHei" panose="020B0503020204020204" pitchFamily="34" charset="-122"/>
                <a:cs typeface="Arial" panose="020B0604020202020204" pitchFamily="34" charset="0"/>
              </a:rPr>
              <a:t>作出反应）</a:t>
            </a:r>
            <a:endParaRPr lang="en-GB" sz="1500" dirty="0">
              <a:solidFill>
                <a:schemeClr val="accent5"/>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74" name="Group 45"/>
          <p:cNvGrpSpPr/>
          <p:nvPr/>
        </p:nvGrpSpPr>
        <p:grpSpPr>
          <a:xfrm>
            <a:off x="2149319" y="2192133"/>
            <a:ext cx="390083" cy="500375"/>
            <a:chOff x="5126038" y="1217613"/>
            <a:chExt cx="155575" cy="257175"/>
          </a:xfrm>
          <a:solidFill>
            <a:schemeClr val="accent5"/>
          </a:solidFill>
        </p:grpSpPr>
        <p:sp>
          <p:nvSpPr>
            <p:cNvPr id="75" name="Freeform 83"/>
            <p:cNvSpPr>
              <a:spLocks/>
            </p:cNvSpPr>
            <p:nvPr/>
          </p:nvSpPr>
          <p:spPr bwMode="auto">
            <a:xfrm>
              <a:off x="5168900" y="1390651"/>
              <a:ext cx="71438" cy="49213"/>
            </a:xfrm>
            <a:custGeom>
              <a:avLst/>
              <a:gdLst/>
              <a:ahLst/>
              <a:cxnLst>
                <a:cxn ang="0">
                  <a:pos x="0" y="16"/>
                </a:cxn>
                <a:cxn ang="0">
                  <a:pos x="0" y="16"/>
                </a:cxn>
                <a:cxn ang="0">
                  <a:pos x="0" y="25"/>
                </a:cxn>
                <a:cxn ang="0">
                  <a:pos x="2" y="33"/>
                </a:cxn>
                <a:cxn ang="0">
                  <a:pos x="7" y="40"/>
                </a:cxn>
                <a:cxn ang="0">
                  <a:pos x="13" y="48"/>
                </a:cxn>
                <a:cxn ang="0">
                  <a:pos x="19" y="54"/>
                </a:cxn>
                <a:cxn ang="0">
                  <a:pos x="27" y="58"/>
                </a:cxn>
                <a:cxn ang="0">
                  <a:pos x="36" y="60"/>
                </a:cxn>
                <a:cxn ang="0">
                  <a:pos x="44" y="61"/>
                </a:cxn>
                <a:cxn ang="0">
                  <a:pos x="44" y="61"/>
                </a:cxn>
                <a:cxn ang="0">
                  <a:pos x="53" y="60"/>
                </a:cxn>
                <a:cxn ang="0">
                  <a:pos x="63" y="58"/>
                </a:cxn>
                <a:cxn ang="0">
                  <a:pos x="70" y="54"/>
                </a:cxn>
                <a:cxn ang="0">
                  <a:pos x="76" y="48"/>
                </a:cxn>
                <a:cxn ang="0">
                  <a:pos x="82" y="40"/>
                </a:cxn>
                <a:cxn ang="0">
                  <a:pos x="86" y="33"/>
                </a:cxn>
                <a:cxn ang="0">
                  <a:pos x="89" y="25"/>
                </a:cxn>
                <a:cxn ang="0">
                  <a:pos x="89" y="16"/>
                </a:cxn>
                <a:cxn ang="0">
                  <a:pos x="89" y="16"/>
                </a:cxn>
                <a:cxn ang="0">
                  <a:pos x="89" y="12"/>
                </a:cxn>
                <a:cxn ang="0">
                  <a:pos x="86" y="10"/>
                </a:cxn>
                <a:cxn ang="0">
                  <a:pos x="76" y="4"/>
                </a:cxn>
                <a:cxn ang="0">
                  <a:pos x="61" y="2"/>
                </a:cxn>
                <a:cxn ang="0">
                  <a:pos x="44" y="0"/>
                </a:cxn>
                <a:cxn ang="0">
                  <a:pos x="28" y="2"/>
                </a:cxn>
                <a:cxn ang="0">
                  <a:pos x="13" y="4"/>
                </a:cxn>
                <a:cxn ang="0">
                  <a:pos x="4" y="8"/>
                </a:cxn>
                <a:cxn ang="0">
                  <a:pos x="0" y="12"/>
                </a:cxn>
                <a:cxn ang="0">
                  <a:pos x="0" y="16"/>
                </a:cxn>
                <a:cxn ang="0">
                  <a:pos x="0" y="16"/>
                </a:cxn>
              </a:cxnLst>
              <a:rect l="0" t="0" r="r" b="b"/>
              <a:pathLst>
                <a:path w="89" h="61">
                  <a:moveTo>
                    <a:pt x="0" y="16"/>
                  </a:moveTo>
                  <a:lnTo>
                    <a:pt x="0" y="16"/>
                  </a:lnTo>
                  <a:lnTo>
                    <a:pt x="0" y="25"/>
                  </a:lnTo>
                  <a:lnTo>
                    <a:pt x="2" y="33"/>
                  </a:lnTo>
                  <a:lnTo>
                    <a:pt x="7" y="40"/>
                  </a:lnTo>
                  <a:lnTo>
                    <a:pt x="13" y="48"/>
                  </a:lnTo>
                  <a:lnTo>
                    <a:pt x="19" y="54"/>
                  </a:lnTo>
                  <a:lnTo>
                    <a:pt x="27" y="58"/>
                  </a:lnTo>
                  <a:lnTo>
                    <a:pt x="36" y="60"/>
                  </a:lnTo>
                  <a:lnTo>
                    <a:pt x="44" y="61"/>
                  </a:lnTo>
                  <a:lnTo>
                    <a:pt x="44" y="61"/>
                  </a:lnTo>
                  <a:lnTo>
                    <a:pt x="53" y="60"/>
                  </a:lnTo>
                  <a:lnTo>
                    <a:pt x="63" y="58"/>
                  </a:lnTo>
                  <a:lnTo>
                    <a:pt x="70" y="54"/>
                  </a:lnTo>
                  <a:lnTo>
                    <a:pt x="76" y="48"/>
                  </a:lnTo>
                  <a:lnTo>
                    <a:pt x="82" y="40"/>
                  </a:lnTo>
                  <a:lnTo>
                    <a:pt x="86" y="33"/>
                  </a:lnTo>
                  <a:lnTo>
                    <a:pt x="89" y="25"/>
                  </a:lnTo>
                  <a:lnTo>
                    <a:pt x="89" y="16"/>
                  </a:lnTo>
                  <a:lnTo>
                    <a:pt x="89" y="16"/>
                  </a:lnTo>
                  <a:lnTo>
                    <a:pt x="89" y="12"/>
                  </a:lnTo>
                  <a:lnTo>
                    <a:pt x="86" y="10"/>
                  </a:lnTo>
                  <a:lnTo>
                    <a:pt x="76" y="4"/>
                  </a:lnTo>
                  <a:lnTo>
                    <a:pt x="61" y="2"/>
                  </a:lnTo>
                  <a:lnTo>
                    <a:pt x="44" y="0"/>
                  </a:lnTo>
                  <a:lnTo>
                    <a:pt x="28" y="2"/>
                  </a:lnTo>
                  <a:lnTo>
                    <a:pt x="13" y="4"/>
                  </a:lnTo>
                  <a:lnTo>
                    <a:pt x="4" y="8"/>
                  </a:lnTo>
                  <a:lnTo>
                    <a:pt x="0" y="12"/>
                  </a:lnTo>
                  <a:lnTo>
                    <a:pt x="0" y="16"/>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76" name="Freeform 84"/>
            <p:cNvSpPr>
              <a:spLocks/>
            </p:cNvSpPr>
            <p:nvPr/>
          </p:nvSpPr>
          <p:spPr bwMode="auto">
            <a:xfrm>
              <a:off x="5168900" y="1295401"/>
              <a:ext cx="71438" cy="33338"/>
            </a:xfrm>
            <a:custGeom>
              <a:avLst/>
              <a:gdLst/>
              <a:ahLst/>
              <a:cxnLst>
                <a:cxn ang="0">
                  <a:pos x="32" y="35"/>
                </a:cxn>
                <a:cxn ang="0">
                  <a:pos x="32" y="35"/>
                </a:cxn>
                <a:cxn ang="0">
                  <a:pos x="34" y="35"/>
                </a:cxn>
                <a:cxn ang="0">
                  <a:pos x="34" y="35"/>
                </a:cxn>
                <a:cxn ang="0">
                  <a:pos x="40" y="39"/>
                </a:cxn>
                <a:cxn ang="0">
                  <a:pos x="44" y="42"/>
                </a:cxn>
                <a:cxn ang="0">
                  <a:pos x="44" y="42"/>
                </a:cxn>
                <a:cxn ang="0">
                  <a:pos x="49" y="39"/>
                </a:cxn>
                <a:cxn ang="0">
                  <a:pos x="55" y="35"/>
                </a:cxn>
                <a:cxn ang="0">
                  <a:pos x="55" y="35"/>
                </a:cxn>
                <a:cxn ang="0">
                  <a:pos x="59" y="35"/>
                </a:cxn>
                <a:cxn ang="0">
                  <a:pos x="59" y="35"/>
                </a:cxn>
                <a:cxn ang="0">
                  <a:pos x="70" y="29"/>
                </a:cxn>
                <a:cxn ang="0">
                  <a:pos x="78" y="21"/>
                </a:cxn>
                <a:cxn ang="0">
                  <a:pos x="86" y="12"/>
                </a:cxn>
                <a:cxn ang="0">
                  <a:pos x="89" y="0"/>
                </a:cxn>
                <a:cxn ang="0">
                  <a:pos x="89" y="0"/>
                </a:cxn>
                <a:cxn ang="0">
                  <a:pos x="80" y="4"/>
                </a:cxn>
                <a:cxn ang="0">
                  <a:pos x="70" y="8"/>
                </a:cxn>
                <a:cxn ang="0">
                  <a:pos x="57" y="10"/>
                </a:cxn>
                <a:cxn ang="0">
                  <a:pos x="44" y="10"/>
                </a:cxn>
                <a:cxn ang="0">
                  <a:pos x="44" y="10"/>
                </a:cxn>
                <a:cxn ang="0">
                  <a:pos x="30" y="10"/>
                </a:cxn>
                <a:cxn ang="0">
                  <a:pos x="19" y="8"/>
                </a:cxn>
                <a:cxn ang="0">
                  <a:pos x="9" y="4"/>
                </a:cxn>
                <a:cxn ang="0">
                  <a:pos x="0" y="0"/>
                </a:cxn>
                <a:cxn ang="0">
                  <a:pos x="0" y="0"/>
                </a:cxn>
                <a:cxn ang="0">
                  <a:pos x="4" y="12"/>
                </a:cxn>
                <a:cxn ang="0">
                  <a:pos x="11" y="21"/>
                </a:cxn>
                <a:cxn ang="0">
                  <a:pos x="21" y="29"/>
                </a:cxn>
                <a:cxn ang="0">
                  <a:pos x="32" y="35"/>
                </a:cxn>
                <a:cxn ang="0">
                  <a:pos x="32" y="35"/>
                </a:cxn>
              </a:cxnLst>
              <a:rect l="0" t="0" r="r" b="b"/>
              <a:pathLst>
                <a:path w="89" h="42">
                  <a:moveTo>
                    <a:pt x="32" y="35"/>
                  </a:moveTo>
                  <a:lnTo>
                    <a:pt x="32" y="35"/>
                  </a:lnTo>
                  <a:lnTo>
                    <a:pt x="34" y="35"/>
                  </a:lnTo>
                  <a:lnTo>
                    <a:pt x="34" y="35"/>
                  </a:lnTo>
                  <a:lnTo>
                    <a:pt x="40" y="39"/>
                  </a:lnTo>
                  <a:lnTo>
                    <a:pt x="44" y="42"/>
                  </a:lnTo>
                  <a:lnTo>
                    <a:pt x="44" y="42"/>
                  </a:lnTo>
                  <a:lnTo>
                    <a:pt x="49" y="39"/>
                  </a:lnTo>
                  <a:lnTo>
                    <a:pt x="55" y="35"/>
                  </a:lnTo>
                  <a:lnTo>
                    <a:pt x="55" y="35"/>
                  </a:lnTo>
                  <a:lnTo>
                    <a:pt x="59" y="35"/>
                  </a:lnTo>
                  <a:lnTo>
                    <a:pt x="59" y="35"/>
                  </a:lnTo>
                  <a:lnTo>
                    <a:pt x="70" y="29"/>
                  </a:lnTo>
                  <a:lnTo>
                    <a:pt x="78" y="21"/>
                  </a:lnTo>
                  <a:lnTo>
                    <a:pt x="86" y="12"/>
                  </a:lnTo>
                  <a:lnTo>
                    <a:pt x="89" y="0"/>
                  </a:lnTo>
                  <a:lnTo>
                    <a:pt x="89" y="0"/>
                  </a:lnTo>
                  <a:lnTo>
                    <a:pt x="80" y="4"/>
                  </a:lnTo>
                  <a:lnTo>
                    <a:pt x="70" y="8"/>
                  </a:lnTo>
                  <a:lnTo>
                    <a:pt x="57" y="10"/>
                  </a:lnTo>
                  <a:lnTo>
                    <a:pt x="44" y="10"/>
                  </a:lnTo>
                  <a:lnTo>
                    <a:pt x="44" y="10"/>
                  </a:lnTo>
                  <a:lnTo>
                    <a:pt x="30" y="10"/>
                  </a:lnTo>
                  <a:lnTo>
                    <a:pt x="19" y="8"/>
                  </a:lnTo>
                  <a:lnTo>
                    <a:pt x="9" y="4"/>
                  </a:lnTo>
                  <a:lnTo>
                    <a:pt x="0" y="0"/>
                  </a:lnTo>
                  <a:lnTo>
                    <a:pt x="0" y="0"/>
                  </a:lnTo>
                  <a:lnTo>
                    <a:pt x="4" y="12"/>
                  </a:lnTo>
                  <a:lnTo>
                    <a:pt x="11" y="21"/>
                  </a:lnTo>
                  <a:lnTo>
                    <a:pt x="21" y="29"/>
                  </a:lnTo>
                  <a:lnTo>
                    <a:pt x="32" y="35"/>
                  </a:lnTo>
                  <a:lnTo>
                    <a:pt x="32"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77" name="Freeform 85"/>
            <p:cNvSpPr>
              <a:spLocks/>
            </p:cNvSpPr>
            <p:nvPr/>
          </p:nvSpPr>
          <p:spPr bwMode="auto">
            <a:xfrm>
              <a:off x="5170488" y="1274763"/>
              <a:ext cx="68263" cy="19050"/>
            </a:xfrm>
            <a:custGeom>
              <a:avLst/>
              <a:gdLst/>
              <a:ahLst/>
              <a:cxnLst>
                <a:cxn ang="0">
                  <a:pos x="42" y="25"/>
                </a:cxn>
                <a:cxn ang="0">
                  <a:pos x="42" y="25"/>
                </a:cxn>
                <a:cxn ang="0">
                  <a:pos x="57" y="25"/>
                </a:cxn>
                <a:cxn ang="0">
                  <a:pos x="68" y="23"/>
                </a:cxn>
                <a:cxn ang="0">
                  <a:pos x="78" y="19"/>
                </a:cxn>
                <a:cxn ang="0">
                  <a:pos x="84" y="15"/>
                </a:cxn>
                <a:cxn ang="0">
                  <a:pos x="84" y="15"/>
                </a:cxn>
                <a:cxn ang="0">
                  <a:pos x="85" y="13"/>
                </a:cxn>
                <a:cxn ang="0">
                  <a:pos x="85" y="13"/>
                </a:cxn>
                <a:cxn ang="0">
                  <a:pos x="82" y="9"/>
                </a:cxn>
                <a:cxn ang="0">
                  <a:pos x="82" y="9"/>
                </a:cxn>
                <a:cxn ang="0">
                  <a:pos x="76" y="6"/>
                </a:cxn>
                <a:cxn ang="0">
                  <a:pos x="68" y="4"/>
                </a:cxn>
                <a:cxn ang="0">
                  <a:pos x="57" y="2"/>
                </a:cxn>
                <a:cxn ang="0">
                  <a:pos x="42" y="0"/>
                </a:cxn>
                <a:cxn ang="0">
                  <a:pos x="42" y="0"/>
                </a:cxn>
                <a:cxn ang="0">
                  <a:pos x="28" y="2"/>
                </a:cxn>
                <a:cxn ang="0">
                  <a:pos x="17" y="4"/>
                </a:cxn>
                <a:cxn ang="0">
                  <a:pos x="7" y="7"/>
                </a:cxn>
                <a:cxn ang="0">
                  <a:pos x="2" y="9"/>
                </a:cxn>
                <a:cxn ang="0">
                  <a:pos x="2" y="9"/>
                </a:cxn>
                <a:cxn ang="0">
                  <a:pos x="0" y="13"/>
                </a:cxn>
                <a:cxn ang="0">
                  <a:pos x="0" y="13"/>
                </a:cxn>
                <a:cxn ang="0">
                  <a:pos x="2" y="15"/>
                </a:cxn>
                <a:cxn ang="0">
                  <a:pos x="2" y="15"/>
                </a:cxn>
                <a:cxn ang="0">
                  <a:pos x="7" y="19"/>
                </a:cxn>
                <a:cxn ang="0">
                  <a:pos x="15" y="23"/>
                </a:cxn>
                <a:cxn ang="0">
                  <a:pos x="28" y="25"/>
                </a:cxn>
                <a:cxn ang="0">
                  <a:pos x="42" y="25"/>
                </a:cxn>
                <a:cxn ang="0">
                  <a:pos x="42" y="25"/>
                </a:cxn>
              </a:cxnLst>
              <a:rect l="0" t="0" r="r" b="b"/>
              <a:pathLst>
                <a:path w="85" h="25">
                  <a:moveTo>
                    <a:pt x="42" y="25"/>
                  </a:moveTo>
                  <a:lnTo>
                    <a:pt x="42" y="25"/>
                  </a:lnTo>
                  <a:lnTo>
                    <a:pt x="57" y="25"/>
                  </a:lnTo>
                  <a:lnTo>
                    <a:pt x="68" y="23"/>
                  </a:lnTo>
                  <a:lnTo>
                    <a:pt x="78" y="19"/>
                  </a:lnTo>
                  <a:lnTo>
                    <a:pt x="84" y="15"/>
                  </a:lnTo>
                  <a:lnTo>
                    <a:pt x="84" y="15"/>
                  </a:lnTo>
                  <a:lnTo>
                    <a:pt x="85" y="13"/>
                  </a:lnTo>
                  <a:lnTo>
                    <a:pt x="85" y="13"/>
                  </a:lnTo>
                  <a:lnTo>
                    <a:pt x="82" y="9"/>
                  </a:lnTo>
                  <a:lnTo>
                    <a:pt x="82" y="9"/>
                  </a:lnTo>
                  <a:lnTo>
                    <a:pt x="76" y="6"/>
                  </a:lnTo>
                  <a:lnTo>
                    <a:pt x="68" y="4"/>
                  </a:lnTo>
                  <a:lnTo>
                    <a:pt x="57" y="2"/>
                  </a:lnTo>
                  <a:lnTo>
                    <a:pt x="42" y="0"/>
                  </a:lnTo>
                  <a:lnTo>
                    <a:pt x="42" y="0"/>
                  </a:lnTo>
                  <a:lnTo>
                    <a:pt x="28" y="2"/>
                  </a:lnTo>
                  <a:lnTo>
                    <a:pt x="17" y="4"/>
                  </a:lnTo>
                  <a:lnTo>
                    <a:pt x="7" y="7"/>
                  </a:lnTo>
                  <a:lnTo>
                    <a:pt x="2" y="9"/>
                  </a:lnTo>
                  <a:lnTo>
                    <a:pt x="2" y="9"/>
                  </a:lnTo>
                  <a:lnTo>
                    <a:pt x="0" y="13"/>
                  </a:lnTo>
                  <a:lnTo>
                    <a:pt x="0" y="13"/>
                  </a:lnTo>
                  <a:lnTo>
                    <a:pt x="2" y="15"/>
                  </a:lnTo>
                  <a:lnTo>
                    <a:pt x="2" y="15"/>
                  </a:lnTo>
                  <a:lnTo>
                    <a:pt x="7" y="19"/>
                  </a:lnTo>
                  <a:lnTo>
                    <a:pt x="15" y="23"/>
                  </a:lnTo>
                  <a:lnTo>
                    <a:pt x="28" y="25"/>
                  </a:lnTo>
                  <a:lnTo>
                    <a:pt x="42" y="25"/>
                  </a:lnTo>
                  <a:lnTo>
                    <a:pt x="42"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78" name="Freeform 86"/>
            <p:cNvSpPr>
              <a:spLocks noEditPoints="1"/>
            </p:cNvSpPr>
            <p:nvPr/>
          </p:nvSpPr>
          <p:spPr bwMode="auto">
            <a:xfrm>
              <a:off x="5126038" y="1217613"/>
              <a:ext cx="155575" cy="257175"/>
            </a:xfrm>
            <a:custGeom>
              <a:avLst/>
              <a:gdLst/>
              <a:ahLst/>
              <a:cxnLst>
                <a:cxn ang="0">
                  <a:pos x="12" y="40"/>
                </a:cxn>
                <a:cxn ang="0">
                  <a:pos x="2" y="292"/>
                </a:cxn>
                <a:cxn ang="0">
                  <a:pos x="18" y="311"/>
                </a:cxn>
                <a:cxn ang="0">
                  <a:pos x="98" y="324"/>
                </a:cxn>
                <a:cxn ang="0">
                  <a:pos x="168" y="315"/>
                </a:cxn>
                <a:cxn ang="0">
                  <a:pos x="197" y="296"/>
                </a:cxn>
                <a:cxn ang="0">
                  <a:pos x="187" y="40"/>
                </a:cxn>
                <a:cxn ang="0">
                  <a:pos x="197" y="27"/>
                </a:cxn>
                <a:cxn ang="0">
                  <a:pos x="153" y="4"/>
                </a:cxn>
                <a:cxn ang="0">
                  <a:pos x="79" y="0"/>
                </a:cxn>
                <a:cxn ang="0">
                  <a:pos x="8" y="18"/>
                </a:cxn>
                <a:cxn ang="0">
                  <a:pos x="23" y="46"/>
                </a:cxn>
                <a:cxn ang="0">
                  <a:pos x="98" y="56"/>
                </a:cxn>
                <a:cxn ang="0">
                  <a:pos x="176" y="44"/>
                </a:cxn>
                <a:cxn ang="0">
                  <a:pos x="155" y="273"/>
                </a:cxn>
                <a:cxn ang="0">
                  <a:pos x="166" y="235"/>
                </a:cxn>
                <a:cxn ang="0">
                  <a:pos x="147" y="187"/>
                </a:cxn>
                <a:cxn ang="0">
                  <a:pos x="119" y="170"/>
                </a:cxn>
                <a:cxn ang="0">
                  <a:pos x="117" y="155"/>
                </a:cxn>
                <a:cxn ang="0">
                  <a:pos x="140" y="145"/>
                </a:cxn>
                <a:cxn ang="0">
                  <a:pos x="166" y="101"/>
                </a:cxn>
                <a:cxn ang="0">
                  <a:pos x="161" y="61"/>
                </a:cxn>
                <a:cxn ang="0">
                  <a:pos x="155" y="90"/>
                </a:cxn>
                <a:cxn ang="0">
                  <a:pos x="140" y="130"/>
                </a:cxn>
                <a:cxn ang="0">
                  <a:pos x="113" y="145"/>
                </a:cxn>
                <a:cxn ang="0">
                  <a:pos x="101" y="162"/>
                </a:cxn>
                <a:cxn ang="0">
                  <a:pos x="115" y="179"/>
                </a:cxn>
                <a:cxn ang="0">
                  <a:pos x="140" y="195"/>
                </a:cxn>
                <a:cxn ang="0">
                  <a:pos x="155" y="235"/>
                </a:cxn>
                <a:cxn ang="0">
                  <a:pos x="140" y="275"/>
                </a:cxn>
                <a:cxn ang="0">
                  <a:pos x="98" y="292"/>
                </a:cxn>
                <a:cxn ang="0">
                  <a:pos x="52" y="267"/>
                </a:cxn>
                <a:cxn ang="0">
                  <a:pos x="42" y="225"/>
                </a:cxn>
                <a:cxn ang="0">
                  <a:pos x="67" y="187"/>
                </a:cxn>
                <a:cxn ang="0">
                  <a:pos x="88" y="178"/>
                </a:cxn>
                <a:cxn ang="0">
                  <a:pos x="96" y="157"/>
                </a:cxn>
                <a:cxn ang="0">
                  <a:pos x="82" y="145"/>
                </a:cxn>
                <a:cxn ang="0">
                  <a:pos x="48" y="117"/>
                </a:cxn>
                <a:cxn ang="0">
                  <a:pos x="42" y="77"/>
                </a:cxn>
                <a:cxn ang="0">
                  <a:pos x="33" y="75"/>
                </a:cxn>
                <a:cxn ang="0">
                  <a:pos x="39" y="122"/>
                </a:cxn>
                <a:cxn ang="0">
                  <a:pos x="81" y="155"/>
                </a:cxn>
                <a:cxn ang="0">
                  <a:pos x="82" y="166"/>
                </a:cxn>
                <a:cxn ang="0">
                  <a:pos x="52" y="185"/>
                </a:cxn>
                <a:cxn ang="0">
                  <a:pos x="31" y="235"/>
                </a:cxn>
                <a:cxn ang="0">
                  <a:pos x="42" y="273"/>
                </a:cxn>
                <a:cxn ang="0">
                  <a:pos x="23" y="290"/>
                </a:cxn>
                <a:cxn ang="0">
                  <a:pos x="71" y="298"/>
                </a:cxn>
                <a:cxn ang="0">
                  <a:pos x="124" y="298"/>
                </a:cxn>
                <a:cxn ang="0">
                  <a:pos x="176" y="290"/>
                </a:cxn>
                <a:cxn ang="0">
                  <a:pos x="124" y="311"/>
                </a:cxn>
                <a:cxn ang="0">
                  <a:pos x="35" y="305"/>
                </a:cxn>
              </a:cxnLst>
              <a:rect l="0" t="0" r="r" b="b"/>
              <a:pathLst>
                <a:path w="197" h="324">
                  <a:moveTo>
                    <a:pt x="0" y="27"/>
                  </a:moveTo>
                  <a:lnTo>
                    <a:pt x="0" y="27"/>
                  </a:lnTo>
                  <a:lnTo>
                    <a:pt x="2" y="31"/>
                  </a:lnTo>
                  <a:lnTo>
                    <a:pt x="4" y="35"/>
                  </a:lnTo>
                  <a:lnTo>
                    <a:pt x="12" y="40"/>
                  </a:lnTo>
                  <a:lnTo>
                    <a:pt x="12" y="54"/>
                  </a:lnTo>
                  <a:lnTo>
                    <a:pt x="12" y="282"/>
                  </a:lnTo>
                  <a:lnTo>
                    <a:pt x="12" y="282"/>
                  </a:lnTo>
                  <a:lnTo>
                    <a:pt x="4" y="290"/>
                  </a:lnTo>
                  <a:lnTo>
                    <a:pt x="2" y="292"/>
                  </a:lnTo>
                  <a:lnTo>
                    <a:pt x="0" y="296"/>
                  </a:lnTo>
                  <a:lnTo>
                    <a:pt x="0" y="296"/>
                  </a:lnTo>
                  <a:lnTo>
                    <a:pt x="2" y="301"/>
                  </a:lnTo>
                  <a:lnTo>
                    <a:pt x="8" y="307"/>
                  </a:lnTo>
                  <a:lnTo>
                    <a:pt x="18" y="311"/>
                  </a:lnTo>
                  <a:lnTo>
                    <a:pt x="29" y="315"/>
                  </a:lnTo>
                  <a:lnTo>
                    <a:pt x="44" y="319"/>
                  </a:lnTo>
                  <a:lnTo>
                    <a:pt x="60" y="322"/>
                  </a:lnTo>
                  <a:lnTo>
                    <a:pt x="79" y="324"/>
                  </a:lnTo>
                  <a:lnTo>
                    <a:pt x="98" y="324"/>
                  </a:lnTo>
                  <a:lnTo>
                    <a:pt x="98" y="324"/>
                  </a:lnTo>
                  <a:lnTo>
                    <a:pt x="119" y="324"/>
                  </a:lnTo>
                  <a:lnTo>
                    <a:pt x="136" y="322"/>
                  </a:lnTo>
                  <a:lnTo>
                    <a:pt x="153" y="319"/>
                  </a:lnTo>
                  <a:lnTo>
                    <a:pt x="168" y="315"/>
                  </a:lnTo>
                  <a:lnTo>
                    <a:pt x="180" y="311"/>
                  </a:lnTo>
                  <a:lnTo>
                    <a:pt x="189" y="307"/>
                  </a:lnTo>
                  <a:lnTo>
                    <a:pt x="195" y="301"/>
                  </a:lnTo>
                  <a:lnTo>
                    <a:pt x="197" y="296"/>
                  </a:lnTo>
                  <a:lnTo>
                    <a:pt x="197" y="296"/>
                  </a:lnTo>
                  <a:lnTo>
                    <a:pt x="195" y="292"/>
                  </a:lnTo>
                  <a:lnTo>
                    <a:pt x="193" y="290"/>
                  </a:lnTo>
                  <a:lnTo>
                    <a:pt x="187" y="284"/>
                  </a:lnTo>
                  <a:lnTo>
                    <a:pt x="187" y="52"/>
                  </a:lnTo>
                  <a:lnTo>
                    <a:pt x="187" y="40"/>
                  </a:lnTo>
                  <a:lnTo>
                    <a:pt x="187" y="40"/>
                  </a:lnTo>
                  <a:lnTo>
                    <a:pt x="193" y="35"/>
                  </a:lnTo>
                  <a:lnTo>
                    <a:pt x="195" y="31"/>
                  </a:lnTo>
                  <a:lnTo>
                    <a:pt x="197" y="27"/>
                  </a:lnTo>
                  <a:lnTo>
                    <a:pt x="197" y="27"/>
                  </a:lnTo>
                  <a:lnTo>
                    <a:pt x="195" y="21"/>
                  </a:lnTo>
                  <a:lnTo>
                    <a:pt x="189" y="18"/>
                  </a:lnTo>
                  <a:lnTo>
                    <a:pt x="180" y="12"/>
                  </a:lnTo>
                  <a:lnTo>
                    <a:pt x="168" y="8"/>
                  </a:lnTo>
                  <a:lnTo>
                    <a:pt x="153" y="4"/>
                  </a:lnTo>
                  <a:lnTo>
                    <a:pt x="136" y="2"/>
                  </a:lnTo>
                  <a:lnTo>
                    <a:pt x="119" y="0"/>
                  </a:lnTo>
                  <a:lnTo>
                    <a:pt x="98" y="0"/>
                  </a:lnTo>
                  <a:lnTo>
                    <a:pt x="98" y="0"/>
                  </a:lnTo>
                  <a:lnTo>
                    <a:pt x="79" y="0"/>
                  </a:lnTo>
                  <a:lnTo>
                    <a:pt x="60" y="2"/>
                  </a:lnTo>
                  <a:lnTo>
                    <a:pt x="44" y="4"/>
                  </a:lnTo>
                  <a:lnTo>
                    <a:pt x="29" y="8"/>
                  </a:lnTo>
                  <a:lnTo>
                    <a:pt x="18" y="12"/>
                  </a:lnTo>
                  <a:lnTo>
                    <a:pt x="8" y="18"/>
                  </a:lnTo>
                  <a:lnTo>
                    <a:pt x="2" y="21"/>
                  </a:lnTo>
                  <a:lnTo>
                    <a:pt x="0" y="27"/>
                  </a:lnTo>
                  <a:lnTo>
                    <a:pt x="0" y="27"/>
                  </a:lnTo>
                  <a:close/>
                  <a:moveTo>
                    <a:pt x="23" y="58"/>
                  </a:moveTo>
                  <a:lnTo>
                    <a:pt x="23" y="46"/>
                  </a:lnTo>
                  <a:lnTo>
                    <a:pt x="23" y="46"/>
                  </a:lnTo>
                  <a:lnTo>
                    <a:pt x="37" y="50"/>
                  </a:lnTo>
                  <a:lnTo>
                    <a:pt x="56" y="54"/>
                  </a:lnTo>
                  <a:lnTo>
                    <a:pt x="77" y="56"/>
                  </a:lnTo>
                  <a:lnTo>
                    <a:pt x="98" y="56"/>
                  </a:lnTo>
                  <a:lnTo>
                    <a:pt x="98" y="56"/>
                  </a:lnTo>
                  <a:lnTo>
                    <a:pt x="121" y="56"/>
                  </a:lnTo>
                  <a:lnTo>
                    <a:pt x="141" y="54"/>
                  </a:lnTo>
                  <a:lnTo>
                    <a:pt x="161" y="50"/>
                  </a:lnTo>
                  <a:lnTo>
                    <a:pt x="176" y="44"/>
                  </a:lnTo>
                  <a:lnTo>
                    <a:pt x="176" y="58"/>
                  </a:lnTo>
                  <a:lnTo>
                    <a:pt x="176" y="279"/>
                  </a:lnTo>
                  <a:lnTo>
                    <a:pt x="176" y="279"/>
                  </a:lnTo>
                  <a:lnTo>
                    <a:pt x="155" y="273"/>
                  </a:lnTo>
                  <a:lnTo>
                    <a:pt x="155" y="273"/>
                  </a:lnTo>
                  <a:lnTo>
                    <a:pt x="161" y="265"/>
                  </a:lnTo>
                  <a:lnTo>
                    <a:pt x="164" y="256"/>
                  </a:lnTo>
                  <a:lnTo>
                    <a:pt x="166" y="244"/>
                  </a:lnTo>
                  <a:lnTo>
                    <a:pt x="166" y="235"/>
                  </a:lnTo>
                  <a:lnTo>
                    <a:pt x="166" y="235"/>
                  </a:lnTo>
                  <a:lnTo>
                    <a:pt x="166" y="223"/>
                  </a:lnTo>
                  <a:lnTo>
                    <a:pt x="162" y="214"/>
                  </a:lnTo>
                  <a:lnTo>
                    <a:pt x="159" y="204"/>
                  </a:lnTo>
                  <a:lnTo>
                    <a:pt x="153" y="195"/>
                  </a:lnTo>
                  <a:lnTo>
                    <a:pt x="147" y="187"/>
                  </a:lnTo>
                  <a:lnTo>
                    <a:pt x="138" y="179"/>
                  </a:lnTo>
                  <a:lnTo>
                    <a:pt x="130" y="174"/>
                  </a:lnTo>
                  <a:lnTo>
                    <a:pt x="119" y="170"/>
                  </a:lnTo>
                  <a:lnTo>
                    <a:pt x="119" y="170"/>
                  </a:lnTo>
                  <a:lnTo>
                    <a:pt x="119" y="170"/>
                  </a:lnTo>
                  <a:lnTo>
                    <a:pt x="115" y="166"/>
                  </a:lnTo>
                  <a:lnTo>
                    <a:pt x="113" y="162"/>
                  </a:lnTo>
                  <a:lnTo>
                    <a:pt x="113" y="162"/>
                  </a:lnTo>
                  <a:lnTo>
                    <a:pt x="115" y="159"/>
                  </a:lnTo>
                  <a:lnTo>
                    <a:pt x="117" y="155"/>
                  </a:lnTo>
                  <a:lnTo>
                    <a:pt x="117" y="155"/>
                  </a:lnTo>
                  <a:lnTo>
                    <a:pt x="121" y="155"/>
                  </a:lnTo>
                  <a:lnTo>
                    <a:pt x="121" y="155"/>
                  </a:lnTo>
                  <a:lnTo>
                    <a:pt x="130" y="151"/>
                  </a:lnTo>
                  <a:lnTo>
                    <a:pt x="140" y="145"/>
                  </a:lnTo>
                  <a:lnTo>
                    <a:pt x="147" y="138"/>
                  </a:lnTo>
                  <a:lnTo>
                    <a:pt x="153" y="130"/>
                  </a:lnTo>
                  <a:lnTo>
                    <a:pt x="159" y="120"/>
                  </a:lnTo>
                  <a:lnTo>
                    <a:pt x="162" y="111"/>
                  </a:lnTo>
                  <a:lnTo>
                    <a:pt x="166" y="101"/>
                  </a:lnTo>
                  <a:lnTo>
                    <a:pt x="166" y="90"/>
                  </a:lnTo>
                  <a:lnTo>
                    <a:pt x="166" y="90"/>
                  </a:lnTo>
                  <a:lnTo>
                    <a:pt x="164" y="75"/>
                  </a:lnTo>
                  <a:lnTo>
                    <a:pt x="161" y="61"/>
                  </a:lnTo>
                  <a:lnTo>
                    <a:pt x="161" y="61"/>
                  </a:lnTo>
                  <a:lnTo>
                    <a:pt x="149" y="63"/>
                  </a:lnTo>
                  <a:lnTo>
                    <a:pt x="149" y="63"/>
                  </a:lnTo>
                  <a:lnTo>
                    <a:pt x="153" y="77"/>
                  </a:lnTo>
                  <a:lnTo>
                    <a:pt x="155" y="90"/>
                  </a:lnTo>
                  <a:lnTo>
                    <a:pt x="155" y="90"/>
                  </a:lnTo>
                  <a:lnTo>
                    <a:pt x="155" y="99"/>
                  </a:lnTo>
                  <a:lnTo>
                    <a:pt x="153" y="107"/>
                  </a:lnTo>
                  <a:lnTo>
                    <a:pt x="149" y="115"/>
                  </a:lnTo>
                  <a:lnTo>
                    <a:pt x="145" y="122"/>
                  </a:lnTo>
                  <a:lnTo>
                    <a:pt x="140" y="130"/>
                  </a:lnTo>
                  <a:lnTo>
                    <a:pt x="132" y="136"/>
                  </a:lnTo>
                  <a:lnTo>
                    <a:pt x="124" y="139"/>
                  </a:lnTo>
                  <a:lnTo>
                    <a:pt x="117" y="143"/>
                  </a:lnTo>
                  <a:lnTo>
                    <a:pt x="117" y="143"/>
                  </a:lnTo>
                  <a:lnTo>
                    <a:pt x="113" y="145"/>
                  </a:lnTo>
                  <a:lnTo>
                    <a:pt x="113" y="145"/>
                  </a:lnTo>
                  <a:lnTo>
                    <a:pt x="109" y="147"/>
                  </a:lnTo>
                  <a:lnTo>
                    <a:pt x="105" y="151"/>
                  </a:lnTo>
                  <a:lnTo>
                    <a:pt x="101" y="157"/>
                  </a:lnTo>
                  <a:lnTo>
                    <a:pt x="101" y="162"/>
                  </a:lnTo>
                  <a:lnTo>
                    <a:pt x="101" y="162"/>
                  </a:lnTo>
                  <a:lnTo>
                    <a:pt x="103" y="168"/>
                  </a:lnTo>
                  <a:lnTo>
                    <a:pt x="105" y="174"/>
                  </a:lnTo>
                  <a:lnTo>
                    <a:pt x="109" y="178"/>
                  </a:lnTo>
                  <a:lnTo>
                    <a:pt x="115" y="179"/>
                  </a:lnTo>
                  <a:lnTo>
                    <a:pt x="117" y="181"/>
                  </a:lnTo>
                  <a:lnTo>
                    <a:pt x="117" y="181"/>
                  </a:lnTo>
                  <a:lnTo>
                    <a:pt x="124" y="183"/>
                  </a:lnTo>
                  <a:lnTo>
                    <a:pt x="132" y="189"/>
                  </a:lnTo>
                  <a:lnTo>
                    <a:pt x="140" y="195"/>
                  </a:lnTo>
                  <a:lnTo>
                    <a:pt x="145" y="200"/>
                  </a:lnTo>
                  <a:lnTo>
                    <a:pt x="149" y="208"/>
                  </a:lnTo>
                  <a:lnTo>
                    <a:pt x="153" y="218"/>
                  </a:lnTo>
                  <a:lnTo>
                    <a:pt x="155" y="225"/>
                  </a:lnTo>
                  <a:lnTo>
                    <a:pt x="155" y="235"/>
                  </a:lnTo>
                  <a:lnTo>
                    <a:pt x="155" y="235"/>
                  </a:lnTo>
                  <a:lnTo>
                    <a:pt x="155" y="246"/>
                  </a:lnTo>
                  <a:lnTo>
                    <a:pt x="151" y="258"/>
                  </a:lnTo>
                  <a:lnTo>
                    <a:pt x="145" y="267"/>
                  </a:lnTo>
                  <a:lnTo>
                    <a:pt x="140" y="275"/>
                  </a:lnTo>
                  <a:lnTo>
                    <a:pt x="130" y="282"/>
                  </a:lnTo>
                  <a:lnTo>
                    <a:pt x="121" y="288"/>
                  </a:lnTo>
                  <a:lnTo>
                    <a:pt x="109" y="290"/>
                  </a:lnTo>
                  <a:lnTo>
                    <a:pt x="98" y="292"/>
                  </a:lnTo>
                  <a:lnTo>
                    <a:pt x="98" y="292"/>
                  </a:lnTo>
                  <a:lnTo>
                    <a:pt x="86" y="290"/>
                  </a:lnTo>
                  <a:lnTo>
                    <a:pt x="77" y="288"/>
                  </a:lnTo>
                  <a:lnTo>
                    <a:pt x="67" y="282"/>
                  </a:lnTo>
                  <a:lnTo>
                    <a:pt x="58" y="275"/>
                  </a:lnTo>
                  <a:lnTo>
                    <a:pt x="52" y="267"/>
                  </a:lnTo>
                  <a:lnTo>
                    <a:pt x="46" y="258"/>
                  </a:lnTo>
                  <a:lnTo>
                    <a:pt x="42" y="246"/>
                  </a:lnTo>
                  <a:lnTo>
                    <a:pt x="42" y="235"/>
                  </a:lnTo>
                  <a:lnTo>
                    <a:pt x="42" y="235"/>
                  </a:lnTo>
                  <a:lnTo>
                    <a:pt x="42" y="225"/>
                  </a:lnTo>
                  <a:lnTo>
                    <a:pt x="44" y="216"/>
                  </a:lnTo>
                  <a:lnTo>
                    <a:pt x="48" y="208"/>
                  </a:lnTo>
                  <a:lnTo>
                    <a:pt x="54" y="200"/>
                  </a:lnTo>
                  <a:lnTo>
                    <a:pt x="60" y="193"/>
                  </a:lnTo>
                  <a:lnTo>
                    <a:pt x="67" y="187"/>
                  </a:lnTo>
                  <a:lnTo>
                    <a:pt x="75" y="183"/>
                  </a:lnTo>
                  <a:lnTo>
                    <a:pt x="82" y="179"/>
                  </a:lnTo>
                  <a:lnTo>
                    <a:pt x="84" y="179"/>
                  </a:lnTo>
                  <a:lnTo>
                    <a:pt x="84" y="179"/>
                  </a:lnTo>
                  <a:lnTo>
                    <a:pt x="88" y="178"/>
                  </a:lnTo>
                  <a:lnTo>
                    <a:pt x="92" y="174"/>
                  </a:lnTo>
                  <a:lnTo>
                    <a:pt x="96" y="168"/>
                  </a:lnTo>
                  <a:lnTo>
                    <a:pt x="96" y="162"/>
                  </a:lnTo>
                  <a:lnTo>
                    <a:pt x="96" y="162"/>
                  </a:lnTo>
                  <a:lnTo>
                    <a:pt x="96" y="157"/>
                  </a:lnTo>
                  <a:lnTo>
                    <a:pt x="92" y="151"/>
                  </a:lnTo>
                  <a:lnTo>
                    <a:pt x="88" y="147"/>
                  </a:lnTo>
                  <a:lnTo>
                    <a:pt x="84" y="145"/>
                  </a:lnTo>
                  <a:lnTo>
                    <a:pt x="82" y="145"/>
                  </a:lnTo>
                  <a:lnTo>
                    <a:pt x="82" y="145"/>
                  </a:lnTo>
                  <a:lnTo>
                    <a:pt x="75" y="141"/>
                  </a:lnTo>
                  <a:lnTo>
                    <a:pt x="67" y="138"/>
                  </a:lnTo>
                  <a:lnTo>
                    <a:pt x="60" y="132"/>
                  </a:lnTo>
                  <a:lnTo>
                    <a:pt x="54" y="124"/>
                  </a:lnTo>
                  <a:lnTo>
                    <a:pt x="48" y="117"/>
                  </a:lnTo>
                  <a:lnTo>
                    <a:pt x="44" y="109"/>
                  </a:lnTo>
                  <a:lnTo>
                    <a:pt x="42" y="99"/>
                  </a:lnTo>
                  <a:lnTo>
                    <a:pt x="42" y="90"/>
                  </a:lnTo>
                  <a:lnTo>
                    <a:pt x="42" y="90"/>
                  </a:lnTo>
                  <a:lnTo>
                    <a:pt x="42" y="77"/>
                  </a:lnTo>
                  <a:lnTo>
                    <a:pt x="48" y="63"/>
                  </a:lnTo>
                  <a:lnTo>
                    <a:pt x="48" y="63"/>
                  </a:lnTo>
                  <a:lnTo>
                    <a:pt x="37" y="61"/>
                  </a:lnTo>
                  <a:lnTo>
                    <a:pt x="37" y="61"/>
                  </a:lnTo>
                  <a:lnTo>
                    <a:pt x="33" y="75"/>
                  </a:lnTo>
                  <a:lnTo>
                    <a:pt x="31" y="90"/>
                  </a:lnTo>
                  <a:lnTo>
                    <a:pt x="31" y="90"/>
                  </a:lnTo>
                  <a:lnTo>
                    <a:pt x="31" y="101"/>
                  </a:lnTo>
                  <a:lnTo>
                    <a:pt x="35" y="111"/>
                  </a:lnTo>
                  <a:lnTo>
                    <a:pt x="39" y="122"/>
                  </a:lnTo>
                  <a:lnTo>
                    <a:pt x="44" y="130"/>
                  </a:lnTo>
                  <a:lnTo>
                    <a:pt x="52" y="139"/>
                  </a:lnTo>
                  <a:lnTo>
                    <a:pt x="60" y="145"/>
                  </a:lnTo>
                  <a:lnTo>
                    <a:pt x="69" y="151"/>
                  </a:lnTo>
                  <a:lnTo>
                    <a:pt x="81" y="155"/>
                  </a:lnTo>
                  <a:lnTo>
                    <a:pt x="81" y="155"/>
                  </a:lnTo>
                  <a:lnTo>
                    <a:pt x="82" y="159"/>
                  </a:lnTo>
                  <a:lnTo>
                    <a:pt x="84" y="162"/>
                  </a:lnTo>
                  <a:lnTo>
                    <a:pt x="84" y="162"/>
                  </a:lnTo>
                  <a:lnTo>
                    <a:pt x="82" y="166"/>
                  </a:lnTo>
                  <a:lnTo>
                    <a:pt x="81" y="170"/>
                  </a:lnTo>
                  <a:lnTo>
                    <a:pt x="81" y="170"/>
                  </a:lnTo>
                  <a:lnTo>
                    <a:pt x="69" y="174"/>
                  </a:lnTo>
                  <a:lnTo>
                    <a:pt x="60" y="179"/>
                  </a:lnTo>
                  <a:lnTo>
                    <a:pt x="52" y="185"/>
                  </a:lnTo>
                  <a:lnTo>
                    <a:pt x="44" y="193"/>
                  </a:lnTo>
                  <a:lnTo>
                    <a:pt x="39" y="202"/>
                  </a:lnTo>
                  <a:lnTo>
                    <a:pt x="35" y="212"/>
                  </a:lnTo>
                  <a:lnTo>
                    <a:pt x="31" y="223"/>
                  </a:lnTo>
                  <a:lnTo>
                    <a:pt x="31" y="235"/>
                  </a:lnTo>
                  <a:lnTo>
                    <a:pt x="31" y="235"/>
                  </a:lnTo>
                  <a:lnTo>
                    <a:pt x="31" y="244"/>
                  </a:lnTo>
                  <a:lnTo>
                    <a:pt x="33" y="256"/>
                  </a:lnTo>
                  <a:lnTo>
                    <a:pt x="37" y="265"/>
                  </a:lnTo>
                  <a:lnTo>
                    <a:pt x="42" y="273"/>
                  </a:lnTo>
                  <a:lnTo>
                    <a:pt x="42" y="273"/>
                  </a:lnTo>
                  <a:lnTo>
                    <a:pt x="23" y="279"/>
                  </a:lnTo>
                  <a:lnTo>
                    <a:pt x="23" y="58"/>
                  </a:lnTo>
                  <a:close/>
                  <a:moveTo>
                    <a:pt x="23" y="290"/>
                  </a:moveTo>
                  <a:lnTo>
                    <a:pt x="23" y="290"/>
                  </a:lnTo>
                  <a:lnTo>
                    <a:pt x="35" y="286"/>
                  </a:lnTo>
                  <a:lnTo>
                    <a:pt x="50" y="282"/>
                  </a:lnTo>
                  <a:lnTo>
                    <a:pt x="50" y="282"/>
                  </a:lnTo>
                  <a:lnTo>
                    <a:pt x="60" y="292"/>
                  </a:lnTo>
                  <a:lnTo>
                    <a:pt x="71" y="298"/>
                  </a:lnTo>
                  <a:lnTo>
                    <a:pt x="84" y="301"/>
                  </a:lnTo>
                  <a:lnTo>
                    <a:pt x="98" y="303"/>
                  </a:lnTo>
                  <a:lnTo>
                    <a:pt x="98" y="303"/>
                  </a:lnTo>
                  <a:lnTo>
                    <a:pt x="113" y="301"/>
                  </a:lnTo>
                  <a:lnTo>
                    <a:pt x="124" y="298"/>
                  </a:lnTo>
                  <a:lnTo>
                    <a:pt x="136" y="292"/>
                  </a:lnTo>
                  <a:lnTo>
                    <a:pt x="147" y="282"/>
                  </a:lnTo>
                  <a:lnTo>
                    <a:pt x="147" y="282"/>
                  </a:lnTo>
                  <a:lnTo>
                    <a:pt x="162" y="286"/>
                  </a:lnTo>
                  <a:lnTo>
                    <a:pt x="176" y="290"/>
                  </a:lnTo>
                  <a:lnTo>
                    <a:pt x="176" y="301"/>
                  </a:lnTo>
                  <a:lnTo>
                    <a:pt x="176" y="301"/>
                  </a:lnTo>
                  <a:lnTo>
                    <a:pt x="162" y="305"/>
                  </a:lnTo>
                  <a:lnTo>
                    <a:pt x="147" y="309"/>
                  </a:lnTo>
                  <a:lnTo>
                    <a:pt x="124" y="311"/>
                  </a:lnTo>
                  <a:lnTo>
                    <a:pt x="98" y="313"/>
                  </a:lnTo>
                  <a:lnTo>
                    <a:pt x="98" y="313"/>
                  </a:lnTo>
                  <a:lnTo>
                    <a:pt x="73" y="311"/>
                  </a:lnTo>
                  <a:lnTo>
                    <a:pt x="52" y="309"/>
                  </a:lnTo>
                  <a:lnTo>
                    <a:pt x="35" y="305"/>
                  </a:lnTo>
                  <a:lnTo>
                    <a:pt x="23" y="301"/>
                  </a:lnTo>
                  <a:lnTo>
                    <a:pt x="23" y="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sp>
        <p:nvSpPr>
          <p:cNvPr id="79" name="Curved Down Arrow 54"/>
          <p:cNvSpPr/>
          <p:nvPr/>
        </p:nvSpPr>
        <p:spPr>
          <a:xfrm>
            <a:off x="2892368" y="3479173"/>
            <a:ext cx="4339584" cy="580025"/>
          </a:xfrm>
          <a:prstGeom prst="curvedDownArrow">
            <a:avLst/>
          </a:prstGeom>
          <a:gradFill>
            <a:gsLst>
              <a:gs pos="0">
                <a:schemeClr val="accent1"/>
              </a:gs>
              <a:gs pos="49000">
                <a:schemeClr val="tx1"/>
              </a:gs>
              <a:gs pos="100000">
                <a:srgbClr val="C000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0" name="Left Brace 68"/>
          <p:cNvSpPr/>
          <p:nvPr/>
        </p:nvSpPr>
        <p:spPr>
          <a:xfrm rot="5400000">
            <a:off x="6996391" y="3705398"/>
            <a:ext cx="250848" cy="1151934"/>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81" name="Freeform 188"/>
          <p:cNvSpPr>
            <a:spLocks/>
          </p:cNvSpPr>
          <p:nvPr/>
        </p:nvSpPr>
        <p:spPr bwMode="auto">
          <a:xfrm>
            <a:off x="1244166" y="5139047"/>
            <a:ext cx="503194" cy="197473"/>
          </a:xfrm>
          <a:custGeom>
            <a:avLst/>
            <a:gdLst>
              <a:gd name="T0" fmla="*/ 430 w 431"/>
              <a:gd name="T1" fmla="*/ 1 h 194"/>
              <a:gd name="T2" fmla="*/ 430 w 431"/>
              <a:gd name="T3" fmla="*/ 0 h 194"/>
              <a:gd name="T4" fmla="*/ 379 w 431"/>
              <a:gd name="T5" fmla="*/ 9 h 194"/>
              <a:gd name="T6" fmla="*/ 378 w 431"/>
              <a:gd name="T7" fmla="*/ 10 h 194"/>
              <a:gd name="T8" fmla="*/ 378 w 431"/>
              <a:gd name="T9" fmla="*/ 12 h 194"/>
              <a:gd name="T10" fmla="*/ 398 w 431"/>
              <a:gd name="T11" fmla="*/ 28 h 194"/>
              <a:gd name="T12" fmla="*/ 320 w 431"/>
              <a:gd name="T13" fmla="*/ 114 h 194"/>
              <a:gd name="T14" fmla="*/ 310 w 431"/>
              <a:gd name="T15" fmla="*/ 110 h 194"/>
              <a:gd name="T16" fmla="*/ 304 w 431"/>
              <a:gd name="T17" fmla="*/ 111 h 194"/>
              <a:gd name="T18" fmla="*/ 293 w 431"/>
              <a:gd name="T19" fmla="*/ 118 h 194"/>
              <a:gd name="T20" fmla="*/ 178 w 431"/>
              <a:gd name="T21" fmla="*/ 84 h 194"/>
              <a:gd name="T22" fmla="*/ 178 w 431"/>
              <a:gd name="T23" fmla="*/ 82 h 194"/>
              <a:gd name="T24" fmla="*/ 178 w 431"/>
              <a:gd name="T25" fmla="*/ 78 h 194"/>
              <a:gd name="T26" fmla="*/ 175 w 431"/>
              <a:gd name="T27" fmla="*/ 69 h 194"/>
              <a:gd name="T28" fmla="*/ 170 w 431"/>
              <a:gd name="T29" fmla="*/ 64 h 194"/>
              <a:gd name="T30" fmla="*/ 161 w 431"/>
              <a:gd name="T31" fmla="*/ 60 h 194"/>
              <a:gd name="T32" fmla="*/ 157 w 431"/>
              <a:gd name="T33" fmla="*/ 60 h 194"/>
              <a:gd name="T34" fmla="*/ 148 w 431"/>
              <a:gd name="T35" fmla="*/ 61 h 194"/>
              <a:gd name="T36" fmla="*/ 140 w 431"/>
              <a:gd name="T37" fmla="*/ 67 h 194"/>
              <a:gd name="T38" fmla="*/ 136 w 431"/>
              <a:gd name="T39" fmla="*/ 73 h 194"/>
              <a:gd name="T40" fmla="*/ 134 w 431"/>
              <a:gd name="T41" fmla="*/ 82 h 194"/>
              <a:gd name="T42" fmla="*/ 135 w 431"/>
              <a:gd name="T43" fmla="*/ 86 h 194"/>
              <a:gd name="T44" fmla="*/ 38 w 431"/>
              <a:gd name="T45" fmla="*/ 156 h 194"/>
              <a:gd name="T46" fmla="*/ 34 w 431"/>
              <a:gd name="T47" fmla="*/ 153 h 194"/>
              <a:gd name="T48" fmla="*/ 27 w 431"/>
              <a:gd name="T49" fmla="*/ 150 h 194"/>
              <a:gd name="T50" fmla="*/ 23 w 431"/>
              <a:gd name="T51" fmla="*/ 150 h 194"/>
              <a:gd name="T52" fmla="*/ 14 w 431"/>
              <a:gd name="T53" fmla="*/ 152 h 194"/>
              <a:gd name="T54" fmla="*/ 6 w 431"/>
              <a:gd name="T55" fmla="*/ 156 h 194"/>
              <a:gd name="T56" fmla="*/ 2 w 431"/>
              <a:gd name="T57" fmla="*/ 164 h 194"/>
              <a:gd name="T58" fmla="*/ 0 w 431"/>
              <a:gd name="T59" fmla="*/ 172 h 194"/>
              <a:gd name="T60" fmla="*/ 1 w 431"/>
              <a:gd name="T61" fmla="*/ 176 h 194"/>
              <a:gd name="T62" fmla="*/ 4 w 431"/>
              <a:gd name="T63" fmla="*/ 184 h 194"/>
              <a:gd name="T64" fmla="*/ 10 w 431"/>
              <a:gd name="T65" fmla="*/ 190 h 194"/>
              <a:gd name="T66" fmla="*/ 18 w 431"/>
              <a:gd name="T67" fmla="*/ 194 h 194"/>
              <a:gd name="T68" fmla="*/ 23 w 431"/>
              <a:gd name="T69" fmla="*/ 194 h 194"/>
              <a:gd name="T70" fmla="*/ 30 w 431"/>
              <a:gd name="T71" fmla="*/ 193 h 194"/>
              <a:gd name="T72" fmla="*/ 38 w 431"/>
              <a:gd name="T73" fmla="*/ 188 h 194"/>
              <a:gd name="T74" fmla="*/ 43 w 431"/>
              <a:gd name="T75" fmla="*/ 180 h 194"/>
              <a:gd name="T76" fmla="*/ 44 w 431"/>
              <a:gd name="T77" fmla="*/ 172 h 194"/>
              <a:gd name="T78" fmla="*/ 44 w 431"/>
              <a:gd name="T79" fmla="*/ 167 h 194"/>
              <a:gd name="T80" fmla="*/ 144 w 431"/>
              <a:gd name="T81" fmla="*/ 100 h 194"/>
              <a:gd name="T82" fmla="*/ 157 w 431"/>
              <a:gd name="T83" fmla="*/ 105 h 194"/>
              <a:gd name="T84" fmla="*/ 162 w 431"/>
              <a:gd name="T85" fmla="*/ 104 h 194"/>
              <a:gd name="T86" fmla="*/ 171 w 431"/>
              <a:gd name="T87" fmla="*/ 100 h 194"/>
              <a:gd name="T88" fmla="*/ 287 w 431"/>
              <a:gd name="T89" fmla="*/ 134 h 194"/>
              <a:gd name="T90" fmla="*/ 288 w 431"/>
              <a:gd name="T91" fmla="*/ 138 h 194"/>
              <a:gd name="T92" fmla="*/ 295 w 431"/>
              <a:gd name="T93" fmla="*/ 150 h 194"/>
              <a:gd name="T94" fmla="*/ 301 w 431"/>
              <a:gd name="T95" fmla="*/ 153 h 194"/>
              <a:gd name="T96" fmla="*/ 310 w 431"/>
              <a:gd name="T97" fmla="*/ 155 h 194"/>
              <a:gd name="T98" fmla="*/ 314 w 431"/>
              <a:gd name="T99" fmla="*/ 155 h 194"/>
              <a:gd name="T100" fmla="*/ 321 w 431"/>
              <a:gd name="T101" fmla="*/ 151 h 194"/>
              <a:gd name="T102" fmla="*/ 328 w 431"/>
              <a:gd name="T103" fmla="*/ 146 h 194"/>
              <a:gd name="T104" fmla="*/ 332 w 431"/>
              <a:gd name="T105" fmla="*/ 137 h 194"/>
              <a:gd name="T106" fmla="*/ 332 w 431"/>
              <a:gd name="T107" fmla="*/ 133 h 194"/>
              <a:gd name="T108" fmla="*/ 329 w 431"/>
              <a:gd name="T109" fmla="*/ 123 h 194"/>
              <a:gd name="T110" fmla="*/ 417 w 431"/>
              <a:gd name="T111" fmla="*/ 44 h 194"/>
              <a:gd name="T112" fmla="*/ 427 w 431"/>
              <a:gd name="T113" fmla="*/ 52 h 194"/>
              <a:gd name="T114" fmla="*/ 430 w 431"/>
              <a:gd name="T115" fmla="*/ 52 h 194"/>
              <a:gd name="T116" fmla="*/ 430 w 431"/>
              <a:gd name="T117"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 h="194">
                <a:moveTo>
                  <a:pt x="430" y="1"/>
                </a:moveTo>
                <a:lnTo>
                  <a:pt x="430" y="1"/>
                </a:lnTo>
                <a:lnTo>
                  <a:pt x="430" y="0"/>
                </a:lnTo>
                <a:lnTo>
                  <a:pt x="430" y="0"/>
                </a:lnTo>
                <a:lnTo>
                  <a:pt x="427" y="0"/>
                </a:lnTo>
                <a:lnTo>
                  <a:pt x="379" y="9"/>
                </a:lnTo>
                <a:lnTo>
                  <a:pt x="379" y="9"/>
                </a:lnTo>
                <a:lnTo>
                  <a:pt x="378" y="10"/>
                </a:lnTo>
                <a:lnTo>
                  <a:pt x="378" y="10"/>
                </a:lnTo>
                <a:lnTo>
                  <a:pt x="378" y="12"/>
                </a:lnTo>
                <a:lnTo>
                  <a:pt x="389" y="21"/>
                </a:lnTo>
                <a:lnTo>
                  <a:pt x="398" y="28"/>
                </a:lnTo>
                <a:lnTo>
                  <a:pt x="320" y="114"/>
                </a:lnTo>
                <a:lnTo>
                  <a:pt x="320" y="114"/>
                </a:lnTo>
                <a:lnTo>
                  <a:pt x="315" y="111"/>
                </a:lnTo>
                <a:lnTo>
                  <a:pt x="310" y="110"/>
                </a:lnTo>
                <a:lnTo>
                  <a:pt x="310" y="110"/>
                </a:lnTo>
                <a:lnTo>
                  <a:pt x="304" y="111"/>
                </a:lnTo>
                <a:lnTo>
                  <a:pt x="298" y="114"/>
                </a:lnTo>
                <a:lnTo>
                  <a:pt x="293" y="118"/>
                </a:lnTo>
                <a:lnTo>
                  <a:pt x="291" y="121"/>
                </a:lnTo>
                <a:lnTo>
                  <a:pt x="178" y="84"/>
                </a:lnTo>
                <a:lnTo>
                  <a:pt x="178" y="84"/>
                </a:lnTo>
                <a:lnTo>
                  <a:pt x="178" y="82"/>
                </a:lnTo>
                <a:lnTo>
                  <a:pt x="178" y="82"/>
                </a:lnTo>
                <a:lnTo>
                  <a:pt x="178" y="78"/>
                </a:lnTo>
                <a:lnTo>
                  <a:pt x="177" y="73"/>
                </a:lnTo>
                <a:lnTo>
                  <a:pt x="175" y="69"/>
                </a:lnTo>
                <a:lnTo>
                  <a:pt x="172" y="67"/>
                </a:lnTo>
                <a:lnTo>
                  <a:pt x="170" y="64"/>
                </a:lnTo>
                <a:lnTo>
                  <a:pt x="166" y="61"/>
                </a:lnTo>
                <a:lnTo>
                  <a:pt x="161" y="60"/>
                </a:lnTo>
                <a:lnTo>
                  <a:pt x="157" y="60"/>
                </a:lnTo>
                <a:lnTo>
                  <a:pt x="157" y="60"/>
                </a:lnTo>
                <a:lnTo>
                  <a:pt x="152" y="60"/>
                </a:lnTo>
                <a:lnTo>
                  <a:pt x="148" y="61"/>
                </a:lnTo>
                <a:lnTo>
                  <a:pt x="144" y="64"/>
                </a:lnTo>
                <a:lnTo>
                  <a:pt x="140" y="67"/>
                </a:lnTo>
                <a:lnTo>
                  <a:pt x="138" y="69"/>
                </a:lnTo>
                <a:lnTo>
                  <a:pt x="136" y="73"/>
                </a:lnTo>
                <a:lnTo>
                  <a:pt x="135" y="78"/>
                </a:lnTo>
                <a:lnTo>
                  <a:pt x="134" y="82"/>
                </a:lnTo>
                <a:lnTo>
                  <a:pt x="134" y="82"/>
                </a:lnTo>
                <a:lnTo>
                  <a:pt x="135" y="86"/>
                </a:lnTo>
                <a:lnTo>
                  <a:pt x="136" y="89"/>
                </a:lnTo>
                <a:lnTo>
                  <a:pt x="38" y="156"/>
                </a:lnTo>
                <a:lnTo>
                  <a:pt x="38" y="156"/>
                </a:lnTo>
                <a:lnTo>
                  <a:pt x="34" y="153"/>
                </a:lnTo>
                <a:lnTo>
                  <a:pt x="30" y="151"/>
                </a:lnTo>
                <a:lnTo>
                  <a:pt x="27" y="150"/>
                </a:lnTo>
                <a:lnTo>
                  <a:pt x="23" y="150"/>
                </a:lnTo>
                <a:lnTo>
                  <a:pt x="23" y="150"/>
                </a:lnTo>
                <a:lnTo>
                  <a:pt x="18" y="150"/>
                </a:lnTo>
                <a:lnTo>
                  <a:pt x="14" y="152"/>
                </a:lnTo>
                <a:lnTo>
                  <a:pt x="10" y="153"/>
                </a:lnTo>
                <a:lnTo>
                  <a:pt x="6" y="156"/>
                </a:lnTo>
                <a:lnTo>
                  <a:pt x="4" y="160"/>
                </a:lnTo>
                <a:lnTo>
                  <a:pt x="2" y="164"/>
                </a:lnTo>
                <a:lnTo>
                  <a:pt x="1" y="167"/>
                </a:lnTo>
                <a:lnTo>
                  <a:pt x="0" y="172"/>
                </a:lnTo>
                <a:lnTo>
                  <a:pt x="0" y="172"/>
                </a:lnTo>
                <a:lnTo>
                  <a:pt x="1" y="176"/>
                </a:lnTo>
                <a:lnTo>
                  <a:pt x="2" y="180"/>
                </a:lnTo>
                <a:lnTo>
                  <a:pt x="4" y="184"/>
                </a:lnTo>
                <a:lnTo>
                  <a:pt x="6" y="188"/>
                </a:lnTo>
                <a:lnTo>
                  <a:pt x="10" y="190"/>
                </a:lnTo>
                <a:lnTo>
                  <a:pt x="14" y="193"/>
                </a:lnTo>
                <a:lnTo>
                  <a:pt x="18" y="194"/>
                </a:lnTo>
                <a:lnTo>
                  <a:pt x="23" y="194"/>
                </a:lnTo>
                <a:lnTo>
                  <a:pt x="23" y="194"/>
                </a:lnTo>
                <a:lnTo>
                  <a:pt x="27" y="194"/>
                </a:lnTo>
                <a:lnTo>
                  <a:pt x="30" y="193"/>
                </a:lnTo>
                <a:lnTo>
                  <a:pt x="34" y="190"/>
                </a:lnTo>
                <a:lnTo>
                  <a:pt x="38" y="188"/>
                </a:lnTo>
                <a:lnTo>
                  <a:pt x="41" y="184"/>
                </a:lnTo>
                <a:lnTo>
                  <a:pt x="43" y="180"/>
                </a:lnTo>
                <a:lnTo>
                  <a:pt x="44" y="176"/>
                </a:lnTo>
                <a:lnTo>
                  <a:pt x="44" y="172"/>
                </a:lnTo>
                <a:lnTo>
                  <a:pt x="44" y="172"/>
                </a:lnTo>
                <a:lnTo>
                  <a:pt x="44" y="167"/>
                </a:lnTo>
                <a:lnTo>
                  <a:pt x="144" y="100"/>
                </a:lnTo>
                <a:lnTo>
                  <a:pt x="144" y="100"/>
                </a:lnTo>
                <a:lnTo>
                  <a:pt x="149" y="104"/>
                </a:lnTo>
                <a:lnTo>
                  <a:pt x="157" y="105"/>
                </a:lnTo>
                <a:lnTo>
                  <a:pt x="157" y="105"/>
                </a:lnTo>
                <a:lnTo>
                  <a:pt x="162" y="104"/>
                </a:lnTo>
                <a:lnTo>
                  <a:pt x="167" y="102"/>
                </a:lnTo>
                <a:lnTo>
                  <a:pt x="171" y="100"/>
                </a:lnTo>
                <a:lnTo>
                  <a:pt x="175" y="96"/>
                </a:lnTo>
                <a:lnTo>
                  <a:pt x="287" y="134"/>
                </a:lnTo>
                <a:lnTo>
                  <a:pt x="287" y="134"/>
                </a:lnTo>
                <a:lnTo>
                  <a:pt x="288" y="138"/>
                </a:lnTo>
                <a:lnTo>
                  <a:pt x="290" y="142"/>
                </a:lnTo>
                <a:lnTo>
                  <a:pt x="295" y="150"/>
                </a:lnTo>
                <a:lnTo>
                  <a:pt x="297" y="152"/>
                </a:lnTo>
                <a:lnTo>
                  <a:pt x="301" y="153"/>
                </a:lnTo>
                <a:lnTo>
                  <a:pt x="305" y="155"/>
                </a:lnTo>
                <a:lnTo>
                  <a:pt x="310" y="155"/>
                </a:lnTo>
                <a:lnTo>
                  <a:pt x="310" y="155"/>
                </a:lnTo>
                <a:lnTo>
                  <a:pt x="314" y="155"/>
                </a:lnTo>
                <a:lnTo>
                  <a:pt x="318" y="153"/>
                </a:lnTo>
                <a:lnTo>
                  <a:pt x="321" y="151"/>
                </a:lnTo>
                <a:lnTo>
                  <a:pt x="325" y="148"/>
                </a:lnTo>
                <a:lnTo>
                  <a:pt x="328" y="146"/>
                </a:lnTo>
                <a:lnTo>
                  <a:pt x="330" y="142"/>
                </a:lnTo>
                <a:lnTo>
                  <a:pt x="332" y="137"/>
                </a:lnTo>
                <a:lnTo>
                  <a:pt x="332" y="133"/>
                </a:lnTo>
                <a:lnTo>
                  <a:pt x="332" y="133"/>
                </a:lnTo>
                <a:lnTo>
                  <a:pt x="332" y="128"/>
                </a:lnTo>
                <a:lnTo>
                  <a:pt x="329" y="123"/>
                </a:lnTo>
                <a:lnTo>
                  <a:pt x="408" y="37"/>
                </a:lnTo>
                <a:lnTo>
                  <a:pt x="417" y="44"/>
                </a:lnTo>
                <a:lnTo>
                  <a:pt x="427" y="52"/>
                </a:lnTo>
                <a:lnTo>
                  <a:pt x="427" y="52"/>
                </a:lnTo>
                <a:lnTo>
                  <a:pt x="430" y="52"/>
                </a:lnTo>
                <a:lnTo>
                  <a:pt x="430" y="52"/>
                </a:lnTo>
                <a:lnTo>
                  <a:pt x="431" y="51"/>
                </a:lnTo>
                <a:lnTo>
                  <a:pt x="430" y="1"/>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82" name="Freeform 189"/>
          <p:cNvSpPr>
            <a:spLocks noEditPoints="1"/>
          </p:cNvSpPr>
          <p:nvPr/>
        </p:nvSpPr>
        <p:spPr bwMode="auto">
          <a:xfrm>
            <a:off x="1082240" y="4972359"/>
            <a:ext cx="737861" cy="641277"/>
          </a:xfrm>
          <a:custGeom>
            <a:avLst/>
            <a:gdLst>
              <a:gd name="T0" fmla="*/ 393 w 632"/>
              <a:gd name="T1" fmla="*/ 488 h 630"/>
              <a:gd name="T2" fmla="*/ 385 w 632"/>
              <a:gd name="T3" fmla="*/ 472 h 630"/>
              <a:gd name="T4" fmla="*/ 237 w 632"/>
              <a:gd name="T5" fmla="*/ 474 h 630"/>
              <a:gd name="T6" fmla="*/ 237 w 632"/>
              <a:gd name="T7" fmla="*/ 492 h 630"/>
              <a:gd name="T8" fmla="*/ 29 w 632"/>
              <a:gd name="T9" fmla="*/ 0 h 630"/>
              <a:gd name="T10" fmla="*/ 7 w 632"/>
              <a:gd name="T11" fmla="*/ 9 h 630"/>
              <a:gd name="T12" fmla="*/ 0 w 632"/>
              <a:gd name="T13" fmla="*/ 470 h 630"/>
              <a:gd name="T14" fmla="*/ 7 w 632"/>
              <a:gd name="T15" fmla="*/ 491 h 630"/>
              <a:gd name="T16" fmla="*/ 79 w 632"/>
              <a:gd name="T17" fmla="*/ 500 h 630"/>
              <a:gd name="T18" fmla="*/ 95 w 632"/>
              <a:gd name="T19" fmla="*/ 483 h 630"/>
              <a:gd name="T20" fmla="*/ 79 w 632"/>
              <a:gd name="T21" fmla="*/ 468 h 630"/>
              <a:gd name="T22" fmla="*/ 549 w 632"/>
              <a:gd name="T23" fmla="*/ 468 h 630"/>
              <a:gd name="T24" fmla="*/ 532 w 632"/>
              <a:gd name="T25" fmla="*/ 483 h 630"/>
              <a:gd name="T26" fmla="*/ 549 w 632"/>
              <a:gd name="T27" fmla="*/ 500 h 630"/>
              <a:gd name="T28" fmla="*/ 619 w 632"/>
              <a:gd name="T29" fmla="*/ 495 h 630"/>
              <a:gd name="T30" fmla="*/ 632 w 632"/>
              <a:gd name="T31" fmla="*/ 470 h 630"/>
              <a:gd name="T32" fmla="*/ 626 w 632"/>
              <a:gd name="T33" fmla="*/ 13 h 630"/>
              <a:gd name="T34" fmla="*/ 602 w 632"/>
              <a:gd name="T35" fmla="*/ 0 h 630"/>
              <a:gd name="T36" fmla="*/ 195 w 632"/>
              <a:gd name="T37" fmla="*/ 498 h 630"/>
              <a:gd name="T38" fmla="*/ 219 w 632"/>
              <a:gd name="T39" fmla="*/ 460 h 630"/>
              <a:gd name="T40" fmla="*/ 226 w 632"/>
              <a:gd name="T41" fmla="*/ 432 h 630"/>
              <a:gd name="T42" fmla="*/ 224 w 632"/>
              <a:gd name="T43" fmla="*/ 399 h 630"/>
              <a:gd name="T44" fmla="*/ 212 w 632"/>
              <a:gd name="T45" fmla="*/ 366 h 630"/>
              <a:gd name="T46" fmla="*/ 178 w 632"/>
              <a:gd name="T47" fmla="*/ 346 h 630"/>
              <a:gd name="T48" fmla="*/ 134 w 632"/>
              <a:gd name="T49" fmla="*/ 353 h 630"/>
              <a:gd name="T50" fmla="*/ 109 w 632"/>
              <a:gd name="T51" fmla="*/ 385 h 630"/>
              <a:gd name="T52" fmla="*/ 106 w 632"/>
              <a:gd name="T53" fmla="*/ 428 h 630"/>
              <a:gd name="T54" fmla="*/ 109 w 632"/>
              <a:gd name="T55" fmla="*/ 455 h 630"/>
              <a:gd name="T56" fmla="*/ 126 w 632"/>
              <a:gd name="T57" fmla="*/ 483 h 630"/>
              <a:gd name="T58" fmla="*/ 89 w 632"/>
              <a:gd name="T59" fmla="*/ 519 h 630"/>
              <a:gd name="T60" fmla="*/ 51 w 632"/>
              <a:gd name="T61" fmla="*/ 549 h 630"/>
              <a:gd name="T62" fmla="*/ 34 w 632"/>
              <a:gd name="T63" fmla="*/ 597 h 630"/>
              <a:gd name="T64" fmla="*/ 38 w 632"/>
              <a:gd name="T65" fmla="*/ 615 h 630"/>
              <a:gd name="T66" fmla="*/ 77 w 632"/>
              <a:gd name="T67" fmla="*/ 624 h 630"/>
              <a:gd name="T68" fmla="*/ 247 w 632"/>
              <a:gd name="T69" fmla="*/ 630 h 630"/>
              <a:gd name="T70" fmla="*/ 254 w 632"/>
              <a:gd name="T71" fmla="*/ 624 h 630"/>
              <a:gd name="T72" fmla="*/ 293 w 632"/>
              <a:gd name="T73" fmla="*/ 615 h 630"/>
              <a:gd name="T74" fmla="*/ 296 w 632"/>
              <a:gd name="T75" fmla="*/ 597 h 630"/>
              <a:gd name="T76" fmla="*/ 280 w 632"/>
              <a:gd name="T77" fmla="*/ 551 h 630"/>
              <a:gd name="T78" fmla="*/ 241 w 632"/>
              <a:gd name="T79" fmla="*/ 519 h 630"/>
              <a:gd name="T80" fmla="*/ 505 w 632"/>
              <a:gd name="T81" fmla="*/ 483 h 630"/>
              <a:gd name="T82" fmla="*/ 523 w 632"/>
              <a:gd name="T83" fmla="*/ 452 h 630"/>
              <a:gd name="T84" fmla="*/ 523 w 632"/>
              <a:gd name="T85" fmla="*/ 426 h 630"/>
              <a:gd name="T86" fmla="*/ 523 w 632"/>
              <a:gd name="T87" fmla="*/ 391 h 630"/>
              <a:gd name="T88" fmla="*/ 508 w 632"/>
              <a:gd name="T89" fmla="*/ 362 h 630"/>
              <a:gd name="T90" fmla="*/ 464 w 632"/>
              <a:gd name="T91" fmla="*/ 345 h 630"/>
              <a:gd name="T92" fmla="*/ 426 w 632"/>
              <a:gd name="T93" fmla="*/ 357 h 630"/>
              <a:gd name="T94" fmla="*/ 407 w 632"/>
              <a:gd name="T95" fmla="*/ 399 h 630"/>
              <a:gd name="T96" fmla="*/ 404 w 632"/>
              <a:gd name="T97" fmla="*/ 435 h 630"/>
              <a:gd name="T98" fmla="*/ 413 w 632"/>
              <a:gd name="T99" fmla="*/ 461 h 630"/>
              <a:gd name="T100" fmla="*/ 436 w 632"/>
              <a:gd name="T101" fmla="*/ 498 h 630"/>
              <a:gd name="T102" fmla="*/ 389 w 632"/>
              <a:gd name="T103" fmla="*/ 519 h 630"/>
              <a:gd name="T104" fmla="*/ 346 w 632"/>
              <a:gd name="T105" fmla="*/ 557 h 630"/>
              <a:gd name="T106" fmla="*/ 334 w 632"/>
              <a:gd name="T107" fmla="*/ 608 h 630"/>
              <a:gd name="T108" fmla="*/ 340 w 632"/>
              <a:gd name="T109" fmla="*/ 615 h 630"/>
              <a:gd name="T110" fmla="*/ 378 w 632"/>
              <a:gd name="T111" fmla="*/ 626 h 630"/>
              <a:gd name="T112" fmla="*/ 547 w 632"/>
              <a:gd name="T113" fmla="*/ 630 h 630"/>
              <a:gd name="T114" fmla="*/ 554 w 632"/>
              <a:gd name="T115" fmla="*/ 615 h 630"/>
              <a:gd name="T116" fmla="*/ 595 w 632"/>
              <a:gd name="T117" fmla="*/ 613 h 630"/>
              <a:gd name="T118" fmla="*/ 595 w 632"/>
              <a:gd name="T119" fmla="*/ 585 h 630"/>
              <a:gd name="T120" fmla="*/ 570 w 632"/>
              <a:gd name="T121" fmla="*/ 53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2" h="630">
                <a:moveTo>
                  <a:pt x="381" y="496"/>
                </a:moveTo>
                <a:lnTo>
                  <a:pt x="381" y="496"/>
                </a:lnTo>
                <a:lnTo>
                  <a:pt x="385" y="496"/>
                </a:lnTo>
                <a:lnTo>
                  <a:pt x="390" y="492"/>
                </a:lnTo>
                <a:lnTo>
                  <a:pt x="393" y="488"/>
                </a:lnTo>
                <a:lnTo>
                  <a:pt x="394" y="483"/>
                </a:lnTo>
                <a:lnTo>
                  <a:pt x="394" y="483"/>
                </a:lnTo>
                <a:lnTo>
                  <a:pt x="393" y="478"/>
                </a:lnTo>
                <a:lnTo>
                  <a:pt x="390" y="474"/>
                </a:lnTo>
                <a:lnTo>
                  <a:pt x="385" y="472"/>
                </a:lnTo>
                <a:lnTo>
                  <a:pt x="381" y="470"/>
                </a:lnTo>
                <a:lnTo>
                  <a:pt x="247" y="470"/>
                </a:lnTo>
                <a:lnTo>
                  <a:pt x="247" y="470"/>
                </a:lnTo>
                <a:lnTo>
                  <a:pt x="242" y="472"/>
                </a:lnTo>
                <a:lnTo>
                  <a:pt x="237" y="474"/>
                </a:lnTo>
                <a:lnTo>
                  <a:pt x="235" y="478"/>
                </a:lnTo>
                <a:lnTo>
                  <a:pt x="235" y="483"/>
                </a:lnTo>
                <a:lnTo>
                  <a:pt x="235" y="483"/>
                </a:lnTo>
                <a:lnTo>
                  <a:pt x="235" y="488"/>
                </a:lnTo>
                <a:lnTo>
                  <a:pt x="237" y="492"/>
                </a:lnTo>
                <a:lnTo>
                  <a:pt x="242" y="496"/>
                </a:lnTo>
                <a:lnTo>
                  <a:pt x="247" y="496"/>
                </a:lnTo>
                <a:lnTo>
                  <a:pt x="381" y="496"/>
                </a:lnTo>
                <a:close/>
                <a:moveTo>
                  <a:pt x="602" y="0"/>
                </a:moveTo>
                <a:lnTo>
                  <a:pt x="29" y="0"/>
                </a:lnTo>
                <a:lnTo>
                  <a:pt x="29" y="0"/>
                </a:lnTo>
                <a:lnTo>
                  <a:pt x="23" y="2"/>
                </a:lnTo>
                <a:lnTo>
                  <a:pt x="17" y="3"/>
                </a:lnTo>
                <a:lnTo>
                  <a:pt x="12" y="5"/>
                </a:lnTo>
                <a:lnTo>
                  <a:pt x="7" y="9"/>
                </a:lnTo>
                <a:lnTo>
                  <a:pt x="5" y="13"/>
                </a:lnTo>
                <a:lnTo>
                  <a:pt x="2" y="18"/>
                </a:lnTo>
                <a:lnTo>
                  <a:pt x="0" y="25"/>
                </a:lnTo>
                <a:lnTo>
                  <a:pt x="0" y="30"/>
                </a:lnTo>
                <a:lnTo>
                  <a:pt x="0" y="470"/>
                </a:lnTo>
                <a:lnTo>
                  <a:pt x="0" y="470"/>
                </a:lnTo>
                <a:lnTo>
                  <a:pt x="0" y="477"/>
                </a:lnTo>
                <a:lnTo>
                  <a:pt x="2" y="482"/>
                </a:lnTo>
                <a:lnTo>
                  <a:pt x="5" y="487"/>
                </a:lnTo>
                <a:lnTo>
                  <a:pt x="7" y="491"/>
                </a:lnTo>
                <a:lnTo>
                  <a:pt x="12" y="495"/>
                </a:lnTo>
                <a:lnTo>
                  <a:pt x="17" y="497"/>
                </a:lnTo>
                <a:lnTo>
                  <a:pt x="23" y="498"/>
                </a:lnTo>
                <a:lnTo>
                  <a:pt x="29" y="500"/>
                </a:lnTo>
                <a:lnTo>
                  <a:pt x="79" y="500"/>
                </a:lnTo>
                <a:lnTo>
                  <a:pt x="79" y="500"/>
                </a:lnTo>
                <a:lnTo>
                  <a:pt x="85" y="498"/>
                </a:lnTo>
                <a:lnTo>
                  <a:pt x="90" y="495"/>
                </a:lnTo>
                <a:lnTo>
                  <a:pt x="94" y="489"/>
                </a:lnTo>
                <a:lnTo>
                  <a:pt x="95" y="483"/>
                </a:lnTo>
                <a:lnTo>
                  <a:pt x="95" y="483"/>
                </a:lnTo>
                <a:lnTo>
                  <a:pt x="94" y="478"/>
                </a:lnTo>
                <a:lnTo>
                  <a:pt x="90" y="473"/>
                </a:lnTo>
                <a:lnTo>
                  <a:pt x="85" y="469"/>
                </a:lnTo>
                <a:lnTo>
                  <a:pt x="79" y="468"/>
                </a:lnTo>
                <a:lnTo>
                  <a:pt x="31" y="468"/>
                </a:lnTo>
                <a:lnTo>
                  <a:pt x="31" y="32"/>
                </a:lnTo>
                <a:lnTo>
                  <a:pt x="600" y="32"/>
                </a:lnTo>
                <a:lnTo>
                  <a:pt x="600" y="468"/>
                </a:lnTo>
                <a:lnTo>
                  <a:pt x="549" y="468"/>
                </a:lnTo>
                <a:lnTo>
                  <a:pt x="549" y="468"/>
                </a:lnTo>
                <a:lnTo>
                  <a:pt x="542" y="469"/>
                </a:lnTo>
                <a:lnTo>
                  <a:pt x="537" y="473"/>
                </a:lnTo>
                <a:lnTo>
                  <a:pt x="533" y="478"/>
                </a:lnTo>
                <a:lnTo>
                  <a:pt x="532" y="483"/>
                </a:lnTo>
                <a:lnTo>
                  <a:pt x="532" y="483"/>
                </a:lnTo>
                <a:lnTo>
                  <a:pt x="533" y="489"/>
                </a:lnTo>
                <a:lnTo>
                  <a:pt x="537" y="495"/>
                </a:lnTo>
                <a:lnTo>
                  <a:pt x="542" y="498"/>
                </a:lnTo>
                <a:lnTo>
                  <a:pt x="549" y="500"/>
                </a:lnTo>
                <a:lnTo>
                  <a:pt x="602" y="500"/>
                </a:lnTo>
                <a:lnTo>
                  <a:pt x="602" y="500"/>
                </a:lnTo>
                <a:lnTo>
                  <a:pt x="607" y="498"/>
                </a:lnTo>
                <a:lnTo>
                  <a:pt x="614" y="497"/>
                </a:lnTo>
                <a:lnTo>
                  <a:pt x="619" y="495"/>
                </a:lnTo>
                <a:lnTo>
                  <a:pt x="623" y="491"/>
                </a:lnTo>
                <a:lnTo>
                  <a:pt x="626" y="487"/>
                </a:lnTo>
                <a:lnTo>
                  <a:pt x="629" y="482"/>
                </a:lnTo>
                <a:lnTo>
                  <a:pt x="630" y="477"/>
                </a:lnTo>
                <a:lnTo>
                  <a:pt x="632" y="470"/>
                </a:lnTo>
                <a:lnTo>
                  <a:pt x="632" y="30"/>
                </a:lnTo>
                <a:lnTo>
                  <a:pt x="632" y="30"/>
                </a:lnTo>
                <a:lnTo>
                  <a:pt x="630" y="25"/>
                </a:lnTo>
                <a:lnTo>
                  <a:pt x="629" y="18"/>
                </a:lnTo>
                <a:lnTo>
                  <a:pt x="626" y="13"/>
                </a:lnTo>
                <a:lnTo>
                  <a:pt x="623" y="9"/>
                </a:lnTo>
                <a:lnTo>
                  <a:pt x="619" y="5"/>
                </a:lnTo>
                <a:lnTo>
                  <a:pt x="614" y="3"/>
                </a:lnTo>
                <a:lnTo>
                  <a:pt x="607" y="2"/>
                </a:lnTo>
                <a:lnTo>
                  <a:pt x="602" y="0"/>
                </a:lnTo>
                <a:lnTo>
                  <a:pt x="602" y="0"/>
                </a:lnTo>
                <a:close/>
                <a:moveTo>
                  <a:pt x="241" y="519"/>
                </a:moveTo>
                <a:lnTo>
                  <a:pt x="201" y="507"/>
                </a:lnTo>
                <a:lnTo>
                  <a:pt x="195" y="498"/>
                </a:lnTo>
                <a:lnTo>
                  <a:pt x="195" y="498"/>
                </a:lnTo>
                <a:lnTo>
                  <a:pt x="205" y="483"/>
                </a:lnTo>
                <a:lnTo>
                  <a:pt x="209" y="474"/>
                </a:lnTo>
                <a:lnTo>
                  <a:pt x="213" y="466"/>
                </a:lnTo>
                <a:lnTo>
                  <a:pt x="213" y="466"/>
                </a:lnTo>
                <a:lnTo>
                  <a:pt x="219" y="460"/>
                </a:lnTo>
                <a:lnTo>
                  <a:pt x="223" y="452"/>
                </a:lnTo>
                <a:lnTo>
                  <a:pt x="224" y="447"/>
                </a:lnTo>
                <a:lnTo>
                  <a:pt x="226" y="441"/>
                </a:lnTo>
                <a:lnTo>
                  <a:pt x="227" y="437"/>
                </a:lnTo>
                <a:lnTo>
                  <a:pt x="226" y="432"/>
                </a:lnTo>
                <a:lnTo>
                  <a:pt x="223" y="426"/>
                </a:lnTo>
                <a:lnTo>
                  <a:pt x="223" y="426"/>
                </a:lnTo>
                <a:lnTo>
                  <a:pt x="224" y="417"/>
                </a:lnTo>
                <a:lnTo>
                  <a:pt x="226" y="408"/>
                </a:lnTo>
                <a:lnTo>
                  <a:pt x="224" y="399"/>
                </a:lnTo>
                <a:lnTo>
                  <a:pt x="223" y="391"/>
                </a:lnTo>
                <a:lnTo>
                  <a:pt x="222" y="383"/>
                </a:lnTo>
                <a:lnTo>
                  <a:pt x="219" y="377"/>
                </a:lnTo>
                <a:lnTo>
                  <a:pt x="215" y="372"/>
                </a:lnTo>
                <a:lnTo>
                  <a:pt x="212" y="366"/>
                </a:lnTo>
                <a:lnTo>
                  <a:pt x="208" y="362"/>
                </a:lnTo>
                <a:lnTo>
                  <a:pt x="203" y="357"/>
                </a:lnTo>
                <a:lnTo>
                  <a:pt x="197" y="353"/>
                </a:lnTo>
                <a:lnTo>
                  <a:pt x="191" y="350"/>
                </a:lnTo>
                <a:lnTo>
                  <a:pt x="178" y="346"/>
                </a:lnTo>
                <a:lnTo>
                  <a:pt x="164" y="345"/>
                </a:lnTo>
                <a:lnTo>
                  <a:pt x="164" y="345"/>
                </a:lnTo>
                <a:lnTo>
                  <a:pt x="152" y="346"/>
                </a:lnTo>
                <a:lnTo>
                  <a:pt x="143" y="349"/>
                </a:lnTo>
                <a:lnTo>
                  <a:pt x="134" y="353"/>
                </a:lnTo>
                <a:lnTo>
                  <a:pt x="126" y="357"/>
                </a:lnTo>
                <a:lnTo>
                  <a:pt x="121" y="363"/>
                </a:lnTo>
                <a:lnTo>
                  <a:pt x="116" y="369"/>
                </a:lnTo>
                <a:lnTo>
                  <a:pt x="112" y="377"/>
                </a:lnTo>
                <a:lnTo>
                  <a:pt x="109" y="385"/>
                </a:lnTo>
                <a:lnTo>
                  <a:pt x="107" y="399"/>
                </a:lnTo>
                <a:lnTo>
                  <a:pt x="106" y="413"/>
                </a:lnTo>
                <a:lnTo>
                  <a:pt x="106" y="423"/>
                </a:lnTo>
                <a:lnTo>
                  <a:pt x="106" y="428"/>
                </a:lnTo>
                <a:lnTo>
                  <a:pt x="106" y="428"/>
                </a:lnTo>
                <a:lnTo>
                  <a:pt x="104" y="435"/>
                </a:lnTo>
                <a:lnTo>
                  <a:pt x="104" y="440"/>
                </a:lnTo>
                <a:lnTo>
                  <a:pt x="104" y="445"/>
                </a:lnTo>
                <a:lnTo>
                  <a:pt x="106" y="450"/>
                </a:lnTo>
                <a:lnTo>
                  <a:pt x="109" y="455"/>
                </a:lnTo>
                <a:lnTo>
                  <a:pt x="113" y="461"/>
                </a:lnTo>
                <a:lnTo>
                  <a:pt x="118" y="468"/>
                </a:lnTo>
                <a:lnTo>
                  <a:pt x="118" y="468"/>
                </a:lnTo>
                <a:lnTo>
                  <a:pt x="122" y="475"/>
                </a:lnTo>
                <a:lnTo>
                  <a:pt x="126" y="483"/>
                </a:lnTo>
                <a:lnTo>
                  <a:pt x="136" y="498"/>
                </a:lnTo>
                <a:lnTo>
                  <a:pt x="136" y="498"/>
                </a:lnTo>
                <a:lnTo>
                  <a:pt x="136" y="498"/>
                </a:lnTo>
                <a:lnTo>
                  <a:pt x="130" y="507"/>
                </a:lnTo>
                <a:lnTo>
                  <a:pt x="89" y="519"/>
                </a:lnTo>
                <a:lnTo>
                  <a:pt x="89" y="519"/>
                </a:lnTo>
                <a:lnTo>
                  <a:pt x="79" y="524"/>
                </a:lnTo>
                <a:lnTo>
                  <a:pt x="70" y="529"/>
                </a:lnTo>
                <a:lnTo>
                  <a:pt x="60" y="538"/>
                </a:lnTo>
                <a:lnTo>
                  <a:pt x="51" y="549"/>
                </a:lnTo>
                <a:lnTo>
                  <a:pt x="46" y="557"/>
                </a:lnTo>
                <a:lnTo>
                  <a:pt x="42" y="565"/>
                </a:lnTo>
                <a:lnTo>
                  <a:pt x="39" y="575"/>
                </a:lnTo>
                <a:lnTo>
                  <a:pt x="37" y="585"/>
                </a:lnTo>
                <a:lnTo>
                  <a:pt x="34" y="597"/>
                </a:lnTo>
                <a:lnTo>
                  <a:pt x="34" y="608"/>
                </a:lnTo>
                <a:lnTo>
                  <a:pt x="34" y="608"/>
                </a:lnTo>
                <a:lnTo>
                  <a:pt x="34" y="611"/>
                </a:lnTo>
                <a:lnTo>
                  <a:pt x="35" y="613"/>
                </a:lnTo>
                <a:lnTo>
                  <a:pt x="38" y="615"/>
                </a:lnTo>
                <a:lnTo>
                  <a:pt x="39" y="615"/>
                </a:lnTo>
                <a:lnTo>
                  <a:pt x="39" y="615"/>
                </a:lnTo>
                <a:lnTo>
                  <a:pt x="77" y="615"/>
                </a:lnTo>
                <a:lnTo>
                  <a:pt x="77" y="624"/>
                </a:lnTo>
                <a:lnTo>
                  <a:pt x="77" y="624"/>
                </a:lnTo>
                <a:lnTo>
                  <a:pt x="77" y="626"/>
                </a:lnTo>
                <a:lnTo>
                  <a:pt x="79" y="627"/>
                </a:lnTo>
                <a:lnTo>
                  <a:pt x="80" y="629"/>
                </a:lnTo>
                <a:lnTo>
                  <a:pt x="83" y="630"/>
                </a:lnTo>
                <a:lnTo>
                  <a:pt x="247" y="630"/>
                </a:lnTo>
                <a:lnTo>
                  <a:pt x="247" y="630"/>
                </a:lnTo>
                <a:lnTo>
                  <a:pt x="250" y="629"/>
                </a:lnTo>
                <a:lnTo>
                  <a:pt x="251" y="627"/>
                </a:lnTo>
                <a:lnTo>
                  <a:pt x="252" y="626"/>
                </a:lnTo>
                <a:lnTo>
                  <a:pt x="254" y="624"/>
                </a:lnTo>
                <a:lnTo>
                  <a:pt x="254" y="615"/>
                </a:lnTo>
                <a:lnTo>
                  <a:pt x="254" y="615"/>
                </a:lnTo>
                <a:lnTo>
                  <a:pt x="291" y="615"/>
                </a:lnTo>
                <a:lnTo>
                  <a:pt x="291" y="615"/>
                </a:lnTo>
                <a:lnTo>
                  <a:pt x="293" y="615"/>
                </a:lnTo>
                <a:lnTo>
                  <a:pt x="295" y="613"/>
                </a:lnTo>
                <a:lnTo>
                  <a:pt x="296" y="611"/>
                </a:lnTo>
                <a:lnTo>
                  <a:pt x="296" y="608"/>
                </a:lnTo>
                <a:lnTo>
                  <a:pt x="296" y="608"/>
                </a:lnTo>
                <a:lnTo>
                  <a:pt x="296" y="597"/>
                </a:lnTo>
                <a:lnTo>
                  <a:pt x="295" y="585"/>
                </a:lnTo>
                <a:lnTo>
                  <a:pt x="292" y="575"/>
                </a:lnTo>
                <a:lnTo>
                  <a:pt x="288" y="566"/>
                </a:lnTo>
                <a:lnTo>
                  <a:pt x="284" y="558"/>
                </a:lnTo>
                <a:lnTo>
                  <a:pt x="280" y="551"/>
                </a:lnTo>
                <a:lnTo>
                  <a:pt x="270" y="539"/>
                </a:lnTo>
                <a:lnTo>
                  <a:pt x="260" y="530"/>
                </a:lnTo>
                <a:lnTo>
                  <a:pt x="251" y="524"/>
                </a:lnTo>
                <a:lnTo>
                  <a:pt x="241" y="519"/>
                </a:lnTo>
                <a:lnTo>
                  <a:pt x="241" y="519"/>
                </a:lnTo>
                <a:close/>
                <a:moveTo>
                  <a:pt x="541" y="519"/>
                </a:moveTo>
                <a:lnTo>
                  <a:pt x="501" y="507"/>
                </a:lnTo>
                <a:lnTo>
                  <a:pt x="495" y="498"/>
                </a:lnTo>
                <a:lnTo>
                  <a:pt x="495" y="498"/>
                </a:lnTo>
                <a:lnTo>
                  <a:pt x="505" y="483"/>
                </a:lnTo>
                <a:lnTo>
                  <a:pt x="509" y="474"/>
                </a:lnTo>
                <a:lnTo>
                  <a:pt x="513" y="466"/>
                </a:lnTo>
                <a:lnTo>
                  <a:pt x="513" y="466"/>
                </a:lnTo>
                <a:lnTo>
                  <a:pt x="519" y="460"/>
                </a:lnTo>
                <a:lnTo>
                  <a:pt x="523" y="452"/>
                </a:lnTo>
                <a:lnTo>
                  <a:pt x="526" y="447"/>
                </a:lnTo>
                <a:lnTo>
                  <a:pt x="526" y="441"/>
                </a:lnTo>
                <a:lnTo>
                  <a:pt x="527" y="437"/>
                </a:lnTo>
                <a:lnTo>
                  <a:pt x="526" y="432"/>
                </a:lnTo>
                <a:lnTo>
                  <a:pt x="523" y="426"/>
                </a:lnTo>
                <a:lnTo>
                  <a:pt x="523" y="426"/>
                </a:lnTo>
                <a:lnTo>
                  <a:pt x="524" y="417"/>
                </a:lnTo>
                <a:lnTo>
                  <a:pt x="526" y="408"/>
                </a:lnTo>
                <a:lnTo>
                  <a:pt x="524" y="399"/>
                </a:lnTo>
                <a:lnTo>
                  <a:pt x="523" y="391"/>
                </a:lnTo>
                <a:lnTo>
                  <a:pt x="522" y="383"/>
                </a:lnTo>
                <a:lnTo>
                  <a:pt x="519" y="377"/>
                </a:lnTo>
                <a:lnTo>
                  <a:pt x="515" y="372"/>
                </a:lnTo>
                <a:lnTo>
                  <a:pt x="512" y="366"/>
                </a:lnTo>
                <a:lnTo>
                  <a:pt x="508" y="362"/>
                </a:lnTo>
                <a:lnTo>
                  <a:pt x="503" y="357"/>
                </a:lnTo>
                <a:lnTo>
                  <a:pt x="498" y="353"/>
                </a:lnTo>
                <a:lnTo>
                  <a:pt x="491" y="350"/>
                </a:lnTo>
                <a:lnTo>
                  <a:pt x="478" y="346"/>
                </a:lnTo>
                <a:lnTo>
                  <a:pt x="464" y="345"/>
                </a:lnTo>
                <a:lnTo>
                  <a:pt x="464" y="345"/>
                </a:lnTo>
                <a:lnTo>
                  <a:pt x="453" y="346"/>
                </a:lnTo>
                <a:lnTo>
                  <a:pt x="443" y="349"/>
                </a:lnTo>
                <a:lnTo>
                  <a:pt x="434" y="353"/>
                </a:lnTo>
                <a:lnTo>
                  <a:pt x="426" y="357"/>
                </a:lnTo>
                <a:lnTo>
                  <a:pt x="421" y="363"/>
                </a:lnTo>
                <a:lnTo>
                  <a:pt x="416" y="369"/>
                </a:lnTo>
                <a:lnTo>
                  <a:pt x="412" y="377"/>
                </a:lnTo>
                <a:lnTo>
                  <a:pt x="409" y="385"/>
                </a:lnTo>
                <a:lnTo>
                  <a:pt x="407" y="399"/>
                </a:lnTo>
                <a:lnTo>
                  <a:pt x="406" y="413"/>
                </a:lnTo>
                <a:lnTo>
                  <a:pt x="406" y="423"/>
                </a:lnTo>
                <a:lnTo>
                  <a:pt x="406" y="428"/>
                </a:lnTo>
                <a:lnTo>
                  <a:pt x="406" y="428"/>
                </a:lnTo>
                <a:lnTo>
                  <a:pt x="404" y="435"/>
                </a:lnTo>
                <a:lnTo>
                  <a:pt x="404" y="440"/>
                </a:lnTo>
                <a:lnTo>
                  <a:pt x="404" y="445"/>
                </a:lnTo>
                <a:lnTo>
                  <a:pt x="407" y="450"/>
                </a:lnTo>
                <a:lnTo>
                  <a:pt x="409" y="455"/>
                </a:lnTo>
                <a:lnTo>
                  <a:pt x="413" y="461"/>
                </a:lnTo>
                <a:lnTo>
                  <a:pt x="418" y="468"/>
                </a:lnTo>
                <a:lnTo>
                  <a:pt x="418" y="468"/>
                </a:lnTo>
                <a:lnTo>
                  <a:pt x="422" y="475"/>
                </a:lnTo>
                <a:lnTo>
                  <a:pt x="426" y="483"/>
                </a:lnTo>
                <a:lnTo>
                  <a:pt x="436" y="498"/>
                </a:lnTo>
                <a:lnTo>
                  <a:pt x="436" y="498"/>
                </a:lnTo>
                <a:lnTo>
                  <a:pt x="436" y="498"/>
                </a:lnTo>
                <a:lnTo>
                  <a:pt x="430" y="507"/>
                </a:lnTo>
                <a:lnTo>
                  <a:pt x="389" y="519"/>
                </a:lnTo>
                <a:lnTo>
                  <a:pt x="389" y="519"/>
                </a:lnTo>
                <a:lnTo>
                  <a:pt x="379" y="524"/>
                </a:lnTo>
                <a:lnTo>
                  <a:pt x="370" y="529"/>
                </a:lnTo>
                <a:lnTo>
                  <a:pt x="360" y="538"/>
                </a:lnTo>
                <a:lnTo>
                  <a:pt x="351" y="549"/>
                </a:lnTo>
                <a:lnTo>
                  <a:pt x="346" y="557"/>
                </a:lnTo>
                <a:lnTo>
                  <a:pt x="342" y="565"/>
                </a:lnTo>
                <a:lnTo>
                  <a:pt x="339" y="575"/>
                </a:lnTo>
                <a:lnTo>
                  <a:pt x="337" y="585"/>
                </a:lnTo>
                <a:lnTo>
                  <a:pt x="335" y="597"/>
                </a:lnTo>
                <a:lnTo>
                  <a:pt x="334" y="608"/>
                </a:lnTo>
                <a:lnTo>
                  <a:pt x="334" y="608"/>
                </a:lnTo>
                <a:lnTo>
                  <a:pt x="334" y="611"/>
                </a:lnTo>
                <a:lnTo>
                  <a:pt x="335" y="613"/>
                </a:lnTo>
                <a:lnTo>
                  <a:pt x="338" y="615"/>
                </a:lnTo>
                <a:lnTo>
                  <a:pt x="340" y="615"/>
                </a:lnTo>
                <a:lnTo>
                  <a:pt x="340" y="615"/>
                </a:lnTo>
                <a:lnTo>
                  <a:pt x="378" y="615"/>
                </a:lnTo>
                <a:lnTo>
                  <a:pt x="378" y="624"/>
                </a:lnTo>
                <a:lnTo>
                  <a:pt x="378" y="624"/>
                </a:lnTo>
                <a:lnTo>
                  <a:pt x="378" y="626"/>
                </a:lnTo>
                <a:lnTo>
                  <a:pt x="379" y="627"/>
                </a:lnTo>
                <a:lnTo>
                  <a:pt x="380" y="629"/>
                </a:lnTo>
                <a:lnTo>
                  <a:pt x="383" y="630"/>
                </a:lnTo>
                <a:lnTo>
                  <a:pt x="547" y="630"/>
                </a:lnTo>
                <a:lnTo>
                  <a:pt x="547" y="630"/>
                </a:lnTo>
                <a:lnTo>
                  <a:pt x="550" y="629"/>
                </a:lnTo>
                <a:lnTo>
                  <a:pt x="552" y="627"/>
                </a:lnTo>
                <a:lnTo>
                  <a:pt x="552" y="626"/>
                </a:lnTo>
                <a:lnTo>
                  <a:pt x="554" y="624"/>
                </a:lnTo>
                <a:lnTo>
                  <a:pt x="554" y="615"/>
                </a:lnTo>
                <a:lnTo>
                  <a:pt x="554" y="615"/>
                </a:lnTo>
                <a:lnTo>
                  <a:pt x="591" y="615"/>
                </a:lnTo>
                <a:lnTo>
                  <a:pt x="591" y="615"/>
                </a:lnTo>
                <a:lnTo>
                  <a:pt x="593" y="615"/>
                </a:lnTo>
                <a:lnTo>
                  <a:pt x="595" y="613"/>
                </a:lnTo>
                <a:lnTo>
                  <a:pt x="596" y="611"/>
                </a:lnTo>
                <a:lnTo>
                  <a:pt x="596" y="608"/>
                </a:lnTo>
                <a:lnTo>
                  <a:pt x="596" y="608"/>
                </a:lnTo>
                <a:lnTo>
                  <a:pt x="596" y="597"/>
                </a:lnTo>
                <a:lnTo>
                  <a:pt x="595" y="585"/>
                </a:lnTo>
                <a:lnTo>
                  <a:pt x="592" y="575"/>
                </a:lnTo>
                <a:lnTo>
                  <a:pt x="588" y="566"/>
                </a:lnTo>
                <a:lnTo>
                  <a:pt x="584" y="558"/>
                </a:lnTo>
                <a:lnTo>
                  <a:pt x="581" y="551"/>
                </a:lnTo>
                <a:lnTo>
                  <a:pt x="570" y="539"/>
                </a:lnTo>
                <a:lnTo>
                  <a:pt x="561" y="530"/>
                </a:lnTo>
                <a:lnTo>
                  <a:pt x="552" y="524"/>
                </a:lnTo>
                <a:lnTo>
                  <a:pt x="541" y="519"/>
                </a:lnTo>
                <a:lnTo>
                  <a:pt x="541" y="5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
        <p:nvSpPr>
          <p:cNvPr id="83" name="Oval 51"/>
          <p:cNvSpPr/>
          <p:nvPr/>
        </p:nvSpPr>
        <p:spPr>
          <a:xfrm>
            <a:off x="3337267" y="4424907"/>
            <a:ext cx="183531" cy="18353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4" name="TextBox 52"/>
          <p:cNvSpPr txBox="1"/>
          <p:nvPr/>
        </p:nvSpPr>
        <p:spPr>
          <a:xfrm>
            <a:off x="2793282" y="4611569"/>
            <a:ext cx="1211224" cy="295390"/>
          </a:xfrm>
          <a:prstGeom prst="rect">
            <a:avLst/>
          </a:prstGeom>
          <a:noFill/>
        </p:spPr>
        <p:txBody>
          <a:bodyPr wrap="square" lIns="54610" tIns="54610" rIns="54610" bIns="54610" rtlCol="0">
            <a:noAutofit/>
          </a:bodyPr>
          <a:lstStyle/>
          <a:p>
            <a:pPr algn="ctr" hangingPunct="0"/>
            <a:r>
              <a:rPr lang="en-GB" sz="1500" dirty="0">
                <a:solidFill>
                  <a:srgbClr val="C00000"/>
                </a:solidFill>
                <a:latin typeface="Arial" panose="020B0604020202020204" pitchFamily="34" charset="0"/>
                <a:ea typeface="Microsoft YaHei" panose="020B0503020204020204" pitchFamily="34" charset="-122"/>
                <a:cs typeface="Arial" panose="020B0604020202020204" pitchFamily="34" charset="0"/>
              </a:rPr>
              <a:t>2018年</a:t>
            </a:r>
            <a:br>
              <a:rPr lang="en-GB" sz="1500" dirty="0">
                <a:solidFill>
                  <a:srgbClr val="C00000"/>
                </a:solidFill>
                <a:latin typeface="Arial" panose="020B0604020202020204" pitchFamily="34" charset="0"/>
                <a:ea typeface="Microsoft YaHei" panose="020B0503020204020204" pitchFamily="34" charset="-122"/>
                <a:cs typeface="Arial" panose="020B0604020202020204" pitchFamily="34" charset="0"/>
              </a:rPr>
            </a:br>
            <a:r>
              <a:rPr lang="en-GB" sz="1500" dirty="0">
                <a:solidFill>
                  <a:srgbClr val="C00000"/>
                </a:solidFill>
                <a:latin typeface="Arial" panose="020B0604020202020204" pitchFamily="34" charset="0"/>
                <a:ea typeface="Microsoft YaHei" panose="020B0503020204020204" pitchFamily="34" charset="-122"/>
                <a:cs typeface="Arial" panose="020B0604020202020204" pitchFamily="34" charset="0"/>
              </a:rPr>
              <a:t>2月28日</a:t>
            </a:r>
          </a:p>
        </p:txBody>
      </p:sp>
      <p:sp>
        <p:nvSpPr>
          <p:cNvPr id="85" name="Left Brace 53"/>
          <p:cNvSpPr/>
          <p:nvPr/>
        </p:nvSpPr>
        <p:spPr>
          <a:xfrm rot="5400000">
            <a:off x="2874062" y="3717144"/>
            <a:ext cx="232774" cy="104134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94637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0" presetClass="exit" presetSubtype="0" fill="hold" grpId="1" nodeType="withEffect">
                                  <p:stCondLst>
                                    <p:cond delay="0"/>
                                  </p:stCondLst>
                                  <p:childTnLst>
                                    <p:animEffect transition="out" filter="fade">
                                      <p:cBhvr>
                                        <p:cTn id="88" dur="500"/>
                                        <p:tgtEl>
                                          <p:spTgt spid="49"/>
                                        </p:tgtEl>
                                      </p:cBhvr>
                                    </p:animEffect>
                                    <p:set>
                                      <p:cBhvr>
                                        <p:cTn id="89" dur="1" fill="hold">
                                          <p:stCondLst>
                                            <p:cond delay="499"/>
                                          </p:stCondLst>
                                        </p:cTn>
                                        <p:tgtEl>
                                          <p:spTgt spid="4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50"/>
                                        </p:tgtEl>
                                      </p:cBhvr>
                                    </p:animEffect>
                                    <p:set>
                                      <p:cBhvr>
                                        <p:cTn id="92" dur="1" fill="hold">
                                          <p:stCondLst>
                                            <p:cond delay="499"/>
                                          </p:stCondLst>
                                        </p:cTn>
                                        <p:tgtEl>
                                          <p:spTgt spid="5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47" grpId="0"/>
      <p:bldP spid="49" grpId="0" animBg="1"/>
      <p:bldP spid="49" grpId="1" animBg="1"/>
      <p:bldP spid="50" grpId="0"/>
      <p:bldP spid="50" grpId="1"/>
      <p:bldP spid="51" grpId="0" animBg="1"/>
      <p:bldP spid="52" grpId="0"/>
      <p:bldP spid="53" grpId="0"/>
      <p:bldP spid="62" grpId="0" animBg="1"/>
      <p:bldP spid="63" grpId="0"/>
      <p:bldP spid="64" grpId="0"/>
      <p:bldP spid="65" grpId="0"/>
      <p:bldP spid="66" grpId="0" animBg="1"/>
      <p:bldP spid="67" grpId="0"/>
      <p:bldP spid="68" grpId="0" animBg="1"/>
      <p:bldP spid="69" grpId="0"/>
      <p:bldP spid="70" grpId="0" animBg="1"/>
      <p:bldP spid="71" grpId="0" animBg="1"/>
      <p:bldP spid="72" grpId="0" animBg="1"/>
      <p:bldP spid="73" grpId="0"/>
      <p:bldP spid="79" grpId="0" animBg="1"/>
      <p:bldP spid="80" grpId="0" animBg="1"/>
      <p:bldP spid="81" grpId="0" animBg="1"/>
      <p:bldP spid="82" grpId="0" animBg="1"/>
      <p:bldP spid="83" grpId="0" animBg="1"/>
      <p:bldP spid="84" grpId="0"/>
      <p:bldP spid="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单项评估与组合评估</a:t>
            </a:r>
            <a:endParaRPr lang="en-GB" dirty="0"/>
          </a:p>
        </p:txBody>
      </p:sp>
      <p:sp>
        <p:nvSpPr>
          <p:cNvPr id="8" name="Rectangle 10"/>
          <p:cNvSpPr txBox="1">
            <a:spLocks noChangeArrowheads="1"/>
          </p:cNvSpPr>
          <p:nvPr/>
        </p:nvSpPr>
        <p:spPr>
          <a:xfrm>
            <a:off x="810629" y="1487041"/>
            <a:ext cx="8276219" cy="1783886"/>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hangingPunct="0">
              <a:lnSpc>
                <a:spcPct val="120000"/>
              </a:lnSpc>
              <a:spcAft>
                <a:spcPts val="900"/>
              </a:spcAft>
              <a:buFont typeface="Wingdings" panose="05000000000000000000" pitchFamily="2" charset="2"/>
              <a:buChar char="Ø"/>
            </a:pP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原金融工具准则</a:t>
            </a:r>
            <a:r>
              <a:rPr lang="zh-TW"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要求</a:t>
            </a: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对以下资产进行组合评估：</a:t>
            </a:r>
            <a:endParaRPr 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571500" indent="-285750" hangingPunct="0">
              <a:lnSpc>
                <a:spcPct val="120000"/>
              </a:lnSpc>
              <a:buFont typeface="Arial" panose="020B0604020202020204" pitchFamily="34" charset="0"/>
              <a:buChar char="•"/>
            </a:pP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单项金额不重大的金融资产；或</a:t>
            </a:r>
          </a:p>
          <a:p>
            <a:pPr marL="571500" indent="-285750" hangingPunct="0">
              <a:lnSpc>
                <a:spcPct val="120000"/>
              </a:lnSpc>
              <a:buFont typeface="Arial" panose="020B0604020202020204" pitchFamily="34" charset="0"/>
              <a:buChar char="•"/>
            </a:pP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单项金额重大，但单独测试未发生减值的金融资产。</a:t>
            </a:r>
          </a:p>
          <a:p>
            <a:pPr hangingPunct="0"/>
            <a:endParaRPr 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flipV="1">
            <a:off x="944393" y="3159656"/>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806638" y="3157563"/>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806638" y="3236905"/>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1019242" y="3015817"/>
            <a:ext cx="540000" cy="540000"/>
            <a:chOff x="4259264" y="1341438"/>
            <a:chExt cx="838200" cy="836612"/>
          </a:xfrm>
        </p:grpSpPr>
        <p:sp>
          <p:nvSpPr>
            <p:cNvPr id="13"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1"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1"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2"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3"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4"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5"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6"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7"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8"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9"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0"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1"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2"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3"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4"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5"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6"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7"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8"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9"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0"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1"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2"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3"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4"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5"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6"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7"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8"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9"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0"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1"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2"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3"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4"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5"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6"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7"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8"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9"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0"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1"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2"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3"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4"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5"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6"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7"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8"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9"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0"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1"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2"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3"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4"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5"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6"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7"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8"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9"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0"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1"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2"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3"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4"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5"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6"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7"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8"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9"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0"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1"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2"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3"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4"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5"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6"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7"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8"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9"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0"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1"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2"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3"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4"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5"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6"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7"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8"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9"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0"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1"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2"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3"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4"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5"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6"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7"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8"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9"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0"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1"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2"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3"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4"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5"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6"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7"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8"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9"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0"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1"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2"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3"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4"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5"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6"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7"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8"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9"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0"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1"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2"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3"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4"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5"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6"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7"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8"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9"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0"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1"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2"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3"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4"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5"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6"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7"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8"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9"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0"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1"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2"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3"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4"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5"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6"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7"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8"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9"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0"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1"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2"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3"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4"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5"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6"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7"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8"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9"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0"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1"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2"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3"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4"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grpSp>
      <p:sp>
        <p:nvSpPr>
          <p:cNvPr id="208" name="Rectangle 207"/>
          <p:cNvSpPr/>
          <p:nvPr/>
        </p:nvSpPr>
        <p:spPr>
          <a:xfrm>
            <a:off x="1164569" y="3737997"/>
            <a:ext cx="7888049" cy="304092"/>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问题：此方法是否仍适用于新金融工具准则？</a:t>
            </a:r>
          </a:p>
        </p:txBody>
      </p:sp>
      <p:sp>
        <p:nvSpPr>
          <p:cNvPr id="209" name="TextBox 208"/>
          <p:cNvSpPr txBox="1"/>
          <p:nvPr/>
        </p:nvSpPr>
        <p:spPr>
          <a:xfrm>
            <a:off x="1164569" y="4107715"/>
            <a:ext cx="6057641" cy="1061829"/>
          </a:xfrm>
          <a:prstGeom prst="rect">
            <a:avLst/>
          </a:prstGeom>
          <a:noFill/>
        </p:spPr>
        <p:txBody>
          <a:bodyPr wrap="square" lIns="0" tIns="0" rIns="0" bIns="0" rtlCol="0">
            <a:spAutoFit/>
          </a:bodyPr>
          <a:lstStyle/>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是</a:t>
            </a:r>
            <a:endParaRPr lang="en-US" altLang="zh-CN" dirty="0">
              <a:solidFill>
                <a:srgbClr val="00338D"/>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否</a:t>
            </a:r>
            <a:endParaRPr lang="en-US" altLang="zh-CN" dirty="0">
              <a:solidFill>
                <a:srgbClr val="00338D"/>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需获取进一步的信息进行判断</a:t>
            </a:r>
          </a:p>
        </p:txBody>
      </p:sp>
    </p:spTree>
    <p:extLst>
      <p:ext uri="{BB962C8B-B14F-4D97-AF65-F5344CB8AC3E}">
        <p14:creationId xmlns:p14="http://schemas.microsoft.com/office/powerpoint/2010/main" val="55968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385698"/>
            <a:ext cx="8276219" cy="492443"/>
          </a:xfrm>
        </p:spPr>
        <p:txBody>
          <a:bodyPr/>
          <a:lstStyle/>
          <a:p>
            <a:r>
              <a:rPr lang="zh-CN" altLang="en-US" dirty="0"/>
              <a:t>单项评估与组合评估（续）</a:t>
            </a:r>
            <a:endParaRPr lang="en-GB" dirty="0"/>
          </a:p>
        </p:txBody>
      </p:sp>
      <p:sp>
        <p:nvSpPr>
          <p:cNvPr id="5" name="Rectangle 4"/>
          <p:cNvSpPr/>
          <p:nvPr/>
        </p:nvSpPr>
        <p:spPr>
          <a:xfrm flipH="1">
            <a:off x="814891" y="1211263"/>
            <a:ext cx="6487967" cy="4594225"/>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en-GB" sz="1500" dirty="0" err="1">
              <a:solidFill>
                <a:schemeClr val="bg1"/>
              </a:solidFill>
            </a:endParaRPr>
          </a:p>
        </p:txBody>
      </p:sp>
      <p:sp>
        <p:nvSpPr>
          <p:cNvPr id="7" name="Rectangle 6"/>
          <p:cNvSpPr/>
          <p:nvPr/>
        </p:nvSpPr>
        <p:spPr>
          <a:xfrm>
            <a:off x="938415" y="1342416"/>
            <a:ext cx="6080293" cy="4357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en-GB" sz="1500" dirty="0" err="1">
              <a:solidFill>
                <a:schemeClr val="bg1"/>
              </a:solidFill>
            </a:endParaRPr>
          </a:p>
        </p:txBody>
      </p:sp>
      <p:sp>
        <p:nvSpPr>
          <p:cNvPr id="8" name="Rectangle 7"/>
          <p:cNvSpPr/>
          <p:nvPr/>
        </p:nvSpPr>
        <p:spPr>
          <a:xfrm>
            <a:off x="1217843" y="1778215"/>
            <a:ext cx="5478308" cy="3692001"/>
          </a:xfrm>
          <a:prstGeom prst="rect">
            <a:avLst/>
          </a:prstGeom>
          <a:no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en-GB" sz="1500" dirty="0" err="1">
              <a:solidFill>
                <a:schemeClr val="bg1"/>
              </a:solidFill>
            </a:endParaRPr>
          </a:p>
        </p:txBody>
      </p:sp>
      <p:sp>
        <p:nvSpPr>
          <p:cNvPr id="10" name="Rectangle 9"/>
          <p:cNvSpPr/>
          <p:nvPr/>
        </p:nvSpPr>
        <p:spPr>
          <a:xfrm>
            <a:off x="1575429" y="2790063"/>
            <a:ext cx="4572000" cy="1477328"/>
          </a:xfrm>
          <a:prstGeom prst="rect">
            <a:avLst/>
          </a:prstGeom>
        </p:spPr>
        <p:txBody>
          <a:bodyPr>
            <a:spAutoFit/>
          </a:bodyPr>
          <a:lstStyle/>
          <a:p>
            <a:pPr hangingPunct="0"/>
            <a:r>
              <a:rPr lang="zh-CN" altLang="en-US" kern="0" dirty="0">
                <a:solidFill>
                  <a:schemeClr val="tx2"/>
                </a:solidFill>
                <a:latin typeface="Calibri"/>
              </a:rPr>
              <a:t>预期信用损失不涉及是基于组合层面还是单项工具层面进行计量的“分界线”问题。</a:t>
            </a:r>
            <a:endParaRPr lang="en-US" altLang="zh-CN" kern="0" dirty="0">
              <a:solidFill>
                <a:schemeClr val="tx2"/>
              </a:solidFill>
              <a:latin typeface="Calibri"/>
            </a:endParaRPr>
          </a:p>
          <a:p>
            <a:pPr hangingPunct="0"/>
            <a:endParaRPr lang="zh-CN" altLang="en-US" kern="0" dirty="0">
              <a:solidFill>
                <a:schemeClr val="tx2"/>
              </a:solidFill>
              <a:latin typeface="Calibri"/>
            </a:endParaRPr>
          </a:p>
          <a:p>
            <a:pPr hangingPunct="0"/>
            <a:r>
              <a:rPr lang="zh-CN" altLang="en-US" kern="0" dirty="0">
                <a:solidFill>
                  <a:schemeClr val="tx2"/>
                </a:solidFill>
                <a:latin typeface="Calibri"/>
              </a:rPr>
              <a:t>特定工具的预期损失并不因公司持有相同或类似工具的数量而有所不同。</a:t>
            </a:r>
          </a:p>
        </p:txBody>
      </p:sp>
      <p:grpSp>
        <p:nvGrpSpPr>
          <p:cNvPr id="11" name="46db41b9-6a4f-4458-a933-beefbbcab29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57669" y="1391869"/>
            <a:ext cx="1219465" cy="1126546"/>
            <a:chOff x="3548063" y="1096963"/>
            <a:chExt cx="5041901" cy="4657725"/>
          </a:xfrm>
        </p:grpSpPr>
        <p:sp>
          <p:nvSpPr>
            <p:cNvPr id="13" name="iṣľíḑè">
              <a:extLst>
                <a:ext uri="{FF2B5EF4-FFF2-40B4-BE49-F238E27FC236}">
                  <a16:creationId xmlns:a16="http://schemas.microsoft.com/office/drawing/2014/main" xmlns="" id="{9A4B6B80-8FBE-43E8-A39C-2AEF0A470B21}"/>
                </a:ext>
              </a:extLst>
            </p:cNvPr>
            <p:cNvSpPr/>
            <p:nvPr/>
          </p:nvSpPr>
          <p:spPr bwMode="auto">
            <a:xfrm>
              <a:off x="3800476" y="1096963"/>
              <a:ext cx="4660900" cy="4657725"/>
            </a:xfrm>
            <a:prstGeom prst="ellipse">
              <a:avLst/>
            </a:pr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14" name="ïṡḻídè">
              <a:extLst>
                <a:ext uri="{FF2B5EF4-FFF2-40B4-BE49-F238E27FC236}">
                  <a16:creationId xmlns:a16="http://schemas.microsoft.com/office/drawing/2014/main" xmlns="" id="{FC58F929-BB3C-4279-ACB8-F8E078F70064}"/>
                </a:ext>
              </a:extLst>
            </p:cNvPr>
            <p:cNvSpPr/>
            <p:nvPr/>
          </p:nvSpPr>
          <p:spPr bwMode="auto">
            <a:xfrm>
              <a:off x="4241801" y="4792663"/>
              <a:ext cx="3778250" cy="962025"/>
            </a:xfrm>
            <a:custGeom>
              <a:avLst/>
              <a:gdLst>
                <a:gd name="T0" fmla="*/ 0 w 1395"/>
                <a:gd name="T1" fmla="*/ 0 h 356"/>
                <a:gd name="T2" fmla="*/ 698 w 1395"/>
                <a:gd name="T3" fmla="*/ 356 h 356"/>
                <a:gd name="T4" fmla="*/ 1395 w 1395"/>
                <a:gd name="T5" fmla="*/ 0 h 356"/>
                <a:gd name="T6" fmla="*/ 0 w 1395"/>
                <a:gd name="T7" fmla="*/ 0 h 356"/>
              </a:gdLst>
              <a:ahLst/>
              <a:cxnLst>
                <a:cxn ang="0">
                  <a:pos x="T0" y="T1"/>
                </a:cxn>
                <a:cxn ang="0">
                  <a:pos x="T2" y="T3"/>
                </a:cxn>
                <a:cxn ang="0">
                  <a:pos x="T4" y="T5"/>
                </a:cxn>
                <a:cxn ang="0">
                  <a:pos x="T6" y="T7"/>
                </a:cxn>
              </a:cxnLst>
              <a:rect l="0" t="0" r="r" b="b"/>
              <a:pathLst>
                <a:path w="1395" h="356">
                  <a:moveTo>
                    <a:pt x="0" y="0"/>
                  </a:moveTo>
                  <a:cubicBezTo>
                    <a:pt x="157" y="216"/>
                    <a:pt x="411" y="356"/>
                    <a:pt x="698" y="356"/>
                  </a:cubicBezTo>
                  <a:cubicBezTo>
                    <a:pt x="985" y="356"/>
                    <a:pt x="1239" y="216"/>
                    <a:pt x="1395" y="0"/>
                  </a:cubicBezTo>
                  <a:lnTo>
                    <a:pt x="0"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15" name="ïs1ïḑê">
              <a:extLst>
                <a:ext uri="{FF2B5EF4-FFF2-40B4-BE49-F238E27FC236}">
                  <a16:creationId xmlns:a16="http://schemas.microsoft.com/office/drawing/2014/main" xmlns="" id="{FBD2F3DA-EAD1-4391-AF54-E24330321E75}"/>
                </a:ext>
              </a:extLst>
            </p:cNvPr>
            <p:cNvSpPr/>
            <p:nvPr/>
          </p:nvSpPr>
          <p:spPr bwMode="auto">
            <a:xfrm>
              <a:off x="6846888" y="1963738"/>
              <a:ext cx="247650" cy="247650"/>
            </a:xfrm>
            <a:custGeom>
              <a:avLst/>
              <a:gdLst>
                <a:gd name="T0" fmla="*/ 156 w 156"/>
                <a:gd name="T1" fmla="*/ 78 h 156"/>
                <a:gd name="T2" fmla="*/ 77 w 156"/>
                <a:gd name="T3" fmla="*/ 156 h 156"/>
                <a:gd name="T4" fmla="*/ 0 w 156"/>
                <a:gd name="T5" fmla="*/ 78 h 156"/>
                <a:gd name="T6" fmla="*/ 77 w 156"/>
                <a:gd name="T7" fmla="*/ 0 h 156"/>
                <a:gd name="T8" fmla="*/ 156 w 156"/>
                <a:gd name="T9" fmla="*/ 78 h 156"/>
              </a:gdLst>
              <a:ahLst/>
              <a:cxnLst>
                <a:cxn ang="0">
                  <a:pos x="T0" y="T1"/>
                </a:cxn>
                <a:cxn ang="0">
                  <a:pos x="T2" y="T3"/>
                </a:cxn>
                <a:cxn ang="0">
                  <a:pos x="T4" y="T5"/>
                </a:cxn>
                <a:cxn ang="0">
                  <a:pos x="T6" y="T7"/>
                </a:cxn>
                <a:cxn ang="0">
                  <a:pos x="T8" y="T9"/>
                </a:cxn>
              </a:cxnLst>
              <a:rect l="0" t="0" r="r" b="b"/>
              <a:pathLst>
                <a:path w="156" h="156">
                  <a:moveTo>
                    <a:pt x="156" y="78"/>
                  </a:moveTo>
                  <a:lnTo>
                    <a:pt x="77" y="156"/>
                  </a:lnTo>
                  <a:lnTo>
                    <a:pt x="0" y="78"/>
                  </a:lnTo>
                  <a:lnTo>
                    <a:pt x="77" y="0"/>
                  </a:lnTo>
                  <a:lnTo>
                    <a:pt x="15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16" name="iṣ1íḑe">
              <a:extLst>
                <a:ext uri="{FF2B5EF4-FFF2-40B4-BE49-F238E27FC236}">
                  <a16:creationId xmlns:a16="http://schemas.microsoft.com/office/drawing/2014/main" xmlns="" id="{ECBBC971-FF45-4FA4-96DD-142AD26A3230}"/>
                </a:ext>
              </a:extLst>
            </p:cNvPr>
            <p:cNvSpPr/>
            <p:nvPr/>
          </p:nvSpPr>
          <p:spPr bwMode="auto">
            <a:xfrm>
              <a:off x="3840163" y="3551238"/>
              <a:ext cx="247650" cy="246063"/>
            </a:xfrm>
            <a:custGeom>
              <a:avLst/>
              <a:gdLst>
                <a:gd name="T0" fmla="*/ 156 w 156"/>
                <a:gd name="T1" fmla="*/ 78 h 155"/>
                <a:gd name="T2" fmla="*/ 79 w 156"/>
                <a:gd name="T3" fmla="*/ 155 h 155"/>
                <a:gd name="T4" fmla="*/ 0 w 156"/>
                <a:gd name="T5" fmla="*/ 78 h 155"/>
                <a:gd name="T6" fmla="*/ 79 w 156"/>
                <a:gd name="T7" fmla="*/ 0 h 155"/>
                <a:gd name="T8" fmla="*/ 156 w 156"/>
                <a:gd name="T9" fmla="*/ 78 h 155"/>
              </a:gdLst>
              <a:ahLst/>
              <a:cxnLst>
                <a:cxn ang="0">
                  <a:pos x="T0" y="T1"/>
                </a:cxn>
                <a:cxn ang="0">
                  <a:pos x="T2" y="T3"/>
                </a:cxn>
                <a:cxn ang="0">
                  <a:pos x="T4" y="T5"/>
                </a:cxn>
                <a:cxn ang="0">
                  <a:pos x="T6" y="T7"/>
                </a:cxn>
                <a:cxn ang="0">
                  <a:pos x="T8" y="T9"/>
                </a:cxn>
              </a:cxnLst>
              <a:rect l="0" t="0" r="r" b="b"/>
              <a:pathLst>
                <a:path w="156" h="155">
                  <a:moveTo>
                    <a:pt x="156" y="78"/>
                  </a:moveTo>
                  <a:lnTo>
                    <a:pt x="79" y="155"/>
                  </a:lnTo>
                  <a:lnTo>
                    <a:pt x="0" y="78"/>
                  </a:lnTo>
                  <a:lnTo>
                    <a:pt x="79" y="0"/>
                  </a:lnTo>
                  <a:lnTo>
                    <a:pt x="15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18" name="íṥ1îḓe">
              <a:extLst>
                <a:ext uri="{FF2B5EF4-FFF2-40B4-BE49-F238E27FC236}">
                  <a16:creationId xmlns:a16="http://schemas.microsoft.com/office/drawing/2014/main" xmlns="" id="{91E9B7CA-630C-41CE-9D05-1A4BB288CF2A}"/>
                </a:ext>
              </a:extLst>
            </p:cNvPr>
            <p:cNvSpPr/>
            <p:nvPr/>
          </p:nvSpPr>
          <p:spPr bwMode="auto">
            <a:xfrm>
              <a:off x="4125913" y="3452813"/>
              <a:ext cx="120650" cy="125413"/>
            </a:xfrm>
            <a:custGeom>
              <a:avLst/>
              <a:gdLst>
                <a:gd name="T0" fmla="*/ 76 w 76"/>
                <a:gd name="T1" fmla="*/ 39 h 79"/>
                <a:gd name="T2" fmla="*/ 39 w 76"/>
                <a:gd name="T3" fmla="*/ 79 h 79"/>
                <a:gd name="T4" fmla="*/ 0 w 76"/>
                <a:gd name="T5" fmla="*/ 39 h 79"/>
                <a:gd name="T6" fmla="*/ 39 w 76"/>
                <a:gd name="T7" fmla="*/ 0 h 79"/>
                <a:gd name="T8" fmla="*/ 76 w 76"/>
                <a:gd name="T9" fmla="*/ 39 h 79"/>
              </a:gdLst>
              <a:ahLst/>
              <a:cxnLst>
                <a:cxn ang="0">
                  <a:pos x="T0" y="T1"/>
                </a:cxn>
                <a:cxn ang="0">
                  <a:pos x="T2" y="T3"/>
                </a:cxn>
                <a:cxn ang="0">
                  <a:pos x="T4" y="T5"/>
                </a:cxn>
                <a:cxn ang="0">
                  <a:pos x="T6" y="T7"/>
                </a:cxn>
                <a:cxn ang="0">
                  <a:pos x="T8" y="T9"/>
                </a:cxn>
              </a:cxnLst>
              <a:rect l="0" t="0" r="r" b="b"/>
              <a:pathLst>
                <a:path w="76" h="79">
                  <a:moveTo>
                    <a:pt x="76" y="39"/>
                  </a:moveTo>
                  <a:lnTo>
                    <a:pt x="39" y="79"/>
                  </a:lnTo>
                  <a:lnTo>
                    <a:pt x="0" y="39"/>
                  </a:lnTo>
                  <a:lnTo>
                    <a:pt x="39" y="0"/>
                  </a:lnTo>
                  <a:lnTo>
                    <a:pt x="7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19" name="íṩliḋê">
              <a:extLst>
                <a:ext uri="{FF2B5EF4-FFF2-40B4-BE49-F238E27FC236}">
                  <a16:creationId xmlns:a16="http://schemas.microsoft.com/office/drawing/2014/main" xmlns="" id="{305B530B-FF73-4C66-AA0E-017707B82DA5}"/>
                </a:ext>
              </a:extLst>
            </p:cNvPr>
            <p:cNvSpPr/>
            <p:nvPr/>
          </p:nvSpPr>
          <p:spPr bwMode="auto">
            <a:xfrm>
              <a:off x="7958138" y="3490913"/>
              <a:ext cx="125413" cy="122238"/>
            </a:xfrm>
            <a:custGeom>
              <a:avLst/>
              <a:gdLst>
                <a:gd name="T0" fmla="*/ 79 w 79"/>
                <a:gd name="T1" fmla="*/ 39 h 77"/>
                <a:gd name="T2" fmla="*/ 39 w 79"/>
                <a:gd name="T3" fmla="*/ 77 h 77"/>
                <a:gd name="T4" fmla="*/ 0 w 79"/>
                <a:gd name="T5" fmla="*/ 39 h 77"/>
                <a:gd name="T6" fmla="*/ 39 w 79"/>
                <a:gd name="T7" fmla="*/ 0 h 77"/>
                <a:gd name="T8" fmla="*/ 79 w 79"/>
                <a:gd name="T9" fmla="*/ 39 h 77"/>
              </a:gdLst>
              <a:ahLst/>
              <a:cxnLst>
                <a:cxn ang="0">
                  <a:pos x="T0" y="T1"/>
                </a:cxn>
                <a:cxn ang="0">
                  <a:pos x="T2" y="T3"/>
                </a:cxn>
                <a:cxn ang="0">
                  <a:pos x="T4" y="T5"/>
                </a:cxn>
                <a:cxn ang="0">
                  <a:pos x="T6" y="T7"/>
                </a:cxn>
                <a:cxn ang="0">
                  <a:pos x="T8" y="T9"/>
                </a:cxn>
              </a:cxnLst>
              <a:rect l="0" t="0" r="r" b="b"/>
              <a:pathLst>
                <a:path w="79" h="77">
                  <a:moveTo>
                    <a:pt x="79" y="39"/>
                  </a:moveTo>
                  <a:lnTo>
                    <a:pt x="39" y="77"/>
                  </a:lnTo>
                  <a:lnTo>
                    <a:pt x="0" y="39"/>
                  </a:lnTo>
                  <a:lnTo>
                    <a:pt x="39" y="0"/>
                  </a:lnTo>
                  <a:lnTo>
                    <a:pt x="79"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0" name="ï$ľídè">
              <a:extLst>
                <a:ext uri="{FF2B5EF4-FFF2-40B4-BE49-F238E27FC236}">
                  <a16:creationId xmlns:a16="http://schemas.microsoft.com/office/drawing/2014/main" xmlns="" id="{65A24E78-F99C-4145-9E38-62F16EE44B26}"/>
                </a:ext>
              </a:extLst>
            </p:cNvPr>
            <p:cNvSpPr/>
            <p:nvPr/>
          </p:nvSpPr>
          <p:spPr bwMode="auto">
            <a:xfrm>
              <a:off x="7099301" y="1771651"/>
              <a:ext cx="103188" cy="101600"/>
            </a:xfrm>
            <a:custGeom>
              <a:avLst/>
              <a:gdLst>
                <a:gd name="T0" fmla="*/ 65 w 65"/>
                <a:gd name="T1" fmla="*/ 32 h 64"/>
                <a:gd name="T2" fmla="*/ 33 w 65"/>
                <a:gd name="T3" fmla="*/ 64 h 64"/>
                <a:gd name="T4" fmla="*/ 0 w 65"/>
                <a:gd name="T5" fmla="*/ 32 h 64"/>
                <a:gd name="T6" fmla="*/ 33 w 65"/>
                <a:gd name="T7" fmla="*/ 0 h 64"/>
                <a:gd name="T8" fmla="*/ 65 w 65"/>
                <a:gd name="T9" fmla="*/ 32 h 64"/>
              </a:gdLst>
              <a:ahLst/>
              <a:cxnLst>
                <a:cxn ang="0">
                  <a:pos x="T0" y="T1"/>
                </a:cxn>
                <a:cxn ang="0">
                  <a:pos x="T2" y="T3"/>
                </a:cxn>
                <a:cxn ang="0">
                  <a:pos x="T4" y="T5"/>
                </a:cxn>
                <a:cxn ang="0">
                  <a:pos x="T6" y="T7"/>
                </a:cxn>
                <a:cxn ang="0">
                  <a:pos x="T8" y="T9"/>
                </a:cxn>
              </a:cxnLst>
              <a:rect l="0" t="0" r="r" b="b"/>
              <a:pathLst>
                <a:path w="65" h="64">
                  <a:moveTo>
                    <a:pt x="65" y="32"/>
                  </a:moveTo>
                  <a:lnTo>
                    <a:pt x="33" y="64"/>
                  </a:lnTo>
                  <a:lnTo>
                    <a:pt x="0" y="32"/>
                  </a:lnTo>
                  <a:lnTo>
                    <a:pt x="33" y="0"/>
                  </a:lnTo>
                  <a:lnTo>
                    <a:pt x="65"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1" name="ïṣlíḋé">
              <a:extLst>
                <a:ext uri="{FF2B5EF4-FFF2-40B4-BE49-F238E27FC236}">
                  <a16:creationId xmlns:a16="http://schemas.microsoft.com/office/drawing/2014/main" xmlns="" id="{F9869348-954A-4E36-A1F9-41DF45B73105}"/>
                </a:ext>
              </a:extLst>
            </p:cNvPr>
            <p:cNvSpPr/>
            <p:nvPr/>
          </p:nvSpPr>
          <p:spPr bwMode="auto">
            <a:xfrm>
              <a:off x="7604126" y="2300288"/>
              <a:ext cx="77788" cy="79375"/>
            </a:xfrm>
            <a:custGeom>
              <a:avLst/>
              <a:gdLst>
                <a:gd name="T0" fmla="*/ 49 w 49"/>
                <a:gd name="T1" fmla="*/ 26 h 50"/>
                <a:gd name="T2" fmla="*/ 23 w 49"/>
                <a:gd name="T3" fmla="*/ 50 h 50"/>
                <a:gd name="T4" fmla="*/ 0 w 49"/>
                <a:gd name="T5" fmla="*/ 26 h 50"/>
                <a:gd name="T6" fmla="*/ 23 w 49"/>
                <a:gd name="T7" fmla="*/ 0 h 50"/>
                <a:gd name="T8" fmla="*/ 49 w 49"/>
                <a:gd name="T9" fmla="*/ 26 h 50"/>
              </a:gdLst>
              <a:ahLst/>
              <a:cxnLst>
                <a:cxn ang="0">
                  <a:pos x="T0" y="T1"/>
                </a:cxn>
                <a:cxn ang="0">
                  <a:pos x="T2" y="T3"/>
                </a:cxn>
                <a:cxn ang="0">
                  <a:pos x="T4" y="T5"/>
                </a:cxn>
                <a:cxn ang="0">
                  <a:pos x="T6" y="T7"/>
                </a:cxn>
                <a:cxn ang="0">
                  <a:pos x="T8" y="T9"/>
                </a:cxn>
              </a:cxnLst>
              <a:rect l="0" t="0" r="r" b="b"/>
              <a:pathLst>
                <a:path w="49" h="50">
                  <a:moveTo>
                    <a:pt x="49" y="26"/>
                  </a:moveTo>
                  <a:lnTo>
                    <a:pt x="23" y="50"/>
                  </a:lnTo>
                  <a:lnTo>
                    <a:pt x="0" y="26"/>
                  </a:lnTo>
                  <a:lnTo>
                    <a:pt x="23" y="0"/>
                  </a:lnTo>
                  <a:lnTo>
                    <a:pt x="4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2" name="îŝľîdè">
              <a:extLst>
                <a:ext uri="{FF2B5EF4-FFF2-40B4-BE49-F238E27FC236}">
                  <a16:creationId xmlns:a16="http://schemas.microsoft.com/office/drawing/2014/main" xmlns="" id="{1E737AC8-2439-4E5A-85CE-9060C21FE506}"/>
                </a:ext>
              </a:extLst>
            </p:cNvPr>
            <p:cNvSpPr/>
            <p:nvPr/>
          </p:nvSpPr>
          <p:spPr bwMode="auto">
            <a:xfrm>
              <a:off x="8245476" y="3340101"/>
              <a:ext cx="77788" cy="74613"/>
            </a:xfrm>
            <a:custGeom>
              <a:avLst/>
              <a:gdLst>
                <a:gd name="T0" fmla="*/ 49 w 49"/>
                <a:gd name="T1" fmla="*/ 24 h 47"/>
                <a:gd name="T2" fmla="*/ 24 w 49"/>
                <a:gd name="T3" fmla="*/ 47 h 47"/>
                <a:gd name="T4" fmla="*/ 0 w 49"/>
                <a:gd name="T5" fmla="*/ 24 h 47"/>
                <a:gd name="T6" fmla="*/ 24 w 49"/>
                <a:gd name="T7" fmla="*/ 0 h 47"/>
                <a:gd name="T8" fmla="*/ 49 w 49"/>
                <a:gd name="T9" fmla="*/ 24 h 47"/>
              </a:gdLst>
              <a:ahLst/>
              <a:cxnLst>
                <a:cxn ang="0">
                  <a:pos x="T0" y="T1"/>
                </a:cxn>
                <a:cxn ang="0">
                  <a:pos x="T2" y="T3"/>
                </a:cxn>
                <a:cxn ang="0">
                  <a:pos x="T4" y="T5"/>
                </a:cxn>
                <a:cxn ang="0">
                  <a:pos x="T6" y="T7"/>
                </a:cxn>
                <a:cxn ang="0">
                  <a:pos x="T8" y="T9"/>
                </a:cxn>
              </a:cxnLst>
              <a:rect l="0" t="0" r="r" b="b"/>
              <a:pathLst>
                <a:path w="49" h="47">
                  <a:moveTo>
                    <a:pt x="49" y="24"/>
                  </a:moveTo>
                  <a:lnTo>
                    <a:pt x="24" y="47"/>
                  </a:lnTo>
                  <a:lnTo>
                    <a:pt x="0" y="24"/>
                  </a:lnTo>
                  <a:lnTo>
                    <a:pt x="24" y="0"/>
                  </a:lnTo>
                  <a:lnTo>
                    <a:pt x="4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3" name="iş1íďê">
              <a:extLst>
                <a:ext uri="{FF2B5EF4-FFF2-40B4-BE49-F238E27FC236}">
                  <a16:creationId xmlns:a16="http://schemas.microsoft.com/office/drawing/2014/main" xmlns="" id="{BC3C211F-B148-4820-9E2D-3659FD89381D}"/>
                </a:ext>
              </a:extLst>
            </p:cNvPr>
            <p:cNvSpPr/>
            <p:nvPr/>
          </p:nvSpPr>
          <p:spPr bwMode="auto">
            <a:xfrm>
              <a:off x="4252913" y="2341563"/>
              <a:ext cx="77788" cy="76200"/>
            </a:xfrm>
            <a:custGeom>
              <a:avLst/>
              <a:gdLst>
                <a:gd name="T0" fmla="*/ 49 w 49"/>
                <a:gd name="T1" fmla="*/ 24 h 48"/>
                <a:gd name="T2" fmla="*/ 24 w 49"/>
                <a:gd name="T3" fmla="*/ 48 h 48"/>
                <a:gd name="T4" fmla="*/ 0 w 49"/>
                <a:gd name="T5" fmla="*/ 24 h 48"/>
                <a:gd name="T6" fmla="*/ 24 w 49"/>
                <a:gd name="T7" fmla="*/ 0 h 48"/>
                <a:gd name="T8" fmla="*/ 49 w 49"/>
                <a:gd name="T9" fmla="*/ 24 h 48"/>
              </a:gdLst>
              <a:ahLst/>
              <a:cxnLst>
                <a:cxn ang="0">
                  <a:pos x="T0" y="T1"/>
                </a:cxn>
                <a:cxn ang="0">
                  <a:pos x="T2" y="T3"/>
                </a:cxn>
                <a:cxn ang="0">
                  <a:pos x="T4" y="T5"/>
                </a:cxn>
                <a:cxn ang="0">
                  <a:pos x="T6" y="T7"/>
                </a:cxn>
                <a:cxn ang="0">
                  <a:pos x="T8" y="T9"/>
                </a:cxn>
              </a:cxnLst>
              <a:rect l="0" t="0" r="r" b="b"/>
              <a:pathLst>
                <a:path w="49" h="48">
                  <a:moveTo>
                    <a:pt x="49" y="24"/>
                  </a:moveTo>
                  <a:lnTo>
                    <a:pt x="24" y="48"/>
                  </a:lnTo>
                  <a:lnTo>
                    <a:pt x="0" y="24"/>
                  </a:lnTo>
                  <a:lnTo>
                    <a:pt x="24" y="0"/>
                  </a:lnTo>
                  <a:lnTo>
                    <a:pt x="4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4" name="iśļïďé">
              <a:extLst>
                <a:ext uri="{FF2B5EF4-FFF2-40B4-BE49-F238E27FC236}">
                  <a16:creationId xmlns:a16="http://schemas.microsoft.com/office/drawing/2014/main" xmlns="" id="{6C583759-683D-4078-B274-389373DC83CC}"/>
                </a:ext>
              </a:extLst>
            </p:cNvPr>
            <p:cNvSpPr/>
            <p:nvPr/>
          </p:nvSpPr>
          <p:spPr bwMode="auto">
            <a:xfrm>
              <a:off x="6969126" y="2214563"/>
              <a:ext cx="582613" cy="579438"/>
            </a:xfrm>
            <a:prstGeom prst="ellipse">
              <a:avLst/>
            </a:prstGeom>
            <a:solidFill>
              <a:srgbClr val="FFFA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5" name="iŝḷiďè">
              <a:extLst>
                <a:ext uri="{FF2B5EF4-FFF2-40B4-BE49-F238E27FC236}">
                  <a16:creationId xmlns:a16="http://schemas.microsoft.com/office/drawing/2014/main" xmlns="" id="{E3AC7061-C4D3-45C8-B10F-76D6C7A4BDD4}"/>
                </a:ext>
              </a:extLst>
            </p:cNvPr>
            <p:cNvSpPr/>
            <p:nvPr/>
          </p:nvSpPr>
          <p:spPr bwMode="auto">
            <a:xfrm>
              <a:off x="6991351" y="2233613"/>
              <a:ext cx="538163" cy="538163"/>
            </a:xfrm>
            <a:prstGeom prst="ellipse">
              <a:avLst/>
            </a:prstGeom>
            <a:solidFill>
              <a:srgbClr val="FDE2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6" name="íṧļîḍê">
              <a:extLst>
                <a:ext uri="{FF2B5EF4-FFF2-40B4-BE49-F238E27FC236}">
                  <a16:creationId xmlns:a16="http://schemas.microsoft.com/office/drawing/2014/main" xmlns="" id="{42D8AF93-B150-4EC5-B212-777C804F911B}"/>
                </a:ext>
              </a:extLst>
            </p:cNvPr>
            <p:cNvSpPr/>
            <p:nvPr/>
          </p:nvSpPr>
          <p:spPr bwMode="auto">
            <a:xfrm>
              <a:off x="7010401" y="2255838"/>
              <a:ext cx="501650" cy="496888"/>
            </a:xfrm>
            <a:prstGeom prst="ellipse">
              <a:avLst/>
            </a:prstGeom>
            <a:solidFill>
              <a:srgbClr val="FFE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7" name="ïSľíde">
              <a:extLst>
                <a:ext uri="{FF2B5EF4-FFF2-40B4-BE49-F238E27FC236}">
                  <a16:creationId xmlns:a16="http://schemas.microsoft.com/office/drawing/2014/main" xmlns="" id="{94D9393D-82BE-42B5-B432-665A92106FFA}"/>
                </a:ext>
              </a:extLst>
            </p:cNvPr>
            <p:cNvSpPr/>
            <p:nvPr/>
          </p:nvSpPr>
          <p:spPr bwMode="auto">
            <a:xfrm>
              <a:off x="7151688" y="2271713"/>
              <a:ext cx="211138" cy="465138"/>
            </a:xfrm>
            <a:custGeom>
              <a:avLst/>
              <a:gdLst>
                <a:gd name="T0" fmla="*/ 32 w 78"/>
                <a:gd name="T1" fmla="*/ 172 h 172"/>
                <a:gd name="T2" fmla="*/ 32 w 78"/>
                <a:gd name="T3" fmla="*/ 150 h 172"/>
                <a:gd name="T4" fmla="*/ 0 w 78"/>
                <a:gd name="T5" fmla="*/ 141 h 172"/>
                <a:gd name="T6" fmla="*/ 5 w 78"/>
                <a:gd name="T7" fmla="*/ 127 h 172"/>
                <a:gd name="T8" fmla="*/ 35 w 78"/>
                <a:gd name="T9" fmla="*/ 136 h 172"/>
                <a:gd name="T10" fmla="*/ 60 w 78"/>
                <a:gd name="T11" fmla="*/ 116 h 172"/>
                <a:gd name="T12" fmla="*/ 36 w 78"/>
                <a:gd name="T13" fmla="*/ 91 h 172"/>
                <a:gd name="T14" fmla="*/ 2 w 78"/>
                <a:gd name="T15" fmla="*/ 55 h 172"/>
                <a:gd name="T16" fmla="*/ 33 w 78"/>
                <a:gd name="T17" fmla="*/ 21 h 172"/>
                <a:gd name="T18" fmla="*/ 33 w 78"/>
                <a:gd name="T19" fmla="*/ 0 h 172"/>
                <a:gd name="T20" fmla="*/ 46 w 78"/>
                <a:gd name="T21" fmla="*/ 0 h 172"/>
                <a:gd name="T22" fmla="*/ 46 w 78"/>
                <a:gd name="T23" fmla="*/ 20 h 172"/>
                <a:gd name="T24" fmla="*/ 73 w 78"/>
                <a:gd name="T25" fmla="*/ 27 h 172"/>
                <a:gd name="T26" fmla="*/ 68 w 78"/>
                <a:gd name="T27" fmla="*/ 41 h 172"/>
                <a:gd name="T28" fmla="*/ 42 w 78"/>
                <a:gd name="T29" fmla="*/ 34 h 172"/>
                <a:gd name="T30" fmla="*/ 20 w 78"/>
                <a:gd name="T31" fmla="*/ 52 h 172"/>
                <a:gd name="T32" fmla="*/ 46 w 78"/>
                <a:gd name="T33" fmla="*/ 76 h 172"/>
                <a:gd name="T34" fmla="*/ 78 w 78"/>
                <a:gd name="T35" fmla="*/ 114 h 172"/>
                <a:gd name="T36" fmla="*/ 45 w 78"/>
                <a:gd name="T37" fmla="*/ 150 h 172"/>
                <a:gd name="T38" fmla="*/ 45 w 78"/>
                <a:gd name="T39" fmla="*/ 172 h 172"/>
                <a:gd name="T40" fmla="*/ 32 w 78"/>
                <a:gd name="T4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72">
                  <a:moveTo>
                    <a:pt x="32" y="172"/>
                  </a:moveTo>
                  <a:cubicBezTo>
                    <a:pt x="32" y="150"/>
                    <a:pt x="32" y="150"/>
                    <a:pt x="32" y="150"/>
                  </a:cubicBezTo>
                  <a:cubicBezTo>
                    <a:pt x="20" y="150"/>
                    <a:pt x="7" y="147"/>
                    <a:pt x="0" y="141"/>
                  </a:cubicBezTo>
                  <a:cubicBezTo>
                    <a:pt x="5" y="127"/>
                    <a:pt x="5" y="127"/>
                    <a:pt x="5" y="127"/>
                  </a:cubicBezTo>
                  <a:cubicBezTo>
                    <a:pt x="12" y="132"/>
                    <a:pt x="23" y="136"/>
                    <a:pt x="35" y="136"/>
                  </a:cubicBezTo>
                  <a:cubicBezTo>
                    <a:pt x="50" y="136"/>
                    <a:pt x="60" y="128"/>
                    <a:pt x="60" y="116"/>
                  </a:cubicBezTo>
                  <a:cubicBezTo>
                    <a:pt x="60" y="104"/>
                    <a:pt x="52" y="97"/>
                    <a:pt x="36" y="91"/>
                  </a:cubicBezTo>
                  <a:cubicBezTo>
                    <a:pt x="15" y="82"/>
                    <a:pt x="2" y="73"/>
                    <a:pt x="2" y="55"/>
                  </a:cubicBezTo>
                  <a:cubicBezTo>
                    <a:pt x="2" y="37"/>
                    <a:pt x="14" y="24"/>
                    <a:pt x="33" y="21"/>
                  </a:cubicBezTo>
                  <a:cubicBezTo>
                    <a:pt x="33" y="0"/>
                    <a:pt x="33" y="0"/>
                    <a:pt x="33" y="0"/>
                  </a:cubicBezTo>
                  <a:cubicBezTo>
                    <a:pt x="46" y="0"/>
                    <a:pt x="46" y="0"/>
                    <a:pt x="46" y="0"/>
                  </a:cubicBezTo>
                  <a:cubicBezTo>
                    <a:pt x="46" y="20"/>
                    <a:pt x="46" y="20"/>
                    <a:pt x="46" y="20"/>
                  </a:cubicBezTo>
                  <a:cubicBezTo>
                    <a:pt x="59" y="21"/>
                    <a:pt x="67" y="24"/>
                    <a:pt x="73" y="27"/>
                  </a:cubicBezTo>
                  <a:cubicBezTo>
                    <a:pt x="68" y="41"/>
                    <a:pt x="68" y="41"/>
                    <a:pt x="68" y="41"/>
                  </a:cubicBezTo>
                  <a:cubicBezTo>
                    <a:pt x="64" y="39"/>
                    <a:pt x="55" y="34"/>
                    <a:pt x="42" y="34"/>
                  </a:cubicBezTo>
                  <a:cubicBezTo>
                    <a:pt x="26" y="34"/>
                    <a:pt x="20" y="44"/>
                    <a:pt x="20" y="52"/>
                  </a:cubicBezTo>
                  <a:cubicBezTo>
                    <a:pt x="20" y="63"/>
                    <a:pt x="27" y="68"/>
                    <a:pt x="46" y="76"/>
                  </a:cubicBezTo>
                  <a:cubicBezTo>
                    <a:pt x="67" y="85"/>
                    <a:pt x="78" y="96"/>
                    <a:pt x="78" y="114"/>
                  </a:cubicBezTo>
                  <a:cubicBezTo>
                    <a:pt x="78" y="131"/>
                    <a:pt x="66" y="146"/>
                    <a:pt x="45" y="150"/>
                  </a:cubicBezTo>
                  <a:cubicBezTo>
                    <a:pt x="45" y="172"/>
                    <a:pt x="45" y="172"/>
                    <a:pt x="45" y="172"/>
                  </a:cubicBezTo>
                  <a:lnTo>
                    <a:pt x="32" y="172"/>
                  </a:lnTo>
                  <a:close/>
                </a:path>
              </a:pathLst>
            </a:custGeom>
            <a:solidFill>
              <a:srgbClr val="FFFA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8" name="îṧlïdè">
              <a:extLst>
                <a:ext uri="{FF2B5EF4-FFF2-40B4-BE49-F238E27FC236}">
                  <a16:creationId xmlns:a16="http://schemas.microsoft.com/office/drawing/2014/main" xmlns="" id="{C3EE8DC3-390E-4C7E-9CCB-15E6111599DC}"/>
                </a:ext>
              </a:extLst>
            </p:cNvPr>
            <p:cNvSpPr/>
            <p:nvPr/>
          </p:nvSpPr>
          <p:spPr bwMode="auto">
            <a:xfrm>
              <a:off x="4392613" y="2552701"/>
              <a:ext cx="3481388" cy="2122488"/>
            </a:xfrm>
            <a:custGeom>
              <a:avLst/>
              <a:gdLst>
                <a:gd name="T0" fmla="*/ 1231 w 1285"/>
                <a:gd name="T1" fmla="*/ 785 h 785"/>
                <a:gd name="T2" fmla="*/ 54 w 1285"/>
                <a:gd name="T3" fmla="*/ 785 h 785"/>
                <a:gd name="T4" fmla="*/ 0 w 1285"/>
                <a:gd name="T5" fmla="*/ 731 h 785"/>
                <a:gd name="T6" fmla="*/ 0 w 1285"/>
                <a:gd name="T7" fmla="*/ 54 h 785"/>
                <a:gd name="T8" fmla="*/ 54 w 1285"/>
                <a:gd name="T9" fmla="*/ 0 h 785"/>
                <a:gd name="T10" fmla="*/ 1231 w 1285"/>
                <a:gd name="T11" fmla="*/ 0 h 785"/>
                <a:gd name="T12" fmla="*/ 1285 w 1285"/>
                <a:gd name="T13" fmla="*/ 54 h 785"/>
                <a:gd name="T14" fmla="*/ 1285 w 1285"/>
                <a:gd name="T15" fmla="*/ 731 h 785"/>
                <a:gd name="T16" fmla="*/ 1231 w 1285"/>
                <a:gd name="T17"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 h="785">
                  <a:moveTo>
                    <a:pt x="1231" y="785"/>
                  </a:moveTo>
                  <a:cubicBezTo>
                    <a:pt x="54" y="785"/>
                    <a:pt x="54" y="785"/>
                    <a:pt x="54" y="785"/>
                  </a:cubicBezTo>
                  <a:cubicBezTo>
                    <a:pt x="24" y="785"/>
                    <a:pt x="0" y="761"/>
                    <a:pt x="0" y="731"/>
                  </a:cubicBezTo>
                  <a:cubicBezTo>
                    <a:pt x="0" y="54"/>
                    <a:pt x="0" y="54"/>
                    <a:pt x="0" y="54"/>
                  </a:cubicBezTo>
                  <a:cubicBezTo>
                    <a:pt x="0" y="24"/>
                    <a:pt x="24" y="0"/>
                    <a:pt x="54" y="0"/>
                  </a:cubicBezTo>
                  <a:cubicBezTo>
                    <a:pt x="1231" y="0"/>
                    <a:pt x="1231" y="0"/>
                    <a:pt x="1231" y="0"/>
                  </a:cubicBezTo>
                  <a:cubicBezTo>
                    <a:pt x="1260" y="0"/>
                    <a:pt x="1285" y="24"/>
                    <a:pt x="1285" y="54"/>
                  </a:cubicBezTo>
                  <a:cubicBezTo>
                    <a:pt x="1285" y="731"/>
                    <a:pt x="1285" y="731"/>
                    <a:pt x="1285" y="731"/>
                  </a:cubicBezTo>
                  <a:cubicBezTo>
                    <a:pt x="1285" y="761"/>
                    <a:pt x="1260" y="785"/>
                    <a:pt x="1231" y="785"/>
                  </a:cubicBezTo>
                  <a:close/>
                </a:path>
              </a:pathLst>
            </a:custGeom>
            <a:solidFill>
              <a:srgbClr val="2C3E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29" name="ïṥlíḋé">
              <a:extLst>
                <a:ext uri="{FF2B5EF4-FFF2-40B4-BE49-F238E27FC236}">
                  <a16:creationId xmlns:a16="http://schemas.microsoft.com/office/drawing/2014/main" xmlns="" id="{68FC1A35-2288-45CC-BBC3-53C102621F53}"/>
                </a:ext>
              </a:extLst>
            </p:cNvPr>
            <p:cNvSpPr/>
            <p:nvPr/>
          </p:nvSpPr>
          <p:spPr bwMode="auto">
            <a:xfrm>
              <a:off x="5840413" y="4621213"/>
              <a:ext cx="584200" cy="271463"/>
            </a:xfrm>
            <a:prstGeom prst="rect">
              <a:avLst/>
            </a:prstGeom>
            <a:solidFill>
              <a:srgbClr val="C6C5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30" name="ïşļîḋè">
              <a:extLst>
                <a:ext uri="{FF2B5EF4-FFF2-40B4-BE49-F238E27FC236}">
                  <a16:creationId xmlns:a16="http://schemas.microsoft.com/office/drawing/2014/main" xmlns="" id="{29FB2F58-CDD1-4819-9F9C-8ADCF3D18311}"/>
                </a:ext>
              </a:extLst>
            </p:cNvPr>
            <p:cNvSpPr/>
            <p:nvPr/>
          </p:nvSpPr>
          <p:spPr bwMode="auto">
            <a:xfrm>
              <a:off x="4794251" y="4865688"/>
              <a:ext cx="2706688" cy="53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31" name="ïṩḷïḋè">
              <a:extLst>
                <a:ext uri="{FF2B5EF4-FFF2-40B4-BE49-F238E27FC236}">
                  <a16:creationId xmlns:a16="http://schemas.microsoft.com/office/drawing/2014/main" xmlns="" id="{D5C01196-8651-4566-8E7B-463244C22796}"/>
                </a:ext>
              </a:extLst>
            </p:cNvPr>
            <p:cNvSpPr/>
            <p:nvPr/>
          </p:nvSpPr>
          <p:spPr bwMode="auto">
            <a:xfrm>
              <a:off x="4518026" y="2625726"/>
              <a:ext cx="3232150" cy="1722438"/>
            </a:xfrm>
            <a:custGeom>
              <a:avLst/>
              <a:gdLst>
                <a:gd name="T0" fmla="*/ 1182 w 1193"/>
                <a:gd name="T1" fmla="*/ 637 h 637"/>
                <a:gd name="T2" fmla="*/ 11 w 1193"/>
                <a:gd name="T3" fmla="*/ 637 h 637"/>
                <a:gd name="T4" fmla="*/ 0 w 1193"/>
                <a:gd name="T5" fmla="*/ 627 h 637"/>
                <a:gd name="T6" fmla="*/ 0 w 1193"/>
                <a:gd name="T7" fmla="*/ 10 h 637"/>
                <a:gd name="T8" fmla="*/ 11 w 1193"/>
                <a:gd name="T9" fmla="*/ 0 h 637"/>
                <a:gd name="T10" fmla="*/ 1182 w 1193"/>
                <a:gd name="T11" fmla="*/ 0 h 637"/>
                <a:gd name="T12" fmla="*/ 1193 w 1193"/>
                <a:gd name="T13" fmla="*/ 10 h 637"/>
                <a:gd name="T14" fmla="*/ 1193 w 1193"/>
                <a:gd name="T15" fmla="*/ 627 h 637"/>
                <a:gd name="T16" fmla="*/ 1182 w 1193"/>
                <a:gd name="T17"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637">
                  <a:moveTo>
                    <a:pt x="1182" y="637"/>
                  </a:moveTo>
                  <a:cubicBezTo>
                    <a:pt x="11" y="637"/>
                    <a:pt x="11" y="637"/>
                    <a:pt x="11" y="637"/>
                  </a:cubicBezTo>
                  <a:cubicBezTo>
                    <a:pt x="5" y="637"/>
                    <a:pt x="0" y="633"/>
                    <a:pt x="0" y="627"/>
                  </a:cubicBezTo>
                  <a:cubicBezTo>
                    <a:pt x="0" y="10"/>
                    <a:pt x="0" y="10"/>
                    <a:pt x="0" y="10"/>
                  </a:cubicBezTo>
                  <a:cubicBezTo>
                    <a:pt x="0" y="4"/>
                    <a:pt x="5" y="0"/>
                    <a:pt x="11" y="0"/>
                  </a:cubicBezTo>
                  <a:cubicBezTo>
                    <a:pt x="1182" y="0"/>
                    <a:pt x="1182" y="0"/>
                    <a:pt x="1182" y="0"/>
                  </a:cubicBezTo>
                  <a:cubicBezTo>
                    <a:pt x="1188" y="0"/>
                    <a:pt x="1193" y="4"/>
                    <a:pt x="1193" y="10"/>
                  </a:cubicBezTo>
                  <a:cubicBezTo>
                    <a:pt x="1193" y="627"/>
                    <a:pt x="1193" y="627"/>
                    <a:pt x="1193" y="627"/>
                  </a:cubicBezTo>
                  <a:cubicBezTo>
                    <a:pt x="1193" y="633"/>
                    <a:pt x="1188" y="637"/>
                    <a:pt x="1182" y="637"/>
                  </a:cubicBezTo>
                  <a:close/>
                </a:path>
              </a:pathLst>
            </a:custGeom>
            <a:solidFill>
              <a:srgbClr val="F7F2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32" name="ïṩľiḍê">
              <a:extLst>
                <a:ext uri="{FF2B5EF4-FFF2-40B4-BE49-F238E27FC236}">
                  <a16:creationId xmlns:a16="http://schemas.microsoft.com/office/drawing/2014/main" xmlns="" id="{A7D4C961-6C3D-4A94-8048-BCBF7330AD8D}"/>
                </a:ext>
              </a:extLst>
            </p:cNvPr>
            <p:cNvSpPr/>
            <p:nvPr/>
          </p:nvSpPr>
          <p:spPr bwMode="auto">
            <a:xfrm>
              <a:off x="4392613" y="4429126"/>
              <a:ext cx="3481388" cy="246063"/>
            </a:xfrm>
            <a:custGeom>
              <a:avLst/>
              <a:gdLst>
                <a:gd name="T0" fmla="*/ 0 w 1285"/>
                <a:gd name="T1" fmla="*/ 0 h 91"/>
                <a:gd name="T2" fmla="*/ 0 w 1285"/>
                <a:gd name="T3" fmla="*/ 37 h 91"/>
                <a:gd name="T4" fmla="*/ 54 w 1285"/>
                <a:gd name="T5" fmla="*/ 91 h 91"/>
                <a:gd name="T6" fmla="*/ 1231 w 1285"/>
                <a:gd name="T7" fmla="*/ 91 h 91"/>
                <a:gd name="T8" fmla="*/ 1285 w 1285"/>
                <a:gd name="T9" fmla="*/ 37 h 91"/>
                <a:gd name="T10" fmla="*/ 1285 w 1285"/>
                <a:gd name="T11" fmla="*/ 0 h 91"/>
                <a:gd name="T12" fmla="*/ 0 w 128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285" h="91">
                  <a:moveTo>
                    <a:pt x="0" y="0"/>
                  </a:moveTo>
                  <a:cubicBezTo>
                    <a:pt x="0" y="37"/>
                    <a:pt x="0" y="37"/>
                    <a:pt x="0" y="37"/>
                  </a:cubicBezTo>
                  <a:cubicBezTo>
                    <a:pt x="0" y="67"/>
                    <a:pt x="24" y="91"/>
                    <a:pt x="54" y="91"/>
                  </a:cubicBezTo>
                  <a:cubicBezTo>
                    <a:pt x="1231" y="91"/>
                    <a:pt x="1231" y="91"/>
                    <a:pt x="1231" y="91"/>
                  </a:cubicBezTo>
                  <a:cubicBezTo>
                    <a:pt x="1260" y="91"/>
                    <a:pt x="1285" y="67"/>
                    <a:pt x="1285" y="37"/>
                  </a:cubicBezTo>
                  <a:cubicBezTo>
                    <a:pt x="1285" y="0"/>
                    <a:pt x="1285" y="0"/>
                    <a:pt x="1285" y="0"/>
                  </a:cubicBez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33" name="îṧlîde">
              <a:extLst>
                <a:ext uri="{FF2B5EF4-FFF2-40B4-BE49-F238E27FC236}">
                  <a16:creationId xmlns:a16="http://schemas.microsoft.com/office/drawing/2014/main" xmlns="" id="{133F5866-8607-4A5E-A621-603BCCB64060}"/>
                </a:ext>
              </a:extLst>
            </p:cNvPr>
            <p:cNvSpPr/>
            <p:nvPr/>
          </p:nvSpPr>
          <p:spPr bwMode="auto">
            <a:xfrm>
              <a:off x="6067426" y="4486276"/>
              <a:ext cx="133350" cy="133350"/>
            </a:xfrm>
            <a:prstGeom prst="ellipse">
              <a:avLst/>
            </a:pr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34" name="íśļíḋè">
              <a:extLst>
                <a:ext uri="{FF2B5EF4-FFF2-40B4-BE49-F238E27FC236}">
                  <a16:creationId xmlns:a16="http://schemas.microsoft.com/office/drawing/2014/main" xmlns="" id="{2B3F37E4-AF54-45AB-9EBD-02A4DBC404FD}"/>
                </a:ext>
              </a:extLst>
            </p:cNvPr>
            <p:cNvSpPr/>
            <p:nvPr/>
          </p:nvSpPr>
          <p:spPr bwMode="auto">
            <a:xfrm>
              <a:off x="4818063" y="3286126"/>
              <a:ext cx="2628900" cy="922338"/>
            </a:xfrm>
            <a:custGeom>
              <a:avLst/>
              <a:gdLst>
                <a:gd name="T0" fmla="*/ 9 w 970"/>
                <a:gd name="T1" fmla="*/ 341 h 341"/>
                <a:gd name="T2" fmla="*/ 961 w 970"/>
                <a:gd name="T3" fmla="*/ 341 h 341"/>
                <a:gd name="T4" fmla="*/ 961 w 970"/>
                <a:gd name="T5" fmla="*/ 341 h 341"/>
                <a:gd name="T6" fmla="*/ 970 w 970"/>
                <a:gd name="T7" fmla="*/ 332 h 341"/>
                <a:gd name="T8" fmla="*/ 970 w 970"/>
                <a:gd name="T9" fmla="*/ 97 h 341"/>
                <a:gd name="T10" fmla="*/ 970 w 970"/>
                <a:gd name="T11" fmla="*/ 0 h 341"/>
                <a:gd name="T12" fmla="*/ 896 w 970"/>
                <a:gd name="T13" fmla="*/ 82 h 341"/>
                <a:gd name="T14" fmla="*/ 827 w 970"/>
                <a:gd name="T15" fmla="*/ 82 h 341"/>
                <a:gd name="T16" fmla="*/ 775 w 970"/>
                <a:gd name="T17" fmla="*/ 136 h 341"/>
                <a:gd name="T18" fmla="*/ 704 w 970"/>
                <a:gd name="T19" fmla="*/ 120 h 341"/>
                <a:gd name="T20" fmla="*/ 655 w 970"/>
                <a:gd name="T21" fmla="*/ 108 h 341"/>
                <a:gd name="T22" fmla="*/ 603 w 970"/>
                <a:gd name="T23" fmla="*/ 149 h 341"/>
                <a:gd name="T24" fmla="*/ 505 w 970"/>
                <a:gd name="T25" fmla="*/ 120 h 341"/>
                <a:gd name="T26" fmla="*/ 466 w 970"/>
                <a:gd name="T27" fmla="*/ 152 h 341"/>
                <a:gd name="T28" fmla="*/ 421 w 970"/>
                <a:gd name="T29" fmla="*/ 152 h 341"/>
                <a:gd name="T30" fmla="*/ 330 w 970"/>
                <a:gd name="T31" fmla="*/ 170 h 341"/>
                <a:gd name="T32" fmla="*/ 275 w 970"/>
                <a:gd name="T33" fmla="*/ 185 h 341"/>
                <a:gd name="T34" fmla="*/ 210 w 970"/>
                <a:gd name="T35" fmla="*/ 214 h 341"/>
                <a:gd name="T36" fmla="*/ 154 w 970"/>
                <a:gd name="T37" fmla="*/ 214 h 341"/>
                <a:gd name="T38" fmla="*/ 83 w 970"/>
                <a:gd name="T39" fmla="*/ 234 h 341"/>
                <a:gd name="T40" fmla="*/ 47 w 970"/>
                <a:gd name="T41" fmla="*/ 237 h 341"/>
                <a:gd name="T42" fmla="*/ 0 w 970"/>
                <a:gd name="T43" fmla="*/ 276 h 341"/>
                <a:gd name="T44" fmla="*/ 0 w 970"/>
                <a:gd name="T45" fmla="*/ 332 h 341"/>
                <a:gd name="T46" fmla="*/ 9 w 970"/>
                <a:gd name="T47"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0" h="341">
                  <a:moveTo>
                    <a:pt x="9" y="341"/>
                  </a:moveTo>
                  <a:cubicBezTo>
                    <a:pt x="961" y="341"/>
                    <a:pt x="961" y="341"/>
                    <a:pt x="961" y="341"/>
                  </a:cubicBezTo>
                  <a:cubicBezTo>
                    <a:pt x="961" y="341"/>
                    <a:pt x="961" y="341"/>
                    <a:pt x="961" y="341"/>
                  </a:cubicBezTo>
                  <a:cubicBezTo>
                    <a:pt x="966" y="341"/>
                    <a:pt x="970" y="337"/>
                    <a:pt x="970" y="332"/>
                  </a:cubicBezTo>
                  <a:cubicBezTo>
                    <a:pt x="970" y="97"/>
                    <a:pt x="970" y="97"/>
                    <a:pt x="970" y="97"/>
                  </a:cubicBezTo>
                  <a:cubicBezTo>
                    <a:pt x="970" y="0"/>
                    <a:pt x="970" y="0"/>
                    <a:pt x="970" y="0"/>
                  </a:cubicBezTo>
                  <a:cubicBezTo>
                    <a:pt x="896" y="82"/>
                    <a:pt x="896" y="82"/>
                    <a:pt x="896" y="82"/>
                  </a:cubicBezTo>
                  <a:cubicBezTo>
                    <a:pt x="827" y="82"/>
                    <a:pt x="827" y="82"/>
                    <a:pt x="827" y="82"/>
                  </a:cubicBezTo>
                  <a:cubicBezTo>
                    <a:pt x="775" y="136"/>
                    <a:pt x="775" y="136"/>
                    <a:pt x="775" y="136"/>
                  </a:cubicBezTo>
                  <a:cubicBezTo>
                    <a:pt x="704" y="120"/>
                    <a:pt x="704" y="120"/>
                    <a:pt x="704" y="120"/>
                  </a:cubicBezTo>
                  <a:cubicBezTo>
                    <a:pt x="655" y="108"/>
                    <a:pt x="655" y="108"/>
                    <a:pt x="655" y="108"/>
                  </a:cubicBezTo>
                  <a:cubicBezTo>
                    <a:pt x="603" y="149"/>
                    <a:pt x="603" y="149"/>
                    <a:pt x="603" y="149"/>
                  </a:cubicBezTo>
                  <a:cubicBezTo>
                    <a:pt x="505" y="120"/>
                    <a:pt x="505" y="120"/>
                    <a:pt x="505" y="120"/>
                  </a:cubicBezTo>
                  <a:cubicBezTo>
                    <a:pt x="466" y="152"/>
                    <a:pt x="466" y="152"/>
                    <a:pt x="466" y="152"/>
                  </a:cubicBezTo>
                  <a:cubicBezTo>
                    <a:pt x="421" y="152"/>
                    <a:pt x="421" y="152"/>
                    <a:pt x="421" y="152"/>
                  </a:cubicBezTo>
                  <a:cubicBezTo>
                    <a:pt x="330" y="170"/>
                    <a:pt x="330" y="170"/>
                    <a:pt x="330" y="170"/>
                  </a:cubicBezTo>
                  <a:cubicBezTo>
                    <a:pt x="275" y="185"/>
                    <a:pt x="275" y="185"/>
                    <a:pt x="275" y="185"/>
                  </a:cubicBezTo>
                  <a:cubicBezTo>
                    <a:pt x="210" y="214"/>
                    <a:pt x="210" y="214"/>
                    <a:pt x="210" y="214"/>
                  </a:cubicBezTo>
                  <a:cubicBezTo>
                    <a:pt x="154" y="214"/>
                    <a:pt x="154" y="214"/>
                    <a:pt x="154" y="214"/>
                  </a:cubicBezTo>
                  <a:cubicBezTo>
                    <a:pt x="83" y="234"/>
                    <a:pt x="83" y="234"/>
                    <a:pt x="83" y="234"/>
                  </a:cubicBezTo>
                  <a:cubicBezTo>
                    <a:pt x="47" y="237"/>
                    <a:pt x="47" y="237"/>
                    <a:pt x="47" y="237"/>
                  </a:cubicBezTo>
                  <a:cubicBezTo>
                    <a:pt x="0" y="276"/>
                    <a:pt x="0" y="276"/>
                    <a:pt x="0" y="276"/>
                  </a:cubicBezTo>
                  <a:cubicBezTo>
                    <a:pt x="0" y="332"/>
                    <a:pt x="0" y="332"/>
                    <a:pt x="0" y="332"/>
                  </a:cubicBezTo>
                  <a:cubicBezTo>
                    <a:pt x="0" y="337"/>
                    <a:pt x="4" y="341"/>
                    <a:pt x="9" y="341"/>
                  </a:cubicBezTo>
                  <a:close/>
                </a:path>
              </a:pathLst>
            </a:custGeom>
            <a:solidFill>
              <a:srgbClr val="1EBF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35" name="işļïďè">
              <a:extLst>
                <a:ext uri="{FF2B5EF4-FFF2-40B4-BE49-F238E27FC236}">
                  <a16:creationId xmlns:a16="http://schemas.microsoft.com/office/drawing/2014/main" xmlns="" id="{5884EAD2-3666-4732-A821-D33544DC1F71}"/>
                </a:ext>
              </a:extLst>
            </p:cNvPr>
            <p:cNvSpPr/>
            <p:nvPr/>
          </p:nvSpPr>
          <p:spPr bwMode="auto">
            <a:xfrm>
              <a:off x="4818063" y="2986088"/>
              <a:ext cx="2628900" cy="1046163"/>
            </a:xfrm>
            <a:custGeom>
              <a:avLst/>
              <a:gdLst>
                <a:gd name="T0" fmla="*/ 0 w 1656"/>
                <a:gd name="T1" fmla="*/ 659 h 659"/>
                <a:gd name="T2" fmla="*/ 0 w 1656"/>
                <a:gd name="T3" fmla="*/ 536 h 659"/>
                <a:gd name="T4" fmla="*/ 98 w 1656"/>
                <a:gd name="T5" fmla="*/ 437 h 659"/>
                <a:gd name="T6" fmla="*/ 142 w 1656"/>
                <a:gd name="T7" fmla="*/ 478 h 659"/>
                <a:gd name="T8" fmla="*/ 241 w 1656"/>
                <a:gd name="T9" fmla="*/ 393 h 659"/>
                <a:gd name="T10" fmla="*/ 280 w 1656"/>
                <a:gd name="T11" fmla="*/ 425 h 659"/>
                <a:gd name="T12" fmla="*/ 374 w 1656"/>
                <a:gd name="T13" fmla="*/ 393 h 659"/>
                <a:gd name="T14" fmla="*/ 430 w 1656"/>
                <a:gd name="T15" fmla="*/ 305 h 659"/>
                <a:gd name="T16" fmla="*/ 529 w 1656"/>
                <a:gd name="T17" fmla="*/ 248 h 659"/>
                <a:gd name="T18" fmla="*/ 635 w 1656"/>
                <a:gd name="T19" fmla="*/ 248 h 659"/>
                <a:gd name="T20" fmla="*/ 714 w 1656"/>
                <a:gd name="T21" fmla="*/ 298 h 659"/>
                <a:gd name="T22" fmla="*/ 768 w 1656"/>
                <a:gd name="T23" fmla="*/ 298 h 659"/>
                <a:gd name="T24" fmla="*/ 862 w 1656"/>
                <a:gd name="T25" fmla="*/ 226 h 659"/>
                <a:gd name="T26" fmla="*/ 924 w 1656"/>
                <a:gd name="T27" fmla="*/ 189 h 659"/>
                <a:gd name="T28" fmla="*/ 1140 w 1656"/>
                <a:gd name="T29" fmla="*/ 160 h 659"/>
                <a:gd name="T30" fmla="*/ 1241 w 1656"/>
                <a:gd name="T31" fmla="*/ 83 h 659"/>
                <a:gd name="T32" fmla="*/ 1357 w 1656"/>
                <a:gd name="T33" fmla="*/ 83 h 659"/>
                <a:gd name="T34" fmla="*/ 1480 w 1656"/>
                <a:gd name="T35" fmla="*/ 56 h 659"/>
                <a:gd name="T36" fmla="*/ 1656 w 1656"/>
                <a:gd name="T37" fmla="*/ 0 h 659"/>
                <a:gd name="T38" fmla="*/ 1656 w 1656"/>
                <a:gd name="T39" fmla="*/ 189 h 659"/>
                <a:gd name="T40" fmla="*/ 1529 w 1656"/>
                <a:gd name="T41" fmla="*/ 328 h 659"/>
                <a:gd name="T42" fmla="*/ 1412 w 1656"/>
                <a:gd name="T43" fmla="*/ 328 h 659"/>
                <a:gd name="T44" fmla="*/ 1323 w 1656"/>
                <a:gd name="T45" fmla="*/ 420 h 659"/>
                <a:gd name="T46" fmla="*/ 1118 w 1656"/>
                <a:gd name="T47" fmla="*/ 373 h 659"/>
                <a:gd name="T48" fmla="*/ 1029 w 1656"/>
                <a:gd name="T49" fmla="*/ 443 h 659"/>
                <a:gd name="T50" fmla="*/ 862 w 1656"/>
                <a:gd name="T51" fmla="*/ 393 h 659"/>
                <a:gd name="T52" fmla="*/ 796 w 1656"/>
                <a:gd name="T53" fmla="*/ 448 h 659"/>
                <a:gd name="T54" fmla="*/ 719 w 1656"/>
                <a:gd name="T55" fmla="*/ 448 h 659"/>
                <a:gd name="T56" fmla="*/ 563 w 1656"/>
                <a:gd name="T57" fmla="*/ 478 h 659"/>
                <a:gd name="T58" fmla="*/ 470 w 1656"/>
                <a:gd name="T59" fmla="*/ 504 h 659"/>
                <a:gd name="T60" fmla="*/ 359 w 1656"/>
                <a:gd name="T61" fmla="*/ 553 h 659"/>
                <a:gd name="T62" fmla="*/ 263 w 1656"/>
                <a:gd name="T63" fmla="*/ 553 h 659"/>
                <a:gd name="T64" fmla="*/ 142 w 1656"/>
                <a:gd name="T65" fmla="*/ 587 h 659"/>
                <a:gd name="T66" fmla="*/ 81 w 1656"/>
                <a:gd name="T67" fmla="*/ 592 h 659"/>
                <a:gd name="T68" fmla="*/ 0 w 1656"/>
                <a:gd name="T69"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6" h="659">
                  <a:moveTo>
                    <a:pt x="0" y="659"/>
                  </a:moveTo>
                  <a:lnTo>
                    <a:pt x="0" y="536"/>
                  </a:lnTo>
                  <a:lnTo>
                    <a:pt x="98" y="437"/>
                  </a:lnTo>
                  <a:lnTo>
                    <a:pt x="142" y="478"/>
                  </a:lnTo>
                  <a:lnTo>
                    <a:pt x="241" y="393"/>
                  </a:lnTo>
                  <a:lnTo>
                    <a:pt x="280" y="425"/>
                  </a:lnTo>
                  <a:lnTo>
                    <a:pt x="374" y="393"/>
                  </a:lnTo>
                  <a:lnTo>
                    <a:pt x="430" y="305"/>
                  </a:lnTo>
                  <a:lnTo>
                    <a:pt x="529" y="248"/>
                  </a:lnTo>
                  <a:lnTo>
                    <a:pt x="635" y="248"/>
                  </a:lnTo>
                  <a:lnTo>
                    <a:pt x="714" y="298"/>
                  </a:lnTo>
                  <a:lnTo>
                    <a:pt x="768" y="298"/>
                  </a:lnTo>
                  <a:lnTo>
                    <a:pt x="862" y="226"/>
                  </a:lnTo>
                  <a:lnTo>
                    <a:pt x="924" y="189"/>
                  </a:lnTo>
                  <a:lnTo>
                    <a:pt x="1140" y="160"/>
                  </a:lnTo>
                  <a:lnTo>
                    <a:pt x="1241" y="83"/>
                  </a:lnTo>
                  <a:lnTo>
                    <a:pt x="1357" y="83"/>
                  </a:lnTo>
                  <a:lnTo>
                    <a:pt x="1480" y="56"/>
                  </a:lnTo>
                  <a:lnTo>
                    <a:pt x="1656" y="0"/>
                  </a:lnTo>
                  <a:lnTo>
                    <a:pt x="1656" y="189"/>
                  </a:lnTo>
                  <a:lnTo>
                    <a:pt x="1529" y="328"/>
                  </a:lnTo>
                  <a:lnTo>
                    <a:pt x="1412" y="328"/>
                  </a:lnTo>
                  <a:lnTo>
                    <a:pt x="1323" y="420"/>
                  </a:lnTo>
                  <a:lnTo>
                    <a:pt x="1118" y="373"/>
                  </a:lnTo>
                  <a:lnTo>
                    <a:pt x="1029" y="443"/>
                  </a:lnTo>
                  <a:lnTo>
                    <a:pt x="862" y="393"/>
                  </a:lnTo>
                  <a:lnTo>
                    <a:pt x="796" y="448"/>
                  </a:lnTo>
                  <a:lnTo>
                    <a:pt x="719" y="448"/>
                  </a:lnTo>
                  <a:lnTo>
                    <a:pt x="563" y="478"/>
                  </a:lnTo>
                  <a:lnTo>
                    <a:pt x="470" y="504"/>
                  </a:lnTo>
                  <a:lnTo>
                    <a:pt x="359" y="553"/>
                  </a:lnTo>
                  <a:lnTo>
                    <a:pt x="263" y="553"/>
                  </a:lnTo>
                  <a:lnTo>
                    <a:pt x="142" y="587"/>
                  </a:lnTo>
                  <a:lnTo>
                    <a:pt x="81" y="592"/>
                  </a:lnTo>
                  <a:lnTo>
                    <a:pt x="0" y="659"/>
                  </a:lnTo>
                  <a:close/>
                </a:path>
              </a:pathLst>
            </a:custGeom>
            <a:solidFill>
              <a:srgbClr val="85D8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36" name="íṡḷïḍé">
              <a:extLst>
                <a:ext uri="{FF2B5EF4-FFF2-40B4-BE49-F238E27FC236}">
                  <a16:creationId xmlns:a16="http://schemas.microsoft.com/office/drawing/2014/main" xmlns="" id="{4ED607A7-3E2E-4C8B-BF92-346A0924B0C7}"/>
                </a:ext>
              </a:extLst>
            </p:cNvPr>
            <p:cNvSpPr/>
            <p:nvPr/>
          </p:nvSpPr>
          <p:spPr bwMode="auto">
            <a:xfrm>
              <a:off x="7329488" y="4064001"/>
              <a:ext cx="341313" cy="857250"/>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37" name="íŝļïḓé">
              <a:extLst>
                <a:ext uri="{FF2B5EF4-FFF2-40B4-BE49-F238E27FC236}">
                  <a16:creationId xmlns:a16="http://schemas.microsoft.com/office/drawing/2014/main" xmlns="" id="{05CD7CC3-C2D9-4936-95B1-DFB743DAA60F}"/>
                </a:ext>
              </a:extLst>
            </p:cNvPr>
            <p:cNvSpPr/>
            <p:nvPr/>
          </p:nvSpPr>
          <p:spPr bwMode="auto">
            <a:xfrm>
              <a:off x="7788276" y="3890963"/>
              <a:ext cx="342900" cy="1030288"/>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38" name="ïŝ1íḓè">
              <a:extLst>
                <a:ext uri="{FF2B5EF4-FFF2-40B4-BE49-F238E27FC236}">
                  <a16:creationId xmlns:a16="http://schemas.microsoft.com/office/drawing/2014/main" xmlns="" id="{C834B244-3E70-487C-9CBA-348B78AE9E98}"/>
                </a:ext>
              </a:extLst>
            </p:cNvPr>
            <p:cNvSpPr/>
            <p:nvPr/>
          </p:nvSpPr>
          <p:spPr bwMode="auto">
            <a:xfrm>
              <a:off x="8245476" y="3514726"/>
              <a:ext cx="344488" cy="1406525"/>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39" name="í$ḻídê">
              <a:extLst>
                <a:ext uri="{FF2B5EF4-FFF2-40B4-BE49-F238E27FC236}">
                  <a16:creationId xmlns:a16="http://schemas.microsoft.com/office/drawing/2014/main" xmlns="" id="{9ACD646E-0583-4987-B8DF-41B25F53EB22}"/>
                </a:ext>
              </a:extLst>
            </p:cNvPr>
            <p:cNvSpPr/>
            <p:nvPr/>
          </p:nvSpPr>
          <p:spPr bwMode="auto">
            <a:xfrm>
              <a:off x="4087813" y="1735138"/>
              <a:ext cx="2765425" cy="1674813"/>
            </a:xfrm>
            <a:custGeom>
              <a:avLst/>
              <a:gdLst>
                <a:gd name="T0" fmla="*/ 1021 w 1021"/>
                <a:gd name="T1" fmla="*/ 219 h 619"/>
                <a:gd name="T2" fmla="*/ 907 w 1021"/>
                <a:gd name="T3" fmla="*/ 0 h 619"/>
                <a:gd name="T4" fmla="*/ 647 w 1021"/>
                <a:gd name="T5" fmla="*/ 128 h 619"/>
                <a:gd name="T6" fmla="*/ 719 w 1021"/>
                <a:gd name="T7" fmla="*/ 146 h 619"/>
                <a:gd name="T8" fmla="*/ 0 w 1021"/>
                <a:gd name="T9" fmla="*/ 607 h 619"/>
                <a:gd name="T10" fmla="*/ 934 w 1021"/>
                <a:gd name="T11" fmla="*/ 198 h 619"/>
                <a:gd name="T12" fmla="*/ 1021 w 1021"/>
                <a:gd name="T13" fmla="*/ 219 h 619"/>
              </a:gdLst>
              <a:ahLst/>
              <a:cxnLst>
                <a:cxn ang="0">
                  <a:pos x="T0" y="T1"/>
                </a:cxn>
                <a:cxn ang="0">
                  <a:pos x="T2" y="T3"/>
                </a:cxn>
                <a:cxn ang="0">
                  <a:pos x="T4" y="T5"/>
                </a:cxn>
                <a:cxn ang="0">
                  <a:pos x="T6" y="T7"/>
                </a:cxn>
                <a:cxn ang="0">
                  <a:pos x="T8" y="T9"/>
                </a:cxn>
                <a:cxn ang="0">
                  <a:pos x="T10" y="T11"/>
                </a:cxn>
                <a:cxn ang="0">
                  <a:pos x="T12" y="T13"/>
                </a:cxn>
              </a:cxnLst>
              <a:rect l="0" t="0" r="r" b="b"/>
              <a:pathLst>
                <a:path w="1021" h="619">
                  <a:moveTo>
                    <a:pt x="1021" y="219"/>
                  </a:moveTo>
                  <a:cubicBezTo>
                    <a:pt x="907" y="0"/>
                    <a:pt x="907" y="0"/>
                    <a:pt x="907" y="0"/>
                  </a:cubicBezTo>
                  <a:cubicBezTo>
                    <a:pt x="647" y="128"/>
                    <a:pt x="647" y="128"/>
                    <a:pt x="647" y="128"/>
                  </a:cubicBezTo>
                  <a:cubicBezTo>
                    <a:pt x="719" y="146"/>
                    <a:pt x="719" y="146"/>
                    <a:pt x="719" y="146"/>
                  </a:cubicBezTo>
                  <a:cubicBezTo>
                    <a:pt x="669" y="216"/>
                    <a:pt x="458" y="483"/>
                    <a:pt x="0" y="607"/>
                  </a:cubicBezTo>
                  <a:cubicBezTo>
                    <a:pt x="0" y="607"/>
                    <a:pt x="632" y="619"/>
                    <a:pt x="934" y="198"/>
                  </a:cubicBezTo>
                  <a:lnTo>
                    <a:pt x="1021" y="219"/>
                  </a:lnTo>
                  <a:close/>
                </a:path>
              </a:pathLst>
            </a:custGeom>
            <a:solidFill>
              <a:srgbClr val="FFF0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0" name="ïṩ1iďe">
              <a:extLst>
                <a:ext uri="{FF2B5EF4-FFF2-40B4-BE49-F238E27FC236}">
                  <a16:creationId xmlns:a16="http://schemas.microsoft.com/office/drawing/2014/main" xmlns="" id="{B6D52B9A-9FDD-4E77-8183-D28B3006F626}"/>
                </a:ext>
              </a:extLst>
            </p:cNvPr>
            <p:cNvSpPr/>
            <p:nvPr/>
          </p:nvSpPr>
          <p:spPr bwMode="auto">
            <a:xfrm>
              <a:off x="4154488" y="1735138"/>
              <a:ext cx="2698750" cy="1643063"/>
            </a:xfrm>
            <a:custGeom>
              <a:avLst/>
              <a:gdLst>
                <a:gd name="T0" fmla="*/ 882 w 996"/>
                <a:gd name="T1" fmla="*/ 0 h 607"/>
                <a:gd name="T2" fmla="*/ 996 w 996"/>
                <a:gd name="T3" fmla="*/ 219 h 607"/>
                <a:gd name="T4" fmla="*/ 909 w 996"/>
                <a:gd name="T5" fmla="*/ 198 h 607"/>
                <a:gd name="T6" fmla="*/ 0 w 996"/>
                <a:gd name="T7" fmla="*/ 607 h 607"/>
                <a:gd name="T8" fmla="*/ 809 w 996"/>
                <a:gd name="T9" fmla="*/ 149 h 607"/>
                <a:gd name="T10" fmla="*/ 882 w 996"/>
                <a:gd name="T11" fmla="*/ 0 h 607"/>
              </a:gdLst>
              <a:ahLst/>
              <a:cxnLst>
                <a:cxn ang="0">
                  <a:pos x="T0" y="T1"/>
                </a:cxn>
                <a:cxn ang="0">
                  <a:pos x="T2" y="T3"/>
                </a:cxn>
                <a:cxn ang="0">
                  <a:pos x="T4" y="T5"/>
                </a:cxn>
                <a:cxn ang="0">
                  <a:pos x="T6" y="T7"/>
                </a:cxn>
                <a:cxn ang="0">
                  <a:pos x="T8" y="T9"/>
                </a:cxn>
                <a:cxn ang="0">
                  <a:pos x="T10" y="T11"/>
                </a:cxn>
              </a:cxnLst>
              <a:rect l="0" t="0" r="r" b="b"/>
              <a:pathLst>
                <a:path w="996" h="607">
                  <a:moveTo>
                    <a:pt x="882" y="0"/>
                  </a:moveTo>
                  <a:cubicBezTo>
                    <a:pt x="996" y="219"/>
                    <a:pt x="996" y="219"/>
                    <a:pt x="996" y="219"/>
                  </a:cubicBezTo>
                  <a:cubicBezTo>
                    <a:pt x="909" y="198"/>
                    <a:pt x="909" y="198"/>
                    <a:pt x="909" y="198"/>
                  </a:cubicBezTo>
                  <a:cubicBezTo>
                    <a:pt x="909" y="198"/>
                    <a:pt x="660" y="602"/>
                    <a:pt x="0" y="607"/>
                  </a:cubicBezTo>
                  <a:cubicBezTo>
                    <a:pt x="0" y="607"/>
                    <a:pt x="628" y="561"/>
                    <a:pt x="809" y="149"/>
                  </a:cubicBezTo>
                  <a:lnTo>
                    <a:pt x="882" y="0"/>
                  </a:lnTo>
                  <a:close/>
                </a:path>
              </a:pathLst>
            </a:custGeom>
            <a:solidFill>
              <a:srgbClr val="FDE2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1" name="ïsļiďê">
              <a:extLst>
                <a:ext uri="{FF2B5EF4-FFF2-40B4-BE49-F238E27FC236}">
                  <a16:creationId xmlns:a16="http://schemas.microsoft.com/office/drawing/2014/main" xmlns="" id="{715928B3-5A50-42FB-9187-570F6B74B491}"/>
                </a:ext>
              </a:extLst>
            </p:cNvPr>
            <p:cNvSpPr/>
            <p:nvPr/>
          </p:nvSpPr>
          <p:spPr bwMode="auto">
            <a:xfrm>
              <a:off x="4187826" y="3689351"/>
              <a:ext cx="763588" cy="715963"/>
            </a:xfrm>
            <a:custGeom>
              <a:avLst/>
              <a:gdLst>
                <a:gd name="T0" fmla="*/ 281 w 282"/>
                <a:gd name="T1" fmla="*/ 211 h 265"/>
                <a:gd name="T2" fmla="*/ 0 w 282"/>
                <a:gd name="T3" fmla="*/ 27 h 265"/>
                <a:gd name="T4" fmla="*/ 49 w 282"/>
                <a:gd name="T5" fmla="*/ 265 h 265"/>
                <a:gd name="T6" fmla="*/ 282 w 282"/>
                <a:gd name="T7" fmla="*/ 217 h 265"/>
                <a:gd name="T8" fmla="*/ 281 w 282"/>
                <a:gd name="T9" fmla="*/ 211 h 265"/>
              </a:gdLst>
              <a:ahLst/>
              <a:cxnLst>
                <a:cxn ang="0">
                  <a:pos x="T0" y="T1"/>
                </a:cxn>
                <a:cxn ang="0">
                  <a:pos x="T2" y="T3"/>
                </a:cxn>
                <a:cxn ang="0">
                  <a:pos x="T4" y="T5"/>
                </a:cxn>
                <a:cxn ang="0">
                  <a:pos x="T6" y="T7"/>
                </a:cxn>
                <a:cxn ang="0">
                  <a:pos x="T8" y="T9"/>
                </a:cxn>
              </a:cxnLst>
              <a:rect l="0" t="0" r="r" b="b"/>
              <a:pathLst>
                <a:path w="282" h="265">
                  <a:moveTo>
                    <a:pt x="281" y="211"/>
                  </a:moveTo>
                  <a:cubicBezTo>
                    <a:pt x="254" y="83"/>
                    <a:pt x="128" y="0"/>
                    <a:pt x="0" y="27"/>
                  </a:cubicBezTo>
                  <a:cubicBezTo>
                    <a:pt x="49" y="265"/>
                    <a:pt x="49" y="265"/>
                    <a:pt x="49" y="265"/>
                  </a:cubicBezTo>
                  <a:cubicBezTo>
                    <a:pt x="282" y="217"/>
                    <a:pt x="282" y="217"/>
                    <a:pt x="282" y="217"/>
                  </a:cubicBezTo>
                  <a:cubicBezTo>
                    <a:pt x="282" y="215"/>
                    <a:pt x="282" y="213"/>
                    <a:pt x="281" y="211"/>
                  </a:cubicBezTo>
                  <a:close/>
                </a:path>
              </a:pathLst>
            </a:custGeom>
            <a:solidFill>
              <a:srgbClr val="F7DC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2" name="iṧlîḋè">
              <a:extLst>
                <a:ext uri="{FF2B5EF4-FFF2-40B4-BE49-F238E27FC236}">
                  <a16:creationId xmlns:a16="http://schemas.microsoft.com/office/drawing/2014/main" xmlns="" id="{D7DB9FBE-5751-4102-8BE4-796B610E9A80}"/>
                </a:ext>
              </a:extLst>
            </p:cNvPr>
            <p:cNvSpPr/>
            <p:nvPr/>
          </p:nvSpPr>
          <p:spPr bwMode="auto">
            <a:xfrm>
              <a:off x="3548063" y="3870326"/>
              <a:ext cx="1408113" cy="1333500"/>
            </a:xfrm>
            <a:custGeom>
              <a:avLst/>
              <a:gdLst>
                <a:gd name="T0" fmla="*/ 494 w 520"/>
                <a:gd name="T1" fmla="*/ 190 h 493"/>
                <a:gd name="T2" fmla="*/ 261 w 520"/>
                <a:gd name="T3" fmla="*/ 239 h 493"/>
                <a:gd name="T4" fmla="*/ 211 w 520"/>
                <a:gd name="T5" fmla="*/ 0 h 493"/>
                <a:gd name="T6" fmla="*/ 27 w 520"/>
                <a:gd name="T7" fmla="*/ 282 h 493"/>
                <a:gd name="T8" fmla="*/ 309 w 520"/>
                <a:gd name="T9" fmla="*/ 466 h 493"/>
                <a:gd name="T10" fmla="*/ 493 w 520"/>
                <a:gd name="T11" fmla="*/ 185 h 493"/>
                <a:gd name="T12" fmla="*/ 494 w 520"/>
                <a:gd name="T13" fmla="*/ 190 h 493"/>
              </a:gdLst>
              <a:ahLst/>
              <a:cxnLst>
                <a:cxn ang="0">
                  <a:pos x="T0" y="T1"/>
                </a:cxn>
                <a:cxn ang="0">
                  <a:pos x="T2" y="T3"/>
                </a:cxn>
                <a:cxn ang="0">
                  <a:pos x="T4" y="T5"/>
                </a:cxn>
                <a:cxn ang="0">
                  <a:pos x="T6" y="T7"/>
                </a:cxn>
                <a:cxn ang="0">
                  <a:pos x="T8" y="T9"/>
                </a:cxn>
                <a:cxn ang="0">
                  <a:pos x="T10" y="T11"/>
                </a:cxn>
                <a:cxn ang="0">
                  <a:pos x="T12" y="T13"/>
                </a:cxn>
              </a:cxnLst>
              <a:rect l="0" t="0" r="r" b="b"/>
              <a:pathLst>
                <a:path w="520" h="493">
                  <a:moveTo>
                    <a:pt x="494" y="190"/>
                  </a:moveTo>
                  <a:cubicBezTo>
                    <a:pt x="261" y="239"/>
                    <a:pt x="261" y="239"/>
                    <a:pt x="261" y="239"/>
                  </a:cubicBezTo>
                  <a:cubicBezTo>
                    <a:pt x="211" y="0"/>
                    <a:pt x="211" y="0"/>
                    <a:pt x="211" y="0"/>
                  </a:cubicBezTo>
                  <a:cubicBezTo>
                    <a:pt x="83" y="27"/>
                    <a:pt x="0" y="153"/>
                    <a:pt x="27" y="282"/>
                  </a:cubicBezTo>
                  <a:cubicBezTo>
                    <a:pt x="54" y="411"/>
                    <a:pt x="180" y="493"/>
                    <a:pt x="309" y="466"/>
                  </a:cubicBezTo>
                  <a:cubicBezTo>
                    <a:pt x="437" y="440"/>
                    <a:pt x="520" y="314"/>
                    <a:pt x="493" y="185"/>
                  </a:cubicBezTo>
                  <a:cubicBezTo>
                    <a:pt x="493" y="187"/>
                    <a:pt x="494" y="188"/>
                    <a:pt x="494" y="190"/>
                  </a:cubicBezTo>
                  <a:close/>
                </a:path>
              </a:pathLst>
            </a:custGeom>
            <a:solidFill>
              <a:srgbClr val="F2CE1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3" name="îṡľïḑé">
              <a:extLst>
                <a:ext uri="{FF2B5EF4-FFF2-40B4-BE49-F238E27FC236}">
                  <a16:creationId xmlns:a16="http://schemas.microsoft.com/office/drawing/2014/main" xmlns="" id="{F55CD742-84D8-48E8-80E3-283CE9027A28}"/>
                </a:ext>
              </a:extLst>
            </p:cNvPr>
            <p:cNvSpPr/>
            <p:nvPr/>
          </p:nvSpPr>
          <p:spPr bwMode="auto">
            <a:xfrm>
              <a:off x="6340476" y="3282951"/>
              <a:ext cx="1189038" cy="1187450"/>
            </a:xfrm>
            <a:custGeom>
              <a:avLst/>
              <a:gdLst>
                <a:gd name="T0" fmla="*/ 66 w 439"/>
                <a:gd name="T1" fmla="*/ 339 h 439"/>
                <a:gd name="T2" fmla="*/ 339 w 439"/>
                <a:gd name="T3" fmla="*/ 373 h 439"/>
                <a:gd name="T4" fmla="*/ 372 w 439"/>
                <a:gd name="T5" fmla="*/ 100 h 439"/>
                <a:gd name="T6" fmla="*/ 100 w 439"/>
                <a:gd name="T7" fmla="*/ 66 h 439"/>
                <a:gd name="T8" fmla="*/ 66 w 439"/>
                <a:gd name="T9" fmla="*/ 339 h 439"/>
                <a:gd name="T10" fmla="*/ 84 w 439"/>
                <a:gd name="T11" fmla="*/ 326 h 439"/>
                <a:gd name="T12" fmla="*/ 113 w 439"/>
                <a:gd name="T13" fmla="*/ 84 h 439"/>
                <a:gd name="T14" fmla="*/ 355 w 439"/>
                <a:gd name="T15" fmla="*/ 114 h 439"/>
                <a:gd name="T16" fmla="*/ 325 w 439"/>
                <a:gd name="T17" fmla="*/ 355 h 439"/>
                <a:gd name="T18" fmla="*/ 84 w 439"/>
                <a:gd name="T19"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66" y="339"/>
                  </a:moveTo>
                  <a:cubicBezTo>
                    <a:pt x="132" y="424"/>
                    <a:pt x="254" y="439"/>
                    <a:pt x="339" y="373"/>
                  </a:cubicBezTo>
                  <a:cubicBezTo>
                    <a:pt x="424" y="307"/>
                    <a:pt x="439" y="185"/>
                    <a:pt x="372" y="100"/>
                  </a:cubicBezTo>
                  <a:cubicBezTo>
                    <a:pt x="306" y="15"/>
                    <a:pt x="184" y="0"/>
                    <a:pt x="100" y="66"/>
                  </a:cubicBezTo>
                  <a:cubicBezTo>
                    <a:pt x="15" y="133"/>
                    <a:pt x="0" y="255"/>
                    <a:pt x="66" y="339"/>
                  </a:cubicBezTo>
                  <a:close/>
                  <a:moveTo>
                    <a:pt x="84" y="326"/>
                  </a:moveTo>
                  <a:cubicBezTo>
                    <a:pt x="25" y="251"/>
                    <a:pt x="38" y="143"/>
                    <a:pt x="113" y="84"/>
                  </a:cubicBezTo>
                  <a:cubicBezTo>
                    <a:pt x="188" y="25"/>
                    <a:pt x="296" y="39"/>
                    <a:pt x="355" y="114"/>
                  </a:cubicBezTo>
                  <a:cubicBezTo>
                    <a:pt x="413" y="189"/>
                    <a:pt x="400" y="297"/>
                    <a:pt x="325" y="355"/>
                  </a:cubicBezTo>
                  <a:cubicBezTo>
                    <a:pt x="250" y="414"/>
                    <a:pt x="142" y="400"/>
                    <a:pt x="84" y="326"/>
                  </a:cubicBezTo>
                  <a:close/>
                </a:path>
              </a:pathLst>
            </a:custGeom>
            <a:solidFill>
              <a:srgbClr val="3B52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4" name="íṧliḍé">
              <a:extLst>
                <a:ext uri="{FF2B5EF4-FFF2-40B4-BE49-F238E27FC236}">
                  <a16:creationId xmlns:a16="http://schemas.microsoft.com/office/drawing/2014/main" xmlns="" id="{1F88390E-20B8-4C05-BFB5-C5F15818CEC3}"/>
                </a:ext>
              </a:extLst>
            </p:cNvPr>
            <p:cNvSpPr/>
            <p:nvPr/>
          </p:nvSpPr>
          <p:spPr bwMode="auto">
            <a:xfrm>
              <a:off x="7183438" y="4227513"/>
              <a:ext cx="292100" cy="327025"/>
            </a:xfrm>
            <a:custGeom>
              <a:avLst/>
              <a:gdLst>
                <a:gd name="T0" fmla="*/ 123 w 184"/>
                <a:gd name="T1" fmla="*/ 206 h 206"/>
                <a:gd name="T2" fmla="*/ 184 w 184"/>
                <a:gd name="T3" fmla="*/ 158 h 206"/>
                <a:gd name="T4" fmla="*/ 61 w 184"/>
                <a:gd name="T5" fmla="*/ 0 h 206"/>
                <a:gd name="T6" fmla="*/ 0 w 184"/>
                <a:gd name="T7" fmla="*/ 49 h 206"/>
                <a:gd name="T8" fmla="*/ 123 w 184"/>
                <a:gd name="T9" fmla="*/ 206 h 206"/>
              </a:gdLst>
              <a:ahLst/>
              <a:cxnLst>
                <a:cxn ang="0">
                  <a:pos x="T0" y="T1"/>
                </a:cxn>
                <a:cxn ang="0">
                  <a:pos x="T2" y="T3"/>
                </a:cxn>
                <a:cxn ang="0">
                  <a:pos x="T4" y="T5"/>
                </a:cxn>
                <a:cxn ang="0">
                  <a:pos x="T6" y="T7"/>
                </a:cxn>
                <a:cxn ang="0">
                  <a:pos x="T8" y="T9"/>
                </a:cxn>
              </a:cxnLst>
              <a:rect l="0" t="0" r="r" b="b"/>
              <a:pathLst>
                <a:path w="184" h="206">
                  <a:moveTo>
                    <a:pt x="123" y="206"/>
                  </a:moveTo>
                  <a:lnTo>
                    <a:pt x="184" y="158"/>
                  </a:lnTo>
                  <a:lnTo>
                    <a:pt x="61" y="0"/>
                  </a:lnTo>
                  <a:lnTo>
                    <a:pt x="0" y="49"/>
                  </a:lnTo>
                  <a:lnTo>
                    <a:pt x="123" y="206"/>
                  </a:lnTo>
                  <a:close/>
                </a:path>
              </a:pathLst>
            </a:custGeom>
            <a:solidFill>
              <a:srgbClr val="3B52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5" name="îšlïďe">
              <a:extLst>
                <a:ext uri="{FF2B5EF4-FFF2-40B4-BE49-F238E27FC236}">
                  <a16:creationId xmlns:a16="http://schemas.microsoft.com/office/drawing/2014/main" xmlns="" id="{29C2183C-9B47-4C11-8547-0A6AEAC1DE33}"/>
                </a:ext>
              </a:extLst>
            </p:cNvPr>
            <p:cNvSpPr/>
            <p:nvPr/>
          </p:nvSpPr>
          <p:spPr bwMode="auto">
            <a:xfrm>
              <a:off x="7291388" y="4381501"/>
              <a:ext cx="758825" cy="884238"/>
            </a:xfrm>
            <a:custGeom>
              <a:avLst/>
              <a:gdLst>
                <a:gd name="T0" fmla="*/ 257 w 280"/>
                <a:gd name="T1" fmla="*/ 312 h 327"/>
                <a:gd name="T2" fmla="*/ 257 w 280"/>
                <a:gd name="T3" fmla="*/ 312 h 327"/>
                <a:gd name="T4" fmla="*/ 265 w 280"/>
                <a:gd name="T5" fmla="*/ 250 h 327"/>
                <a:gd name="T6" fmla="*/ 62 w 280"/>
                <a:gd name="T7" fmla="*/ 0 h 327"/>
                <a:gd name="T8" fmla="*/ 0 w 280"/>
                <a:gd name="T9" fmla="*/ 49 h 327"/>
                <a:gd name="T10" fmla="*/ 196 w 280"/>
                <a:gd name="T11" fmla="*/ 304 h 327"/>
                <a:gd name="T12" fmla="*/ 257 w 280"/>
                <a:gd name="T13" fmla="*/ 312 h 327"/>
              </a:gdLst>
              <a:ahLst/>
              <a:cxnLst>
                <a:cxn ang="0">
                  <a:pos x="T0" y="T1"/>
                </a:cxn>
                <a:cxn ang="0">
                  <a:pos x="T2" y="T3"/>
                </a:cxn>
                <a:cxn ang="0">
                  <a:pos x="T4" y="T5"/>
                </a:cxn>
                <a:cxn ang="0">
                  <a:pos x="T6" y="T7"/>
                </a:cxn>
                <a:cxn ang="0">
                  <a:pos x="T8" y="T9"/>
                </a:cxn>
                <a:cxn ang="0">
                  <a:pos x="T10" y="T11"/>
                </a:cxn>
                <a:cxn ang="0">
                  <a:pos x="T12" y="T13"/>
                </a:cxn>
              </a:cxnLst>
              <a:rect l="0" t="0" r="r" b="b"/>
              <a:pathLst>
                <a:path w="280" h="327">
                  <a:moveTo>
                    <a:pt x="257" y="312"/>
                  </a:moveTo>
                  <a:cubicBezTo>
                    <a:pt x="257" y="312"/>
                    <a:pt x="257" y="312"/>
                    <a:pt x="257" y="312"/>
                  </a:cubicBezTo>
                  <a:cubicBezTo>
                    <a:pt x="277" y="297"/>
                    <a:pt x="280" y="269"/>
                    <a:pt x="265" y="250"/>
                  </a:cubicBezTo>
                  <a:cubicBezTo>
                    <a:pt x="62" y="0"/>
                    <a:pt x="62" y="0"/>
                    <a:pt x="62" y="0"/>
                  </a:cubicBezTo>
                  <a:cubicBezTo>
                    <a:pt x="0" y="49"/>
                    <a:pt x="0" y="49"/>
                    <a:pt x="0" y="49"/>
                  </a:cubicBezTo>
                  <a:cubicBezTo>
                    <a:pt x="196" y="304"/>
                    <a:pt x="196" y="304"/>
                    <a:pt x="196" y="304"/>
                  </a:cubicBezTo>
                  <a:cubicBezTo>
                    <a:pt x="211" y="323"/>
                    <a:pt x="238" y="327"/>
                    <a:pt x="257" y="312"/>
                  </a:cubicBezTo>
                  <a:close/>
                </a:path>
              </a:pathLst>
            </a:custGeom>
            <a:solidFill>
              <a:srgbClr val="3B52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6" name="ísḻídé">
              <a:extLst>
                <a:ext uri="{FF2B5EF4-FFF2-40B4-BE49-F238E27FC236}">
                  <a16:creationId xmlns:a16="http://schemas.microsoft.com/office/drawing/2014/main" xmlns="" id="{590E01E9-817D-4A97-95A8-C8933E30A887}"/>
                </a:ext>
              </a:extLst>
            </p:cNvPr>
            <p:cNvSpPr/>
            <p:nvPr/>
          </p:nvSpPr>
          <p:spPr bwMode="auto">
            <a:xfrm>
              <a:off x="7291388" y="4381501"/>
              <a:ext cx="211138" cy="185738"/>
            </a:xfrm>
            <a:custGeom>
              <a:avLst/>
              <a:gdLst>
                <a:gd name="T0" fmla="*/ 106 w 133"/>
                <a:gd name="T1" fmla="*/ 0 h 117"/>
                <a:gd name="T2" fmla="*/ 0 w 133"/>
                <a:gd name="T3" fmla="*/ 83 h 117"/>
                <a:gd name="T4" fmla="*/ 28 w 133"/>
                <a:gd name="T5" fmla="*/ 117 h 117"/>
                <a:gd name="T6" fmla="*/ 133 w 133"/>
                <a:gd name="T7" fmla="*/ 35 h 117"/>
                <a:gd name="T8" fmla="*/ 106 w 133"/>
                <a:gd name="T9" fmla="*/ 0 h 117"/>
              </a:gdLst>
              <a:ahLst/>
              <a:cxnLst>
                <a:cxn ang="0">
                  <a:pos x="T0" y="T1"/>
                </a:cxn>
                <a:cxn ang="0">
                  <a:pos x="T2" y="T3"/>
                </a:cxn>
                <a:cxn ang="0">
                  <a:pos x="T4" y="T5"/>
                </a:cxn>
                <a:cxn ang="0">
                  <a:pos x="T6" y="T7"/>
                </a:cxn>
                <a:cxn ang="0">
                  <a:pos x="T8" y="T9"/>
                </a:cxn>
              </a:cxnLst>
              <a:rect l="0" t="0" r="r" b="b"/>
              <a:pathLst>
                <a:path w="133" h="117">
                  <a:moveTo>
                    <a:pt x="106" y="0"/>
                  </a:moveTo>
                  <a:lnTo>
                    <a:pt x="0" y="83"/>
                  </a:lnTo>
                  <a:lnTo>
                    <a:pt x="28" y="117"/>
                  </a:lnTo>
                  <a:lnTo>
                    <a:pt x="133" y="35"/>
                  </a:lnTo>
                  <a:lnTo>
                    <a:pt x="106" y="0"/>
                  </a:lnTo>
                  <a:close/>
                </a:path>
              </a:pathLst>
            </a:custGeom>
            <a:solidFill>
              <a:srgbClr val="F7F2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47" name="išḷiḋe">
              <a:extLst>
                <a:ext uri="{FF2B5EF4-FFF2-40B4-BE49-F238E27FC236}">
                  <a16:creationId xmlns:a16="http://schemas.microsoft.com/office/drawing/2014/main" xmlns="" id="{49921BE6-1F38-4BAE-B027-EDDAABDC8845}"/>
                </a:ext>
              </a:extLst>
            </p:cNvPr>
            <p:cNvSpPr/>
            <p:nvPr/>
          </p:nvSpPr>
          <p:spPr bwMode="auto">
            <a:xfrm>
              <a:off x="4568826" y="2022476"/>
              <a:ext cx="63500" cy="530225"/>
            </a:xfrm>
            <a:prstGeom prst="rect">
              <a:avLst/>
            </a:prstGeom>
            <a:solidFill>
              <a:srgbClr val="FFF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48" name="iŝḻíḓê">
              <a:extLst>
                <a:ext uri="{FF2B5EF4-FFF2-40B4-BE49-F238E27FC236}">
                  <a16:creationId xmlns:a16="http://schemas.microsoft.com/office/drawing/2014/main" xmlns="" id="{23E79A07-6B36-4DC3-B8F8-5D9C1B3C365D}"/>
                </a:ext>
              </a:extLst>
            </p:cNvPr>
            <p:cNvSpPr/>
            <p:nvPr/>
          </p:nvSpPr>
          <p:spPr bwMode="auto">
            <a:xfrm>
              <a:off x="4678363" y="1944688"/>
              <a:ext cx="61913" cy="608013"/>
            </a:xfrm>
            <a:prstGeom prst="rect">
              <a:avLst/>
            </a:prstGeom>
            <a:solidFill>
              <a:srgbClr val="FFF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49" name="íšḻîďe">
              <a:extLst>
                <a:ext uri="{FF2B5EF4-FFF2-40B4-BE49-F238E27FC236}">
                  <a16:creationId xmlns:a16="http://schemas.microsoft.com/office/drawing/2014/main" xmlns="" id="{EE1F81EF-1D13-4C81-9E19-2B690FFF8DC9}"/>
                </a:ext>
              </a:extLst>
            </p:cNvPr>
            <p:cNvSpPr/>
            <p:nvPr/>
          </p:nvSpPr>
          <p:spPr bwMode="auto">
            <a:xfrm>
              <a:off x="4786313" y="1817688"/>
              <a:ext cx="61913" cy="735013"/>
            </a:xfrm>
            <a:prstGeom prst="rect">
              <a:avLst/>
            </a:prstGeom>
            <a:solidFill>
              <a:srgbClr val="FFF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0" name="ïŝḷïḍê">
              <a:extLst>
                <a:ext uri="{FF2B5EF4-FFF2-40B4-BE49-F238E27FC236}">
                  <a16:creationId xmlns:a16="http://schemas.microsoft.com/office/drawing/2014/main" xmlns="" id="{A76C91E0-A604-44B2-9BBD-3B057AD1548D}"/>
                </a:ext>
              </a:extLst>
            </p:cNvPr>
            <p:cNvSpPr/>
            <p:nvPr/>
          </p:nvSpPr>
          <p:spPr bwMode="auto">
            <a:xfrm>
              <a:off x="4894263" y="2087563"/>
              <a:ext cx="61913" cy="465138"/>
            </a:xfrm>
            <a:prstGeom prst="rect">
              <a:avLst/>
            </a:prstGeom>
            <a:solidFill>
              <a:srgbClr val="FFF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1" name="îśḷíḋe">
              <a:extLst>
                <a:ext uri="{FF2B5EF4-FFF2-40B4-BE49-F238E27FC236}">
                  <a16:creationId xmlns:a16="http://schemas.microsoft.com/office/drawing/2014/main" xmlns="" id="{08E12962-348A-4027-AD14-50DEDC339707}"/>
                </a:ext>
              </a:extLst>
            </p:cNvPr>
            <p:cNvSpPr/>
            <p:nvPr/>
          </p:nvSpPr>
          <p:spPr bwMode="auto">
            <a:xfrm>
              <a:off x="5002213" y="1708151"/>
              <a:ext cx="63500" cy="844550"/>
            </a:xfrm>
            <a:prstGeom prst="rect">
              <a:avLst/>
            </a:prstGeom>
            <a:solidFill>
              <a:srgbClr val="FFF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2" name="î$lïḓé">
              <a:extLst>
                <a:ext uri="{FF2B5EF4-FFF2-40B4-BE49-F238E27FC236}">
                  <a16:creationId xmlns:a16="http://schemas.microsoft.com/office/drawing/2014/main" xmlns="" id="{72D5A838-AAF5-4C0C-B9F3-3D8802795272}"/>
                </a:ext>
              </a:extLst>
            </p:cNvPr>
            <p:cNvSpPr/>
            <p:nvPr/>
          </p:nvSpPr>
          <p:spPr bwMode="auto">
            <a:xfrm>
              <a:off x="5111751" y="1873251"/>
              <a:ext cx="61913" cy="679450"/>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3" name="ïsļiďé">
              <a:extLst>
                <a:ext uri="{FF2B5EF4-FFF2-40B4-BE49-F238E27FC236}">
                  <a16:creationId xmlns:a16="http://schemas.microsoft.com/office/drawing/2014/main" xmlns="" id="{8E689488-FD74-4B8A-9E81-E54248E89BAB}"/>
                </a:ext>
              </a:extLst>
            </p:cNvPr>
            <p:cNvSpPr/>
            <p:nvPr/>
          </p:nvSpPr>
          <p:spPr bwMode="auto">
            <a:xfrm>
              <a:off x="5219701" y="1735138"/>
              <a:ext cx="61913" cy="817563"/>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4" name="ïs1íḋe">
              <a:extLst>
                <a:ext uri="{FF2B5EF4-FFF2-40B4-BE49-F238E27FC236}">
                  <a16:creationId xmlns:a16="http://schemas.microsoft.com/office/drawing/2014/main" xmlns="" id="{F1E30D05-FB90-43E3-833B-43B4A67004AD}"/>
                </a:ext>
              </a:extLst>
            </p:cNvPr>
            <p:cNvSpPr/>
            <p:nvPr/>
          </p:nvSpPr>
          <p:spPr bwMode="auto">
            <a:xfrm>
              <a:off x="5327651" y="1976438"/>
              <a:ext cx="61913" cy="576263"/>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5" name="işlïḍè">
              <a:extLst>
                <a:ext uri="{FF2B5EF4-FFF2-40B4-BE49-F238E27FC236}">
                  <a16:creationId xmlns:a16="http://schemas.microsoft.com/office/drawing/2014/main" xmlns="" id="{A09A7335-0AC0-4E94-88B7-688C1DC5BA28}"/>
                </a:ext>
              </a:extLst>
            </p:cNvPr>
            <p:cNvSpPr/>
            <p:nvPr/>
          </p:nvSpPr>
          <p:spPr bwMode="auto">
            <a:xfrm>
              <a:off x="5435601" y="1798638"/>
              <a:ext cx="68263" cy="754063"/>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6" name="ïśľïḍê">
              <a:extLst>
                <a:ext uri="{FF2B5EF4-FFF2-40B4-BE49-F238E27FC236}">
                  <a16:creationId xmlns:a16="http://schemas.microsoft.com/office/drawing/2014/main" xmlns="" id="{0074C0D9-8636-4B6F-9FEB-F4FFC4C1BE43}"/>
                </a:ext>
              </a:extLst>
            </p:cNvPr>
            <p:cNvSpPr/>
            <p:nvPr/>
          </p:nvSpPr>
          <p:spPr bwMode="auto">
            <a:xfrm>
              <a:off x="5545138" y="1579563"/>
              <a:ext cx="61913" cy="973138"/>
            </a:xfrm>
            <a:prstGeom prst="rect">
              <a:avLst/>
            </a:prstGeom>
            <a:solidFill>
              <a:srgbClr val="FDE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endParaRPr>
            </a:p>
          </p:txBody>
        </p:sp>
        <p:sp>
          <p:nvSpPr>
            <p:cNvPr id="57" name="iṧļïďé">
              <a:extLst>
                <a:ext uri="{FF2B5EF4-FFF2-40B4-BE49-F238E27FC236}">
                  <a16:creationId xmlns:a16="http://schemas.microsoft.com/office/drawing/2014/main" xmlns="" id="{3A630037-4234-413C-92ED-0C62312851E6}"/>
                </a:ext>
              </a:extLst>
            </p:cNvPr>
            <p:cNvSpPr/>
            <p:nvPr/>
          </p:nvSpPr>
          <p:spPr bwMode="auto">
            <a:xfrm>
              <a:off x="4513263" y="1423988"/>
              <a:ext cx="1044575" cy="555625"/>
            </a:xfrm>
            <a:custGeom>
              <a:avLst/>
              <a:gdLst>
                <a:gd name="T0" fmla="*/ 5 w 658"/>
                <a:gd name="T1" fmla="*/ 350 h 350"/>
                <a:gd name="T2" fmla="*/ 0 w 658"/>
                <a:gd name="T3" fmla="*/ 345 h 350"/>
                <a:gd name="T4" fmla="*/ 192 w 658"/>
                <a:gd name="T5" fmla="*/ 174 h 350"/>
                <a:gd name="T6" fmla="*/ 242 w 658"/>
                <a:gd name="T7" fmla="*/ 230 h 350"/>
                <a:gd name="T8" fmla="*/ 327 w 658"/>
                <a:gd name="T9" fmla="*/ 92 h 350"/>
                <a:gd name="T10" fmla="*/ 402 w 658"/>
                <a:gd name="T11" fmla="*/ 174 h 350"/>
                <a:gd name="T12" fmla="*/ 471 w 658"/>
                <a:gd name="T13" fmla="*/ 64 h 350"/>
                <a:gd name="T14" fmla="*/ 534 w 658"/>
                <a:gd name="T15" fmla="*/ 173 h 350"/>
                <a:gd name="T16" fmla="*/ 651 w 658"/>
                <a:gd name="T17" fmla="*/ 0 h 350"/>
                <a:gd name="T18" fmla="*/ 658 w 658"/>
                <a:gd name="T19" fmla="*/ 4 h 350"/>
                <a:gd name="T20" fmla="*/ 532 w 658"/>
                <a:gd name="T21" fmla="*/ 186 h 350"/>
                <a:gd name="T22" fmla="*/ 471 w 658"/>
                <a:gd name="T23" fmla="*/ 77 h 350"/>
                <a:gd name="T24" fmla="*/ 402 w 658"/>
                <a:gd name="T25" fmla="*/ 184 h 350"/>
                <a:gd name="T26" fmla="*/ 327 w 658"/>
                <a:gd name="T27" fmla="*/ 103 h 350"/>
                <a:gd name="T28" fmla="*/ 242 w 658"/>
                <a:gd name="T29" fmla="*/ 242 h 350"/>
                <a:gd name="T30" fmla="*/ 191 w 658"/>
                <a:gd name="T31" fmla="*/ 184 h 350"/>
                <a:gd name="T32" fmla="*/ 5 w 658"/>
                <a:gd name="T3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8" h="350">
                  <a:moveTo>
                    <a:pt x="5" y="350"/>
                  </a:moveTo>
                  <a:lnTo>
                    <a:pt x="0" y="345"/>
                  </a:lnTo>
                  <a:lnTo>
                    <a:pt x="192" y="174"/>
                  </a:lnTo>
                  <a:lnTo>
                    <a:pt x="242" y="230"/>
                  </a:lnTo>
                  <a:lnTo>
                    <a:pt x="327" y="92"/>
                  </a:lnTo>
                  <a:lnTo>
                    <a:pt x="402" y="174"/>
                  </a:lnTo>
                  <a:lnTo>
                    <a:pt x="471" y="64"/>
                  </a:lnTo>
                  <a:lnTo>
                    <a:pt x="534" y="173"/>
                  </a:lnTo>
                  <a:lnTo>
                    <a:pt x="651" y="0"/>
                  </a:lnTo>
                  <a:lnTo>
                    <a:pt x="658" y="4"/>
                  </a:lnTo>
                  <a:lnTo>
                    <a:pt x="532" y="186"/>
                  </a:lnTo>
                  <a:lnTo>
                    <a:pt x="471" y="77"/>
                  </a:lnTo>
                  <a:lnTo>
                    <a:pt x="402" y="184"/>
                  </a:lnTo>
                  <a:lnTo>
                    <a:pt x="327" y="103"/>
                  </a:lnTo>
                  <a:lnTo>
                    <a:pt x="242" y="242"/>
                  </a:lnTo>
                  <a:lnTo>
                    <a:pt x="191" y="184"/>
                  </a:lnTo>
                  <a:lnTo>
                    <a:pt x="5" y="350"/>
                  </a:lnTo>
                  <a:close/>
                </a:path>
              </a:pathLst>
            </a:custGeom>
            <a:solidFill>
              <a:srgbClr val="FDE2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58" name="îŝ1íḓê">
              <a:extLst>
                <a:ext uri="{FF2B5EF4-FFF2-40B4-BE49-F238E27FC236}">
                  <a16:creationId xmlns:a16="http://schemas.microsoft.com/office/drawing/2014/main" xmlns="" id="{30ECD85D-17FD-4AE1-BDFB-635096166C8B}"/>
                </a:ext>
              </a:extLst>
            </p:cNvPr>
            <p:cNvSpPr/>
            <p:nvPr/>
          </p:nvSpPr>
          <p:spPr bwMode="auto">
            <a:xfrm>
              <a:off x="5468938" y="1422401"/>
              <a:ext cx="92075" cy="77788"/>
            </a:xfrm>
            <a:custGeom>
              <a:avLst/>
              <a:gdLst>
                <a:gd name="T0" fmla="*/ 34 w 34"/>
                <a:gd name="T1" fmla="*/ 29 h 29"/>
                <a:gd name="T2" fmla="*/ 30 w 34"/>
                <a:gd name="T3" fmla="*/ 29 h 29"/>
                <a:gd name="T4" fmla="*/ 30 w 34"/>
                <a:gd name="T5" fmla="*/ 5 h 29"/>
                <a:gd name="T6" fmla="*/ 1 w 34"/>
                <a:gd name="T7" fmla="*/ 12 h 29"/>
                <a:gd name="T8" fmla="*/ 0 w 34"/>
                <a:gd name="T9" fmla="*/ 8 h 29"/>
                <a:gd name="T10" fmla="*/ 31 w 34"/>
                <a:gd name="T11" fmla="*/ 0 h 29"/>
                <a:gd name="T12" fmla="*/ 33 w 34"/>
                <a:gd name="T13" fmla="*/ 0 h 29"/>
                <a:gd name="T14" fmla="*/ 34 w 34"/>
                <a:gd name="T15" fmla="*/ 2 h 29"/>
                <a:gd name="T16" fmla="*/ 34 w 3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9">
                  <a:moveTo>
                    <a:pt x="34" y="29"/>
                  </a:moveTo>
                  <a:cubicBezTo>
                    <a:pt x="30" y="29"/>
                    <a:pt x="30" y="29"/>
                    <a:pt x="30" y="29"/>
                  </a:cubicBezTo>
                  <a:cubicBezTo>
                    <a:pt x="30" y="5"/>
                    <a:pt x="30" y="5"/>
                    <a:pt x="30" y="5"/>
                  </a:cubicBezTo>
                  <a:cubicBezTo>
                    <a:pt x="1" y="12"/>
                    <a:pt x="1" y="12"/>
                    <a:pt x="1" y="12"/>
                  </a:cubicBezTo>
                  <a:cubicBezTo>
                    <a:pt x="0" y="8"/>
                    <a:pt x="0" y="8"/>
                    <a:pt x="0" y="8"/>
                  </a:cubicBezTo>
                  <a:cubicBezTo>
                    <a:pt x="31" y="0"/>
                    <a:pt x="31" y="0"/>
                    <a:pt x="31" y="0"/>
                  </a:cubicBezTo>
                  <a:cubicBezTo>
                    <a:pt x="32" y="0"/>
                    <a:pt x="33" y="0"/>
                    <a:pt x="33" y="0"/>
                  </a:cubicBezTo>
                  <a:cubicBezTo>
                    <a:pt x="34" y="1"/>
                    <a:pt x="34" y="1"/>
                    <a:pt x="34" y="2"/>
                  </a:cubicBezTo>
                  <a:lnTo>
                    <a:pt x="34" y="29"/>
                  </a:lnTo>
                  <a:close/>
                </a:path>
              </a:pathLst>
            </a:custGeom>
            <a:solidFill>
              <a:srgbClr val="FDE2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59" name="íšḷidè">
              <a:extLst>
                <a:ext uri="{FF2B5EF4-FFF2-40B4-BE49-F238E27FC236}">
                  <a16:creationId xmlns:a16="http://schemas.microsoft.com/office/drawing/2014/main" xmlns="" id="{CDB1FF8F-8DD7-4611-B705-CFD47CFE769B}"/>
                </a:ext>
              </a:extLst>
            </p:cNvPr>
            <p:cNvSpPr/>
            <p:nvPr/>
          </p:nvSpPr>
          <p:spPr bwMode="auto">
            <a:xfrm>
              <a:off x="7378701" y="1719263"/>
              <a:ext cx="449263" cy="449263"/>
            </a:xfrm>
            <a:prstGeom prst="ellipse">
              <a:avLst/>
            </a:prstGeom>
            <a:solidFill>
              <a:srgbClr val="FFFA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0" name="ïśḻîḋè">
              <a:extLst>
                <a:ext uri="{FF2B5EF4-FFF2-40B4-BE49-F238E27FC236}">
                  <a16:creationId xmlns:a16="http://schemas.microsoft.com/office/drawing/2014/main" xmlns="" id="{A1B8CA57-F8F3-45F6-BE41-F656CF4EE810}"/>
                </a:ext>
              </a:extLst>
            </p:cNvPr>
            <p:cNvSpPr/>
            <p:nvPr/>
          </p:nvSpPr>
          <p:spPr bwMode="auto">
            <a:xfrm>
              <a:off x="7394576" y="1735138"/>
              <a:ext cx="417513" cy="414338"/>
            </a:xfrm>
            <a:prstGeom prst="ellipse">
              <a:avLst/>
            </a:prstGeom>
            <a:solidFill>
              <a:srgbClr val="FDE2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1" name="ïṧḷïďè">
              <a:extLst>
                <a:ext uri="{FF2B5EF4-FFF2-40B4-BE49-F238E27FC236}">
                  <a16:creationId xmlns:a16="http://schemas.microsoft.com/office/drawing/2014/main" xmlns="" id="{CFE4AA7A-5A93-40F8-9FA5-E7614CCB34EB}"/>
                </a:ext>
              </a:extLst>
            </p:cNvPr>
            <p:cNvSpPr/>
            <p:nvPr/>
          </p:nvSpPr>
          <p:spPr bwMode="auto">
            <a:xfrm>
              <a:off x="7410451" y="1752601"/>
              <a:ext cx="385763" cy="384175"/>
            </a:xfrm>
            <a:prstGeom prst="ellipse">
              <a:avLst/>
            </a:prstGeom>
            <a:solidFill>
              <a:srgbClr val="FFE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2" name="işḷîďe">
              <a:extLst>
                <a:ext uri="{FF2B5EF4-FFF2-40B4-BE49-F238E27FC236}">
                  <a16:creationId xmlns:a16="http://schemas.microsoft.com/office/drawing/2014/main" xmlns="" id="{06E0B56C-CA1D-4FF5-8D3D-A5D40E772A2A}"/>
                </a:ext>
              </a:extLst>
            </p:cNvPr>
            <p:cNvSpPr/>
            <p:nvPr/>
          </p:nvSpPr>
          <p:spPr bwMode="auto">
            <a:xfrm>
              <a:off x="7516813" y="1762126"/>
              <a:ext cx="165100" cy="360363"/>
            </a:xfrm>
            <a:custGeom>
              <a:avLst/>
              <a:gdLst>
                <a:gd name="T0" fmla="*/ 25 w 61"/>
                <a:gd name="T1" fmla="*/ 133 h 133"/>
                <a:gd name="T2" fmla="*/ 25 w 61"/>
                <a:gd name="T3" fmla="*/ 116 h 133"/>
                <a:gd name="T4" fmla="*/ 0 w 61"/>
                <a:gd name="T5" fmla="*/ 109 h 133"/>
                <a:gd name="T6" fmla="*/ 4 w 61"/>
                <a:gd name="T7" fmla="*/ 99 h 133"/>
                <a:gd name="T8" fmla="*/ 27 w 61"/>
                <a:gd name="T9" fmla="*/ 105 h 133"/>
                <a:gd name="T10" fmla="*/ 47 w 61"/>
                <a:gd name="T11" fmla="*/ 90 h 133"/>
                <a:gd name="T12" fmla="*/ 28 w 61"/>
                <a:gd name="T13" fmla="*/ 70 h 133"/>
                <a:gd name="T14" fmla="*/ 2 w 61"/>
                <a:gd name="T15" fmla="*/ 43 h 133"/>
                <a:gd name="T16" fmla="*/ 26 w 61"/>
                <a:gd name="T17" fmla="*/ 17 h 133"/>
                <a:gd name="T18" fmla="*/ 26 w 61"/>
                <a:gd name="T19" fmla="*/ 0 h 133"/>
                <a:gd name="T20" fmla="*/ 36 w 61"/>
                <a:gd name="T21" fmla="*/ 0 h 133"/>
                <a:gd name="T22" fmla="*/ 36 w 61"/>
                <a:gd name="T23" fmla="*/ 16 h 133"/>
                <a:gd name="T24" fmla="*/ 57 w 61"/>
                <a:gd name="T25" fmla="*/ 22 h 133"/>
                <a:gd name="T26" fmla="*/ 53 w 61"/>
                <a:gd name="T27" fmla="*/ 32 h 133"/>
                <a:gd name="T28" fmla="*/ 33 w 61"/>
                <a:gd name="T29" fmla="*/ 27 h 133"/>
                <a:gd name="T30" fmla="*/ 16 w 61"/>
                <a:gd name="T31" fmla="*/ 41 h 133"/>
                <a:gd name="T32" fmla="*/ 36 w 61"/>
                <a:gd name="T33" fmla="*/ 59 h 133"/>
                <a:gd name="T34" fmla="*/ 61 w 61"/>
                <a:gd name="T35" fmla="*/ 89 h 133"/>
                <a:gd name="T36" fmla="*/ 35 w 61"/>
                <a:gd name="T37" fmla="*/ 116 h 133"/>
                <a:gd name="T38" fmla="*/ 35 w 61"/>
                <a:gd name="T39" fmla="*/ 133 h 133"/>
                <a:gd name="T40" fmla="*/ 25 w 61"/>
                <a:gd name="T4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33">
                  <a:moveTo>
                    <a:pt x="25" y="133"/>
                  </a:moveTo>
                  <a:cubicBezTo>
                    <a:pt x="25" y="116"/>
                    <a:pt x="25" y="116"/>
                    <a:pt x="25" y="116"/>
                  </a:cubicBezTo>
                  <a:cubicBezTo>
                    <a:pt x="16" y="116"/>
                    <a:pt x="6" y="113"/>
                    <a:pt x="0" y="109"/>
                  </a:cubicBezTo>
                  <a:cubicBezTo>
                    <a:pt x="4" y="99"/>
                    <a:pt x="4" y="99"/>
                    <a:pt x="4" y="99"/>
                  </a:cubicBezTo>
                  <a:cubicBezTo>
                    <a:pt x="10" y="102"/>
                    <a:pt x="18" y="105"/>
                    <a:pt x="27" y="105"/>
                  </a:cubicBezTo>
                  <a:cubicBezTo>
                    <a:pt x="39" y="105"/>
                    <a:pt x="47" y="99"/>
                    <a:pt x="47" y="90"/>
                  </a:cubicBezTo>
                  <a:cubicBezTo>
                    <a:pt x="47" y="81"/>
                    <a:pt x="40" y="75"/>
                    <a:pt x="28" y="70"/>
                  </a:cubicBezTo>
                  <a:cubicBezTo>
                    <a:pt x="12" y="64"/>
                    <a:pt x="2" y="57"/>
                    <a:pt x="2" y="43"/>
                  </a:cubicBezTo>
                  <a:cubicBezTo>
                    <a:pt x="2" y="29"/>
                    <a:pt x="11" y="19"/>
                    <a:pt x="26" y="17"/>
                  </a:cubicBezTo>
                  <a:cubicBezTo>
                    <a:pt x="26" y="0"/>
                    <a:pt x="26" y="0"/>
                    <a:pt x="26" y="0"/>
                  </a:cubicBezTo>
                  <a:cubicBezTo>
                    <a:pt x="36" y="0"/>
                    <a:pt x="36" y="0"/>
                    <a:pt x="36" y="0"/>
                  </a:cubicBezTo>
                  <a:cubicBezTo>
                    <a:pt x="36" y="16"/>
                    <a:pt x="36" y="16"/>
                    <a:pt x="36" y="16"/>
                  </a:cubicBezTo>
                  <a:cubicBezTo>
                    <a:pt x="46" y="16"/>
                    <a:pt x="52" y="19"/>
                    <a:pt x="57" y="22"/>
                  </a:cubicBezTo>
                  <a:cubicBezTo>
                    <a:pt x="53" y="32"/>
                    <a:pt x="53" y="32"/>
                    <a:pt x="53" y="32"/>
                  </a:cubicBezTo>
                  <a:cubicBezTo>
                    <a:pt x="50" y="30"/>
                    <a:pt x="43" y="27"/>
                    <a:pt x="33" y="27"/>
                  </a:cubicBezTo>
                  <a:cubicBezTo>
                    <a:pt x="20" y="27"/>
                    <a:pt x="16" y="34"/>
                    <a:pt x="16" y="41"/>
                  </a:cubicBezTo>
                  <a:cubicBezTo>
                    <a:pt x="16" y="49"/>
                    <a:pt x="22" y="53"/>
                    <a:pt x="36" y="59"/>
                  </a:cubicBezTo>
                  <a:cubicBezTo>
                    <a:pt x="52" y="66"/>
                    <a:pt x="61" y="74"/>
                    <a:pt x="61" y="89"/>
                  </a:cubicBezTo>
                  <a:cubicBezTo>
                    <a:pt x="61" y="101"/>
                    <a:pt x="52" y="113"/>
                    <a:pt x="35" y="116"/>
                  </a:cubicBezTo>
                  <a:cubicBezTo>
                    <a:pt x="35" y="133"/>
                    <a:pt x="35" y="133"/>
                    <a:pt x="35" y="133"/>
                  </a:cubicBezTo>
                  <a:lnTo>
                    <a:pt x="25" y="133"/>
                  </a:lnTo>
                  <a:close/>
                </a:path>
              </a:pathLst>
            </a:custGeom>
            <a:solidFill>
              <a:srgbClr val="FFFA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3" name="işlíďé">
              <a:extLst>
                <a:ext uri="{FF2B5EF4-FFF2-40B4-BE49-F238E27FC236}">
                  <a16:creationId xmlns:a16="http://schemas.microsoft.com/office/drawing/2014/main" xmlns="" id="{597CF8BD-F776-49F3-871B-9660DC2F0EC6}"/>
                </a:ext>
              </a:extLst>
            </p:cNvPr>
            <p:cNvSpPr/>
            <p:nvPr/>
          </p:nvSpPr>
          <p:spPr bwMode="auto">
            <a:xfrm>
              <a:off x="6899276" y="1335088"/>
              <a:ext cx="387350" cy="387350"/>
            </a:xfrm>
            <a:prstGeom prst="ellipse">
              <a:avLst/>
            </a:prstGeom>
            <a:solidFill>
              <a:srgbClr val="FFFA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4" name="ïṧlíḍé">
              <a:extLst>
                <a:ext uri="{FF2B5EF4-FFF2-40B4-BE49-F238E27FC236}">
                  <a16:creationId xmlns:a16="http://schemas.microsoft.com/office/drawing/2014/main" xmlns="" id="{EE5340D0-BD49-4858-8045-BF4CEAFAE321}"/>
                </a:ext>
              </a:extLst>
            </p:cNvPr>
            <p:cNvSpPr/>
            <p:nvPr/>
          </p:nvSpPr>
          <p:spPr bwMode="auto">
            <a:xfrm>
              <a:off x="6911976" y="1349376"/>
              <a:ext cx="360363" cy="358775"/>
            </a:xfrm>
            <a:prstGeom prst="ellipse">
              <a:avLst/>
            </a:prstGeom>
            <a:solidFill>
              <a:srgbClr val="FDE2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5" name="îŝliďe">
              <a:extLst>
                <a:ext uri="{FF2B5EF4-FFF2-40B4-BE49-F238E27FC236}">
                  <a16:creationId xmlns:a16="http://schemas.microsoft.com/office/drawing/2014/main" xmlns="" id="{8A82F26E-4F77-4769-8E53-B9F9BFAACD6F}"/>
                </a:ext>
              </a:extLst>
            </p:cNvPr>
            <p:cNvSpPr/>
            <p:nvPr/>
          </p:nvSpPr>
          <p:spPr bwMode="auto">
            <a:xfrm>
              <a:off x="6926263" y="1362076"/>
              <a:ext cx="333375" cy="333375"/>
            </a:xfrm>
            <a:prstGeom prst="ellipse">
              <a:avLst/>
            </a:prstGeom>
            <a:solidFill>
              <a:srgbClr val="FFE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sp>
          <p:nvSpPr>
            <p:cNvPr id="66" name="ïṥļíďe">
              <a:extLst>
                <a:ext uri="{FF2B5EF4-FFF2-40B4-BE49-F238E27FC236}">
                  <a16:creationId xmlns:a16="http://schemas.microsoft.com/office/drawing/2014/main" xmlns="" id="{C840E21D-6B92-417A-B075-38D520719CF0}"/>
                </a:ext>
              </a:extLst>
            </p:cNvPr>
            <p:cNvSpPr/>
            <p:nvPr/>
          </p:nvSpPr>
          <p:spPr bwMode="auto">
            <a:xfrm>
              <a:off x="7021513" y="1373188"/>
              <a:ext cx="139700" cy="311150"/>
            </a:xfrm>
            <a:custGeom>
              <a:avLst/>
              <a:gdLst>
                <a:gd name="T0" fmla="*/ 21 w 52"/>
                <a:gd name="T1" fmla="*/ 115 h 115"/>
                <a:gd name="T2" fmla="*/ 21 w 52"/>
                <a:gd name="T3" fmla="*/ 101 h 115"/>
                <a:gd name="T4" fmla="*/ 0 w 52"/>
                <a:gd name="T5" fmla="*/ 95 h 115"/>
                <a:gd name="T6" fmla="*/ 3 w 52"/>
                <a:gd name="T7" fmla="*/ 85 h 115"/>
                <a:gd name="T8" fmla="*/ 23 w 52"/>
                <a:gd name="T9" fmla="*/ 91 h 115"/>
                <a:gd name="T10" fmla="*/ 40 w 52"/>
                <a:gd name="T11" fmla="*/ 78 h 115"/>
                <a:gd name="T12" fmla="*/ 24 w 52"/>
                <a:gd name="T13" fmla="*/ 61 h 115"/>
                <a:gd name="T14" fmla="*/ 1 w 52"/>
                <a:gd name="T15" fmla="*/ 37 h 115"/>
                <a:gd name="T16" fmla="*/ 22 w 52"/>
                <a:gd name="T17" fmla="*/ 14 h 115"/>
                <a:gd name="T18" fmla="*/ 22 w 52"/>
                <a:gd name="T19" fmla="*/ 0 h 115"/>
                <a:gd name="T20" fmla="*/ 31 w 52"/>
                <a:gd name="T21" fmla="*/ 0 h 115"/>
                <a:gd name="T22" fmla="*/ 31 w 52"/>
                <a:gd name="T23" fmla="*/ 14 h 115"/>
                <a:gd name="T24" fmla="*/ 49 w 52"/>
                <a:gd name="T25" fmla="*/ 19 h 115"/>
                <a:gd name="T26" fmla="*/ 45 w 52"/>
                <a:gd name="T27" fmla="*/ 28 h 115"/>
                <a:gd name="T28" fmla="*/ 28 w 52"/>
                <a:gd name="T29" fmla="*/ 23 h 115"/>
                <a:gd name="T30" fmla="*/ 13 w 52"/>
                <a:gd name="T31" fmla="*/ 35 h 115"/>
                <a:gd name="T32" fmla="*/ 30 w 52"/>
                <a:gd name="T33" fmla="*/ 51 h 115"/>
                <a:gd name="T34" fmla="*/ 52 w 52"/>
                <a:gd name="T35" fmla="*/ 77 h 115"/>
                <a:gd name="T36" fmla="*/ 30 w 52"/>
                <a:gd name="T37" fmla="*/ 100 h 115"/>
                <a:gd name="T38" fmla="*/ 30 w 52"/>
                <a:gd name="T39" fmla="*/ 115 h 115"/>
                <a:gd name="T40" fmla="*/ 21 w 52"/>
                <a:gd name="T4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15">
                  <a:moveTo>
                    <a:pt x="21" y="115"/>
                  </a:moveTo>
                  <a:cubicBezTo>
                    <a:pt x="21" y="101"/>
                    <a:pt x="21" y="101"/>
                    <a:pt x="21" y="101"/>
                  </a:cubicBezTo>
                  <a:cubicBezTo>
                    <a:pt x="13" y="101"/>
                    <a:pt x="4" y="98"/>
                    <a:pt x="0" y="95"/>
                  </a:cubicBezTo>
                  <a:cubicBezTo>
                    <a:pt x="3" y="85"/>
                    <a:pt x="3" y="85"/>
                    <a:pt x="3" y="85"/>
                  </a:cubicBezTo>
                  <a:cubicBezTo>
                    <a:pt x="8" y="89"/>
                    <a:pt x="15" y="91"/>
                    <a:pt x="23" y="91"/>
                  </a:cubicBezTo>
                  <a:cubicBezTo>
                    <a:pt x="33" y="91"/>
                    <a:pt x="40" y="86"/>
                    <a:pt x="40" y="78"/>
                  </a:cubicBezTo>
                  <a:cubicBezTo>
                    <a:pt x="40" y="70"/>
                    <a:pt x="34" y="65"/>
                    <a:pt x="24" y="61"/>
                  </a:cubicBezTo>
                  <a:cubicBezTo>
                    <a:pt x="10" y="55"/>
                    <a:pt x="1" y="49"/>
                    <a:pt x="1" y="37"/>
                  </a:cubicBezTo>
                  <a:cubicBezTo>
                    <a:pt x="1" y="25"/>
                    <a:pt x="9" y="16"/>
                    <a:pt x="22" y="14"/>
                  </a:cubicBezTo>
                  <a:cubicBezTo>
                    <a:pt x="22" y="0"/>
                    <a:pt x="22" y="0"/>
                    <a:pt x="22" y="0"/>
                  </a:cubicBezTo>
                  <a:cubicBezTo>
                    <a:pt x="31" y="0"/>
                    <a:pt x="31" y="0"/>
                    <a:pt x="31" y="0"/>
                  </a:cubicBezTo>
                  <a:cubicBezTo>
                    <a:pt x="31" y="14"/>
                    <a:pt x="31" y="14"/>
                    <a:pt x="31" y="14"/>
                  </a:cubicBezTo>
                  <a:cubicBezTo>
                    <a:pt x="39" y="14"/>
                    <a:pt x="45" y="16"/>
                    <a:pt x="49" y="19"/>
                  </a:cubicBezTo>
                  <a:cubicBezTo>
                    <a:pt x="45" y="28"/>
                    <a:pt x="45" y="28"/>
                    <a:pt x="45" y="28"/>
                  </a:cubicBezTo>
                  <a:cubicBezTo>
                    <a:pt x="42" y="26"/>
                    <a:pt x="37" y="23"/>
                    <a:pt x="28" y="23"/>
                  </a:cubicBezTo>
                  <a:cubicBezTo>
                    <a:pt x="17" y="23"/>
                    <a:pt x="13" y="30"/>
                    <a:pt x="13" y="35"/>
                  </a:cubicBezTo>
                  <a:cubicBezTo>
                    <a:pt x="13" y="42"/>
                    <a:pt x="18" y="46"/>
                    <a:pt x="30" y="51"/>
                  </a:cubicBezTo>
                  <a:cubicBezTo>
                    <a:pt x="44" y="57"/>
                    <a:pt x="52" y="64"/>
                    <a:pt x="52" y="77"/>
                  </a:cubicBezTo>
                  <a:cubicBezTo>
                    <a:pt x="52" y="88"/>
                    <a:pt x="44" y="98"/>
                    <a:pt x="30" y="100"/>
                  </a:cubicBezTo>
                  <a:cubicBezTo>
                    <a:pt x="30" y="115"/>
                    <a:pt x="30" y="115"/>
                    <a:pt x="30" y="115"/>
                  </a:cubicBezTo>
                  <a:lnTo>
                    <a:pt x="21" y="115"/>
                  </a:lnTo>
                  <a:close/>
                </a:path>
              </a:pathLst>
            </a:custGeom>
            <a:solidFill>
              <a:srgbClr val="FFFA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endParaRPr>
            </a:p>
          </p:txBody>
        </p:sp>
      </p:gr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3600" y="1222876"/>
            <a:ext cx="1885949" cy="4582612"/>
          </a:xfrm>
          <a:prstGeom prst="rect">
            <a:avLst/>
          </a:prstGeom>
        </p:spPr>
      </p:pic>
    </p:spTree>
    <p:extLst>
      <p:ext uri="{BB962C8B-B14F-4D97-AF65-F5344CB8AC3E}">
        <p14:creationId xmlns:p14="http://schemas.microsoft.com/office/powerpoint/2010/main" val="57779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168952" y="2603616"/>
            <a:ext cx="2846747" cy="2781837"/>
          </a:xfrm>
          <a:prstGeom prst="rect">
            <a:avLst/>
          </a:prstGeom>
          <a:solidFill>
            <a:srgbClr val="FFECAF"/>
          </a:solidFill>
          <a:ln w="38100">
            <a:solidFill>
              <a:srgbClr val="EAAA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l"/>
            <a:endParaRPr lang="en-GB" sz="1457" dirty="0">
              <a:solidFill>
                <a:schemeClr val="bg1"/>
              </a:solidFill>
              <a:ea typeface="微软雅黑" panose="020B0503020204020204" pitchFamily="34" charset="-122"/>
            </a:endParaRPr>
          </a:p>
        </p:txBody>
      </p:sp>
      <p:cxnSp>
        <p:nvCxnSpPr>
          <p:cNvPr id="31" name="Straight Connector 30"/>
          <p:cNvCxnSpPr/>
          <p:nvPr/>
        </p:nvCxnSpPr>
        <p:spPr>
          <a:xfrm>
            <a:off x="3606649" y="5354242"/>
            <a:ext cx="3408767" cy="2649"/>
          </a:xfrm>
          <a:prstGeom prst="line">
            <a:avLst/>
          </a:prstGeom>
          <a:ln>
            <a:solidFill>
              <a:srgbClr val="BC204B"/>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06649" y="4564658"/>
            <a:ext cx="3408767" cy="2649"/>
          </a:xfrm>
          <a:prstGeom prst="line">
            <a:avLst/>
          </a:prstGeom>
          <a:ln>
            <a:solidFill>
              <a:srgbClr val="BC204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83702" y="3758815"/>
            <a:ext cx="3408767" cy="2649"/>
          </a:xfrm>
          <a:prstGeom prst="line">
            <a:avLst/>
          </a:prstGeom>
          <a:ln>
            <a:solidFill>
              <a:srgbClr val="BC204B"/>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4892" y="385700"/>
            <a:ext cx="8276219" cy="492443"/>
          </a:xfrm>
        </p:spPr>
        <p:txBody>
          <a:bodyPr/>
          <a:lstStyle/>
          <a:p>
            <a:r>
              <a:rPr lang="zh-CN" altLang="en-US" dirty="0">
                <a:latin typeface="KPMG font"/>
              </a:rPr>
              <a:t>新准则下金融资产</a:t>
            </a:r>
            <a:r>
              <a:rPr lang="zh-TW" altLang="en-US" dirty="0">
                <a:latin typeface="KPMG font"/>
              </a:rPr>
              <a:t>分类</a:t>
            </a:r>
            <a:r>
              <a:rPr lang="zh-CN" altLang="en-US" dirty="0">
                <a:latin typeface="KPMG font"/>
              </a:rPr>
              <a:t>概述</a:t>
            </a:r>
            <a:endParaRPr lang="en-GB" dirty="0"/>
          </a:p>
        </p:txBody>
      </p:sp>
      <p:cxnSp>
        <p:nvCxnSpPr>
          <p:cNvPr id="3" name="Straight Connector 2"/>
          <p:cNvCxnSpPr/>
          <p:nvPr/>
        </p:nvCxnSpPr>
        <p:spPr>
          <a:xfrm>
            <a:off x="3606931" y="2969231"/>
            <a:ext cx="3408767" cy="2649"/>
          </a:xfrm>
          <a:prstGeom prst="line">
            <a:avLst/>
          </a:prstGeom>
          <a:ln>
            <a:solidFill>
              <a:srgbClr val="BC204B"/>
            </a:solidFill>
            <a:prstDash val="dash"/>
          </a:ln>
        </p:spPr>
        <p:style>
          <a:lnRef idx="1">
            <a:schemeClr val="accent1"/>
          </a:lnRef>
          <a:fillRef idx="0">
            <a:schemeClr val="accent1"/>
          </a:fillRef>
          <a:effectRef idx="0">
            <a:schemeClr val="accent1"/>
          </a:effectRef>
          <a:fontRef idx="minor">
            <a:schemeClr val="tx1"/>
          </a:fontRef>
        </p:style>
      </p:cxnSp>
      <p:sp>
        <p:nvSpPr>
          <p:cNvPr id="4" name="Text Box 19"/>
          <p:cNvSpPr txBox="1">
            <a:spLocks noChangeArrowheads="1"/>
          </p:cNvSpPr>
          <p:nvPr/>
        </p:nvSpPr>
        <p:spPr bwMode="auto">
          <a:xfrm>
            <a:off x="1742800" y="5438804"/>
            <a:ext cx="1939433" cy="67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zh-CN" altLang="en-US" sz="1262" dirty="0">
                <a:solidFill>
                  <a:srgbClr val="BC204B"/>
                </a:solidFill>
                <a:latin typeface="+mn-lt"/>
                <a:ea typeface="微软雅黑" panose="020B0503020204020204" pitchFamily="34" charset="-122"/>
                <a:cs typeface="Arial" charset="0"/>
              </a:rPr>
              <a:t>仅</a:t>
            </a:r>
            <a:r>
              <a:rPr lang="zh-TW" altLang="en-US" sz="1262" dirty="0">
                <a:solidFill>
                  <a:srgbClr val="BC204B"/>
                </a:solidFill>
                <a:latin typeface="+mn-lt"/>
                <a:ea typeface="微软雅黑" panose="020B0503020204020204" pitchFamily="34" charset="-122"/>
                <a:cs typeface="Arial" charset="0"/>
              </a:rPr>
              <a:t>当</a:t>
            </a:r>
            <a:r>
              <a:rPr lang="zh-CN" altLang="en-US" sz="1262" dirty="0">
                <a:solidFill>
                  <a:srgbClr val="BC204B"/>
                </a:solidFill>
                <a:latin typeface="+mn-lt"/>
                <a:ea typeface="微软雅黑" panose="020B0503020204020204" pitchFamily="34" charset="-122"/>
                <a:cs typeface="Arial" charset="0"/>
              </a:rPr>
              <a:t>企业改变其管理金融资产的业务模式时</a:t>
            </a:r>
            <a:r>
              <a:rPr lang="zh-TW" altLang="en-US" sz="1262" dirty="0">
                <a:solidFill>
                  <a:srgbClr val="BC204B"/>
                </a:solidFill>
                <a:latin typeface="+mn-lt"/>
                <a:ea typeface="微软雅黑" panose="020B0503020204020204" pitchFamily="34" charset="-122"/>
                <a:cs typeface="Arial" charset="0"/>
              </a:rPr>
              <a:t>才能进行</a:t>
            </a:r>
            <a:r>
              <a:rPr lang="zh-CN" altLang="en-US" sz="1262" dirty="0">
                <a:solidFill>
                  <a:srgbClr val="BC204B"/>
                </a:solidFill>
                <a:latin typeface="+mn-lt"/>
                <a:ea typeface="微软雅黑" panose="020B0503020204020204" pitchFamily="34" charset="-122"/>
                <a:cs typeface="Arial" charset="0"/>
              </a:rPr>
              <a:t>重分类</a:t>
            </a:r>
            <a:endParaRPr lang="en-US" altLang="zh-CN" sz="1262" dirty="0">
              <a:solidFill>
                <a:srgbClr val="BC204B"/>
              </a:solidFill>
              <a:latin typeface="+mn-lt"/>
              <a:ea typeface="微软雅黑" panose="020B0503020204020204" pitchFamily="34" charset="-122"/>
              <a:cs typeface="Arial" charset="0"/>
            </a:endParaRPr>
          </a:p>
        </p:txBody>
      </p:sp>
      <p:sp>
        <p:nvSpPr>
          <p:cNvPr id="5" name="Oval 4"/>
          <p:cNvSpPr/>
          <p:nvPr/>
        </p:nvSpPr>
        <p:spPr>
          <a:xfrm>
            <a:off x="1425962" y="1339551"/>
            <a:ext cx="2322355" cy="66699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457" dirty="0">
                <a:solidFill>
                  <a:schemeClr val="bg1"/>
                </a:solidFill>
                <a:ea typeface="微软雅黑" panose="020B0503020204020204" pitchFamily="34" charset="-122"/>
              </a:rPr>
              <a:t>对金融资产整体</a:t>
            </a:r>
            <a:endParaRPr lang="en-US" altLang="zh-CN" sz="1457" dirty="0">
              <a:solidFill>
                <a:schemeClr val="bg1"/>
              </a:solidFill>
              <a:ea typeface="微软雅黑" panose="020B0503020204020204" pitchFamily="34" charset="-122"/>
            </a:endParaRPr>
          </a:p>
          <a:p>
            <a:pPr algn="ctr"/>
            <a:r>
              <a:rPr lang="zh-CN" altLang="en-US" sz="1457" dirty="0">
                <a:solidFill>
                  <a:schemeClr val="bg1"/>
                </a:solidFill>
                <a:ea typeface="微软雅黑" panose="020B0503020204020204" pitchFamily="34" charset="-122"/>
              </a:rPr>
              <a:t>进行分类</a:t>
            </a:r>
            <a:endParaRPr lang="en-GB" sz="1457" dirty="0">
              <a:solidFill>
                <a:schemeClr val="bg1"/>
              </a:solidFill>
              <a:ea typeface="微软雅黑" panose="020B0503020204020204" pitchFamily="34" charset="-122"/>
            </a:endParaRPr>
          </a:p>
        </p:txBody>
      </p:sp>
      <p:grpSp>
        <p:nvGrpSpPr>
          <p:cNvPr id="6" name="Group 5"/>
          <p:cNvGrpSpPr/>
          <p:nvPr/>
        </p:nvGrpSpPr>
        <p:grpSpPr>
          <a:xfrm rot="16200000">
            <a:off x="1524646" y="3272522"/>
            <a:ext cx="2390401" cy="1773039"/>
            <a:chOff x="4256716" y="2119538"/>
            <a:chExt cx="2461334" cy="1825653"/>
          </a:xfrm>
        </p:grpSpPr>
        <p:sp>
          <p:nvSpPr>
            <p:cNvPr id="7" name="Rectangle 224"/>
            <p:cNvSpPr>
              <a:spLocks noChangeArrowheads="1"/>
            </p:cNvSpPr>
            <p:nvPr/>
          </p:nvSpPr>
          <p:spPr bwMode="gray">
            <a:xfrm>
              <a:off x="4256717" y="2119538"/>
              <a:ext cx="2461333" cy="602621"/>
            </a:xfrm>
            <a:prstGeom prst="rect">
              <a:avLst/>
            </a:prstGeom>
            <a:solidFill>
              <a:srgbClr val="BC204B"/>
            </a:solidFill>
            <a:ln w="9525">
              <a:solidFill>
                <a:srgbClr val="C00000"/>
              </a:solidFill>
              <a:prstDash val="solid"/>
              <a:miter lim="800000"/>
              <a:headEnd/>
              <a:tailEnd/>
            </a:ln>
          </p:spPr>
          <p:txBody>
            <a:bodyPr vert="eaVert" anchor="ctr"/>
            <a:lstStyle/>
            <a:p>
              <a:pPr algn="ctr"/>
              <a:r>
                <a:rPr lang="zh-CN" altLang="en-US" sz="1700" dirty="0">
                  <a:solidFill>
                    <a:schemeClr val="bg1"/>
                  </a:solidFill>
                  <a:ea typeface="微软雅黑" panose="020B0503020204020204" pitchFamily="34" charset="-122"/>
                  <a:cs typeface="Arial" charset="0"/>
                </a:rPr>
                <a:t>业务模式</a:t>
              </a:r>
              <a:endParaRPr lang="en-GB" sz="1700" dirty="0">
                <a:solidFill>
                  <a:schemeClr val="bg1"/>
                </a:solidFill>
                <a:ea typeface="微软雅黑" panose="020B0503020204020204" pitchFamily="34" charset="-122"/>
                <a:cs typeface="Arial" charset="0"/>
              </a:endParaRPr>
            </a:p>
          </p:txBody>
        </p:sp>
        <p:sp>
          <p:nvSpPr>
            <p:cNvPr id="8" name="Rectangle 7"/>
            <p:cNvSpPr/>
            <p:nvPr/>
          </p:nvSpPr>
          <p:spPr>
            <a:xfrm rot="5400000">
              <a:off x="5693503" y="2928138"/>
              <a:ext cx="1222249" cy="810285"/>
            </a:xfrm>
            <a:prstGeom prst="rect">
              <a:avLst/>
            </a:prstGeom>
            <a:no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200" dirty="0">
                  <a:solidFill>
                    <a:schemeClr val="bg2">
                      <a:lumMod val="25000"/>
                    </a:schemeClr>
                  </a:solidFill>
                  <a:ea typeface="微软雅黑" panose="020B0503020204020204" pitchFamily="34" charset="-122"/>
                </a:rPr>
                <a:t>以收取合同现金流量为目标</a:t>
              </a:r>
              <a:r>
                <a:rPr lang="en-GB" sz="1200" dirty="0">
                  <a:solidFill>
                    <a:schemeClr val="bg2">
                      <a:lumMod val="25000"/>
                    </a:schemeClr>
                  </a:solidFill>
                  <a:ea typeface="微软雅黑" panose="020B0503020204020204" pitchFamily="34" charset="-122"/>
                </a:rPr>
                <a:t>?</a:t>
              </a:r>
            </a:p>
          </p:txBody>
        </p:sp>
        <p:sp>
          <p:nvSpPr>
            <p:cNvPr id="9" name="Rectangle 8"/>
            <p:cNvSpPr/>
            <p:nvPr/>
          </p:nvSpPr>
          <p:spPr>
            <a:xfrm rot="5400000">
              <a:off x="4871726" y="2924831"/>
              <a:ext cx="1223035" cy="817685"/>
            </a:xfrm>
            <a:prstGeom prst="rect">
              <a:avLst/>
            </a:prstGeom>
            <a:no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200" dirty="0">
                  <a:solidFill>
                    <a:schemeClr val="bg2">
                      <a:lumMod val="25000"/>
                    </a:schemeClr>
                  </a:solidFill>
                  <a:ea typeface="微软雅黑" panose="020B0503020204020204" pitchFamily="34" charset="-122"/>
                </a:rPr>
                <a:t>既以收取合同现金流量为目标又以出售该金融资产为目标？</a:t>
              </a:r>
              <a:endParaRPr lang="en-GB" sz="1200" dirty="0">
                <a:solidFill>
                  <a:schemeClr val="bg2">
                    <a:lumMod val="25000"/>
                  </a:schemeClr>
                </a:solidFill>
                <a:ea typeface="微软雅黑" panose="020B0503020204020204" pitchFamily="34" charset="-122"/>
              </a:endParaRPr>
            </a:p>
          </p:txBody>
        </p:sp>
        <p:sp>
          <p:nvSpPr>
            <p:cNvPr id="10" name="Rectangle 9"/>
            <p:cNvSpPr/>
            <p:nvPr/>
          </p:nvSpPr>
          <p:spPr>
            <a:xfrm rot="5400000">
              <a:off x="4054434" y="2924437"/>
              <a:ext cx="1222249" cy="817685"/>
            </a:xfrm>
            <a:prstGeom prst="rect">
              <a:avLst/>
            </a:prstGeom>
            <a:noFill/>
            <a:ln>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200" dirty="0">
                  <a:solidFill>
                    <a:schemeClr val="bg2">
                      <a:lumMod val="25000"/>
                    </a:schemeClr>
                  </a:solidFill>
                  <a:ea typeface="微软雅黑" panose="020B0503020204020204" pitchFamily="34" charset="-122"/>
                </a:rPr>
                <a:t>其他业务模式</a:t>
              </a:r>
              <a:r>
                <a:rPr lang="en-GB" sz="1200" dirty="0">
                  <a:solidFill>
                    <a:schemeClr val="bg2">
                      <a:lumMod val="25000"/>
                    </a:schemeClr>
                  </a:solidFill>
                  <a:ea typeface="微软雅黑" panose="020B0503020204020204" pitchFamily="34" charset="-122"/>
                </a:rPr>
                <a:t>?</a:t>
              </a:r>
            </a:p>
          </p:txBody>
        </p:sp>
      </p:grpSp>
      <p:sp>
        <p:nvSpPr>
          <p:cNvPr id="11" name="Rectangle 224"/>
          <p:cNvSpPr>
            <a:spLocks noChangeArrowheads="1"/>
          </p:cNvSpPr>
          <p:nvPr/>
        </p:nvSpPr>
        <p:spPr bwMode="gray">
          <a:xfrm>
            <a:off x="5820929" y="3017880"/>
            <a:ext cx="1092983" cy="678896"/>
          </a:xfrm>
          <a:prstGeom prst="rect">
            <a:avLst/>
          </a:prstGeom>
          <a:solidFill>
            <a:srgbClr val="EAAA00"/>
          </a:solidFill>
          <a:ln w="9525">
            <a:noFill/>
            <a:prstDash val="dashDot"/>
            <a:miter lim="800000"/>
            <a:headEnd/>
            <a:tailEnd/>
          </a:ln>
        </p:spPr>
        <p:txBody>
          <a:bodyPr anchor="ctr"/>
          <a:lstStyle/>
          <a:p>
            <a:pPr algn="ctr"/>
            <a:r>
              <a:rPr lang="zh-CN" altLang="en-US" sz="1165" dirty="0">
                <a:solidFill>
                  <a:schemeClr val="bg1"/>
                </a:solidFill>
                <a:ea typeface="微软雅黑" panose="020B0503020204020204" pitchFamily="34" charset="-122"/>
                <a:cs typeface="Arial" charset="0"/>
              </a:rPr>
              <a:t>摊余成本</a:t>
            </a:r>
            <a:endParaRPr lang="en-GB" sz="1165" dirty="0">
              <a:solidFill>
                <a:schemeClr val="bg1"/>
              </a:solidFill>
              <a:ea typeface="微软雅黑" panose="020B0503020204020204" pitchFamily="34" charset="-122"/>
              <a:cs typeface="Arial" charset="0"/>
            </a:endParaRPr>
          </a:p>
        </p:txBody>
      </p:sp>
      <p:sp>
        <p:nvSpPr>
          <p:cNvPr id="13" name="Left Arrow 12"/>
          <p:cNvSpPr/>
          <p:nvPr/>
        </p:nvSpPr>
        <p:spPr>
          <a:xfrm rot="10800000">
            <a:off x="3871580" y="1548848"/>
            <a:ext cx="465941" cy="221416"/>
          </a:xfrm>
          <a:prstGeom prst="lef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l"/>
            <a:endParaRPr lang="en-GB" sz="1457" dirty="0">
              <a:solidFill>
                <a:schemeClr val="bg1"/>
              </a:solidFill>
              <a:ea typeface="微软雅黑" panose="020B0503020204020204" pitchFamily="34" charset="-122"/>
            </a:endParaRPr>
          </a:p>
        </p:txBody>
      </p:sp>
      <p:grpSp>
        <p:nvGrpSpPr>
          <p:cNvPr id="14" name="Group 13"/>
          <p:cNvGrpSpPr/>
          <p:nvPr/>
        </p:nvGrpSpPr>
        <p:grpSpPr>
          <a:xfrm>
            <a:off x="4460787" y="1061350"/>
            <a:ext cx="2554913" cy="1372549"/>
            <a:chOff x="5095728" y="1309192"/>
            <a:chExt cx="2630727" cy="1413278"/>
          </a:xfrm>
        </p:grpSpPr>
        <p:sp>
          <p:nvSpPr>
            <p:cNvPr id="15" name="Rectangle 224"/>
            <p:cNvSpPr>
              <a:spLocks noChangeArrowheads="1"/>
            </p:cNvSpPr>
            <p:nvPr/>
          </p:nvSpPr>
          <p:spPr bwMode="gray">
            <a:xfrm>
              <a:off x="5095728" y="1309192"/>
              <a:ext cx="2630727" cy="509750"/>
            </a:xfrm>
            <a:prstGeom prst="rect">
              <a:avLst/>
            </a:prstGeom>
            <a:solidFill>
              <a:srgbClr val="005EB8"/>
            </a:solidFill>
            <a:ln w="9525">
              <a:solidFill>
                <a:srgbClr val="005EB8"/>
              </a:solidFill>
              <a:prstDash val="solid"/>
              <a:miter lim="800000"/>
              <a:headEnd/>
              <a:tailEnd/>
            </a:ln>
          </p:spPr>
          <p:txBody>
            <a:bodyPr anchor="ctr"/>
            <a:lstStyle/>
            <a:p>
              <a:pPr algn="ctr"/>
              <a:r>
                <a:rPr lang="zh-CN" altLang="en-US" sz="1700" dirty="0">
                  <a:solidFill>
                    <a:schemeClr val="bg1"/>
                  </a:solidFill>
                  <a:ea typeface="微软雅黑" panose="020B0503020204020204" pitchFamily="34" charset="-122"/>
                  <a:cs typeface="Arial" charset="0"/>
                </a:rPr>
                <a:t>合同现金流量特征</a:t>
              </a:r>
              <a:endParaRPr lang="en-GB" sz="1700" dirty="0">
                <a:solidFill>
                  <a:schemeClr val="bg1"/>
                </a:solidFill>
                <a:ea typeface="微软雅黑" panose="020B0503020204020204" pitchFamily="34" charset="-122"/>
                <a:cs typeface="Arial" charset="0"/>
              </a:endParaRPr>
            </a:p>
          </p:txBody>
        </p:sp>
        <p:sp>
          <p:nvSpPr>
            <p:cNvPr id="16" name="Rectangle 15"/>
            <p:cNvSpPr/>
            <p:nvPr/>
          </p:nvSpPr>
          <p:spPr>
            <a:xfrm>
              <a:off x="5095728" y="1820259"/>
              <a:ext cx="2630727" cy="568537"/>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200" dirty="0">
                  <a:solidFill>
                    <a:schemeClr val="bg2">
                      <a:lumMod val="25000"/>
                    </a:schemeClr>
                  </a:solidFill>
                  <a:ea typeface="微软雅黑" panose="020B0503020204020204" pitchFamily="34" charset="-122"/>
                </a:rPr>
                <a:t>合同现金流量是否仅为对本金和以未偿付本金金额为基础的利息的支付？</a:t>
              </a:r>
              <a:endParaRPr lang="en-GB" sz="1200" dirty="0">
                <a:solidFill>
                  <a:schemeClr val="bg2">
                    <a:lumMod val="25000"/>
                  </a:schemeClr>
                </a:solidFill>
                <a:ea typeface="微软雅黑" panose="020B0503020204020204" pitchFamily="34" charset="-122"/>
              </a:endParaRPr>
            </a:p>
          </p:txBody>
        </p:sp>
        <p:sp>
          <p:nvSpPr>
            <p:cNvPr id="17" name="Rectangle 16"/>
            <p:cNvSpPr/>
            <p:nvPr/>
          </p:nvSpPr>
          <p:spPr>
            <a:xfrm>
              <a:off x="5095728" y="2392720"/>
              <a:ext cx="1305072" cy="32975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165" dirty="0">
                  <a:solidFill>
                    <a:srgbClr val="FF0000"/>
                  </a:solidFill>
                  <a:ea typeface="微软雅黑" panose="020B0503020204020204" pitchFamily="34" charset="-122"/>
                </a:rPr>
                <a:t>否</a:t>
              </a:r>
              <a:endParaRPr lang="en-GB" sz="1165" dirty="0">
                <a:solidFill>
                  <a:srgbClr val="FF0000"/>
                </a:solidFill>
                <a:ea typeface="微软雅黑" panose="020B0503020204020204" pitchFamily="34" charset="-122"/>
              </a:endParaRPr>
            </a:p>
          </p:txBody>
        </p:sp>
        <p:sp>
          <p:nvSpPr>
            <p:cNvPr id="18" name="Rectangle 17"/>
            <p:cNvSpPr/>
            <p:nvPr/>
          </p:nvSpPr>
          <p:spPr>
            <a:xfrm>
              <a:off x="6400800" y="2391403"/>
              <a:ext cx="1325655" cy="331067"/>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ctr"/>
              <a:r>
                <a:rPr lang="zh-CN" altLang="en-US" sz="1165" dirty="0">
                  <a:solidFill>
                    <a:srgbClr val="009A44"/>
                  </a:solidFill>
                  <a:ea typeface="微软雅黑" panose="020B0503020204020204" pitchFamily="34" charset="-122"/>
                </a:rPr>
                <a:t>是</a:t>
              </a:r>
              <a:endParaRPr lang="en-GB" sz="1165" dirty="0">
                <a:solidFill>
                  <a:srgbClr val="009A44"/>
                </a:solidFill>
                <a:ea typeface="微软雅黑" panose="020B0503020204020204" pitchFamily="34" charset="-122"/>
              </a:endParaRPr>
            </a:p>
          </p:txBody>
        </p:sp>
      </p:grpSp>
      <p:sp>
        <p:nvSpPr>
          <p:cNvPr id="20" name="Rectangle 224"/>
          <p:cNvSpPr>
            <a:spLocks noChangeArrowheads="1"/>
          </p:cNvSpPr>
          <p:nvPr/>
        </p:nvSpPr>
        <p:spPr bwMode="gray">
          <a:xfrm>
            <a:off x="5674803" y="4599391"/>
            <a:ext cx="1317667" cy="639701"/>
          </a:xfrm>
          <a:prstGeom prst="rect">
            <a:avLst/>
          </a:prstGeom>
          <a:solidFill>
            <a:srgbClr val="EAAA00"/>
          </a:solidFill>
          <a:ln w="9525">
            <a:noFill/>
            <a:prstDash val="dashDot"/>
            <a:miter lim="800000"/>
            <a:headEnd/>
            <a:tailEnd/>
          </a:ln>
        </p:spPr>
        <p:txBody>
          <a:bodyPr anchor="ctr"/>
          <a:lstStyle/>
          <a:p>
            <a:pPr algn="ctr"/>
            <a:r>
              <a:rPr lang="zh-CN" altLang="en-US" sz="1165" dirty="0">
                <a:solidFill>
                  <a:schemeClr val="bg1"/>
                </a:solidFill>
                <a:ea typeface="微软雅黑" panose="020B0503020204020204" pitchFamily="34" charset="-122"/>
                <a:cs typeface="Arial" charset="0"/>
              </a:rPr>
              <a:t>以公允价值计量且其变动计入</a:t>
            </a:r>
            <a:r>
              <a:rPr lang="en-US" altLang="zh-CN" sz="1165" dirty="0">
                <a:solidFill>
                  <a:schemeClr val="bg1"/>
                </a:solidFill>
                <a:ea typeface="微软雅黑" panose="020B0503020204020204" pitchFamily="34" charset="-122"/>
                <a:cs typeface="Arial" charset="0"/>
              </a:rPr>
              <a:t/>
            </a:r>
            <a:br>
              <a:rPr lang="en-US" altLang="zh-CN" sz="1165" dirty="0">
                <a:solidFill>
                  <a:schemeClr val="bg1"/>
                </a:solidFill>
                <a:ea typeface="微软雅黑" panose="020B0503020204020204" pitchFamily="34" charset="-122"/>
                <a:cs typeface="Arial" charset="0"/>
              </a:rPr>
            </a:br>
            <a:r>
              <a:rPr lang="zh-CN" altLang="en-US" sz="1165" dirty="0">
                <a:solidFill>
                  <a:schemeClr val="bg1"/>
                </a:solidFill>
                <a:ea typeface="微软雅黑" panose="020B0503020204020204" pitchFamily="34" charset="-122"/>
                <a:cs typeface="Arial" charset="0"/>
              </a:rPr>
              <a:t>当期损益</a:t>
            </a:r>
            <a:endParaRPr lang="en-GB" sz="1165" dirty="0">
              <a:solidFill>
                <a:schemeClr val="bg1"/>
              </a:solidFill>
              <a:ea typeface="微软雅黑" panose="020B0503020204020204" pitchFamily="34" charset="-122"/>
              <a:cs typeface="Arial" charset="0"/>
            </a:endParaRPr>
          </a:p>
        </p:txBody>
      </p:sp>
      <p:sp>
        <p:nvSpPr>
          <p:cNvPr id="21" name="Rectangle 224"/>
          <p:cNvSpPr>
            <a:spLocks noChangeArrowheads="1"/>
          </p:cNvSpPr>
          <p:nvPr/>
        </p:nvSpPr>
        <p:spPr bwMode="gray">
          <a:xfrm>
            <a:off x="4260996" y="3017880"/>
            <a:ext cx="1412478" cy="2224206"/>
          </a:xfrm>
          <a:prstGeom prst="rect">
            <a:avLst/>
          </a:prstGeom>
          <a:solidFill>
            <a:srgbClr val="EAAA00"/>
          </a:solidFill>
          <a:ln w="9525">
            <a:noFill/>
            <a:prstDash val="dashDot"/>
            <a:miter lim="800000"/>
            <a:headEnd/>
            <a:tailEnd/>
          </a:ln>
        </p:spPr>
        <p:txBody>
          <a:bodyPr anchor="ctr" anchorCtr="0"/>
          <a:lstStyle/>
          <a:p>
            <a:pPr algn="ctr"/>
            <a:r>
              <a:rPr lang="zh-CN" altLang="en-US" sz="1165" dirty="0">
                <a:solidFill>
                  <a:schemeClr val="bg1"/>
                </a:solidFill>
                <a:ea typeface="微软雅黑" panose="020B0503020204020204" pitchFamily="34" charset="-122"/>
                <a:cs typeface="Arial" charset="0"/>
              </a:rPr>
              <a:t>以公允价值计量且其变动计入</a:t>
            </a:r>
            <a:r>
              <a:rPr lang="en-US" altLang="zh-CN" sz="1165" dirty="0">
                <a:solidFill>
                  <a:schemeClr val="bg1"/>
                </a:solidFill>
                <a:ea typeface="微软雅黑" panose="020B0503020204020204" pitchFamily="34" charset="-122"/>
                <a:cs typeface="Arial" charset="0"/>
              </a:rPr>
              <a:t/>
            </a:r>
            <a:br>
              <a:rPr lang="en-US" altLang="zh-CN" sz="1165" dirty="0">
                <a:solidFill>
                  <a:schemeClr val="bg1"/>
                </a:solidFill>
                <a:ea typeface="微软雅黑" panose="020B0503020204020204" pitchFamily="34" charset="-122"/>
                <a:cs typeface="Arial" charset="0"/>
              </a:rPr>
            </a:br>
            <a:r>
              <a:rPr lang="zh-CN" altLang="en-US" sz="1165" dirty="0">
                <a:solidFill>
                  <a:schemeClr val="bg1"/>
                </a:solidFill>
                <a:ea typeface="微软雅黑" panose="020B0503020204020204" pitchFamily="34" charset="-122"/>
                <a:cs typeface="Arial" charset="0"/>
              </a:rPr>
              <a:t>当期损益</a:t>
            </a:r>
            <a:endParaRPr lang="en-US" altLang="zh-CN" sz="1165" dirty="0">
              <a:solidFill>
                <a:schemeClr val="bg1"/>
              </a:solidFill>
              <a:ea typeface="微软雅黑" panose="020B0503020204020204" pitchFamily="34" charset="-122"/>
              <a:cs typeface="Arial" charset="0"/>
            </a:endParaRPr>
          </a:p>
        </p:txBody>
      </p:sp>
      <p:sp>
        <p:nvSpPr>
          <p:cNvPr id="22" name="Rectangle 224"/>
          <p:cNvSpPr>
            <a:spLocks noChangeArrowheads="1"/>
          </p:cNvSpPr>
          <p:nvPr/>
        </p:nvSpPr>
        <p:spPr bwMode="gray">
          <a:xfrm>
            <a:off x="7097605" y="4599390"/>
            <a:ext cx="1721470" cy="651198"/>
          </a:xfrm>
          <a:prstGeom prst="rect">
            <a:avLst/>
          </a:prstGeom>
          <a:solidFill>
            <a:schemeClr val="accent2">
              <a:lumMod val="75000"/>
            </a:schemeClr>
          </a:solidFill>
          <a:ln w="9525">
            <a:noFill/>
            <a:prstDash val="solid"/>
            <a:miter lim="800000"/>
            <a:headEnd/>
            <a:tailEnd/>
          </a:ln>
        </p:spPr>
        <p:txBody>
          <a:bodyPr anchor="ctr"/>
          <a:lstStyle/>
          <a:p>
            <a:pPr algn="ctr"/>
            <a:r>
              <a:rPr lang="zh-TW" altLang="en-US" sz="1200" dirty="0">
                <a:solidFill>
                  <a:schemeClr val="bg1"/>
                </a:solidFill>
                <a:ea typeface="微软雅黑" panose="020B0503020204020204" pitchFamily="34" charset="-122"/>
                <a:cs typeface="Arial" charset="0"/>
              </a:rPr>
              <a:t>因</a:t>
            </a:r>
            <a:r>
              <a:rPr lang="zh-CN" altLang="en-US" sz="1200" dirty="0">
                <a:solidFill>
                  <a:schemeClr val="bg1"/>
                </a:solidFill>
                <a:ea typeface="微软雅黑" panose="020B0503020204020204" pitchFamily="34" charset="-122"/>
                <a:cs typeface="Arial" charset="0"/>
              </a:rPr>
              <a:t>会计错配指定为以公允价值计量且其变动计入当期损益</a:t>
            </a:r>
            <a:endParaRPr lang="en-GB" sz="1200" dirty="0">
              <a:solidFill>
                <a:schemeClr val="bg1"/>
              </a:solidFill>
              <a:ea typeface="微软雅黑" panose="020B0503020204020204" pitchFamily="34" charset="-122"/>
              <a:cs typeface="Arial" charset="0"/>
            </a:endParaRPr>
          </a:p>
        </p:txBody>
      </p:sp>
      <p:sp>
        <p:nvSpPr>
          <p:cNvPr id="25" name="Bent Arrow 24"/>
          <p:cNvSpPr/>
          <p:nvPr/>
        </p:nvSpPr>
        <p:spPr>
          <a:xfrm rot="16200000" flipH="1" flipV="1">
            <a:off x="7067390" y="4012158"/>
            <a:ext cx="592132" cy="503797"/>
          </a:xfrm>
          <a:prstGeom prst="bentArrow">
            <a:avLst>
              <a:gd name="adj1" fmla="val 18332"/>
              <a:gd name="adj2" fmla="val 16665"/>
              <a:gd name="adj3" fmla="val 19859"/>
              <a:gd name="adj4" fmla="val 437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l"/>
            <a:endParaRPr lang="en-GB" sz="1457" dirty="0">
              <a:solidFill>
                <a:schemeClr val="bg1"/>
              </a:solidFill>
              <a:ea typeface="微软雅黑" panose="020B0503020204020204" pitchFamily="34" charset="-122"/>
            </a:endParaRPr>
          </a:p>
        </p:txBody>
      </p:sp>
      <p:sp>
        <p:nvSpPr>
          <p:cNvPr id="26" name="Bent Arrow 25"/>
          <p:cNvSpPr/>
          <p:nvPr/>
        </p:nvSpPr>
        <p:spPr>
          <a:xfrm rot="16200000" flipH="1" flipV="1">
            <a:off x="6948474" y="3491913"/>
            <a:ext cx="1235653" cy="900763"/>
          </a:xfrm>
          <a:prstGeom prst="bentArrow">
            <a:avLst>
              <a:gd name="adj1" fmla="val 10748"/>
              <a:gd name="adj2" fmla="val 9555"/>
              <a:gd name="adj3" fmla="val 11327"/>
              <a:gd name="adj4" fmla="val 437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l"/>
            <a:endParaRPr lang="en-GB" sz="1457" dirty="0">
              <a:solidFill>
                <a:schemeClr val="bg1"/>
              </a:solidFill>
              <a:ea typeface="微软雅黑" panose="020B0503020204020204" pitchFamily="34" charset="-122"/>
            </a:endParaRPr>
          </a:p>
        </p:txBody>
      </p:sp>
      <p:sp>
        <p:nvSpPr>
          <p:cNvPr id="28" name="Left Arrow 27"/>
          <p:cNvSpPr/>
          <p:nvPr/>
        </p:nvSpPr>
        <p:spPr>
          <a:xfrm rot="16200000">
            <a:off x="2241019" y="2394216"/>
            <a:ext cx="675737" cy="242822"/>
          </a:xfrm>
          <a:prstGeom prst="lef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l"/>
            <a:endParaRPr lang="en-GB" sz="1457" dirty="0">
              <a:solidFill>
                <a:schemeClr val="bg1"/>
              </a:solidFill>
              <a:ea typeface="微软雅黑" panose="020B0503020204020204" pitchFamily="34" charset="-122"/>
            </a:endParaRPr>
          </a:p>
        </p:txBody>
      </p:sp>
      <p:sp>
        <p:nvSpPr>
          <p:cNvPr id="29" name="Rectangle 224"/>
          <p:cNvSpPr>
            <a:spLocks noChangeArrowheads="1"/>
          </p:cNvSpPr>
          <p:nvPr/>
        </p:nvSpPr>
        <p:spPr bwMode="gray">
          <a:xfrm>
            <a:off x="4152335" y="2457771"/>
            <a:ext cx="1104653" cy="626439"/>
          </a:xfrm>
          <a:prstGeom prst="rect">
            <a:avLst/>
          </a:prstGeom>
          <a:noFill/>
          <a:ln w="9525">
            <a:noFill/>
            <a:prstDash val="dashDot"/>
            <a:miter lim="800000"/>
            <a:headEnd/>
            <a:tailEnd/>
          </a:ln>
        </p:spPr>
        <p:txBody>
          <a:bodyPr anchor="ctr"/>
          <a:lstStyle/>
          <a:p>
            <a:r>
              <a:rPr lang="zh-CN" altLang="en-US" sz="1165" i="1" dirty="0">
                <a:solidFill>
                  <a:srgbClr val="EAAA00"/>
                </a:solidFill>
                <a:ea typeface="微软雅黑" panose="020B0503020204020204" pitchFamily="34" charset="-122"/>
                <a:cs typeface="Arial" charset="0"/>
              </a:rPr>
              <a:t>默认分类</a:t>
            </a:r>
            <a:endParaRPr lang="en-GB" sz="1165" dirty="0">
              <a:solidFill>
                <a:srgbClr val="EAAA00"/>
              </a:solidFill>
              <a:ea typeface="微软雅黑" panose="020B0503020204020204" pitchFamily="34" charset="-122"/>
              <a:cs typeface="Arial" charset="0"/>
            </a:endParaRPr>
          </a:p>
        </p:txBody>
      </p:sp>
      <p:cxnSp>
        <p:nvCxnSpPr>
          <p:cNvPr id="30" name="Straight Connector 29"/>
          <p:cNvCxnSpPr/>
          <p:nvPr/>
        </p:nvCxnSpPr>
        <p:spPr>
          <a:xfrm>
            <a:off x="5728246" y="2433899"/>
            <a:ext cx="9996" cy="2971815"/>
          </a:xfrm>
          <a:prstGeom prst="line">
            <a:avLst/>
          </a:prstGeom>
          <a:ln>
            <a:solidFill>
              <a:srgbClr val="00338D"/>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820929" y="3785810"/>
            <a:ext cx="1092983" cy="850511"/>
            <a:chOff x="6189895" y="3801852"/>
            <a:chExt cx="1092983" cy="850511"/>
          </a:xfrm>
        </p:grpSpPr>
        <p:sp>
          <p:nvSpPr>
            <p:cNvPr id="12" name="Rectangle 224"/>
            <p:cNvSpPr>
              <a:spLocks noChangeArrowheads="1"/>
            </p:cNvSpPr>
            <p:nvPr/>
          </p:nvSpPr>
          <p:spPr bwMode="gray">
            <a:xfrm>
              <a:off x="6189895" y="3801852"/>
              <a:ext cx="1092983" cy="774038"/>
            </a:xfrm>
            <a:prstGeom prst="rect">
              <a:avLst/>
            </a:prstGeom>
            <a:solidFill>
              <a:srgbClr val="EAAA00"/>
            </a:solidFill>
            <a:ln w="9525">
              <a:noFill/>
              <a:prstDash val="dashDot"/>
              <a:miter lim="800000"/>
              <a:headEnd/>
              <a:tailEnd/>
            </a:ln>
          </p:spPr>
          <p:txBody>
            <a:bodyPr anchor="ctr"/>
            <a:lstStyle/>
            <a:p>
              <a:pPr algn="ctr"/>
              <a:r>
                <a:rPr lang="zh-CN" altLang="en-US" sz="1165" dirty="0">
                  <a:solidFill>
                    <a:schemeClr val="bg1"/>
                  </a:solidFill>
                  <a:ea typeface="微软雅黑" panose="020B0503020204020204" pitchFamily="34" charset="-122"/>
                  <a:cs typeface="Arial" charset="0"/>
                </a:rPr>
                <a:t>以公允价值计量且其变动计入其他综合</a:t>
              </a:r>
              <a:r>
                <a:rPr lang="en-US" altLang="zh-CN" sz="1165" dirty="0">
                  <a:solidFill>
                    <a:schemeClr val="bg1"/>
                  </a:solidFill>
                  <a:ea typeface="微软雅黑" panose="020B0503020204020204" pitchFamily="34" charset="-122"/>
                  <a:cs typeface="Arial" charset="0"/>
                </a:rPr>
                <a:t/>
              </a:r>
              <a:br>
                <a:rPr lang="en-US" altLang="zh-CN" sz="1165" dirty="0">
                  <a:solidFill>
                    <a:schemeClr val="bg1"/>
                  </a:solidFill>
                  <a:ea typeface="微软雅黑" panose="020B0503020204020204" pitchFamily="34" charset="-122"/>
                  <a:cs typeface="Arial" charset="0"/>
                </a:rPr>
              </a:br>
              <a:r>
                <a:rPr lang="zh-CN" altLang="en-US" sz="1165" dirty="0">
                  <a:solidFill>
                    <a:schemeClr val="bg1"/>
                  </a:solidFill>
                  <a:ea typeface="微软雅黑" panose="020B0503020204020204" pitchFamily="34" charset="-122"/>
                  <a:cs typeface="Arial" charset="0"/>
                </a:rPr>
                <a:t>收益</a:t>
              </a:r>
              <a:endParaRPr lang="en-GB" sz="1165" dirty="0">
                <a:solidFill>
                  <a:schemeClr val="bg1"/>
                </a:solidFill>
                <a:ea typeface="微软雅黑" panose="020B0503020204020204" pitchFamily="34" charset="-122"/>
                <a:cs typeface="Arial" charset="0"/>
              </a:endParaRPr>
            </a:p>
          </p:txBody>
        </p:sp>
        <p:sp>
          <p:nvSpPr>
            <p:cNvPr id="34" name="TextBox 33"/>
            <p:cNvSpPr txBox="1"/>
            <p:nvPr/>
          </p:nvSpPr>
          <p:spPr>
            <a:xfrm>
              <a:off x="6853170" y="4223946"/>
              <a:ext cx="429708" cy="428417"/>
            </a:xfrm>
            <a:prstGeom prst="rect">
              <a:avLst/>
            </a:prstGeom>
            <a:noFill/>
          </p:spPr>
          <p:txBody>
            <a:bodyPr wrap="square" lIns="60132" tIns="60132" rIns="60132" bIns="60132" rtlCol="0">
              <a:noAutofit/>
            </a:bodyPr>
            <a:lstStyle/>
            <a:p>
              <a:pPr>
                <a:spcAft>
                  <a:spcPts val="661"/>
                </a:spcAft>
              </a:pPr>
              <a:r>
                <a:rPr lang="en-GB" sz="2200" dirty="0">
                  <a:solidFill>
                    <a:schemeClr val="bg1"/>
                  </a:solidFill>
                  <a:latin typeface="Univers for KPMG Light" panose="020B0403020202020204" pitchFamily="34" charset="0"/>
                  <a:cs typeface="Arial" charset="0"/>
                  <a:sym typeface="Webdings" panose="05030102010509060703" pitchFamily="18" charset="2"/>
                </a:rPr>
                <a:t></a:t>
              </a:r>
              <a:endParaRPr lang="en-GB" sz="2200" dirty="0">
                <a:solidFill>
                  <a:schemeClr val="bg1"/>
                </a:solidFill>
              </a:endParaRPr>
            </a:p>
          </p:txBody>
        </p:sp>
      </p:grpSp>
      <p:grpSp>
        <p:nvGrpSpPr>
          <p:cNvPr id="39" name="Group 38"/>
          <p:cNvGrpSpPr/>
          <p:nvPr/>
        </p:nvGrpSpPr>
        <p:grpSpPr>
          <a:xfrm>
            <a:off x="4182599" y="5298311"/>
            <a:ext cx="1582939" cy="1213218"/>
            <a:chOff x="4551565" y="5314353"/>
            <a:chExt cx="1582939" cy="1213218"/>
          </a:xfrm>
        </p:grpSpPr>
        <p:sp>
          <p:nvSpPr>
            <p:cNvPr id="23" name="Rectangle 224"/>
            <p:cNvSpPr>
              <a:spLocks noChangeArrowheads="1"/>
            </p:cNvSpPr>
            <p:nvPr/>
          </p:nvSpPr>
          <p:spPr bwMode="gray">
            <a:xfrm>
              <a:off x="4551565" y="5506318"/>
              <a:ext cx="1582939" cy="782049"/>
            </a:xfrm>
            <a:prstGeom prst="rect">
              <a:avLst/>
            </a:prstGeom>
            <a:solidFill>
              <a:schemeClr val="accent2">
                <a:lumMod val="75000"/>
              </a:schemeClr>
            </a:solidFill>
            <a:ln w="9525">
              <a:noFill/>
              <a:prstDash val="solid"/>
              <a:miter lim="800000"/>
              <a:headEnd/>
              <a:tailEnd/>
            </a:ln>
          </p:spPr>
          <p:txBody>
            <a:bodyPr anchor="ctr"/>
            <a:lstStyle/>
            <a:p>
              <a:r>
                <a:rPr lang="zh-CN" altLang="en-US" sz="1200" dirty="0">
                  <a:solidFill>
                    <a:schemeClr val="bg1"/>
                  </a:solidFill>
                  <a:ea typeface="微软雅黑" panose="020B0503020204020204" pitchFamily="34" charset="-122"/>
                  <a:cs typeface="Arial" charset="0"/>
                </a:rPr>
                <a:t>非交易性权益工具投资可指定为以公允价值计量且其变动计入其他综合收益</a:t>
              </a:r>
              <a:endParaRPr lang="en-GB" sz="1200" dirty="0">
                <a:solidFill>
                  <a:schemeClr val="bg1"/>
                </a:solidFill>
                <a:ea typeface="微软雅黑" panose="020B0503020204020204" pitchFamily="34" charset="-122"/>
                <a:cs typeface="Arial" charset="0"/>
              </a:endParaRPr>
            </a:p>
          </p:txBody>
        </p:sp>
        <p:sp>
          <p:nvSpPr>
            <p:cNvPr id="24" name="Left Arrow 23"/>
            <p:cNvSpPr/>
            <p:nvPr/>
          </p:nvSpPr>
          <p:spPr>
            <a:xfrm rot="16200000">
              <a:off x="5298581" y="5338334"/>
              <a:ext cx="187080" cy="13911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3036" tIns="53036" rIns="53036" bIns="53036" rtlCol="0" anchor="ctr"/>
            <a:lstStyle/>
            <a:p>
              <a:pPr algn="l"/>
              <a:endParaRPr lang="en-GB" sz="1457" dirty="0">
                <a:solidFill>
                  <a:schemeClr val="bg1"/>
                </a:solidFill>
                <a:ea typeface="微软雅黑" panose="020B0503020204020204" pitchFamily="34" charset="-122"/>
              </a:endParaRPr>
            </a:p>
          </p:txBody>
        </p:sp>
        <p:grpSp>
          <p:nvGrpSpPr>
            <p:cNvPr id="37" name="Group 36"/>
            <p:cNvGrpSpPr/>
            <p:nvPr/>
          </p:nvGrpSpPr>
          <p:grpSpPr>
            <a:xfrm>
              <a:off x="5578822" y="5932733"/>
              <a:ext cx="513495" cy="594838"/>
              <a:chOff x="5734462" y="5850269"/>
              <a:chExt cx="513495" cy="594838"/>
            </a:xfrm>
          </p:grpSpPr>
          <p:sp>
            <p:nvSpPr>
              <p:cNvPr id="35" name="TextBox 34"/>
              <p:cNvSpPr txBox="1"/>
              <p:nvPr/>
            </p:nvSpPr>
            <p:spPr>
              <a:xfrm>
                <a:off x="5734462" y="5850269"/>
                <a:ext cx="513495" cy="594838"/>
              </a:xfrm>
              <a:prstGeom prst="rect">
                <a:avLst/>
              </a:prstGeom>
              <a:noFill/>
            </p:spPr>
            <p:txBody>
              <a:bodyPr wrap="square" lIns="60132" tIns="60132" rIns="60132" bIns="60132" rtlCol="0">
                <a:noAutofit/>
              </a:bodyPr>
              <a:lstStyle/>
              <a:p>
                <a:pPr>
                  <a:spcAft>
                    <a:spcPts val="661"/>
                  </a:spcAft>
                </a:pPr>
                <a:r>
                  <a:rPr lang="en-GB" sz="2300" dirty="0">
                    <a:solidFill>
                      <a:srgbClr val="BC204B"/>
                    </a:solidFill>
                    <a:latin typeface="Univers for KPMG Light" panose="020B0403020202020204" pitchFamily="34" charset="0"/>
                    <a:cs typeface="Arial" charset="0"/>
                    <a:sym typeface="Webdings" panose="05030102010509060703" pitchFamily="18" charset="2"/>
                  </a:rPr>
                  <a:t></a:t>
                </a:r>
                <a:endParaRPr lang="en-GB" sz="2300" dirty="0">
                  <a:solidFill>
                    <a:schemeClr val="tx2"/>
                  </a:solidFill>
                </a:endParaRPr>
              </a:p>
            </p:txBody>
          </p:sp>
          <p:sp>
            <p:nvSpPr>
              <p:cNvPr id="36" name="Multiply 35"/>
              <p:cNvSpPr/>
              <p:nvPr/>
            </p:nvSpPr>
            <p:spPr>
              <a:xfrm>
                <a:off x="5761207" y="5907227"/>
                <a:ext cx="360000" cy="357002"/>
              </a:xfrm>
              <a:prstGeom prst="mathMultiply">
                <a:avLst>
                  <a:gd name="adj1" fmla="val 3520"/>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60132" tIns="60132" rIns="60132" bIns="60132" rtlCol="0" anchor="ctr"/>
              <a:lstStyle/>
              <a:p>
                <a:pPr algn="l"/>
                <a:endParaRPr lang="en-GB" sz="1652" dirty="0" err="1">
                  <a:solidFill>
                    <a:srgbClr val="BC204B"/>
                  </a:solidFill>
                </a:endParaRPr>
              </a:p>
            </p:txBody>
          </p:sp>
        </p:grpSp>
      </p:grpSp>
    </p:spTree>
    <p:extLst>
      <p:ext uri="{BB962C8B-B14F-4D97-AF65-F5344CB8AC3E}">
        <p14:creationId xmlns:p14="http://schemas.microsoft.com/office/powerpoint/2010/main" val="1328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5" grpId="0" animBg="1"/>
      <p:bldP spid="11" grpId="0" animBg="1"/>
      <p:bldP spid="13" grpId="0" animBg="1"/>
      <p:bldP spid="20" grpId="0" animBg="1"/>
      <p:bldP spid="21" grpId="0" animBg="1"/>
      <p:bldP spid="22" grpId="0" animBg="1"/>
      <p:bldP spid="25" grpId="0" animBg="1"/>
      <p:bldP spid="26" grpId="0" animBg="1"/>
      <p:bldP spid="28"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385698"/>
            <a:ext cx="8276219" cy="492443"/>
          </a:xfrm>
        </p:spPr>
        <p:txBody>
          <a:bodyPr/>
          <a:lstStyle/>
          <a:p>
            <a:r>
              <a:rPr lang="zh-CN" altLang="en-US" dirty="0"/>
              <a:t>单项评估与组合评估（续）</a:t>
            </a:r>
            <a:endParaRPr lang="en-GB" dirty="0"/>
          </a:p>
        </p:txBody>
      </p:sp>
      <p:sp>
        <p:nvSpPr>
          <p:cNvPr id="5" name="Rectangle 4"/>
          <p:cNvSpPr/>
          <p:nvPr/>
        </p:nvSpPr>
        <p:spPr>
          <a:xfrm flipH="1">
            <a:off x="2614579" y="1211263"/>
            <a:ext cx="6487967" cy="4594225"/>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en-GB" sz="1500" dirty="0" err="1">
              <a:solidFill>
                <a:schemeClr val="bg1"/>
              </a:solidFill>
            </a:endParaRPr>
          </a:p>
        </p:txBody>
      </p:sp>
      <p:sp>
        <p:nvSpPr>
          <p:cNvPr id="6" name="Rectangle 5"/>
          <p:cNvSpPr/>
          <p:nvPr/>
        </p:nvSpPr>
        <p:spPr>
          <a:xfrm>
            <a:off x="2738103" y="1342416"/>
            <a:ext cx="6080293" cy="4357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en-GB" sz="1500" dirty="0" err="1">
              <a:solidFill>
                <a:schemeClr val="bg1"/>
              </a:solidFill>
            </a:endParaRPr>
          </a:p>
        </p:txBody>
      </p:sp>
      <p:sp>
        <p:nvSpPr>
          <p:cNvPr id="7" name="Rectangle 6"/>
          <p:cNvSpPr/>
          <p:nvPr/>
        </p:nvSpPr>
        <p:spPr>
          <a:xfrm>
            <a:off x="3017531" y="1778215"/>
            <a:ext cx="5478308" cy="3692001"/>
          </a:xfrm>
          <a:prstGeom prst="rect">
            <a:avLst/>
          </a:prstGeom>
          <a:no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pPr algn="l"/>
            <a:endParaRPr lang="en-GB" sz="1500" dirty="0" err="1">
              <a:solidFill>
                <a:schemeClr val="bg1"/>
              </a:solidFill>
            </a:endParaRPr>
          </a:p>
        </p:txBody>
      </p:sp>
      <p:sp>
        <p:nvSpPr>
          <p:cNvPr id="8" name="Rectangle 7"/>
          <p:cNvSpPr/>
          <p:nvPr/>
        </p:nvSpPr>
        <p:spPr>
          <a:xfrm>
            <a:off x="3346089" y="2688463"/>
            <a:ext cx="4572000" cy="2585323"/>
          </a:xfrm>
          <a:prstGeom prst="rect">
            <a:avLst/>
          </a:prstGeom>
        </p:spPr>
        <p:txBody>
          <a:bodyPr>
            <a:spAutoFit/>
          </a:bodyPr>
          <a:lstStyle/>
          <a:p>
            <a:pPr hangingPunct="0"/>
            <a:r>
              <a:rPr lang="zh-CN" altLang="en-US" kern="0" dirty="0">
                <a:solidFill>
                  <a:schemeClr val="tx2"/>
                </a:solidFill>
                <a:latin typeface="Calibri"/>
              </a:rPr>
              <a:t>新金融工具准则采用反映违约概率加权 信用损失的预期损失模型。这意味着，即使不太可能发生违约，也会确认反映应收款项信用风险的损失准备，对单项应收款项也是如此。</a:t>
            </a:r>
            <a:endParaRPr lang="en-US" altLang="zh-CN" kern="0" dirty="0">
              <a:solidFill>
                <a:schemeClr val="tx2"/>
              </a:solidFill>
              <a:latin typeface="Calibri"/>
            </a:endParaRPr>
          </a:p>
          <a:p>
            <a:pPr hangingPunct="0"/>
            <a:endParaRPr lang="zh-CN" altLang="en-US" kern="0" dirty="0">
              <a:solidFill>
                <a:schemeClr val="tx2"/>
              </a:solidFill>
              <a:latin typeface="Calibri"/>
            </a:endParaRPr>
          </a:p>
          <a:p>
            <a:pPr hangingPunct="0"/>
            <a:r>
              <a:rPr lang="zh-CN" altLang="en-US" kern="0" dirty="0">
                <a:solidFill>
                  <a:schemeClr val="tx2"/>
                </a:solidFill>
                <a:latin typeface="Calibri"/>
              </a:rPr>
              <a:t>预期信用损失的目的是计量持续存在的信用风险，而不仅仅是识别已经“变坏”的资产。</a:t>
            </a:r>
          </a:p>
          <a:p>
            <a:pPr hangingPunct="0"/>
            <a:endParaRPr lang="en-US" altLang="zh-CN" kern="0" dirty="0">
              <a:solidFill>
                <a:schemeClr val="tx2"/>
              </a:solidFill>
              <a:latin typeface="Calibri"/>
            </a:endParaRPr>
          </a:p>
        </p:txBody>
      </p:sp>
      <p:pic>
        <p:nvPicPr>
          <p:cNvPr id="64" name="Picture 6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6834" y="1211262"/>
            <a:ext cx="1885949" cy="4594225"/>
          </a:xfrm>
          <a:prstGeom prst="rect">
            <a:avLst/>
          </a:prstGeom>
        </p:spPr>
      </p:pic>
      <p:grpSp>
        <p:nvGrpSpPr>
          <p:cNvPr id="65" name="Group 64"/>
          <p:cNvGrpSpPr/>
          <p:nvPr/>
        </p:nvGrpSpPr>
        <p:grpSpPr>
          <a:xfrm>
            <a:off x="3236488" y="1342416"/>
            <a:ext cx="1937248" cy="1025878"/>
            <a:chOff x="861589" y="2875415"/>
            <a:chExt cx="4670079" cy="2473061"/>
          </a:xfrm>
        </p:grpSpPr>
        <p:sp>
          <p:nvSpPr>
            <p:cNvPr id="66" name="ïş1îďé">
              <a:extLst>
                <a:ext uri="{FF2B5EF4-FFF2-40B4-BE49-F238E27FC236}">
                  <a16:creationId xmlns:a16="http://schemas.microsoft.com/office/drawing/2014/main" xmlns="" id="{68F0E32C-A09A-4B70-8917-0B4609E87D83}"/>
                </a:ext>
              </a:extLst>
            </p:cNvPr>
            <p:cNvSpPr/>
            <p:nvPr/>
          </p:nvSpPr>
          <p:spPr bwMode="auto">
            <a:xfrm>
              <a:off x="2673960" y="4187743"/>
              <a:ext cx="152728" cy="1118873"/>
            </a:xfrm>
            <a:prstGeom prst="rect">
              <a:avLst/>
            </a:prstGeom>
            <a:solidFill>
              <a:srgbClr val="0091DA"/>
            </a:solidFill>
            <a:ln>
              <a:noFill/>
            </a:ln>
            <a:extLst/>
          </p:spPr>
          <p:txBody>
            <a:bodyPr anchor="ctr"/>
            <a:lstStyle/>
            <a:p>
              <a:pPr algn="ctr"/>
              <a:endParaRPr/>
            </a:p>
          </p:txBody>
        </p:sp>
        <p:sp>
          <p:nvSpPr>
            <p:cNvPr id="67" name="iṧḻîḓé">
              <a:extLst>
                <a:ext uri="{FF2B5EF4-FFF2-40B4-BE49-F238E27FC236}">
                  <a16:creationId xmlns:a16="http://schemas.microsoft.com/office/drawing/2014/main" xmlns="" id="{772231FA-333C-4D86-8302-2C1FB358AC3D}"/>
                </a:ext>
              </a:extLst>
            </p:cNvPr>
            <p:cNvSpPr/>
            <p:nvPr/>
          </p:nvSpPr>
          <p:spPr bwMode="auto">
            <a:xfrm>
              <a:off x="2673960" y="4187743"/>
              <a:ext cx="152728" cy="111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 name="íṧ1iďe">
              <a:extLst>
                <a:ext uri="{FF2B5EF4-FFF2-40B4-BE49-F238E27FC236}">
                  <a16:creationId xmlns:a16="http://schemas.microsoft.com/office/drawing/2014/main" xmlns="" id="{E6D8D53F-C105-48FB-AE14-A18357719317}"/>
                </a:ext>
              </a:extLst>
            </p:cNvPr>
            <p:cNvSpPr/>
            <p:nvPr/>
          </p:nvSpPr>
          <p:spPr bwMode="auto">
            <a:xfrm>
              <a:off x="2259898" y="4312188"/>
              <a:ext cx="154991" cy="994429"/>
            </a:xfrm>
            <a:prstGeom prst="rect">
              <a:avLst/>
            </a:prstGeom>
            <a:solidFill>
              <a:srgbClr val="0091DA"/>
            </a:solidFill>
            <a:ln>
              <a:noFill/>
            </a:ln>
            <a:extLst/>
          </p:spPr>
          <p:txBody>
            <a:bodyPr anchor="ctr"/>
            <a:lstStyle/>
            <a:p>
              <a:pPr algn="ctr"/>
              <a:endParaRPr/>
            </a:p>
          </p:txBody>
        </p:sp>
        <p:sp>
          <p:nvSpPr>
            <p:cNvPr id="69" name="íŝļiḋè">
              <a:extLst>
                <a:ext uri="{FF2B5EF4-FFF2-40B4-BE49-F238E27FC236}">
                  <a16:creationId xmlns:a16="http://schemas.microsoft.com/office/drawing/2014/main" xmlns="" id="{86459410-48DF-4844-A76A-C09BBB9A43EF}"/>
                </a:ext>
              </a:extLst>
            </p:cNvPr>
            <p:cNvSpPr/>
            <p:nvPr/>
          </p:nvSpPr>
          <p:spPr bwMode="auto">
            <a:xfrm>
              <a:off x="2259898" y="4312188"/>
              <a:ext cx="154991" cy="99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 name="iSľidê">
              <a:extLst>
                <a:ext uri="{FF2B5EF4-FFF2-40B4-BE49-F238E27FC236}">
                  <a16:creationId xmlns:a16="http://schemas.microsoft.com/office/drawing/2014/main" xmlns="" id="{F2DC16F0-1A4D-48D1-BF86-1617A23D7F0B}"/>
                </a:ext>
              </a:extLst>
            </p:cNvPr>
            <p:cNvSpPr/>
            <p:nvPr/>
          </p:nvSpPr>
          <p:spPr bwMode="auto">
            <a:xfrm>
              <a:off x="1846967" y="4598412"/>
              <a:ext cx="154991" cy="708205"/>
            </a:xfrm>
            <a:prstGeom prst="rect">
              <a:avLst/>
            </a:prstGeom>
            <a:solidFill>
              <a:srgbClr val="0091DA"/>
            </a:solidFill>
            <a:ln>
              <a:noFill/>
            </a:ln>
            <a:extLst/>
          </p:spPr>
          <p:txBody>
            <a:bodyPr anchor="ctr"/>
            <a:lstStyle/>
            <a:p>
              <a:pPr algn="ctr"/>
              <a:endParaRPr/>
            </a:p>
          </p:txBody>
        </p:sp>
        <p:sp>
          <p:nvSpPr>
            <p:cNvPr id="71" name="íṥlïḑê">
              <a:extLst>
                <a:ext uri="{FF2B5EF4-FFF2-40B4-BE49-F238E27FC236}">
                  <a16:creationId xmlns:a16="http://schemas.microsoft.com/office/drawing/2014/main" xmlns="" id="{13A14966-03AA-4673-9898-7A0360F41CD8}"/>
                </a:ext>
              </a:extLst>
            </p:cNvPr>
            <p:cNvSpPr/>
            <p:nvPr/>
          </p:nvSpPr>
          <p:spPr bwMode="auto">
            <a:xfrm>
              <a:off x="1846967" y="4598412"/>
              <a:ext cx="154991" cy="70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 name="î$ḷíďê">
              <a:extLst>
                <a:ext uri="{FF2B5EF4-FFF2-40B4-BE49-F238E27FC236}">
                  <a16:creationId xmlns:a16="http://schemas.microsoft.com/office/drawing/2014/main" xmlns="" id="{D4EA4880-C808-4BF0-94B7-5C075D9EF28E}"/>
                </a:ext>
              </a:extLst>
            </p:cNvPr>
            <p:cNvSpPr/>
            <p:nvPr/>
          </p:nvSpPr>
          <p:spPr bwMode="auto">
            <a:xfrm>
              <a:off x="1432905" y="4916312"/>
              <a:ext cx="154991" cy="390305"/>
            </a:xfrm>
            <a:prstGeom prst="rect">
              <a:avLst/>
            </a:prstGeom>
            <a:solidFill>
              <a:srgbClr val="0091DA"/>
            </a:solidFill>
            <a:ln>
              <a:noFill/>
            </a:ln>
            <a:extLst/>
          </p:spPr>
          <p:txBody>
            <a:bodyPr anchor="ctr"/>
            <a:lstStyle/>
            <a:p>
              <a:pPr algn="ctr"/>
              <a:endParaRPr/>
            </a:p>
          </p:txBody>
        </p:sp>
        <p:sp>
          <p:nvSpPr>
            <p:cNvPr id="73" name="ïṧ1îďe">
              <a:extLst>
                <a:ext uri="{FF2B5EF4-FFF2-40B4-BE49-F238E27FC236}">
                  <a16:creationId xmlns:a16="http://schemas.microsoft.com/office/drawing/2014/main" xmlns="" id="{B8DA3097-7181-4322-A5FB-B863976B7FD5}"/>
                </a:ext>
              </a:extLst>
            </p:cNvPr>
            <p:cNvSpPr/>
            <p:nvPr/>
          </p:nvSpPr>
          <p:spPr bwMode="auto">
            <a:xfrm>
              <a:off x="1432905" y="4916312"/>
              <a:ext cx="154991" cy="39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 name="îṥliḑe">
              <a:extLst>
                <a:ext uri="{FF2B5EF4-FFF2-40B4-BE49-F238E27FC236}">
                  <a16:creationId xmlns:a16="http://schemas.microsoft.com/office/drawing/2014/main" xmlns="" id="{595C0C53-0800-4D32-B420-75A9D8702C2A}"/>
                </a:ext>
              </a:extLst>
            </p:cNvPr>
            <p:cNvSpPr/>
            <p:nvPr/>
          </p:nvSpPr>
          <p:spPr bwMode="auto">
            <a:xfrm>
              <a:off x="3073315" y="4044066"/>
              <a:ext cx="152728" cy="1262550"/>
            </a:xfrm>
            <a:prstGeom prst="rect">
              <a:avLst/>
            </a:prstGeom>
            <a:solidFill>
              <a:srgbClr val="0091DA"/>
            </a:solidFill>
            <a:ln>
              <a:noFill/>
            </a:ln>
            <a:extLst/>
          </p:spPr>
          <p:txBody>
            <a:bodyPr anchor="ctr"/>
            <a:lstStyle/>
            <a:p>
              <a:pPr algn="ctr"/>
              <a:endParaRPr/>
            </a:p>
          </p:txBody>
        </p:sp>
        <p:sp>
          <p:nvSpPr>
            <p:cNvPr id="75" name="îṣḷîḍê">
              <a:extLst>
                <a:ext uri="{FF2B5EF4-FFF2-40B4-BE49-F238E27FC236}">
                  <a16:creationId xmlns:a16="http://schemas.microsoft.com/office/drawing/2014/main" xmlns="" id="{E3853928-85E0-43A3-8E16-5B2E1FDEEE70}"/>
                </a:ext>
              </a:extLst>
            </p:cNvPr>
            <p:cNvSpPr/>
            <p:nvPr/>
          </p:nvSpPr>
          <p:spPr bwMode="auto">
            <a:xfrm>
              <a:off x="3073315" y="4044066"/>
              <a:ext cx="152728" cy="12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 name="iSḷïde">
              <a:extLst>
                <a:ext uri="{FF2B5EF4-FFF2-40B4-BE49-F238E27FC236}">
                  <a16:creationId xmlns:a16="http://schemas.microsoft.com/office/drawing/2014/main" xmlns="" id="{032E4D61-01AF-4B88-8E94-13D130094087}"/>
                </a:ext>
              </a:extLst>
            </p:cNvPr>
            <p:cNvSpPr/>
            <p:nvPr/>
          </p:nvSpPr>
          <p:spPr bwMode="auto">
            <a:xfrm>
              <a:off x="3472670" y="3881157"/>
              <a:ext cx="152728" cy="1425460"/>
            </a:xfrm>
            <a:prstGeom prst="rect">
              <a:avLst/>
            </a:prstGeom>
            <a:solidFill>
              <a:srgbClr val="0091DA"/>
            </a:solidFill>
            <a:ln>
              <a:noFill/>
            </a:ln>
            <a:extLst/>
          </p:spPr>
          <p:txBody>
            <a:bodyPr anchor="ctr"/>
            <a:lstStyle/>
            <a:p>
              <a:pPr algn="ctr"/>
              <a:endParaRPr/>
            </a:p>
          </p:txBody>
        </p:sp>
        <p:sp>
          <p:nvSpPr>
            <p:cNvPr id="77" name="íŝlíḑê">
              <a:extLst>
                <a:ext uri="{FF2B5EF4-FFF2-40B4-BE49-F238E27FC236}">
                  <a16:creationId xmlns:a16="http://schemas.microsoft.com/office/drawing/2014/main" xmlns="" id="{31C3D656-0C0F-401A-81E8-53E32FBBC3E5}"/>
                </a:ext>
              </a:extLst>
            </p:cNvPr>
            <p:cNvSpPr/>
            <p:nvPr/>
          </p:nvSpPr>
          <p:spPr bwMode="auto">
            <a:xfrm>
              <a:off x="3472670" y="3881157"/>
              <a:ext cx="152728" cy="142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 name="íşḷîḋè">
              <a:extLst>
                <a:ext uri="{FF2B5EF4-FFF2-40B4-BE49-F238E27FC236}">
                  <a16:creationId xmlns:a16="http://schemas.microsoft.com/office/drawing/2014/main" xmlns="" id="{E8EB6C54-8887-46BC-AA78-1F5B9AAD46DA}"/>
                </a:ext>
              </a:extLst>
            </p:cNvPr>
            <p:cNvSpPr/>
            <p:nvPr/>
          </p:nvSpPr>
          <p:spPr bwMode="auto">
            <a:xfrm>
              <a:off x="3872025" y="3921884"/>
              <a:ext cx="152728" cy="1384733"/>
            </a:xfrm>
            <a:prstGeom prst="rect">
              <a:avLst/>
            </a:prstGeom>
            <a:solidFill>
              <a:srgbClr val="0091DA"/>
            </a:solidFill>
            <a:ln>
              <a:noFill/>
            </a:ln>
            <a:extLst/>
          </p:spPr>
          <p:txBody>
            <a:bodyPr anchor="ctr"/>
            <a:lstStyle/>
            <a:p>
              <a:pPr algn="ctr"/>
              <a:endParaRPr/>
            </a:p>
          </p:txBody>
        </p:sp>
        <p:sp>
          <p:nvSpPr>
            <p:cNvPr id="79" name="íṥ1íḍè">
              <a:extLst>
                <a:ext uri="{FF2B5EF4-FFF2-40B4-BE49-F238E27FC236}">
                  <a16:creationId xmlns:a16="http://schemas.microsoft.com/office/drawing/2014/main" xmlns="" id="{095080A2-E5B0-4FC5-956C-C7A59D1A45A3}"/>
                </a:ext>
              </a:extLst>
            </p:cNvPr>
            <p:cNvSpPr/>
            <p:nvPr/>
          </p:nvSpPr>
          <p:spPr bwMode="auto">
            <a:xfrm>
              <a:off x="3872025" y="3921884"/>
              <a:ext cx="152728" cy="138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 name="îśḻiḋê">
              <a:extLst>
                <a:ext uri="{FF2B5EF4-FFF2-40B4-BE49-F238E27FC236}">
                  <a16:creationId xmlns:a16="http://schemas.microsoft.com/office/drawing/2014/main" xmlns="" id="{EFAACC9D-90F7-4C25-B94A-3FFD9BE06B7D}"/>
                </a:ext>
              </a:extLst>
            </p:cNvPr>
            <p:cNvSpPr/>
            <p:nvPr/>
          </p:nvSpPr>
          <p:spPr bwMode="auto">
            <a:xfrm>
              <a:off x="4272512" y="3592670"/>
              <a:ext cx="152728" cy="1713947"/>
            </a:xfrm>
            <a:prstGeom prst="rect">
              <a:avLst/>
            </a:prstGeom>
            <a:solidFill>
              <a:srgbClr val="0091DA"/>
            </a:solidFill>
            <a:ln>
              <a:noFill/>
            </a:ln>
            <a:extLst/>
          </p:spPr>
          <p:txBody>
            <a:bodyPr anchor="ctr"/>
            <a:lstStyle/>
            <a:p>
              <a:pPr algn="ctr"/>
              <a:endParaRPr/>
            </a:p>
          </p:txBody>
        </p:sp>
        <p:sp>
          <p:nvSpPr>
            <p:cNvPr id="81" name="išḷïḍê">
              <a:extLst>
                <a:ext uri="{FF2B5EF4-FFF2-40B4-BE49-F238E27FC236}">
                  <a16:creationId xmlns:a16="http://schemas.microsoft.com/office/drawing/2014/main" xmlns="" id="{F7234066-71D2-4C30-94A5-CEB7CD4843E7}"/>
                </a:ext>
              </a:extLst>
            </p:cNvPr>
            <p:cNvSpPr/>
            <p:nvPr/>
          </p:nvSpPr>
          <p:spPr bwMode="auto">
            <a:xfrm>
              <a:off x="4272512" y="3592670"/>
              <a:ext cx="152728" cy="17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işļïḋe">
              <a:extLst>
                <a:ext uri="{FF2B5EF4-FFF2-40B4-BE49-F238E27FC236}">
                  <a16:creationId xmlns:a16="http://schemas.microsoft.com/office/drawing/2014/main" xmlns="" id="{BCCBBE5C-CACF-41D8-AE51-56011FB27380}"/>
                </a:ext>
              </a:extLst>
            </p:cNvPr>
            <p:cNvSpPr/>
            <p:nvPr/>
          </p:nvSpPr>
          <p:spPr bwMode="auto">
            <a:xfrm>
              <a:off x="4671867" y="3418447"/>
              <a:ext cx="152728" cy="1888169"/>
            </a:xfrm>
            <a:prstGeom prst="rect">
              <a:avLst/>
            </a:prstGeom>
            <a:solidFill>
              <a:srgbClr val="0091DA"/>
            </a:solidFill>
            <a:ln>
              <a:noFill/>
            </a:ln>
            <a:extLst/>
          </p:spPr>
          <p:txBody>
            <a:bodyPr anchor="ctr"/>
            <a:lstStyle/>
            <a:p>
              <a:pPr algn="ctr"/>
              <a:endParaRPr/>
            </a:p>
          </p:txBody>
        </p:sp>
        <p:sp>
          <p:nvSpPr>
            <p:cNvPr id="83" name="ïṡḻíďé">
              <a:extLst>
                <a:ext uri="{FF2B5EF4-FFF2-40B4-BE49-F238E27FC236}">
                  <a16:creationId xmlns:a16="http://schemas.microsoft.com/office/drawing/2014/main" xmlns="" id="{1A1D7EEE-E438-48DD-93CC-C5B9F9EEE0CD}"/>
                </a:ext>
              </a:extLst>
            </p:cNvPr>
            <p:cNvSpPr/>
            <p:nvPr/>
          </p:nvSpPr>
          <p:spPr bwMode="auto">
            <a:xfrm>
              <a:off x="4671867" y="3418447"/>
              <a:ext cx="152728" cy="18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 name="íşľíḋê">
              <a:extLst>
                <a:ext uri="{FF2B5EF4-FFF2-40B4-BE49-F238E27FC236}">
                  <a16:creationId xmlns:a16="http://schemas.microsoft.com/office/drawing/2014/main" xmlns="" id="{902D9A3D-D2D5-47CF-9042-45D31E0A0081}"/>
                </a:ext>
              </a:extLst>
            </p:cNvPr>
            <p:cNvSpPr/>
            <p:nvPr/>
          </p:nvSpPr>
          <p:spPr bwMode="auto">
            <a:xfrm>
              <a:off x="5071222" y="2955739"/>
              <a:ext cx="152728" cy="2350878"/>
            </a:xfrm>
            <a:prstGeom prst="rect">
              <a:avLst/>
            </a:prstGeom>
            <a:solidFill>
              <a:srgbClr val="0091DA"/>
            </a:solidFill>
            <a:ln>
              <a:noFill/>
            </a:ln>
            <a:extLst/>
          </p:spPr>
          <p:txBody>
            <a:bodyPr anchor="ctr"/>
            <a:lstStyle/>
            <a:p>
              <a:pPr algn="ctr"/>
              <a:endParaRPr/>
            </a:p>
          </p:txBody>
        </p:sp>
        <p:sp>
          <p:nvSpPr>
            <p:cNvPr id="85" name="ïŝļiḋê">
              <a:extLst>
                <a:ext uri="{FF2B5EF4-FFF2-40B4-BE49-F238E27FC236}">
                  <a16:creationId xmlns:a16="http://schemas.microsoft.com/office/drawing/2014/main" xmlns="" id="{A78CA1B2-E058-4167-BF9E-B45B95E61BA7}"/>
                </a:ext>
              </a:extLst>
            </p:cNvPr>
            <p:cNvSpPr/>
            <p:nvPr/>
          </p:nvSpPr>
          <p:spPr bwMode="auto">
            <a:xfrm>
              <a:off x="861589" y="5250051"/>
              <a:ext cx="4670079" cy="98425"/>
            </a:xfrm>
            <a:prstGeom prst="rect">
              <a:avLst/>
            </a:prstGeom>
            <a:solidFill>
              <a:srgbClr val="96C84B"/>
            </a:solidFill>
            <a:ln>
              <a:noFill/>
            </a:ln>
            <a:extLst/>
          </p:spPr>
          <p:txBody>
            <a:bodyPr anchor="ctr"/>
            <a:lstStyle/>
            <a:p>
              <a:pPr algn="ctr"/>
              <a:endParaRPr/>
            </a:p>
          </p:txBody>
        </p:sp>
        <p:sp>
          <p:nvSpPr>
            <p:cNvPr id="86" name="íśľíḋé">
              <a:extLst>
                <a:ext uri="{FF2B5EF4-FFF2-40B4-BE49-F238E27FC236}">
                  <a16:creationId xmlns:a16="http://schemas.microsoft.com/office/drawing/2014/main" xmlns="" id="{70315B26-14D5-4647-86BC-D90EF4E5D84E}"/>
                </a:ext>
              </a:extLst>
            </p:cNvPr>
            <p:cNvSpPr/>
            <p:nvPr/>
          </p:nvSpPr>
          <p:spPr bwMode="auto">
            <a:xfrm>
              <a:off x="1555087" y="5082616"/>
              <a:ext cx="898266" cy="169698"/>
            </a:xfrm>
            <a:custGeom>
              <a:avLst/>
              <a:gdLst>
                <a:gd name="T0" fmla="*/ 359 w 382"/>
                <a:gd name="T1" fmla="*/ 72 h 72"/>
                <a:gd name="T2" fmla="*/ 23 w 382"/>
                <a:gd name="T3" fmla="*/ 72 h 72"/>
                <a:gd name="T4" fmla="*/ 0 w 382"/>
                <a:gd name="T5" fmla="*/ 49 h 72"/>
                <a:gd name="T6" fmla="*/ 0 w 382"/>
                <a:gd name="T7" fmla="*/ 23 h 72"/>
                <a:gd name="T8" fmla="*/ 23 w 382"/>
                <a:gd name="T9" fmla="*/ 0 h 72"/>
                <a:gd name="T10" fmla="*/ 359 w 382"/>
                <a:gd name="T11" fmla="*/ 0 h 72"/>
                <a:gd name="T12" fmla="*/ 382 w 382"/>
                <a:gd name="T13" fmla="*/ 23 h 72"/>
                <a:gd name="T14" fmla="*/ 382 w 382"/>
                <a:gd name="T15" fmla="*/ 49 h 72"/>
                <a:gd name="T16" fmla="*/ 359 w 38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2">
                  <a:moveTo>
                    <a:pt x="359" y="72"/>
                  </a:moveTo>
                  <a:cubicBezTo>
                    <a:pt x="23" y="72"/>
                    <a:pt x="23" y="72"/>
                    <a:pt x="23" y="72"/>
                  </a:cubicBezTo>
                  <a:cubicBezTo>
                    <a:pt x="10" y="72"/>
                    <a:pt x="0" y="61"/>
                    <a:pt x="0" y="49"/>
                  </a:cubicBezTo>
                  <a:cubicBezTo>
                    <a:pt x="0" y="23"/>
                    <a:pt x="0" y="23"/>
                    <a:pt x="0" y="23"/>
                  </a:cubicBezTo>
                  <a:cubicBezTo>
                    <a:pt x="0" y="11"/>
                    <a:pt x="10" y="0"/>
                    <a:pt x="23" y="0"/>
                  </a:cubicBezTo>
                  <a:cubicBezTo>
                    <a:pt x="359" y="0"/>
                    <a:pt x="359" y="0"/>
                    <a:pt x="359" y="0"/>
                  </a:cubicBezTo>
                  <a:cubicBezTo>
                    <a:pt x="372" y="0"/>
                    <a:pt x="382" y="11"/>
                    <a:pt x="382" y="23"/>
                  </a:cubicBezTo>
                  <a:cubicBezTo>
                    <a:pt x="382" y="49"/>
                    <a:pt x="382" y="49"/>
                    <a:pt x="382" y="49"/>
                  </a:cubicBezTo>
                  <a:cubicBezTo>
                    <a:pt x="382" y="61"/>
                    <a:pt x="372" y="72"/>
                    <a:pt x="359"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ïṥļïḍe">
              <a:extLst>
                <a:ext uri="{FF2B5EF4-FFF2-40B4-BE49-F238E27FC236}">
                  <a16:creationId xmlns:a16="http://schemas.microsoft.com/office/drawing/2014/main" xmlns="" id="{8413872A-E4DA-49A7-B089-24C0426C76C7}"/>
                </a:ext>
              </a:extLst>
            </p:cNvPr>
            <p:cNvSpPr/>
            <p:nvPr/>
          </p:nvSpPr>
          <p:spPr bwMode="auto">
            <a:xfrm>
              <a:off x="1607128" y="5101848"/>
              <a:ext cx="794185" cy="131233"/>
            </a:xfrm>
            <a:custGeom>
              <a:avLst/>
              <a:gdLst>
                <a:gd name="T0" fmla="*/ 691 w 702"/>
                <a:gd name="T1" fmla="*/ 0 h 116"/>
                <a:gd name="T2" fmla="*/ 671 w 702"/>
                <a:gd name="T3" fmla="*/ 0 h 116"/>
                <a:gd name="T4" fmla="*/ 671 w 702"/>
                <a:gd name="T5" fmla="*/ 116 h 116"/>
                <a:gd name="T6" fmla="*/ 415 w 702"/>
                <a:gd name="T7" fmla="*/ 116 h 116"/>
                <a:gd name="T8" fmla="*/ 415 w 702"/>
                <a:gd name="T9" fmla="*/ 0 h 116"/>
                <a:gd name="T10" fmla="*/ 384 w 702"/>
                <a:gd name="T11" fmla="*/ 0 h 116"/>
                <a:gd name="T12" fmla="*/ 384 w 702"/>
                <a:gd name="T13" fmla="*/ 116 h 116"/>
                <a:gd name="T14" fmla="*/ 118 w 702"/>
                <a:gd name="T15" fmla="*/ 116 h 116"/>
                <a:gd name="T16" fmla="*/ 118 w 702"/>
                <a:gd name="T17" fmla="*/ 0 h 116"/>
                <a:gd name="T18" fmla="*/ 70 w 702"/>
                <a:gd name="T19" fmla="*/ 0 h 116"/>
                <a:gd name="T20" fmla="*/ 70 w 702"/>
                <a:gd name="T21" fmla="*/ 116 h 116"/>
                <a:gd name="T22" fmla="*/ 0 w 702"/>
                <a:gd name="T23" fmla="*/ 116 h 116"/>
                <a:gd name="T24" fmla="*/ 0 w 702"/>
                <a:gd name="T25" fmla="*/ 116 h 116"/>
                <a:gd name="T26" fmla="*/ 702 w 702"/>
                <a:gd name="T27" fmla="*/ 116 h 116"/>
                <a:gd name="T28" fmla="*/ 702 w 702"/>
                <a:gd name="T29" fmla="*/ 116 h 116"/>
                <a:gd name="T30" fmla="*/ 691 w 702"/>
                <a:gd name="T31" fmla="*/ 116 h 116"/>
                <a:gd name="T32" fmla="*/ 691 w 702"/>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2" h="116">
                  <a:moveTo>
                    <a:pt x="691" y="0"/>
                  </a:moveTo>
                  <a:lnTo>
                    <a:pt x="671" y="0"/>
                  </a:lnTo>
                  <a:lnTo>
                    <a:pt x="671" y="116"/>
                  </a:lnTo>
                  <a:lnTo>
                    <a:pt x="415" y="116"/>
                  </a:lnTo>
                  <a:lnTo>
                    <a:pt x="415" y="0"/>
                  </a:lnTo>
                  <a:lnTo>
                    <a:pt x="384" y="0"/>
                  </a:lnTo>
                  <a:lnTo>
                    <a:pt x="384" y="116"/>
                  </a:lnTo>
                  <a:lnTo>
                    <a:pt x="118" y="116"/>
                  </a:lnTo>
                  <a:lnTo>
                    <a:pt x="118" y="0"/>
                  </a:lnTo>
                  <a:lnTo>
                    <a:pt x="70" y="0"/>
                  </a:lnTo>
                  <a:lnTo>
                    <a:pt x="70" y="116"/>
                  </a:lnTo>
                  <a:lnTo>
                    <a:pt x="0" y="116"/>
                  </a:lnTo>
                  <a:lnTo>
                    <a:pt x="0" y="116"/>
                  </a:lnTo>
                  <a:lnTo>
                    <a:pt x="702" y="116"/>
                  </a:lnTo>
                  <a:lnTo>
                    <a:pt x="702" y="116"/>
                  </a:lnTo>
                  <a:lnTo>
                    <a:pt x="691" y="116"/>
                  </a:lnTo>
                  <a:lnTo>
                    <a:pt x="691"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ïṥlïḑe">
              <a:extLst>
                <a:ext uri="{FF2B5EF4-FFF2-40B4-BE49-F238E27FC236}">
                  <a16:creationId xmlns:a16="http://schemas.microsoft.com/office/drawing/2014/main" xmlns="" id="{50D3973C-8A25-422C-8896-25C21139CD9F}"/>
                </a:ext>
              </a:extLst>
            </p:cNvPr>
            <p:cNvSpPr/>
            <p:nvPr/>
          </p:nvSpPr>
          <p:spPr bwMode="auto">
            <a:xfrm>
              <a:off x="1607128" y="5101848"/>
              <a:ext cx="794185" cy="131233"/>
            </a:xfrm>
            <a:custGeom>
              <a:avLst/>
              <a:gdLst>
                <a:gd name="T0" fmla="*/ 691 w 702"/>
                <a:gd name="T1" fmla="*/ 0 h 116"/>
                <a:gd name="T2" fmla="*/ 671 w 702"/>
                <a:gd name="T3" fmla="*/ 0 h 116"/>
                <a:gd name="T4" fmla="*/ 671 w 702"/>
                <a:gd name="T5" fmla="*/ 116 h 116"/>
                <a:gd name="T6" fmla="*/ 415 w 702"/>
                <a:gd name="T7" fmla="*/ 116 h 116"/>
                <a:gd name="T8" fmla="*/ 415 w 702"/>
                <a:gd name="T9" fmla="*/ 0 h 116"/>
                <a:gd name="T10" fmla="*/ 384 w 702"/>
                <a:gd name="T11" fmla="*/ 0 h 116"/>
                <a:gd name="T12" fmla="*/ 384 w 702"/>
                <a:gd name="T13" fmla="*/ 116 h 116"/>
                <a:gd name="T14" fmla="*/ 118 w 702"/>
                <a:gd name="T15" fmla="*/ 116 h 116"/>
                <a:gd name="T16" fmla="*/ 118 w 702"/>
                <a:gd name="T17" fmla="*/ 0 h 116"/>
                <a:gd name="T18" fmla="*/ 70 w 702"/>
                <a:gd name="T19" fmla="*/ 0 h 116"/>
                <a:gd name="T20" fmla="*/ 70 w 702"/>
                <a:gd name="T21" fmla="*/ 116 h 116"/>
                <a:gd name="T22" fmla="*/ 0 w 702"/>
                <a:gd name="T23" fmla="*/ 116 h 116"/>
                <a:gd name="T24" fmla="*/ 0 w 702"/>
                <a:gd name="T25" fmla="*/ 116 h 116"/>
                <a:gd name="T26" fmla="*/ 702 w 702"/>
                <a:gd name="T27" fmla="*/ 116 h 116"/>
                <a:gd name="T28" fmla="*/ 702 w 702"/>
                <a:gd name="T29" fmla="*/ 116 h 116"/>
                <a:gd name="T30" fmla="*/ 691 w 702"/>
                <a:gd name="T31" fmla="*/ 116 h 116"/>
                <a:gd name="T32" fmla="*/ 691 w 702"/>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2" h="116">
                  <a:moveTo>
                    <a:pt x="691" y="0"/>
                  </a:moveTo>
                  <a:lnTo>
                    <a:pt x="671" y="0"/>
                  </a:lnTo>
                  <a:lnTo>
                    <a:pt x="671" y="116"/>
                  </a:lnTo>
                  <a:lnTo>
                    <a:pt x="415" y="116"/>
                  </a:lnTo>
                  <a:lnTo>
                    <a:pt x="415" y="0"/>
                  </a:lnTo>
                  <a:lnTo>
                    <a:pt x="384" y="0"/>
                  </a:lnTo>
                  <a:lnTo>
                    <a:pt x="384" y="116"/>
                  </a:lnTo>
                  <a:lnTo>
                    <a:pt x="118" y="116"/>
                  </a:lnTo>
                  <a:lnTo>
                    <a:pt x="118" y="0"/>
                  </a:lnTo>
                  <a:lnTo>
                    <a:pt x="70" y="0"/>
                  </a:lnTo>
                  <a:lnTo>
                    <a:pt x="70" y="116"/>
                  </a:lnTo>
                  <a:lnTo>
                    <a:pt x="0" y="116"/>
                  </a:lnTo>
                  <a:lnTo>
                    <a:pt x="0" y="116"/>
                  </a:lnTo>
                  <a:lnTo>
                    <a:pt x="702" y="116"/>
                  </a:lnTo>
                  <a:lnTo>
                    <a:pt x="702" y="116"/>
                  </a:lnTo>
                  <a:lnTo>
                    <a:pt x="691" y="116"/>
                  </a:lnTo>
                  <a:lnTo>
                    <a:pt x="6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îśľíḑè">
              <a:extLst>
                <a:ext uri="{FF2B5EF4-FFF2-40B4-BE49-F238E27FC236}">
                  <a16:creationId xmlns:a16="http://schemas.microsoft.com/office/drawing/2014/main" xmlns="" id="{DABA7083-839E-42C4-9794-5B646485DF34}"/>
                </a:ext>
              </a:extLst>
            </p:cNvPr>
            <p:cNvSpPr/>
            <p:nvPr/>
          </p:nvSpPr>
          <p:spPr bwMode="auto">
            <a:xfrm>
              <a:off x="1572056" y="5101848"/>
              <a:ext cx="114263" cy="131233"/>
            </a:xfrm>
            <a:custGeom>
              <a:avLst/>
              <a:gdLst>
                <a:gd name="T0" fmla="*/ 0 w 49"/>
                <a:gd name="T1" fmla="*/ 41 h 56"/>
                <a:gd name="T2" fmla="*/ 0 w 49"/>
                <a:gd name="T3" fmla="*/ 42 h 56"/>
                <a:gd name="T4" fmla="*/ 15 w 49"/>
                <a:gd name="T5" fmla="*/ 56 h 56"/>
                <a:gd name="T6" fmla="*/ 15 w 49"/>
                <a:gd name="T7" fmla="*/ 56 h 56"/>
                <a:gd name="T8" fmla="*/ 0 w 49"/>
                <a:gd name="T9" fmla="*/ 41 h 56"/>
                <a:gd name="T10" fmla="*/ 49 w 49"/>
                <a:gd name="T11" fmla="*/ 0 h 56"/>
                <a:gd name="T12" fmla="*/ 15 w 49"/>
                <a:gd name="T13" fmla="*/ 0 h 56"/>
                <a:gd name="T14" fmla="*/ 0 w 49"/>
                <a:gd name="T15" fmla="*/ 14 h 56"/>
                <a:gd name="T16" fmla="*/ 0 w 49"/>
                <a:gd name="T17" fmla="*/ 15 h 56"/>
                <a:gd name="T18" fmla="*/ 15 w 49"/>
                <a:gd name="T19" fmla="*/ 0 h 56"/>
                <a:gd name="T20" fmla="*/ 49 w 4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6">
                  <a:moveTo>
                    <a:pt x="0" y="41"/>
                  </a:moveTo>
                  <a:cubicBezTo>
                    <a:pt x="0" y="42"/>
                    <a:pt x="0" y="42"/>
                    <a:pt x="0" y="42"/>
                  </a:cubicBezTo>
                  <a:cubicBezTo>
                    <a:pt x="0" y="50"/>
                    <a:pt x="7" y="56"/>
                    <a:pt x="15" y="56"/>
                  </a:cubicBezTo>
                  <a:cubicBezTo>
                    <a:pt x="15" y="56"/>
                    <a:pt x="15" y="56"/>
                    <a:pt x="15" y="56"/>
                  </a:cubicBezTo>
                  <a:cubicBezTo>
                    <a:pt x="7" y="56"/>
                    <a:pt x="0" y="49"/>
                    <a:pt x="0" y="41"/>
                  </a:cubicBezTo>
                  <a:moveTo>
                    <a:pt x="49" y="0"/>
                  </a:moveTo>
                  <a:cubicBezTo>
                    <a:pt x="15" y="0"/>
                    <a:pt x="15" y="0"/>
                    <a:pt x="15" y="0"/>
                  </a:cubicBezTo>
                  <a:cubicBezTo>
                    <a:pt x="7" y="0"/>
                    <a:pt x="0" y="6"/>
                    <a:pt x="0" y="14"/>
                  </a:cubicBezTo>
                  <a:cubicBezTo>
                    <a:pt x="0" y="15"/>
                    <a:pt x="0" y="15"/>
                    <a:pt x="0" y="15"/>
                  </a:cubicBezTo>
                  <a:cubicBezTo>
                    <a:pt x="0" y="7"/>
                    <a:pt x="7" y="0"/>
                    <a:pt x="15" y="0"/>
                  </a:cubicBezTo>
                  <a:cubicBezTo>
                    <a:pt x="49" y="0"/>
                    <a:pt x="49" y="0"/>
                    <a:pt x="49"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íṧļïďé">
              <a:extLst>
                <a:ext uri="{FF2B5EF4-FFF2-40B4-BE49-F238E27FC236}">
                  <a16:creationId xmlns:a16="http://schemas.microsoft.com/office/drawing/2014/main" xmlns="" id="{CEBBDB5B-A8D6-4A74-842C-88266AC46CDA}"/>
                </a:ext>
              </a:extLst>
            </p:cNvPr>
            <p:cNvSpPr/>
            <p:nvPr/>
          </p:nvSpPr>
          <p:spPr bwMode="auto">
            <a:xfrm>
              <a:off x="1572056" y="5101848"/>
              <a:ext cx="114263" cy="131233"/>
            </a:xfrm>
            <a:custGeom>
              <a:avLst/>
              <a:gdLst>
                <a:gd name="T0" fmla="*/ 49 w 49"/>
                <a:gd name="T1" fmla="*/ 0 h 56"/>
                <a:gd name="T2" fmla="*/ 15 w 49"/>
                <a:gd name="T3" fmla="*/ 0 h 56"/>
                <a:gd name="T4" fmla="*/ 0 w 49"/>
                <a:gd name="T5" fmla="*/ 15 h 56"/>
                <a:gd name="T6" fmla="*/ 0 w 49"/>
                <a:gd name="T7" fmla="*/ 41 h 56"/>
                <a:gd name="T8" fmla="*/ 15 w 49"/>
                <a:gd name="T9" fmla="*/ 56 h 56"/>
                <a:gd name="T10" fmla="*/ 49 w 49"/>
                <a:gd name="T11" fmla="*/ 56 h 56"/>
                <a:gd name="T12" fmla="*/ 49 w 4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0"/>
                  </a:moveTo>
                  <a:cubicBezTo>
                    <a:pt x="15" y="0"/>
                    <a:pt x="15" y="0"/>
                    <a:pt x="15" y="0"/>
                  </a:cubicBezTo>
                  <a:cubicBezTo>
                    <a:pt x="7" y="0"/>
                    <a:pt x="0" y="7"/>
                    <a:pt x="0" y="15"/>
                  </a:cubicBezTo>
                  <a:cubicBezTo>
                    <a:pt x="0" y="41"/>
                    <a:pt x="0" y="41"/>
                    <a:pt x="0" y="41"/>
                  </a:cubicBezTo>
                  <a:cubicBezTo>
                    <a:pt x="0" y="49"/>
                    <a:pt x="7" y="56"/>
                    <a:pt x="15" y="56"/>
                  </a:cubicBezTo>
                  <a:cubicBezTo>
                    <a:pt x="49" y="56"/>
                    <a:pt x="49" y="56"/>
                    <a:pt x="49" y="56"/>
                  </a:cubicBezTo>
                  <a:cubicBezTo>
                    <a:pt x="49" y="0"/>
                    <a:pt x="49" y="0"/>
                    <a:pt x="49"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íSḷïḑe">
              <a:extLst>
                <a:ext uri="{FF2B5EF4-FFF2-40B4-BE49-F238E27FC236}">
                  <a16:creationId xmlns:a16="http://schemas.microsoft.com/office/drawing/2014/main" xmlns="" id="{AE3C12F1-C7E3-4A94-9DCB-F7D20FC80F78}"/>
                </a:ext>
              </a:extLst>
            </p:cNvPr>
            <p:cNvSpPr/>
            <p:nvPr/>
          </p:nvSpPr>
          <p:spPr bwMode="auto">
            <a:xfrm>
              <a:off x="1740623" y="5101848"/>
              <a:ext cx="300930"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ïṥliḍè">
              <a:extLst>
                <a:ext uri="{FF2B5EF4-FFF2-40B4-BE49-F238E27FC236}">
                  <a16:creationId xmlns:a16="http://schemas.microsoft.com/office/drawing/2014/main" xmlns="" id="{F3205A9E-0077-4767-A53D-C84FB753AF71}"/>
                </a:ext>
              </a:extLst>
            </p:cNvPr>
            <p:cNvSpPr/>
            <p:nvPr/>
          </p:nvSpPr>
          <p:spPr bwMode="auto">
            <a:xfrm>
              <a:off x="1740623" y="5101848"/>
              <a:ext cx="300930"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iŝľiḍê">
              <a:extLst>
                <a:ext uri="{FF2B5EF4-FFF2-40B4-BE49-F238E27FC236}">
                  <a16:creationId xmlns:a16="http://schemas.microsoft.com/office/drawing/2014/main" xmlns="" id="{EE779C70-F59C-4036-B488-A1D47A28200E}"/>
                </a:ext>
              </a:extLst>
            </p:cNvPr>
            <p:cNvSpPr/>
            <p:nvPr/>
          </p:nvSpPr>
          <p:spPr bwMode="auto">
            <a:xfrm>
              <a:off x="2388868" y="5101848"/>
              <a:ext cx="47515" cy="131233"/>
            </a:xfrm>
            <a:custGeom>
              <a:avLst/>
              <a:gdLst>
                <a:gd name="T0" fmla="*/ 5 w 20"/>
                <a:gd name="T1" fmla="*/ 0 h 56"/>
                <a:gd name="T2" fmla="*/ 0 w 20"/>
                <a:gd name="T3" fmla="*/ 0 h 56"/>
                <a:gd name="T4" fmla="*/ 5 w 20"/>
                <a:gd name="T5" fmla="*/ 0 h 56"/>
                <a:gd name="T6" fmla="*/ 20 w 20"/>
                <a:gd name="T7" fmla="*/ 15 h 56"/>
                <a:gd name="T8" fmla="*/ 20 w 20"/>
                <a:gd name="T9" fmla="*/ 41 h 56"/>
                <a:gd name="T10" fmla="*/ 5 w 20"/>
                <a:gd name="T11" fmla="*/ 56 h 56"/>
                <a:gd name="T12" fmla="*/ 5 w 20"/>
                <a:gd name="T13" fmla="*/ 56 h 56"/>
                <a:gd name="T14" fmla="*/ 20 w 20"/>
                <a:gd name="T15" fmla="*/ 42 h 56"/>
                <a:gd name="T16" fmla="*/ 20 w 20"/>
                <a:gd name="T17" fmla="*/ 14 h 56"/>
                <a:gd name="T18" fmla="*/ 5 w 20"/>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6">
                  <a:moveTo>
                    <a:pt x="5" y="0"/>
                  </a:moveTo>
                  <a:cubicBezTo>
                    <a:pt x="0" y="0"/>
                    <a:pt x="0" y="0"/>
                    <a:pt x="0" y="0"/>
                  </a:cubicBezTo>
                  <a:cubicBezTo>
                    <a:pt x="5" y="0"/>
                    <a:pt x="5" y="0"/>
                    <a:pt x="5" y="0"/>
                  </a:cubicBezTo>
                  <a:cubicBezTo>
                    <a:pt x="13" y="0"/>
                    <a:pt x="20" y="7"/>
                    <a:pt x="20" y="15"/>
                  </a:cubicBezTo>
                  <a:cubicBezTo>
                    <a:pt x="20" y="41"/>
                    <a:pt x="20" y="41"/>
                    <a:pt x="20" y="41"/>
                  </a:cubicBezTo>
                  <a:cubicBezTo>
                    <a:pt x="20" y="49"/>
                    <a:pt x="13" y="56"/>
                    <a:pt x="5" y="56"/>
                  </a:cubicBezTo>
                  <a:cubicBezTo>
                    <a:pt x="5" y="56"/>
                    <a:pt x="5" y="56"/>
                    <a:pt x="5" y="56"/>
                  </a:cubicBezTo>
                  <a:cubicBezTo>
                    <a:pt x="13" y="56"/>
                    <a:pt x="20" y="50"/>
                    <a:pt x="20" y="42"/>
                  </a:cubicBezTo>
                  <a:cubicBezTo>
                    <a:pt x="20" y="14"/>
                    <a:pt x="20" y="14"/>
                    <a:pt x="20" y="14"/>
                  </a:cubicBezTo>
                  <a:cubicBezTo>
                    <a:pt x="20" y="6"/>
                    <a:pt x="13" y="0"/>
                    <a:pt x="5"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îS1îḑê">
              <a:extLst>
                <a:ext uri="{FF2B5EF4-FFF2-40B4-BE49-F238E27FC236}">
                  <a16:creationId xmlns:a16="http://schemas.microsoft.com/office/drawing/2014/main" xmlns="" id="{B32B1EE9-985D-4BAD-A3CB-DEDE3CD3224C}"/>
                </a:ext>
              </a:extLst>
            </p:cNvPr>
            <p:cNvSpPr/>
            <p:nvPr/>
          </p:nvSpPr>
          <p:spPr bwMode="auto">
            <a:xfrm>
              <a:off x="2388868" y="5101848"/>
              <a:ext cx="47515" cy="131233"/>
            </a:xfrm>
            <a:custGeom>
              <a:avLst/>
              <a:gdLst>
                <a:gd name="T0" fmla="*/ 5 w 20"/>
                <a:gd name="T1" fmla="*/ 0 h 56"/>
                <a:gd name="T2" fmla="*/ 0 w 20"/>
                <a:gd name="T3" fmla="*/ 0 h 56"/>
                <a:gd name="T4" fmla="*/ 0 w 20"/>
                <a:gd name="T5" fmla="*/ 56 h 56"/>
                <a:gd name="T6" fmla="*/ 5 w 20"/>
                <a:gd name="T7" fmla="*/ 56 h 56"/>
                <a:gd name="T8" fmla="*/ 20 w 20"/>
                <a:gd name="T9" fmla="*/ 41 h 56"/>
                <a:gd name="T10" fmla="*/ 20 w 20"/>
                <a:gd name="T11" fmla="*/ 15 h 56"/>
                <a:gd name="T12" fmla="*/ 5 w 2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5" y="0"/>
                  </a:moveTo>
                  <a:cubicBezTo>
                    <a:pt x="0" y="0"/>
                    <a:pt x="0" y="0"/>
                    <a:pt x="0" y="0"/>
                  </a:cubicBezTo>
                  <a:cubicBezTo>
                    <a:pt x="0" y="56"/>
                    <a:pt x="0" y="56"/>
                    <a:pt x="0" y="56"/>
                  </a:cubicBezTo>
                  <a:cubicBezTo>
                    <a:pt x="5" y="56"/>
                    <a:pt x="5" y="56"/>
                    <a:pt x="5" y="56"/>
                  </a:cubicBezTo>
                  <a:cubicBezTo>
                    <a:pt x="13" y="56"/>
                    <a:pt x="20" y="49"/>
                    <a:pt x="20" y="41"/>
                  </a:cubicBezTo>
                  <a:cubicBezTo>
                    <a:pt x="20" y="15"/>
                    <a:pt x="20" y="15"/>
                    <a:pt x="20" y="15"/>
                  </a:cubicBezTo>
                  <a:cubicBezTo>
                    <a:pt x="20" y="7"/>
                    <a:pt x="13" y="0"/>
                    <a:pt x="5"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íSḷiḓè">
              <a:extLst>
                <a:ext uri="{FF2B5EF4-FFF2-40B4-BE49-F238E27FC236}">
                  <a16:creationId xmlns:a16="http://schemas.microsoft.com/office/drawing/2014/main" xmlns="" id="{9A714DB1-7363-460C-ADB4-0A430E478637}"/>
                </a:ext>
              </a:extLst>
            </p:cNvPr>
            <p:cNvSpPr/>
            <p:nvPr/>
          </p:nvSpPr>
          <p:spPr bwMode="auto">
            <a:xfrm>
              <a:off x="2076624" y="5101848"/>
              <a:ext cx="289617"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 name="iSḷïḍè">
              <a:extLst>
                <a:ext uri="{FF2B5EF4-FFF2-40B4-BE49-F238E27FC236}">
                  <a16:creationId xmlns:a16="http://schemas.microsoft.com/office/drawing/2014/main" xmlns="" id="{FC66F8AD-274C-472A-BFA5-010296568FC9}"/>
                </a:ext>
              </a:extLst>
            </p:cNvPr>
            <p:cNvSpPr/>
            <p:nvPr/>
          </p:nvSpPr>
          <p:spPr bwMode="auto">
            <a:xfrm>
              <a:off x="2076624" y="5101848"/>
              <a:ext cx="289617"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 name="íSḻíde">
              <a:extLst>
                <a:ext uri="{FF2B5EF4-FFF2-40B4-BE49-F238E27FC236}">
                  <a16:creationId xmlns:a16="http://schemas.microsoft.com/office/drawing/2014/main" xmlns="" id="{52B5C4B8-CF79-46DF-A5A5-EA4AEC83FE6A}"/>
                </a:ext>
              </a:extLst>
            </p:cNvPr>
            <p:cNvSpPr/>
            <p:nvPr/>
          </p:nvSpPr>
          <p:spPr bwMode="auto">
            <a:xfrm>
              <a:off x="1644461" y="4916312"/>
              <a:ext cx="898266" cy="168567"/>
            </a:xfrm>
            <a:custGeom>
              <a:avLst/>
              <a:gdLst>
                <a:gd name="T0" fmla="*/ 359 w 382"/>
                <a:gd name="T1" fmla="*/ 72 h 72"/>
                <a:gd name="T2" fmla="*/ 23 w 382"/>
                <a:gd name="T3" fmla="*/ 72 h 72"/>
                <a:gd name="T4" fmla="*/ 0 w 382"/>
                <a:gd name="T5" fmla="*/ 49 h 72"/>
                <a:gd name="T6" fmla="*/ 0 w 382"/>
                <a:gd name="T7" fmla="*/ 24 h 72"/>
                <a:gd name="T8" fmla="*/ 23 w 382"/>
                <a:gd name="T9" fmla="*/ 0 h 72"/>
                <a:gd name="T10" fmla="*/ 359 w 382"/>
                <a:gd name="T11" fmla="*/ 0 h 72"/>
                <a:gd name="T12" fmla="*/ 382 w 382"/>
                <a:gd name="T13" fmla="*/ 24 h 72"/>
                <a:gd name="T14" fmla="*/ 382 w 382"/>
                <a:gd name="T15" fmla="*/ 49 h 72"/>
                <a:gd name="T16" fmla="*/ 359 w 38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2">
                  <a:moveTo>
                    <a:pt x="359" y="72"/>
                  </a:moveTo>
                  <a:cubicBezTo>
                    <a:pt x="23" y="72"/>
                    <a:pt x="23" y="72"/>
                    <a:pt x="23" y="72"/>
                  </a:cubicBezTo>
                  <a:cubicBezTo>
                    <a:pt x="10" y="72"/>
                    <a:pt x="0" y="62"/>
                    <a:pt x="0" y="49"/>
                  </a:cubicBezTo>
                  <a:cubicBezTo>
                    <a:pt x="0" y="24"/>
                    <a:pt x="0" y="24"/>
                    <a:pt x="0" y="24"/>
                  </a:cubicBezTo>
                  <a:cubicBezTo>
                    <a:pt x="0" y="11"/>
                    <a:pt x="10" y="0"/>
                    <a:pt x="23" y="0"/>
                  </a:cubicBezTo>
                  <a:cubicBezTo>
                    <a:pt x="359" y="0"/>
                    <a:pt x="359" y="0"/>
                    <a:pt x="359" y="0"/>
                  </a:cubicBezTo>
                  <a:cubicBezTo>
                    <a:pt x="372" y="0"/>
                    <a:pt x="382" y="11"/>
                    <a:pt x="382" y="24"/>
                  </a:cubicBezTo>
                  <a:cubicBezTo>
                    <a:pt x="382" y="49"/>
                    <a:pt x="382" y="49"/>
                    <a:pt x="382" y="49"/>
                  </a:cubicBezTo>
                  <a:cubicBezTo>
                    <a:pt x="382" y="62"/>
                    <a:pt x="372" y="72"/>
                    <a:pt x="359"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ïṡḻidê">
              <a:extLst>
                <a:ext uri="{FF2B5EF4-FFF2-40B4-BE49-F238E27FC236}">
                  <a16:creationId xmlns:a16="http://schemas.microsoft.com/office/drawing/2014/main" xmlns="" id="{0E7660FE-A3C3-4905-A537-2101C8E2ED10}"/>
                </a:ext>
              </a:extLst>
            </p:cNvPr>
            <p:cNvSpPr/>
            <p:nvPr/>
          </p:nvSpPr>
          <p:spPr bwMode="auto">
            <a:xfrm>
              <a:off x="1696501" y="4934413"/>
              <a:ext cx="791922" cy="132365"/>
            </a:xfrm>
            <a:custGeom>
              <a:avLst/>
              <a:gdLst>
                <a:gd name="T0" fmla="*/ 691 w 700"/>
                <a:gd name="T1" fmla="*/ 0 h 117"/>
                <a:gd name="T2" fmla="*/ 669 w 700"/>
                <a:gd name="T3" fmla="*/ 0 h 117"/>
                <a:gd name="T4" fmla="*/ 669 w 700"/>
                <a:gd name="T5" fmla="*/ 117 h 117"/>
                <a:gd name="T6" fmla="*/ 415 w 700"/>
                <a:gd name="T7" fmla="*/ 117 h 117"/>
                <a:gd name="T8" fmla="*/ 415 w 700"/>
                <a:gd name="T9" fmla="*/ 0 h 117"/>
                <a:gd name="T10" fmla="*/ 384 w 700"/>
                <a:gd name="T11" fmla="*/ 0 h 117"/>
                <a:gd name="T12" fmla="*/ 384 w 700"/>
                <a:gd name="T13" fmla="*/ 117 h 117"/>
                <a:gd name="T14" fmla="*/ 118 w 700"/>
                <a:gd name="T15" fmla="*/ 117 h 117"/>
                <a:gd name="T16" fmla="*/ 118 w 700"/>
                <a:gd name="T17" fmla="*/ 0 h 117"/>
                <a:gd name="T18" fmla="*/ 68 w 700"/>
                <a:gd name="T19" fmla="*/ 0 h 117"/>
                <a:gd name="T20" fmla="*/ 68 w 700"/>
                <a:gd name="T21" fmla="*/ 117 h 117"/>
                <a:gd name="T22" fmla="*/ 0 w 700"/>
                <a:gd name="T23" fmla="*/ 117 h 117"/>
                <a:gd name="T24" fmla="*/ 0 w 700"/>
                <a:gd name="T25" fmla="*/ 117 h 117"/>
                <a:gd name="T26" fmla="*/ 700 w 700"/>
                <a:gd name="T27" fmla="*/ 117 h 117"/>
                <a:gd name="T28" fmla="*/ 700 w 700"/>
                <a:gd name="T29" fmla="*/ 117 h 117"/>
                <a:gd name="T30" fmla="*/ 691 w 700"/>
                <a:gd name="T31" fmla="*/ 117 h 117"/>
                <a:gd name="T32" fmla="*/ 691 w 700"/>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7">
                  <a:moveTo>
                    <a:pt x="691" y="0"/>
                  </a:moveTo>
                  <a:lnTo>
                    <a:pt x="669" y="0"/>
                  </a:lnTo>
                  <a:lnTo>
                    <a:pt x="669" y="117"/>
                  </a:lnTo>
                  <a:lnTo>
                    <a:pt x="415" y="117"/>
                  </a:lnTo>
                  <a:lnTo>
                    <a:pt x="415" y="0"/>
                  </a:lnTo>
                  <a:lnTo>
                    <a:pt x="384" y="0"/>
                  </a:lnTo>
                  <a:lnTo>
                    <a:pt x="384" y="117"/>
                  </a:lnTo>
                  <a:lnTo>
                    <a:pt x="118" y="117"/>
                  </a:lnTo>
                  <a:lnTo>
                    <a:pt x="118" y="0"/>
                  </a:lnTo>
                  <a:lnTo>
                    <a:pt x="68" y="0"/>
                  </a:lnTo>
                  <a:lnTo>
                    <a:pt x="68" y="117"/>
                  </a:lnTo>
                  <a:lnTo>
                    <a:pt x="0" y="117"/>
                  </a:lnTo>
                  <a:lnTo>
                    <a:pt x="0" y="117"/>
                  </a:lnTo>
                  <a:lnTo>
                    <a:pt x="700" y="117"/>
                  </a:lnTo>
                  <a:lnTo>
                    <a:pt x="700" y="117"/>
                  </a:lnTo>
                  <a:lnTo>
                    <a:pt x="691" y="117"/>
                  </a:lnTo>
                  <a:lnTo>
                    <a:pt x="691"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śľïḍê">
              <a:extLst>
                <a:ext uri="{FF2B5EF4-FFF2-40B4-BE49-F238E27FC236}">
                  <a16:creationId xmlns:a16="http://schemas.microsoft.com/office/drawing/2014/main" xmlns="" id="{59F9F64C-90BD-4139-9916-B4C3257C615A}"/>
                </a:ext>
              </a:extLst>
            </p:cNvPr>
            <p:cNvSpPr/>
            <p:nvPr/>
          </p:nvSpPr>
          <p:spPr bwMode="auto">
            <a:xfrm>
              <a:off x="1696501" y="4934413"/>
              <a:ext cx="791922" cy="132365"/>
            </a:xfrm>
            <a:custGeom>
              <a:avLst/>
              <a:gdLst>
                <a:gd name="T0" fmla="*/ 691 w 700"/>
                <a:gd name="T1" fmla="*/ 0 h 117"/>
                <a:gd name="T2" fmla="*/ 669 w 700"/>
                <a:gd name="T3" fmla="*/ 0 h 117"/>
                <a:gd name="T4" fmla="*/ 669 w 700"/>
                <a:gd name="T5" fmla="*/ 117 h 117"/>
                <a:gd name="T6" fmla="*/ 415 w 700"/>
                <a:gd name="T7" fmla="*/ 117 h 117"/>
                <a:gd name="T8" fmla="*/ 415 w 700"/>
                <a:gd name="T9" fmla="*/ 0 h 117"/>
                <a:gd name="T10" fmla="*/ 384 w 700"/>
                <a:gd name="T11" fmla="*/ 0 h 117"/>
                <a:gd name="T12" fmla="*/ 384 w 700"/>
                <a:gd name="T13" fmla="*/ 117 h 117"/>
                <a:gd name="T14" fmla="*/ 118 w 700"/>
                <a:gd name="T15" fmla="*/ 117 h 117"/>
                <a:gd name="T16" fmla="*/ 118 w 700"/>
                <a:gd name="T17" fmla="*/ 0 h 117"/>
                <a:gd name="T18" fmla="*/ 68 w 700"/>
                <a:gd name="T19" fmla="*/ 0 h 117"/>
                <a:gd name="T20" fmla="*/ 68 w 700"/>
                <a:gd name="T21" fmla="*/ 117 h 117"/>
                <a:gd name="T22" fmla="*/ 0 w 700"/>
                <a:gd name="T23" fmla="*/ 117 h 117"/>
                <a:gd name="T24" fmla="*/ 0 w 700"/>
                <a:gd name="T25" fmla="*/ 117 h 117"/>
                <a:gd name="T26" fmla="*/ 700 w 700"/>
                <a:gd name="T27" fmla="*/ 117 h 117"/>
                <a:gd name="T28" fmla="*/ 700 w 700"/>
                <a:gd name="T29" fmla="*/ 117 h 117"/>
                <a:gd name="T30" fmla="*/ 691 w 700"/>
                <a:gd name="T31" fmla="*/ 117 h 117"/>
                <a:gd name="T32" fmla="*/ 691 w 700"/>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7">
                  <a:moveTo>
                    <a:pt x="691" y="0"/>
                  </a:moveTo>
                  <a:lnTo>
                    <a:pt x="669" y="0"/>
                  </a:lnTo>
                  <a:lnTo>
                    <a:pt x="669" y="117"/>
                  </a:lnTo>
                  <a:lnTo>
                    <a:pt x="415" y="117"/>
                  </a:lnTo>
                  <a:lnTo>
                    <a:pt x="415" y="0"/>
                  </a:lnTo>
                  <a:lnTo>
                    <a:pt x="384" y="0"/>
                  </a:lnTo>
                  <a:lnTo>
                    <a:pt x="384" y="117"/>
                  </a:lnTo>
                  <a:lnTo>
                    <a:pt x="118" y="117"/>
                  </a:lnTo>
                  <a:lnTo>
                    <a:pt x="118" y="0"/>
                  </a:lnTo>
                  <a:lnTo>
                    <a:pt x="68" y="0"/>
                  </a:lnTo>
                  <a:lnTo>
                    <a:pt x="68" y="117"/>
                  </a:lnTo>
                  <a:lnTo>
                    <a:pt x="0" y="117"/>
                  </a:lnTo>
                  <a:lnTo>
                    <a:pt x="0" y="117"/>
                  </a:lnTo>
                  <a:lnTo>
                    <a:pt x="700" y="117"/>
                  </a:lnTo>
                  <a:lnTo>
                    <a:pt x="700" y="117"/>
                  </a:lnTo>
                  <a:lnTo>
                    <a:pt x="691" y="117"/>
                  </a:lnTo>
                  <a:lnTo>
                    <a:pt x="6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îṧľïḋé">
              <a:extLst>
                <a:ext uri="{FF2B5EF4-FFF2-40B4-BE49-F238E27FC236}">
                  <a16:creationId xmlns:a16="http://schemas.microsoft.com/office/drawing/2014/main" xmlns="" id="{2C164F7A-3C87-4B03-99D7-5E96210022E2}"/>
                </a:ext>
              </a:extLst>
            </p:cNvPr>
            <p:cNvSpPr/>
            <p:nvPr/>
          </p:nvSpPr>
          <p:spPr bwMode="auto">
            <a:xfrm>
              <a:off x="1660299" y="4934413"/>
              <a:ext cx="113132" cy="132365"/>
            </a:xfrm>
            <a:custGeom>
              <a:avLst/>
              <a:gdLst>
                <a:gd name="T0" fmla="*/ 0 w 48"/>
                <a:gd name="T1" fmla="*/ 41 h 56"/>
                <a:gd name="T2" fmla="*/ 0 w 48"/>
                <a:gd name="T3" fmla="*/ 42 h 56"/>
                <a:gd name="T4" fmla="*/ 15 w 48"/>
                <a:gd name="T5" fmla="*/ 56 h 56"/>
                <a:gd name="T6" fmla="*/ 15 w 48"/>
                <a:gd name="T7" fmla="*/ 56 h 56"/>
                <a:gd name="T8" fmla="*/ 0 w 48"/>
                <a:gd name="T9" fmla="*/ 41 h 56"/>
                <a:gd name="T10" fmla="*/ 48 w 48"/>
                <a:gd name="T11" fmla="*/ 0 h 56"/>
                <a:gd name="T12" fmla="*/ 15 w 48"/>
                <a:gd name="T13" fmla="*/ 0 h 56"/>
                <a:gd name="T14" fmla="*/ 0 w 48"/>
                <a:gd name="T15" fmla="*/ 14 h 56"/>
                <a:gd name="T16" fmla="*/ 0 w 48"/>
                <a:gd name="T17" fmla="*/ 15 h 56"/>
                <a:gd name="T18" fmla="*/ 15 w 48"/>
                <a:gd name="T19" fmla="*/ 0 h 56"/>
                <a:gd name="T20" fmla="*/ 48 w 4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6">
                  <a:moveTo>
                    <a:pt x="0" y="41"/>
                  </a:moveTo>
                  <a:cubicBezTo>
                    <a:pt x="0" y="42"/>
                    <a:pt x="0" y="42"/>
                    <a:pt x="0" y="42"/>
                  </a:cubicBezTo>
                  <a:cubicBezTo>
                    <a:pt x="0" y="50"/>
                    <a:pt x="7" y="56"/>
                    <a:pt x="15" y="56"/>
                  </a:cubicBezTo>
                  <a:cubicBezTo>
                    <a:pt x="15" y="56"/>
                    <a:pt x="15" y="56"/>
                    <a:pt x="15" y="56"/>
                  </a:cubicBezTo>
                  <a:cubicBezTo>
                    <a:pt x="7" y="56"/>
                    <a:pt x="0" y="50"/>
                    <a:pt x="0" y="41"/>
                  </a:cubicBezTo>
                  <a:moveTo>
                    <a:pt x="48" y="0"/>
                  </a:moveTo>
                  <a:cubicBezTo>
                    <a:pt x="15" y="0"/>
                    <a:pt x="15" y="0"/>
                    <a:pt x="15" y="0"/>
                  </a:cubicBezTo>
                  <a:cubicBezTo>
                    <a:pt x="7" y="0"/>
                    <a:pt x="0" y="6"/>
                    <a:pt x="0" y="14"/>
                  </a:cubicBezTo>
                  <a:cubicBezTo>
                    <a:pt x="0" y="15"/>
                    <a:pt x="0" y="15"/>
                    <a:pt x="0" y="15"/>
                  </a:cubicBezTo>
                  <a:cubicBezTo>
                    <a:pt x="0" y="7"/>
                    <a:pt x="7" y="0"/>
                    <a:pt x="15"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ṣḷïdè">
              <a:extLst>
                <a:ext uri="{FF2B5EF4-FFF2-40B4-BE49-F238E27FC236}">
                  <a16:creationId xmlns:a16="http://schemas.microsoft.com/office/drawing/2014/main" xmlns="" id="{910A423A-5D6E-47D8-B9EA-58EC08305EA6}"/>
                </a:ext>
              </a:extLst>
            </p:cNvPr>
            <p:cNvSpPr/>
            <p:nvPr/>
          </p:nvSpPr>
          <p:spPr bwMode="auto">
            <a:xfrm>
              <a:off x="1660299" y="4934413"/>
              <a:ext cx="113132" cy="132365"/>
            </a:xfrm>
            <a:custGeom>
              <a:avLst/>
              <a:gdLst>
                <a:gd name="T0" fmla="*/ 48 w 48"/>
                <a:gd name="T1" fmla="*/ 0 h 56"/>
                <a:gd name="T2" fmla="*/ 15 w 48"/>
                <a:gd name="T3" fmla="*/ 0 h 56"/>
                <a:gd name="T4" fmla="*/ 0 w 48"/>
                <a:gd name="T5" fmla="*/ 15 h 56"/>
                <a:gd name="T6" fmla="*/ 0 w 48"/>
                <a:gd name="T7" fmla="*/ 41 h 56"/>
                <a:gd name="T8" fmla="*/ 15 w 48"/>
                <a:gd name="T9" fmla="*/ 56 h 56"/>
                <a:gd name="T10" fmla="*/ 48 w 48"/>
                <a:gd name="T11" fmla="*/ 56 h 56"/>
                <a:gd name="T12" fmla="*/ 48 w 4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0"/>
                  </a:moveTo>
                  <a:cubicBezTo>
                    <a:pt x="15" y="0"/>
                    <a:pt x="15" y="0"/>
                    <a:pt x="15" y="0"/>
                  </a:cubicBezTo>
                  <a:cubicBezTo>
                    <a:pt x="7" y="0"/>
                    <a:pt x="0" y="7"/>
                    <a:pt x="0" y="15"/>
                  </a:cubicBezTo>
                  <a:cubicBezTo>
                    <a:pt x="0" y="41"/>
                    <a:pt x="0" y="41"/>
                    <a:pt x="0" y="41"/>
                  </a:cubicBezTo>
                  <a:cubicBezTo>
                    <a:pt x="0" y="50"/>
                    <a:pt x="7" y="56"/>
                    <a:pt x="15" y="56"/>
                  </a:cubicBezTo>
                  <a:cubicBezTo>
                    <a:pt x="48" y="56"/>
                    <a:pt x="48" y="56"/>
                    <a:pt x="48"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îślïḓè">
              <a:extLst>
                <a:ext uri="{FF2B5EF4-FFF2-40B4-BE49-F238E27FC236}">
                  <a16:creationId xmlns:a16="http://schemas.microsoft.com/office/drawing/2014/main" xmlns="" id="{C8309E68-5E7A-4EB9-91EB-F4FA140F5C33}"/>
                </a:ext>
              </a:extLst>
            </p:cNvPr>
            <p:cNvSpPr/>
            <p:nvPr/>
          </p:nvSpPr>
          <p:spPr bwMode="auto">
            <a:xfrm>
              <a:off x="1829997" y="4934413"/>
              <a:ext cx="300930" cy="13236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 name="ïśḻiḓè">
              <a:extLst>
                <a:ext uri="{FF2B5EF4-FFF2-40B4-BE49-F238E27FC236}">
                  <a16:creationId xmlns:a16="http://schemas.microsoft.com/office/drawing/2014/main" xmlns="" id="{8AB8EB40-9B31-429E-A24B-3EC743F6067F}"/>
                </a:ext>
              </a:extLst>
            </p:cNvPr>
            <p:cNvSpPr/>
            <p:nvPr/>
          </p:nvSpPr>
          <p:spPr bwMode="auto">
            <a:xfrm>
              <a:off x="1829997" y="4934413"/>
              <a:ext cx="300930" cy="1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 name="iśḻïḍé">
              <a:extLst>
                <a:ext uri="{FF2B5EF4-FFF2-40B4-BE49-F238E27FC236}">
                  <a16:creationId xmlns:a16="http://schemas.microsoft.com/office/drawing/2014/main" xmlns="" id="{0461B3EF-80ED-4104-8245-275B2B95851B}"/>
                </a:ext>
              </a:extLst>
            </p:cNvPr>
            <p:cNvSpPr/>
            <p:nvPr/>
          </p:nvSpPr>
          <p:spPr bwMode="auto">
            <a:xfrm>
              <a:off x="2478242" y="4934413"/>
              <a:ext cx="45253" cy="132365"/>
            </a:xfrm>
            <a:custGeom>
              <a:avLst/>
              <a:gdLst>
                <a:gd name="T0" fmla="*/ 5 w 19"/>
                <a:gd name="T1" fmla="*/ 0 h 56"/>
                <a:gd name="T2" fmla="*/ 0 w 19"/>
                <a:gd name="T3" fmla="*/ 0 h 56"/>
                <a:gd name="T4" fmla="*/ 4 w 19"/>
                <a:gd name="T5" fmla="*/ 0 h 56"/>
                <a:gd name="T6" fmla="*/ 19 w 19"/>
                <a:gd name="T7" fmla="*/ 15 h 56"/>
                <a:gd name="T8" fmla="*/ 19 w 19"/>
                <a:gd name="T9" fmla="*/ 41 h 56"/>
                <a:gd name="T10" fmla="*/ 4 w 19"/>
                <a:gd name="T11" fmla="*/ 56 h 56"/>
                <a:gd name="T12" fmla="*/ 5 w 19"/>
                <a:gd name="T13" fmla="*/ 56 h 56"/>
                <a:gd name="T14" fmla="*/ 19 w 19"/>
                <a:gd name="T15" fmla="*/ 42 h 56"/>
                <a:gd name="T16" fmla="*/ 19 w 19"/>
                <a:gd name="T17" fmla="*/ 14 h 56"/>
                <a:gd name="T18" fmla="*/ 5 w 19"/>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5" y="0"/>
                  </a:moveTo>
                  <a:cubicBezTo>
                    <a:pt x="0" y="0"/>
                    <a:pt x="0" y="0"/>
                    <a:pt x="0" y="0"/>
                  </a:cubicBezTo>
                  <a:cubicBezTo>
                    <a:pt x="4" y="0"/>
                    <a:pt x="4" y="0"/>
                    <a:pt x="4" y="0"/>
                  </a:cubicBezTo>
                  <a:cubicBezTo>
                    <a:pt x="13" y="0"/>
                    <a:pt x="19" y="7"/>
                    <a:pt x="19" y="15"/>
                  </a:cubicBezTo>
                  <a:cubicBezTo>
                    <a:pt x="19" y="41"/>
                    <a:pt x="19" y="41"/>
                    <a:pt x="19" y="41"/>
                  </a:cubicBezTo>
                  <a:cubicBezTo>
                    <a:pt x="19" y="50"/>
                    <a:pt x="13" y="56"/>
                    <a:pt x="4" y="56"/>
                  </a:cubicBezTo>
                  <a:cubicBezTo>
                    <a:pt x="5" y="56"/>
                    <a:pt x="5" y="56"/>
                    <a:pt x="5" y="56"/>
                  </a:cubicBezTo>
                  <a:cubicBezTo>
                    <a:pt x="13" y="56"/>
                    <a:pt x="19" y="50"/>
                    <a:pt x="19" y="42"/>
                  </a:cubicBezTo>
                  <a:cubicBezTo>
                    <a:pt x="19" y="14"/>
                    <a:pt x="19" y="14"/>
                    <a:pt x="19" y="14"/>
                  </a:cubicBezTo>
                  <a:cubicBezTo>
                    <a:pt x="19" y="6"/>
                    <a:pt x="13" y="0"/>
                    <a:pt x="5"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iśļïḋé">
              <a:extLst>
                <a:ext uri="{FF2B5EF4-FFF2-40B4-BE49-F238E27FC236}">
                  <a16:creationId xmlns:a16="http://schemas.microsoft.com/office/drawing/2014/main" xmlns="" id="{398509DF-703B-4AEC-83BD-180F4A82D353}"/>
                </a:ext>
              </a:extLst>
            </p:cNvPr>
            <p:cNvSpPr/>
            <p:nvPr/>
          </p:nvSpPr>
          <p:spPr bwMode="auto">
            <a:xfrm>
              <a:off x="2478242" y="4934413"/>
              <a:ext cx="45253" cy="132365"/>
            </a:xfrm>
            <a:custGeom>
              <a:avLst/>
              <a:gdLst>
                <a:gd name="T0" fmla="*/ 4 w 19"/>
                <a:gd name="T1" fmla="*/ 0 h 56"/>
                <a:gd name="T2" fmla="*/ 0 w 19"/>
                <a:gd name="T3" fmla="*/ 0 h 56"/>
                <a:gd name="T4" fmla="*/ 0 w 19"/>
                <a:gd name="T5" fmla="*/ 56 h 56"/>
                <a:gd name="T6" fmla="*/ 4 w 19"/>
                <a:gd name="T7" fmla="*/ 56 h 56"/>
                <a:gd name="T8" fmla="*/ 19 w 19"/>
                <a:gd name="T9" fmla="*/ 41 h 56"/>
                <a:gd name="T10" fmla="*/ 19 w 19"/>
                <a:gd name="T11" fmla="*/ 15 h 56"/>
                <a:gd name="T12" fmla="*/ 4 w 1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9" h="56">
                  <a:moveTo>
                    <a:pt x="4" y="0"/>
                  </a:moveTo>
                  <a:cubicBezTo>
                    <a:pt x="0" y="0"/>
                    <a:pt x="0" y="0"/>
                    <a:pt x="0" y="0"/>
                  </a:cubicBezTo>
                  <a:cubicBezTo>
                    <a:pt x="0" y="56"/>
                    <a:pt x="0" y="56"/>
                    <a:pt x="0" y="56"/>
                  </a:cubicBezTo>
                  <a:cubicBezTo>
                    <a:pt x="4" y="56"/>
                    <a:pt x="4" y="56"/>
                    <a:pt x="4" y="56"/>
                  </a:cubicBezTo>
                  <a:cubicBezTo>
                    <a:pt x="13" y="56"/>
                    <a:pt x="19" y="50"/>
                    <a:pt x="19" y="41"/>
                  </a:cubicBezTo>
                  <a:cubicBezTo>
                    <a:pt x="19" y="15"/>
                    <a:pt x="19" y="15"/>
                    <a:pt x="19" y="15"/>
                  </a:cubicBezTo>
                  <a:cubicBezTo>
                    <a:pt x="19" y="7"/>
                    <a:pt x="13" y="0"/>
                    <a:pt x="4"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iŝḷíďè">
              <a:extLst>
                <a:ext uri="{FF2B5EF4-FFF2-40B4-BE49-F238E27FC236}">
                  <a16:creationId xmlns:a16="http://schemas.microsoft.com/office/drawing/2014/main" xmlns="" id="{FE88AEB1-EA51-4720-A1A8-F07F54D763B0}"/>
                </a:ext>
              </a:extLst>
            </p:cNvPr>
            <p:cNvSpPr/>
            <p:nvPr/>
          </p:nvSpPr>
          <p:spPr bwMode="auto">
            <a:xfrm>
              <a:off x="2165999" y="4934413"/>
              <a:ext cx="287355" cy="13236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 name="íslîḑê">
              <a:extLst>
                <a:ext uri="{FF2B5EF4-FFF2-40B4-BE49-F238E27FC236}">
                  <a16:creationId xmlns:a16="http://schemas.microsoft.com/office/drawing/2014/main" xmlns="" id="{0D2B0E4B-B3AC-4492-A471-258E4B6DA931}"/>
                </a:ext>
              </a:extLst>
            </p:cNvPr>
            <p:cNvSpPr/>
            <p:nvPr/>
          </p:nvSpPr>
          <p:spPr bwMode="auto">
            <a:xfrm>
              <a:off x="2165999" y="4934413"/>
              <a:ext cx="287355" cy="1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îšľide">
              <a:extLst>
                <a:ext uri="{FF2B5EF4-FFF2-40B4-BE49-F238E27FC236}">
                  <a16:creationId xmlns:a16="http://schemas.microsoft.com/office/drawing/2014/main" xmlns="" id="{0007D046-934F-4FB7-BAE6-5C841C1F7E22}"/>
                </a:ext>
              </a:extLst>
            </p:cNvPr>
            <p:cNvSpPr/>
            <p:nvPr/>
          </p:nvSpPr>
          <p:spPr bwMode="auto">
            <a:xfrm>
              <a:off x="2654728" y="5082616"/>
              <a:ext cx="900529" cy="169698"/>
            </a:xfrm>
            <a:custGeom>
              <a:avLst/>
              <a:gdLst>
                <a:gd name="T0" fmla="*/ 360 w 383"/>
                <a:gd name="T1" fmla="*/ 72 h 72"/>
                <a:gd name="T2" fmla="*/ 23 w 383"/>
                <a:gd name="T3" fmla="*/ 72 h 72"/>
                <a:gd name="T4" fmla="*/ 0 w 383"/>
                <a:gd name="T5" fmla="*/ 49 h 72"/>
                <a:gd name="T6" fmla="*/ 0 w 383"/>
                <a:gd name="T7" fmla="*/ 23 h 72"/>
                <a:gd name="T8" fmla="*/ 23 w 383"/>
                <a:gd name="T9" fmla="*/ 0 h 72"/>
                <a:gd name="T10" fmla="*/ 360 w 383"/>
                <a:gd name="T11" fmla="*/ 0 h 72"/>
                <a:gd name="T12" fmla="*/ 383 w 383"/>
                <a:gd name="T13" fmla="*/ 23 h 72"/>
                <a:gd name="T14" fmla="*/ 383 w 383"/>
                <a:gd name="T15" fmla="*/ 49 h 72"/>
                <a:gd name="T16" fmla="*/ 360 w 383"/>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72">
                  <a:moveTo>
                    <a:pt x="360" y="72"/>
                  </a:moveTo>
                  <a:cubicBezTo>
                    <a:pt x="23" y="72"/>
                    <a:pt x="23" y="72"/>
                    <a:pt x="23" y="72"/>
                  </a:cubicBezTo>
                  <a:cubicBezTo>
                    <a:pt x="11" y="72"/>
                    <a:pt x="0" y="61"/>
                    <a:pt x="0" y="49"/>
                  </a:cubicBezTo>
                  <a:cubicBezTo>
                    <a:pt x="0" y="23"/>
                    <a:pt x="0" y="23"/>
                    <a:pt x="0" y="23"/>
                  </a:cubicBezTo>
                  <a:cubicBezTo>
                    <a:pt x="0" y="11"/>
                    <a:pt x="11" y="0"/>
                    <a:pt x="23" y="0"/>
                  </a:cubicBezTo>
                  <a:cubicBezTo>
                    <a:pt x="360" y="0"/>
                    <a:pt x="360" y="0"/>
                    <a:pt x="360" y="0"/>
                  </a:cubicBezTo>
                  <a:cubicBezTo>
                    <a:pt x="372" y="0"/>
                    <a:pt x="383" y="11"/>
                    <a:pt x="383" y="23"/>
                  </a:cubicBezTo>
                  <a:cubicBezTo>
                    <a:pt x="383" y="49"/>
                    <a:pt x="383" y="49"/>
                    <a:pt x="383" y="49"/>
                  </a:cubicBezTo>
                  <a:cubicBezTo>
                    <a:pt x="383" y="61"/>
                    <a:pt x="372" y="72"/>
                    <a:pt x="360"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ïṩ1iḓe">
              <a:extLst>
                <a:ext uri="{FF2B5EF4-FFF2-40B4-BE49-F238E27FC236}">
                  <a16:creationId xmlns:a16="http://schemas.microsoft.com/office/drawing/2014/main" xmlns="" id="{E03DD35D-8D9B-40F0-A2DD-0465AC13CDF1}"/>
                </a:ext>
              </a:extLst>
            </p:cNvPr>
            <p:cNvSpPr/>
            <p:nvPr/>
          </p:nvSpPr>
          <p:spPr bwMode="auto">
            <a:xfrm>
              <a:off x="2709031" y="5101848"/>
              <a:ext cx="791922" cy="131233"/>
            </a:xfrm>
            <a:custGeom>
              <a:avLst/>
              <a:gdLst>
                <a:gd name="T0" fmla="*/ 690 w 700"/>
                <a:gd name="T1" fmla="*/ 0 h 116"/>
                <a:gd name="T2" fmla="*/ 669 w 700"/>
                <a:gd name="T3" fmla="*/ 0 h 116"/>
                <a:gd name="T4" fmla="*/ 669 w 700"/>
                <a:gd name="T5" fmla="*/ 116 h 116"/>
                <a:gd name="T6" fmla="*/ 416 w 700"/>
                <a:gd name="T7" fmla="*/ 116 h 116"/>
                <a:gd name="T8" fmla="*/ 416 w 700"/>
                <a:gd name="T9" fmla="*/ 0 h 116"/>
                <a:gd name="T10" fmla="*/ 384 w 700"/>
                <a:gd name="T11" fmla="*/ 0 h 116"/>
                <a:gd name="T12" fmla="*/ 384 w 700"/>
                <a:gd name="T13" fmla="*/ 116 h 116"/>
                <a:gd name="T14" fmla="*/ 118 w 700"/>
                <a:gd name="T15" fmla="*/ 116 h 116"/>
                <a:gd name="T16" fmla="*/ 118 w 700"/>
                <a:gd name="T17" fmla="*/ 0 h 116"/>
                <a:gd name="T18" fmla="*/ 69 w 700"/>
                <a:gd name="T19" fmla="*/ 0 h 116"/>
                <a:gd name="T20" fmla="*/ 69 w 700"/>
                <a:gd name="T21" fmla="*/ 116 h 116"/>
                <a:gd name="T22" fmla="*/ 0 w 700"/>
                <a:gd name="T23" fmla="*/ 116 h 116"/>
                <a:gd name="T24" fmla="*/ 0 w 700"/>
                <a:gd name="T25" fmla="*/ 116 h 116"/>
                <a:gd name="T26" fmla="*/ 700 w 700"/>
                <a:gd name="T27" fmla="*/ 116 h 116"/>
                <a:gd name="T28" fmla="*/ 700 w 700"/>
                <a:gd name="T29" fmla="*/ 116 h 116"/>
                <a:gd name="T30" fmla="*/ 690 w 700"/>
                <a:gd name="T31" fmla="*/ 116 h 116"/>
                <a:gd name="T32" fmla="*/ 690 w 700"/>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6">
                  <a:moveTo>
                    <a:pt x="690" y="0"/>
                  </a:moveTo>
                  <a:lnTo>
                    <a:pt x="669" y="0"/>
                  </a:lnTo>
                  <a:lnTo>
                    <a:pt x="669" y="116"/>
                  </a:lnTo>
                  <a:lnTo>
                    <a:pt x="416" y="116"/>
                  </a:lnTo>
                  <a:lnTo>
                    <a:pt x="416" y="0"/>
                  </a:lnTo>
                  <a:lnTo>
                    <a:pt x="384" y="0"/>
                  </a:lnTo>
                  <a:lnTo>
                    <a:pt x="384" y="116"/>
                  </a:lnTo>
                  <a:lnTo>
                    <a:pt x="118" y="116"/>
                  </a:lnTo>
                  <a:lnTo>
                    <a:pt x="118" y="0"/>
                  </a:lnTo>
                  <a:lnTo>
                    <a:pt x="69" y="0"/>
                  </a:lnTo>
                  <a:lnTo>
                    <a:pt x="69" y="116"/>
                  </a:lnTo>
                  <a:lnTo>
                    <a:pt x="0" y="116"/>
                  </a:lnTo>
                  <a:lnTo>
                    <a:pt x="0" y="116"/>
                  </a:lnTo>
                  <a:lnTo>
                    <a:pt x="700" y="116"/>
                  </a:lnTo>
                  <a:lnTo>
                    <a:pt x="700" y="116"/>
                  </a:lnTo>
                  <a:lnTo>
                    <a:pt x="690" y="116"/>
                  </a:lnTo>
                  <a:lnTo>
                    <a:pt x="690"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îṣliḓê">
              <a:extLst>
                <a:ext uri="{FF2B5EF4-FFF2-40B4-BE49-F238E27FC236}">
                  <a16:creationId xmlns:a16="http://schemas.microsoft.com/office/drawing/2014/main" xmlns="" id="{DF157A1D-B383-4EE6-AE20-F4B35F393218}"/>
                </a:ext>
              </a:extLst>
            </p:cNvPr>
            <p:cNvSpPr/>
            <p:nvPr/>
          </p:nvSpPr>
          <p:spPr bwMode="auto">
            <a:xfrm>
              <a:off x="2709031" y="5101848"/>
              <a:ext cx="791922" cy="131233"/>
            </a:xfrm>
            <a:custGeom>
              <a:avLst/>
              <a:gdLst>
                <a:gd name="T0" fmla="*/ 690 w 700"/>
                <a:gd name="T1" fmla="*/ 0 h 116"/>
                <a:gd name="T2" fmla="*/ 669 w 700"/>
                <a:gd name="T3" fmla="*/ 0 h 116"/>
                <a:gd name="T4" fmla="*/ 669 w 700"/>
                <a:gd name="T5" fmla="*/ 116 h 116"/>
                <a:gd name="T6" fmla="*/ 416 w 700"/>
                <a:gd name="T7" fmla="*/ 116 h 116"/>
                <a:gd name="T8" fmla="*/ 416 w 700"/>
                <a:gd name="T9" fmla="*/ 0 h 116"/>
                <a:gd name="T10" fmla="*/ 384 w 700"/>
                <a:gd name="T11" fmla="*/ 0 h 116"/>
                <a:gd name="T12" fmla="*/ 384 w 700"/>
                <a:gd name="T13" fmla="*/ 116 h 116"/>
                <a:gd name="T14" fmla="*/ 118 w 700"/>
                <a:gd name="T15" fmla="*/ 116 h 116"/>
                <a:gd name="T16" fmla="*/ 118 w 700"/>
                <a:gd name="T17" fmla="*/ 0 h 116"/>
                <a:gd name="T18" fmla="*/ 69 w 700"/>
                <a:gd name="T19" fmla="*/ 0 h 116"/>
                <a:gd name="T20" fmla="*/ 69 w 700"/>
                <a:gd name="T21" fmla="*/ 116 h 116"/>
                <a:gd name="T22" fmla="*/ 0 w 700"/>
                <a:gd name="T23" fmla="*/ 116 h 116"/>
                <a:gd name="T24" fmla="*/ 0 w 700"/>
                <a:gd name="T25" fmla="*/ 116 h 116"/>
                <a:gd name="T26" fmla="*/ 700 w 700"/>
                <a:gd name="T27" fmla="*/ 116 h 116"/>
                <a:gd name="T28" fmla="*/ 700 w 700"/>
                <a:gd name="T29" fmla="*/ 116 h 116"/>
                <a:gd name="T30" fmla="*/ 690 w 700"/>
                <a:gd name="T31" fmla="*/ 116 h 116"/>
                <a:gd name="T32" fmla="*/ 690 w 700"/>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6">
                  <a:moveTo>
                    <a:pt x="690" y="0"/>
                  </a:moveTo>
                  <a:lnTo>
                    <a:pt x="669" y="0"/>
                  </a:lnTo>
                  <a:lnTo>
                    <a:pt x="669" y="116"/>
                  </a:lnTo>
                  <a:lnTo>
                    <a:pt x="416" y="116"/>
                  </a:lnTo>
                  <a:lnTo>
                    <a:pt x="416" y="0"/>
                  </a:lnTo>
                  <a:lnTo>
                    <a:pt x="384" y="0"/>
                  </a:lnTo>
                  <a:lnTo>
                    <a:pt x="384" y="116"/>
                  </a:lnTo>
                  <a:lnTo>
                    <a:pt x="118" y="116"/>
                  </a:lnTo>
                  <a:lnTo>
                    <a:pt x="118" y="0"/>
                  </a:lnTo>
                  <a:lnTo>
                    <a:pt x="69" y="0"/>
                  </a:lnTo>
                  <a:lnTo>
                    <a:pt x="69" y="116"/>
                  </a:lnTo>
                  <a:lnTo>
                    <a:pt x="0" y="116"/>
                  </a:lnTo>
                  <a:lnTo>
                    <a:pt x="0" y="116"/>
                  </a:lnTo>
                  <a:lnTo>
                    <a:pt x="700" y="116"/>
                  </a:lnTo>
                  <a:lnTo>
                    <a:pt x="700" y="116"/>
                  </a:lnTo>
                  <a:lnTo>
                    <a:pt x="690" y="116"/>
                  </a:lnTo>
                  <a:lnTo>
                    <a:pt x="6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îṧ1îďe">
              <a:extLst>
                <a:ext uri="{FF2B5EF4-FFF2-40B4-BE49-F238E27FC236}">
                  <a16:creationId xmlns:a16="http://schemas.microsoft.com/office/drawing/2014/main" xmlns="" id="{6D89626B-5309-4748-83BA-61003D6809B5}"/>
                </a:ext>
              </a:extLst>
            </p:cNvPr>
            <p:cNvSpPr/>
            <p:nvPr/>
          </p:nvSpPr>
          <p:spPr bwMode="auto">
            <a:xfrm>
              <a:off x="2673960" y="5101848"/>
              <a:ext cx="113132" cy="131233"/>
            </a:xfrm>
            <a:custGeom>
              <a:avLst/>
              <a:gdLst>
                <a:gd name="T0" fmla="*/ 0 w 48"/>
                <a:gd name="T1" fmla="*/ 41 h 56"/>
                <a:gd name="T2" fmla="*/ 0 w 48"/>
                <a:gd name="T3" fmla="*/ 42 h 56"/>
                <a:gd name="T4" fmla="*/ 14 w 48"/>
                <a:gd name="T5" fmla="*/ 56 h 56"/>
                <a:gd name="T6" fmla="*/ 15 w 48"/>
                <a:gd name="T7" fmla="*/ 56 h 56"/>
                <a:gd name="T8" fmla="*/ 0 w 48"/>
                <a:gd name="T9" fmla="*/ 41 h 56"/>
                <a:gd name="T10" fmla="*/ 48 w 48"/>
                <a:gd name="T11" fmla="*/ 0 h 56"/>
                <a:gd name="T12" fmla="*/ 14 w 48"/>
                <a:gd name="T13" fmla="*/ 0 h 56"/>
                <a:gd name="T14" fmla="*/ 0 w 48"/>
                <a:gd name="T15" fmla="*/ 14 h 56"/>
                <a:gd name="T16" fmla="*/ 0 w 48"/>
                <a:gd name="T17" fmla="*/ 15 h 56"/>
                <a:gd name="T18" fmla="*/ 15 w 48"/>
                <a:gd name="T19" fmla="*/ 0 h 56"/>
                <a:gd name="T20" fmla="*/ 48 w 4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6">
                  <a:moveTo>
                    <a:pt x="0" y="41"/>
                  </a:moveTo>
                  <a:cubicBezTo>
                    <a:pt x="0" y="42"/>
                    <a:pt x="0" y="42"/>
                    <a:pt x="0" y="42"/>
                  </a:cubicBezTo>
                  <a:cubicBezTo>
                    <a:pt x="0" y="50"/>
                    <a:pt x="6" y="56"/>
                    <a:pt x="14" y="56"/>
                  </a:cubicBezTo>
                  <a:cubicBezTo>
                    <a:pt x="15" y="56"/>
                    <a:pt x="15" y="56"/>
                    <a:pt x="15" y="56"/>
                  </a:cubicBezTo>
                  <a:cubicBezTo>
                    <a:pt x="7" y="56"/>
                    <a:pt x="0" y="49"/>
                    <a:pt x="0" y="41"/>
                  </a:cubicBezTo>
                  <a:moveTo>
                    <a:pt x="48" y="0"/>
                  </a:moveTo>
                  <a:cubicBezTo>
                    <a:pt x="14" y="0"/>
                    <a:pt x="14" y="0"/>
                    <a:pt x="14" y="0"/>
                  </a:cubicBezTo>
                  <a:cubicBezTo>
                    <a:pt x="6" y="0"/>
                    <a:pt x="0" y="6"/>
                    <a:pt x="0" y="14"/>
                  </a:cubicBezTo>
                  <a:cubicBezTo>
                    <a:pt x="0" y="15"/>
                    <a:pt x="0" y="15"/>
                    <a:pt x="0" y="15"/>
                  </a:cubicBezTo>
                  <a:cubicBezTo>
                    <a:pt x="0" y="7"/>
                    <a:pt x="7" y="0"/>
                    <a:pt x="15"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îṡľíḓé">
              <a:extLst>
                <a:ext uri="{FF2B5EF4-FFF2-40B4-BE49-F238E27FC236}">
                  <a16:creationId xmlns:a16="http://schemas.microsoft.com/office/drawing/2014/main" xmlns="" id="{FCDDF6CD-6D66-4A0D-BADF-4F1FE1119B6C}"/>
                </a:ext>
              </a:extLst>
            </p:cNvPr>
            <p:cNvSpPr/>
            <p:nvPr/>
          </p:nvSpPr>
          <p:spPr bwMode="auto">
            <a:xfrm>
              <a:off x="2673960" y="5101848"/>
              <a:ext cx="113132" cy="131233"/>
            </a:xfrm>
            <a:custGeom>
              <a:avLst/>
              <a:gdLst>
                <a:gd name="T0" fmla="*/ 48 w 48"/>
                <a:gd name="T1" fmla="*/ 0 h 56"/>
                <a:gd name="T2" fmla="*/ 15 w 48"/>
                <a:gd name="T3" fmla="*/ 0 h 56"/>
                <a:gd name="T4" fmla="*/ 0 w 48"/>
                <a:gd name="T5" fmla="*/ 15 h 56"/>
                <a:gd name="T6" fmla="*/ 0 w 48"/>
                <a:gd name="T7" fmla="*/ 41 h 56"/>
                <a:gd name="T8" fmla="*/ 15 w 48"/>
                <a:gd name="T9" fmla="*/ 56 h 56"/>
                <a:gd name="T10" fmla="*/ 48 w 48"/>
                <a:gd name="T11" fmla="*/ 56 h 56"/>
                <a:gd name="T12" fmla="*/ 48 w 4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0"/>
                  </a:moveTo>
                  <a:cubicBezTo>
                    <a:pt x="15" y="0"/>
                    <a:pt x="15" y="0"/>
                    <a:pt x="15" y="0"/>
                  </a:cubicBezTo>
                  <a:cubicBezTo>
                    <a:pt x="7" y="0"/>
                    <a:pt x="0" y="7"/>
                    <a:pt x="0" y="15"/>
                  </a:cubicBezTo>
                  <a:cubicBezTo>
                    <a:pt x="0" y="41"/>
                    <a:pt x="0" y="41"/>
                    <a:pt x="0" y="41"/>
                  </a:cubicBezTo>
                  <a:cubicBezTo>
                    <a:pt x="0" y="49"/>
                    <a:pt x="7" y="56"/>
                    <a:pt x="15" y="56"/>
                  </a:cubicBezTo>
                  <a:cubicBezTo>
                    <a:pt x="48" y="56"/>
                    <a:pt x="48" y="56"/>
                    <a:pt x="48"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iṩḷidè">
              <a:extLst>
                <a:ext uri="{FF2B5EF4-FFF2-40B4-BE49-F238E27FC236}">
                  <a16:creationId xmlns:a16="http://schemas.microsoft.com/office/drawing/2014/main" xmlns="" id="{0D04D6F9-770E-49E9-B6D4-2B9E740B1DB2}"/>
                </a:ext>
              </a:extLst>
            </p:cNvPr>
            <p:cNvSpPr/>
            <p:nvPr/>
          </p:nvSpPr>
          <p:spPr bwMode="auto">
            <a:xfrm>
              <a:off x="2842526" y="5101848"/>
              <a:ext cx="300930"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işlíďê">
              <a:extLst>
                <a:ext uri="{FF2B5EF4-FFF2-40B4-BE49-F238E27FC236}">
                  <a16:creationId xmlns:a16="http://schemas.microsoft.com/office/drawing/2014/main" xmlns="" id="{004BA392-DD77-4513-BC4B-B90FEAF146D8}"/>
                </a:ext>
              </a:extLst>
            </p:cNvPr>
            <p:cNvSpPr/>
            <p:nvPr/>
          </p:nvSpPr>
          <p:spPr bwMode="auto">
            <a:xfrm>
              <a:off x="2842526" y="5101848"/>
              <a:ext cx="300930"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îSḻîḓè">
              <a:extLst>
                <a:ext uri="{FF2B5EF4-FFF2-40B4-BE49-F238E27FC236}">
                  <a16:creationId xmlns:a16="http://schemas.microsoft.com/office/drawing/2014/main" xmlns="" id="{F3D75015-186E-42C6-9C10-CE865809D044}"/>
                </a:ext>
              </a:extLst>
            </p:cNvPr>
            <p:cNvSpPr/>
            <p:nvPr/>
          </p:nvSpPr>
          <p:spPr bwMode="auto">
            <a:xfrm>
              <a:off x="3489640" y="5101848"/>
              <a:ext cx="46384" cy="131233"/>
            </a:xfrm>
            <a:custGeom>
              <a:avLst/>
              <a:gdLst>
                <a:gd name="T0" fmla="*/ 6 w 20"/>
                <a:gd name="T1" fmla="*/ 0 h 56"/>
                <a:gd name="T2" fmla="*/ 0 w 20"/>
                <a:gd name="T3" fmla="*/ 0 h 56"/>
                <a:gd name="T4" fmla="*/ 5 w 20"/>
                <a:gd name="T5" fmla="*/ 0 h 56"/>
                <a:gd name="T6" fmla="*/ 20 w 20"/>
                <a:gd name="T7" fmla="*/ 15 h 56"/>
                <a:gd name="T8" fmla="*/ 20 w 20"/>
                <a:gd name="T9" fmla="*/ 41 h 56"/>
                <a:gd name="T10" fmla="*/ 5 w 20"/>
                <a:gd name="T11" fmla="*/ 56 h 56"/>
                <a:gd name="T12" fmla="*/ 6 w 20"/>
                <a:gd name="T13" fmla="*/ 56 h 56"/>
                <a:gd name="T14" fmla="*/ 20 w 20"/>
                <a:gd name="T15" fmla="*/ 42 h 56"/>
                <a:gd name="T16" fmla="*/ 20 w 20"/>
                <a:gd name="T17" fmla="*/ 14 h 56"/>
                <a:gd name="T18" fmla="*/ 6 w 20"/>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6">
                  <a:moveTo>
                    <a:pt x="6" y="0"/>
                  </a:moveTo>
                  <a:cubicBezTo>
                    <a:pt x="0" y="0"/>
                    <a:pt x="0" y="0"/>
                    <a:pt x="0" y="0"/>
                  </a:cubicBezTo>
                  <a:cubicBezTo>
                    <a:pt x="5" y="0"/>
                    <a:pt x="5" y="0"/>
                    <a:pt x="5" y="0"/>
                  </a:cubicBezTo>
                  <a:cubicBezTo>
                    <a:pt x="13" y="0"/>
                    <a:pt x="20" y="7"/>
                    <a:pt x="20" y="15"/>
                  </a:cubicBezTo>
                  <a:cubicBezTo>
                    <a:pt x="20" y="41"/>
                    <a:pt x="20" y="41"/>
                    <a:pt x="20" y="41"/>
                  </a:cubicBezTo>
                  <a:cubicBezTo>
                    <a:pt x="20" y="49"/>
                    <a:pt x="13" y="56"/>
                    <a:pt x="5" y="56"/>
                  </a:cubicBezTo>
                  <a:cubicBezTo>
                    <a:pt x="6" y="56"/>
                    <a:pt x="6" y="56"/>
                    <a:pt x="6" y="56"/>
                  </a:cubicBezTo>
                  <a:cubicBezTo>
                    <a:pt x="14" y="56"/>
                    <a:pt x="20" y="50"/>
                    <a:pt x="20" y="42"/>
                  </a:cubicBezTo>
                  <a:cubicBezTo>
                    <a:pt x="20" y="14"/>
                    <a:pt x="20" y="14"/>
                    <a:pt x="20" y="14"/>
                  </a:cubicBezTo>
                  <a:cubicBezTo>
                    <a:pt x="20" y="6"/>
                    <a:pt x="14" y="0"/>
                    <a:pt x="6"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iSlíďê">
              <a:extLst>
                <a:ext uri="{FF2B5EF4-FFF2-40B4-BE49-F238E27FC236}">
                  <a16:creationId xmlns:a16="http://schemas.microsoft.com/office/drawing/2014/main" xmlns="" id="{022FE19E-FB8A-47C7-A018-E81B4E8CE864}"/>
                </a:ext>
              </a:extLst>
            </p:cNvPr>
            <p:cNvSpPr/>
            <p:nvPr/>
          </p:nvSpPr>
          <p:spPr bwMode="auto">
            <a:xfrm>
              <a:off x="3489640" y="5101848"/>
              <a:ext cx="46384" cy="131233"/>
            </a:xfrm>
            <a:custGeom>
              <a:avLst/>
              <a:gdLst>
                <a:gd name="T0" fmla="*/ 5 w 20"/>
                <a:gd name="T1" fmla="*/ 0 h 56"/>
                <a:gd name="T2" fmla="*/ 0 w 20"/>
                <a:gd name="T3" fmla="*/ 0 h 56"/>
                <a:gd name="T4" fmla="*/ 0 w 20"/>
                <a:gd name="T5" fmla="*/ 56 h 56"/>
                <a:gd name="T6" fmla="*/ 5 w 20"/>
                <a:gd name="T7" fmla="*/ 56 h 56"/>
                <a:gd name="T8" fmla="*/ 20 w 20"/>
                <a:gd name="T9" fmla="*/ 41 h 56"/>
                <a:gd name="T10" fmla="*/ 20 w 20"/>
                <a:gd name="T11" fmla="*/ 15 h 56"/>
                <a:gd name="T12" fmla="*/ 5 w 2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5" y="0"/>
                  </a:moveTo>
                  <a:cubicBezTo>
                    <a:pt x="0" y="0"/>
                    <a:pt x="0" y="0"/>
                    <a:pt x="0" y="0"/>
                  </a:cubicBezTo>
                  <a:cubicBezTo>
                    <a:pt x="0" y="56"/>
                    <a:pt x="0" y="56"/>
                    <a:pt x="0" y="56"/>
                  </a:cubicBezTo>
                  <a:cubicBezTo>
                    <a:pt x="5" y="56"/>
                    <a:pt x="5" y="56"/>
                    <a:pt x="5" y="56"/>
                  </a:cubicBezTo>
                  <a:cubicBezTo>
                    <a:pt x="13" y="56"/>
                    <a:pt x="20" y="49"/>
                    <a:pt x="20" y="41"/>
                  </a:cubicBezTo>
                  <a:cubicBezTo>
                    <a:pt x="20" y="15"/>
                    <a:pt x="20" y="15"/>
                    <a:pt x="20" y="15"/>
                  </a:cubicBezTo>
                  <a:cubicBezTo>
                    <a:pt x="20" y="7"/>
                    <a:pt x="13" y="0"/>
                    <a:pt x="5"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ïS1íḍé">
              <a:extLst>
                <a:ext uri="{FF2B5EF4-FFF2-40B4-BE49-F238E27FC236}">
                  <a16:creationId xmlns:a16="http://schemas.microsoft.com/office/drawing/2014/main" xmlns="" id="{756729D5-AF22-49BC-9353-2BB7842BC07B}"/>
                </a:ext>
              </a:extLst>
            </p:cNvPr>
            <p:cNvSpPr/>
            <p:nvPr/>
          </p:nvSpPr>
          <p:spPr bwMode="auto">
            <a:xfrm>
              <a:off x="3179659" y="5101848"/>
              <a:ext cx="286224"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 name="ïṩļîde">
              <a:extLst>
                <a:ext uri="{FF2B5EF4-FFF2-40B4-BE49-F238E27FC236}">
                  <a16:creationId xmlns:a16="http://schemas.microsoft.com/office/drawing/2014/main" xmlns="" id="{A5660BC3-BC40-44E4-B3EA-4480B61A5FCE}"/>
                </a:ext>
              </a:extLst>
            </p:cNvPr>
            <p:cNvSpPr/>
            <p:nvPr/>
          </p:nvSpPr>
          <p:spPr bwMode="auto">
            <a:xfrm>
              <a:off x="3179659" y="5101848"/>
              <a:ext cx="286224"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 name="iṥļïdê">
              <a:extLst>
                <a:ext uri="{FF2B5EF4-FFF2-40B4-BE49-F238E27FC236}">
                  <a16:creationId xmlns:a16="http://schemas.microsoft.com/office/drawing/2014/main" xmlns="" id="{D0C4956E-A7E8-42BA-8639-4DA5CA5C0FF8}"/>
                </a:ext>
              </a:extLst>
            </p:cNvPr>
            <p:cNvSpPr/>
            <p:nvPr/>
          </p:nvSpPr>
          <p:spPr bwMode="auto">
            <a:xfrm>
              <a:off x="2718082" y="4916312"/>
              <a:ext cx="898266" cy="168567"/>
            </a:xfrm>
            <a:custGeom>
              <a:avLst/>
              <a:gdLst>
                <a:gd name="T0" fmla="*/ 359 w 382"/>
                <a:gd name="T1" fmla="*/ 72 h 72"/>
                <a:gd name="T2" fmla="*/ 23 w 382"/>
                <a:gd name="T3" fmla="*/ 72 h 72"/>
                <a:gd name="T4" fmla="*/ 0 w 382"/>
                <a:gd name="T5" fmla="*/ 49 h 72"/>
                <a:gd name="T6" fmla="*/ 0 w 382"/>
                <a:gd name="T7" fmla="*/ 24 h 72"/>
                <a:gd name="T8" fmla="*/ 23 w 382"/>
                <a:gd name="T9" fmla="*/ 0 h 72"/>
                <a:gd name="T10" fmla="*/ 359 w 382"/>
                <a:gd name="T11" fmla="*/ 0 h 72"/>
                <a:gd name="T12" fmla="*/ 382 w 382"/>
                <a:gd name="T13" fmla="*/ 24 h 72"/>
                <a:gd name="T14" fmla="*/ 382 w 382"/>
                <a:gd name="T15" fmla="*/ 49 h 72"/>
                <a:gd name="T16" fmla="*/ 359 w 38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2">
                  <a:moveTo>
                    <a:pt x="359" y="72"/>
                  </a:moveTo>
                  <a:cubicBezTo>
                    <a:pt x="23" y="72"/>
                    <a:pt x="23" y="72"/>
                    <a:pt x="23" y="72"/>
                  </a:cubicBezTo>
                  <a:cubicBezTo>
                    <a:pt x="10" y="72"/>
                    <a:pt x="0" y="62"/>
                    <a:pt x="0" y="49"/>
                  </a:cubicBezTo>
                  <a:cubicBezTo>
                    <a:pt x="0" y="24"/>
                    <a:pt x="0" y="24"/>
                    <a:pt x="0" y="24"/>
                  </a:cubicBezTo>
                  <a:cubicBezTo>
                    <a:pt x="0" y="11"/>
                    <a:pt x="10" y="0"/>
                    <a:pt x="23" y="0"/>
                  </a:cubicBezTo>
                  <a:cubicBezTo>
                    <a:pt x="359" y="0"/>
                    <a:pt x="359" y="0"/>
                    <a:pt x="359" y="0"/>
                  </a:cubicBezTo>
                  <a:cubicBezTo>
                    <a:pt x="372" y="0"/>
                    <a:pt x="382" y="11"/>
                    <a:pt x="382" y="24"/>
                  </a:cubicBezTo>
                  <a:cubicBezTo>
                    <a:pt x="382" y="49"/>
                    <a:pt x="382" y="49"/>
                    <a:pt x="382" y="49"/>
                  </a:cubicBezTo>
                  <a:cubicBezTo>
                    <a:pt x="382" y="62"/>
                    <a:pt x="372" y="72"/>
                    <a:pt x="359"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î$ḷidê">
              <a:extLst>
                <a:ext uri="{FF2B5EF4-FFF2-40B4-BE49-F238E27FC236}">
                  <a16:creationId xmlns:a16="http://schemas.microsoft.com/office/drawing/2014/main" xmlns="" id="{0314ED27-DBF9-447D-B850-D38CF025D0E5}"/>
                </a:ext>
              </a:extLst>
            </p:cNvPr>
            <p:cNvSpPr/>
            <p:nvPr/>
          </p:nvSpPr>
          <p:spPr bwMode="auto">
            <a:xfrm>
              <a:off x="2770122" y="4934413"/>
              <a:ext cx="791922" cy="132365"/>
            </a:xfrm>
            <a:custGeom>
              <a:avLst/>
              <a:gdLst>
                <a:gd name="T0" fmla="*/ 692 w 700"/>
                <a:gd name="T1" fmla="*/ 0 h 117"/>
                <a:gd name="T2" fmla="*/ 671 w 700"/>
                <a:gd name="T3" fmla="*/ 0 h 117"/>
                <a:gd name="T4" fmla="*/ 671 w 700"/>
                <a:gd name="T5" fmla="*/ 117 h 117"/>
                <a:gd name="T6" fmla="*/ 416 w 700"/>
                <a:gd name="T7" fmla="*/ 117 h 117"/>
                <a:gd name="T8" fmla="*/ 416 w 700"/>
                <a:gd name="T9" fmla="*/ 0 h 117"/>
                <a:gd name="T10" fmla="*/ 384 w 700"/>
                <a:gd name="T11" fmla="*/ 0 h 117"/>
                <a:gd name="T12" fmla="*/ 384 w 700"/>
                <a:gd name="T13" fmla="*/ 117 h 117"/>
                <a:gd name="T14" fmla="*/ 118 w 700"/>
                <a:gd name="T15" fmla="*/ 117 h 117"/>
                <a:gd name="T16" fmla="*/ 118 w 700"/>
                <a:gd name="T17" fmla="*/ 0 h 117"/>
                <a:gd name="T18" fmla="*/ 71 w 700"/>
                <a:gd name="T19" fmla="*/ 0 h 117"/>
                <a:gd name="T20" fmla="*/ 71 w 700"/>
                <a:gd name="T21" fmla="*/ 117 h 117"/>
                <a:gd name="T22" fmla="*/ 0 w 700"/>
                <a:gd name="T23" fmla="*/ 117 h 117"/>
                <a:gd name="T24" fmla="*/ 0 w 700"/>
                <a:gd name="T25" fmla="*/ 117 h 117"/>
                <a:gd name="T26" fmla="*/ 700 w 700"/>
                <a:gd name="T27" fmla="*/ 117 h 117"/>
                <a:gd name="T28" fmla="*/ 700 w 700"/>
                <a:gd name="T29" fmla="*/ 117 h 117"/>
                <a:gd name="T30" fmla="*/ 692 w 700"/>
                <a:gd name="T31" fmla="*/ 117 h 117"/>
                <a:gd name="T32" fmla="*/ 692 w 700"/>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7">
                  <a:moveTo>
                    <a:pt x="692" y="0"/>
                  </a:moveTo>
                  <a:lnTo>
                    <a:pt x="671" y="0"/>
                  </a:lnTo>
                  <a:lnTo>
                    <a:pt x="671" y="117"/>
                  </a:lnTo>
                  <a:lnTo>
                    <a:pt x="416" y="117"/>
                  </a:lnTo>
                  <a:lnTo>
                    <a:pt x="416" y="0"/>
                  </a:lnTo>
                  <a:lnTo>
                    <a:pt x="384" y="0"/>
                  </a:lnTo>
                  <a:lnTo>
                    <a:pt x="384" y="117"/>
                  </a:lnTo>
                  <a:lnTo>
                    <a:pt x="118" y="117"/>
                  </a:lnTo>
                  <a:lnTo>
                    <a:pt x="118" y="0"/>
                  </a:lnTo>
                  <a:lnTo>
                    <a:pt x="71" y="0"/>
                  </a:lnTo>
                  <a:lnTo>
                    <a:pt x="71" y="117"/>
                  </a:lnTo>
                  <a:lnTo>
                    <a:pt x="0" y="117"/>
                  </a:lnTo>
                  <a:lnTo>
                    <a:pt x="0" y="117"/>
                  </a:lnTo>
                  <a:lnTo>
                    <a:pt x="700" y="117"/>
                  </a:lnTo>
                  <a:lnTo>
                    <a:pt x="700" y="117"/>
                  </a:lnTo>
                  <a:lnTo>
                    <a:pt x="692" y="117"/>
                  </a:lnTo>
                  <a:lnTo>
                    <a:pt x="692"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išļiḋé">
              <a:extLst>
                <a:ext uri="{FF2B5EF4-FFF2-40B4-BE49-F238E27FC236}">
                  <a16:creationId xmlns:a16="http://schemas.microsoft.com/office/drawing/2014/main" xmlns="" id="{86206054-D5B2-45A3-AD36-4BCC61D9B958}"/>
                </a:ext>
              </a:extLst>
            </p:cNvPr>
            <p:cNvSpPr/>
            <p:nvPr/>
          </p:nvSpPr>
          <p:spPr bwMode="auto">
            <a:xfrm>
              <a:off x="2770122" y="4934413"/>
              <a:ext cx="791922" cy="132365"/>
            </a:xfrm>
            <a:custGeom>
              <a:avLst/>
              <a:gdLst>
                <a:gd name="T0" fmla="*/ 692 w 700"/>
                <a:gd name="T1" fmla="*/ 0 h 117"/>
                <a:gd name="T2" fmla="*/ 671 w 700"/>
                <a:gd name="T3" fmla="*/ 0 h 117"/>
                <a:gd name="T4" fmla="*/ 671 w 700"/>
                <a:gd name="T5" fmla="*/ 117 h 117"/>
                <a:gd name="T6" fmla="*/ 416 w 700"/>
                <a:gd name="T7" fmla="*/ 117 h 117"/>
                <a:gd name="T8" fmla="*/ 416 w 700"/>
                <a:gd name="T9" fmla="*/ 0 h 117"/>
                <a:gd name="T10" fmla="*/ 384 w 700"/>
                <a:gd name="T11" fmla="*/ 0 h 117"/>
                <a:gd name="T12" fmla="*/ 384 w 700"/>
                <a:gd name="T13" fmla="*/ 117 h 117"/>
                <a:gd name="T14" fmla="*/ 118 w 700"/>
                <a:gd name="T15" fmla="*/ 117 h 117"/>
                <a:gd name="T16" fmla="*/ 118 w 700"/>
                <a:gd name="T17" fmla="*/ 0 h 117"/>
                <a:gd name="T18" fmla="*/ 71 w 700"/>
                <a:gd name="T19" fmla="*/ 0 h 117"/>
                <a:gd name="T20" fmla="*/ 71 w 700"/>
                <a:gd name="T21" fmla="*/ 117 h 117"/>
                <a:gd name="T22" fmla="*/ 0 w 700"/>
                <a:gd name="T23" fmla="*/ 117 h 117"/>
                <a:gd name="T24" fmla="*/ 0 w 700"/>
                <a:gd name="T25" fmla="*/ 117 h 117"/>
                <a:gd name="T26" fmla="*/ 700 w 700"/>
                <a:gd name="T27" fmla="*/ 117 h 117"/>
                <a:gd name="T28" fmla="*/ 700 w 700"/>
                <a:gd name="T29" fmla="*/ 117 h 117"/>
                <a:gd name="T30" fmla="*/ 692 w 700"/>
                <a:gd name="T31" fmla="*/ 117 h 117"/>
                <a:gd name="T32" fmla="*/ 692 w 700"/>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7">
                  <a:moveTo>
                    <a:pt x="692" y="0"/>
                  </a:moveTo>
                  <a:lnTo>
                    <a:pt x="671" y="0"/>
                  </a:lnTo>
                  <a:lnTo>
                    <a:pt x="671" y="117"/>
                  </a:lnTo>
                  <a:lnTo>
                    <a:pt x="416" y="117"/>
                  </a:lnTo>
                  <a:lnTo>
                    <a:pt x="416" y="0"/>
                  </a:lnTo>
                  <a:lnTo>
                    <a:pt x="384" y="0"/>
                  </a:lnTo>
                  <a:lnTo>
                    <a:pt x="384" y="117"/>
                  </a:lnTo>
                  <a:lnTo>
                    <a:pt x="118" y="117"/>
                  </a:lnTo>
                  <a:lnTo>
                    <a:pt x="118" y="0"/>
                  </a:lnTo>
                  <a:lnTo>
                    <a:pt x="71" y="0"/>
                  </a:lnTo>
                  <a:lnTo>
                    <a:pt x="71" y="117"/>
                  </a:lnTo>
                  <a:lnTo>
                    <a:pt x="0" y="117"/>
                  </a:lnTo>
                  <a:lnTo>
                    <a:pt x="0" y="117"/>
                  </a:lnTo>
                  <a:lnTo>
                    <a:pt x="700" y="117"/>
                  </a:lnTo>
                  <a:lnTo>
                    <a:pt x="700" y="117"/>
                  </a:lnTo>
                  <a:lnTo>
                    <a:pt x="692" y="117"/>
                  </a:lnTo>
                  <a:lnTo>
                    <a:pt x="6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ṥļïḋê">
              <a:extLst>
                <a:ext uri="{FF2B5EF4-FFF2-40B4-BE49-F238E27FC236}">
                  <a16:creationId xmlns:a16="http://schemas.microsoft.com/office/drawing/2014/main" xmlns="" id="{DBA95A4D-5EF6-457B-A00C-F22D8D8BFCC3}"/>
                </a:ext>
              </a:extLst>
            </p:cNvPr>
            <p:cNvSpPr/>
            <p:nvPr/>
          </p:nvSpPr>
          <p:spPr bwMode="auto">
            <a:xfrm>
              <a:off x="2735051" y="4934413"/>
              <a:ext cx="115394" cy="132365"/>
            </a:xfrm>
            <a:custGeom>
              <a:avLst/>
              <a:gdLst>
                <a:gd name="T0" fmla="*/ 0 w 49"/>
                <a:gd name="T1" fmla="*/ 41 h 56"/>
                <a:gd name="T2" fmla="*/ 0 w 49"/>
                <a:gd name="T3" fmla="*/ 42 h 56"/>
                <a:gd name="T4" fmla="*/ 15 w 49"/>
                <a:gd name="T5" fmla="*/ 56 h 56"/>
                <a:gd name="T6" fmla="*/ 15 w 49"/>
                <a:gd name="T7" fmla="*/ 56 h 56"/>
                <a:gd name="T8" fmla="*/ 0 w 49"/>
                <a:gd name="T9" fmla="*/ 41 h 56"/>
                <a:gd name="T10" fmla="*/ 49 w 49"/>
                <a:gd name="T11" fmla="*/ 0 h 56"/>
                <a:gd name="T12" fmla="*/ 15 w 49"/>
                <a:gd name="T13" fmla="*/ 0 h 56"/>
                <a:gd name="T14" fmla="*/ 0 w 49"/>
                <a:gd name="T15" fmla="*/ 14 h 56"/>
                <a:gd name="T16" fmla="*/ 0 w 49"/>
                <a:gd name="T17" fmla="*/ 15 h 56"/>
                <a:gd name="T18" fmla="*/ 15 w 49"/>
                <a:gd name="T19" fmla="*/ 0 h 56"/>
                <a:gd name="T20" fmla="*/ 49 w 4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6">
                  <a:moveTo>
                    <a:pt x="0" y="41"/>
                  </a:moveTo>
                  <a:cubicBezTo>
                    <a:pt x="0" y="42"/>
                    <a:pt x="0" y="42"/>
                    <a:pt x="0" y="42"/>
                  </a:cubicBezTo>
                  <a:cubicBezTo>
                    <a:pt x="0" y="50"/>
                    <a:pt x="7" y="56"/>
                    <a:pt x="15" y="56"/>
                  </a:cubicBezTo>
                  <a:cubicBezTo>
                    <a:pt x="15" y="56"/>
                    <a:pt x="15" y="56"/>
                    <a:pt x="15" y="56"/>
                  </a:cubicBezTo>
                  <a:cubicBezTo>
                    <a:pt x="7" y="56"/>
                    <a:pt x="0" y="50"/>
                    <a:pt x="0" y="41"/>
                  </a:cubicBezTo>
                  <a:moveTo>
                    <a:pt x="49" y="0"/>
                  </a:moveTo>
                  <a:cubicBezTo>
                    <a:pt x="15" y="0"/>
                    <a:pt x="15" y="0"/>
                    <a:pt x="15" y="0"/>
                  </a:cubicBezTo>
                  <a:cubicBezTo>
                    <a:pt x="7" y="0"/>
                    <a:pt x="0" y="6"/>
                    <a:pt x="0" y="14"/>
                  </a:cubicBezTo>
                  <a:cubicBezTo>
                    <a:pt x="0" y="15"/>
                    <a:pt x="0" y="15"/>
                    <a:pt x="0" y="15"/>
                  </a:cubicBezTo>
                  <a:cubicBezTo>
                    <a:pt x="0" y="7"/>
                    <a:pt x="7" y="0"/>
                    <a:pt x="15" y="0"/>
                  </a:cubicBezTo>
                  <a:cubicBezTo>
                    <a:pt x="49" y="0"/>
                    <a:pt x="49" y="0"/>
                    <a:pt x="49"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íṣļîḓè">
              <a:extLst>
                <a:ext uri="{FF2B5EF4-FFF2-40B4-BE49-F238E27FC236}">
                  <a16:creationId xmlns:a16="http://schemas.microsoft.com/office/drawing/2014/main" xmlns="" id="{1E7BAD44-8F97-4C7C-9F9C-4642A1126707}"/>
                </a:ext>
              </a:extLst>
            </p:cNvPr>
            <p:cNvSpPr/>
            <p:nvPr/>
          </p:nvSpPr>
          <p:spPr bwMode="auto">
            <a:xfrm>
              <a:off x="2735051" y="4934413"/>
              <a:ext cx="115394" cy="132365"/>
            </a:xfrm>
            <a:custGeom>
              <a:avLst/>
              <a:gdLst>
                <a:gd name="T0" fmla="*/ 49 w 49"/>
                <a:gd name="T1" fmla="*/ 0 h 56"/>
                <a:gd name="T2" fmla="*/ 15 w 49"/>
                <a:gd name="T3" fmla="*/ 0 h 56"/>
                <a:gd name="T4" fmla="*/ 0 w 49"/>
                <a:gd name="T5" fmla="*/ 15 h 56"/>
                <a:gd name="T6" fmla="*/ 0 w 49"/>
                <a:gd name="T7" fmla="*/ 41 h 56"/>
                <a:gd name="T8" fmla="*/ 15 w 49"/>
                <a:gd name="T9" fmla="*/ 56 h 56"/>
                <a:gd name="T10" fmla="*/ 49 w 49"/>
                <a:gd name="T11" fmla="*/ 56 h 56"/>
                <a:gd name="T12" fmla="*/ 49 w 4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0"/>
                  </a:moveTo>
                  <a:cubicBezTo>
                    <a:pt x="15" y="0"/>
                    <a:pt x="15" y="0"/>
                    <a:pt x="15" y="0"/>
                  </a:cubicBezTo>
                  <a:cubicBezTo>
                    <a:pt x="7" y="0"/>
                    <a:pt x="0" y="7"/>
                    <a:pt x="0" y="15"/>
                  </a:cubicBezTo>
                  <a:cubicBezTo>
                    <a:pt x="0" y="41"/>
                    <a:pt x="0" y="41"/>
                    <a:pt x="0" y="41"/>
                  </a:cubicBezTo>
                  <a:cubicBezTo>
                    <a:pt x="0" y="50"/>
                    <a:pt x="7" y="56"/>
                    <a:pt x="15" y="56"/>
                  </a:cubicBezTo>
                  <a:cubicBezTo>
                    <a:pt x="49" y="56"/>
                    <a:pt x="49" y="56"/>
                    <a:pt x="49" y="56"/>
                  </a:cubicBezTo>
                  <a:cubicBezTo>
                    <a:pt x="49" y="0"/>
                    <a:pt x="49" y="0"/>
                    <a:pt x="49"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işḻîḍè">
              <a:extLst>
                <a:ext uri="{FF2B5EF4-FFF2-40B4-BE49-F238E27FC236}">
                  <a16:creationId xmlns:a16="http://schemas.microsoft.com/office/drawing/2014/main" xmlns="" id="{7B84ABE5-DF18-45DB-B7BB-8331436D9C10}"/>
                </a:ext>
              </a:extLst>
            </p:cNvPr>
            <p:cNvSpPr/>
            <p:nvPr/>
          </p:nvSpPr>
          <p:spPr bwMode="auto">
            <a:xfrm>
              <a:off x="2903618" y="4934413"/>
              <a:ext cx="300930" cy="13236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 name="ïṩḻîďé">
              <a:extLst>
                <a:ext uri="{FF2B5EF4-FFF2-40B4-BE49-F238E27FC236}">
                  <a16:creationId xmlns:a16="http://schemas.microsoft.com/office/drawing/2014/main" xmlns="" id="{3777115E-DD74-46AA-96BF-3DAA947631CF}"/>
                </a:ext>
              </a:extLst>
            </p:cNvPr>
            <p:cNvSpPr/>
            <p:nvPr/>
          </p:nvSpPr>
          <p:spPr bwMode="auto">
            <a:xfrm>
              <a:off x="2903618" y="4934413"/>
              <a:ext cx="300930" cy="1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 name="ïṥḻiḍè">
              <a:extLst>
                <a:ext uri="{FF2B5EF4-FFF2-40B4-BE49-F238E27FC236}">
                  <a16:creationId xmlns:a16="http://schemas.microsoft.com/office/drawing/2014/main" xmlns="" id="{17C1B26A-4965-4DAB-AAD4-0EA96AE967D2}"/>
                </a:ext>
              </a:extLst>
            </p:cNvPr>
            <p:cNvSpPr/>
            <p:nvPr/>
          </p:nvSpPr>
          <p:spPr bwMode="auto">
            <a:xfrm>
              <a:off x="3552994" y="4934413"/>
              <a:ext cx="46384" cy="132365"/>
            </a:xfrm>
            <a:custGeom>
              <a:avLst/>
              <a:gdLst>
                <a:gd name="T0" fmla="*/ 5 w 20"/>
                <a:gd name="T1" fmla="*/ 0 h 56"/>
                <a:gd name="T2" fmla="*/ 0 w 20"/>
                <a:gd name="T3" fmla="*/ 0 h 56"/>
                <a:gd name="T4" fmla="*/ 4 w 20"/>
                <a:gd name="T5" fmla="*/ 0 h 56"/>
                <a:gd name="T6" fmla="*/ 20 w 20"/>
                <a:gd name="T7" fmla="*/ 15 h 56"/>
                <a:gd name="T8" fmla="*/ 20 w 20"/>
                <a:gd name="T9" fmla="*/ 41 h 56"/>
                <a:gd name="T10" fmla="*/ 4 w 20"/>
                <a:gd name="T11" fmla="*/ 56 h 56"/>
                <a:gd name="T12" fmla="*/ 5 w 20"/>
                <a:gd name="T13" fmla="*/ 56 h 56"/>
                <a:gd name="T14" fmla="*/ 20 w 20"/>
                <a:gd name="T15" fmla="*/ 42 h 56"/>
                <a:gd name="T16" fmla="*/ 20 w 20"/>
                <a:gd name="T17" fmla="*/ 14 h 56"/>
                <a:gd name="T18" fmla="*/ 5 w 20"/>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6">
                  <a:moveTo>
                    <a:pt x="5" y="0"/>
                  </a:moveTo>
                  <a:cubicBezTo>
                    <a:pt x="0" y="0"/>
                    <a:pt x="0" y="0"/>
                    <a:pt x="0" y="0"/>
                  </a:cubicBezTo>
                  <a:cubicBezTo>
                    <a:pt x="4" y="0"/>
                    <a:pt x="4" y="0"/>
                    <a:pt x="4" y="0"/>
                  </a:cubicBezTo>
                  <a:cubicBezTo>
                    <a:pt x="13" y="0"/>
                    <a:pt x="20" y="7"/>
                    <a:pt x="20" y="15"/>
                  </a:cubicBezTo>
                  <a:cubicBezTo>
                    <a:pt x="20" y="41"/>
                    <a:pt x="20" y="41"/>
                    <a:pt x="20" y="41"/>
                  </a:cubicBezTo>
                  <a:cubicBezTo>
                    <a:pt x="20" y="50"/>
                    <a:pt x="13" y="56"/>
                    <a:pt x="4" y="56"/>
                  </a:cubicBezTo>
                  <a:cubicBezTo>
                    <a:pt x="5" y="56"/>
                    <a:pt x="5" y="56"/>
                    <a:pt x="5" y="56"/>
                  </a:cubicBezTo>
                  <a:cubicBezTo>
                    <a:pt x="13" y="56"/>
                    <a:pt x="20" y="50"/>
                    <a:pt x="20" y="42"/>
                  </a:cubicBezTo>
                  <a:cubicBezTo>
                    <a:pt x="20" y="14"/>
                    <a:pt x="20" y="14"/>
                    <a:pt x="20" y="14"/>
                  </a:cubicBezTo>
                  <a:cubicBezTo>
                    <a:pt x="20" y="6"/>
                    <a:pt x="13" y="0"/>
                    <a:pt x="5"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iṧlïḋè">
              <a:extLst>
                <a:ext uri="{FF2B5EF4-FFF2-40B4-BE49-F238E27FC236}">
                  <a16:creationId xmlns:a16="http://schemas.microsoft.com/office/drawing/2014/main" xmlns="" id="{2AD5C062-67F4-4D90-83E1-197022138E4F}"/>
                </a:ext>
              </a:extLst>
            </p:cNvPr>
            <p:cNvSpPr/>
            <p:nvPr/>
          </p:nvSpPr>
          <p:spPr bwMode="auto">
            <a:xfrm>
              <a:off x="3552994" y="4934413"/>
              <a:ext cx="46384" cy="132365"/>
            </a:xfrm>
            <a:custGeom>
              <a:avLst/>
              <a:gdLst>
                <a:gd name="T0" fmla="*/ 4 w 20"/>
                <a:gd name="T1" fmla="*/ 0 h 56"/>
                <a:gd name="T2" fmla="*/ 0 w 20"/>
                <a:gd name="T3" fmla="*/ 0 h 56"/>
                <a:gd name="T4" fmla="*/ 0 w 20"/>
                <a:gd name="T5" fmla="*/ 56 h 56"/>
                <a:gd name="T6" fmla="*/ 4 w 20"/>
                <a:gd name="T7" fmla="*/ 56 h 56"/>
                <a:gd name="T8" fmla="*/ 20 w 20"/>
                <a:gd name="T9" fmla="*/ 41 h 56"/>
                <a:gd name="T10" fmla="*/ 20 w 20"/>
                <a:gd name="T11" fmla="*/ 15 h 56"/>
                <a:gd name="T12" fmla="*/ 4 w 2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4" y="0"/>
                  </a:moveTo>
                  <a:cubicBezTo>
                    <a:pt x="0" y="0"/>
                    <a:pt x="0" y="0"/>
                    <a:pt x="0" y="0"/>
                  </a:cubicBezTo>
                  <a:cubicBezTo>
                    <a:pt x="0" y="56"/>
                    <a:pt x="0" y="56"/>
                    <a:pt x="0" y="56"/>
                  </a:cubicBezTo>
                  <a:cubicBezTo>
                    <a:pt x="4" y="56"/>
                    <a:pt x="4" y="56"/>
                    <a:pt x="4" y="56"/>
                  </a:cubicBezTo>
                  <a:cubicBezTo>
                    <a:pt x="13" y="56"/>
                    <a:pt x="20" y="50"/>
                    <a:pt x="20" y="41"/>
                  </a:cubicBezTo>
                  <a:cubicBezTo>
                    <a:pt x="20" y="15"/>
                    <a:pt x="20" y="15"/>
                    <a:pt x="20" y="15"/>
                  </a:cubicBezTo>
                  <a:cubicBezTo>
                    <a:pt x="20" y="7"/>
                    <a:pt x="13" y="0"/>
                    <a:pt x="4"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î$lîḍé">
              <a:extLst>
                <a:ext uri="{FF2B5EF4-FFF2-40B4-BE49-F238E27FC236}">
                  <a16:creationId xmlns:a16="http://schemas.microsoft.com/office/drawing/2014/main" xmlns="" id="{A38B65D0-89CC-4582-A994-9B56A823982E}"/>
                </a:ext>
              </a:extLst>
            </p:cNvPr>
            <p:cNvSpPr/>
            <p:nvPr/>
          </p:nvSpPr>
          <p:spPr bwMode="auto">
            <a:xfrm>
              <a:off x="3240750" y="4934413"/>
              <a:ext cx="288486" cy="13236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işļíde">
              <a:extLst>
                <a:ext uri="{FF2B5EF4-FFF2-40B4-BE49-F238E27FC236}">
                  <a16:creationId xmlns:a16="http://schemas.microsoft.com/office/drawing/2014/main" xmlns="" id="{5876D070-E1A7-49B1-8CBF-6480BC7EAA11}"/>
                </a:ext>
              </a:extLst>
            </p:cNvPr>
            <p:cNvSpPr/>
            <p:nvPr/>
          </p:nvSpPr>
          <p:spPr bwMode="auto">
            <a:xfrm>
              <a:off x="3240750" y="4934413"/>
              <a:ext cx="288486" cy="1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 name="ïśľiḋê">
              <a:extLst>
                <a:ext uri="{FF2B5EF4-FFF2-40B4-BE49-F238E27FC236}">
                  <a16:creationId xmlns:a16="http://schemas.microsoft.com/office/drawing/2014/main" xmlns="" id="{906808FC-D39A-48CE-83FD-806956BAE288}"/>
                </a:ext>
              </a:extLst>
            </p:cNvPr>
            <p:cNvSpPr/>
            <p:nvPr/>
          </p:nvSpPr>
          <p:spPr bwMode="auto">
            <a:xfrm>
              <a:off x="2683010" y="4751140"/>
              <a:ext cx="898266" cy="167435"/>
            </a:xfrm>
            <a:custGeom>
              <a:avLst/>
              <a:gdLst>
                <a:gd name="T0" fmla="*/ 359 w 382"/>
                <a:gd name="T1" fmla="*/ 71 h 71"/>
                <a:gd name="T2" fmla="*/ 23 w 382"/>
                <a:gd name="T3" fmla="*/ 71 h 71"/>
                <a:gd name="T4" fmla="*/ 0 w 382"/>
                <a:gd name="T5" fmla="*/ 48 h 71"/>
                <a:gd name="T6" fmla="*/ 0 w 382"/>
                <a:gd name="T7" fmla="*/ 23 h 71"/>
                <a:gd name="T8" fmla="*/ 23 w 382"/>
                <a:gd name="T9" fmla="*/ 0 h 71"/>
                <a:gd name="T10" fmla="*/ 359 w 382"/>
                <a:gd name="T11" fmla="*/ 0 h 71"/>
                <a:gd name="T12" fmla="*/ 382 w 382"/>
                <a:gd name="T13" fmla="*/ 23 h 71"/>
                <a:gd name="T14" fmla="*/ 382 w 382"/>
                <a:gd name="T15" fmla="*/ 48 h 71"/>
                <a:gd name="T16" fmla="*/ 359 w 382"/>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1">
                  <a:moveTo>
                    <a:pt x="359" y="71"/>
                  </a:moveTo>
                  <a:cubicBezTo>
                    <a:pt x="23" y="71"/>
                    <a:pt x="23" y="71"/>
                    <a:pt x="23" y="71"/>
                  </a:cubicBezTo>
                  <a:cubicBezTo>
                    <a:pt x="10" y="71"/>
                    <a:pt x="0" y="61"/>
                    <a:pt x="0" y="48"/>
                  </a:cubicBezTo>
                  <a:cubicBezTo>
                    <a:pt x="0" y="23"/>
                    <a:pt x="0" y="23"/>
                    <a:pt x="0" y="23"/>
                  </a:cubicBezTo>
                  <a:cubicBezTo>
                    <a:pt x="0" y="10"/>
                    <a:pt x="10" y="0"/>
                    <a:pt x="23" y="0"/>
                  </a:cubicBezTo>
                  <a:cubicBezTo>
                    <a:pt x="359" y="0"/>
                    <a:pt x="359" y="0"/>
                    <a:pt x="359" y="0"/>
                  </a:cubicBezTo>
                  <a:cubicBezTo>
                    <a:pt x="372" y="0"/>
                    <a:pt x="382" y="10"/>
                    <a:pt x="382" y="23"/>
                  </a:cubicBezTo>
                  <a:cubicBezTo>
                    <a:pt x="382" y="48"/>
                    <a:pt x="382" y="48"/>
                    <a:pt x="382" y="48"/>
                  </a:cubicBezTo>
                  <a:cubicBezTo>
                    <a:pt x="382" y="61"/>
                    <a:pt x="372" y="71"/>
                    <a:pt x="359" y="71"/>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ïŝļidé">
              <a:extLst>
                <a:ext uri="{FF2B5EF4-FFF2-40B4-BE49-F238E27FC236}">
                  <a16:creationId xmlns:a16="http://schemas.microsoft.com/office/drawing/2014/main" xmlns="" id="{6CC31DC7-099A-4C68-AB12-0BD1997BC464}"/>
                </a:ext>
              </a:extLst>
            </p:cNvPr>
            <p:cNvSpPr/>
            <p:nvPr/>
          </p:nvSpPr>
          <p:spPr bwMode="auto">
            <a:xfrm>
              <a:off x="2735051" y="4768110"/>
              <a:ext cx="791922" cy="131233"/>
            </a:xfrm>
            <a:custGeom>
              <a:avLst/>
              <a:gdLst>
                <a:gd name="T0" fmla="*/ 692 w 700"/>
                <a:gd name="T1" fmla="*/ 0 h 116"/>
                <a:gd name="T2" fmla="*/ 669 w 700"/>
                <a:gd name="T3" fmla="*/ 0 h 116"/>
                <a:gd name="T4" fmla="*/ 669 w 700"/>
                <a:gd name="T5" fmla="*/ 116 h 116"/>
                <a:gd name="T6" fmla="*/ 415 w 700"/>
                <a:gd name="T7" fmla="*/ 116 h 116"/>
                <a:gd name="T8" fmla="*/ 415 w 700"/>
                <a:gd name="T9" fmla="*/ 0 h 116"/>
                <a:gd name="T10" fmla="*/ 384 w 700"/>
                <a:gd name="T11" fmla="*/ 0 h 116"/>
                <a:gd name="T12" fmla="*/ 384 w 700"/>
                <a:gd name="T13" fmla="*/ 116 h 116"/>
                <a:gd name="T14" fmla="*/ 118 w 700"/>
                <a:gd name="T15" fmla="*/ 116 h 116"/>
                <a:gd name="T16" fmla="*/ 118 w 700"/>
                <a:gd name="T17" fmla="*/ 6 h 116"/>
                <a:gd name="T18" fmla="*/ 68 w 700"/>
                <a:gd name="T19" fmla="*/ 10 h 116"/>
                <a:gd name="T20" fmla="*/ 68 w 700"/>
                <a:gd name="T21" fmla="*/ 116 h 116"/>
                <a:gd name="T22" fmla="*/ 0 w 700"/>
                <a:gd name="T23" fmla="*/ 116 h 116"/>
                <a:gd name="T24" fmla="*/ 0 w 700"/>
                <a:gd name="T25" fmla="*/ 116 h 116"/>
                <a:gd name="T26" fmla="*/ 700 w 700"/>
                <a:gd name="T27" fmla="*/ 116 h 116"/>
                <a:gd name="T28" fmla="*/ 700 w 700"/>
                <a:gd name="T29" fmla="*/ 116 h 116"/>
                <a:gd name="T30" fmla="*/ 692 w 700"/>
                <a:gd name="T31" fmla="*/ 116 h 116"/>
                <a:gd name="T32" fmla="*/ 692 w 700"/>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6">
                  <a:moveTo>
                    <a:pt x="692" y="0"/>
                  </a:moveTo>
                  <a:lnTo>
                    <a:pt x="669" y="0"/>
                  </a:lnTo>
                  <a:lnTo>
                    <a:pt x="669" y="116"/>
                  </a:lnTo>
                  <a:lnTo>
                    <a:pt x="415" y="116"/>
                  </a:lnTo>
                  <a:lnTo>
                    <a:pt x="415" y="0"/>
                  </a:lnTo>
                  <a:lnTo>
                    <a:pt x="384" y="0"/>
                  </a:lnTo>
                  <a:lnTo>
                    <a:pt x="384" y="116"/>
                  </a:lnTo>
                  <a:lnTo>
                    <a:pt x="118" y="116"/>
                  </a:lnTo>
                  <a:lnTo>
                    <a:pt x="118" y="6"/>
                  </a:lnTo>
                  <a:lnTo>
                    <a:pt x="68" y="10"/>
                  </a:lnTo>
                  <a:lnTo>
                    <a:pt x="68" y="116"/>
                  </a:lnTo>
                  <a:lnTo>
                    <a:pt x="0" y="116"/>
                  </a:lnTo>
                  <a:lnTo>
                    <a:pt x="0" y="116"/>
                  </a:lnTo>
                  <a:lnTo>
                    <a:pt x="700" y="116"/>
                  </a:lnTo>
                  <a:lnTo>
                    <a:pt x="700" y="116"/>
                  </a:lnTo>
                  <a:lnTo>
                    <a:pt x="692" y="116"/>
                  </a:lnTo>
                  <a:lnTo>
                    <a:pt x="692"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liḍê">
              <a:extLst>
                <a:ext uri="{FF2B5EF4-FFF2-40B4-BE49-F238E27FC236}">
                  <a16:creationId xmlns:a16="http://schemas.microsoft.com/office/drawing/2014/main" xmlns="" id="{5302C9DA-696D-4FFD-9B12-021714903BC7}"/>
                </a:ext>
              </a:extLst>
            </p:cNvPr>
            <p:cNvSpPr/>
            <p:nvPr/>
          </p:nvSpPr>
          <p:spPr bwMode="auto">
            <a:xfrm>
              <a:off x="2735051" y="4768110"/>
              <a:ext cx="791922" cy="131233"/>
            </a:xfrm>
            <a:custGeom>
              <a:avLst/>
              <a:gdLst>
                <a:gd name="T0" fmla="*/ 692 w 700"/>
                <a:gd name="T1" fmla="*/ 0 h 116"/>
                <a:gd name="T2" fmla="*/ 669 w 700"/>
                <a:gd name="T3" fmla="*/ 0 h 116"/>
                <a:gd name="T4" fmla="*/ 669 w 700"/>
                <a:gd name="T5" fmla="*/ 116 h 116"/>
                <a:gd name="T6" fmla="*/ 415 w 700"/>
                <a:gd name="T7" fmla="*/ 116 h 116"/>
                <a:gd name="T8" fmla="*/ 415 w 700"/>
                <a:gd name="T9" fmla="*/ 0 h 116"/>
                <a:gd name="T10" fmla="*/ 384 w 700"/>
                <a:gd name="T11" fmla="*/ 0 h 116"/>
                <a:gd name="T12" fmla="*/ 384 w 700"/>
                <a:gd name="T13" fmla="*/ 116 h 116"/>
                <a:gd name="T14" fmla="*/ 118 w 700"/>
                <a:gd name="T15" fmla="*/ 116 h 116"/>
                <a:gd name="T16" fmla="*/ 118 w 700"/>
                <a:gd name="T17" fmla="*/ 6 h 116"/>
                <a:gd name="T18" fmla="*/ 68 w 700"/>
                <a:gd name="T19" fmla="*/ 10 h 116"/>
                <a:gd name="T20" fmla="*/ 68 w 700"/>
                <a:gd name="T21" fmla="*/ 116 h 116"/>
                <a:gd name="T22" fmla="*/ 0 w 700"/>
                <a:gd name="T23" fmla="*/ 116 h 116"/>
                <a:gd name="T24" fmla="*/ 0 w 700"/>
                <a:gd name="T25" fmla="*/ 116 h 116"/>
                <a:gd name="T26" fmla="*/ 700 w 700"/>
                <a:gd name="T27" fmla="*/ 116 h 116"/>
                <a:gd name="T28" fmla="*/ 700 w 700"/>
                <a:gd name="T29" fmla="*/ 116 h 116"/>
                <a:gd name="T30" fmla="*/ 692 w 700"/>
                <a:gd name="T31" fmla="*/ 116 h 116"/>
                <a:gd name="T32" fmla="*/ 692 w 700"/>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0" h="116">
                  <a:moveTo>
                    <a:pt x="692" y="0"/>
                  </a:moveTo>
                  <a:lnTo>
                    <a:pt x="669" y="0"/>
                  </a:lnTo>
                  <a:lnTo>
                    <a:pt x="669" y="116"/>
                  </a:lnTo>
                  <a:lnTo>
                    <a:pt x="415" y="116"/>
                  </a:lnTo>
                  <a:lnTo>
                    <a:pt x="415" y="0"/>
                  </a:lnTo>
                  <a:lnTo>
                    <a:pt x="384" y="0"/>
                  </a:lnTo>
                  <a:lnTo>
                    <a:pt x="384" y="116"/>
                  </a:lnTo>
                  <a:lnTo>
                    <a:pt x="118" y="116"/>
                  </a:lnTo>
                  <a:lnTo>
                    <a:pt x="118" y="6"/>
                  </a:lnTo>
                  <a:lnTo>
                    <a:pt x="68" y="10"/>
                  </a:lnTo>
                  <a:lnTo>
                    <a:pt x="68" y="116"/>
                  </a:lnTo>
                  <a:lnTo>
                    <a:pt x="0" y="116"/>
                  </a:lnTo>
                  <a:lnTo>
                    <a:pt x="0" y="116"/>
                  </a:lnTo>
                  <a:lnTo>
                    <a:pt x="700" y="116"/>
                  </a:lnTo>
                  <a:lnTo>
                    <a:pt x="700" y="116"/>
                  </a:lnTo>
                  <a:lnTo>
                    <a:pt x="692" y="116"/>
                  </a:lnTo>
                  <a:lnTo>
                    <a:pt x="6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i$ḷídè">
              <a:extLst>
                <a:ext uri="{FF2B5EF4-FFF2-40B4-BE49-F238E27FC236}">
                  <a16:creationId xmlns:a16="http://schemas.microsoft.com/office/drawing/2014/main" xmlns="" id="{C83415B5-8847-4D98-BCD4-F8D6E169AE67}"/>
                </a:ext>
              </a:extLst>
            </p:cNvPr>
            <p:cNvSpPr/>
            <p:nvPr/>
          </p:nvSpPr>
          <p:spPr bwMode="auto">
            <a:xfrm>
              <a:off x="2699980" y="4786211"/>
              <a:ext cx="35071" cy="113132"/>
            </a:xfrm>
            <a:custGeom>
              <a:avLst/>
              <a:gdLst>
                <a:gd name="T0" fmla="*/ 0 w 15"/>
                <a:gd name="T1" fmla="*/ 33 h 48"/>
                <a:gd name="T2" fmla="*/ 0 w 15"/>
                <a:gd name="T3" fmla="*/ 34 h 48"/>
                <a:gd name="T4" fmla="*/ 15 w 15"/>
                <a:gd name="T5" fmla="*/ 48 h 48"/>
                <a:gd name="T6" fmla="*/ 15 w 15"/>
                <a:gd name="T7" fmla="*/ 48 h 48"/>
                <a:gd name="T8" fmla="*/ 0 w 15"/>
                <a:gd name="T9" fmla="*/ 33 h 48"/>
                <a:gd name="T10" fmla="*/ 2 w 15"/>
                <a:gd name="T11" fmla="*/ 0 h 48"/>
                <a:gd name="T12" fmla="*/ 2 w 15"/>
                <a:gd name="T13" fmla="*/ 0 h 48"/>
                <a:gd name="T14" fmla="*/ 0 w 15"/>
                <a:gd name="T15" fmla="*/ 6 h 48"/>
                <a:gd name="T16" fmla="*/ 0 w 15"/>
                <a:gd name="T17" fmla="*/ 7 h 48"/>
                <a:gd name="T18" fmla="*/ 2 w 15"/>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8">
                  <a:moveTo>
                    <a:pt x="0" y="33"/>
                  </a:moveTo>
                  <a:cubicBezTo>
                    <a:pt x="0" y="34"/>
                    <a:pt x="0" y="34"/>
                    <a:pt x="0" y="34"/>
                  </a:cubicBezTo>
                  <a:cubicBezTo>
                    <a:pt x="0" y="42"/>
                    <a:pt x="7" y="48"/>
                    <a:pt x="15" y="48"/>
                  </a:cubicBezTo>
                  <a:cubicBezTo>
                    <a:pt x="15" y="48"/>
                    <a:pt x="15" y="48"/>
                    <a:pt x="15" y="48"/>
                  </a:cubicBezTo>
                  <a:cubicBezTo>
                    <a:pt x="7" y="48"/>
                    <a:pt x="0" y="42"/>
                    <a:pt x="0" y="33"/>
                  </a:cubicBezTo>
                  <a:moveTo>
                    <a:pt x="2" y="0"/>
                  </a:moveTo>
                  <a:cubicBezTo>
                    <a:pt x="2" y="0"/>
                    <a:pt x="2" y="0"/>
                    <a:pt x="2" y="0"/>
                  </a:cubicBezTo>
                  <a:cubicBezTo>
                    <a:pt x="1" y="2"/>
                    <a:pt x="0" y="4"/>
                    <a:pt x="0" y="6"/>
                  </a:cubicBezTo>
                  <a:cubicBezTo>
                    <a:pt x="0" y="7"/>
                    <a:pt x="0" y="7"/>
                    <a:pt x="0" y="7"/>
                  </a:cubicBezTo>
                  <a:cubicBezTo>
                    <a:pt x="0" y="5"/>
                    <a:pt x="1" y="2"/>
                    <a:pt x="2"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iśḻíḍe">
              <a:extLst>
                <a:ext uri="{FF2B5EF4-FFF2-40B4-BE49-F238E27FC236}">
                  <a16:creationId xmlns:a16="http://schemas.microsoft.com/office/drawing/2014/main" xmlns="" id="{E345305E-6EE0-49FB-98E5-7170CC40C640}"/>
                </a:ext>
              </a:extLst>
            </p:cNvPr>
            <p:cNvSpPr/>
            <p:nvPr/>
          </p:nvSpPr>
          <p:spPr bwMode="auto">
            <a:xfrm>
              <a:off x="2699980" y="4779423"/>
              <a:ext cx="112001" cy="119920"/>
            </a:xfrm>
            <a:custGeom>
              <a:avLst/>
              <a:gdLst>
                <a:gd name="T0" fmla="*/ 48 w 48"/>
                <a:gd name="T1" fmla="*/ 0 h 51"/>
                <a:gd name="T2" fmla="*/ 2 w 48"/>
                <a:gd name="T3" fmla="*/ 3 h 51"/>
                <a:gd name="T4" fmla="*/ 0 w 48"/>
                <a:gd name="T5" fmla="*/ 10 h 51"/>
                <a:gd name="T6" fmla="*/ 0 w 48"/>
                <a:gd name="T7" fmla="*/ 36 h 51"/>
                <a:gd name="T8" fmla="*/ 15 w 48"/>
                <a:gd name="T9" fmla="*/ 51 h 51"/>
                <a:gd name="T10" fmla="*/ 48 w 48"/>
                <a:gd name="T11" fmla="*/ 51 h 51"/>
                <a:gd name="T12" fmla="*/ 48 w 4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48" h="51">
                  <a:moveTo>
                    <a:pt x="48" y="0"/>
                  </a:moveTo>
                  <a:cubicBezTo>
                    <a:pt x="2" y="3"/>
                    <a:pt x="2" y="3"/>
                    <a:pt x="2" y="3"/>
                  </a:cubicBezTo>
                  <a:cubicBezTo>
                    <a:pt x="1" y="5"/>
                    <a:pt x="0" y="8"/>
                    <a:pt x="0" y="10"/>
                  </a:cubicBezTo>
                  <a:cubicBezTo>
                    <a:pt x="0" y="36"/>
                    <a:pt x="0" y="36"/>
                    <a:pt x="0" y="36"/>
                  </a:cubicBezTo>
                  <a:cubicBezTo>
                    <a:pt x="0" y="45"/>
                    <a:pt x="7" y="51"/>
                    <a:pt x="15" y="51"/>
                  </a:cubicBezTo>
                  <a:cubicBezTo>
                    <a:pt x="48" y="51"/>
                    <a:pt x="48" y="51"/>
                    <a:pt x="48" y="51"/>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iṣľïḍe">
              <a:extLst>
                <a:ext uri="{FF2B5EF4-FFF2-40B4-BE49-F238E27FC236}">
                  <a16:creationId xmlns:a16="http://schemas.microsoft.com/office/drawing/2014/main" xmlns="" id="{927AFA8E-89B1-4D83-AB05-5570EB69D827}"/>
                </a:ext>
              </a:extLst>
            </p:cNvPr>
            <p:cNvSpPr/>
            <p:nvPr/>
          </p:nvSpPr>
          <p:spPr bwMode="auto">
            <a:xfrm>
              <a:off x="2868546" y="4768110"/>
              <a:ext cx="300930" cy="131233"/>
            </a:xfrm>
            <a:custGeom>
              <a:avLst/>
              <a:gdLst>
                <a:gd name="T0" fmla="*/ 266 w 266"/>
                <a:gd name="T1" fmla="*/ 0 h 116"/>
                <a:gd name="T2" fmla="*/ 94 w 266"/>
                <a:gd name="T3" fmla="*/ 0 h 116"/>
                <a:gd name="T4" fmla="*/ 0 w 266"/>
                <a:gd name="T5" fmla="*/ 6 h 116"/>
                <a:gd name="T6" fmla="*/ 0 w 266"/>
                <a:gd name="T7" fmla="*/ 116 h 116"/>
                <a:gd name="T8" fmla="*/ 266 w 266"/>
                <a:gd name="T9" fmla="*/ 116 h 116"/>
                <a:gd name="T10" fmla="*/ 266 w 266"/>
                <a:gd name="T11" fmla="*/ 0 h 116"/>
              </a:gdLst>
              <a:ahLst/>
              <a:cxnLst>
                <a:cxn ang="0">
                  <a:pos x="T0" y="T1"/>
                </a:cxn>
                <a:cxn ang="0">
                  <a:pos x="T2" y="T3"/>
                </a:cxn>
                <a:cxn ang="0">
                  <a:pos x="T4" y="T5"/>
                </a:cxn>
                <a:cxn ang="0">
                  <a:pos x="T6" y="T7"/>
                </a:cxn>
                <a:cxn ang="0">
                  <a:pos x="T8" y="T9"/>
                </a:cxn>
                <a:cxn ang="0">
                  <a:pos x="T10" y="T11"/>
                </a:cxn>
              </a:cxnLst>
              <a:rect l="0" t="0" r="r" b="b"/>
              <a:pathLst>
                <a:path w="266" h="116">
                  <a:moveTo>
                    <a:pt x="266" y="0"/>
                  </a:moveTo>
                  <a:lnTo>
                    <a:pt x="94" y="0"/>
                  </a:lnTo>
                  <a:lnTo>
                    <a:pt x="0" y="6"/>
                  </a:lnTo>
                  <a:lnTo>
                    <a:pt x="0" y="116"/>
                  </a:lnTo>
                  <a:lnTo>
                    <a:pt x="266" y="116"/>
                  </a:lnTo>
                  <a:lnTo>
                    <a:pt x="266" y="0"/>
                  </a:lnTo>
                  <a:close/>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işļídé">
              <a:extLst>
                <a:ext uri="{FF2B5EF4-FFF2-40B4-BE49-F238E27FC236}">
                  <a16:creationId xmlns:a16="http://schemas.microsoft.com/office/drawing/2014/main" xmlns="" id="{475800BE-39FD-4594-BA0D-64D0C960B90C}"/>
                </a:ext>
              </a:extLst>
            </p:cNvPr>
            <p:cNvSpPr/>
            <p:nvPr/>
          </p:nvSpPr>
          <p:spPr bwMode="auto">
            <a:xfrm>
              <a:off x="2868546" y="4768110"/>
              <a:ext cx="300930" cy="131233"/>
            </a:xfrm>
            <a:custGeom>
              <a:avLst/>
              <a:gdLst>
                <a:gd name="T0" fmla="*/ 266 w 266"/>
                <a:gd name="T1" fmla="*/ 0 h 116"/>
                <a:gd name="T2" fmla="*/ 94 w 266"/>
                <a:gd name="T3" fmla="*/ 0 h 116"/>
                <a:gd name="T4" fmla="*/ 0 w 266"/>
                <a:gd name="T5" fmla="*/ 6 h 116"/>
                <a:gd name="T6" fmla="*/ 0 w 266"/>
                <a:gd name="T7" fmla="*/ 116 h 116"/>
                <a:gd name="T8" fmla="*/ 266 w 266"/>
                <a:gd name="T9" fmla="*/ 116 h 116"/>
                <a:gd name="T10" fmla="*/ 266 w 266"/>
                <a:gd name="T11" fmla="*/ 0 h 116"/>
              </a:gdLst>
              <a:ahLst/>
              <a:cxnLst>
                <a:cxn ang="0">
                  <a:pos x="T0" y="T1"/>
                </a:cxn>
                <a:cxn ang="0">
                  <a:pos x="T2" y="T3"/>
                </a:cxn>
                <a:cxn ang="0">
                  <a:pos x="T4" y="T5"/>
                </a:cxn>
                <a:cxn ang="0">
                  <a:pos x="T6" y="T7"/>
                </a:cxn>
                <a:cxn ang="0">
                  <a:pos x="T8" y="T9"/>
                </a:cxn>
                <a:cxn ang="0">
                  <a:pos x="T10" y="T11"/>
                </a:cxn>
              </a:cxnLst>
              <a:rect l="0" t="0" r="r" b="b"/>
              <a:pathLst>
                <a:path w="266" h="116">
                  <a:moveTo>
                    <a:pt x="266" y="0"/>
                  </a:moveTo>
                  <a:lnTo>
                    <a:pt x="94" y="0"/>
                  </a:lnTo>
                  <a:lnTo>
                    <a:pt x="0" y="6"/>
                  </a:lnTo>
                  <a:lnTo>
                    <a:pt x="0" y="116"/>
                  </a:lnTo>
                  <a:lnTo>
                    <a:pt x="266" y="11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ïṥlîḑè">
              <a:extLst>
                <a:ext uri="{FF2B5EF4-FFF2-40B4-BE49-F238E27FC236}">
                  <a16:creationId xmlns:a16="http://schemas.microsoft.com/office/drawing/2014/main" xmlns="" id="{C012B56B-1F35-4AF0-8A69-ED6BA747834F}"/>
                </a:ext>
              </a:extLst>
            </p:cNvPr>
            <p:cNvSpPr/>
            <p:nvPr/>
          </p:nvSpPr>
          <p:spPr bwMode="auto">
            <a:xfrm>
              <a:off x="3517923" y="4768110"/>
              <a:ext cx="44122" cy="131233"/>
            </a:xfrm>
            <a:custGeom>
              <a:avLst/>
              <a:gdLst>
                <a:gd name="T0" fmla="*/ 5 w 19"/>
                <a:gd name="T1" fmla="*/ 0 h 56"/>
                <a:gd name="T2" fmla="*/ 0 w 19"/>
                <a:gd name="T3" fmla="*/ 0 h 56"/>
                <a:gd name="T4" fmla="*/ 4 w 19"/>
                <a:gd name="T5" fmla="*/ 0 h 56"/>
                <a:gd name="T6" fmla="*/ 19 w 19"/>
                <a:gd name="T7" fmla="*/ 15 h 56"/>
                <a:gd name="T8" fmla="*/ 19 w 19"/>
                <a:gd name="T9" fmla="*/ 41 h 56"/>
                <a:gd name="T10" fmla="*/ 4 w 19"/>
                <a:gd name="T11" fmla="*/ 56 h 56"/>
                <a:gd name="T12" fmla="*/ 5 w 19"/>
                <a:gd name="T13" fmla="*/ 56 h 56"/>
                <a:gd name="T14" fmla="*/ 19 w 19"/>
                <a:gd name="T15" fmla="*/ 42 h 56"/>
                <a:gd name="T16" fmla="*/ 19 w 19"/>
                <a:gd name="T17" fmla="*/ 14 h 56"/>
                <a:gd name="T18" fmla="*/ 5 w 19"/>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5" y="0"/>
                  </a:moveTo>
                  <a:cubicBezTo>
                    <a:pt x="0" y="0"/>
                    <a:pt x="0" y="0"/>
                    <a:pt x="0" y="0"/>
                  </a:cubicBezTo>
                  <a:cubicBezTo>
                    <a:pt x="4" y="0"/>
                    <a:pt x="4" y="0"/>
                    <a:pt x="4" y="0"/>
                  </a:cubicBezTo>
                  <a:cubicBezTo>
                    <a:pt x="13" y="0"/>
                    <a:pt x="19" y="7"/>
                    <a:pt x="19" y="15"/>
                  </a:cubicBezTo>
                  <a:cubicBezTo>
                    <a:pt x="19" y="41"/>
                    <a:pt x="19" y="41"/>
                    <a:pt x="19" y="41"/>
                  </a:cubicBezTo>
                  <a:cubicBezTo>
                    <a:pt x="19" y="50"/>
                    <a:pt x="13" y="56"/>
                    <a:pt x="4" y="56"/>
                  </a:cubicBezTo>
                  <a:cubicBezTo>
                    <a:pt x="5" y="56"/>
                    <a:pt x="5" y="56"/>
                    <a:pt x="5" y="56"/>
                  </a:cubicBezTo>
                  <a:cubicBezTo>
                    <a:pt x="13" y="56"/>
                    <a:pt x="19" y="50"/>
                    <a:pt x="19" y="42"/>
                  </a:cubicBezTo>
                  <a:cubicBezTo>
                    <a:pt x="19" y="14"/>
                    <a:pt x="19" y="14"/>
                    <a:pt x="19" y="14"/>
                  </a:cubicBezTo>
                  <a:cubicBezTo>
                    <a:pt x="19" y="7"/>
                    <a:pt x="13" y="0"/>
                    <a:pt x="5"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íşļîdê">
              <a:extLst>
                <a:ext uri="{FF2B5EF4-FFF2-40B4-BE49-F238E27FC236}">
                  <a16:creationId xmlns:a16="http://schemas.microsoft.com/office/drawing/2014/main" xmlns="" id="{E2EA8F0E-1F52-4705-B1F0-D036FB835D01}"/>
                </a:ext>
              </a:extLst>
            </p:cNvPr>
            <p:cNvSpPr/>
            <p:nvPr/>
          </p:nvSpPr>
          <p:spPr bwMode="auto">
            <a:xfrm>
              <a:off x="3517923" y="4768110"/>
              <a:ext cx="44122" cy="131233"/>
            </a:xfrm>
            <a:custGeom>
              <a:avLst/>
              <a:gdLst>
                <a:gd name="T0" fmla="*/ 4 w 19"/>
                <a:gd name="T1" fmla="*/ 0 h 56"/>
                <a:gd name="T2" fmla="*/ 0 w 19"/>
                <a:gd name="T3" fmla="*/ 0 h 56"/>
                <a:gd name="T4" fmla="*/ 0 w 19"/>
                <a:gd name="T5" fmla="*/ 56 h 56"/>
                <a:gd name="T6" fmla="*/ 4 w 19"/>
                <a:gd name="T7" fmla="*/ 56 h 56"/>
                <a:gd name="T8" fmla="*/ 19 w 19"/>
                <a:gd name="T9" fmla="*/ 41 h 56"/>
                <a:gd name="T10" fmla="*/ 19 w 19"/>
                <a:gd name="T11" fmla="*/ 15 h 56"/>
                <a:gd name="T12" fmla="*/ 4 w 1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9" h="56">
                  <a:moveTo>
                    <a:pt x="4" y="0"/>
                  </a:moveTo>
                  <a:cubicBezTo>
                    <a:pt x="0" y="0"/>
                    <a:pt x="0" y="0"/>
                    <a:pt x="0" y="0"/>
                  </a:cubicBezTo>
                  <a:cubicBezTo>
                    <a:pt x="0" y="56"/>
                    <a:pt x="0" y="56"/>
                    <a:pt x="0" y="56"/>
                  </a:cubicBezTo>
                  <a:cubicBezTo>
                    <a:pt x="4" y="56"/>
                    <a:pt x="4" y="56"/>
                    <a:pt x="4" y="56"/>
                  </a:cubicBezTo>
                  <a:cubicBezTo>
                    <a:pt x="13" y="56"/>
                    <a:pt x="19" y="50"/>
                    <a:pt x="19" y="41"/>
                  </a:cubicBezTo>
                  <a:cubicBezTo>
                    <a:pt x="19" y="15"/>
                    <a:pt x="19" y="15"/>
                    <a:pt x="19" y="15"/>
                  </a:cubicBezTo>
                  <a:cubicBezTo>
                    <a:pt x="19" y="7"/>
                    <a:pt x="13" y="0"/>
                    <a:pt x="4"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íṡlidê">
              <a:extLst>
                <a:ext uri="{FF2B5EF4-FFF2-40B4-BE49-F238E27FC236}">
                  <a16:creationId xmlns:a16="http://schemas.microsoft.com/office/drawing/2014/main" xmlns="" id="{6E1B94E3-3B97-440F-AABB-FE2146342992}"/>
                </a:ext>
              </a:extLst>
            </p:cNvPr>
            <p:cNvSpPr/>
            <p:nvPr/>
          </p:nvSpPr>
          <p:spPr bwMode="auto">
            <a:xfrm>
              <a:off x="3204548" y="4768110"/>
              <a:ext cx="287355"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ïṩlíďè">
              <a:extLst>
                <a:ext uri="{FF2B5EF4-FFF2-40B4-BE49-F238E27FC236}">
                  <a16:creationId xmlns:a16="http://schemas.microsoft.com/office/drawing/2014/main" xmlns="" id="{0157EF8F-E4BE-440F-9AA5-D013EADF5C7E}"/>
                </a:ext>
              </a:extLst>
            </p:cNvPr>
            <p:cNvSpPr/>
            <p:nvPr/>
          </p:nvSpPr>
          <p:spPr bwMode="auto">
            <a:xfrm>
              <a:off x="3204548" y="4768110"/>
              <a:ext cx="287355"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isḻidè">
              <a:extLst>
                <a:ext uri="{FF2B5EF4-FFF2-40B4-BE49-F238E27FC236}">
                  <a16:creationId xmlns:a16="http://schemas.microsoft.com/office/drawing/2014/main" xmlns="" id="{CBE95EDB-BDEA-4397-A6D5-34EBE66D7AC8}"/>
                </a:ext>
              </a:extLst>
            </p:cNvPr>
            <p:cNvSpPr/>
            <p:nvPr/>
          </p:nvSpPr>
          <p:spPr bwMode="auto">
            <a:xfrm>
              <a:off x="2634364" y="4565604"/>
              <a:ext cx="903923" cy="222870"/>
            </a:xfrm>
            <a:custGeom>
              <a:avLst/>
              <a:gdLst>
                <a:gd name="T0" fmla="*/ 363 w 385"/>
                <a:gd name="T1" fmla="*/ 72 h 95"/>
                <a:gd name="T2" fmla="*/ 28 w 385"/>
                <a:gd name="T3" fmla="*/ 94 h 95"/>
                <a:gd name="T4" fmla="*/ 3 w 385"/>
                <a:gd name="T5" fmla="*/ 72 h 95"/>
                <a:gd name="T6" fmla="*/ 1 w 385"/>
                <a:gd name="T7" fmla="*/ 47 h 95"/>
                <a:gd name="T8" fmla="*/ 23 w 385"/>
                <a:gd name="T9" fmla="*/ 23 h 95"/>
                <a:gd name="T10" fmla="*/ 358 w 385"/>
                <a:gd name="T11" fmla="*/ 1 h 95"/>
                <a:gd name="T12" fmla="*/ 383 w 385"/>
                <a:gd name="T13" fmla="*/ 22 h 95"/>
                <a:gd name="T14" fmla="*/ 384 w 385"/>
                <a:gd name="T15" fmla="*/ 47 h 95"/>
                <a:gd name="T16" fmla="*/ 363 w 385"/>
                <a:gd name="T17" fmla="*/ 7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95">
                  <a:moveTo>
                    <a:pt x="363" y="72"/>
                  </a:moveTo>
                  <a:cubicBezTo>
                    <a:pt x="28" y="94"/>
                    <a:pt x="28" y="94"/>
                    <a:pt x="28" y="94"/>
                  </a:cubicBezTo>
                  <a:cubicBezTo>
                    <a:pt x="15" y="95"/>
                    <a:pt x="4" y="85"/>
                    <a:pt x="3" y="72"/>
                  </a:cubicBezTo>
                  <a:cubicBezTo>
                    <a:pt x="1" y="47"/>
                    <a:pt x="1" y="47"/>
                    <a:pt x="1" y="47"/>
                  </a:cubicBezTo>
                  <a:cubicBezTo>
                    <a:pt x="0" y="35"/>
                    <a:pt x="10" y="24"/>
                    <a:pt x="23" y="23"/>
                  </a:cubicBezTo>
                  <a:cubicBezTo>
                    <a:pt x="358" y="1"/>
                    <a:pt x="358" y="1"/>
                    <a:pt x="358" y="1"/>
                  </a:cubicBezTo>
                  <a:cubicBezTo>
                    <a:pt x="371" y="0"/>
                    <a:pt x="382" y="9"/>
                    <a:pt x="383" y="22"/>
                  </a:cubicBezTo>
                  <a:cubicBezTo>
                    <a:pt x="384" y="47"/>
                    <a:pt x="384" y="47"/>
                    <a:pt x="384" y="47"/>
                  </a:cubicBezTo>
                  <a:cubicBezTo>
                    <a:pt x="385" y="60"/>
                    <a:pt x="376" y="71"/>
                    <a:pt x="363"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íṧ1iḑé">
              <a:extLst>
                <a:ext uri="{FF2B5EF4-FFF2-40B4-BE49-F238E27FC236}">
                  <a16:creationId xmlns:a16="http://schemas.microsoft.com/office/drawing/2014/main" xmlns="" id="{32B4A38B-0595-481C-BFD5-D4AD4B9A2CCC}"/>
                </a:ext>
              </a:extLst>
            </p:cNvPr>
            <p:cNvSpPr/>
            <p:nvPr/>
          </p:nvSpPr>
          <p:spPr bwMode="auto">
            <a:xfrm>
              <a:off x="2654728" y="4584836"/>
              <a:ext cx="865458" cy="178748"/>
            </a:xfrm>
            <a:custGeom>
              <a:avLst/>
              <a:gdLst>
                <a:gd name="T0" fmla="*/ 0 w 368"/>
                <a:gd name="T1" fmla="*/ 38 h 76"/>
                <a:gd name="T2" fmla="*/ 0 w 368"/>
                <a:gd name="T3" fmla="*/ 38 h 76"/>
                <a:gd name="T4" fmla="*/ 1 w 368"/>
                <a:gd name="T5" fmla="*/ 49 h 76"/>
                <a:gd name="T6" fmla="*/ 0 w 368"/>
                <a:gd name="T7" fmla="*/ 38 h 76"/>
                <a:gd name="T8" fmla="*/ 366 w 368"/>
                <a:gd name="T9" fmla="*/ 14 h 76"/>
                <a:gd name="T10" fmla="*/ 368 w 368"/>
                <a:gd name="T11" fmla="*/ 40 h 76"/>
                <a:gd name="T12" fmla="*/ 368 w 368"/>
                <a:gd name="T13" fmla="*/ 40 h 76"/>
                <a:gd name="T14" fmla="*/ 366 w 368"/>
                <a:gd name="T15" fmla="*/ 14 h 76"/>
                <a:gd name="T16" fmla="*/ 366 w 368"/>
                <a:gd name="T17" fmla="*/ 14 h 76"/>
                <a:gd name="T18" fmla="*/ 74 w 368"/>
                <a:gd name="T19" fmla="*/ 75 h 76"/>
                <a:gd name="T20" fmla="*/ 71 w 368"/>
                <a:gd name="T21" fmla="*/ 19 h 76"/>
                <a:gd name="T22" fmla="*/ 198 w 368"/>
                <a:gd name="T23" fmla="*/ 10 h 76"/>
                <a:gd name="T24" fmla="*/ 202 w 368"/>
                <a:gd name="T25" fmla="*/ 66 h 76"/>
                <a:gd name="T26" fmla="*/ 74 w 368"/>
                <a:gd name="T27" fmla="*/ 75 h 76"/>
                <a:gd name="T28" fmla="*/ 217 w 368"/>
                <a:gd name="T29" fmla="*/ 65 h 76"/>
                <a:gd name="T30" fmla="*/ 213 w 368"/>
                <a:gd name="T31" fmla="*/ 9 h 76"/>
                <a:gd name="T32" fmla="*/ 335 w 368"/>
                <a:gd name="T33" fmla="*/ 1 h 76"/>
                <a:gd name="T34" fmla="*/ 339 w 368"/>
                <a:gd name="T35" fmla="*/ 57 h 76"/>
                <a:gd name="T36" fmla="*/ 217 w 368"/>
                <a:gd name="T37" fmla="*/ 65 h 76"/>
                <a:gd name="T38" fmla="*/ 349 w 368"/>
                <a:gd name="T39" fmla="*/ 0 h 76"/>
                <a:gd name="T40" fmla="*/ 14 w 368"/>
                <a:gd name="T41" fmla="*/ 22 h 76"/>
                <a:gd name="T42" fmla="*/ 14 w 368"/>
                <a:gd name="T43" fmla="*/ 22 h 76"/>
                <a:gd name="T44" fmla="*/ 47 w 368"/>
                <a:gd name="T45" fmla="*/ 20 h 76"/>
                <a:gd name="T46" fmla="*/ 51 w 368"/>
                <a:gd name="T47" fmla="*/ 76 h 76"/>
                <a:gd name="T48" fmla="*/ 354 w 368"/>
                <a:gd name="T49" fmla="*/ 56 h 76"/>
                <a:gd name="T50" fmla="*/ 354 w 368"/>
                <a:gd name="T51" fmla="*/ 56 h 76"/>
                <a:gd name="T52" fmla="*/ 349 w 368"/>
                <a:gd name="T53" fmla="*/ 56 h 76"/>
                <a:gd name="T54" fmla="*/ 345 w 368"/>
                <a:gd name="T55" fmla="*/ 0 h 76"/>
                <a:gd name="T56" fmla="*/ 349 w 368"/>
                <a:gd name="T5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76">
                  <a:moveTo>
                    <a:pt x="0" y="38"/>
                  </a:moveTo>
                  <a:cubicBezTo>
                    <a:pt x="0" y="38"/>
                    <a:pt x="0" y="38"/>
                    <a:pt x="0" y="38"/>
                  </a:cubicBezTo>
                  <a:cubicBezTo>
                    <a:pt x="1" y="49"/>
                    <a:pt x="1" y="49"/>
                    <a:pt x="1" y="49"/>
                  </a:cubicBezTo>
                  <a:cubicBezTo>
                    <a:pt x="0" y="38"/>
                    <a:pt x="0" y="38"/>
                    <a:pt x="0" y="38"/>
                  </a:cubicBezTo>
                  <a:moveTo>
                    <a:pt x="366" y="14"/>
                  </a:moveTo>
                  <a:cubicBezTo>
                    <a:pt x="368" y="40"/>
                    <a:pt x="368" y="40"/>
                    <a:pt x="368" y="40"/>
                  </a:cubicBezTo>
                  <a:cubicBezTo>
                    <a:pt x="368" y="40"/>
                    <a:pt x="368" y="40"/>
                    <a:pt x="368" y="40"/>
                  </a:cubicBezTo>
                  <a:cubicBezTo>
                    <a:pt x="366" y="14"/>
                    <a:pt x="366" y="14"/>
                    <a:pt x="366" y="14"/>
                  </a:cubicBezTo>
                  <a:cubicBezTo>
                    <a:pt x="366" y="14"/>
                    <a:pt x="366" y="14"/>
                    <a:pt x="366" y="14"/>
                  </a:cubicBezTo>
                  <a:moveTo>
                    <a:pt x="74" y="75"/>
                  </a:moveTo>
                  <a:cubicBezTo>
                    <a:pt x="71" y="19"/>
                    <a:pt x="71" y="19"/>
                    <a:pt x="71" y="19"/>
                  </a:cubicBezTo>
                  <a:cubicBezTo>
                    <a:pt x="198" y="10"/>
                    <a:pt x="198" y="10"/>
                    <a:pt x="198" y="10"/>
                  </a:cubicBezTo>
                  <a:cubicBezTo>
                    <a:pt x="202" y="66"/>
                    <a:pt x="202" y="66"/>
                    <a:pt x="202" y="66"/>
                  </a:cubicBezTo>
                  <a:cubicBezTo>
                    <a:pt x="74" y="75"/>
                    <a:pt x="74" y="75"/>
                    <a:pt x="74" y="75"/>
                  </a:cubicBezTo>
                  <a:moveTo>
                    <a:pt x="217" y="65"/>
                  </a:moveTo>
                  <a:cubicBezTo>
                    <a:pt x="213" y="9"/>
                    <a:pt x="213" y="9"/>
                    <a:pt x="213" y="9"/>
                  </a:cubicBezTo>
                  <a:cubicBezTo>
                    <a:pt x="335" y="1"/>
                    <a:pt x="335" y="1"/>
                    <a:pt x="335" y="1"/>
                  </a:cubicBezTo>
                  <a:cubicBezTo>
                    <a:pt x="339" y="57"/>
                    <a:pt x="339" y="57"/>
                    <a:pt x="339" y="57"/>
                  </a:cubicBezTo>
                  <a:cubicBezTo>
                    <a:pt x="217" y="65"/>
                    <a:pt x="217" y="65"/>
                    <a:pt x="217" y="65"/>
                  </a:cubicBezTo>
                  <a:moveTo>
                    <a:pt x="349" y="0"/>
                  </a:moveTo>
                  <a:cubicBezTo>
                    <a:pt x="14" y="22"/>
                    <a:pt x="14" y="22"/>
                    <a:pt x="14" y="22"/>
                  </a:cubicBezTo>
                  <a:cubicBezTo>
                    <a:pt x="14" y="22"/>
                    <a:pt x="14" y="22"/>
                    <a:pt x="14" y="22"/>
                  </a:cubicBezTo>
                  <a:cubicBezTo>
                    <a:pt x="47" y="20"/>
                    <a:pt x="47" y="20"/>
                    <a:pt x="47" y="20"/>
                  </a:cubicBezTo>
                  <a:cubicBezTo>
                    <a:pt x="51" y="76"/>
                    <a:pt x="51" y="76"/>
                    <a:pt x="51" y="76"/>
                  </a:cubicBezTo>
                  <a:cubicBezTo>
                    <a:pt x="354" y="56"/>
                    <a:pt x="354" y="56"/>
                    <a:pt x="354" y="56"/>
                  </a:cubicBezTo>
                  <a:cubicBezTo>
                    <a:pt x="354" y="56"/>
                    <a:pt x="354" y="56"/>
                    <a:pt x="354" y="56"/>
                  </a:cubicBezTo>
                  <a:cubicBezTo>
                    <a:pt x="349" y="56"/>
                    <a:pt x="349" y="56"/>
                    <a:pt x="349" y="56"/>
                  </a:cubicBezTo>
                  <a:cubicBezTo>
                    <a:pt x="345" y="0"/>
                    <a:pt x="345" y="0"/>
                    <a:pt x="345" y="0"/>
                  </a:cubicBezTo>
                  <a:cubicBezTo>
                    <a:pt x="349" y="0"/>
                    <a:pt x="349" y="0"/>
                    <a:pt x="349" y="0"/>
                  </a:cubicBezTo>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iṥḷîďè">
              <a:extLst>
                <a:ext uri="{FF2B5EF4-FFF2-40B4-BE49-F238E27FC236}">
                  <a16:creationId xmlns:a16="http://schemas.microsoft.com/office/drawing/2014/main" xmlns="" id="{A441A729-8CEB-404C-8C1B-B30478C16055}"/>
                </a:ext>
              </a:extLst>
            </p:cNvPr>
            <p:cNvSpPr/>
            <p:nvPr/>
          </p:nvSpPr>
          <p:spPr bwMode="auto">
            <a:xfrm>
              <a:off x="2652465" y="4635745"/>
              <a:ext cx="122182" cy="132365"/>
            </a:xfrm>
            <a:custGeom>
              <a:avLst/>
              <a:gdLst>
                <a:gd name="T0" fmla="*/ 2 w 52"/>
                <a:gd name="T1" fmla="*/ 27 h 56"/>
                <a:gd name="T2" fmla="*/ 3 w 52"/>
                <a:gd name="T3" fmla="*/ 43 h 56"/>
                <a:gd name="T4" fmla="*/ 17 w 52"/>
                <a:gd name="T5" fmla="*/ 56 h 56"/>
                <a:gd name="T6" fmla="*/ 18 w 52"/>
                <a:gd name="T7" fmla="*/ 56 h 56"/>
                <a:gd name="T8" fmla="*/ 52 w 52"/>
                <a:gd name="T9" fmla="*/ 54 h 56"/>
                <a:gd name="T10" fmla="*/ 19 w 52"/>
                <a:gd name="T11" fmla="*/ 56 h 56"/>
                <a:gd name="T12" fmla="*/ 18 w 52"/>
                <a:gd name="T13" fmla="*/ 56 h 56"/>
                <a:gd name="T14" fmla="*/ 3 w 52"/>
                <a:gd name="T15" fmla="*/ 42 h 56"/>
                <a:gd name="T16" fmla="*/ 2 w 52"/>
                <a:gd name="T17" fmla="*/ 27 h 56"/>
                <a:gd name="T18" fmla="*/ 15 w 52"/>
                <a:gd name="T19" fmla="*/ 0 h 56"/>
                <a:gd name="T20" fmla="*/ 14 w 52"/>
                <a:gd name="T21" fmla="*/ 0 h 56"/>
                <a:gd name="T22" fmla="*/ 1 w 52"/>
                <a:gd name="T23" fmla="*/ 16 h 56"/>
                <a:gd name="T24" fmla="*/ 1 w 52"/>
                <a:gd name="T25" fmla="*/ 16 h 56"/>
                <a:gd name="T26" fmla="*/ 15 w 52"/>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6">
                  <a:moveTo>
                    <a:pt x="2" y="27"/>
                  </a:moveTo>
                  <a:cubicBezTo>
                    <a:pt x="3" y="43"/>
                    <a:pt x="3" y="43"/>
                    <a:pt x="3" y="43"/>
                  </a:cubicBezTo>
                  <a:cubicBezTo>
                    <a:pt x="3" y="51"/>
                    <a:pt x="9" y="56"/>
                    <a:pt x="17" y="56"/>
                  </a:cubicBezTo>
                  <a:cubicBezTo>
                    <a:pt x="17" y="56"/>
                    <a:pt x="18" y="56"/>
                    <a:pt x="18" y="56"/>
                  </a:cubicBezTo>
                  <a:cubicBezTo>
                    <a:pt x="52" y="54"/>
                    <a:pt x="52" y="54"/>
                    <a:pt x="52" y="54"/>
                  </a:cubicBezTo>
                  <a:cubicBezTo>
                    <a:pt x="19" y="56"/>
                    <a:pt x="19" y="56"/>
                    <a:pt x="19" y="56"/>
                  </a:cubicBezTo>
                  <a:cubicBezTo>
                    <a:pt x="18" y="56"/>
                    <a:pt x="18" y="56"/>
                    <a:pt x="18" y="56"/>
                  </a:cubicBezTo>
                  <a:cubicBezTo>
                    <a:pt x="10" y="56"/>
                    <a:pt x="3" y="50"/>
                    <a:pt x="3" y="42"/>
                  </a:cubicBezTo>
                  <a:cubicBezTo>
                    <a:pt x="2" y="27"/>
                    <a:pt x="2" y="27"/>
                    <a:pt x="2" y="27"/>
                  </a:cubicBezTo>
                  <a:moveTo>
                    <a:pt x="15" y="0"/>
                  </a:moveTo>
                  <a:cubicBezTo>
                    <a:pt x="14" y="0"/>
                    <a:pt x="14" y="0"/>
                    <a:pt x="14" y="0"/>
                  </a:cubicBezTo>
                  <a:cubicBezTo>
                    <a:pt x="6" y="1"/>
                    <a:pt x="0" y="8"/>
                    <a:pt x="1" y="16"/>
                  </a:cubicBezTo>
                  <a:cubicBezTo>
                    <a:pt x="1" y="16"/>
                    <a:pt x="1" y="16"/>
                    <a:pt x="1" y="16"/>
                  </a:cubicBezTo>
                  <a:cubicBezTo>
                    <a:pt x="0" y="8"/>
                    <a:pt x="7" y="1"/>
                    <a:pt x="15"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îṩľîḍê">
              <a:extLst>
                <a:ext uri="{FF2B5EF4-FFF2-40B4-BE49-F238E27FC236}">
                  <a16:creationId xmlns:a16="http://schemas.microsoft.com/office/drawing/2014/main" xmlns="" id="{E62D0C38-7151-4F84-A6C6-2D103746DA68}"/>
                </a:ext>
              </a:extLst>
            </p:cNvPr>
            <p:cNvSpPr/>
            <p:nvPr/>
          </p:nvSpPr>
          <p:spPr bwMode="auto">
            <a:xfrm>
              <a:off x="2652465" y="4631220"/>
              <a:ext cx="122182" cy="136890"/>
            </a:xfrm>
            <a:custGeom>
              <a:avLst/>
              <a:gdLst>
                <a:gd name="T0" fmla="*/ 48 w 52"/>
                <a:gd name="T1" fmla="*/ 0 h 58"/>
                <a:gd name="T2" fmla="*/ 15 w 52"/>
                <a:gd name="T3" fmla="*/ 2 h 58"/>
                <a:gd name="T4" fmla="*/ 1 w 52"/>
                <a:gd name="T5" fmla="*/ 18 h 58"/>
                <a:gd name="T6" fmla="*/ 2 w 52"/>
                <a:gd name="T7" fmla="*/ 29 h 58"/>
                <a:gd name="T8" fmla="*/ 3 w 52"/>
                <a:gd name="T9" fmla="*/ 44 h 58"/>
                <a:gd name="T10" fmla="*/ 18 w 52"/>
                <a:gd name="T11" fmla="*/ 58 h 58"/>
                <a:gd name="T12" fmla="*/ 19 w 52"/>
                <a:gd name="T13" fmla="*/ 58 h 58"/>
                <a:gd name="T14" fmla="*/ 52 w 52"/>
                <a:gd name="T15" fmla="*/ 56 h 58"/>
                <a:gd name="T16" fmla="*/ 48 w 52"/>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8">
                  <a:moveTo>
                    <a:pt x="48" y="0"/>
                  </a:moveTo>
                  <a:cubicBezTo>
                    <a:pt x="15" y="2"/>
                    <a:pt x="15" y="2"/>
                    <a:pt x="15" y="2"/>
                  </a:cubicBezTo>
                  <a:cubicBezTo>
                    <a:pt x="7" y="3"/>
                    <a:pt x="0" y="10"/>
                    <a:pt x="1" y="18"/>
                  </a:cubicBezTo>
                  <a:cubicBezTo>
                    <a:pt x="2" y="29"/>
                    <a:pt x="2" y="29"/>
                    <a:pt x="2" y="29"/>
                  </a:cubicBezTo>
                  <a:cubicBezTo>
                    <a:pt x="3" y="44"/>
                    <a:pt x="3" y="44"/>
                    <a:pt x="3" y="44"/>
                  </a:cubicBezTo>
                  <a:cubicBezTo>
                    <a:pt x="3" y="52"/>
                    <a:pt x="10" y="58"/>
                    <a:pt x="18" y="58"/>
                  </a:cubicBezTo>
                  <a:cubicBezTo>
                    <a:pt x="18" y="58"/>
                    <a:pt x="18" y="58"/>
                    <a:pt x="19" y="58"/>
                  </a:cubicBezTo>
                  <a:cubicBezTo>
                    <a:pt x="52" y="56"/>
                    <a:pt x="52" y="56"/>
                    <a:pt x="52"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ïšḻîḑé">
              <a:extLst>
                <a:ext uri="{FF2B5EF4-FFF2-40B4-BE49-F238E27FC236}">
                  <a16:creationId xmlns:a16="http://schemas.microsoft.com/office/drawing/2014/main" xmlns="" id="{8A3DA1AB-7940-46F1-9C3F-5164F7479F13}"/>
                </a:ext>
              </a:extLst>
            </p:cNvPr>
            <p:cNvSpPr/>
            <p:nvPr/>
          </p:nvSpPr>
          <p:spPr bwMode="auto">
            <a:xfrm>
              <a:off x="2822163" y="4607463"/>
              <a:ext cx="307718" cy="153859"/>
            </a:xfrm>
            <a:custGeom>
              <a:avLst/>
              <a:gdLst>
                <a:gd name="T0" fmla="*/ 264 w 272"/>
                <a:gd name="T1" fmla="*/ 0 h 136"/>
                <a:gd name="T2" fmla="*/ 0 w 272"/>
                <a:gd name="T3" fmla="*/ 19 h 136"/>
                <a:gd name="T4" fmla="*/ 6 w 272"/>
                <a:gd name="T5" fmla="*/ 136 h 136"/>
                <a:gd name="T6" fmla="*/ 272 w 272"/>
                <a:gd name="T7" fmla="*/ 117 h 136"/>
                <a:gd name="T8" fmla="*/ 264 w 272"/>
                <a:gd name="T9" fmla="*/ 0 h 136"/>
              </a:gdLst>
              <a:ahLst/>
              <a:cxnLst>
                <a:cxn ang="0">
                  <a:pos x="T0" y="T1"/>
                </a:cxn>
                <a:cxn ang="0">
                  <a:pos x="T2" y="T3"/>
                </a:cxn>
                <a:cxn ang="0">
                  <a:pos x="T4" y="T5"/>
                </a:cxn>
                <a:cxn ang="0">
                  <a:pos x="T6" y="T7"/>
                </a:cxn>
                <a:cxn ang="0">
                  <a:pos x="T8" y="T9"/>
                </a:cxn>
              </a:cxnLst>
              <a:rect l="0" t="0" r="r" b="b"/>
              <a:pathLst>
                <a:path w="272" h="136">
                  <a:moveTo>
                    <a:pt x="264" y="0"/>
                  </a:moveTo>
                  <a:lnTo>
                    <a:pt x="0" y="19"/>
                  </a:lnTo>
                  <a:lnTo>
                    <a:pt x="6" y="136"/>
                  </a:lnTo>
                  <a:lnTo>
                    <a:pt x="272" y="117"/>
                  </a:lnTo>
                  <a:lnTo>
                    <a:pt x="264" y="0"/>
                  </a:lnTo>
                  <a:close/>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íṩļïḋè">
              <a:extLst>
                <a:ext uri="{FF2B5EF4-FFF2-40B4-BE49-F238E27FC236}">
                  <a16:creationId xmlns:a16="http://schemas.microsoft.com/office/drawing/2014/main" xmlns="" id="{76805411-1E44-4AA3-989D-5247C0BDB7E8}"/>
                </a:ext>
              </a:extLst>
            </p:cNvPr>
            <p:cNvSpPr/>
            <p:nvPr/>
          </p:nvSpPr>
          <p:spPr bwMode="auto">
            <a:xfrm>
              <a:off x="2822163" y="4607463"/>
              <a:ext cx="307718" cy="153859"/>
            </a:xfrm>
            <a:custGeom>
              <a:avLst/>
              <a:gdLst>
                <a:gd name="T0" fmla="*/ 264 w 272"/>
                <a:gd name="T1" fmla="*/ 0 h 136"/>
                <a:gd name="T2" fmla="*/ 0 w 272"/>
                <a:gd name="T3" fmla="*/ 19 h 136"/>
                <a:gd name="T4" fmla="*/ 6 w 272"/>
                <a:gd name="T5" fmla="*/ 136 h 136"/>
                <a:gd name="T6" fmla="*/ 272 w 272"/>
                <a:gd name="T7" fmla="*/ 117 h 136"/>
                <a:gd name="T8" fmla="*/ 264 w 272"/>
                <a:gd name="T9" fmla="*/ 0 h 136"/>
              </a:gdLst>
              <a:ahLst/>
              <a:cxnLst>
                <a:cxn ang="0">
                  <a:pos x="T0" y="T1"/>
                </a:cxn>
                <a:cxn ang="0">
                  <a:pos x="T2" y="T3"/>
                </a:cxn>
                <a:cxn ang="0">
                  <a:pos x="T4" y="T5"/>
                </a:cxn>
                <a:cxn ang="0">
                  <a:pos x="T6" y="T7"/>
                </a:cxn>
                <a:cxn ang="0">
                  <a:pos x="T8" y="T9"/>
                </a:cxn>
              </a:cxnLst>
              <a:rect l="0" t="0" r="r" b="b"/>
              <a:pathLst>
                <a:path w="272" h="136">
                  <a:moveTo>
                    <a:pt x="264" y="0"/>
                  </a:moveTo>
                  <a:lnTo>
                    <a:pt x="0" y="19"/>
                  </a:lnTo>
                  <a:lnTo>
                    <a:pt x="6" y="136"/>
                  </a:lnTo>
                  <a:lnTo>
                    <a:pt x="272" y="117"/>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í$ḻiḋè">
              <a:extLst>
                <a:ext uri="{FF2B5EF4-FFF2-40B4-BE49-F238E27FC236}">
                  <a16:creationId xmlns:a16="http://schemas.microsoft.com/office/drawing/2014/main" xmlns="" id="{0007550F-DE3F-422C-B1BF-F9D71CC1A85E}"/>
                </a:ext>
              </a:extLst>
            </p:cNvPr>
            <p:cNvSpPr/>
            <p:nvPr/>
          </p:nvSpPr>
          <p:spPr bwMode="auto">
            <a:xfrm>
              <a:off x="3474933" y="4584836"/>
              <a:ext cx="47515" cy="131233"/>
            </a:xfrm>
            <a:custGeom>
              <a:avLst/>
              <a:gdLst>
                <a:gd name="T0" fmla="*/ 19 w 20"/>
                <a:gd name="T1" fmla="*/ 40 h 56"/>
                <a:gd name="T2" fmla="*/ 5 w 20"/>
                <a:gd name="T3" fmla="*/ 56 h 56"/>
                <a:gd name="T4" fmla="*/ 6 w 20"/>
                <a:gd name="T5" fmla="*/ 56 h 56"/>
                <a:gd name="T6" fmla="*/ 19 w 20"/>
                <a:gd name="T7" fmla="*/ 41 h 56"/>
                <a:gd name="T8" fmla="*/ 19 w 20"/>
                <a:gd name="T9" fmla="*/ 40 h 56"/>
                <a:gd name="T10" fmla="*/ 3 w 20"/>
                <a:gd name="T11" fmla="*/ 0 h 56"/>
                <a:gd name="T12" fmla="*/ 2 w 20"/>
                <a:gd name="T13" fmla="*/ 0 h 56"/>
                <a:gd name="T14" fmla="*/ 0 w 20"/>
                <a:gd name="T15" fmla="*/ 0 h 56"/>
                <a:gd name="T16" fmla="*/ 1 w 20"/>
                <a:gd name="T17" fmla="*/ 0 h 56"/>
                <a:gd name="T18" fmla="*/ 2 w 20"/>
                <a:gd name="T19" fmla="*/ 0 h 56"/>
                <a:gd name="T20" fmla="*/ 17 w 20"/>
                <a:gd name="T21" fmla="*/ 14 h 56"/>
                <a:gd name="T22" fmla="*/ 17 w 20"/>
                <a:gd name="T23" fmla="*/ 13 h 56"/>
                <a:gd name="T24" fmla="*/ 3 w 20"/>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56">
                  <a:moveTo>
                    <a:pt x="19" y="40"/>
                  </a:moveTo>
                  <a:cubicBezTo>
                    <a:pt x="19" y="48"/>
                    <a:pt x="13" y="56"/>
                    <a:pt x="5" y="56"/>
                  </a:cubicBezTo>
                  <a:cubicBezTo>
                    <a:pt x="6" y="56"/>
                    <a:pt x="6" y="56"/>
                    <a:pt x="6" y="56"/>
                  </a:cubicBezTo>
                  <a:cubicBezTo>
                    <a:pt x="14" y="56"/>
                    <a:pt x="20" y="49"/>
                    <a:pt x="19" y="41"/>
                  </a:cubicBezTo>
                  <a:cubicBezTo>
                    <a:pt x="19" y="40"/>
                    <a:pt x="19" y="40"/>
                    <a:pt x="19" y="40"/>
                  </a:cubicBezTo>
                  <a:moveTo>
                    <a:pt x="3" y="0"/>
                  </a:moveTo>
                  <a:cubicBezTo>
                    <a:pt x="3" y="0"/>
                    <a:pt x="2" y="0"/>
                    <a:pt x="2" y="0"/>
                  </a:cubicBezTo>
                  <a:cubicBezTo>
                    <a:pt x="0" y="0"/>
                    <a:pt x="0" y="0"/>
                    <a:pt x="0" y="0"/>
                  </a:cubicBezTo>
                  <a:cubicBezTo>
                    <a:pt x="1" y="0"/>
                    <a:pt x="1" y="0"/>
                    <a:pt x="1" y="0"/>
                  </a:cubicBezTo>
                  <a:cubicBezTo>
                    <a:pt x="2" y="0"/>
                    <a:pt x="2" y="0"/>
                    <a:pt x="2" y="0"/>
                  </a:cubicBezTo>
                  <a:cubicBezTo>
                    <a:pt x="10" y="0"/>
                    <a:pt x="17" y="6"/>
                    <a:pt x="17" y="14"/>
                  </a:cubicBezTo>
                  <a:cubicBezTo>
                    <a:pt x="17" y="13"/>
                    <a:pt x="17" y="13"/>
                    <a:pt x="17" y="13"/>
                  </a:cubicBezTo>
                  <a:cubicBezTo>
                    <a:pt x="17" y="6"/>
                    <a:pt x="10" y="0"/>
                    <a:pt x="3"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ïṡḷîdé">
              <a:extLst>
                <a:ext uri="{FF2B5EF4-FFF2-40B4-BE49-F238E27FC236}">
                  <a16:creationId xmlns:a16="http://schemas.microsoft.com/office/drawing/2014/main" xmlns="" id="{01CAF844-925C-4525-B889-555140B74E12}"/>
                </a:ext>
              </a:extLst>
            </p:cNvPr>
            <p:cNvSpPr/>
            <p:nvPr/>
          </p:nvSpPr>
          <p:spPr bwMode="auto">
            <a:xfrm>
              <a:off x="3465882" y="4584836"/>
              <a:ext cx="54303" cy="131233"/>
            </a:xfrm>
            <a:custGeom>
              <a:avLst/>
              <a:gdLst>
                <a:gd name="T0" fmla="*/ 6 w 23"/>
                <a:gd name="T1" fmla="*/ 0 h 56"/>
                <a:gd name="T2" fmla="*/ 5 w 23"/>
                <a:gd name="T3" fmla="*/ 0 h 56"/>
                <a:gd name="T4" fmla="*/ 4 w 23"/>
                <a:gd name="T5" fmla="*/ 0 h 56"/>
                <a:gd name="T6" fmla="*/ 0 w 23"/>
                <a:gd name="T7" fmla="*/ 0 h 56"/>
                <a:gd name="T8" fmla="*/ 4 w 23"/>
                <a:gd name="T9" fmla="*/ 56 h 56"/>
                <a:gd name="T10" fmla="*/ 9 w 23"/>
                <a:gd name="T11" fmla="*/ 56 h 56"/>
                <a:gd name="T12" fmla="*/ 23 w 23"/>
                <a:gd name="T13" fmla="*/ 40 h 56"/>
                <a:gd name="T14" fmla="*/ 21 w 23"/>
                <a:gd name="T15" fmla="*/ 14 h 56"/>
                <a:gd name="T16" fmla="*/ 6 w 23"/>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6">
                  <a:moveTo>
                    <a:pt x="6" y="0"/>
                  </a:moveTo>
                  <a:cubicBezTo>
                    <a:pt x="6" y="0"/>
                    <a:pt x="6" y="0"/>
                    <a:pt x="5" y="0"/>
                  </a:cubicBezTo>
                  <a:cubicBezTo>
                    <a:pt x="4" y="0"/>
                    <a:pt x="4" y="0"/>
                    <a:pt x="4" y="0"/>
                  </a:cubicBezTo>
                  <a:cubicBezTo>
                    <a:pt x="0" y="0"/>
                    <a:pt x="0" y="0"/>
                    <a:pt x="0" y="0"/>
                  </a:cubicBezTo>
                  <a:cubicBezTo>
                    <a:pt x="4" y="56"/>
                    <a:pt x="4" y="56"/>
                    <a:pt x="4" y="56"/>
                  </a:cubicBezTo>
                  <a:cubicBezTo>
                    <a:pt x="9" y="56"/>
                    <a:pt x="9" y="56"/>
                    <a:pt x="9" y="56"/>
                  </a:cubicBezTo>
                  <a:cubicBezTo>
                    <a:pt x="17" y="56"/>
                    <a:pt x="23" y="48"/>
                    <a:pt x="23" y="40"/>
                  </a:cubicBezTo>
                  <a:cubicBezTo>
                    <a:pt x="21" y="14"/>
                    <a:pt x="21" y="14"/>
                    <a:pt x="21" y="14"/>
                  </a:cubicBezTo>
                  <a:cubicBezTo>
                    <a:pt x="21" y="6"/>
                    <a:pt x="14" y="0"/>
                    <a:pt x="6"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isļïďè">
              <a:extLst>
                <a:ext uri="{FF2B5EF4-FFF2-40B4-BE49-F238E27FC236}">
                  <a16:creationId xmlns:a16="http://schemas.microsoft.com/office/drawing/2014/main" xmlns="" id="{7120C5AA-0DFA-4226-AE7A-85CE6D8B3033}"/>
                </a:ext>
              </a:extLst>
            </p:cNvPr>
            <p:cNvSpPr/>
            <p:nvPr/>
          </p:nvSpPr>
          <p:spPr bwMode="auto">
            <a:xfrm>
              <a:off x="3155901" y="4587099"/>
              <a:ext cx="296405" cy="150466"/>
            </a:xfrm>
            <a:custGeom>
              <a:avLst/>
              <a:gdLst>
                <a:gd name="T0" fmla="*/ 253 w 262"/>
                <a:gd name="T1" fmla="*/ 0 h 133"/>
                <a:gd name="T2" fmla="*/ 0 w 262"/>
                <a:gd name="T3" fmla="*/ 16 h 133"/>
                <a:gd name="T4" fmla="*/ 8 w 262"/>
                <a:gd name="T5" fmla="*/ 133 h 133"/>
                <a:gd name="T6" fmla="*/ 262 w 262"/>
                <a:gd name="T7" fmla="*/ 116 h 133"/>
                <a:gd name="T8" fmla="*/ 253 w 262"/>
                <a:gd name="T9" fmla="*/ 0 h 133"/>
              </a:gdLst>
              <a:ahLst/>
              <a:cxnLst>
                <a:cxn ang="0">
                  <a:pos x="T0" y="T1"/>
                </a:cxn>
                <a:cxn ang="0">
                  <a:pos x="T2" y="T3"/>
                </a:cxn>
                <a:cxn ang="0">
                  <a:pos x="T4" y="T5"/>
                </a:cxn>
                <a:cxn ang="0">
                  <a:pos x="T6" y="T7"/>
                </a:cxn>
                <a:cxn ang="0">
                  <a:pos x="T8" y="T9"/>
                </a:cxn>
              </a:cxnLst>
              <a:rect l="0" t="0" r="r" b="b"/>
              <a:pathLst>
                <a:path w="262" h="133">
                  <a:moveTo>
                    <a:pt x="253" y="0"/>
                  </a:moveTo>
                  <a:lnTo>
                    <a:pt x="0" y="16"/>
                  </a:lnTo>
                  <a:lnTo>
                    <a:pt x="8" y="133"/>
                  </a:lnTo>
                  <a:lnTo>
                    <a:pt x="262" y="116"/>
                  </a:lnTo>
                  <a:lnTo>
                    <a:pt x="253" y="0"/>
                  </a:lnTo>
                  <a:close/>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ïŝļïḋe">
              <a:extLst>
                <a:ext uri="{FF2B5EF4-FFF2-40B4-BE49-F238E27FC236}">
                  <a16:creationId xmlns:a16="http://schemas.microsoft.com/office/drawing/2014/main" xmlns="" id="{CE75DCE9-2687-45E9-B79E-CF4580173C4E}"/>
                </a:ext>
              </a:extLst>
            </p:cNvPr>
            <p:cNvSpPr/>
            <p:nvPr/>
          </p:nvSpPr>
          <p:spPr bwMode="auto">
            <a:xfrm>
              <a:off x="3155901" y="4587099"/>
              <a:ext cx="296405" cy="150466"/>
            </a:xfrm>
            <a:custGeom>
              <a:avLst/>
              <a:gdLst>
                <a:gd name="T0" fmla="*/ 253 w 262"/>
                <a:gd name="T1" fmla="*/ 0 h 133"/>
                <a:gd name="T2" fmla="*/ 0 w 262"/>
                <a:gd name="T3" fmla="*/ 16 h 133"/>
                <a:gd name="T4" fmla="*/ 8 w 262"/>
                <a:gd name="T5" fmla="*/ 133 h 133"/>
                <a:gd name="T6" fmla="*/ 262 w 262"/>
                <a:gd name="T7" fmla="*/ 116 h 133"/>
                <a:gd name="T8" fmla="*/ 253 w 262"/>
                <a:gd name="T9" fmla="*/ 0 h 133"/>
              </a:gdLst>
              <a:ahLst/>
              <a:cxnLst>
                <a:cxn ang="0">
                  <a:pos x="T0" y="T1"/>
                </a:cxn>
                <a:cxn ang="0">
                  <a:pos x="T2" y="T3"/>
                </a:cxn>
                <a:cxn ang="0">
                  <a:pos x="T4" y="T5"/>
                </a:cxn>
                <a:cxn ang="0">
                  <a:pos x="T6" y="T7"/>
                </a:cxn>
                <a:cxn ang="0">
                  <a:pos x="T8" y="T9"/>
                </a:cxn>
              </a:cxnLst>
              <a:rect l="0" t="0" r="r" b="b"/>
              <a:pathLst>
                <a:path w="262" h="133">
                  <a:moveTo>
                    <a:pt x="253" y="0"/>
                  </a:moveTo>
                  <a:lnTo>
                    <a:pt x="0" y="16"/>
                  </a:lnTo>
                  <a:lnTo>
                    <a:pt x="8" y="133"/>
                  </a:lnTo>
                  <a:lnTo>
                    <a:pt x="262" y="116"/>
                  </a:lnTo>
                  <a:lnTo>
                    <a:pt x="2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îṧlíḓe">
              <a:extLst>
                <a:ext uri="{FF2B5EF4-FFF2-40B4-BE49-F238E27FC236}">
                  <a16:creationId xmlns:a16="http://schemas.microsoft.com/office/drawing/2014/main" xmlns="" id="{D09A8AEC-C607-45CD-9D40-2FFECCC6D74F}"/>
                </a:ext>
              </a:extLst>
            </p:cNvPr>
            <p:cNvSpPr/>
            <p:nvPr/>
          </p:nvSpPr>
          <p:spPr bwMode="auto">
            <a:xfrm>
              <a:off x="3670651" y="5082616"/>
              <a:ext cx="897135" cy="169698"/>
            </a:xfrm>
            <a:custGeom>
              <a:avLst/>
              <a:gdLst>
                <a:gd name="T0" fmla="*/ 359 w 382"/>
                <a:gd name="T1" fmla="*/ 72 h 72"/>
                <a:gd name="T2" fmla="*/ 23 w 382"/>
                <a:gd name="T3" fmla="*/ 72 h 72"/>
                <a:gd name="T4" fmla="*/ 0 w 382"/>
                <a:gd name="T5" fmla="*/ 49 h 72"/>
                <a:gd name="T6" fmla="*/ 0 w 382"/>
                <a:gd name="T7" fmla="*/ 23 h 72"/>
                <a:gd name="T8" fmla="*/ 23 w 382"/>
                <a:gd name="T9" fmla="*/ 0 h 72"/>
                <a:gd name="T10" fmla="*/ 359 w 382"/>
                <a:gd name="T11" fmla="*/ 0 h 72"/>
                <a:gd name="T12" fmla="*/ 382 w 382"/>
                <a:gd name="T13" fmla="*/ 23 h 72"/>
                <a:gd name="T14" fmla="*/ 382 w 382"/>
                <a:gd name="T15" fmla="*/ 49 h 72"/>
                <a:gd name="T16" fmla="*/ 359 w 38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2">
                  <a:moveTo>
                    <a:pt x="359" y="72"/>
                  </a:moveTo>
                  <a:cubicBezTo>
                    <a:pt x="23" y="72"/>
                    <a:pt x="23" y="72"/>
                    <a:pt x="23" y="72"/>
                  </a:cubicBezTo>
                  <a:cubicBezTo>
                    <a:pt x="10" y="72"/>
                    <a:pt x="0" y="61"/>
                    <a:pt x="0" y="49"/>
                  </a:cubicBezTo>
                  <a:cubicBezTo>
                    <a:pt x="0" y="23"/>
                    <a:pt x="0" y="23"/>
                    <a:pt x="0" y="23"/>
                  </a:cubicBezTo>
                  <a:cubicBezTo>
                    <a:pt x="0" y="11"/>
                    <a:pt x="10" y="0"/>
                    <a:pt x="23" y="0"/>
                  </a:cubicBezTo>
                  <a:cubicBezTo>
                    <a:pt x="359" y="0"/>
                    <a:pt x="359" y="0"/>
                    <a:pt x="359" y="0"/>
                  </a:cubicBezTo>
                  <a:cubicBezTo>
                    <a:pt x="372" y="0"/>
                    <a:pt x="382" y="11"/>
                    <a:pt x="382" y="23"/>
                  </a:cubicBezTo>
                  <a:cubicBezTo>
                    <a:pt x="382" y="49"/>
                    <a:pt x="382" y="49"/>
                    <a:pt x="382" y="49"/>
                  </a:cubicBezTo>
                  <a:cubicBezTo>
                    <a:pt x="382" y="61"/>
                    <a:pt x="372" y="72"/>
                    <a:pt x="359"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ï$líḋé">
              <a:extLst>
                <a:ext uri="{FF2B5EF4-FFF2-40B4-BE49-F238E27FC236}">
                  <a16:creationId xmlns:a16="http://schemas.microsoft.com/office/drawing/2014/main" xmlns="" id="{2CF59A5E-37CA-4DBE-B1FF-13A427BA8F8A}"/>
                </a:ext>
              </a:extLst>
            </p:cNvPr>
            <p:cNvSpPr/>
            <p:nvPr/>
          </p:nvSpPr>
          <p:spPr bwMode="auto">
            <a:xfrm>
              <a:off x="3721560" y="5101848"/>
              <a:ext cx="793054" cy="131233"/>
            </a:xfrm>
            <a:custGeom>
              <a:avLst/>
              <a:gdLst>
                <a:gd name="T0" fmla="*/ 200 w 337"/>
                <a:gd name="T1" fmla="*/ 0 h 56"/>
                <a:gd name="T2" fmla="*/ 185 w 337"/>
                <a:gd name="T3" fmla="*/ 0 h 56"/>
                <a:gd name="T4" fmla="*/ 185 w 337"/>
                <a:gd name="T5" fmla="*/ 56 h 56"/>
                <a:gd name="T6" fmla="*/ 57 w 337"/>
                <a:gd name="T7" fmla="*/ 56 h 56"/>
                <a:gd name="T8" fmla="*/ 57 w 337"/>
                <a:gd name="T9" fmla="*/ 0 h 56"/>
                <a:gd name="T10" fmla="*/ 34 w 337"/>
                <a:gd name="T11" fmla="*/ 0 h 56"/>
                <a:gd name="T12" fmla="*/ 34 w 337"/>
                <a:gd name="T13" fmla="*/ 56 h 56"/>
                <a:gd name="T14" fmla="*/ 0 w 337"/>
                <a:gd name="T15" fmla="*/ 56 h 56"/>
                <a:gd name="T16" fmla="*/ 0 w 337"/>
                <a:gd name="T17" fmla="*/ 56 h 56"/>
                <a:gd name="T18" fmla="*/ 337 w 337"/>
                <a:gd name="T19" fmla="*/ 56 h 56"/>
                <a:gd name="T20" fmla="*/ 337 w 337"/>
                <a:gd name="T21" fmla="*/ 56 h 56"/>
                <a:gd name="T22" fmla="*/ 333 w 337"/>
                <a:gd name="T23" fmla="*/ 56 h 56"/>
                <a:gd name="T24" fmla="*/ 333 w 337"/>
                <a:gd name="T25" fmla="*/ 48 h 56"/>
                <a:gd name="T26" fmla="*/ 323 w 337"/>
                <a:gd name="T27" fmla="*/ 43 h 56"/>
                <a:gd name="T28" fmla="*/ 323 w 337"/>
                <a:gd name="T29" fmla="*/ 56 h 56"/>
                <a:gd name="T30" fmla="*/ 200 w 337"/>
                <a:gd name="T31" fmla="*/ 56 h 56"/>
                <a:gd name="T32" fmla="*/ 200 w 337"/>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56">
                  <a:moveTo>
                    <a:pt x="200" y="0"/>
                  </a:moveTo>
                  <a:cubicBezTo>
                    <a:pt x="185" y="0"/>
                    <a:pt x="185" y="0"/>
                    <a:pt x="185" y="0"/>
                  </a:cubicBezTo>
                  <a:cubicBezTo>
                    <a:pt x="185" y="56"/>
                    <a:pt x="185" y="56"/>
                    <a:pt x="185" y="56"/>
                  </a:cubicBezTo>
                  <a:cubicBezTo>
                    <a:pt x="57" y="56"/>
                    <a:pt x="57" y="56"/>
                    <a:pt x="57" y="56"/>
                  </a:cubicBezTo>
                  <a:cubicBezTo>
                    <a:pt x="57" y="0"/>
                    <a:pt x="57" y="0"/>
                    <a:pt x="57" y="0"/>
                  </a:cubicBezTo>
                  <a:cubicBezTo>
                    <a:pt x="34" y="0"/>
                    <a:pt x="34" y="0"/>
                    <a:pt x="34" y="0"/>
                  </a:cubicBezTo>
                  <a:cubicBezTo>
                    <a:pt x="34" y="56"/>
                    <a:pt x="34" y="56"/>
                    <a:pt x="34" y="56"/>
                  </a:cubicBezTo>
                  <a:cubicBezTo>
                    <a:pt x="0" y="56"/>
                    <a:pt x="0" y="56"/>
                    <a:pt x="0" y="56"/>
                  </a:cubicBezTo>
                  <a:cubicBezTo>
                    <a:pt x="0" y="56"/>
                    <a:pt x="0" y="56"/>
                    <a:pt x="0" y="56"/>
                  </a:cubicBezTo>
                  <a:cubicBezTo>
                    <a:pt x="337" y="56"/>
                    <a:pt x="337" y="56"/>
                    <a:pt x="337" y="56"/>
                  </a:cubicBezTo>
                  <a:cubicBezTo>
                    <a:pt x="337" y="56"/>
                    <a:pt x="337" y="56"/>
                    <a:pt x="337" y="56"/>
                  </a:cubicBezTo>
                  <a:cubicBezTo>
                    <a:pt x="333" y="56"/>
                    <a:pt x="333" y="56"/>
                    <a:pt x="333" y="56"/>
                  </a:cubicBezTo>
                  <a:cubicBezTo>
                    <a:pt x="333" y="48"/>
                    <a:pt x="333" y="48"/>
                    <a:pt x="333" y="48"/>
                  </a:cubicBezTo>
                  <a:cubicBezTo>
                    <a:pt x="329" y="47"/>
                    <a:pt x="326" y="45"/>
                    <a:pt x="323" y="43"/>
                  </a:cubicBezTo>
                  <a:cubicBezTo>
                    <a:pt x="323" y="56"/>
                    <a:pt x="323" y="56"/>
                    <a:pt x="323" y="56"/>
                  </a:cubicBezTo>
                  <a:cubicBezTo>
                    <a:pt x="200" y="56"/>
                    <a:pt x="200" y="56"/>
                    <a:pt x="200" y="56"/>
                  </a:cubicBezTo>
                  <a:cubicBezTo>
                    <a:pt x="200" y="0"/>
                    <a:pt x="200" y="0"/>
                    <a:pt x="200" y="0"/>
                  </a:cubicBezTo>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îṡliḓe">
              <a:extLst>
                <a:ext uri="{FF2B5EF4-FFF2-40B4-BE49-F238E27FC236}">
                  <a16:creationId xmlns:a16="http://schemas.microsoft.com/office/drawing/2014/main" xmlns="" id="{24029A23-2849-4CA3-A333-34724A6CBE86}"/>
                </a:ext>
              </a:extLst>
            </p:cNvPr>
            <p:cNvSpPr/>
            <p:nvPr/>
          </p:nvSpPr>
          <p:spPr bwMode="auto">
            <a:xfrm>
              <a:off x="3686489" y="5101848"/>
              <a:ext cx="115394" cy="131233"/>
            </a:xfrm>
            <a:custGeom>
              <a:avLst/>
              <a:gdLst>
                <a:gd name="T0" fmla="*/ 0 w 49"/>
                <a:gd name="T1" fmla="*/ 41 h 56"/>
                <a:gd name="T2" fmla="*/ 0 w 49"/>
                <a:gd name="T3" fmla="*/ 42 h 56"/>
                <a:gd name="T4" fmla="*/ 15 w 49"/>
                <a:gd name="T5" fmla="*/ 56 h 56"/>
                <a:gd name="T6" fmla="*/ 15 w 49"/>
                <a:gd name="T7" fmla="*/ 56 h 56"/>
                <a:gd name="T8" fmla="*/ 0 w 49"/>
                <a:gd name="T9" fmla="*/ 41 h 56"/>
                <a:gd name="T10" fmla="*/ 49 w 49"/>
                <a:gd name="T11" fmla="*/ 0 h 56"/>
                <a:gd name="T12" fmla="*/ 15 w 49"/>
                <a:gd name="T13" fmla="*/ 0 h 56"/>
                <a:gd name="T14" fmla="*/ 0 w 49"/>
                <a:gd name="T15" fmla="*/ 14 h 56"/>
                <a:gd name="T16" fmla="*/ 0 w 49"/>
                <a:gd name="T17" fmla="*/ 15 h 56"/>
                <a:gd name="T18" fmla="*/ 15 w 49"/>
                <a:gd name="T19" fmla="*/ 0 h 56"/>
                <a:gd name="T20" fmla="*/ 49 w 4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6">
                  <a:moveTo>
                    <a:pt x="0" y="41"/>
                  </a:moveTo>
                  <a:cubicBezTo>
                    <a:pt x="0" y="42"/>
                    <a:pt x="0" y="42"/>
                    <a:pt x="0" y="42"/>
                  </a:cubicBezTo>
                  <a:cubicBezTo>
                    <a:pt x="0" y="50"/>
                    <a:pt x="7" y="56"/>
                    <a:pt x="15" y="56"/>
                  </a:cubicBezTo>
                  <a:cubicBezTo>
                    <a:pt x="15" y="56"/>
                    <a:pt x="15" y="56"/>
                    <a:pt x="15" y="56"/>
                  </a:cubicBezTo>
                  <a:cubicBezTo>
                    <a:pt x="7" y="56"/>
                    <a:pt x="0" y="49"/>
                    <a:pt x="0" y="41"/>
                  </a:cubicBezTo>
                  <a:moveTo>
                    <a:pt x="49" y="0"/>
                  </a:moveTo>
                  <a:cubicBezTo>
                    <a:pt x="15" y="0"/>
                    <a:pt x="15" y="0"/>
                    <a:pt x="15" y="0"/>
                  </a:cubicBezTo>
                  <a:cubicBezTo>
                    <a:pt x="7" y="0"/>
                    <a:pt x="0" y="6"/>
                    <a:pt x="0" y="14"/>
                  </a:cubicBezTo>
                  <a:cubicBezTo>
                    <a:pt x="0" y="15"/>
                    <a:pt x="0" y="15"/>
                    <a:pt x="0" y="15"/>
                  </a:cubicBezTo>
                  <a:cubicBezTo>
                    <a:pt x="0" y="7"/>
                    <a:pt x="7" y="0"/>
                    <a:pt x="15" y="0"/>
                  </a:cubicBezTo>
                  <a:cubicBezTo>
                    <a:pt x="49" y="0"/>
                    <a:pt x="49" y="0"/>
                    <a:pt x="49"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iśḷíḋé">
              <a:extLst>
                <a:ext uri="{FF2B5EF4-FFF2-40B4-BE49-F238E27FC236}">
                  <a16:creationId xmlns:a16="http://schemas.microsoft.com/office/drawing/2014/main" xmlns="" id="{BA9A662F-2FF1-43AF-A06E-04C9A229A504}"/>
                </a:ext>
              </a:extLst>
            </p:cNvPr>
            <p:cNvSpPr/>
            <p:nvPr/>
          </p:nvSpPr>
          <p:spPr bwMode="auto">
            <a:xfrm>
              <a:off x="3686489" y="5101848"/>
              <a:ext cx="115394" cy="131233"/>
            </a:xfrm>
            <a:custGeom>
              <a:avLst/>
              <a:gdLst>
                <a:gd name="T0" fmla="*/ 49 w 49"/>
                <a:gd name="T1" fmla="*/ 0 h 56"/>
                <a:gd name="T2" fmla="*/ 15 w 49"/>
                <a:gd name="T3" fmla="*/ 0 h 56"/>
                <a:gd name="T4" fmla="*/ 0 w 49"/>
                <a:gd name="T5" fmla="*/ 15 h 56"/>
                <a:gd name="T6" fmla="*/ 0 w 49"/>
                <a:gd name="T7" fmla="*/ 41 h 56"/>
                <a:gd name="T8" fmla="*/ 15 w 49"/>
                <a:gd name="T9" fmla="*/ 56 h 56"/>
                <a:gd name="T10" fmla="*/ 49 w 49"/>
                <a:gd name="T11" fmla="*/ 56 h 56"/>
                <a:gd name="T12" fmla="*/ 49 w 4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0"/>
                  </a:moveTo>
                  <a:cubicBezTo>
                    <a:pt x="15" y="0"/>
                    <a:pt x="15" y="0"/>
                    <a:pt x="15" y="0"/>
                  </a:cubicBezTo>
                  <a:cubicBezTo>
                    <a:pt x="7" y="0"/>
                    <a:pt x="0" y="7"/>
                    <a:pt x="0" y="15"/>
                  </a:cubicBezTo>
                  <a:cubicBezTo>
                    <a:pt x="0" y="41"/>
                    <a:pt x="0" y="41"/>
                    <a:pt x="0" y="41"/>
                  </a:cubicBezTo>
                  <a:cubicBezTo>
                    <a:pt x="0" y="49"/>
                    <a:pt x="7" y="56"/>
                    <a:pt x="15" y="56"/>
                  </a:cubicBezTo>
                  <a:cubicBezTo>
                    <a:pt x="49" y="56"/>
                    <a:pt x="49" y="56"/>
                    <a:pt x="49" y="56"/>
                  </a:cubicBezTo>
                  <a:cubicBezTo>
                    <a:pt x="49" y="0"/>
                    <a:pt x="49" y="0"/>
                    <a:pt x="49"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iṩľiďé">
              <a:extLst>
                <a:ext uri="{FF2B5EF4-FFF2-40B4-BE49-F238E27FC236}">
                  <a16:creationId xmlns:a16="http://schemas.microsoft.com/office/drawing/2014/main" xmlns="" id="{42312EA6-3A4D-4BAC-8631-29FFAE149B39}"/>
                </a:ext>
              </a:extLst>
            </p:cNvPr>
            <p:cNvSpPr/>
            <p:nvPr/>
          </p:nvSpPr>
          <p:spPr bwMode="auto">
            <a:xfrm>
              <a:off x="3856187" y="5101848"/>
              <a:ext cx="300930"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6" name="ïṥ1îḑè">
              <a:extLst>
                <a:ext uri="{FF2B5EF4-FFF2-40B4-BE49-F238E27FC236}">
                  <a16:creationId xmlns:a16="http://schemas.microsoft.com/office/drawing/2014/main" xmlns="" id="{BC886DCF-3C80-41F1-8436-2DCF47054D78}"/>
                </a:ext>
              </a:extLst>
            </p:cNvPr>
            <p:cNvSpPr/>
            <p:nvPr/>
          </p:nvSpPr>
          <p:spPr bwMode="auto">
            <a:xfrm>
              <a:off x="3856187" y="5101848"/>
              <a:ext cx="300930"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7" name="iśļîḑê">
              <a:extLst>
                <a:ext uri="{FF2B5EF4-FFF2-40B4-BE49-F238E27FC236}">
                  <a16:creationId xmlns:a16="http://schemas.microsoft.com/office/drawing/2014/main" xmlns="" id="{C863C7CC-A580-483F-A29D-421381A33CBF}"/>
                </a:ext>
              </a:extLst>
            </p:cNvPr>
            <p:cNvSpPr/>
            <p:nvPr/>
          </p:nvSpPr>
          <p:spPr bwMode="auto">
            <a:xfrm>
              <a:off x="4514614" y="5226293"/>
              <a:ext cx="22626" cy="6788"/>
            </a:xfrm>
            <a:custGeom>
              <a:avLst/>
              <a:gdLst>
                <a:gd name="T0" fmla="*/ 9 w 10"/>
                <a:gd name="T1" fmla="*/ 0 h 3"/>
                <a:gd name="T2" fmla="*/ 0 w 10"/>
                <a:gd name="T3" fmla="*/ 3 h 3"/>
                <a:gd name="T4" fmla="*/ 1 w 10"/>
                <a:gd name="T5" fmla="*/ 3 h 3"/>
                <a:gd name="T6" fmla="*/ 10 w 10"/>
                <a:gd name="T7" fmla="*/ 0 h 3"/>
                <a:gd name="T8" fmla="*/ 9 w 10"/>
                <a:gd name="T9" fmla="*/ 0 h 3"/>
              </a:gdLst>
              <a:ahLst/>
              <a:cxnLst>
                <a:cxn ang="0">
                  <a:pos x="T0" y="T1"/>
                </a:cxn>
                <a:cxn ang="0">
                  <a:pos x="T2" y="T3"/>
                </a:cxn>
                <a:cxn ang="0">
                  <a:pos x="T4" y="T5"/>
                </a:cxn>
                <a:cxn ang="0">
                  <a:pos x="T6" y="T7"/>
                </a:cxn>
                <a:cxn ang="0">
                  <a:pos x="T8" y="T9"/>
                </a:cxn>
              </a:cxnLst>
              <a:rect l="0" t="0" r="r" b="b"/>
              <a:pathLst>
                <a:path w="10" h="3">
                  <a:moveTo>
                    <a:pt x="9" y="0"/>
                  </a:moveTo>
                  <a:cubicBezTo>
                    <a:pt x="7" y="2"/>
                    <a:pt x="4" y="3"/>
                    <a:pt x="0" y="3"/>
                  </a:cubicBezTo>
                  <a:cubicBezTo>
                    <a:pt x="1" y="3"/>
                    <a:pt x="1" y="3"/>
                    <a:pt x="1" y="3"/>
                  </a:cubicBezTo>
                  <a:cubicBezTo>
                    <a:pt x="4" y="3"/>
                    <a:pt x="7" y="2"/>
                    <a:pt x="10" y="0"/>
                  </a:cubicBezTo>
                  <a:cubicBezTo>
                    <a:pt x="10" y="0"/>
                    <a:pt x="9" y="0"/>
                    <a:pt x="9"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işḷïḋé">
              <a:extLst>
                <a:ext uri="{FF2B5EF4-FFF2-40B4-BE49-F238E27FC236}">
                  <a16:creationId xmlns:a16="http://schemas.microsoft.com/office/drawing/2014/main" xmlns="" id="{364E0C27-7F21-4C8C-ADC2-2262F040922B}"/>
                </a:ext>
              </a:extLst>
            </p:cNvPr>
            <p:cNvSpPr/>
            <p:nvPr/>
          </p:nvSpPr>
          <p:spPr bwMode="auto">
            <a:xfrm>
              <a:off x="4504432" y="5214980"/>
              <a:ext cx="30546" cy="18101"/>
            </a:xfrm>
            <a:custGeom>
              <a:avLst/>
              <a:gdLst>
                <a:gd name="T0" fmla="*/ 0 w 13"/>
                <a:gd name="T1" fmla="*/ 0 h 8"/>
                <a:gd name="T2" fmla="*/ 0 w 13"/>
                <a:gd name="T3" fmla="*/ 8 h 8"/>
                <a:gd name="T4" fmla="*/ 4 w 13"/>
                <a:gd name="T5" fmla="*/ 8 h 8"/>
                <a:gd name="T6" fmla="*/ 13 w 13"/>
                <a:gd name="T7" fmla="*/ 5 h 8"/>
                <a:gd name="T8" fmla="*/ 0 w 13"/>
                <a:gd name="T9" fmla="*/ 0 h 8"/>
              </a:gdLst>
              <a:ahLst/>
              <a:cxnLst>
                <a:cxn ang="0">
                  <a:pos x="T0" y="T1"/>
                </a:cxn>
                <a:cxn ang="0">
                  <a:pos x="T2" y="T3"/>
                </a:cxn>
                <a:cxn ang="0">
                  <a:pos x="T4" y="T5"/>
                </a:cxn>
                <a:cxn ang="0">
                  <a:pos x="T6" y="T7"/>
                </a:cxn>
                <a:cxn ang="0">
                  <a:pos x="T8" y="T9"/>
                </a:cxn>
              </a:cxnLst>
              <a:rect l="0" t="0" r="r" b="b"/>
              <a:pathLst>
                <a:path w="13" h="8">
                  <a:moveTo>
                    <a:pt x="0" y="0"/>
                  </a:moveTo>
                  <a:cubicBezTo>
                    <a:pt x="0" y="8"/>
                    <a:pt x="0" y="8"/>
                    <a:pt x="0" y="8"/>
                  </a:cubicBezTo>
                  <a:cubicBezTo>
                    <a:pt x="4" y="8"/>
                    <a:pt x="4" y="8"/>
                    <a:pt x="4" y="8"/>
                  </a:cubicBezTo>
                  <a:cubicBezTo>
                    <a:pt x="8" y="8"/>
                    <a:pt x="11" y="7"/>
                    <a:pt x="13" y="5"/>
                  </a:cubicBezTo>
                  <a:cubicBezTo>
                    <a:pt x="9" y="4"/>
                    <a:pt x="4" y="2"/>
                    <a:pt x="0"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ŝḻîḓê">
              <a:extLst>
                <a:ext uri="{FF2B5EF4-FFF2-40B4-BE49-F238E27FC236}">
                  <a16:creationId xmlns:a16="http://schemas.microsoft.com/office/drawing/2014/main" xmlns="" id="{3C71E06D-4D62-4229-9089-8BF42EDEFE7A}"/>
                </a:ext>
              </a:extLst>
            </p:cNvPr>
            <p:cNvSpPr/>
            <p:nvPr/>
          </p:nvSpPr>
          <p:spPr bwMode="auto">
            <a:xfrm>
              <a:off x="4192188" y="5101848"/>
              <a:ext cx="288486" cy="131233"/>
            </a:xfrm>
            <a:custGeom>
              <a:avLst/>
              <a:gdLst>
                <a:gd name="T0" fmla="*/ 67 w 123"/>
                <a:gd name="T1" fmla="*/ 0 h 56"/>
                <a:gd name="T2" fmla="*/ 0 w 123"/>
                <a:gd name="T3" fmla="*/ 0 h 56"/>
                <a:gd name="T4" fmla="*/ 0 w 123"/>
                <a:gd name="T5" fmla="*/ 56 h 56"/>
                <a:gd name="T6" fmla="*/ 123 w 123"/>
                <a:gd name="T7" fmla="*/ 56 h 56"/>
                <a:gd name="T8" fmla="*/ 123 w 123"/>
                <a:gd name="T9" fmla="*/ 43 h 56"/>
                <a:gd name="T10" fmla="*/ 67 w 123"/>
                <a:gd name="T11" fmla="*/ 0 h 56"/>
              </a:gdLst>
              <a:ahLst/>
              <a:cxnLst>
                <a:cxn ang="0">
                  <a:pos x="T0" y="T1"/>
                </a:cxn>
                <a:cxn ang="0">
                  <a:pos x="T2" y="T3"/>
                </a:cxn>
                <a:cxn ang="0">
                  <a:pos x="T4" y="T5"/>
                </a:cxn>
                <a:cxn ang="0">
                  <a:pos x="T6" y="T7"/>
                </a:cxn>
                <a:cxn ang="0">
                  <a:pos x="T8" y="T9"/>
                </a:cxn>
                <a:cxn ang="0">
                  <a:pos x="T10" y="T11"/>
                </a:cxn>
              </a:cxnLst>
              <a:rect l="0" t="0" r="r" b="b"/>
              <a:pathLst>
                <a:path w="123" h="56">
                  <a:moveTo>
                    <a:pt x="67" y="0"/>
                  </a:moveTo>
                  <a:cubicBezTo>
                    <a:pt x="0" y="0"/>
                    <a:pt x="0" y="0"/>
                    <a:pt x="0" y="0"/>
                  </a:cubicBezTo>
                  <a:cubicBezTo>
                    <a:pt x="0" y="56"/>
                    <a:pt x="0" y="56"/>
                    <a:pt x="0" y="56"/>
                  </a:cubicBezTo>
                  <a:cubicBezTo>
                    <a:pt x="123" y="56"/>
                    <a:pt x="123" y="56"/>
                    <a:pt x="123" y="56"/>
                  </a:cubicBezTo>
                  <a:cubicBezTo>
                    <a:pt x="123" y="43"/>
                    <a:pt x="123" y="43"/>
                    <a:pt x="123" y="43"/>
                  </a:cubicBezTo>
                  <a:cubicBezTo>
                    <a:pt x="102" y="32"/>
                    <a:pt x="83" y="18"/>
                    <a:pt x="67"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îśľîḍe">
              <a:extLst>
                <a:ext uri="{FF2B5EF4-FFF2-40B4-BE49-F238E27FC236}">
                  <a16:creationId xmlns:a16="http://schemas.microsoft.com/office/drawing/2014/main" xmlns="" id="{ADA98305-0120-4FBA-947B-F27B6A808D1F}"/>
                </a:ext>
              </a:extLst>
            </p:cNvPr>
            <p:cNvSpPr/>
            <p:nvPr/>
          </p:nvSpPr>
          <p:spPr bwMode="auto">
            <a:xfrm>
              <a:off x="3760025" y="4916312"/>
              <a:ext cx="897135" cy="168567"/>
            </a:xfrm>
            <a:custGeom>
              <a:avLst/>
              <a:gdLst>
                <a:gd name="T0" fmla="*/ 359 w 382"/>
                <a:gd name="T1" fmla="*/ 72 h 72"/>
                <a:gd name="T2" fmla="*/ 23 w 382"/>
                <a:gd name="T3" fmla="*/ 72 h 72"/>
                <a:gd name="T4" fmla="*/ 0 w 382"/>
                <a:gd name="T5" fmla="*/ 49 h 72"/>
                <a:gd name="T6" fmla="*/ 0 w 382"/>
                <a:gd name="T7" fmla="*/ 24 h 72"/>
                <a:gd name="T8" fmla="*/ 23 w 382"/>
                <a:gd name="T9" fmla="*/ 0 h 72"/>
                <a:gd name="T10" fmla="*/ 359 w 382"/>
                <a:gd name="T11" fmla="*/ 0 h 72"/>
                <a:gd name="T12" fmla="*/ 382 w 382"/>
                <a:gd name="T13" fmla="*/ 24 h 72"/>
                <a:gd name="T14" fmla="*/ 382 w 382"/>
                <a:gd name="T15" fmla="*/ 49 h 72"/>
                <a:gd name="T16" fmla="*/ 359 w 38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2">
                  <a:moveTo>
                    <a:pt x="359" y="72"/>
                  </a:moveTo>
                  <a:cubicBezTo>
                    <a:pt x="23" y="72"/>
                    <a:pt x="23" y="72"/>
                    <a:pt x="23" y="72"/>
                  </a:cubicBezTo>
                  <a:cubicBezTo>
                    <a:pt x="10" y="72"/>
                    <a:pt x="0" y="62"/>
                    <a:pt x="0" y="49"/>
                  </a:cubicBezTo>
                  <a:cubicBezTo>
                    <a:pt x="0" y="24"/>
                    <a:pt x="0" y="24"/>
                    <a:pt x="0" y="24"/>
                  </a:cubicBezTo>
                  <a:cubicBezTo>
                    <a:pt x="0" y="11"/>
                    <a:pt x="10" y="0"/>
                    <a:pt x="23" y="0"/>
                  </a:cubicBezTo>
                  <a:cubicBezTo>
                    <a:pt x="359" y="0"/>
                    <a:pt x="359" y="0"/>
                    <a:pt x="359" y="0"/>
                  </a:cubicBezTo>
                  <a:cubicBezTo>
                    <a:pt x="372" y="0"/>
                    <a:pt x="382" y="11"/>
                    <a:pt x="382" y="24"/>
                  </a:cubicBezTo>
                  <a:cubicBezTo>
                    <a:pt x="382" y="49"/>
                    <a:pt x="382" y="49"/>
                    <a:pt x="382" y="49"/>
                  </a:cubicBezTo>
                  <a:cubicBezTo>
                    <a:pt x="382" y="62"/>
                    <a:pt x="372" y="72"/>
                    <a:pt x="359"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îšľîḑé">
              <a:extLst>
                <a:ext uri="{FF2B5EF4-FFF2-40B4-BE49-F238E27FC236}">
                  <a16:creationId xmlns:a16="http://schemas.microsoft.com/office/drawing/2014/main" xmlns="" id="{901C6B99-3638-480D-BA9A-7A2C04E7C58A}"/>
                </a:ext>
              </a:extLst>
            </p:cNvPr>
            <p:cNvSpPr/>
            <p:nvPr/>
          </p:nvSpPr>
          <p:spPr bwMode="auto">
            <a:xfrm>
              <a:off x="3810934" y="4934413"/>
              <a:ext cx="512487" cy="132365"/>
            </a:xfrm>
            <a:custGeom>
              <a:avLst/>
              <a:gdLst>
                <a:gd name="T0" fmla="*/ 192 w 218"/>
                <a:gd name="T1" fmla="*/ 0 h 56"/>
                <a:gd name="T2" fmla="*/ 185 w 218"/>
                <a:gd name="T3" fmla="*/ 0 h 56"/>
                <a:gd name="T4" fmla="*/ 185 w 218"/>
                <a:gd name="T5" fmla="*/ 56 h 56"/>
                <a:gd name="T6" fmla="*/ 57 w 218"/>
                <a:gd name="T7" fmla="*/ 56 h 56"/>
                <a:gd name="T8" fmla="*/ 57 w 218"/>
                <a:gd name="T9" fmla="*/ 0 h 56"/>
                <a:gd name="T10" fmla="*/ 33 w 218"/>
                <a:gd name="T11" fmla="*/ 0 h 56"/>
                <a:gd name="T12" fmla="*/ 33 w 218"/>
                <a:gd name="T13" fmla="*/ 56 h 56"/>
                <a:gd name="T14" fmla="*/ 0 w 218"/>
                <a:gd name="T15" fmla="*/ 56 h 56"/>
                <a:gd name="T16" fmla="*/ 0 w 218"/>
                <a:gd name="T17" fmla="*/ 56 h 56"/>
                <a:gd name="T18" fmla="*/ 218 w 218"/>
                <a:gd name="T19" fmla="*/ 56 h 56"/>
                <a:gd name="T20" fmla="*/ 218 w 218"/>
                <a:gd name="T21" fmla="*/ 56 h 56"/>
                <a:gd name="T22" fmla="*/ 200 w 218"/>
                <a:gd name="T23" fmla="*/ 56 h 56"/>
                <a:gd name="T24" fmla="*/ 200 w 218"/>
                <a:gd name="T25" fmla="*/ 24 h 56"/>
                <a:gd name="T26" fmla="*/ 192 w 218"/>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56">
                  <a:moveTo>
                    <a:pt x="192" y="0"/>
                  </a:moveTo>
                  <a:cubicBezTo>
                    <a:pt x="185" y="0"/>
                    <a:pt x="185" y="0"/>
                    <a:pt x="185" y="0"/>
                  </a:cubicBezTo>
                  <a:cubicBezTo>
                    <a:pt x="185" y="56"/>
                    <a:pt x="185" y="56"/>
                    <a:pt x="185" y="56"/>
                  </a:cubicBezTo>
                  <a:cubicBezTo>
                    <a:pt x="57" y="56"/>
                    <a:pt x="57" y="56"/>
                    <a:pt x="57" y="56"/>
                  </a:cubicBezTo>
                  <a:cubicBezTo>
                    <a:pt x="57" y="0"/>
                    <a:pt x="57" y="0"/>
                    <a:pt x="57" y="0"/>
                  </a:cubicBezTo>
                  <a:cubicBezTo>
                    <a:pt x="33" y="0"/>
                    <a:pt x="33" y="0"/>
                    <a:pt x="33" y="0"/>
                  </a:cubicBezTo>
                  <a:cubicBezTo>
                    <a:pt x="33" y="56"/>
                    <a:pt x="33" y="56"/>
                    <a:pt x="33" y="56"/>
                  </a:cubicBezTo>
                  <a:cubicBezTo>
                    <a:pt x="0" y="56"/>
                    <a:pt x="0" y="56"/>
                    <a:pt x="0" y="56"/>
                  </a:cubicBezTo>
                  <a:cubicBezTo>
                    <a:pt x="0" y="56"/>
                    <a:pt x="0" y="56"/>
                    <a:pt x="0" y="56"/>
                  </a:cubicBezTo>
                  <a:cubicBezTo>
                    <a:pt x="218" y="56"/>
                    <a:pt x="218" y="56"/>
                    <a:pt x="218" y="56"/>
                  </a:cubicBezTo>
                  <a:cubicBezTo>
                    <a:pt x="218" y="56"/>
                    <a:pt x="218" y="56"/>
                    <a:pt x="218" y="56"/>
                  </a:cubicBezTo>
                  <a:cubicBezTo>
                    <a:pt x="200" y="56"/>
                    <a:pt x="200" y="56"/>
                    <a:pt x="200" y="56"/>
                  </a:cubicBezTo>
                  <a:cubicBezTo>
                    <a:pt x="200" y="24"/>
                    <a:pt x="200" y="24"/>
                    <a:pt x="200" y="24"/>
                  </a:cubicBezTo>
                  <a:cubicBezTo>
                    <a:pt x="197" y="16"/>
                    <a:pt x="194" y="8"/>
                    <a:pt x="192" y="0"/>
                  </a:cubicBezTo>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îšḻïdè">
              <a:extLst>
                <a:ext uri="{FF2B5EF4-FFF2-40B4-BE49-F238E27FC236}">
                  <a16:creationId xmlns:a16="http://schemas.microsoft.com/office/drawing/2014/main" xmlns="" id="{8FE3020B-5703-44D3-9DAA-ECE748D87222}"/>
                </a:ext>
              </a:extLst>
            </p:cNvPr>
            <p:cNvSpPr/>
            <p:nvPr/>
          </p:nvSpPr>
          <p:spPr bwMode="auto">
            <a:xfrm>
              <a:off x="3775863" y="4934413"/>
              <a:ext cx="113132" cy="132365"/>
            </a:xfrm>
            <a:custGeom>
              <a:avLst/>
              <a:gdLst>
                <a:gd name="T0" fmla="*/ 0 w 48"/>
                <a:gd name="T1" fmla="*/ 41 h 56"/>
                <a:gd name="T2" fmla="*/ 0 w 48"/>
                <a:gd name="T3" fmla="*/ 42 h 56"/>
                <a:gd name="T4" fmla="*/ 15 w 48"/>
                <a:gd name="T5" fmla="*/ 56 h 56"/>
                <a:gd name="T6" fmla="*/ 15 w 48"/>
                <a:gd name="T7" fmla="*/ 56 h 56"/>
                <a:gd name="T8" fmla="*/ 0 w 48"/>
                <a:gd name="T9" fmla="*/ 41 h 56"/>
                <a:gd name="T10" fmla="*/ 48 w 48"/>
                <a:gd name="T11" fmla="*/ 0 h 56"/>
                <a:gd name="T12" fmla="*/ 15 w 48"/>
                <a:gd name="T13" fmla="*/ 0 h 56"/>
                <a:gd name="T14" fmla="*/ 0 w 48"/>
                <a:gd name="T15" fmla="*/ 14 h 56"/>
                <a:gd name="T16" fmla="*/ 0 w 48"/>
                <a:gd name="T17" fmla="*/ 15 h 56"/>
                <a:gd name="T18" fmla="*/ 15 w 48"/>
                <a:gd name="T19" fmla="*/ 0 h 56"/>
                <a:gd name="T20" fmla="*/ 48 w 4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6">
                  <a:moveTo>
                    <a:pt x="0" y="41"/>
                  </a:moveTo>
                  <a:cubicBezTo>
                    <a:pt x="0" y="42"/>
                    <a:pt x="0" y="42"/>
                    <a:pt x="0" y="42"/>
                  </a:cubicBezTo>
                  <a:cubicBezTo>
                    <a:pt x="0" y="50"/>
                    <a:pt x="7" y="56"/>
                    <a:pt x="15" y="56"/>
                  </a:cubicBezTo>
                  <a:cubicBezTo>
                    <a:pt x="15" y="56"/>
                    <a:pt x="15" y="56"/>
                    <a:pt x="15" y="56"/>
                  </a:cubicBezTo>
                  <a:cubicBezTo>
                    <a:pt x="7" y="56"/>
                    <a:pt x="0" y="50"/>
                    <a:pt x="0" y="41"/>
                  </a:cubicBezTo>
                  <a:moveTo>
                    <a:pt x="48" y="0"/>
                  </a:moveTo>
                  <a:cubicBezTo>
                    <a:pt x="15" y="0"/>
                    <a:pt x="15" y="0"/>
                    <a:pt x="15" y="0"/>
                  </a:cubicBezTo>
                  <a:cubicBezTo>
                    <a:pt x="7" y="0"/>
                    <a:pt x="0" y="6"/>
                    <a:pt x="0" y="14"/>
                  </a:cubicBezTo>
                  <a:cubicBezTo>
                    <a:pt x="0" y="15"/>
                    <a:pt x="0" y="15"/>
                    <a:pt x="0" y="15"/>
                  </a:cubicBezTo>
                  <a:cubicBezTo>
                    <a:pt x="0" y="7"/>
                    <a:pt x="7" y="0"/>
                    <a:pt x="15"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íṩḷïdè">
              <a:extLst>
                <a:ext uri="{FF2B5EF4-FFF2-40B4-BE49-F238E27FC236}">
                  <a16:creationId xmlns:a16="http://schemas.microsoft.com/office/drawing/2014/main" xmlns="" id="{47115475-1C4A-4FF2-8F02-F9338485F04B}"/>
                </a:ext>
              </a:extLst>
            </p:cNvPr>
            <p:cNvSpPr/>
            <p:nvPr/>
          </p:nvSpPr>
          <p:spPr bwMode="auto">
            <a:xfrm>
              <a:off x="3775863" y="4934413"/>
              <a:ext cx="113132" cy="132365"/>
            </a:xfrm>
            <a:custGeom>
              <a:avLst/>
              <a:gdLst>
                <a:gd name="T0" fmla="*/ 48 w 48"/>
                <a:gd name="T1" fmla="*/ 0 h 56"/>
                <a:gd name="T2" fmla="*/ 15 w 48"/>
                <a:gd name="T3" fmla="*/ 0 h 56"/>
                <a:gd name="T4" fmla="*/ 0 w 48"/>
                <a:gd name="T5" fmla="*/ 15 h 56"/>
                <a:gd name="T6" fmla="*/ 0 w 48"/>
                <a:gd name="T7" fmla="*/ 41 h 56"/>
                <a:gd name="T8" fmla="*/ 15 w 48"/>
                <a:gd name="T9" fmla="*/ 56 h 56"/>
                <a:gd name="T10" fmla="*/ 48 w 48"/>
                <a:gd name="T11" fmla="*/ 56 h 56"/>
                <a:gd name="T12" fmla="*/ 48 w 4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0"/>
                  </a:moveTo>
                  <a:cubicBezTo>
                    <a:pt x="15" y="0"/>
                    <a:pt x="15" y="0"/>
                    <a:pt x="15" y="0"/>
                  </a:cubicBezTo>
                  <a:cubicBezTo>
                    <a:pt x="7" y="0"/>
                    <a:pt x="0" y="7"/>
                    <a:pt x="0" y="15"/>
                  </a:cubicBezTo>
                  <a:cubicBezTo>
                    <a:pt x="0" y="41"/>
                    <a:pt x="0" y="41"/>
                    <a:pt x="0" y="41"/>
                  </a:cubicBezTo>
                  <a:cubicBezTo>
                    <a:pt x="0" y="50"/>
                    <a:pt x="7" y="56"/>
                    <a:pt x="15" y="56"/>
                  </a:cubicBezTo>
                  <a:cubicBezTo>
                    <a:pt x="48" y="56"/>
                    <a:pt x="48" y="56"/>
                    <a:pt x="48"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îślïďe">
              <a:extLst>
                <a:ext uri="{FF2B5EF4-FFF2-40B4-BE49-F238E27FC236}">
                  <a16:creationId xmlns:a16="http://schemas.microsoft.com/office/drawing/2014/main" xmlns="" id="{7B026675-355A-4E67-A15B-C3E212DEA889}"/>
                </a:ext>
              </a:extLst>
            </p:cNvPr>
            <p:cNvSpPr/>
            <p:nvPr/>
          </p:nvSpPr>
          <p:spPr bwMode="auto">
            <a:xfrm>
              <a:off x="3945561" y="4934413"/>
              <a:ext cx="300930" cy="13236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î$ḷide">
              <a:extLst>
                <a:ext uri="{FF2B5EF4-FFF2-40B4-BE49-F238E27FC236}">
                  <a16:creationId xmlns:a16="http://schemas.microsoft.com/office/drawing/2014/main" xmlns="" id="{92449526-4B9D-43AE-981E-5B3F5DCF81A6}"/>
                </a:ext>
              </a:extLst>
            </p:cNvPr>
            <p:cNvSpPr/>
            <p:nvPr/>
          </p:nvSpPr>
          <p:spPr bwMode="auto">
            <a:xfrm>
              <a:off x="3945561" y="4934413"/>
              <a:ext cx="300930" cy="1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ïṩḻídé">
              <a:extLst>
                <a:ext uri="{FF2B5EF4-FFF2-40B4-BE49-F238E27FC236}">
                  <a16:creationId xmlns:a16="http://schemas.microsoft.com/office/drawing/2014/main" xmlns="" id="{198C14BE-25FE-4473-A55B-BB6C0B96E94A}"/>
                </a:ext>
              </a:extLst>
            </p:cNvPr>
            <p:cNvSpPr/>
            <p:nvPr/>
          </p:nvSpPr>
          <p:spPr bwMode="auto">
            <a:xfrm>
              <a:off x="4281562" y="4990979"/>
              <a:ext cx="41859" cy="75799"/>
            </a:xfrm>
            <a:custGeom>
              <a:avLst/>
              <a:gdLst>
                <a:gd name="T0" fmla="*/ 0 w 18"/>
                <a:gd name="T1" fmla="*/ 0 h 32"/>
                <a:gd name="T2" fmla="*/ 0 w 18"/>
                <a:gd name="T3" fmla="*/ 32 h 32"/>
                <a:gd name="T4" fmla="*/ 18 w 18"/>
                <a:gd name="T5" fmla="*/ 32 h 32"/>
                <a:gd name="T6" fmla="*/ 0 w 18"/>
                <a:gd name="T7" fmla="*/ 0 h 32"/>
              </a:gdLst>
              <a:ahLst/>
              <a:cxnLst>
                <a:cxn ang="0">
                  <a:pos x="T0" y="T1"/>
                </a:cxn>
                <a:cxn ang="0">
                  <a:pos x="T2" y="T3"/>
                </a:cxn>
                <a:cxn ang="0">
                  <a:pos x="T4" y="T5"/>
                </a:cxn>
                <a:cxn ang="0">
                  <a:pos x="T6" y="T7"/>
                </a:cxn>
              </a:cxnLst>
              <a:rect l="0" t="0" r="r" b="b"/>
              <a:pathLst>
                <a:path w="18" h="32">
                  <a:moveTo>
                    <a:pt x="0" y="0"/>
                  </a:moveTo>
                  <a:cubicBezTo>
                    <a:pt x="0" y="32"/>
                    <a:pt x="0" y="32"/>
                    <a:pt x="0" y="32"/>
                  </a:cubicBezTo>
                  <a:cubicBezTo>
                    <a:pt x="18" y="32"/>
                    <a:pt x="18" y="32"/>
                    <a:pt x="18" y="32"/>
                  </a:cubicBezTo>
                  <a:cubicBezTo>
                    <a:pt x="11" y="22"/>
                    <a:pt x="5" y="11"/>
                    <a:pt x="0"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îṥľidè">
              <a:extLst>
                <a:ext uri="{FF2B5EF4-FFF2-40B4-BE49-F238E27FC236}">
                  <a16:creationId xmlns:a16="http://schemas.microsoft.com/office/drawing/2014/main" xmlns="" id="{157013DE-1DC6-4358-846B-30E0217CC534}"/>
                </a:ext>
              </a:extLst>
            </p:cNvPr>
            <p:cNvSpPr/>
            <p:nvPr/>
          </p:nvSpPr>
          <p:spPr bwMode="auto">
            <a:xfrm>
              <a:off x="3804146" y="4751140"/>
              <a:ext cx="898266" cy="167435"/>
            </a:xfrm>
            <a:custGeom>
              <a:avLst/>
              <a:gdLst>
                <a:gd name="T0" fmla="*/ 359 w 382"/>
                <a:gd name="T1" fmla="*/ 71 h 71"/>
                <a:gd name="T2" fmla="*/ 23 w 382"/>
                <a:gd name="T3" fmla="*/ 71 h 71"/>
                <a:gd name="T4" fmla="*/ 0 w 382"/>
                <a:gd name="T5" fmla="*/ 48 h 71"/>
                <a:gd name="T6" fmla="*/ 0 w 382"/>
                <a:gd name="T7" fmla="*/ 23 h 71"/>
                <a:gd name="T8" fmla="*/ 23 w 382"/>
                <a:gd name="T9" fmla="*/ 0 h 71"/>
                <a:gd name="T10" fmla="*/ 359 w 382"/>
                <a:gd name="T11" fmla="*/ 0 h 71"/>
                <a:gd name="T12" fmla="*/ 382 w 382"/>
                <a:gd name="T13" fmla="*/ 23 h 71"/>
                <a:gd name="T14" fmla="*/ 382 w 382"/>
                <a:gd name="T15" fmla="*/ 48 h 71"/>
                <a:gd name="T16" fmla="*/ 359 w 382"/>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1">
                  <a:moveTo>
                    <a:pt x="359" y="71"/>
                  </a:moveTo>
                  <a:cubicBezTo>
                    <a:pt x="23" y="71"/>
                    <a:pt x="23" y="71"/>
                    <a:pt x="23" y="71"/>
                  </a:cubicBezTo>
                  <a:cubicBezTo>
                    <a:pt x="10" y="71"/>
                    <a:pt x="0" y="61"/>
                    <a:pt x="0" y="48"/>
                  </a:cubicBezTo>
                  <a:cubicBezTo>
                    <a:pt x="0" y="23"/>
                    <a:pt x="0" y="23"/>
                    <a:pt x="0" y="23"/>
                  </a:cubicBezTo>
                  <a:cubicBezTo>
                    <a:pt x="0" y="10"/>
                    <a:pt x="10" y="0"/>
                    <a:pt x="23" y="0"/>
                  </a:cubicBezTo>
                  <a:cubicBezTo>
                    <a:pt x="359" y="0"/>
                    <a:pt x="359" y="0"/>
                    <a:pt x="359" y="0"/>
                  </a:cubicBezTo>
                  <a:cubicBezTo>
                    <a:pt x="372" y="0"/>
                    <a:pt x="382" y="10"/>
                    <a:pt x="382" y="23"/>
                  </a:cubicBezTo>
                  <a:cubicBezTo>
                    <a:pt x="382" y="48"/>
                    <a:pt x="382" y="48"/>
                    <a:pt x="382" y="48"/>
                  </a:cubicBezTo>
                  <a:cubicBezTo>
                    <a:pt x="382" y="61"/>
                    <a:pt x="372" y="71"/>
                    <a:pt x="359" y="71"/>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îṩļídè">
              <a:extLst>
                <a:ext uri="{FF2B5EF4-FFF2-40B4-BE49-F238E27FC236}">
                  <a16:creationId xmlns:a16="http://schemas.microsoft.com/office/drawing/2014/main" xmlns="" id="{21CF6148-3286-4C43-8BB2-7E52921D7D97}"/>
                </a:ext>
              </a:extLst>
            </p:cNvPr>
            <p:cNvSpPr/>
            <p:nvPr/>
          </p:nvSpPr>
          <p:spPr bwMode="auto">
            <a:xfrm>
              <a:off x="3856187" y="4768110"/>
              <a:ext cx="397093" cy="131233"/>
            </a:xfrm>
            <a:custGeom>
              <a:avLst/>
              <a:gdLst>
                <a:gd name="T0" fmla="*/ 118 w 351"/>
                <a:gd name="T1" fmla="*/ 0 h 116"/>
                <a:gd name="T2" fmla="*/ 68 w 351"/>
                <a:gd name="T3" fmla="*/ 0 h 116"/>
                <a:gd name="T4" fmla="*/ 68 w 351"/>
                <a:gd name="T5" fmla="*/ 116 h 116"/>
                <a:gd name="T6" fmla="*/ 0 w 351"/>
                <a:gd name="T7" fmla="*/ 116 h 116"/>
                <a:gd name="T8" fmla="*/ 0 w 351"/>
                <a:gd name="T9" fmla="*/ 116 h 116"/>
                <a:gd name="T10" fmla="*/ 351 w 351"/>
                <a:gd name="T11" fmla="*/ 116 h 116"/>
                <a:gd name="T12" fmla="*/ 351 w 351"/>
                <a:gd name="T13" fmla="*/ 116 h 116"/>
                <a:gd name="T14" fmla="*/ 118 w 351"/>
                <a:gd name="T15" fmla="*/ 116 h 116"/>
                <a:gd name="T16" fmla="*/ 118 w 351"/>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116">
                  <a:moveTo>
                    <a:pt x="118" y="0"/>
                  </a:moveTo>
                  <a:lnTo>
                    <a:pt x="68" y="0"/>
                  </a:lnTo>
                  <a:lnTo>
                    <a:pt x="68" y="116"/>
                  </a:lnTo>
                  <a:lnTo>
                    <a:pt x="0" y="116"/>
                  </a:lnTo>
                  <a:lnTo>
                    <a:pt x="0" y="116"/>
                  </a:lnTo>
                  <a:lnTo>
                    <a:pt x="351" y="116"/>
                  </a:lnTo>
                  <a:lnTo>
                    <a:pt x="351" y="116"/>
                  </a:lnTo>
                  <a:lnTo>
                    <a:pt x="118" y="116"/>
                  </a:lnTo>
                  <a:lnTo>
                    <a:pt x="118"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iṣliďe">
              <a:extLst>
                <a:ext uri="{FF2B5EF4-FFF2-40B4-BE49-F238E27FC236}">
                  <a16:creationId xmlns:a16="http://schemas.microsoft.com/office/drawing/2014/main" xmlns="" id="{AB3E47B2-7019-4226-99C7-49C97D9CD578}"/>
                </a:ext>
              </a:extLst>
            </p:cNvPr>
            <p:cNvSpPr/>
            <p:nvPr/>
          </p:nvSpPr>
          <p:spPr bwMode="auto">
            <a:xfrm>
              <a:off x="3856187" y="4768110"/>
              <a:ext cx="397093" cy="131233"/>
            </a:xfrm>
            <a:custGeom>
              <a:avLst/>
              <a:gdLst>
                <a:gd name="T0" fmla="*/ 118 w 351"/>
                <a:gd name="T1" fmla="*/ 0 h 116"/>
                <a:gd name="T2" fmla="*/ 68 w 351"/>
                <a:gd name="T3" fmla="*/ 0 h 116"/>
                <a:gd name="T4" fmla="*/ 68 w 351"/>
                <a:gd name="T5" fmla="*/ 116 h 116"/>
                <a:gd name="T6" fmla="*/ 0 w 351"/>
                <a:gd name="T7" fmla="*/ 116 h 116"/>
                <a:gd name="T8" fmla="*/ 0 w 351"/>
                <a:gd name="T9" fmla="*/ 116 h 116"/>
                <a:gd name="T10" fmla="*/ 351 w 351"/>
                <a:gd name="T11" fmla="*/ 116 h 116"/>
                <a:gd name="T12" fmla="*/ 351 w 351"/>
                <a:gd name="T13" fmla="*/ 116 h 116"/>
                <a:gd name="T14" fmla="*/ 118 w 351"/>
                <a:gd name="T15" fmla="*/ 116 h 116"/>
                <a:gd name="T16" fmla="*/ 118 w 351"/>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116">
                  <a:moveTo>
                    <a:pt x="118" y="0"/>
                  </a:moveTo>
                  <a:lnTo>
                    <a:pt x="68" y="0"/>
                  </a:lnTo>
                  <a:lnTo>
                    <a:pt x="68" y="116"/>
                  </a:lnTo>
                  <a:lnTo>
                    <a:pt x="0" y="116"/>
                  </a:lnTo>
                  <a:lnTo>
                    <a:pt x="0" y="116"/>
                  </a:lnTo>
                  <a:lnTo>
                    <a:pt x="351" y="116"/>
                  </a:lnTo>
                  <a:lnTo>
                    <a:pt x="351" y="116"/>
                  </a:lnTo>
                  <a:lnTo>
                    <a:pt x="118" y="116"/>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iṧ1idè">
              <a:extLst>
                <a:ext uri="{FF2B5EF4-FFF2-40B4-BE49-F238E27FC236}">
                  <a16:creationId xmlns:a16="http://schemas.microsoft.com/office/drawing/2014/main" xmlns="" id="{3F57311E-7539-4EBA-B28D-529ADC29F3CA}"/>
                </a:ext>
              </a:extLst>
            </p:cNvPr>
            <p:cNvSpPr/>
            <p:nvPr/>
          </p:nvSpPr>
          <p:spPr bwMode="auto">
            <a:xfrm>
              <a:off x="3821116" y="4768110"/>
              <a:ext cx="112001" cy="131233"/>
            </a:xfrm>
            <a:custGeom>
              <a:avLst/>
              <a:gdLst>
                <a:gd name="T0" fmla="*/ 0 w 48"/>
                <a:gd name="T1" fmla="*/ 41 h 56"/>
                <a:gd name="T2" fmla="*/ 0 w 48"/>
                <a:gd name="T3" fmla="*/ 42 h 56"/>
                <a:gd name="T4" fmla="*/ 14 w 48"/>
                <a:gd name="T5" fmla="*/ 56 h 56"/>
                <a:gd name="T6" fmla="*/ 15 w 48"/>
                <a:gd name="T7" fmla="*/ 56 h 56"/>
                <a:gd name="T8" fmla="*/ 0 w 48"/>
                <a:gd name="T9" fmla="*/ 41 h 56"/>
                <a:gd name="T10" fmla="*/ 48 w 48"/>
                <a:gd name="T11" fmla="*/ 0 h 56"/>
                <a:gd name="T12" fmla="*/ 14 w 48"/>
                <a:gd name="T13" fmla="*/ 0 h 56"/>
                <a:gd name="T14" fmla="*/ 0 w 48"/>
                <a:gd name="T15" fmla="*/ 14 h 56"/>
                <a:gd name="T16" fmla="*/ 0 w 48"/>
                <a:gd name="T17" fmla="*/ 15 h 56"/>
                <a:gd name="T18" fmla="*/ 15 w 48"/>
                <a:gd name="T19" fmla="*/ 0 h 56"/>
                <a:gd name="T20" fmla="*/ 48 w 4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6">
                  <a:moveTo>
                    <a:pt x="0" y="41"/>
                  </a:moveTo>
                  <a:cubicBezTo>
                    <a:pt x="0" y="42"/>
                    <a:pt x="0" y="42"/>
                    <a:pt x="0" y="42"/>
                  </a:cubicBezTo>
                  <a:cubicBezTo>
                    <a:pt x="0" y="50"/>
                    <a:pt x="7" y="56"/>
                    <a:pt x="14" y="56"/>
                  </a:cubicBezTo>
                  <a:cubicBezTo>
                    <a:pt x="15" y="56"/>
                    <a:pt x="15" y="56"/>
                    <a:pt x="15" y="56"/>
                  </a:cubicBezTo>
                  <a:cubicBezTo>
                    <a:pt x="7" y="56"/>
                    <a:pt x="0" y="50"/>
                    <a:pt x="0" y="41"/>
                  </a:cubicBezTo>
                  <a:moveTo>
                    <a:pt x="48" y="0"/>
                  </a:moveTo>
                  <a:cubicBezTo>
                    <a:pt x="14" y="0"/>
                    <a:pt x="14" y="0"/>
                    <a:pt x="14" y="0"/>
                  </a:cubicBezTo>
                  <a:cubicBezTo>
                    <a:pt x="7" y="0"/>
                    <a:pt x="0" y="7"/>
                    <a:pt x="0" y="14"/>
                  </a:cubicBezTo>
                  <a:cubicBezTo>
                    <a:pt x="0" y="15"/>
                    <a:pt x="0" y="15"/>
                    <a:pt x="0" y="15"/>
                  </a:cubicBezTo>
                  <a:cubicBezTo>
                    <a:pt x="0" y="7"/>
                    <a:pt x="7" y="0"/>
                    <a:pt x="15"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ïṥḷîďé">
              <a:extLst>
                <a:ext uri="{FF2B5EF4-FFF2-40B4-BE49-F238E27FC236}">
                  <a16:creationId xmlns:a16="http://schemas.microsoft.com/office/drawing/2014/main" xmlns="" id="{35D71BCD-2A38-4C60-BE11-57CAEC548C65}"/>
                </a:ext>
              </a:extLst>
            </p:cNvPr>
            <p:cNvSpPr/>
            <p:nvPr/>
          </p:nvSpPr>
          <p:spPr bwMode="auto">
            <a:xfrm>
              <a:off x="3821116" y="4768110"/>
              <a:ext cx="112001" cy="131233"/>
            </a:xfrm>
            <a:custGeom>
              <a:avLst/>
              <a:gdLst>
                <a:gd name="T0" fmla="*/ 48 w 48"/>
                <a:gd name="T1" fmla="*/ 0 h 56"/>
                <a:gd name="T2" fmla="*/ 15 w 48"/>
                <a:gd name="T3" fmla="*/ 0 h 56"/>
                <a:gd name="T4" fmla="*/ 0 w 48"/>
                <a:gd name="T5" fmla="*/ 15 h 56"/>
                <a:gd name="T6" fmla="*/ 0 w 48"/>
                <a:gd name="T7" fmla="*/ 41 h 56"/>
                <a:gd name="T8" fmla="*/ 15 w 48"/>
                <a:gd name="T9" fmla="*/ 56 h 56"/>
                <a:gd name="T10" fmla="*/ 48 w 48"/>
                <a:gd name="T11" fmla="*/ 56 h 56"/>
                <a:gd name="T12" fmla="*/ 48 w 4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0"/>
                  </a:moveTo>
                  <a:cubicBezTo>
                    <a:pt x="15" y="0"/>
                    <a:pt x="15" y="0"/>
                    <a:pt x="15" y="0"/>
                  </a:cubicBezTo>
                  <a:cubicBezTo>
                    <a:pt x="7" y="0"/>
                    <a:pt x="0" y="7"/>
                    <a:pt x="0" y="15"/>
                  </a:cubicBezTo>
                  <a:cubicBezTo>
                    <a:pt x="0" y="41"/>
                    <a:pt x="0" y="41"/>
                    <a:pt x="0" y="41"/>
                  </a:cubicBezTo>
                  <a:cubicBezTo>
                    <a:pt x="0" y="50"/>
                    <a:pt x="7" y="56"/>
                    <a:pt x="15" y="56"/>
                  </a:cubicBezTo>
                  <a:cubicBezTo>
                    <a:pt x="48" y="56"/>
                    <a:pt x="48" y="56"/>
                    <a:pt x="48"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îsľiḋé">
              <a:extLst>
                <a:ext uri="{FF2B5EF4-FFF2-40B4-BE49-F238E27FC236}">
                  <a16:creationId xmlns:a16="http://schemas.microsoft.com/office/drawing/2014/main" xmlns="" id="{CAA5FD56-26E2-4433-8A92-D6DF05864475}"/>
                </a:ext>
              </a:extLst>
            </p:cNvPr>
            <p:cNvSpPr/>
            <p:nvPr/>
          </p:nvSpPr>
          <p:spPr bwMode="auto">
            <a:xfrm>
              <a:off x="3989682" y="4768110"/>
              <a:ext cx="263597" cy="131233"/>
            </a:xfrm>
            <a:custGeom>
              <a:avLst/>
              <a:gdLst>
                <a:gd name="T0" fmla="*/ 111 w 112"/>
                <a:gd name="T1" fmla="*/ 0 h 56"/>
                <a:gd name="T2" fmla="*/ 0 w 112"/>
                <a:gd name="T3" fmla="*/ 0 h 56"/>
                <a:gd name="T4" fmla="*/ 0 w 112"/>
                <a:gd name="T5" fmla="*/ 56 h 56"/>
                <a:gd name="T6" fmla="*/ 112 w 112"/>
                <a:gd name="T7" fmla="*/ 56 h 56"/>
                <a:gd name="T8" fmla="*/ 109 w 112"/>
                <a:gd name="T9" fmla="*/ 23 h 56"/>
                <a:gd name="T10" fmla="*/ 111 w 112"/>
                <a:gd name="T11" fmla="*/ 0 h 56"/>
              </a:gdLst>
              <a:ahLst/>
              <a:cxnLst>
                <a:cxn ang="0">
                  <a:pos x="T0" y="T1"/>
                </a:cxn>
                <a:cxn ang="0">
                  <a:pos x="T2" y="T3"/>
                </a:cxn>
                <a:cxn ang="0">
                  <a:pos x="T4" y="T5"/>
                </a:cxn>
                <a:cxn ang="0">
                  <a:pos x="T6" y="T7"/>
                </a:cxn>
                <a:cxn ang="0">
                  <a:pos x="T8" y="T9"/>
                </a:cxn>
                <a:cxn ang="0">
                  <a:pos x="T10" y="T11"/>
                </a:cxn>
              </a:cxnLst>
              <a:rect l="0" t="0" r="r" b="b"/>
              <a:pathLst>
                <a:path w="112" h="56">
                  <a:moveTo>
                    <a:pt x="111" y="0"/>
                  </a:moveTo>
                  <a:cubicBezTo>
                    <a:pt x="0" y="0"/>
                    <a:pt x="0" y="0"/>
                    <a:pt x="0" y="0"/>
                  </a:cubicBezTo>
                  <a:cubicBezTo>
                    <a:pt x="0" y="56"/>
                    <a:pt x="0" y="56"/>
                    <a:pt x="0" y="56"/>
                  </a:cubicBezTo>
                  <a:cubicBezTo>
                    <a:pt x="112" y="56"/>
                    <a:pt x="112" y="56"/>
                    <a:pt x="112" y="56"/>
                  </a:cubicBezTo>
                  <a:cubicBezTo>
                    <a:pt x="110" y="46"/>
                    <a:pt x="109" y="34"/>
                    <a:pt x="109" y="23"/>
                  </a:cubicBezTo>
                  <a:cubicBezTo>
                    <a:pt x="109" y="15"/>
                    <a:pt x="110" y="8"/>
                    <a:pt x="111"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ïŝlïḋè">
              <a:extLst>
                <a:ext uri="{FF2B5EF4-FFF2-40B4-BE49-F238E27FC236}">
                  <a16:creationId xmlns:a16="http://schemas.microsoft.com/office/drawing/2014/main" xmlns="" id="{5802F157-0045-4E6D-9900-5F411650301E}"/>
                </a:ext>
              </a:extLst>
            </p:cNvPr>
            <p:cNvSpPr/>
            <p:nvPr/>
          </p:nvSpPr>
          <p:spPr bwMode="auto">
            <a:xfrm>
              <a:off x="3696671" y="4584836"/>
              <a:ext cx="897135" cy="166304"/>
            </a:xfrm>
            <a:custGeom>
              <a:avLst/>
              <a:gdLst>
                <a:gd name="T0" fmla="*/ 359 w 382"/>
                <a:gd name="T1" fmla="*/ 71 h 71"/>
                <a:gd name="T2" fmla="*/ 23 w 382"/>
                <a:gd name="T3" fmla="*/ 71 h 71"/>
                <a:gd name="T4" fmla="*/ 0 w 382"/>
                <a:gd name="T5" fmla="*/ 48 h 71"/>
                <a:gd name="T6" fmla="*/ 0 w 382"/>
                <a:gd name="T7" fmla="*/ 23 h 71"/>
                <a:gd name="T8" fmla="*/ 23 w 382"/>
                <a:gd name="T9" fmla="*/ 0 h 71"/>
                <a:gd name="T10" fmla="*/ 359 w 382"/>
                <a:gd name="T11" fmla="*/ 0 h 71"/>
                <a:gd name="T12" fmla="*/ 382 w 382"/>
                <a:gd name="T13" fmla="*/ 23 h 71"/>
                <a:gd name="T14" fmla="*/ 382 w 382"/>
                <a:gd name="T15" fmla="*/ 48 h 71"/>
                <a:gd name="T16" fmla="*/ 359 w 382"/>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1">
                  <a:moveTo>
                    <a:pt x="359" y="71"/>
                  </a:moveTo>
                  <a:cubicBezTo>
                    <a:pt x="23" y="71"/>
                    <a:pt x="23" y="71"/>
                    <a:pt x="23" y="71"/>
                  </a:cubicBezTo>
                  <a:cubicBezTo>
                    <a:pt x="11" y="71"/>
                    <a:pt x="0" y="61"/>
                    <a:pt x="0" y="48"/>
                  </a:cubicBezTo>
                  <a:cubicBezTo>
                    <a:pt x="0" y="23"/>
                    <a:pt x="0" y="23"/>
                    <a:pt x="0" y="23"/>
                  </a:cubicBezTo>
                  <a:cubicBezTo>
                    <a:pt x="0" y="10"/>
                    <a:pt x="11" y="0"/>
                    <a:pt x="23" y="0"/>
                  </a:cubicBezTo>
                  <a:cubicBezTo>
                    <a:pt x="359" y="0"/>
                    <a:pt x="359" y="0"/>
                    <a:pt x="359" y="0"/>
                  </a:cubicBezTo>
                  <a:cubicBezTo>
                    <a:pt x="372" y="0"/>
                    <a:pt x="382" y="10"/>
                    <a:pt x="382" y="23"/>
                  </a:cubicBezTo>
                  <a:cubicBezTo>
                    <a:pt x="382" y="48"/>
                    <a:pt x="382" y="48"/>
                    <a:pt x="382" y="48"/>
                  </a:cubicBezTo>
                  <a:cubicBezTo>
                    <a:pt x="382" y="61"/>
                    <a:pt x="372" y="71"/>
                    <a:pt x="359" y="71"/>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î$lîďè">
              <a:extLst>
                <a:ext uri="{FF2B5EF4-FFF2-40B4-BE49-F238E27FC236}">
                  <a16:creationId xmlns:a16="http://schemas.microsoft.com/office/drawing/2014/main" xmlns="" id="{F29060E8-7082-4A64-B18E-B59D948F62B6}"/>
                </a:ext>
              </a:extLst>
            </p:cNvPr>
            <p:cNvSpPr/>
            <p:nvPr/>
          </p:nvSpPr>
          <p:spPr bwMode="auto">
            <a:xfrm>
              <a:off x="3749843" y="4600675"/>
              <a:ext cx="505699" cy="134627"/>
            </a:xfrm>
            <a:custGeom>
              <a:avLst/>
              <a:gdLst>
                <a:gd name="T0" fmla="*/ 416 w 447"/>
                <a:gd name="T1" fmla="*/ 0 h 119"/>
                <a:gd name="T2" fmla="*/ 385 w 447"/>
                <a:gd name="T3" fmla="*/ 0 h 119"/>
                <a:gd name="T4" fmla="*/ 385 w 447"/>
                <a:gd name="T5" fmla="*/ 119 h 119"/>
                <a:gd name="T6" fmla="*/ 119 w 447"/>
                <a:gd name="T7" fmla="*/ 119 h 119"/>
                <a:gd name="T8" fmla="*/ 119 w 447"/>
                <a:gd name="T9" fmla="*/ 0 h 119"/>
                <a:gd name="T10" fmla="*/ 69 w 447"/>
                <a:gd name="T11" fmla="*/ 0 h 119"/>
                <a:gd name="T12" fmla="*/ 69 w 447"/>
                <a:gd name="T13" fmla="*/ 119 h 119"/>
                <a:gd name="T14" fmla="*/ 0 w 447"/>
                <a:gd name="T15" fmla="*/ 119 h 119"/>
                <a:gd name="T16" fmla="*/ 0 w 447"/>
                <a:gd name="T17" fmla="*/ 119 h 119"/>
                <a:gd name="T18" fmla="*/ 447 w 447"/>
                <a:gd name="T19" fmla="*/ 119 h 119"/>
                <a:gd name="T20" fmla="*/ 447 w 447"/>
                <a:gd name="T21" fmla="*/ 119 h 119"/>
                <a:gd name="T22" fmla="*/ 416 w 447"/>
                <a:gd name="T23" fmla="*/ 119 h 119"/>
                <a:gd name="T24" fmla="*/ 416 w 447"/>
                <a:gd name="T2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119">
                  <a:moveTo>
                    <a:pt x="416" y="0"/>
                  </a:moveTo>
                  <a:lnTo>
                    <a:pt x="385" y="0"/>
                  </a:lnTo>
                  <a:lnTo>
                    <a:pt x="385" y="119"/>
                  </a:lnTo>
                  <a:lnTo>
                    <a:pt x="119" y="119"/>
                  </a:lnTo>
                  <a:lnTo>
                    <a:pt x="119" y="0"/>
                  </a:lnTo>
                  <a:lnTo>
                    <a:pt x="69" y="0"/>
                  </a:lnTo>
                  <a:lnTo>
                    <a:pt x="69" y="119"/>
                  </a:lnTo>
                  <a:lnTo>
                    <a:pt x="0" y="119"/>
                  </a:lnTo>
                  <a:lnTo>
                    <a:pt x="0" y="119"/>
                  </a:lnTo>
                  <a:lnTo>
                    <a:pt x="447" y="119"/>
                  </a:lnTo>
                  <a:lnTo>
                    <a:pt x="447" y="119"/>
                  </a:lnTo>
                  <a:lnTo>
                    <a:pt x="416" y="119"/>
                  </a:lnTo>
                  <a:lnTo>
                    <a:pt x="416"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ïšļïḋè">
              <a:extLst>
                <a:ext uri="{FF2B5EF4-FFF2-40B4-BE49-F238E27FC236}">
                  <a16:creationId xmlns:a16="http://schemas.microsoft.com/office/drawing/2014/main" xmlns="" id="{F19DB8F9-76F9-4B0F-AF51-0CE792244578}"/>
                </a:ext>
              </a:extLst>
            </p:cNvPr>
            <p:cNvSpPr/>
            <p:nvPr/>
          </p:nvSpPr>
          <p:spPr bwMode="auto">
            <a:xfrm>
              <a:off x="3749843" y="4600675"/>
              <a:ext cx="505699" cy="134627"/>
            </a:xfrm>
            <a:custGeom>
              <a:avLst/>
              <a:gdLst>
                <a:gd name="T0" fmla="*/ 416 w 447"/>
                <a:gd name="T1" fmla="*/ 0 h 119"/>
                <a:gd name="T2" fmla="*/ 385 w 447"/>
                <a:gd name="T3" fmla="*/ 0 h 119"/>
                <a:gd name="T4" fmla="*/ 385 w 447"/>
                <a:gd name="T5" fmla="*/ 119 h 119"/>
                <a:gd name="T6" fmla="*/ 119 w 447"/>
                <a:gd name="T7" fmla="*/ 119 h 119"/>
                <a:gd name="T8" fmla="*/ 119 w 447"/>
                <a:gd name="T9" fmla="*/ 0 h 119"/>
                <a:gd name="T10" fmla="*/ 69 w 447"/>
                <a:gd name="T11" fmla="*/ 0 h 119"/>
                <a:gd name="T12" fmla="*/ 69 w 447"/>
                <a:gd name="T13" fmla="*/ 119 h 119"/>
                <a:gd name="T14" fmla="*/ 0 w 447"/>
                <a:gd name="T15" fmla="*/ 119 h 119"/>
                <a:gd name="T16" fmla="*/ 0 w 447"/>
                <a:gd name="T17" fmla="*/ 119 h 119"/>
                <a:gd name="T18" fmla="*/ 447 w 447"/>
                <a:gd name="T19" fmla="*/ 119 h 119"/>
                <a:gd name="T20" fmla="*/ 447 w 447"/>
                <a:gd name="T21" fmla="*/ 119 h 119"/>
                <a:gd name="T22" fmla="*/ 416 w 447"/>
                <a:gd name="T23" fmla="*/ 119 h 119"/>
                <a:gd name="T24" fmla="*/ 416 w 447"/>
                <a:gd name="T2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119">
                  <a:moveTo>
                    <a:pt x="416" y="0"/>
                  </a:moveTo>
                  <a:lnTo>
                    <a:pt x="385" y="0"/>
                  </a:lnTo>
                  <a:lnTo>
                    <a:pt x="385" y="119"/>
                  </a:lnTo>
                  <a:lnTo>
                    <a:pt x="119" y="119"/>
                  </a:lnTo>
                  <a:lnTo>
                    <a:pt x="119" y="0"/>
                  </a:lnTo>
                  <a:lnTo>
                    <a:pt x="69" y="0"/>
                  </a:lnTo>
                  <a:lnTo>
                    <a:pt x="69" y="119"/>
                  </a:lnTo>
                  <a:lnTo>
                    <a:pt x="0" y="119"/>
                  </a:lnTo>
                  <a:lnTo>
                    <a:pt x="0" y="119"/>
                  </a:lnTo>
                  <a:lnTo>
                    <a:pt x="447" y="119"/>
                  </a:lnTo>
                  <a:lnTo>
                    <a:pt x="447" y="119"/>
                  </a:lnTo>
                  <a:lnTo>
                    <a:pt x="416" y="119"/>
                  </a:lnTo>
                  <a:lnTo>
                    <a:pt x="4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îśľidé">
              <a:extLst>
                <a:ext uri="{FF2B5EF4-FFF2-40B4-BE49-F238E27FC236}">
                  <a16:creationId xmlns:a16="http://schemas.microsoft.com/office/drawing/2014/main" xmlns="" id="{9ADD67F0-5D6D-4BC7-8826-82CBE42E9375}"/>
                </a:ext>
              </a:extLst>
            </p:cNvPr>
            <p:cNvSpPr/>
            <p:nvPr/>
          </p:nvSpPr>
          <p:spPr bwMode="auto">
            <a:xfrm>
              <a:off x="3714772" y="4600675"/>
              <a:ext cx="113132" cy="134627"/>
            </a:xfrm>
            <a:custGeom>
              <a:avLst/>
              <a:gdLst>
                <a:gd name="T0" fmla="*/ 0 w 48"/>
                <a:gd name="T1" fmla="*/ 41 h 57"/>
                <a:gd name="T2" fmla="*/ 0 w 48"/>
                <a:gd name="T3" fmla="*/ 42 h 57"/>
                <a:gd name="T4" fmla="*/ 14 w 48"/>
                <a:gd name="T5" fmla="*/ 57 h 57"/>
                <a:gd name="T6" fmla="*/ 15 w 48"/>
                <a:gd name="T7" fmla="*/ 57 h 57"/>
                <a:gd name="T8" fmla="*/ 0 w 48"/>
                <a:gd name="T9" fmla="*/ 41 h 57"/>
                <a:gd name="T10" fmla="*/ 48 w 48"/>
                <a:gd name="T11" fmla="*/ 0 h 57"/>
                <a:gd name="T12" fmla="*/ 14 w 48"/>
                <a:gd name="T13" fmla="*/ 0 h 57"/>
                <a:gd name="T14" fmla="*/ 0 w 48"/>
                <a:gd name="T15" fmla="*/ 15 h 57"/>
                <a:gd name="T16" fmla="*/ 0 w 48"/>
                <a:gd name="T17" fmla="*/ 15 h 57"/>
                <a:gd name="T18" fmla="*/ 15 w 48"/>
                <a:gd name="T19" fmla="*/ 0 h 57"/>
                <a:gd name="T20" fmla="*/ 48 w 4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7">
                  <a:moveTo>
                    <a:pt x="0" y="41"/>
                  </a:moveTo>
                  <a:cubicBezTo>
                    <a:pt x="0" y="42"/>
                    <a:pt x="0" y="42"/>
                    <a:pt x="0" y="42"/>
                  </a:cubicBezTo>
                  <a:cubicBezTo>
                    <a:pt x="0" y="50"/>
                    <a:pt x="6" y="57"/>
                    <a:pt x="14" y="57"/>
                  </a:cubicBezTo>
                  <a:cubicBezTo>
                    <a:pt x="15" y="57"/>
                    <a:pt x="15" y="57"/>
                    <a:pt x="15" y="57"/>
                  </a:cubicBezTo>
                  <a:cubicBezTo>
                    <a:pt x="6" y="57"/>
                    <a:pt x="0" y="50"/>
                    <a:pt x="0" y="41"/>
                  </a:cubicBezTo>
                  <a:moveTo>
                    <a:pt x="48" y="0"/>
                  </a:moveTo>
                  <a:cubicBezTo>
                    <a:pt x="14" y="0"/>
                    <a:pt x="14" y="0"/>
                    <a:pt x="14" y="0"/>
                  </a:cubicBezTo>
                  <a:cubicBezTo>
                    <a:pt x="6" y="0"/>
                    <a:pt x="0" y="7"/>
                    <a:pt x="0" y="15"/>
                  </a:cubicBezTo>
                  <a:cubicBezTo>
                    <a:pt x="0" y="15"/>
                    <a:pt x="0" y="15"/>
                    <a:pt x="0" y="15"/>
                  </a:cubicBezTo>
                  <a:cubicBezTo>
                    <a:pt x="0" y="7"/>
                    <a:pt x="6" y="0"/>
                    <a:pt x="15"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îşļïďê">
              <a:extLst>
                <a:ext uri="{FF2B5EF4-FFF2-40B4-BE49-F238E27FC236}">
                  <a16:creationId xmlns:a16="http://schemas.microsoft.com/office/drawing/2014/main" xmlns="" id="{CE7FDCC8-1731-4464-BFFE-1204AD63844D}"/>
                </a:ext>
              </a:extLst>
            </p:cNvPr>
            <p:cNvSpPr/>
            <p:nvPr/>
          </p:nvSpPr>
          <p:spPr bwMode="auto">
            <a:xfrm>
              <a:off x="3714772" y="4600675"/>
              <a:ext cx="113132" cy="134627"/>
            </a:xfrm>
            <a:custGeom>
              <a:avLst/>
              <a:gdLst>
                <a:gd name="T0" fmla="*/ 48 w 48"/>
                <a:gd name="T1" fmla="*/ 0 h 57"/>
                <a:gd name="T2" fmla="*/ 15 w 48"/>
                <a:gd name="T3" fmla="*/ 0 h 57"/>
                <a:gd name="T4" fmla="*/ 0 w 48"/>
                <a:gd name="T5" fmla="*/ 15 h 57"/>
                <a:gd name="T6" fmla="*/ 0 w 48"/>
                <a:gd name="T7" fmla="*/ 41 h 57"/>
                <a:gd name="T8" fmla="*/ 15 w 48"/>
                <a:gd name="T9" fmla="*/ 57 h 57"/>
                <a:gd name="T10" fmla="*/ 48 w 48"/>
                <a:gd name="T11" fmla="*/ 57 h 57"/>
                <a:gd name="T12" fmla="*/ 48 w 4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48" y="0"/>
                  </a:moveTo>
                  <a:cubicBezTo>
                    <a:pt x="15" y="0"/>
                    <a:pt x="15" y="0"/>
                    <a:pt x="15" y="0"/>
                  </a:cubicBezTo>
                  <a:cubicBezTo>
                    <a:pt x="6" y="0"/>
                    <a:pt x="0" y="7"/>
                    <a:pt x="0" y="15"/>
                  </a:cubicBezTo>
                  <a:cubicBezTo>
                    <a:pt x="0" y="41"/>
                    <a:pt x="0" y="41"/>
                    <a:pt x="0" y="41"/>
                  </a:cubicBezTo>
                  <a:cubicBezTo>
                    <a:pt x="0" y="50"/>
                    <a:pt x="6" y="57"/>
                    <a:pt x="15" y="57"/>
                  </a:cubicBezTo>
                  <a:cubicBezTo>
                    <a:pt x="48" y="57"/>
                    <a:pt x="48" y="57"/>
                    <a:pt x="48" y="57"/>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ïsľïde">
              <a:extLst>
                <a:ext uri="{FF2B5EF4-FFF2-40B4-BE49-F238E27FC236}">
                  <a16:creationId xmlns:a16="http://schemas.microsoft.com/office/drawing/2014/main" xmlns="" id="{1C326D3A-27FD-4D6F-861E-393325F9A225}"/>
                </a:ext>
              </a:extLst>
            </p:cNvPr>
            <p:cNvSpPr/>
            <p:nvPr/>
          </p:nvSpPr>
          <p:spPr bwMode="auto">
            <a:xfrm>
              <a:off x="3884470" y="4600675"/>
              <a:ext cx="300930" cy="134627"/>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ïśļîḓê">
              <a:extLst>
                <a:ext uri="{FF2B5EF4-FFF2-40B4-BE49-F238E27FC236}">
                  <a16:creationId xmlns:a16="http://schemas.microsoft.com/office/drawing/2014/main" xmlns="" id="{EC2B0830-2249-4405-8945-7680B32F2ED4}"/>
                </a:ext>
              </a:extLst>
            </p:cNvPr>
            <p:cNvSpPr/>
            <p:nvPr/>
          </p:nvSpPr>
          <p:spPr bwMode="auto">
            <a:xfrm>
              <a:off x="3884470" y="4600675"/>
              <a:ext cx="300930" cy="13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iṡļíḓê">
              <a:extLst>
                <a:ext uri="{FF2B5EF4-FFF2-40B4-BE49-F238E27FC236}">
                  <a16:creationId xmlns:a16="http://schemas.microsoft.com/office/drawing/2014/main" xmlns="" id="{49DBED43-0ADD-4CA0-9FA9-7AFA68973AEE}"/>
                </a:ext>
              </a:extLst>
            </p:cNvPr>
            <p:cNvSpPr/>
            <p:nvPr/>
          </p:nvSpPr>
          <p:spPr bwMode="auto">
            <a:xfrm>
              <a:off x="4220471" y="4600675"/>
              <a:ext cx="87112" cy="134627"/>
            </a:xfrm>
            <a:custGeom>
              <a:avLst/>
              <a:gdLst>
                <a:gd name="T0" fmla="*/ 37 w 37"/>
                <a:gd name="T1" fmla="*/ 0 h 57"/>
                <a:gd name="T2" fmla="*/ 0 w 37"/>
                <a:gd name="T3" fmla="*/ 0 h 57"/>
                <a:gd name="T4" fmla="*/ 0 w 37"/>
                <a:gd name="T5" fmla="*/ 57 h 57"/>
                <a:gd name="T6" fmla="*/ 15 w 37"/>
                <a:gd name="T7" fmla="*/ 57 h 57"/>
                <a:gd name="T8" fmla="*/ 37 w 37"/>
                <a:gd name="T9" fmla="*/ 0 h 57"/>
              </a:gdLst>
              <a:ahLst/>
              <a:cxnLst>
                <a:cxn ang="0">
                  <a:pos x="T0" y="T1"/>
                </a:cxn>
                <a:cxn ang="0">
                  <a:pos x="T2" y="T3"/>
                </a:cxn>
                <a:cxn ang="0">
                  <a:pos x="T4" y="T5"/>
                </a:cxn>
                <a:cxn ang="0">
                  <a:pos x="T6" y="T7"/>
                </a:cxn>
                <a:cxn ang="0">
                  <a:pos x="T8" y="T9"/>
                </a:cxn>
              </a:cxnLst>
              <a:rect l="0" t="0" r="r" b="b"/>
              <a:pathLst>
                <a:path w="37" h="57">
                  <a:moveTo>
                    <a:pt x="37" y="0"/>
                  </a:moveTo>
                  <a:cubicBezTo>
                    <a:pt x="0" y="0"/>
                    <a:pt x="0" y="0"/>
                    <a:pt x="0" y="0"/>
                  </a:cubicBezTo>
                  <a:cubicBezTo>
                    <a:pt x="0" y="57"/>
                    <a:pt x="0" y="57"/>
                    <a:pt x="0" y="57"/>
                  </a:cubicBezTo>
                  <a:cubicBezTo>
                    <a:pt x="15" y="57"/>
                    <a:pt x="15" y="57"/>
                    <a:pt x="15" y="57"/>
                  </a:cubicBezTo>
                  <a:cubicBezTo>
                    <a:pt x="19" y="36"/>
                    <a:pt x="27" y="17"/>
                    <a:pt x="37"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iṣḷiḍe">
              <a:extLst>
                <a:ext uri="{FF2B5EF4-FFF2-40B4-BE49-F238E27FC236}">
                  <a16:creationId xmlns:a16="http://schemas.microsoft.com/office/drawing/2014/main" xmlns="" id="{BF53DF41-4580-4747-A00E-9EA36123A46C}"/>
                </a:ext>
              </a:extLst>
            </p:cNvPr>
            <p:cNvSpPr/>
            <p:nvPr/>
          </p:nvSpPr>
          <p:spPr bwMode="auto">
            <a:xfrm>
              <a:off x="3795096" y="4417401"/>
              <a:ext cx="897135" cy="167435"/>
            </a:xfrm>
            <a:custGeom>
              <a:avLst/>
              <a:gdLst>
                <a:gd name="T0" fmla="*/ 359 w 382"/>
                <a:gd name="T1" fmla="*/ 71 h 71"/>
                <a:gd name="T2" fmla="*/ 23 w 382"/>
                <a:gd name="T3" fmla="*/ 71 h 71"/>
                <a:gd name="T4" fmla="*/ 0 w 382"/>
                <a:gd name="T5" fmla="*/ 48 h 71"/>
                <a:gd name="T6" fmla="*/ 0 w 382"/>
                <a:gd name="T7" fmla="*/ 23 h 71"/>
                <a:gd name="T8" fmla="*/ 23 w 382"/>
                <a:gd name="T9" fmla="*/ 0 h 71"/>
                <a:gd name="T10" fmla="*/ 359 w 382"/>
                <a:gd name="T11" fmla="*/ 0 h 71"/>
                <a:gd name="T12" fmla="*/ 382 w 382"/>
                <a:gd name="T13" fmla="*/ 23 h 71"/>
                <a:gd name="T14" fmla="*/ 382 w 382"/>
                <a:gd name="T15" fmla="*/ 48 h 71"/>
                <a:gd name="T16" fmla="*/ 359 w 382"/>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1">
                  <a:moveTo>
                    <a:pt x="359" y="71"/>
                  </a:moveTo>
                  <a:cubicBezTo>
                    <a:pt x="23" y="71"/>
                    <a:pt x="23" y="71"/>
                    <a:pt x="23" y="71"/>
                  </a:cubicBezTo>
                  <a:cubicBezTo>
                    <a:pt x="10" y="71"/>
                    <a:pt x="0" y="61"/>
                    <a:pt x="0" y="48"/>
                  </a:cubicBezTo>
                  <a:cubicBezTo>
                    <a:pt x="0" y="23"/>
                    <a:pt x="0" y="23"/>
                    <a:pt x="0" y="23"/>
                  </a:cubicBezTo>
                  <a:cubicBezTo>
                    <a:pt x="0" y="10"/>
                    <a:pt x="10" y="0"/>
                    <a:pt x="23" y="0"/>
                  </a:cubicBezTo>
                  <a:cubicBezTo>
                    <a:pt x="359" y="0"/>
                    <a:pt x="359" y="0"/>
                    <a:pt x="359" y="0"/>
                  </a:cubicBezTo>
                  <a:cubicBezTo>
                    <a:pt x="372" y="0"/>
                    <a:pt x="382" y="10"/>
                    <a:pt x="382" y="23"/>
                  </a:cubicBezTo>
                  <a:cubicBezTo>
                    <a:pt x="382" y="48"/>
                    <a:pt x="382" y="48"/>
                    <a:pt x="382" y="48"/>
                  </a:cubicBezTo>
                  <a:cubicBezTo>
                    <a:pt x="382" y="61"/>
                    <a:pt x="372" y="71"/>
                    <a:pt x="359" y="71"/>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iṧļîdè">
              <a:extLst>
                <a:ext uri="{FF2B5EF4-FFF2-40B4-BE49-F238E27FC236}">
                  <a16:creationId xmlns:a16="http://schemas.microsoft.com/office/drawing/2014/main" xmlns="" id="{CA48963D-2D26-43B8-B55F-61D78CDC8A00}"/>
                </a:ext>
              </a:extLst>
            </p:cNvPr>
            <p:cNvSpPr/>
            <p:nvPr/>
          </p:nvSpPr>
          <p:spPr bwMode="auto">
            <a:xfrm>
              <a:off x="3847136" y="4434371"/>
              <a:ext cx="483073" cy="133495"/>
            </a:xfrm>
            <a:custGeom>
              <a:avLst/>
              <a:gdLst>
                <a:gd name="T0" fmla="*/ 415 w 427"/>
                <a:gd name="T1" fmla="*/ 0 h 118"/>
                <a:gd name="T2" fmla="*/ 384 w 427"/>
                <a:gd name="T3" fmla="*/ 0 h 118"/>
                <a:gd name="T4" fmla="*/ 384 w 427"/>
                <a:gd name="T5" fmla="*/ 118 h 118"/>
                <a:gd name="T6" fmla="*/ 118 w 427"/>
                <a:gd name="T7" fmla="*/ 118 h 118"/>
                <a:gd name="T8" fmla="*/ 118 w 427"/>
                <a:gd name="T9" fmla="*/ 0 h 118"/>
                <a:gd name="T10" fmla="*/ 70 w 427"/>
                <a:gd name="T11" fmla="*/ 0 h 118"/>
                <a:gd name="T12" fmla="*/ 70 w 427"/>
                <a:gd name="T13" fmla="*/ 118 h 118"/>
                <a:gd name="T14" fmla="*/ 0 w 427"/>
                <a:gd name="T15" fmla="*/ 118 h 118"/>
                <a:gd name="T16" fmla="*/ 0 w 427"/>
                <a:gd name="T17" fmla="*/ 118 h 118"/>
                <a:gd name="T18" fmla="*/ 427 w 427"/>
                <a:gd name="T19" fmla="*/ 118 h 118"/>
                <a:gd name="T20" fmla="*/ 427 w 427"/>
                <a:gd name="T21" fmla="*/ 118 h 118"/>
                <a:gd name="T22" fmla="*/ 415 w 427"/>
                <a:gd name="T23" fmla="*/ 118 h 118"/>
                <a:gd name="T24" fmla="*/ 415 w 427"/>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18">
                  <a:moveTo>
                    <a:pt x="415" y="0"/>
                  </a:moveTo>
                  <a:lnTo>
                    <a:pt x="384" y="0"/>
                  </a:lnTo>
                  <a:lnTo>
                    <a:pt x="384" y="118"/>
                  </a:lnTo>
                  <a:lnTo>
                    <a:pt x="118" y="118"/>
                  </a:lnTo>
                  <a:lnTo>
                    <a:pt x="118" y="0"/>
                  </a:lnTo>
                  <a:lnTo>
                    <a:pt x="70" y="0"/>
                  </a:lnTo>
                  <a:lnTo>
                    <a:pt x="70" y="118"/>
                  </a:lnTo>
                  <a:lnTo>
                    <a:pt x="0" y="118"/>
                  </a:lnTo>
                  <a:lnTo>
                    <a:pt x="0" y="118"/>
                  </a:lnTo>
                  <a:lnTo>
                    <a:pt x="427" y="118"/>
                  </a:lnTo>
                  <a:lnTo>
                    <a:pt x="427" y="118"/>
                  </a:lnTo>
                  <a:lnTo>
                    <a:pt x="415" y="118"/>
                  </a:lnTo>
                  <a:lnTo>
                    <a:pt x="415" y="0"/>
                  </a:lnTo>
                  <a:close/>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ïṥlíḑê">
              <a:extLst>
                <a:ext uri="{FF2B5EF4-FFF2-40B4-BE49-F238E27FC236}">
                  <a16:creationId xmlns:a16="http://schemas.microsoft.com/office/drawing/2014/main" xmlns="" id="{FB543A82-FF82-431D-9B73-07CC508051F4}"/>
                </a:ext>
              </a:extLst>
            </p:cNvPr>
            <p:cNvSpPr/>
            <p:nvPr/>
          </p:nvSpPr>
          <p:spPr bwMode="auto">
            <a:xfrm>
              <a:off x="3847136" y="4434371"/>
              <a:ext cx="483073" cy="133495"/>
            </a:xfrm>
            <a:custGeom>
              <a:avLst/>
              <a:gdLst>
                <a:gd name="T0" fmla="*/ 415 w 427"/>
                <a:gd name="T1" fmla="*/ 0 h 118"/>
                <a:gd name="T2" fmla="*/ 384 w 427"/>
                <a:gd name="T3" fmla="*/ 0 h 118"/>
                <a:gd name="T4" fmla="*/ 384 w 427"/>
                <a:gd name="T5" fmla="*/ 118 h 118"/>
                <a:gd name="T6" fmla="*/ 118 w 427"/>
                <a:gd name="T7" fmla="*/ 118 h 118"/>
                <a:gd name="T8" fmla="*/ 118 w 427"/>
                <a:gd name="T9" fmla="*/ 0 h 118"/>
                <a:gd name="T10" fmla="*/ 70 w 427"/>
                <a:gd name="T11" fmla="*/ 0 h 118"/>
                <a:gd name="T12" fmla="*/ 70 w 427"/>
                <a:gd name="T13" fmla="*/ 118 h 118"/>
                <a:gd name="T14" fmla="*/ 0 w 427"/>
                <a:gd name="T15" fmla="*/ 118 h 118"/>
                <a:gd name="T16" fmla="*/ 0 w 427"/>
                <a:gd name="T17" fmla="*/ 118 h 118"/>
                <a:gd name="T18" fmla="*/ 427 w 427"/>
                <a:gd name="T19" fmla="*/ 118 h 118"/>
                <a:gd name="T20" fmla="*/ 427 w 427"/>
                <a:gd name="T21" fmla="*/ 118 h 118"/>
                <a:gd name="T22" fmla="*/ 415 w 427"/>
                <a:gd name="T23" fmla="*/ 118 h 118"/>
                <a:gd name="T24" fmla="*/ 415 w 427"/>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18">
                  <a:moveTo>
                    <a:pt x="415" y="0"/>
                  </a:moveTo>
                  <a:lnTo>
                    <a:pt x="384" y="0"/>
                  </a:lnTo>
                  <a:lnTo>
                    <a:pt x="384" y="118"/>
                  </a:lnTo>
                  <a:lnTo>
                    <a:pt x="118" y="118"/>
                  </a:lnTo>
                  <a:lnTo>
                    <a:pt x="118" y="0"/>
                  </a:lnTo>
                  <a:lnTo>
                    <a:pt x="70" y="0"/>
                  </a:lnTo>
                  <a:lnTo>
                    <a:pt x="70" y="118"/>
                  </a:lnTo>
                  <a:lnTo>
                    <a:pt x="0" y="118"/>
                  </a:lnTo>
                  <a:lnTo>
                    <a:pt x="0" y="118"/>
                  </a:lnTo>
                  <a:lnTo>
                    <a:pt x="427" y="118"/>
                  </a:lnTo>
                  <a:lnTo>
                    <a:pt x="427" y="118"/>
                  </a:lnTo>
                  <a:lnTo>
                    <a:pt x="415" y="118"/>
                  </a:lnTo>
                  <a:lnTo>
                    <a:pt x="4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isḷíde">
              <a:extLst>
                <a:ext uri="{FF2B5EF4-FFF2-40B4-BE49-F238E27FC236}">
                  <a16:creationId xmlns:a16="http://schemas.microsoft.com/office/drawing/2014/main" xmlns="" id="{02D6F43C-ECE6-4ABE-A02D-088BAD51C2AD}"/>
                </a:ext>
              </a:extLst>
            </p:cNvPr>
            <p:cNvSpPr/>
            <p:nvPr/>
          </p:nvSpPr>
          <p:spPr bwMode="auto">
            <a:xfrm>
              <a:off x="3810934" y="4434371"/>
              <a:ext cx="115394" cy="133495"/>
            </a:xfrm>
            <a:custGeom>
              <a:avLst/>
              <a:gdLst>
                <a:gd name="T0" fmla="*/ 0 w 49"/>
                <a:gd name="T1" fmla="*/ 42 h 57"/>
                <a:gd name="T2" fmla="*/ 0 w 49"/>
                <a:gd name="T3" fmla="*/ 42 h 57"/>
                <a:gd name="T4" fmla="*/ 15 w 49"/>
                <a:gd name="T5" fmla="*/ 57 h 57"/>
                <a:gd name="T6" fmla="*/ 15 w 49"/>
                <a:gd name="T7" fmla="*/ 57 h 57"/>
                <a:gd name="T8" fmla="*/ 0 w 49"/>
                <a:gd name="T9" fmla="*/ 42 h 57"/>
                <a:gd name="T10" fmla="*/ 49 w 49"/>
                <a:gd name="T11" fmla="*/ 0 h 57"/>
                <a:gd name="T12" fmla="*/ 15 w 49"/>
                <a:gd name="T13" fmla="*/ 0 h 57"/>
                <a:gd name="T14" fmla="*/ 0 w 49"/>
                <a:gd name="T15" fmla="*/ 15 h 57"/>
                <a:gd name="T16" fmla="*/ 0 w 49"/>
                <a:gd name="T17" fmla="*/ 16 h 57"/>
                <a:gd name="T18" fmla="*/ 15 w 49"/>
                <a:gd name="T19" fmla="*/ 0 h 57"/>
                <a:gd name="T20" fmla="*/ 49 w 49"/>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7">
                  <a:moveTo>
                    <a:pt x="0" y="42"/>
                  </a:moveTo>
                  <a:cubicBezTo>
                    <a:pt x="0" y="42"/>
                    <a:pt x="0" y="42"/>
                    <a:pt x="0" y="42"/>
                  </a:cubicBezTo>
                  <a:cubicBezTo>
                    <a:pt x="0" y="50"/>
                    <a:pt x="7" y="57"/>
                    <a:pt x="15" y="57"/>
                  </a:cubicBezTo>
                  <a:cubicBezTo>
                    <a:pt x="15" y="57"/>
                    <a:pt x="15" y="57"/>
                    <a:pt x="15" y="57"/>
                  </a:cubicBezTo>
                  <a:cubicBezTo>
                    <a:pt x="7" y="57"/>
                    <a:pt x="0" y="50"/>
                    <a:pt x="0" y="42"/>
                  </a:cubicBezTo>
                  <a:moveTo>
                    <a:pt x="49" y="0"/>
                  </a:moveTo>
                  <a:cubicBezTo>
                    <a:pt x="15" y="0"/>
                    <a:pt x="15" y="0"/>
                    <a:pt x="15" y="0"/>
                  </a:cubicBezTo>
                  <a:cubicBezTo>
                    <a:pt x="7" y="0"/>
                    <a:pt x="0" y="7"/>
                    <a:pt x="0" y="15"/>
                  </a:cubicBezTo>
                  <a:cubicBezTo>
                    <a:pt x="0" y="16"/>
                    <a:pt x="0" y="16"/>
                    <a:pt x="0" y="16"/>
                  </a:cubicBezTo>
                  <a:cubicBezTo>
                    <a:pt x="0" y="7"/>
                    <a:pt x="7" y="0"/>
                    <a:pt x="15" y="0"/>
                  </a:cubicBezTo>
                  <a:cubicBezTo>
                    <a:pt x="49" y="0"/>
                    <a:pt x="49" y="0"/>
                    <a:pt x="49"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îSļîdé">
              <a:extLst>
                <a:ext uri="{FF2B5EF4-FFF2-40B4-BE49-F238E27FC236}">
                  <a16:creationId xmlns:a16="http://schemas.microsoft.com/office/drawing/2014/main" xmlns="" id="{28D0F9F1-5F2C-46F4-BF62-5B5459226CC4}"/>
                </a:ext>
              </a:extLst>
            </p:cNvPr>
            <p:cNvSpPr/>
            <p:nvPr/>
          </p:nvSpPr>
          <p:spPr bwMode="auto">
            <a:xfrm>
              <a:off x="3810934" y="4434371"/>
              <a:ext cx="115394" cy="133495"/>
            </a:xfrm>
            <a:custGeom>
              <a:avLst/>
              <a:gdLst>
                <a:gd name="T0" fmla="*/ 49 w 49"/>
                <a:gd name="T1" fmla="*/ 0 h 57"/>
                <a:gd name="T2" fmla="*/ 15 w 49"/>
                <a:gd name="T3" fmla="*/ 0 h 57"/>
                <a:gd name="T4" fmla="*/ 0 w 49"/>
                <a:gd name="T5" fmla="*/ 16 h 57"/>
                <a:gd name="T6" fmla="*/ 0 w 49"/>
                <a:gd name="T7" fmla="*/ 42 h 57"/>
                <a:gd name="T8" fmla="*/ 15 w 49"/>
                <a:gd name="T9" fmla="*/ 57 h 57"/>
                <a:gd name="T10" fmla="*/ 49 w 49"/>
                <a:gd name="T11" fmla="*/ 57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cubicBezTo>
                    <a:pt x="15" y="0"/>
                    <a:pt x="15" y="0"/>
                    <a:pt x="15" y="0"/>
                  </a:cubicBezTo>
                  <a:cubicBezTo>
                    <a:pt x="7" y="0"/>
                    <a:pt x="0" y="7"/>
                    <a:pt x="0" y="16"/>
                  </a:cubicBezTo>
                  <a:cubicBezTo>
                    <a:pt x="0" y="42"/>
                    <a:pt x="0" y="42"/>
                    <a:pt x="0" y="42"/>
                  </a:cubicBezTo>
                  <a:cubicBezTo>
                    <a:pt x="0" y="50"/>
                    <a:pt x="7" y="57"/>
                    <a:pt x="15" y="57"/>
                  </a:cubicBezTo>
                  <a:cubicBezTo>
                    <a:pt x="49" y="57"/>
                    <a:pt x="49" y="57"/>
                    <a:pt x="49" y="57"/>
                  </a:cubicBezTo>
                  <a:cubicBezTo>
                    <a:pt x="49" y="0"/>
                    <a:pt x="49" y="0"/>
                    <a:pt x="49"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ïṡ1îďè">
              <a:extLst>
                <a:ext uri="{FF2B5EF4-FFF2-40B4-BE49-F238E27FC236}">
                  <a16:creationId xmlns:a16="http://schemas.microsoft.com/office/drawing/2014/main" xmlns="" id="{55B44A36-3733-4E23-B630-B66324D071C9}"/>
                </a:ext>
              </a:extLst>
            </p:cNvPr>
            <p:cNvSpPr/>
            <p:nvPr/>
          </p:nvSpPr>
          <p:spPr bwMode="auto">
            <a:xfrm>
              <a:off x="3980632" y="4434371"/>
              <a:ext cx="300930" cy="13349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7" name="iṧḷíḓè">
              <a:extLst>
                <a:ext uri="{FF2B5EF4-FFF2-40B4-BE49-F238E27FC236}">
                  <a16:creationId xmlns:a16="http://schemas.microsoft.com/office/drawing/2014/main" xmlns="" id="{29F37A0C-2A9F-4E2C-927F-49A8FC017649}"/>
                </a:ext>
              </a:extLst>
            </p:cNvPr>
            <p:cNvSpPr/>
            <p:nvPr/>
          </p:nvSpPr>
          <p:spPr bwMode="auto">
            <a:xfrm>
              <a:off x="3980632" y="4434371"/>
              <a:ext cx="300930" cy="13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8" name="îs1íḓe">
              <a:extLst>
                <a:ext uri="{FF2B5EF4-FFF2-40B4-BE49-F238E27FC236}">
                  <a16:creationId xmlns:a16="http://schemas.microsoft.com/office/drawing/2014/main" xmlns="" id="{48047434-49C4-4D9F-A356-A44EFB614C30}"/>
                </a:ext>
              </a:extLst>
            </p:cNvPr>
            <p:cNvSpPr/>
            <p:nvPr/>
          </p:nvSpPr>
          <p:spPr bwMode="auto">
            <a:xfrm>
              <a:off x="4316633" y="4434371"/>
              <a:ext cx="171960" cy="133495"/>
            </a:xfrm>
            <a:custGeom>
              <a:avLst/>
              <a:gdLst>
                <a:gd name="T0" fmla="*/ 73 w 73"/>
                <a:gd name="T1" fmla="*/ 0 h 57"/>
                <a:gd name="T2" fmla="*/ 0 w 73"/>
                <a:gd name="T3" fmla="*/ 0 h 57"/>
                <a:gd name="T4" fmla="*/ 0 w 73"/>
                <a:gd name="T5" fmla="*/ 57 h 57"/>
                <a:gd name="T6" fmla="*/ 6 w 73"/>
                <a:gd name="T7" fmla="*/ 57 h 57"/>
                <a:gd name="T8" fmla="*/ 73 w 73"/>
                <a:gd name="T9" fmla="*/ 0 h 57"/>
              </a:gdLst>
              <a:ahLst/>
              <a:cxnLst>
                <a:cxn ang="0">
                  <a:pos x="T0" y="T1"/>
                </a:cxn>
                <a:cxn ang="0">
                  <a:pos x="T2" y="T3"/>
                </a:cxn>
                <a:cxn ang="0">
                  <a:pos x="T4" y="T5"/>
                </a:cxn>
                <a:cxn ang="0">
                  <a:pos x="T6" y="T7"/>
                </a:cxn>
                <a:cxn ang="0">
                  <a:pos x="T8" y="T9"/>
                </a:cxn>
              </a:cxnLst>
              <a:rect l="0" t="0" r="r" b="b"/>
              <a:pathLst>
                <a:path w="73" h="57">
                  <a:moveTo>
                    <a:pt x="73" y="0"/>
                  </a:moveTo>
                  <a:cubicBezTo>
                    <a:pt x="0" y="0"/>
                    <a:pt x="0" y="0"/>
                    <a:pt x="0" y="0"/>
                  </a:cubicBezTo>
                  <a:cubicBezTo>
                    <a:pt x="0" y="57"/>
                    <a:pt x="0" y="57"/>
                    <a:pt x="0" y="57"/>
                  </a:cubicBezTo>
                  <a:cubicBezTo>
                    <a:pt x="6" y="57"/>
                    <a:pt x="6" y="57"/>
                    <a:pt x="6" y="57"/>
                  </a:cubicBezTo>
                  <a:cubicBezTo>
                    <a:pt x="23" y="33"/>
                    <a:pt x="47" y="13"/>
                    <a:pt x="73"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îṧḷîdé">
              <a:extLst>
                <a:ext uri="{FF2B5EF4-FFF2-40B4-BE49-F238E27FC236}">
                  <a16:creationId xmlns:a16="http://schemas.microsoft.com/office/drawing/2014/main" xmlns="" id="{CD76F96E-5830-4A47-B5C0-BB949E86D9B5}"/>
                </a:ext>
              </a:extLst>
            </p:cNvPr>
            <p:cNvSpPr/>
            <p:nvPr/>
          </p:nvSpPr>
          <p:spPr bwMode="auto">
            <a:xfrm>
              <a:off x="3865238" y="4251097"/>
              <a:ext cx="898266" cy="166304"/>
            </a:xfrm>
            <a:custGeom>
              <a:avLst/>
              <a:gdLst>
                <a:gd name="T0" fmla="*/ 359 w 382"/>
                <a:gd name="T1" fmla="*/ 71 h 71"/>
                <a:gd name="T2" fmla="*/ 23 w 382"/>
                <a:gd name="T3" fmla="*/ 71 h 71"/>
                <a:gd name="T4" fmla="*/ 0 w 382"/>
                <a:gd name="T5" fmla="*/ 48 h 71"/>
                <a:gd name="T6" fmla="*/ 0 w 382"/>
                <a:gd name="T7" fmla="*/ 23 h 71"/>
                <a:gd name="T8" fmla="*/ 23 w 382"/>
                <a:gd name="T9" fmla="*/ 0 h 71"/>
                <a:gd name="T10" fmla="*/ 359 w 382"/>
                <a:gd name="T11" fmla="*/ 0 h 71"/>
                <a:gd name="T12" fmla="*/ 382 w 382"/>
                <a:gd name="T13" fmla="*/ 23 h 71"/>
                <a:gd name="T14" fmla="*/ 382 w 382"/>
                <a:gd name="T15" fmla="*/ 48 h 71"/>
                <a:gd name="T16" fmla="*/ 359 w 382"/>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1">
                  <a:moveTo>
                    <a:pt x="359" y="71"/>
                  </a:moveTo>
                  <a:cubicBezTo>
                    <a:pt x="23" y="71"/>
                    <a:pt x="23" y="71"/>
                    <a:pt x="23" y="71"/>
                  </a:cubicBezTo>
                  <a:cubicBezTo>
                    <a:pt x="10" y="71"/>
                    <a:pt x="0" y="61"/>
                    <a:pt x="0" y="48"/>
                  </a:cubicBezTo>
                  <a:cubicBezTo>
                    <a:pt x="0" y="23"/>
                    <a:pt x="0" y="23"/>
                    <a:pt x="0" y="23"/>
                  </a:cubicBezTo>
                  <a:cubicBezTo>
                    <a:pt x="0" y="10"/>
                    <a:pt x="10" y="0"/>
                    <a:pt x="23" y="0"/>
                  </a:cubicBezTo>
                  <a:cubicBezTo>
                    <a:pt x="359" y="0"/>
                    <a:pt x="359" y="0"/>
                    <a:pt x="359" y="0"/>
                  </a:cubicBezTo>
                  <a:cubicBezTo>
                    <a:pt x="372" y="0"/>
                    <a:pt x="382" y="10"/>
                    <a:pt x="382" y="23"/>
                  </a:cubicBezTo>
                  <a:cubicBezTo>
                    <a:pt x="382" y="48"/>
                    <a:pt x="382" y="48"/>
                    <a:pt x="382" y="48"/>
                  </a:cubicBezTo>
                  <a:cubicBezTo>
                    <a:pt x="382" y="61"/>
                    <a:pt x="372" y="71"/>
                    <a:pt x="359" y="71"/>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íṧļîḍè">
              <a:extLst>
                <a:ext uri="{FF2B5EF4-FFF2-40B4-BE49-F238E27FC236}">
                  <a16:creationId xmlns:a16="http://schemas.microsoft.com/office/drawing/2014/main" xmlns="" id="{2D1CF11A-2CC4-4857-B771-078D0696D067}"/>
                </a:ext>
              </a:extLst>
            </p:cNvPr>
            <p:cNvSpPr/>
            <p:nvPr/>
          </p:nvSpPr>
          <p:spPr bwMode="auto">
            <a:xfrm>
              <a:off x="3919541" y="4269198"/>
              <a:ext cx="780609" cy="132365"/>
            </a:xfrm>
            <a:custGeom>
              <a:avLst/>
              <a:gdLst>
                <a:gd name="T0" fmla="*/ 199 w 332"/>
                <a:gd name="T1" fmla="*/ 0 h 56"/>
                <a:gd name="T2" fmla="*/ 185 w 332"/>
                <a:gd name="T3" fmla="*/ 0 h 56"/>
                <a:gd name="T4" fmla="*/ 185 w 332"/>
                <a:gd name="T5" fmla="*/ 56 h 56"/>
                <a:gd name="T6" fmla="*/ 57 w 332"/>
                <a:gd name="T7" fmla="*/ 56 h 56"/>
                <a:gd name="T8" fmla="*/ 57 w 332"/>
                <a:gd name="T9" fmla="*/ 0 h 56"/>
                <a:gd name="T10" fmla="*/ 33 w 332"/>
                <a:gd name="T11" fmla="*/ 0 h 56"/>
                <a:gd name="T12" fmla="*/ 33 w 332"/>
                <a:gd name="T13" fmla="*/ 56 h 56"/>
                <a:gd name="T14" fmla="*/ 0 w 332"/>
                <a:gd name="T15" fmla="*/ 56 h 56"/>
                <a:gd name="T16" fmla="*/ 0 w 332"/>
                <a:gd name="T17" fmla="*/ 56 h 56"/>
                <a:gd name="T18" fmla="*/ 286 w 332"/>
                <a:gd name="T19" fmla="*/ 56 h 56"/>
                <a:gd name="T20" fmla="*/ 286 w 332"/>
                <a:gd name="T21" fmla="*/ 56 h 56"/>
                <a:gd name="T22" fmla="*/ 199 w 332"/>
                <a:gd name="T23" fmla="*/ 56 h 56"/>
                <a:gd name="T24" fmla="*/ 199 w 332"/>
                <a:gd name="T25" fmla="*/ 0 h 56"/>
                <a:gd name="T26" fmla="*/ 332 w 332"/>
                <a:gd name="T27" fmla="*/ 0 h 56"/>
                <a:gd name="T28" fmla="*/ 322 w 332"/>
                <a:gd name="T29" fmla="*/ 0 h 56"/>
                <a:gd name="T30" fmla="*/ 322 w 332"/>
                <a:gd name="T31" fmla="*/ 52 h 56"/>
                <a:gd name="T32" fmla="*/ 332 w 332"/>
                <a:gd name="T33" fmla="*/ 53 h 56"/>
                <a:gd name="T34" fmla="*/ 332 w 332"/>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56">
                  <a:moveTo>
                    <a:pt x="199" y="0"/>
                  </a:moveTo>
                  <a:cubicBezTo>
                    <a:pt x="185" y="0"/>
                    <a:pt x="185" y="0"/>
                    <a:pt x="185" y="0"/>
                  </a:cubicBezTo>
                  <a:cubicBezTo>
                    <a:pt x="185" y="56"/>
                    <a:pt x="185" y="56"/>
                    <a:pt x="185" y="56"/>
                  </a:cubicBezTo>
                  <a:cubicBezTo>
                    <a:pt x="57" y="56"/>
                    <a:pt x="57" y="56"/>
                    <a:pt x="57" y="56"/>
                  </a:cubicBezTo>
                  <a:cubicBezTo>
                    <a:pt x="57" y="0"/>
                    <a:pt x="57" y="0"/>
                    <a:pt x="57" y="0"/>
                  </a:cubicBezTo>
                  <a:cubicBezTo>
                    <a:pt x="33" y="0"/>
                    <a:pt x="33" y="0"/>
                    <a:pt x="33" y="0"/>
                  </a:cubicBezTo>
                  <a:cubicBezTo>
                    <a:pt x="33" y="56"/>
                    <a:pt x="33" y="56"/>
                    <a:pt x="33" y="56"/>
                  </a:cubicBezTo>
                  <a:cubicBezTo>
                    <a:pt x="0" y="56"/>
                    <a:pt x="0" y="56"/>
                    <a:pt x="0" y="56"/>
                  </a:cubicBezTo>
                  <a:cubicBezTo>
                    <a:pt x="0" y="56"/>
                    <a:pt x="0" y="56"/>
                    <a:pt x="0" y="56"/>
                  </a:cubicBezTo>
                  <a:cubicBezTo>
                    <a:pt x="286" y="56"/>
                    <a:pt x="286" y="56"/>
                    <a:pt x="286" y="56"/>
                  </a:cubicBezTo>
                  <a:cubicBezTo>
                    <a:pt x="286" y="56"/>
                    <a:pt x="286" y="56"/>
                    <a:pt x="286" y="56"/>
                  </a:cubicBezTo>
                  <a:cubicBezTo>
                    <a:pt x="199" y="56"/>
                    <a:pt x="199" y="56"/>
                    <a:pt x="199" y="56"/>
                  </a:cubicBezTo>
                  <a:cubicBezTo>
                    <a:pt x="199" y="0"/>
                    <a:pt x="199" y="0"/>
                    <a:pt x="199" y="0"/>
                  </a:cubicBezTo>
                  <a:moveTo>
                    <a:pt x="332" y="0"/>
                  </a:moveTo>
                  <a:cubicBezTo>
                    <a:pt x="322" y="0"/>
                    <a:pt x="322" y="0"/>
                    <a:pt x="322" y="0"/>
                  </a:cubicBezTo>
                  <a:cubicBezTo>
                    <a:pt x="322" y="52"/>
                    <a:pt x="322" y="52"/>
                    <a:pt x="322" y="52"/>
                  </a:cubicBezTo>
                  <a:cubicBezTo>
                    <a:pt x="325" y="52"/>
                    <a:pt x="329" y="53"/>
                    <a:pt x="332" y="53"/>
                  </a:cubicBezTo>
                  <a:cubicBezTo>
                    <a:pt x="332" y="0"/>
                    <a:pt x="332" y="0"/>
                    <a:pt x="332" y="0"/>
                  </a:cubicBezTo>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íṩḷïḓê">
              <a:extLst>
                <a:ext uri="{FF2B5EF4-FFF2-40B4-BE49-F238E27FC236}">
                  <a16:creationId xmlns:a16="http://schemas.microsoft.com/office/drawing/2014/main" xmlns="" id="{542AD5CA-569D-4698-85FF-BCA73539FCE0}"/>
                </a:ext>
              </a:extLst>
            </p:cNvPr>
            <p:cNvSpPr/>
            <p:nvPr/>
          </p:nvSpPr>
          <p:spPr bwMode="auto">
            <a:xfrm>
              <a:off x="3884470" y="4269198"/>
              <a:ext cx="112001" cy="132365"/>
            </a:xfrm>
            <a:custGeom>
              <a:avLst/>
              <a:gdLst>
                <a:gd name="T0" fmla="*/ 0 w 48"/>
                <a:gd name="T1" fmla="*/ 41 h 56"/>
                <a:gd name="T2" fmla="*/ 0 w 48"/>
                <a:gd name="T3" fmla="*/ 42 h 56"/>
                <a:gd name="T4" fmla="*/ 14 w 48"/>
                <a:gd name="T5" fmla="*/ 56 h 56"/>
                <a:gd name="T6" fmla="*/ 15 w 48"/>
                <a:gd name="T7" fmla="*/ 56 h 56"/>
                <a:gd name="T8" fmla="*/ 0 w 48"/>
                <a:gd name="T9" fmla="*/ 41 h 56"/>
                <a:gd name="T10" fmla="*/ 48 w 48"/>
                <a:gd name="T11" fmla="*/ 0 h 56"/>
                <a:gd name="T12" fmla="*/ 14 w 48"/>
                <a:gd name="T13" fmla="*/ 0 h 56"/>
                <a:gd name="T14" fmla="*/ 0 w 48"/>
                <a:gd name="T15" fmla="*/ 14 h 56"/>
                <a:gd name="T16" fmla="*/ 0 w 48"/>
                <a:gd name="T17" fmla="*/ 15 h 56"/>
                <a:gd name="T18" fmla="*/ 15 w 48"/>
                <a:gd name="T19" fmla="*/ 0 h 56"/>
                <a:gd name="T20" fmla="*/ 48 w 4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6">
                  <a:moveTo>
                    <a:pt x="0" y="41"/>
                  </a:moveTo>
                  <a:cubicBezTo>
                    <a:pt x="0" y="42"/>
                    <a:pt x="0" y="42"/>
                    <a:pt x="0" y="42"/>
                  </a:cubicBezTo>
                  <a:cubicBezTo>
                    <a:pt x="0" y="49"/>
                    <a:pt x="6" y="56"/>
                    <a:pt x="14" y="56"/>
                  </a:cubicBezTo>
                  <a:cubicBezTo>
                    <a:pt x="15" y="56"/>
                    <a:pt x="15" y="56"/>
                    <a:pt x="15" y="56"/>
                  </a:cubicBezTo>
                  <a:cubicBezTo>
                    <a:pt x="6" y="56"/>
                    <a:pt x="0" y="49"/>
                    <a:pt x="0" y="41"/>
                  </a:cubicBezTo>
                  <a:moveTo>
                    <a:pt x="48" y="0"/>
                  </a:moveTo>
                  <a:cubicBezTo>
                    <a:pt x="14" y="0"/>
                    <a:pt x="14" y="0"/>
                    <a:pt x="14" y="0"/>
                  </a:cubicBezTo>
                  <a:cubicBezTo>
                    <a:pt x="6" y="0"/>
                    <a:pt x="0" y="6"/>
                    <a:pt x="0" y="14"/>
                  </a:cubicBezTo>
                  <a:cubicBezTo>
                    <a:pt x="0" y="15"/>
                    <a:pt x="0" y="15"/>
                    <a:pt x="0" y="15"/>
                  </a:cubicBezTo>
                  <a:cubicBezTo>
                    <a:pt x="0" y="6"/>
                    <a:pt x="6" y="0"/>
                    <a:pt x="15"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i$ḷïdê">
              <a:extLst>
                <a:ext uri="{FF2B5EF4-FFF2-40B4-BE49-F238E27FC236}">
                  <a16:creationId xmlns:a16="http://schemas.microsoft.com/office/drawing/2014/main" xmlns="" id="{E599C3AC-BC01-4B22-BF12-2609BC320AFB}"/>
                </a:ext>
              </a:extLst>
            </p:cNvPr>
            <p:cNvSpPr/>
            <p:nvPr/>
          </p:nvSpPr>
          <p:spPr bwMode="auto">
            <a:xfrm>
              <a:off x="3884470" y="4269198"/>
              <a:ext cx="112001" cy="132365"/>
            </a:xfrm>
            <a:custGeom>
              <a:avLst/>
              <a:gdLst>
                <a:gd name="T0" fmla="*/ 48 w 48"/>
                <a:gd name="T1" fmla="*/ 0 h 56"/>
                <a:gd name="T2" fmla="*/ 15 w 48"/>
                <a:gd name="T3" fmla="*/ 0 h 56"/>
                <a:gd name="T4" fmla="*/ 0 w 48"/>
                <a:gd name="T5" fmla="*/ 15 h 56"/>
                <a:gd name="T6" fmla="*/ 0 w 48"/>
                <a:gd name="T7" fmla="*/ 41 h 56"/>
                <a:gd name="T8" fmla="*/ 15 w 48"/>
                <a:gd name="T9" fmla="*/ 56 h 56"/>
                <a:gd name="T10" fmla="*/ 48 w 48"/>
                <a:gd name="T11" fmla="*/ 56 h 56"/>
                <a:gd name="T12" fmla="*/ 48 w 4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0"/>
                  </a:moveTo>
                  <a:cubicBezTo>
                    <a:pt x="15" y="0"/>
                    <a:pt x="15" y="0"/>
                    <a:pt x="15" y="0"/>
                  </a:cubicBezTo>
                  <a:cubicBezTo>
                    <a:pt x="6" y="0"/>
                    <a:pt x="0" y="6"/>
                    <a:pt x="0" y="15"/>
                  </a:cubicBezTo>
                  <a:cubicBezTo>
                    <a:pt x="0" y="41"/>
                    <a:pt x="0" y="41"/>
                    <a:pt x="0" y="41"/>
                  </a:cubicBezTo>
                  <a:cubicBezTo>
                    <a:pt x="0" y="49"/>
                    <a:pt x="6" y="56"/>
                    <a:pt x="15" y="56"/>
                  </a:cubicBezTo>
                  <a:cubicBezTo>
                    <a:pt x="48" y="56"/>
                    <a:pt x="48" y="56"/>
                    <a:pt x="48"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iṧľíḓê">
              <a:extLst>
                <a:ext uri="{FF2B5EF4-FFF2-40B4-BE49-F238E27FC236}">
                  <a16:creationId xmlns:a16="http://schemas.microsoft.com/office/drawing/2014/main" xmlns="" id="{DAE7C2B4-0DBE-4658-B1C3-7C3565BCC292}"/>
                </a:ext>
              </a:extLst>
            </p:cNvPr>
            <p:cNvSpPr/>
            <p:nvPr/>
          </p:nvSpPr>
          <p:spPr bwMode="auto">
            <a:xfrm>
              <a:off x="4053036" y="4269198"/>
              <a:ext cx="300930" cy="132365"/>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4" name="ïṩlíďe">
              <a:extLst>
                <a:ext uri="{FF2B5EF4-FFF2-40B4-BE49-F238E27FC236}">
                  <a16:creationId xmlns:a16="http://schemas.microsoft.com/office/drawing/2014/main" xmlns="" id="{FE58DFE8-91B8-43BB-8D55-37C31595471C}"/>
                </a:ext>
              </a:extLst>
            </p:cNvPr>
            <p:cNvSpPr/>
            <p:nvPr/>
          </p:nvSpPr>
          <p:spPr bwMode="auto">
            <a:xfrm>
              <a:off x="4053036" y="4269198"/>
              <a:ext cx="300930" cy="1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5" name="i$líḍe">
              <a:extLst>
                <a:ext uri="{FF2B5EF4-FFF2-40B4-BE49-F238E27FC236}">
                  <a16:creationId xmlns:a16="http://schemas.microsoft.com/office/drawing/2014/main" xmlns="" id="{C56BAA62-F2A5-45FF-A1AE-97E04EBD6297}"/>
                </a:ext>
              </a:extLst>
            </p:cNvPr>
            <p:cNvSpPr/>
            <p:nvPr/>
          </p:nvSpPr>
          <p:spPr bwMode="auto">
            <a:xfrm>
              <a:off x="4700150" y="4269198"/>
              <a:ext cx="46384" cy="126708"/>
            </a:xfrm>
            <a:custGeom>
              <a:avLst/>
              <a:gdLst>
                <a:gd name="T0" fmla="*/ 6 w 20"/>
                <a:gd name="T1" fmla="*/ 0 h 54"/>
                <a:gd name="T2" fmla="*/ 0 w 20"/>
                <a:gd name="T3" fmla="*/ 0 h 54"/>
                <a:gd name="T4" fmla="*/ 5 w 20"/>
                <a:gd name="T5" fmla="*/ 0 h 54"/>
                <a:gd name="T6" fmla="*/ 20 w 20"/>
                <a:gd name="T7" fmla="*/ 15 h 54"/>
                <a:gd name="T8" fmla="*/ 20 w 20"/>
                <a:gd name="T9" fmla="*/ 41 h 54"/>
                <a:gd name="T10" fmla="*/ 12 w 20"/>
                <a:gd name="T11" fmla="*/ 54 h 54"/>
                <a:gd name="T12" fmla="*/ 13 w 20"/>
                <a:gd name="T13" fmla="*/ 54 h 54"/>
                <a:gd name="T14" fmla="*/ 20 w 20"/>
                <a:gd name="T15" fmla="*/ 42 h 54"/>
                <a:gd name="T16" fmla="*/ 20 w 20"/>
                <a:gd name="T17" fmla="*/ 14 h 54"/>
                <a:gd name="T18" fmla="*/ 6 w 20"/>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4">
                  <a:moveTo>
                    <a:pt x="6" y="0"/>
                  </a:moveTo>
                  <a:cubicBezTo>
                    <a:pt x="0" y="0"/>
                    <a:pt x="0" y="0"/>
                    <a:pt x="0" y="0"/>
                  </a:cubicBezTo>
                  <a:cubicBezTo>
                    <a:pt x="5" y="0"/>
                    <a:pt x="5" y="0"/>
                    <a:pt x="5" y="0"/>
                  </a:cubicBezTo>
                  <a:cubicBezTo>
                    <a:pt x="13" y="0"/>
                    <a:pt x="20" y="6"/>
                    <a:pt x="20" y="15"/>
                  </a:cubicBezTo>
                  <a:cubicBezTo>
                    <a:pt x="20" y="41"/>
                    <a:pt x="20" y="41"/>
                    <a:pt x="20" y="41"/>
                  </a:cubicBezTo>
                  <a:cubicBezTo>
                    <a:pt x="20" y="46"/>
                    <a:pt x="17" y="51"/>
                    <a:pt x="12" y="54"/>
                  </a:cubicBezTo>
                  <a:cubicBezTo>
                    <a:pt x="12" y="54"/>
                    <a:pt x="13" y="54"/>
                    <a:pt x="13" y="54"/>
                  </a:cubicBezTo>
                  <a:cubicBezTo>
                    <a:pt x="17" y="51"/>
                    <a:pt x="20" y="47"/>
                    <a:pt x="20" y="42"/>
                  </a:cubicBezTo>
                  <a:cubicBezTo>
                    <a:pt x="20" y="14"/>
                    <a:pt x="20" y="14"/>
                    <a:pt x="20" y="14"/>
                  </a:cubicBezTo>
                  <a:cubicBezTo>
                    <a:pt x="20" y="6"/>
                    <a:pt x="13" y="0"/>
                    <a:pt x="6"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îṡľíďe">
              <a:extLst>
                <a:ext uri="{FF2B5EF4-FFF2-40B4-BE49-F238E27FC236}">
                  <a16:creationId xmlns:a16="http://schemas.microsoft.com/office/drawing/2014/main" xmlns="" id="{5AF9861E-B709-49D2-9DE0-6EE81DED6067}"/>
                </a:ext>
              </a:extLst>
            </p:cNvPr>
            <p:cNvSpPr/>
            <p:nvPr/>
          </p:nvSpPr>
          <p:spPr bwMode="auto">
            <a:xfrm>
              <a:off x="4700150" y="4269198"/>
              <a:ext cx="46384" cy="126708"/>
            </a:xfrm>
            <a:custGeom>
              <a:avLst/>
              <a:gdLst>
                <a:gd name="T0" fmla="*/ 5 w 20"/>
                <a:gd name="T1" fmla="*/ 0 h 54"/>
                <a:gd name="T2" fmla="*/ 0 w 20"/>
                <a:gd name="T3" fmla="*/ 0 h 54"/>
                <a:gd name="T4" fmla="*/ 0 w 20"/>
                <a:gd name="T5" fmla="*/ 53 h 54"/>
                <a:gd name="T6" fmla="*/ 12 w 20"/>
                <a:gd name="T7" fmla="*/ 54 h 54"/>
                <a:gd name="T8" fmla="*/ 20 w 20"/>
                <a:gd name="T9" fmla="*/ 41 h 54"/>
                <a:gd name="T10" fmla="*/ 20 w 20"/>
                <a:gd name="T11" fmla="*/ 15 h 54"/>
                <a:gd name="T12" fmla="*/ 5 w 2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 h="54">
                  <a:moveTo>
                    <a:pt x="5" y="0"/>
                  </a:moveTo>
                  <a:cubicBezTo>
                    <a:pt x="0" y="0"/>
                    <a:pt x="0" y="0"/>
                    <a:pt x="0" y="0"/>
                  </a:cubicBezTo>
                  <a:cubicBezTo>
                    <a:pt x="0" y="53"/>
                    <a:pt x="0" y="53"/>
                    <a:pt x="0" y="53"/>
                  </a:cubicBezTo>
                  <a:cubicBezTo>
                    <a:pt x="4" y="53"/>
                    <a:pt x="8" y="53"/>
                    <a:pt x="12" y="54"/>
                  </a:cubicBezTo>
                  <a:cubicBezTo>
                    <a:pt x="17" y="51"/>
                    <a:pt x="20" y="46"/>
                    <a:pt x="20" y="41"/>
                  </a:cubicBezTo>
                  <a:cubicBezTo>
                    <a:pt x="20" y="15"/>
                    <a:pt x="20" y="15"/>
                    <a:pt x="20" y="15"/>
                  </a:cubicBezTo>
                  <a:cubicBezTo>
                    <a:pt x="20" y="6"/>
                    <a:pt x="13" y="0"/>
                    <a:pt x="5"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îṧľídé">
              <a:extLst>
                <a:ext uri="{FF2B5EF4-FFF2-40B4-BE49-F238E27FC236}">
                  <a16:creationId xmlns:a16="http://schemas.microsoft.com/office/drawing/2014/main" xmlns="" id="{5CECAEA6-34A1-4D59-ACB2-046F5977F326}"/>
                </a:ext>
              </a:extLst>
            </p:cNvPr>
            <p:cNvSpPr/>
            <p:nvPr/>
          </p:nvSpPr>
          <p:spPr bwMode="auto">
            <a:xfrm>
              <a:off x="4386775" y="4269198"/>
              <a:ext cx="289617" cy="132365"/>
            </a:xfrm>
            <a:custGeom>
              <a:avLst/>
              <a:gdLst>
                <a:gd name="T0" fmla="*/ 123 w 123"/>
                <a:gd name="T1" fmla="*/ 0 h 56"/>
                <a:gd name="T2" fmla="*/ 0 w 123"/>
                <a:gd name="T3" fmla="*/ 0 h 56"/>
                <a:gd name="T4" fmla="*/ 0 w 123"/>
                <a:gd name="T5" fmla="*/ 56 h 56"/>
                <a:gd name="T6" fmla="*/ 87 w 123"/>
                <a:gd name="T7" fmla="*/ 56 h 56"/>
                <a:gd name="T8" fmla="*/ 123 w 123"/>
                <a:gd name="T9" fmla="*/ 52 h 56"/>
                <a:gd name="T10" fmla="*/ 123 w 123"/>
                <a:gd name="T11" fmla="*/ 52 h 56"/>
                <a:gd name="T12" fmla="*/ 123 w 12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23" h="56">
                  <a:moveTo>
                    <a:pt x="123" y="0"/>
                  </a:moveTo>
                  <a:cubicBezTo>
                    <a:pt x="0" y="0"/>
                    <a:pt x="0" y="0"/>
                    <a:pt x="0" y="0"/>
                  </a:cubicBezTo>
                  <a:cubicBezTo>
                    <a:pt x="0" y="56"/>
                    <a:pt x="0" y="56"/>
                    <a:pt x="0" y="56"/>
                  </a:cubicBezTo>
                  <a:cubicBezTo>
                    <a:pt x="87" y="56"/>
                    <a:pt x="87" y="56"/>
                    <a:pt x="87" y="56"/>
                  </a:cubicBezTo>
                  <a:cubicBezTo>
                    <a:pt x="99" y="54"/>
                    <a:pt x="111" y="52"/>
                    <a:pt x="123" y="52"/>
                  </a:cubicBezTo>
                  <a:cubicBezTo>
                    <a:pt x="123" y="52"/>
                    <a:pt x="123" y="52"/>
                    <a:pt x="123" y="52"/>
                  </a:cubicBezTo>
                  <a:cubicBezTo>
                    <a:pt x="123" y="0"/>
                    <a:pt x="123" y="0"/>
                    <a:pt x="123"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íṣḷïḑè">
              <a:extLst>
                <a:ext uri="{FF2B5EF4-FFF2-40B4-BE49-F238E27FC236}">
                  <a16:creationId xmlns:a16="http://schemas.microsoft.com/office/drawing/2014/main" xmlns="" id="{F01F03C6-A7A7-4DBA-84ED-8F4B23381AE4}"/>
                </a:ext>
              </a:extLst>
            </p:cNvPr>
            <p:cNvSpPr/>
            <p:nvPr/>
          </p:nvSpPr>
          <p:spPr bwMode="auto">
            <a:xfrm>
              <a:off x="3786045" y="4083662"/>
              <a:ext cx="897135" cy="169698"/>
            </a:xfrm>
            <a:custGeom>
              <a:avLst/>
              <a:gdLst>
                <a:gd name="T0" fmla="*/ 359 w 382"/>
                <a:gd name="T1" fmla="*/ 72 h 72"/>
                <a:gd name="T2" fmla="*/ 23 w 382"/>
                <a:gd name="T3" fmla="*/ 72 h 72"/>
                <a:gd name="T4" fmla="*/ 0 w 382"/>
                <a:gd name="T5" fmla="*/ 48 h 72"/>
                <a:gd name="T6" fmla="*/ 0 w 382"/>
                <a:gd name="T7" fmla="*/ 23 h 72"/>
                <a:gd name="T8" fmla="*/ 23 w 382"/>
                <a:gd name="T9" fmla="*/ 0 h 72"/>
                <a:gd name="T10" fmla="*/ 359 w 382"/>
                <a:gd name="T11" fmla="*/ 0 h 72"/>
                <a:gd name="T12" fmla="*/ 382 w 382"/>
                <a:gd name="T13" fmla="*/ 23 h 72"/>
                <a:gd name="T14" fmla="*/ 382 w 382"/>
                <a:gd name="T15" fmla="*/ 48 h 72"/>
                <a:gd name="T16" fmla="*/ 359 w 38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72">
                  <a:moveTo>
                    <a:pt x="359" y="72"/>
                  </a:moveTo>
                  <a:cubicBezTo>
                    <a:pt x="23" y="72"/>
                    <a:pt x="23" y="72"/>
                    <a:pt x="23" y="72"/>
                  </a:cubicBezTo>
                  <a:cubicBezTo>
                    <a:pt x="10" y="72"/>
                    <a:pt x="0" y="61"/>
                    <a:pt x="0" y="48"/>
                  </a:cubicBezTo>
                  <a:cubicBezTo>
                    <a:pt x="0" y="23"/>
                    <a:pt x="0" y="23"/>
                    <a:pt x="0" y="23"/>
                  </a:cubicBezTo>
                  <a:cubicBezTo>
                    <a:pt x="0" y="10"/>
                    <a:pt x="10" y="0"/>
                    <a:pt x="23" y="0"/>
                  </a:cubicBezTo>
                  <a:cubicBezTo>
                    <a:pt x="359" y="0"/>
                    <a:pt x="359" y="0"/>
                    <a:pt x="359" y="0"/>
                  </a:cubicBezTo>
                  <a:cubicBezTo>
                    <a:pt x="372" y="0"/>
                    <a:pt x="382" y="10"/>
                    <a:pt x="382" y="23"/>
                  </a:cubicBezTo>
                  <a:cubicBezTo>
                    <a:pt x="382" y="48"/>
                    <a:pt x="382" y="48"/>
                    <a:pt x="382" y="48"/>
                  </a:cubicBezTo>
                  <a:cubicBezTo>
                    <a:pt x="382" y="61"/>
                    <a:pt x="372" y="72"/>
                    <a:pt x="359"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íš1îḓê">
              <a:extLst>
                <a:ext uri="{FF2B5EF4-FFF2-40B4-BE49-F238E27FC236}">
                  <a16:creationId xmlns:a16="http://schemas.microsoft.com/office/drawing/2014/main" xmlns="" id="{345D6D54-18FC-4A29-BEC2-A3A5F5FE1558}"/>
                </a:ext>
              </a:extLst>
            </p:cNvPr>
            <p:cNvSpPr/>
            <p:nvPr/>
          </p:nvSpPr>
          <p:spPr bwMode="auto">
            <a:xfrm>
              <a:off x="3839217" y="4102895"/>
              <a:ext cx="791922" cy="131233"/>
            </a:xfrm>
            <a:custGeom>
              <a:avLst/>
              <a:gdLst>
                <a:gd name="T0" fmla="*/ 332 w 337"/>
                <a:gd name="T1" fmla="*/ 0 h 56"/>
                <a:gd name="T2" fmla="*/ 322 w 337"/>
                <a:gd name="T3" fmla="*/ 0 h 56"/>
                <a:gd name="T4" fmla="*/ 322 w 337"/>
                <a:gd name="T5" fmla="*/ 56 h 56"/>
                <a:gd name="T6" fmla="*/ 199 w 337"/>
                <a:gd name="T7" fmla="*/ 56 h 56"/>
                <a:gd name="T8" fmla="*/ 199 w 337"/>
                <a:gd name="T9" fmla="*/ 0 h 56"/>
                <a:gd name="T10" fmla="*/ 185 w 337"/>
                <a:gd name="T11" fmla="*/ 0 h 56"/>
                <a:gd name="T12" fmla="*/ 185 w 337"/>
                <a:gd name="T13" fmla="*/ 56 h 56"/>
                <a:gd name="T14" fmla="*/ 57 w 337"/>
                <a:gd name="T15" fmla="*/ 56 h 56"/>
                <a:gd name="T16" fmla="*/ 57 w 337"/>
                <a:gd name="T17" fmla="*/ 5 h 56"/>
                <a:gd name="T18" fmla="*/ 42 w 337"/>
                <a:gd name="T19" fmla="*/ 6 h 56"/>
                <a:gd name="T20" fmla="*/ 40 w 337"/>
                <a:gd name="T21" fmla="*/ 6 h 56"/>
                <a:gd name="T22" fmla="*/ 33 w 337"/>
                <a:gd name="T23" fmla="*/ 5 h 56"/>
                <a:gd name="T24" fmla="*/ 33 w 337"/>
                <a:gd name="T25" fmla="*/ 56 h 56"/>
                <a:gd name="T26" fmla="*/ 0 w 337"/>
                <a:gd name="T27" fmla="*/ 56 h 56"/>
                <a:gd name="T28" fmla="*/ 0 w 337"/>
                <a:gd name="T29" fmla="*/ 56 h 56"/>
                <a:gd name="T30" fmla="*/ 337 w 337"/>
                <a:gd name="T31" fmla="*/ 56 h 56"/>
                <a:gd name="T32" fmla="*/ 337 w 337"/>
                <a:gd name="T33" fmla="*/ 56 h 56"/>
                <a:gd name="T34" fmla="*/ 332 w 337"/>
                <a:gd name="T35" fmla="*/ 56 h 56"/>
                <a:gd name="T36" fmla="*/ 332 w 33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56">
                  <a:moveTo>
                    <a:pt x="332" y="0"/>
                  </a:moveTo>
                  <a:cubicBezTo>
                    <a:pt x="322" y="0"/>
                    <a:pt x="322" y="0"/>
                    <a:pt x="322" y="0"/>
                  </a:cubicBezTo>
                  <a:cubicBezTo>
                    <a:pt x="322" y="56"/>
                    <a:pt x="322" y="56"/>
                    <a:pt x="322" y="56"/>
                  </a:cubicBezTo>
                  <a:cubicBezTo>
                    <a:pt x="199" y="56"/>
                    <a:pt x="199" y="56"/>
                    <a:pt x="199" y="56"/>
                  </a:cubicBezTo>
                  <a:cubicBezTo>
                    <a:pt x="199" y="0"/>
                    <a:pt x="199" y="0"/>
                    <a:pt x="199" y="0"/>
                  </a:cubicBezTo>
                  <a:cubicBezTo>
                    <a:pt x="185" y="0"/>
                    <a:pt x="185" y="0"/>
                    <a:pt x="185" y="0"/>
                  </a:cubicBezTo>
                  <a:cubicBezTo>
                    <a:pt x="185" y="56"/>
                    <a:pt x="185" y="56"/>
                    <a:pt x="185" y="56"/>
                  </a:cubicBezTo>
                  <a:cubicBezTo>
                    <a:pt x="57" y="56"/>
                    <a:pt x="57" y="56"/>
                    <a:pt x="57" y="56"/>
                  </a:cubicBezTo>
                  <a:cubicBezTo>
                    <a:pt x="57" y="5"/>
                    <a:pt x="57" y="5"/>
                    <a:pt x="57" y="5"/>
                  </a:cubicBezTo>
                  <a:cubicBezTo>
                    <a:pt x="42" y="6"/>
                    <a:pt x="42" y="6"/>
                    <a:pt x="42" y="6"/>
                  </a:cubicBezTo>
                  <a:cubicBezTo>
                    <a:pt x="42" y="6"/>
                    <a:pt x="41" y="6"/>
                    <a:pt x="40" y="6"/>
                  </a:cubicBezTo>
                  <a:cubicBezTo>
                    <a:pt x="38" y="6"/>
                    <a:pt x="35" y="6"/>
                    <a:pt x="33" y="5"/>
                  </a:cubicBezTo>
                  <a:cubicBezTo>
                    <a:pt x="33" y="56"/>
                    <a:pt x="33" y="56"/>
                    <a:pt x="33" y="56"/>
                  </a:cubicBezTo>
                  <a:cubicBezTo>
                    <a:pt x="0" y="56"/>
                    <a:pt x="0" y="56"/>
                    <a:pt x="0" y="56"/>
                  </a:cubicBezTo>
                  <a:cubicBezTo>
                    <a:pt x="0" y="56"/>
                    <a:pt x="0" y="56"/>
                    <a:pt x="0" y="56"/>
                  </a:cubicBezTo>
                  <a:cubicBezTo>
                    <a:pt x="337" y="56"/>
                    <a:pt x="337" y="56"/>
                    <a:pt x="337" y="56"/>
                  </a:cubicBezTo>
                  <a:cubicBezTo>
                    <a:pt x="337" y="56"/>
                    <a:pt x="337" y="56"/>
                    <a:pt x="337" y="56"/>
                  </a:cubicBezTo>
                  <a:cubicBezTo>
                    <a:pt x="332" y="56"/>
                    <a:pt x="332" y="56"/>
                    <a:pt x="332" y="56"/>
                  </a:cubicBezTo>
                  <a:cubicBezTo>
                    <a:pt x="332" y="0"/>
                    <a:pt x="332" y="0"/>
                    <a:pt x="332" y="0"/>
                  </a:cubicBezTo>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ïšľíďé">
              <a:extLst>
                <a:ext uri="{FF2B5EF4-FFF2-40B4-BE49-F238E27FC236}">
                  <a16:creationId xmlns:a16="http://schemas.microsoft.com/office/drawing/2014/main" xmlns="" id="{243B62D4-2E88-452F-8F11-2F80D6F211B2}"/>
                </a:ext>
              </a:extLst>
            </p:cNvPr>
            <p:cNvSpPr/>
            <p:nvPr/>
          </p:nvSpPr>
          <p:spPr bwMode="auto">
            <a:xfrm>
              <a:off x="3804146" y="4102895"/>
              <a:ext cx="93900" cy="131233"/>
            </a:xfrm>
            <a:custGeom>
              <a:avLst/>
              <a:gdLst>
                <a:gd name="T0" fmla="*/ 0 w 40"/>
                <a:gd name="T1" fmla="*/ 41 h 56"/>
                <a:gd name="T2" fmla="*/ 0 w 40"/>
                <a:gd name="T3" fmla="*/ 42 h 56"/>
                <a:gd name="T4" fmla="*/ 14 w 40"/>
                <a:gd name="T5" fmla="*/ 56 h 56"/>
                <a:gd name="T6" fmla="*/ 15 w 40"/>
                <a:gd name="T7" fmla="*/ 56 h 56"/>
                <a:gd name="T8" fmla="*/ 0 w 40"/>
                <a:gd name="T9" fmla="*/ 41 h 56"/>
                <a:gd name="T10" fmla="*/ 40 w 40"/>
                <a:gd name="T11" fmla="*/ 0 h 56"/>
                <a:gd name="T12" fmla="*/ 14 w 40"/>
                <a:gd name="T13" fmla="*/ 0 h 56"/>
                <a:gd name="T14" fmla="*/ 0 w 40"/>
                <a:gd name="T15" fmla="*/ 14 h 56"/>
                <a:gd name="T16" fmla="*/ 0 w 40"/>
                <a:gd name="T17" fmla="*/ 15 h 56"/>
                <a:gd name="T18" fmla="*/ 15 w 40"/>
                <a:gd name="T19" fmla="*/ 0 h 56"/>
                <a:gd name="T20" fmla="*/ 40 w 40"/>
                <a:gd name="T21" fmla="*/ 0 h 56"/>
                <a:gd name="T22" fmla="*/ 40 w 4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56">
                  <a:moveTo>
                    <a:pt x="0" y="41"/>
                  </a:moveTo>
                  <a:cubicBezTo>
                    <a:pt x="0" y="42"/>
                    <a:pt x="0" y="42"/>
                    <a:pt x="0" y="42"/>
                  </a:cubicBezTo>
                  <a:cubicBezTo>
                    <a:pt x="0" y="50"/>
                    <a:pt x="6" y="56"/>
                    <a:pt x="14" y="56"/>
                  </a:cubicBezTo>
                  <a:cubicBezTo>
                    <a:pt x="15" y="56"/>
                    <a:pt x="15" y="56"/>
                    <a:pt x="15" y="56"/>
                  </a:cubicBezTo>
                  <a:cubicBezTo>
                    <a:pt x="6" y="56"/>
                    <a:pt x="0" y="49"/>
                    <a:pt x="0" y="41"/>
                  </a:cubicBezTo>
                  <a:moveTo>
                    <a:pt x="40" y="0"/>
                  </a:moveTo>
                  <a:cubicBezTo>
                    <a:pt x="14" y="0"/>
                    <a:pt x="14" y="0"/>
                    <a:pt x="14" y="0"/>
                  </a:cubicBezTo>
                  <a:cubicBezTo>
                    <a:pt x="6" y="0"/>
                    <a:pt x="0" y="6"/>
                    <a:pt x="0" y="14"/>
                  </a:cubicBezTo>
                  <a:cubicBezTo>
                    <a:pt x="0" y="15"/>
                    <a:pt x="0" y="15"/>
                    <a:pt x="0" y="15"/>
                  </a:cubicBezTo>
                  <a:cubicBezTo>
                    <a:pt x="0" y="6"/>
                    <a:pt x="6" y="0"/>
                    <a:pt x="15" y="0"/>
                  </a:cubicBezTo>
                  <a:cubicBezTo>
                    <a:pt x="40" y="0"/>
                    <a:pt x="40" y="0"/>
                    <a:pt x="40" y="0"/>
                  </a:cubicBezTo>
                  <a:cubicBezTo>
                    <a:pt x="40" y="0"/>
                    <a:pt x="40" y="0"/>
                    <a:pt x="40"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îṧḷîḋé">
              <a:extLst>
                <a:ext uri="{FF2B5EF4-FFF2-40B4-BE49-F238E27FC236}">
                  <a16:creationId xmlns:a16="http://schemas.microsoft.com/office/drawing/2014/main" xmlns="" id="{B388F4CB-04EF-40BD-97C3-5D9CBA779E7E}"/>
                </a:ext>
              </a:extLst>
            </p:cNvPr>
            <p:cNvSpPr/>
            <p:nvPr/>
          </p:nvSpPr>
          <p:spPr bwMode="auto">
            <a:xfrm>
              <a:off x="3804146" y="4102895"/>
              <a:ext cx="113132" cy="131233"/>
            </a:xfrm>
            <a:custGeom>
              <a:avLst/>
              <a:gdLst>
                <a:gd name="T0" fmla="*/ 40 w 48"/>
                <a:gd name="T1" fmla="*/ 0 h 56"/>
                <a:gd name="T2" fmla="*/ 15 w 48"/>
                <a:gd name="T3" fmla="*/ 0 h 56"/>
                <a:gd name="T4" fmla="*/ 0 w 48"/>
                <a:gd name="T5" fmla="*/ 15 h 56"/>
                <a:gd name="T6" fmla="*/ 0 w 48"/>
                <a:gd name="T7" fmla="*/ 41 h 56"/>
                <a:gd name="T8" fmla="*/ 15 w 48"/>
                <a:gd name="T9" fmla="*/ 56 h 56"/>
                <a:gd name="T10" fmla="*/ 48 w 48"/>
                <a:gd name="T11" fmla="*/ 56 h 56"/>
                <a:gd name="T12" fmla="*/ 48 w 48"/>
                <a:gd name="T13" fmla="*/ 5 h 56"/>
                <a:gd name="T14" fmla="*/ 40 w 48"/>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6">
                  <a:moveTo>
                    <a:pt x="40" y="0"/>
                  </a:moveTo>
                  <a:cubicBezTo>
                    <a:pt x="15" y="0"/>
                    <a:pt x="15" y="0"/>
                    <a:pt x="15" y="0"/>
                  </a:cubicBezTo>
                  <a:cubicBezTo>
                    <a:pt x="6" y="0"/>
                    <a:pt x="0" y="6"/>
                    <a:pt x="0" y="15"/>
                  </a:cubicBezTo>
                  <a:cubicBezTo>
                    <a:pt x="0" y="41"/>
                    <a:pt x="0" y="41"/>
                    <a:pt x="0" y="41"/>
                  </a:cubicBezTo>
                  <a:cubicBezTo>
                    <a:pt x="0" y="49"/>
                    <a:pt x="6" y="56"/>
                    <a:pt x="15" y="56"/>
                  </a:cubicBezTo>
                  <a:cubicBezTo>
                    <a:pt x="48" y="56"/>
                    <a:pt x="48" y="56"/>
                    <a:pt x="48" y="56"/>
                  </a:cubicBezTo>
                  <a:cubicBezTo>
                    <a:pt x="48" y="5"/>
                    <a:pt x="48" y="5"/>
                    <a:pt x="48" y="5"/>
                  </a:cubicBezTo>
                  <a:cubicBezTo>
                    <a:pt x="45" y="4"/>
                    <a:pt x="42" y="2"/>
                    <a:pt x="40"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íŝḷiḓê">
              <a:extLst>
                <a:ext uri="{FF2B5EF4-FFF2-40B4-BE49-F238E27FC236}">
                  <a16:creationId xmlns:a16="http://schemas.microsoft.com/office/drawing/2014/main" xmlns="" id="{59446E1E-EC38-4B3E-98B3-615F239B2781}"/>
                </a:ext>
              </a:extLst>
            </p:cNvPr>
            <p:cNvSpPr/>
            <p:nvPr/>
          </p:nvSpPr>
          <p:spPr bwMode="auto">
            <a:xfrm>
              <a:off x="3973844" y="4102895"/>
              <a:ext cx="300930" cy="131233"/>
            </a:xfrm>
            <a:custGeom>
              <a:avLst/>
              <a:gdLst>
                <a:gd name="T0" fmla="*/ 266 w 266"/>
                <a:gd name="T1" fmla="*/ 0 h 116"/>
                <a:gd name="T2" fmla="*/ 133 w 266"/>
                <a:gd name="T3" fmla="*/ 0 h 116"/>
                <a:gd name="T4" fmla="*/ 0 w 266"/>
                <a:gd name="T5" fmla="*/ 10 h 116"/>
                <a:gd name="T6" fmla="*/ 0 w 266"/>
                <a:gd name="T7" fmla="*/ 116 h 116"/>
                <a:gd name="T8" fmla="*/ 266 w 266"/>
                <a:gd name="T9" fmla="*/ 116 h 116"/>
                <a:gd name="T10" fmla="*/ 266 w 266"/>
                <a:gd name="T11" fmla="*/ 0 h 116"/>
              </a:gdLst>
              <a:ahLst/>
              <a:cxnLst>
                <a:cxn ang="0">
                  <a:pos x="T0" y="T1"/>
                </a:cxn>
                <a:cxn ang="0">
                  <a:pos x="T2" y="T3"/>
                </a:cxn>
                <a:cxn ang="0">
                  <a:pos x="T4" y="T5"/>
                </a:cxn>
                <a:cxn ang="0">
                  <a:pos x="T6" y="T7"/>
                </a:cxn>
                <a:cxn ang="0">
                  <a:pos x="T8" y="T9"/>
                </a:cxn>
                <a:cxn ang="0">
                  <a:pos x="T10" y="T11"/>
                </a:cxn>
              </a:cxnLst>
              <a:rect l="0" t="0" r="r" b="b"/>
              <a:pathLst>
                <a:path w="266" h="116">
                  <a:moveTo>
                    <a:pt x="266" y="0"/>
                  </a:moveTo>
                  <a:lnTo>
                    <a:pt x="133" y="0"/>
                  </a:lnTo>
                  <a:lnTo>
                    <a:pt x="0" y="10"/>
                  </a:lnTo>
                  <a:lnTo>
                    <a:pt x="0" y="116"/>
                  </a:lnTo>
                  <a:lnTo>
                    <a:pt x="266" y="116"/>
                  </a:lnTo>
                  <a:lnTo>
                    <a:pt x="266" y="0"/>
                  </a:lnTo>
                  <a:close/>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îṥľîdè">
              <a:extLst>
                <a:ext uri="{FF2B5EF4-FFF2-40B4-BE49-F238E27FC236}">
                  <a16:creationId xmlns:a16="http://schemas.microsoft.com/office/drawing/2014/main" xmlns="" id="{654510AB-3E39-49C8-A57D-ECBDF46171E6}"/>
                </a:ext>
              </a:extLst>
            </p:cNvPr>
            <p:cNvSpPr/>
            <p:nvPr/>
          </p:nvSpPr>
          <p:spPr bwMode="auto">
            <a:xfrm>
              <a:off x="3973844" y="4102895"/>
              <a:ext cx="300930" cy="131233"/>
            </a:xfrm>
            <a:custGeom>
              <a:avLst/>
              <a:gdLst>
                <a:gd name="T0" fmla="*/ 266 w 266"/>
                <a:gd name="T1" fmla="*/ 0 h 116"/>
                <a:gd name="T2" fmla="*/ 133 w 266"/>
                <a:gd name="T3" fmla="*/ 0 h 116"/>
                <a:gd name="T4" fmla="*/ 0 w 266"/>
                <a:gd name="T5" fmla="*/ 10 h 116"/>
                <a:gd name="T6" fmla="*/ 0 w 266"/>
                <a:gd name="T7" fmla="*/ 116 h 116"/>
                <a:gd name="T8" fmla="*/ 266 w 266"/>
                <a:gd name="T9" fmla="*/ 116 h 116"/>
                <a:gd name="T10" fmla="*/ 266 w 266"/>
                <a:gd name="T11" fmla="*/ 0 h 116"/>
              </a:gdLst>
              <a:ahLst/>
              <a:cxnLst>
                <a:cxn ang="0">
                  <a:pos x="T0" y="T1"/>
                </a:cxn>
                <a:cxn ang="0">
                  <a:pos x="T2" y="T3"/>
                </a:cxn>
                <a:cxn ang="0">
                  <a:pos x="T4" y="T5"/>
                </a:cxn>
                <a:cxn ang="0">
                  <a:pos x="T6" y="T7"/>
                </a:cxn>
                <a:cxn ang="0">
                  <a:pos x="T8" y="T9"/>
                </a:cxn>
                <a:cxn ang="0">
                  <a:pos x="T10" y="T11"/>
                </a:cxn>
              </a:cxnLst>
              <a:rect l="0" t="0" r="r" b="b"/>
              <a:pathLst>
                <a:path w="266" h="116">
                  <a:moveTo>
                    <a:pt x="266" y="0"/>
                  </a:moveTo>
                  <a:lnTo>
                    <a:pt x="133" y="0"/>
                  </a:lnTo>
                  <a:lnTo>
                    <a:pt x="0" y="10"/>
                  </a:lnTo>
                  <a:lnTo>
                    <a:pt x="0" y="116"/>
                  </a:lnTo>
                  <a:lnTo>
                    <a:pt x="266" y="11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îsļïdé">
              <a:extLst>
                <a:ext uri="{FF2B5EF4-FFF2-40B4-BE49-F238E27FC236}">
                  <a16:creationId xmlns:a16="http://schemas.microsoft.com/office/drawing/2014/main" xmlns="" id="{EBAED0F2-A7B9-4603-A593-931D26B45E75}"/>
                </a:ext>
              </a:extLst>
            </p:cNvPr>
            <p:cNvSpPr/>
            <p:nvPr/>
          </p:nvSpPr>
          <p:spPr bwMode="auto">
            <a:xfrm>
              <a:off x="4619826" y="4102895"/>
              <a:ext cx="47515" cy="131233"/>
            </a:xfrm>
            <a:custGeom>
              <a:avLst/>
              <a:gdLst>
                <a:gd name="T0" fmla="*/ 6 w 20"/>
                <a:gd name="T1" fmla="*/ 0 h 56"/>
                <a:gd name="T2" fmla="*/ 0 w 20"/>
                <a:gd name="T3" fmla="*/ 0 h 56"/>
                <a:gd name="T4" fmla="*/ 5 w 20"/>
                <a:gd name="T5" fmla="*/ 0 h 56"/>
                <a:gd name="T6" fmla="*/ 20 w 20"/>
                <a:gd name="T7" fmla="*/ 15 h 56"/>
                <a:gd name="T8" fmla="*/ 20 w 20"/>
                <a:gd name="T9" fmla="*/ 41 h 56"/>
                <a:gd name="T10" fmla="*/ 5 w 20"/>
                <a:gd name="T11" fmla="*/ 56 h 56"/>
                <a:gd name="T12" fmla="*/ 6 w 20"/>
                <a:gd name="T13" fmla="*/ 56 h 56"/>
                <a:gd name="T14" fmla="*/ 20 w 20"/>
                <a:gd name="T15" fmla="*/ 42 h 56"/>
                <a:gd name="T16" fmla="*/ 20 w 20"/>
                <a:gd name="T17" fmla="*/ 14 h 56"/>
                <a:gd name="T18" fmla="*/ 6 w 20"/>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6">
                  <a:moveTo>
                    <a:pt x="6" y="0"/>
                  </a:moveTo>
                  <a:cubicBezTo>
                    <a:pt x="0" y="0"/>
                    <a:pt x="0" y="0"/>
                    <a:pt x="0" y="0"/>
                  </a:cubicBezTo>
                  <a:cubicBezTo>
                    <a:pt x="5" y="0"/>
                    <a:pt x="5" y="0"/>
                    <a:pt x="5" y="0"/>
                  </a:cubicBezTo>
                  <a:cubicBezTo>
                    <a:pt x="13" y="0"/>
                    <a:pt x="20" y="6"/>
                    <a:pt x="20" y="15"/>
                  </a:cubicBezTo>
                  <a:cubicBezTo>
                    <a:pt x="20" y="41"/>
                    <a:pt x="20" y="41"/>
                    <a:pt x="20" y="41"/>
                  </a:cubicBezTo>
                  <a:cubicBezTo>
                    <a:pt x="20" y="49"/>
                    <a:pt x="13" y="56"/>
                    <a:pt x="5" y="56"/>
                  </a:cubicBezTo>
                  <a:cubicBezTo>
                    <a:pt x="6" y="56"/>
                    <a:pt x="6" y="56"/>
                    <a:pt x="6" y="56"/>
                  </a:cubicBezTo>
                  <a:cubicBezTo>
                    <a:pt x="13" y="56"/>
                    <a:pt x="20" y="50"/>
                    <a:pt x="20" y="42"/>
                  </a:cubicBezTo>
                  <a:cubicBezTo>
                    <a:pt x="20" y="14"/>
                    <a:pt x="20" y="14"/>
                    <a:pt x="20" y="14"/>
                  </a:cubicBezTo>
                  <a:cubicBezTo>
                    <a:pt x="20" y="6"/>
                    <a:pt x="13" y="0"/>
                    <a:pt x="6"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ïşļíḍe">
              <a:extLst>
                <a:ext uri="{FF2B5EF4-FFF2-40B4-BE49-F238E27FC236}">
                  <a16:creationId xmlns:a16="http://schemas.microsoft.com/office/drawing/2014/main" xmlns="" id="{87B2B872-3E00-405C-9F16-033CFFD216EA}"/>
                </a:ext>
              </a:extLst>
            </p:cNvPr>
            <p:cNvSpPr/>
            <p:nvPr/>
          </p:nvSpPr>
          <p:spPr bwMode="auto">
            <a:xfrm>
              <a:off x="4619826" y="4102895"/>
              <a:ext cx="47515" cy="131233"/>
            </a:xfrm>
            <a:custGeom>
              <a:avLst/>
              <a:gdLst>
                <a:gd name="T0" fmla="*/ 5 w 20"/>
                <a:gd name="T1" fmla="*/ 0 h 56"/>
                <a:gd name="T2" fmla="*/ 0 w 20"/>
                <a:gd name="T3" fmla="*/ 0 h 56"/>
                <a:gd name="T4" fmla="*/ 0 w 20"/>
                <a:gd name="T5" fmla="*/ 56 h 56"/>
                <a:gd name="T6" fmla="*/ 5 w 20"/>
                <a:gd name="T7" fmla="*/ 56 h 56"/>
                <a:gd name="T8" fmla="*/ 20 w 20"/>
                <a:gd name="T9" fmla="*/ 41 h 56"/>
                <a:gd name="T10" fmla="*/ 20 w 20"/>
                <a:gd name="T11" fmla="*/ 15 h 56"/>
                <a:gd name="T12" fmla="*/ 5 w 2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5" y="0"/>
                  </a:moveTo>
                  <a:cubicBezTo>
                    <a:pt x="0" y="0"/>
                    <a:pt x="0" y="0"/>
                    <a:pt x="0" y="0"/>
                  </a:cubicBezTo>
                  <a:cubicBezTo>
                    <a:pt x="0" y="56"/>
                    <a:pt x="0" y="56"/>
                    <a:pt x="0" y="56"/>
                  </a:cubicBezTo>
                  <a:cubicBezTo>
                    <a:pt x="5" y="56"/>
                    <a:pt x="5" y="56"/>
                    <a:pt x="5" y="56"/>
                  </a:cubicBezTo>
                  <a:cubicBezTo>
                    <a:pt x="13" y="56"/>
                    <a:pt x="20" y="49"/>
                    <a:pt x="20" y="41"/>
                  </a:cubicBezTo>
                  <a:cubicBezTo>
                    <a:pt x="20" y="15"/>
                    <a:pt x="20" y="15"/>
                    <a:pt x="20" y="15"/>
                  </a:cubicBezTo>
                  <a:cubicBezTo>
                    <a:pt x="20" y="6"/>
                    <a:pt x="13" y="0"/>
                    <a:pt x="5"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îsḻïḓè">
              <a:extLst>
                <a:ext uri="{FF2B5EF4-FFF2-40B4-BE49-F238E27FC236}">
                  <a16:creationId xmlns:a16="http://schemas.microsoft.com/office/drawing/2014/main" xmlns="" id="{C415D961-D5BB-4098-BEB8-2910FDD06807}"/>
                </a:ext>
              </a:extLst>
            </p:cNvPr>
            <p:cNvSpPr/>
            <p:nvPr/>
          </p:nvSpPr>
          <p:spPr bwMode="auto">
            <a:xfrm>
              <a:off x="4307582" y="4102895"/>
              <a:ext cx="288486" cy="131233"/>
            </a:xfrm>
            <a:prstGeom prst="rect">
              <a:avLst/>
            </a:prstGeom>
            <a:solidFill>
              <a:srgbClr val="FCB2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7" name="îṧľïḍê">
              <a:extLst>
                <a:ext uri="{FF2B5EF4-FFF2-40B4-BE49-F238E27FC236}">
                  <a16:creationId xmlns:a16="http://schemas.microsoft.com/office/drawing/2014/main" xmlns="" id="{06AD9258-189C-4876-84B7-2AF3C354230A}"/>
                </a:ext>
              </a:extLst>
            </p:cNvPr>
            <p:cNvSpPr/>
            <p:nvPr/>
          </p:nvSpPr>
          <p:spPr bwMode="auto">
            <a:xfrm>
              <a:off x="4307582" y="4102895"/>
              <a:ext cx="288486"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8" name="îS1iḋe">
              <a:extLst>
                <a:ext uri="{FF2B5EF4-FFF2-40B4-BE49-F238E27FC236}">
                  <a16:creationId xmlns:a16="http://schemas.microsoft.com/office/drawing/2014/main" xmlns="" id="{2C47EB35-2917-48EC-84E5-61710A938F84}"/>
                </a:ext>
              </a:extLst>
            </p:cNvPr>
            <p:cNvSpPr/>
            <p:nvPr/>
          </p:nvSpPr>
          <p:spPr bwMode="auto">
            <a:xfrm>
              <a:off x="3872025" y="3883419"/>
              <a:ext cx="907317" cy="235314"/>
            </a:xfrm>
            <a:custGeom>
              <a:avLst/>
              <a:gdLst>
                <a:gd name="T0" fmla="*/ 363 w 386"/>
                <a:gd name="T1" fmla="*/ 72 h 100"/>
                <a:gd name="T2" fmla="*/ 28 w 386"/>
                <a:gd name="T3" fmla="*/ 99 h 100"/>
                <a:gd name="T4" fmla="*/ 3 w 386"/>
                <a:gd name="T5" fmla="*/ 78 h 100"/>
                <a:gd name="T6" fmla="*/ 1 w 386"/>
                <a:gd name="T7" fmla="*/ 53 h 100"/>
                <a:gd name="T8" fmla="*/ 23 w 386"/>
                <a:gd name="T9" fmla="*/ 28 h 100"/>
                <a:gd name="T10" fmla="*/ 358 w 386"/>
                <a:gd name="T11" fmla="*/ 1 h 100"/>
                <a:gd name="T12" fmla="*/ 382 w 386"/>
                <a:gd name="T13" fmla="*/ 22 h 100"/>
                <a:gd name="T14" fmla="*/ 385 w 386"/>
                <a:gd name="T15" fmla="*/ 47 h 100"/>
                <a:gd name="T16" fmla="*/ 363 w 386"/>
                <a:gd name="T17" fmla="*/ 7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00">
                  <a:moveTo>
                    <a:pt x="363" y="72"/>
                  </a:moveTo>
                  <a:cubicBezTo>
                    <a:pt x="28" y="99"/>
                    <a:pt x="28" y="99"/>
                    <a:pt x="28" y="99"/>
                  </a:cubicBezTo>
                  <a:cubicBezTo>
                    <a:pt x="16" y="100"/>
                    <a:pt x="4" y="91"/>
                    <a:pt x="3" y="78"/>
                  </a:cubicBezTo>
                  <a:cubicBezTo>
                    <a:pt x="1" y="53"/>
                    <a:pt x="1" y="53"/>
                    <a:pt x="1" y="53"/>
                  </a:cubicBezTo>
                  <a:cubicBezTo>
                    <a:pt x="0" y="40"/>
                    <a:pt x="10" y="29"/>
                    <a:pt x="23" y="28"/>
                  </a:cubicBezTo>
                  <a:cubicBezTo>
                    <a:pt x="358" y="1"/>
                    <a:pt x="358" y="1"/>
                    <a:pt x="358" y="1"/>
                  </a:cubicBezTo>
                  <a:cubicBezTo>
                    <a:pt x="370" y="0"/>
                    <a:pt x="381" y="9"/>
                    <a:pt x="382" y="22"/>
                  </a:cubicBezTo>
                  <a:cubicBezTo>
                    <a:pt x="385" y="47"/>
                    <a:pt x="385" y="47"/>
                    <a:pt x="385" y="47"/>
                  </a:cubicBezTo>
                  <a:cubicBezTo>
                    <a:pt x="386" y="60"/>
                    <a:pt x="376" y="71"/>
                    <a:pt x="363" y="72"/>
                  </a:cubicBezTo>
                </a:path>
              </a:pathLst>
            </a:cu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îśḻiďé">
              <a:extLst>
                <a:ext uri="{FF2B5EF4-FFF2-40B4-BE49-F238E27FC236}">
                  <a16:creationId xmlns:a16="http://schemas.microsoft.com/office/drawing/2014/main" xmlns="" id="{30515AE2-A8B5-4831-95A6-2D56ED5E0CD5}"/>
                </a:ext>
              </a:extLst>
            </p:cNvPr>
            <p:cNvSpPr/>
            <p:nvPr/>
          </p:nvSpPr>
          <p:spPr bwMode="auto">
            <a:xfrm>
              <a:off x="3893520" y="3902651"/>
              <a:ext cx="865458" cy="195718"/>
            </a:xfrm>
            <a:custGeom>
              <a:avLst/>
              <a:gdLst>
                <a:gd name="T0" fmla="*/ 0 w 368"/>
                <a:gd name="T1" fmla="*/ 44 h 83"/>
                <a:gd name="T2" fmla="*/ 0 w 368"/>
                <a:gd name="T3" fmla="*/ 44 h 83"/>
                <a:gd name="T4" fmla="*/ 2 w 368"/>
                <a:gd name="T5" fmla="*/ 64 h 83"/>
                <a:gd name="T6" fmla="*/ 0 w 368"/>
                <a:gd name="T7" fmla="*/ 44 h 83"/>
                <a:gd name="T8" fmla="*/ 368 w 368"/>
                <a:gd name="T9" fmla="*/ 39 h 83"/>
                <a:gd name="T10" fmla="*/ 368 w 368"/>
                <a:gd name="T11" fmla="*/ 40 h 83"/>
                <a:gd name="T12" fmla="*/ 368 w 368"/>
                <a:gd name="T13" fmla="*/ 40 h 83"/>
                <a:gd name="T14" fmla="*/ 368 w 368"/>
                <a:gd name="T15" fmla="*/ 39 h 83"/>
                <a:gd name="T16" fmla="*/ 213 w 368"/>
                <a:gd name="T17" fmla="*/ 11 h 83"/>
                <a:gd name="T18" fmla="*/ 198 w 368"/>
                <a:gd name="T19" fmla="*/ 13 h 83"/>
                <a:gd name="T20" fmla="*/ 203 w 368"/>
                <a:gd name="T21" fmla="*/ 69 h 83"/>
                <a:gd name="T22" fmla="*/ 75 w 368"/>
                <a:gd name="T23" fmla="*/ 79 h 83"/>
                <a:gd name="T24" fmla="*/ 70 w 368"/>
                <a:gd name="T25" fmla="*/ 23 h 83"/>
                <a:gd name="T26" fmla="*/ 47 w 368"/>
                <a:gd name="T27" fmla="*/ 25 h 83"/>
                <a:gd name="T28" fmla="*/ 51 w 368"/>
                <a:gd name="T29" fmla="*/ 81 h 83"/>
                <a:gd name="T30" fmla="*/ 18 w 368"/>
                <a:gd name="T31" fmla="*/ 83 h 83"/>
                <a:gd name="T32" fmla="*/ 18 w 368"/>
                <a:gd name="T33" fmla="*/ 83 h 83"/>
                <a:gd name="T34" fmla="*/ 294 w 368"/>
                <a:gd name="T35" fmla="*/ 61 h 83"/>
                <a:gd name="T36" fmla="*/ 217 w 368"/>
                <a:gd name="T37" fmla="*/ 68 h 83"/>
                <a:gd name="T38" fmla="*/ 213 w 368"/>
                <a:gd name="T39" fmla="*/ 11 h 83"/>
                <a:gd name="T40" fmla="*/ 345 w 368"/>
                <a:gd name="T41" fmla="*/ 1 h 83"/>
                <a:gd name="T42" fmla="*/ 317 w 368"/>
                <a:gd name="T43" fmla="*/ 3 h 83"/>
                <a:gd name="T44" fmla="*/ 335 w 368"/>
                <a:gd name="T45" fmla="*/ 2 h 83"/>
                <a:gd name="T46" fmla="*/ 339 w 368"/>
                <a:gd name="T47" fmla="*/ 58 h 83"/>
                <a:gd name="T48" fmla="*/ 349 w 368"/>
                <a:gd name="T49" fmla="*/ 57 h 83"/>
                <a:gd name="T50" fmla="*/ 345 w 368"/>
                <a:gd name="T51" fmla="*/ 1 h 83"/>
                <a:gd name="T52" fmla="*/ 350 w 368"/>
                <a:gd name="T53" fmla="*/ 0 h 83"/>
                <a:gd name="T54" fmla="*/ 350 w 368"/>
                <a:gd name="T55" fmla="*/ 0 h 83"/>
                <a:gd name="T56" fmla="*/ 345 w 368"/>
                <a:gd name="T57" fmla="*/ 1 h 83"/>
                <a:gd name="T58" fmla="*/ 350 w 368"/>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83">
                  <a:moveTo>
                    <a:pt x="0" y="44"/>
                  </a:moveTo>
                  <a:cubicBezTo>
                    <a:pt x="0" y="44"/>
                    <a:pt x="0" y="44"/>
                    <a:pt x="0" y="44"/>
                  </a:cubicBezTo>
                  <a:cubicBezTo>
                    <a:pt x="2" y="64"/>
                    <a:pt x="2" y="64"/>
                    <a:pt x="2" y="64"/>
                  </a:cubicBezTo>
                  <a:cubicBezTo>
                    <a:pt x="0" y="44"/>
                    <a:pt x="0" y="44"/>
                    <a:pt x="0" y="44"/>
                  </a:cubicBezTo>
                  <a:moveTo>
                    <a:pt x="368" y="39"/>
                  </a:moveTo>
                  <a:cubicBezTo>
                    <a:pt x="368" y="40"/>
                    <a:pt x="368" y="40"/>
                    <a:pt x="368" y="40"/>
                  </a:cubicBezTo>
                  <a:cubicBezTo>
                    <a:pt x="368" y="40"/>
                    <a:pt x="368" y="40"/>
                    <a:pt x="368" y="40"/>
                  </a:cubicBezTo>
                  <a:cubicBezTo>
                    <a:pt x="368" y="39"/>
                    <a:pt x="368" y="39"/>
                    <a:pt x="368" y="39"/>
                  </a:cubicBezTo>
                  <a:moveTo>
                    <a:pt x="213" y="11"/>
                  </a:moveTo>
                  <a:cubicBezTo>
                    <a:pt x="198" y="13"/>
                    <a:pt x="198" y="13"/>
                    <a:pt x="198" y="13"/>
                  </a:cubicBezTo>
                  <a:cubicBezTo>
                    <a:pt x="203" y="69"/>
                    <a:pt x="203" y="69"/>
                    <a:pt x="203" y="69"/>
                  </a:cubicBezTo>
                  <a:cubicBezTo>
                    <a:pt x="75" y="79"/>
                    <a:pt x="75" y="79"/>
                    <a:pt x="75" y="79"/>
                  </a:cubicBezTo>
                  <a:cubicBezTo>
                    <a:pt x="70" y="23"/>
                    <a:pt x="70" y="23"/>
                    <a:pt x="70" y="23"/>
                  </a:cubicBezTo>
                  <a:cubicBezTo>
                    <a:pt x="47" y="25"/>
                    <a:pt x="47" y="25"/>
                    <a:pt x="47" y="25"/>
                  </a:cubicBezTo>
                  <a:cubicBezTo>
                    <a:pt x="51" y="81"/>
                    <a:pt x="51" y="81"/>
                    <a:pt x="51" y="81"/>
                  </a:cubicBezTo>
                  <a:cubicBezTo>
                    <a:pt x="18" y="83"/>
                    <a:pt x="18" y="83"/>
                    <a:pt x="18" y="83"/>
                  </a:cubicBezTo>
                  <a:cubicBezTo>
                    <a:pt x="18" y="83"/>
                    <a:pt x="18" y="83"/>
                    <a:pt x="18" y="83"/>
                  </a:cubicBezTo>
                  <a:cubicBezTo>
                    <a:pt x="294" y="61"/>
                    <a:pt x="294" y="61"/>
                    <a:pt x="294" y="61"/>
                  </a:cubicBezTo>
                  <a:cubicBezTo>
                    <a:pt x="217" y="68"/>
                    <a:pt x="217" y="68"/>
                    <a:pt x="217" y="68"/>
                  </a:cubicBezTo>
                  <a:cubicBezTo>
                    <a:pt x="213" y="11"/>
                    <a:pt x="213" y="11"/>
                    <a:pt x="213" y="11"/>
                  </a:cubicBezTo>
                  <a:moveTo>
                    <a:pt x="345" y="1"/>
                  </a:moveTo>
                  <a:cubicBezTo>
                    <a:pt x="317" y="3"/>
                    <a:pt x="317" y="3"/>
                    <a:pt x="317" y="3"/>
                  </a:cubicBezTo>
                  <a:cubicBezTo>
                    <a:pt x="335" y="2"/>
                    <a:pt x="335" y="2"/>
                    <a:pt x="335" y="2"/>
                  </a:cubicBezTo>
                  <a:cubicBezTo>
                    <a:pt x="339" y="58"/>
                    <a:pt x="339" y="58"/>
                    <a:pt x="339" y="58"/>
                  </a:cubicBezTo>
                  <a:cubicBezTo>
                    <a:pt x="349" y="57"/>
                    <a:pt x="349" y="57"/>
                    <a:pt x="349" y="57"/>
                  </a:cubicBezTo>
                  <a:cubicBezTo>
                    <a:pt x="345" y="1"/>
                    <a:pt x="345" y="1"/>
                    <a:pt x="345" y="1"/>
                  </a:cubicBezTo>
                  <a:moveTo>
                    <a:pt x="350" y="0"/>
                  </a:moveTo>
                  <a:cubicBezTo>
                    <a:pt x="350" y="0"/>
                    <a:pt x="350" y="0"/>
                    <a:pt x="350" y="0"/>
                  </a:cubicBezTo>
                  <a:cubicBezTo>
                    <a:pt x="345" y="1"/>
                    <a:pt x="345" y="1"/>
                    <a:pt x="345" y="1"/>
                  </a:cubicBezTo>
                  <a:cubicBezTo>
                    <a:pt x="350" y="0"/>
                    <a:pt x="350" y="0"/>
                    <a:pt x="350" y="0"/>
                  </a:cubicBezTo>
                </a:path>
              </a:pathLst>
            </a:custGeom>
            <a:solidFill>
              <a:srgbClr val="FCD7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ïṧļíḓè">
              <a:extLst>
                <a:ext uri="{FF2B5EF4-FFF2-40B4-BE49-F238E27FC236}">
                  <a16:creationId xmlns:a16="http://schemas.microsoft.com/office/drawing/2014/main" xmlns="" id="{0EEC532B-93F4-4776-8946-2F0661F50192}"/>
                </a:ext>
              </a:extLst>
            </p:cNvPr>
            <p:cNvSpPr/>
            <p:nvPr/>
          </p:nvSpPr>
          <p:spPr bwMode="auto">
            <a:xfrm>
              <a:off x="3891257" y="3961480"/>
              <a:ext cx="113132" cy="139152"/>
            </a:xfrm>
            <a:custGeom>
              <a:avLst/>
              <a:gdLst>
                <a:gd name="T0" fmla="*/ 3 w 48"/>
                <a:gd name="T1" fmla="*/ 39 h 59"/>
                <a:gd name="T2" fmla="*/ 3 w 48"/>
                <a:gd name="T3" fmla="*/ 45 h 59"/>
                <a:gd name="T4" fmla="*/ 17 w 48"/>
                <a:gd name="T5" fmla="*/ 59 h 59"/>
                <a:gd name="T6" fmla="*/ 18 w 48"/>
                <a:gd name="T7" fmla="*/ 59 h 59"/>
                <a:gd name="T8" fmla="*/ 19 w 48"/>
                <a:gd name="T9" fmla="*/ 58 h 59"/>
                <a:gd name="T10" fmla="*/ 18 w 48"/>
                <a:gd name="T11" fmla="*/ 59 h 59"/>
                <a:gd name="T12" fmla="*/ 3 w 48"/>
                <a:gd name="T13" fmla="*/ 45 h 59"/>
                <a:gd name="T14" fmla="*/ 3 w 48"/>
                <a:gd name="T15" fmla="*/ 39 h 59"/>
                <a:gd name="T16" fmla="*/ 48 w 48"/>
                <a:gd name="T17" fmla="*/ 0 h 59"/>
                <a:gd name="T18" fmla="*/ 14 w 48"/>
                <a:gd name="T19" fmla="*/ 2 h 59"/>
                <a:gd name="T20" fmla="*/ 1 w 48"/>
                <a:gd name="T21" fmla="*/ 18 h 59"/>
                <a:gd name="T22" fmla="*/ 1 w 48"/>
                <a:gd name="T23" fmla="*/ 19 h 59"/>
                <a:gd name="T24" fmla="*/ 15 w 48"/>
                <a:gd name="T25" fmla="*/ 2 h 59"/>
                <a:gd name="T26" fmla="*/ 48 w 48"/>
                <a:gd name="T27" fmla="*/ 0 h 59"/>
                <a:gd name="T28" fmla="*/ 48 w 48"/>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9">
                  <a:moveTo>
                    <a:pt x="3" y="39"/>
                  </a:moveTo>
                  <a:cubicBezTo>
                    <a:pt x="3" y="45"/>
                    <a:pt x="3" y="45"/>
                    <a:pt x="3" y="45"/>
                  </a:cubicBezTo>
                  <a:cubicBezTo>
                    <a:pt x="4" y="53"/>
                    <a:pt x="10" y="59"/>
                    <a:pt x="17" y="59"/>
                  </a:cubicBezTo>
                  <a:cubicBezTo>
                    <a:pt x="18" y="59"/>
                    <a:pt x="18" y="59"/>
                    <a:pt x="18" y="59"/>
                  </a:cubicBezTo>
                  <a:cubicBezTo>
                    <a:pt x="19" y="58"/>
                    <a:pt x="19" y="58"/>
                    <a:pt x="19" y="58"/>
                  </a:cubicBezTo>
                  <a:cubicBezTo>
                    <a:pt x="19" y="59"/>
                    <a:pt x="18" y="59"/>
                    <a:pt x="18" y="59"/>
                  </a:cubicBezTo>
                  <a:cubicBezTo>
                    <a:pt x="10" y="59"/>
                    <a:pt x="4" y="53"/>
                    <a:pt x="3" y="45"/>
                  </a:cubicBezTo>
                  <a:cubicBezTo>
                    <a:pt x="3" y="39"/>
                    <a:pt x="3" y="39"/>
                    <a:pt x="3" y="39"/>
                  </a:cubicBezTo>
                  <a:moveTo>
                    <a:pt x="48" y="0"/>
                  </a:moveTo>
                  <a:cubicBezTo>
                    <a:pt x="14" y="2"/>
                    <a:pt x="14" y="2"/>
                    <a:pt x="14" y="2"/>
                  </a:cubicBezTo>
                  <a:cubicBezTo>
                    <a:pt x="6" y="3"/>
                    <a:pt x="0" y="10"/>
                    <a:pt x="1" y="18"/>
                  </a:cubicBezTo>
                  <a:cubicBezTo>
                    <a:pt x="1" y="19"/>
                    <a:pt x="1" y="19"/>
                    <a:pt x="1" y="19"/>
                  </a:cubicBezTo>
                  <a:cubicBezTo>
                    <a:pt x="0" y="10"/>
                    <a:pt x="6" y="3"/>
                    <a:pt x="15" y="2"/>
                  </a:cubicBezTo>
                  <a:cubicBezTo>
                    <a:pt x="48" y="0"/>
                    <a:pt x="48" y="0"/>
                    <a:pt x="48" y="0"/>
                  </a:cubicBezTo>
                  <a:cubicBezTo>
                    <a:pt x="48" y="0"/>
                    <a:pt x="48" y="0"/>
                    <a:pt x="48"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işlïḑé">
              <a:extLst>
                <a:ext uri="{FF2B5EF4-FFF2-40B4-BE49-F238E27FC236}">
                  <a16:creationId xmlns:a16="http://schemas.microsoft.com/office/drawing/2014/main" xmlns="" id="{FE09F340-EA79-463F-8634-C7973A93AFDF}"/>
                </a:ext>
              </a:extLst>
            </p:cNvPr>
            <p:cNvSpPr/>
            <p:nvPr/>
          </p:nvSpPr>
          <p:spPr bwMode="auto">
            <a:xfrm>
              <a:off x="3891257" y="3961480"/>
              <a:ext cx="122182" cy="139152"/>
            </a:xfrm>
            <a:custGeom>
              <a:avLst/>
              <a:gdLst>
                <a:gd name="T0" fmla="*/ 48 w 52"/>
                <a:gd name="T1" fmla="*/ 0 h 59"/>
                <a:gd name="T2" fmla="*/ 15 w 52"/>
                <a:gd name="T3" fmla="*/ 2 h 59"/>
                <a:gd name="T4" fmla="*/ 1 w 52"/>
                <a:gd name="T5" fmla="*/ 19 h 59"/>
                <a:gd name="T6" fmla="*/ 3 w 52"/>
                <a:gd name="T7" fmla="*/ 39 h 59"/>
                <a:gd name="T8" fmla="*/ 3 w 52"/>
                <a:gd name="T9" fmla="*/ 45 h 59"/>
                <a:gd name="T10" fmla="*/ 18 w 52"/>
                <a:gd name="T11" fmla="*/ 59 h 59"/>
                <a:gd name="T12" fmla="*/ 19 w 52"/>
                <a:gd name="T13" fmla="*/ 58 h 59"/>
                <a:gd name="T14" fmla="*/ 52 w 52"/>
                <a:gd name="T15" fmla="*/ 56 h 59"/>
                <a:gd name="T16" fmla="*/ 48 w 5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48" y="0"/>
                  </a:moveTo>
                  <a:cubicBezTo>
                    <a:pt x="15" y="2"/>
                    <a:pt x="15" y="2"/>
                    <a:pt x="15" y="2"/>
                  </a:cubicBezTo>
                  <a:cubicBezTo>
                    <a:pt x="6" y="3"/>
                    <a:pt x="0" y="10"/>
                    <a:pt x="1" y="19"/>
                  </a:cubicBezTo>
                  <a:cubicBezTo>
                    <a:pt x="3" y="39"/>
                    <a:pt x="3" y="39"/>
                    <a:pt x="3" y="39"/>
                  </a:cubicBezTo>
                  <a:cubicBezTo>
                    <a:pt x="3" y="45"/>
                    <a:pt x="3" y="45"/>
                    <a:pt x="3" y="45"/>
                  </a:cubicBezTo>
                  <a:cubicBezTo>
                    <a:pt x="4" y="53"/>
                    <a:pt x="10" y="59"/>
                    <a:pt x="18" y="59"/>
                  </a:cubicBezTo>
                  <a:cubicBezTo>
                    <a:pt x="18" y="59"/>
                    <a:pt x="19" y="59"/>
                    <a:pt x="19" y="58"/>
                  </a:cubicBezTo>
                  <a:cubicBezTo>
                    <a:pt x="52" y="56"/>
                    <a:pt x="52" y="56"/>
                    <a:pt x="52" y="56"/>
                  </a:cubicBezTo>
                  <a:cubicBezTo>
                    <a:pt x="48" y="0"/>
                    <a:pt x="48" y="0"/>
                    <a:pt x="48"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iŝḷiďè">
              <a:extLst>
                <a:ext uri="{FF2B5EF4-FFF2-40B4-BE49-F238E27FC236}">
                  <a16:creationId xmlns:a16="http://schemas.microsoft.com/office/drawing/2014/main" xmlns="" id="{960EC407-4749-4CE2-BB74-40B38E13B1AA}"/>
                </a:ext>
              </a:extLst>
            </p:cNvPr>
            <p:cNvSpPr/>
            <p:nvPr/>
          </p:nvSpPr>
          <p:spPr bwMode="auto">
            <a:xfrm>
              <a:off x="4057562" y="3933197"/>
              <a:ext cx="300930" cy="23758"/>
            </a:xfrm>
            <a:custGeom>
              <a:avLst/>
              <a:gdLst>
                <a:gd name="T0" fmla="*/ 266 w 266"/>
                <a:gd name="T1" fmla="*/ 0 h 21"/>
                <a:gd name="T2" fmla="*/ 0 w 266"/>
                <a:gd name="T3" fmla="*/ 21 h 21"/>
                <a:gd name="T4" fmla="*/ 266 w 266"/>
                <a:gd name="T5" fmla="*/ 0 h 21"/>
                <a:gd name="T6" fmla="*/ 266 w 266"/>
                <a:gd name="T7" fmla="*/ 0 h 21"/>
              </a:gdLst>
              <a:ahLst/>
              <a:cxnLst>
                <a:cxn ang="0">
                  <a:pos x="T0" y="T1"/>
                </a:cxn>
                <a:cxn ang="0">
                  <a:pos x="T2" y="T3"/>
                </a:cxn>
                <a:cxn ang="0">
                  <a:pos x="T4" y="T5"/>
                </a:cxn>
                <a:cxn ang="0">
                  <a:pos x="T6" y="T7"/>
                </a:cxn>
              </a:cxnLst>
              <a:rect l="0" t="0" r="r" b="b"/>
              <a:pathLst>
                <a:path w="266" h="21">
                  <a:moveTo>
                    <a:pt x="266" y="0"/>
                  </a:moveTo>
                  <a:lnTo>
                    <a:pt x="0" y="21"/>
                  </a:lnTo>
                  <a:lnTo>
                    <a:pt x="266" y="0"/>
                  </a:lnTo>
                  <a:lnTo>
                    <a:pt x="266" y="0"/>
                  </a:lnTo>
                  <a:close/>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iṣḷïḋe">
              <a:extLst>
                <a:ext uri="{FF2B5EF4-FFF2-40B4-BE49-F238E27FC236}">
                  <a16:creationId xmlns:a16="http://schemas.microsoft.com/office/drawing/2014/main" xmlns="" id="{D6E01E4F-AA1F-4524-9CA9-DC38D95F12DB}"/>
                </a:ext>
              </a:extLst>
            </p:cNvPr>
            <p:cNvSpPr/>
            <p:nvPr/>
          </p:nvSpPr>
          <p:spPr bwMode="auto">
            <a:xfrm>
              <a:off x="4057562" y="3933197"/>
              <a:ext cx="300930" cy="23758"/>
            </a:xfrm>
            <a:custGeom>
              <a:avLst/>
              <a:gdLst>
                <a:gd name="T0" fmla="*/ 266 w 266"/>
                <a:gd name="T1" fmla="*/ 0 h 21"/>
                <a:gd name="T2" fmla="*/ 0 w 266"/>
                <a:gd name="T3" fmla="*/ 21 h 21"/>
                <a:gd name="T4" fmla="*/ 266 w 266"/>
                <a:gd name="T5" fmla="*/ 0 h 21"/>
                <a:gd name="T6" fmla="*/ 266 w 266"/>
                <a:gd name="T7" fmla="*/ 0 h 21"/>
              </a:gdLst>
              <a:ahLst/>
              <a:cxnLst>
                <a:cxn ang="0">
                  <a:pos x="T0" y="T1"/>
                </a:cxn>
                <a:cxn ang="0">
                  <a:pos x="T2" y="T3"/>
                </a:cxn>
                <a:cxn ang="0">
                  <a:pos x="T4" y="T5"/>
                </a:cxn>
                <a:cxn ang="0">
                  <a:pos x="T6" y="T7"/>
                </a:cxn>
              </a:cxnLst>
              <a:rect l="0" t="0" r="r" b="b"/>
              <a:pathLst>
                <a:path w="266" h="21">
                  <a:moveTo>
                    <a:pt x="266" y="0"/>
                  </a:moveTo>
                  <a:lnTo>
                    <a:pt x="0" y="21"/>
                  </a:lnTo>
                  <a:lnTo>
                    <a:pt x="266" y="0"/>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íṧḷíďe">
              <a:extLst>
                <a:ext uri="{FF2B5EF4-FFF2-40B4-BE49-F238E27FC236}">
                  <a16:creationId xmlns:a16="http://schemas.microsoft.com/office/drawing/2014/main" xmlns="" id="{4867BD94-BFD6-4BF0-B0B0-AB05B65B5174}"/>
                </a:ext>
              </a:extLst>
            </p:cNvPr>
            <p:cNvSpPr/>
            <p:nvPr/>
          </p:nvSpPr>
          <p:spPr bwMode="auto">
            <a:xfrm>
              <a:off x="4057562" y="3933197"/>
              <a:ext cx="313375" cy="154991"/>
            </a:xfrm>
            <a:custGeom>
              <a:avLst/>
              <a:gdLst>
                <a:gd name="T0" fmla="*/ 266 w 277"/>
                <a:gd name="T1" fmla="*/ 0 h 137"/>
                <a:gd name="T2" fmla="*/ 0 w 277"/>
                <a:gd name="T3" fmla="*/ 21 h 137"/>
                <a:gd name="T4" fmla="*/ 11 w 277"/>
                <a:gd name="T5" fmla="*/ 137 h 137"/>
                <a:gd name="T6" fmla="*/ 277 w 277"/>
                <a:gd name="T7" fmla="*/ 116 h 137"/>
                <a:gd name="T8" fmla="*/ 266 w 277"/>
                <a:gd name="T9" fmla="*/ 0 h 137"/>
              </a:gdLst>
              <a:ahLst/>
              <a:cxnLst>
                <a:cxn ang="0">
                  <a:pos x="T0" y="T1"/>
                </a:cxn>
                <a:cxn ang="0">
                  <a:pos x="T2" y="T3"/>
                </a:cxn>
                <a:cxn ang="0">
                  <a:pos x="T4" y="T5"/>
                </a:cxn>
                <a:cxn ang="0">
                  <a:pos x="T6" y="T7"/>
                </a:cxn>
                <a:cxn ang="0">
                  <a:pos x="T8" y="T9"/>
                </a:cxn>
              </a:cxnLst>
              <a:rect l="0" t="0" r="r" b="b"/>
              <a:pathLst>
                <a:path w="277" h="137">
                  <a:moveTo>
                    <a:pt x="266" y="0"/>
                  </a:moveTo>
                  <a:lnTo>
                    <a:pt x="0" y="21"/>
                  </a:lnTo>
                  <a:lnTo>
                    <a:pt x="11" y="137"/>
                  </a:lnTo>
                  <a:lnTo>
                    <a:pt x="277" y="116"/>
                  </a:lnTo>
                  <a:lnTo>
                    <a:pt x="266" y="0"/>
                  </a:lnTo>
                  <a:close/>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iṣliďe">
              <a:extLst>
                <a:ext uri="{FF2B5EF4-FFF2-40B4-BE49-F238E27FC236}">
                  <a16:creationId xmlns:a16="http://schemas.microsoft.com/office/drawing/2014/main" xmlns="" id="{BA9354CD-A969-4C4F-BF2A-63C359AD48BB}"/>
                </a:ext>
              </a:extLst>
            </p:cNvPr>
            <p:cNvSpPr/>
            <p:nvPr/>
          </p:nvSpPr>
          <p:spPr bwMode="auto">
            <a:xfrm>
              <a:off x="4057562" y="3933197"/>
              <a:ext cx="313375" cy="154991"/>
            </a:xfrm>
            <a:custGeom>
              <a:avLst/>
              <a:gdLst>
                <a:gd name="T0" fmla="*/ 266 w 277"/>
                <a:gd name="T1" fmla="*/ 0 h 137"/>
                <a:gd name="T2" fmla="*/ 0 w 277"/>
                <a:gd name="T3" fmla="*/ 21 h 137"/>
                <a:gd name="T4" fmla="*/ 11 w 277"/>
                <a:gd name="T5" fmla="*/ 137 h 137"/>
                <a:gd name="T6" fmla="*/ 277 w 277"/>
                <a:gd name="T7" fmla="*/ 116 h 137"/>
                <a:gd name="T8" fmla="*/ 266 w 277"/>
                <a:gd name="T9" fmla="*/ 0 h 137"/>
              </a:gdLst>
              <a:ahLst/>
              <a:cxnLst>
                <a:cxn ang="0">
                  <a:pos x="T0" y="T1"/>
                </a:cxn>
                <a:cxn ang="0">
                  <a:pos x="T2" y="T3"/>
                </a:cxn>
                <a:cxn ang="0">
                  <a:pos x="T4" y="T5"/>
                </a:cxn>
                <a:cxn ang="0">
                  <a:pos x="T6" y="T7"/>
                </a:cxn>
                <a:cxn ang="0">
                  <a:pos x="T8" y="T9"/>
                </a:cxn>
              </a:cxnLst>
              <a:rect l="0" t="0" r="r" b="b"/>
              <a:pathLst>
                <a:path w="277" h="137">
                  <a:moveTo>
                    <a:pt x="266" y="0"/>
                  </a:moveTo>
                  <a:lnTo>
                    <a:pt x="0" y="21"/>
                  </a:lnTo>
                  <a:lnTo>
                    <a:pt x="11" y="137"/>
                  </a:lnTo>
                  <a:lnTo>
                    <a:pt x="277" y="11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îṡ1iḓè">
              <a:extLst>
                <a:ext uri="{FF2B5EF4-FFF2-40B4-BE49-F238E27FC236}">
                  <a16:creationId xmlns:a16="http://schemas.microsoft.com/office/drawing/2014/main" xmlns="" id="{5B175F4F-097E-4830-A947-885218510F7A}"/>
                </a:ext>
              </a:extLst>
            </p:cNvPr>
            <p:cNvSpPr/>
            <p:nvPr/>
          </p:nvSpPr>
          <p:spPr bwMode="auto">
            <a:xfrm>
              <a:off x="4704675" y="3902651"/>
              <a:ext cx="56566" cy="134627"/>
            </a:xfrm>
            <a:custGeom>
              <a:avLst/>
              <a:gdLst>
                <a:gd name="T0" fmla="*/ 23 w 24"/>
                <a:gd name="T1" fmla="*/ 40 h 57"/>
                <a:gd name="T2" fmla="*/ 9 w 24"/>
                <a:gd name="T3" fmla="*/ 57 h 57"/>
                <a:gd name="T4" fmla="*/ 4 w 24"/>
                <a:gd name="T5" fmla="*/ 57 h 57"/>
                <a:gd name="T6" fmla="*/ 4 w 24"/>
                <a:gd name="T7" fmla="*/ 57 h 57"/>
                <a:gd name="T8" fmla="*/ 10 w 24"/>
                <a:gd name="T9" fmla="*/ 56 h 57"/>
                <a:gd name="T10" fmla="*/ 23 w 24"/>
                <a:gd name="T11" fmla="*/ 41 h 57"/>
                <a:gd name="T12" fmla="*/ 23 w 24"/>
                <a:gd name="T13" fmla="*/ 40 h 57"/>
                <a:gd name="T14" fmla="*/ 0 w 24"/>
                <a:gd name="T15" fmla="*/ 1 h 57"/>
                <a:gd name="T16" fmla="*/ 0 w 24"/>
                <a:gd name="T17" fmla="*/ 1 h 57"/>
                <a:gd name="T18" fmla="*/ 0 w 24"/>
                <a:gd name="T19" fmla="*/ 1 h 57"/>
                <a:gd name="T20" fmla="*/ 7 w 24"/>
                <a:gd name="T21" fmla="*/ 0 h 57"/>
                <a:gd name="T22" fmla="*/ 5 w 24"/>
                <a:gd name="T23" fmla="*/ 0 h 57"/>
                <a:gd name="T24" fmla="*/ 5 w 24"/>
                <a:gd name="T25" fmla="*/ 0 h 57"/>
                <a:gd name="T26" fmla="*/ 6 w 24"/>
                <a:gd name="T27" fmla="*/ 0 h 57"/>
                <a:gd name="T28" fmla="*/ 21 w 24"/>
                <a:gd name="T29" fmla="*/ 14 h 57"/>
                <a:gd name="T30" fmla="*/ 23 w 24"/>
                <a:gd name="T31" fmla="*/ 39 h 57"/>
                <a:gd name="T32" fmla="*/ 21 w 24"/>
                <a:gd name="T33" fmla="*/ 13 h 57"/>
                <a:gd name="T34" fmla="*/ 7 w 24"/>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57">
                  <a:moveTo>
                    <a:pt x="23" y="40"/>
                  </a:moveTo>
                  <a:cubicBezTo>
                    <a:pt x="24" y="49"/>
                    <a:pt x="17" y="56"/>
                    <a:pt x="9" y="57"/>
                  </a:cubicBezTo>
                  <a:cubicBezTo>
                    <a:pt x="4" y="57"/>
                    <a:pt x="4" y="57"/>
                    <a:pt x="4" y="57"/>
                  </a:cubicBezTo>
                  <a:cubicBezTo>
                    <a:pt x="4" y="57"/>
                    <a:pt x="4" y="57"/>
                    <a:pt x="4" y="57"/>
                  </a:cubicBezTo>
                  <a:cubicBezTo>
                    <a:pt x="10" y="56"/>
                    <a:pt x="10" y="56"/>
                    <a:pt x="10" y="56"/>
                  </a:cubicBezTo>
                  <a:cubicBezTo>
                    <a:pt x="18" y="56"/>
                    <a:pt x="24" y="49"/>
                    <a:pt x="23" y="41"/>
                  </a:cubicBezTo>
                  <a:cubicBezTo>
                    <a:pt x="23" y="40"/>
                    <a:pt x="23" y="40"/>
                    <a:pt x="23" y="40"/>
                  </a:cubicBezTo>
                  <a:moveTo>
                    <a:pt x="0" y="1"/>
                  </a:moveTo>
                  <a:cubicBezTo>
                    <a:pt x="0" y="1"/>
                    <a:pt x="0" y="1"/>
                    <a:pt x="0" y="1"/>
                  </a:cubicBezTo>
                  <a:cubicBezTo>
                    <a:pt x="0" y="1"/>
                    <a:pt x="0" y="1"/>
                    <a:pt x="0" y="1"/>
                  </a:cubicBezTo>
                  <a:moveTo>
                    <a:pt x="7" y="0"/>
                  </a:moveTo>
                  <a:cubicBezTo>
                    <a:pt x="6" y="0"/>
                    <a:pt x="6" y="0"/>
                    <a:pt x="5" y="0"/>
                  </a:cubicBezTo>
                  <a:cubicBezTo>
                    <a:pt x="5" y="0"/>
                    <a:pt x="5" y="0"/>
                    <a:pt x="5" y="0"/>
                  </a:cubicBezTo>
                  <a:cubicBezTo>
                    <a:pt x="5" y="0"/>
                    <a:pt x="6" y="0"/>
                    <a:pt x="6" y="0"/>
                  </a:cubicBezTo>
                  <a:cubicBezTo>
                    <a:pt x="14" y="0"/>
                    <a:pt x="20" y="6"/>
                    <a:pt x="21" y="14"/>
                  </a:cubicBezTo>
                  <a:cubicBezTo>
                    <a:pt x="23" y="39"/>
                    <a:pt x="23" y="39"/>
                    <a:pt x="23" y="39"/>
                  </a:cubicBezTo>
                  <a:cubicBezTo>
                    <a:pt x="21" y="13"/>
                    <a:pt x="21" y="13"/>
                    <a:pt x="21" y="13"/>
                  </a:cubicBezTo>
                  <a:cubicBezTo>
                    <a:pt x="20" y="6"/>
                    <a:pt x="14" y="0"/>
                    <a:pt x="7" y="0"/>
                  </a:cubicBezTo>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îṧļídé">
              <a:extLst>
                <a:ext uri="{FF2B5EF4-FFF2-40B4-BE49-F238E27FC236}">
                  <a16:creationId xmlns:a16="http://schemas.microsoft.com/office/drawing/2014/main" xmlns="" id="{ADF370F4-65D6-4AD6-8B39-2EB51A565560}"/>
                </a:ext>
              </a:extLst>
            </p:cNvPr>
            <p:cNvSpPr/>
            <p:nvPr/>
          </p:nvSpPr>
          <p:spPr bwMode="auto">
            <a:xfrm>
              <a:off x="4704675" y="3902651"/>
              <a:ext cx="56566" cy="134627"/>
            </a:xfrm>
            <a:custGeom>
              <a:avLst/>
              <a:gdLst>
                <a:gd name="T0" fmla="*/ 6 w 24"/>
                <a:gd name="T1" fmla="*/ 0 h 57"/>
                <a:gd name="T2" fmla="*/ 5 w 24"/>
                <a:gd name="T3" fmla="*/ 0 h 57"/>
                <a:gd name="T4" fmla="*/ 0 w 24"/>
                <a:gd name="T5" fmla="*/ 1 h 57"/>
                <a:gd name="T6" fmla="*/ 0 w 24"/>
                <a:gd name="T7" fmla="*/ 1 h 57"/>
                <a:gd name="T8" fmla="*/ 4 w 24"/>
                <a:gd name="T9" fmla="*/ 57 h 57"/>
                <a:gd name="T10" fmla="*/ 9 w 24"/>
                <a:gd name="T11" fmla="*/ 57 h 57"/>
                <a:gd name="T12" fmla="*/ 23 w 24"/>
                <a:gd name="T13" fmla="*/ 40 h 57"/>
                <a:gd name="T14" fmla="*/ 23 w 24"/>
                <a:gd name="T15" fmla="*/ 39 h 57"/>
                <a:gd name="T16" fmla="*/ 21 w 24"/>
                <a:gd name="T17" fmla="*/ 14 h 57"/>
                <a:gd name="T18" fmla="*/ 6 w 24"/>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57">
                  <a:moveTo>
                    <a:pt x="6" y="0"/>
                  </a:moveTo>
                  <a:cubicBezTo>
                    <a:pt x="6" y="0"/>
                    <a:pt x="5" y="0"/>
                    <a:pt x="5" y="0"/>
                  </a:cubicBezTo>
                  <a:cubicBezTo>
                    <a:pt x="0" y="1"/>
                    <a:pt x="0" y="1"/>
                    <a:pt x="0" y="1"/>
                  </a:cubicBezTo>
                  <a:cubicBezTo>
                    <a:pt x="0" y="1"/>
                    <a:pt x="0" y="1"/>
                    <a:pt x="0" y="1"/>
                  </a:cubicBezTo>
                  <a:cubicBezTo>
                    <a:pt x="4" y="57"/>
                    <a:pt x="4" y="57"/>
                    <a:pt x="4" y="57"/>
                  </a:cubicBezTo>
                  <a:cubicBezTo>
                    <a:pt x="9" y="57"/>
                    <a:pt x="9" y="57"/>
                    <a:pt x="9" y="57"/>
                  </a:cubicBezTo>
                  <a:cubicBezTo>
                    <a:pt x="17" y="56"/>
                    <a:pt x="24" y="49"/>
                    <a:pt x="23" y="40"/>
                  </a:cubicBezTo>
                  <a:cubicBezTo>
                    <a:pt x="23" y="39"/>
                    <a:pt x="23" y="39"/>
                    <a:pt x="23" y="39"/>
                  </a:cubicBezTo>
                  <a:cubicBezTo>
                    <a:pt x="21" y="14"/>
                    <a:pt x="21" y="14"/>
                    <a:pt x="21" y="14"/>
                  </a:cubicBezTo>
                  <a:cubicBezTo>
                    <a:pt x="20" y="6"/>
                    <a:pt x="14" y="0"/>
                    <a:pt x="6" y="0"/>
                  </a:cubicBezTo>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íṩlîdè">
              <a:extLst>
                <a:ext uri="{FF2B5EF4-FFF2-40B4-BE49-F238E27FC236}">
                  <a16:creationId xmlns:a16="http://schemas.microsoft.com/office/drawing/2014/main" xmlns="" id="{2AF4FA78-C105-4CD3-935F-D570917EF87A}"/>
                </a:ext>
              </a:extLst>
            </p:cNvPr>
            <p:cNvSpPr/>
            <p:nvPr/>
          </p:nvSpPr>
          <p:spPr bwMode="auto">
            <a:xfrm>
              <a:off x="4394694" y="3909439"/>
              <a:ext cx="295274" cy="136890"/>
            </a:xfrm>
            <a:custGeom>
              <a:avLst/>
              <a:gdLst>
                <a:gd name="T0" fmla="*/ 261 w 261"/>
                <a:gd name="T1" fmla="*/ 115 h 121"/>
                <a:gd name="T2" fmla="*/ 168 w 261"/>
                <a:gd name="T3" fmla="*/ 121 h 121"/>
                <a:gd name="T4" fmla="*/ 261 w 261"/>
                <a:gd name="T5" fmla="*/ 115 h 121"/>
                <a:gd name="T6" fmla="*/ 216 w 261"/>
                <a:gd name="T7" fmla="*/ 0 h 121"/>
                <a:gd name="T8" fmla="*/ 0 w 261"/>
                <a:gd name="T9" fmla="*/ 17 h 121"/>
                <a:gd name="T10" fmla="*/ 216 w 261"/>
                <a:gd name="T11" fmla="*/ 0 h 121"/>
              </a:gdLst>
              <a:ahLst/>
              <a:cxnLst>
                <a:cxn ang="0">
                  <a:pos x="T0" y="T1"/>
                </a:cxn>
                <a:cxn ang="0">
                  <a:pos x="T2" y="T3"/>
                </a:cxn>
                <a:cxn ang="0">
                  <a:pos x="T4" y="T5"/>
                </a:cxn>
                <a:cxn ang="0">
                  <a:pos x="T6" y="T7"/>
                </a:cxn>
                <a:cxn ang="0">
                  <a:pos x="T8" y="T9"/>
                </a:cxn>
                <a:cxn ang="0">
                  <a:pos x="T10" y="T11"/>
                </a:cxn>
              </a:cxnLst>
              <a:rect l="0" t="0" r="r" b="b"/>
              <a:pathLst>
                <a:path w="261" h="121">
                  <a:moveTo>
                    <a:pt x="261" y="115"/>
                  </a:moveTo>
                  <a:lnTo>
                    <a:pt x="168" y="121"/>
                  </a:lnTo>
                  <a:lnTo>
                    <a:pt x="261" y="115"/>
                  </a:lnTo>
                  <a:close/>
                  <a:moveTo>
                    <a:pt x="216" y="0"/>
                  </a:moveTo>
                  <a:lnTo>
                    <a:pt x="0" y="17"/>
                  </a:lnTo>
                  <a:lnTo>
                    <a:pt x="216" y="0"/>
                  </a:lnTo>
                  <a:close/>
                </a:path>
              </a:pathLst>
            </a:custGeom>
            <a:solidFill>
              <a:srgbClr val="FCAE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isļíďê">
              <a:extLst>
                <a:ext uri="{FF2B5EF4-FFF2-40B4-BE49-F238E27FC236}">
                  <a16:creationId xmlns:a16="http://schemas.microsoft.com/office/drawing/2014/main" xmlns="" id="{0B0F447E-4C22-4BDD-8D89-311E374AD5C1}"/>
                </a:ext>
              </a:extLst>
            </p:cNvPr>
            <p:cNvSpPr/>
            <p:nvPr/>
          </p:nvSpPr>
          <p:spPr bwMode="auto">
            <a:xfrm>
              <a:off x="4394694" y="3909439"/>
              <a:ext cx="295274" cy="136890"/>
            </a:xfrm>
            <a:custGeom>
              <a:avLst/>
              <a:gdLst>
                <a:gd name="T0" fmla="*/ 261 w 261"/>
                <a:gd name="T1" fmla="*/ 115 h 121"/>
                <a:gd name="T2" fmla="*/ 168 w 261"/>
                <a:gd name="T3" fmla="*/ 121 h 121"/>
                <a:gd name="T4" fmla="*/ 261 w 261"/>
                <a:gd name="T5" fmla="*/ 115 h 121"/>
                <a:gd name="T6" fmla="*/ 216 w 261"/>
                <a:gd name="T7" fmla="*/ 0 h 121"/>
                <a:gd name="T8" fmla="*/ 0 w 261"/>
                <a:gd name="T9" fmla="*/ 17 h 121"/>
                <a:gd name="T10" fmla="*/ 216 w 261"/>
                <a:gd name="T11" fmla="*/ 0 h 121"/>
              </a:gdLst>
              <a:ahLst/>
              <a:cxnLst>
                <a:cxn ang="0">
                  <a:pos x="T0" y="T1"/>
                </a:cxn>
                <a:cxn ang="0">
                  <a:pos x="T2" y="T3"/>
                </a:cxn>
                <a:cxn ang="0">
                  <a:pos x="T4" y="T5"/>
                </a:cxn>
                <a:cxn ang="0">
                  <a:pos x="T6" y="T7"/>
                </a:cxn>
                <a:cxn ang="0">
                  <a:pos x="T8" y="T9"/>
                </a:cxn>
                <a:cxn ang="0">
                  <a:pos x="T10" y="T11"/>
                </a:cxn>
              </a:cxnLst>
              <a:rect l="0" t="0" r="r" b="b"/>
              <a:pathLst>
                <a:path w="261" h="121">
                  <a:moveTo>
                    <a:pt x="261" y="115"/>
                  </a:moveTo>
                  <a:lnTo>
                    <a:pt x="168" y="121"/>
                  </a:lnTo>
                  <a:lnTo>
                    <a:pt x="261" y="115"/>
                  </a:lnTo>
                  <a:moveTo>
                    <a:pt x="216" y="0"/>
                  </a:moveTo>
                  <a:lnTo>
                    <a:pt x="0" y="17"/>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îṧ1iḑê">
              <a:extLst>
                <a:ext uri="{FF2B5EF4-FFF2-40B4-BE49-F238E27FC236}">
                  <a16:creationId xmlns:a16="http://schemas.microsoft.com/office/drawing/2014/main" xmlns="" id="{EA777071-AF72-494E-86CF-A771F8F6FDC7}"/>
                </a:ext>
              </a:extLst>
            </p:cNvPr>
            <p:cNvSpPr/>
            <p:nvPr/>
          </p:nvSpPr>
          <p:spPr bwMode="auto">
            <a:xfrm>
              <a:off x="4394694" y="3907177"/>
              <a:ext cx="295274" cy="154991"/>
            </a:xfrm>
            <a:custGeom>
              <a:avLst/>
              <a:gdLst>
                <a:gd name="T0" fmla="*/ 253 w 261"/>
                <a:gd name="T1" fmla="*/ 0 h 137"/>
                <a:gd name="T2" fmla="*/ 216 w 261"/>
                <a:gd name="T3" fmla="*/ 2 h 137"/>
                <a:gd name="T4" fmla="*/ 0 w 261"/>
                <a:gd name="T5" fmla="*/ 19 h 137"/>
                <a:gd name="T6" fmla="*/ 8 w 261"/>
                <a:gd name="T7" fmla="*/ 137 h 137"/>
                <a:gd name="T8" fmla="*/ 168 w 261"/>
                <a:gd name="T9" fmla="*/ 123 h 137"/>
                <a:gd name="T10" fmla="*/ 261 w 261"/>
                <a:gd name="T11" fmla="*/ 117 h 137"/>
                <a:gd name="T12" fmla="*/ 253 w 261"/>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261" h="137">
                  <a:moveTo>
                    <a:pt x="253" y="0"/>
                  </a:moveTo>
                  <a:lnTo>
                    <a:pt x="216" y="2"/>
                  </a:lnTo>
                  <a:lnTo>
                    <a:pt x="0" y="19"/>
                  </a:lnTo>
                  <a:lnTo>
                    <a:pt x="8" y="137"/>
                  </a:lnTo>
                  <a:lnTo>
                    <a:pt x="168" y="123"/>
                  </a:lnTo>
                  <a:lnTo>
                    <a:pt x="261" y="117"/>
                  </a:lnTo>
                  <a:lnTo>
                    <a:pt x="253" y="0"/>
                  </a:lnTo>
                  <a:close/>
                </a:path>
              </a:pathLst>
            </a:custGeom>
            <a:solidFill>
              <a:srgbClr val="FCB2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îṧḷïḍé">
              <a:extLst>
                <a:ext uri="{FF2B5EF4-FFF2-40B4-BE49-F238E27FC236}">
                  <a16:creationId xmlns:a16="http://schemas.microsoft.com/office/drawing/2014/main" xmlns="" id="{F6F0183B-4FFA-45F4-BF40-907C5DFD747D}"/>
                </a:ext>
              </a:extLst>
            </p:cNvPr>
            <p:cNvSpPr/>
            <p:nvPr/>
          </p:nvSpPr>
          <p:spPr bwMode="auto">
            <a:xfrm>
              <a:off x="4394694" y="3907177"/>
              <a:ext cx="295274" cy="154991"/>
            </a:xfrm>
            <a:custGeom>
              <a:avLst/>
              <a:gdLst>
                <a:gd name="T0" fmla="*/ 253 w 261"/>
                <a:gd name="T1" fmla="*/ 0 h 137"/>
                <a:gd name="T2" fmla="*/ 216 w 261"/>
                <a:gd name="T3" fmla="*/ 2 h 137"/>
                <a:gd name="T4" fmla="*/ 0 w 261"/>
                <a:gd name="T5" fmla="*/ 19 h 137"/>
                <a:gd name="T6" fmla="*/ 8 w 261"/>
                <a:gd name="T7" fmla="*/ 137 h 137"/>
                <a:gd name="T8" fmla="*/ 168 w 261"/>
                <a:gd name="T9" fmla="*/ 123 h 137"/>
                <a:gd name="T10" fmla="*/ 261 w 261"/>
                <a:gd name="T11" fmla="*/ 117 h 137"/>
                <a:gd name="T12" fmla="*/ 253 w 261"/>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261" h="137">
                  <a:moveTo>
                    <a:pt x="253" y="0"/>
                  </a:moveTo>
                  <a:lnTo>
                    <a:pt x="216" y="2"/>
                  </a:lnTo>
                  <a:lnTo>
                    <a:pt x="0" y="19"/>
                  </a:lnTo>
                  <a:lnTo>
                    <a:pt x="8" y="137"/>
                  </a:lnTo>
                  <a:lnTo>
                    <a:pt x="168" y="123"/>
                  </a:lnTo>
                  <a:lnTo>
                    <a:pt x="261" y="117"/>
                  </a:lnTo>
                  <a:lnTo>
                    <a:pt x="2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íşḷiḋè">
              <a:extLst>
                <a:ext uri="{FF2B5EF4-FFF2-40B4-BE49-F238E27FC236}">
                  <a16:creationId xmlns:a16="http://schemas.microsoft.com/office/drawing/2014/main" xmlns="" id="{786D6F46-1DBB-4C26-B2D7-737C25215C7C}"/>
                </a:ext>
              </a:extLst>
            </p:cNvPr>
            <p:cNvSpPr/>
            <p:nvPr/>
          </p:nvSpPr>
          <p:spPr bwMode="auto">
            <a:xfrm>
              <a:off x="4246491" y="4391381"/>
              <a:ext cx="857539" cy="858670"/>
            </a:xfrm>
            <a:prstGeom prst="ellipse">
              <a:avLst/>
            </a:pr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îSḷiďè">
              <a:extLst>
                <a:ext uri="{FF2B5EF4-FFF2-40B4-BE49-F238E27FC236}">
                  <a16:creationId xmlns:a16="http://schemas.microsoft.com/office/drawing/2014/main" xmlns="" id="{3C881DE6-E665-4064-838D-0BF2CB09CAD3}"/>
                </a:ext>
              </a:extLst>
            </p:cNvPr>
            <p:cNvSpPr/>
            <p:nvPr/>
          </p:nvSpPr>
          <p:spPr bwMode="auto">
            <a:xfrm>
              <a:off x="4325683" y="4480755"/>
              <a:ext cx="679922" cy="679922"/>
            </a:xfrm>
            <a:prstGeom prst="ellipse">
              <a:avLst/>
            </a:pr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ïṣļïḋê">
              <a:extLst>
                <a:ext uri="{FF2B5EF4-FFF2-40B4-BE49-F238E27FC236}">
                  <a16:creationId xmlns:a16="http://schemas.microsoft.com/office/drawing/2014/main" xmlns="" id="{1AC6B5FB-B653-4AD9-85AB-F7DCE82F3FB8}"/>
                </a:ext>
              </a:extLst>
            </p:cNvPr>
            <p:cNvSpPr/>
            <p:nvPr/>
          </p:nvSpPr>
          <p:spPr bwMode="auto">
            <a:xfrm>
              <a:off x="4645847" y="4480755"/>
              <a:ext cx="359759" cy="679922"/>
            </a:xfrm>
            <a:custGeom>
              <a:avLst/>
              <a:gdLst>
                <a:gd name="T0" fmla="*/ 8 w 153"/>
                <a:gd name="T1" fmla="*/ 0 h 289"/>
                <a:gd name="T2" fmla="*/ 8 w 153"/>
                <a:gd name="T3" fmla="*/ 0 h 289"/>
                <a:gd name="T4" fmla="*/ 0 w 153"/>
                <a:gd name="T5" fmla="*/ 1 h 289"/>
                <a:gd name="T6" fmla="*/ 136 w 153"/>
                <a:gd name="T7" fmla="*/ 145 h 289"/>
                <a:gd name="T8" fmla="*/ 0 w 153"/>
                <a:gd name="T9" fmla="*/ 289 h 289"/>
                <a:gd name="T10" fmla="*/ 8 w 153"/>
                <a:gd name="T11" fmla="*/ 289 h 289"/>
                <a:gd name="T12" fmla="*/ 153 w 153"/>
                <a:gd name="T13" fmla="*/ 145 h 289"/>
                <a:gd name="T14" fmla="*/ 8 w 153"/>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89">
                  <a:moveTo>
                    <a:pt x="8" y="0"/>
                  </a:moveTo>
                  <a:cubicBezTo>
                    <a:pt x="8" y="0"/>
                    <a:pt x="8" y="0"/>
                    <a:pt x="8" y="0"/>
                  </a:cubicBezTo>
                  <a:cubicBezTo>
                    <a:pt x="5" y="0"/>
                    <a:pt x="3" y="0"/>
                    <a:pt x="0" y="1"/>
                  </a:cubicBezTo>
                  <a:cubicBezTo>
                    <a:pt x="76" y="5"/>
                    <a:pt x="136" y="68"/>
                    <a:pt x="136" y="145"/>
                  </a:cubicBezTo>
                  <a:cubicBezTo>
                    <a:pt x="136" y="222"/>
                    <a:pt x="76" y="285"/>
                    <a:pt x="0" y="289"/>
                  </a:cubicBezTo>
                  <a:cubicBezTo>
                    <a:pt x="3" y="289"/>
                    <a:pt x="5" y="289"/>
                    <a:pt x="8" y="289"/>
                  </a:cubicBezTo>
                  <a:cubicBezTo>
                    <a:pt x="88" y="289"/>
                    <a:pt x="153" y="225"/>
                    <a:pt x="153" y="145"/>
                  </a:cubicBezTo>
                  <a:cubicBezTo>
                    <a:pt x="153" y="65"/>
                    <a:pt x="88" y="0"/>
                    <a:pt x="8" y="0"/>
                  </a:cubicBezTo>
                </a:path>
              </a:pathLst>
            </a:custGeom>
            <a:solidFill>
              <a:srgbClr val="F598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í$ļiḍe">
              <a:extLst>
                <a:ext uri="{FF2B5EF4-FFF2-40B4-BE49-F238E27FC236}">
                  <a16:creationId xmlns:a16="http://schemas.microsoft.com/office/drawing/2014/main" xmlns="" id="{BE08A99A-AF43-4109-9B5A-27F955D1EC70}"/>
                </a:ext>
              </a:extLst>
            </p:cNvPr>
            <p:cNvSpPr/>
            <p:nvPr/>
          </p:nvSpPr>
          <p:spPr bwMode="auto">
            <a:xfrm>
              <a:off x="4441078" y="4598412"/>
              <a:ext cx="446871" cy="446871"/>
            </a:xfrm>
            <a:prstGeom prst="ellipse">
              <a:avLst/>
            </a:prstGeom>
            <a:solidFill>
              <a:srgbClr val="FCCB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íṩlîďè">
              <a:extLst>
                <a:ext uri="{FF2B5EF4-FFF2-40B4-BE49-F238E27FC236}">
                  <a16:creationId xmlns:a16="http://schemas.microsoft.com/office/drawing/2014/main" xmlns="" id="{B44A9EF9-3B4B-49A7-BCC1-E36505783698}"/>
                </a:ext>
              </a:extLst>
            </p:cNvPr>
            <p:cNvSpPr/>
            <p:nvPr/>
          </p:nvSpPr>
          <p:spPr bwMode="auto">
            <a:xfrm>
              <a:off x="1853755" y="4751140"/>
              <a:ext cx="102950" cy="124445"/>
            </a:xfrm>
            <a:custGeom>
              <a:avLst/>
              <a:gdLst>
                <a:gd name="T0" fmla="*/ 44 w 44"/>
                <a:gd name="T1" fmla="*/ 53 h 53"/>
                <a:gd name="T2" fmla="*/ 14 w 44"/>
                <a:gd name="T3" fmla="*/ 8 h 53"/>
                <a:gd name="T4" fmla="*/ 44 w 44"/>
                <a:gd name="T5" fmla="*/ 53 h 53"/>
              </a:gdLst>
              <a:ahLst/>
              <a:cxnLst>
                <a:cxn ang="0">
                  <a:pos x="T0" y="T1"/>
                </a:cxn>
                <a:cxn ang="0">
                  <a:pos x="T2" y="T3"/>
                </a:cxn>
                <a:cxn ang="0">
                  <a:pos x="T4" y="T5"/>
                </a:cxn>
              </a:cxnLst>
              <a:rect l="0" t="0" r="r" b="b"/>
              <a:pathLst>
                <a:path w="44" h="53">
                  <a:moveTo>
                    <a:pt x="44" y="53"/>
                  </a:moveTo>
                  <a:cubicBezTo>
                    <a:pt x="44" y="53"/>
                    <a:pt x="28" y="0"/>
                    <a:pt x="14" y="8"/>
                  </a:cubicBezTo>
                  <a:cubicBezTo>
                    <a:pt x="0" y="17"/>
                    <a:pt x="44" y="53"/>
                    <a:pt x="44" y="53"/>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ïṣ1îḋe">
              <a:extLst>
                <a:ext uri="{FF2B5EF4-FFF2-40B4-BE49-F238E27FC236}">
                  <a16:creationId xmlns:a16="http://schemas.microsoft.com/office/drawing/2014/main" xmlns="" id="{9D473BCB-3752-40C9-B689-C2A12FE70DF8}"/>
                </a:ext>
              </a:extLst>
            </p:cNvPr>
            <p:cNvSpPr/>
            <p:nvPr/>
          </p:nvSpPr>
          <p:spPr bwMode="auto">
            <a:xfrm>
              <a:off x="2074361" y="4751140"/>
              <a:ext cx="104081" cy="124445"/>
            </a:xfrm>
            <a:custGeom>
              <a:avLst/>
              <a:gdLst>
                <a:gd name="T0" fmla="*/ 0 w 44"/>
                <a:gd name="T1" fmla="*/ 53 h 53"/>
                <a:gd name="T2" fmla="*/ 30 w 44"/>
                <a:gd name="T3" fmla="*/ 8 h 53"/>
                <a:gd name="T4" fmla="*/ 0 w 44"/>
                <a:gd name="T5" fmla="*/ 53 h 53"/>
              </a:gdLst>
              <a:ahLst/>
              <a:cxnLst>
                <a:cxn ang="0">
                  <a:pos x="T0" y="T1"/>
                </a:cxn>
                <a:cxn ang="0">
                  <a:pos x="T2" y="T3"/>
                </a:cxn>
                <a:cxn ang="0">
                  <a:pos x="T4" y="T5"/>
                </a:cxn>
              </a:cxnLst>
              <a:rect l="0" t="0" r="r" b="b"/>
              <a:pathLst>
                <a:path w="44" h="53">
                  <a:moveTo>
                    <a:pt x="0" y="53"/>
                  </a:moveTo>
                  <a:cubicBezTo>
                    <a:pt x="0" y="53"/>
                    <a:pt x="16" y="0"/>
                    <a:pt x="30" y="8"/>
                  </a:cubicBezTo>
                  <a:cubicBezTo>
                    <a:pt x="44" y="17"/>
                    <a:pt x="0" y="53"/>
                    <a:pt x="0" y="53"/>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íṧḻiďê">
              <a:extLst>
                <a:ext uri="{FF2B5EF4-FFF2-40B4-BE49-F238E27FC236}">
                  <a16:creationId xmlns:a16="http://schemas.microsoft.com/office/drawing/2014/main" xmlns="" id="{2304B840-4848-40BF-A85F-E572C7B09AB6}"/>
                </a:ext>
              </a:extLst>
            </p:cNvPr>
            <p:cNvSpPr/>
            <p:nvPr/>
          </p:nvSpPr>
          <p:spPr bwMode="auto">
            <a:xfrm>
              <a:off x="2776910" y="4493199"/>
              <a:ext cx="132365" cy="91637"/>
            </a:xfrm>
            <a:custGeom>
              <a:avLst/>
              <a:gdLst>
                <a:gd name="T0" fmla="*/ 56 w 56"/>
                <a:gd name="T1" fmla="*/ 39 h 39"/>
                <a:gd name="T2" fmla="*/ 9 w 56"/>
                <a:gd name="T3" fmla="*/ 14 h 39"/>
                <a:gd name="T4" fmla="*/ 56 w 56"/>
                <a:gd name="T5" fmla="*/ 39 h 39"/>
              </a:gdLst>
              <a:ahLst/>
              <a:cxnLst>
                <a:cxn ang="0">
                  <a:pos x="T0" y="T1"/>
                </a:cxn>
                <a:cxn ang="0">
                  <a:pos x="T2" y="T3"/>
                </a:cxn>
                <a:cxn ang="0">
                  <a:pos x="T4" y="T5"/>
                </a:cxn>
              </a:cxnLst>
              <a:rect l="0" t="0" r="r" b="b"/>
              <a:pathLst>
                <a:path w="56" h="39">
                  <a:moveTo>
                    <a:pt x="56" y="39"/>
                  </a:moveTo>
                  <a:cubicBezTo>
                    <a:pt x="56" y="39"/>
                    <a:pt x="18" y="0"/>
                    <a:pt x="9" y="14"/>
                  </a:cubicBezTo>
                  <a:cubicBezTo>
                    <a:pt x="0" y="27"/>
                    <a:pt x="56" y="39"/>
                    <a:pt x="56" y="39"/>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iṡḻîḋê">
              <a:extLst>
                <a:ext uri="{FF2B5EF4-FFF2-40B4-BE49-F238E27FC236}">
                  <a16:creationId xmlns:a16="http://schemas.microsoft.com/office/drawing/2014/main" xmlns="" id="{704B5114-3100-4CA7-9EB2-EF6F7A9EB394}"/>
                </a:ext>
              </a:extLst>
            </p:cNvPr>
            <p:cNvSpPr/>
            <p:nvPr/>
          </p:nvSpPr>
          <p:spPr bwMode="auto">
            <a:xfrm>
              <a:off x="4013440" y="3763500"/>
              <a:ext cx="122182" cy="110869"/>
            </a:xfrm>
            <a:custGeom>
              <a:avLst/>
              <a:gdLst>
                <a:gd name="T0" fmla="*/ 52 w 52"/>
                <a:gd name="T1" fmla="*/ 47 h 47"/>
                <a:gd name="T2" fmla="*/ 12 w 52"/>
                <a:gd name="T3" fmla="*/ 12 h 47"/>
                <a:gd name="T4" fmla="*/ 52 w 52"/>
                <a:gd name="T5" fmla="*/ 47 h 47"/>
              </a:gdLst>
              <a:ahLst/>
              <a:cxnLst>
                <a:cxn ang="0">
                  <a:pos x="T0" y="T1"/>
                </a:cxn>
                <a:cxn ang="0">
                  <a:pos x="T2" y="T3"/>
                </a:cxn>
                <a:cxn ang="0">
                  <a:pos x="T4" y="T5"/>
                </a:cxn>
              </a:cxnLst>
              <a:rect l="0" t="0" r="r" b="b"/>
              <a:pathLst>
                <a:path w="52" h="47">
                  <a:moveTo>
                    <a:pt x="52" y="47"/>
                  </a:moveTo>
                  <a:cubicBezTo>
                    <a:pt x="52" y="47"/>
                    <a:pt x="23" y="0"/>
                    <a:pt x="12" y="12"/>
                  </a:cubicBezTo>
                  <a:cubicBezTo>
                    <a:pt x="0" y="23"/>
                    <a:pt x="52" y="47"/>
                    <a:pt x="52" y="47"/>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íṣļïḋe">
              <a:extLst>
                <a:ext uri="{FF2B5EF4-FFF2-40B4-BE49-F238E27FC236}">
                  <a16:creationId xmlns:a16="http://schemas.microsoft.com/office/drawing/2014/main" xmlns="" id="{7B4B45B4-8DB2-4ABE-B91C-F373AACC2068}"/>
                </a:ext>
              </a:extLst>
            </p:cNvPr>
            <p:cNvSpPr/>
            <p:nvPr/>
          </p:nvSpPr>
          <p:spPr bwMode="auto">
            <a:xfrm>
              <a:off x="2977153" y="4434371"/>
              <a:ext cx="102950" cy="122182"/>
            </a:xfrm>
            <a:custGeom>
              <a:avLst/>
              <a:gdLst>
                <a:gd name="T0" fmla="*/ 0 w 44"/>
                <a:gd name="T1" fmla="*/ 52 h 52"/>
                <a:gd name="T2" fmla="*/ 30 w 44"/>
                <a:gd name="T3" fmla="*/ 8 h 52"/>
                <a:gd name="T4" fmla="*/ 0 w 44"/>
                <a:gd name="T5" fmla="*/ 52 h 52"/>
              </a:gdLst>
              <a:ahLst/>
              <a:cxnLst>
                <a:cxn ang="0">
                  <a:pos x="T0" y="T1"/>
                </a:cxn>
                <a:cxn ang="0">
                  <a:pos x="T2" y="T3"/>
                </a:cxn>
                <a:cxn ang="0">
                  <a:pos x="T4" y="T5"/>
                </a:cxn>
              </a:cxnLst>
              <a:rect l="0" t="0" r="r" b="b"/>
              <a:pathLst>
                <a:path w="44" h="52">
                  <a:moveTo>
                    <a:pt x="0" y="52"/>
                  </a:moveTo>
                  <a:cubicBezTo>
                    <a:pt x="0" y="52"/>
                    <a:pt x="17" y="0"/>
                    <a:pt x="30" y="8"/>
                  </a:cubicBezTo>
                  <a:cubicBezTo>
                    <a:pt x="44" y="16"/>
                    <a:pt x="0" y="52"/>
                    <a:pt x="0" y="52"/>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isļïďê">
              <a:extLst>
                <a:ext uri="{FF2B5EF4-FFF2-40B4-BE49-F238E27FC236}">
                  <a16:creationId xmlns:a16="http://schemas.microsoft.com/office/drawing/2014/main" xmlns="" id="{E8F784D7-1285-46EE-8D63-9DDA7B730478}"/>
                </a:ext>
              </a:extLst>
            </p:cNvPr>
            <p:cNvSpPr/>
            <p:nvPr/>
          </p:nvSpPr>
          <p:spPr bwMode="auto">
            <a:xfrm>
              <a:off x="4208026" y="3761237"/>
              <a:ext cx="113132" cy="119920"/>
            </a:xfrm>
            <a:custGeom>
              <a:avLst/>
              <a:gdLst>
                <a:gd name="T0" fmla="*/ 0 w 48"/>
                <a:gd name="T1" fmla="*/ 51 h 51"/>
                <a:gd name="T2" fmla="*/ 35 w 48"/>
                <a:gd name="T3" fmla="*/ 10 h 51"/>
                <a:gd name="T4" fmla="*/ 0 w 48"/>
                <a:gd name="T5" fmla="*/ 51 h 51"/>
              </a:gdLst>
              <a:ahLst/>
              <a:cxnLst>
                <a:cxn ang="0">
                  <a:pos x="T0" y="T1"/>
                </a:cxn>
                <a:cxn ang="0">
                  <a:pos x="T2" y="T3"/>
                </a:cxn>
                <a:cxn ang="0">
                  <a:pos x="T4" y="T5"/>
                </a:cxn>
              </a:cxnLst>
              <a:rect l="0" t="0" r="r" b="b"/>
              <a:pathLst>
                <a:path w="48" h="51">
                  <a:moveTo>
                    <a:pt x="0" y="51"/>
                  </a:moveTo>
                  <a:cubicBezTo>
                    <a:pt x="0" y="51"/>
                    <a:pt x="22" y="0"/>
                    <a:pt x="35" y="10"/>
                  </a:cubicBezTo>
                  <a:cubicBezTo>
                    <a:pt x="48" y="19"/>
                    <a:pt x="0" y="51"/>
                    <a:pt x="0" y="51"/>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işlíḍè">
              <a:extLst>
                <a:ext uri="{FF2B5EF4-FFF2-40B4-BE49-F238E27FC236}">
                  <a16:creationId xmlns:a16="http://schemas.microsoft.com/office/drawing/2014/main" xmlns="" id="{D2C5E1B4-C71C-4D4D-BD00-9B849AEBBC08}"/>
                </a:ext>
              </a:extLst>
            </p:cNvPr>
            <p:cNvSpPr/>
            <p:nvPr/>
          </p:nvSpPr>
          <p:spPr bwMode="auto">
            <a:xfrm>
              <a:off x="2013270" y="4338209"/>
              <a:ext cx="896004" cy="495517"/>
            </a:xfrm>
            <a:custGeom>
              <a:avLst/>
              <a:gdLst>
                <a:gd name="T0" fmla="*/ 4 w 381"/>
                <a:gd name="T1" fmla="*/ 211 h 211"/>
                <a:gd name="T2" fmla="*/ 219 w 381"/>
                <a:gd name="T3" fmla="*/ 4 h 211"/>
                <a:gd name="T4" fmla="*/ 228 w 381"/>
                <a:gd name="T5" fmla="*/ 4 h 211"/>
                <a:gd name="T6" fmla="*/ 378 w 381"/>
                <a:gd name="T7" fmla="*/ 73 h 211"/>
                <a:gd name="T8" fmla="*/ 381 w 381"/>
                <a:gd name="T9" fmla="*/ 71 h 211"/>
                <a:gd name="T10" fmla="*/ 228 w 381"/>
                <a:gd name="T11" fmla="*/ 0 h 211"/>
                <a:gd name="T12" fmla="*/ 219 w 381"/>
                <a:gd name="T13" fmla="*/ 0 h 211"/>
                <a:gd name="T14" fmla="*/ 0 w 381"/>
                <a:gd name="T15" fmla="*/ 211 h 211"/>
                <a:gd name="T16" fmla="*/ 4 w 381"/>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211">
                  <a:moveTo>
                    <a:pt x="4" y="211"/>
                  </a:moveTo>
                  <a:cubicBezTo>
                    <a:pt x="9" y="95"/>
                    <a:pt x="104" y="4"/>
                    <a:pt x="219" y="4"/>
                  </a:cubicBezTo>
                  <a:cubicBezTo>
                    <a:pt x="222" y="4"/>
                    <a:pt x="225" y="4"/>
                    <a:pt x="228" y="4"/>
                  </a:cubicBezTo>
                  <a:cubicBezTo>
                    <a:pt x="287" y="7"/>
                    <a:pt x="340" y="33"/>
                    <a:pt x="378" y="73"/>
                  </a:cubicBezTo>
                  <a:cubicBezTo>
                    <a:pt x="381" y="71"/>
                    <a:pt x="381" y="71"/>
                    <a:pt x="381" y="71"/>
                  </a:cubicBezTo>
                  <a:cubicBezTo>
                    <a:pt x="343" y="29"/>
                    <a:pt x="289" y="3"/>
                    <a:pt x="228" y="0"/>
                  </a:cubicBezTo>
                  <a:cubicBezTo>
                    <a:pt x="225" y="0"/>
                    <a:pt x="222" y="0"/>
                    <a:pt x="219" y="0"/>
                  </a:cubicBezTo>
                  <a:cubicBezTo>
                    <a:pt x="102" y="0"/>
                    <a:pt x="5" y="93"/>
                    <a:pt x="0" y="211"/>
                  </a:cubicBezTo>
                  <a:cubicBezTo>
                    <a:pt x="4" y="211"/>
                    <a:pt x="4" y="211"/>
                    <a:pt x="4" y="211"/>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í$líḍè">
              <a:extLst>
                <a:ext uri="{FF2B5EF4-FFF2-40B4-BE49-F238E27FC236}">
                  <a16:creationId xmlns:a16="http://schemas.microsoft.com/office/drawing/2014/main" xmlns="" id="{4C1D1B58-DBB6-4E21-AAD0-B69F8ACAA045}"/>
                </a:ext>
              </a:extLst>
            </p:cNvPr>
            <p:cNvSpPr/>
            <p:nvPr/>
          </p:nvSpPr>
          <p:spPr bwMode="auto">
            <a:xfrm>
              <a:off x="4172956" y="3555337"/>
              <a:ext cx="167435" cy="290749"/>
            </a:xfrm>
            <a:custGeom>
              <a:avLst/>
              <a:gdLst>
                <a:gd name="T0" fmla="*/ 4 w 71"/>
                <a:gd name="T1" fmla="*/ 124 h 124"/>
                <a:gd name="T2" fmla="*/ 71 w 71"/>
                <a:gd name="T3" fmla="*/ 3 h 124"/>
                <a:gd name="T4" fmla="*/ 68 w 71"/>
                <a:gd name="T5" fmla="*/ 0 h 124"/>
                <a:gd name="T6" fmla="*/ 0 w 71"/>
                <a:gd name="T7" fmla="*/ 123 h 124"/>
                <a:gd name="T8" fmla="*/ 4 w 71"/>
                <a:gd name="T9" fmla="*/ 124 h 124"/>
              </a:gdLst>
              <a:ahLst/>
              <a:cxnLst>
                <a:cxn ang="0">
                  <a:pos x="T0" y="T1"/>
                </a:cxn>
                <a:cxn ang="0">
                  <a:pos x="T2" y="T3"/>
                </a:cxn>
                <a:cxn ang="0">
                  <a:pos x="T4" y="T5"/>
                </a:cxn>
                <a:cxn ang="0">
                  <a:pos x="T6" y="T7"/>
                </a:cxn>
                <a:cxn ang="0">
                  <a:pos x="T8" y="T9"/>
                </a:cxn>
              </a:cxnLst>
              <a:rect l="0" t="0" r="r" b="b"/>
              <a:pathLst>
                <a:path w="71" h="124">
                  <a:moveTo>
                    <a:pt x="4" y="124"/>
                  </a:moveTo>
                  <a:cubicBezTo>
                    <a:pt x="9" y="90"/>
                    <a:pt x="32" y="44"/>
                    <a:pt x="71" y="3"/>
                  </a:cubicBezTo>
                  <a:cubicBezTo>
                    <a:pt x="68" y="0"/>
                    <a:pt x="68" y="0"/>
                    <a:pt x="68" y="0"/>
                  </a:cubicBezTo>
                  <a:cubicBezTo>
                    <a:pt x="28" y="42"/>
                    <a:pt x="6" y="89"/>
                    <a:pt x="0" y="123"/>
                  </a:cubicBezTo>
                  <a:cubicBezTo>
                    <a:pt x="4" y="124"/>
                    <a:pt x="4" y="124"/>
                    <a:pt x="4" y="124"/>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ïṡlîďe">
              <a:extLst>
                <a:ext uri="{FF2B5EF4-FFF2-40B4-BE49-F238E27FC236}">
                  <a16:creationId xmlns:a16="http://schemas.microsoft.com/office/drawing/2014/main" xmlns="" id="{BACA2570-72C3-496F-B4B6-E9CA907507D4}"/>
                </a:ext>
              </a:extLst>
            </p:cNvPr>
            <p:cNvSpPr/>
            <p:nvPr/>
          </p:nvSpPr>
          <p:spPr bwMode="auto">
            <a:xfrm>
              <a:off x="2861758" y="3538367"/>
              <a:ext cx="1323642" cy="968408"/>
            </a:xfrm>
            <a:custGeom>
              <a:avLst/>
              <a:gdLst>
                <a:gd name="T0" fmla="*/ 21 w 563"/>
                <a:gd name="T1" fmla="*/ 411 h 412"/>
                <a:gd name="T2" fmla="*/ 4 w 563"/>
                <a:gd name="T3" fmla="*/ 312 h 412"/>
                <a:gd name="T4" fmla="*/ 7 w 563"/>
                <a:gd name="T5" fmla="*/ 273 h 412"/>
                <a:gd name="T6" fmla="*/ 311 w 563"/>
                <a:gd name="T7" fmla="*/ 4 h 412"/>
                <a:gd name="T8" fmla="*/ 350 w 563"/>
                <a:gd name="T9" fmla="*/ 6 h 412"/>
                <a:gd name="T10" fmla="*/ 560 w 563"/>
                <a:gd name="T11" fmla="*/ 130 h 412"/>
                <a:gd name="T12" fmla="*/ 563 w 563"/>
                <a:gd name="T13" fmla="*/ 128 h 412"/>
                <a:gd name="T14" fmla="*/ 350 w 563"/>
                <a:gd name="T15" fmla="*/ 2 h 412"/>
                <a:gd name="T16" fmla="*/ 311 w 563"/>
                <a:gd name="T17" fmla="*/ 0 h 412"/>
                <a:gd name="T18" fmla="*/ 3 w 563"/>
                <a:gd name="T19" fmla="*/ 272 h 412"/>
                <a:gd name="T20" fmla="*/ 0 w 563"/>
                <a:gd name="T21" fmla="*/ 312 h 412"/>
                <a:gd name="T22" fmla="*/ 17 w 563"/>
                <a:gd name="T23" fmla="*/ 412 h 412"/>
                <a:gd name="T24" fmla="*/ 21 w 563"/>
                <a:gd name="T25" fmla="*/ 41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2">
                  <a:moveTo>
                    <a:pt x="21" y="411"/>
                  </a:moveTo>
                  <a:cubicBezTo>
                    <a:pt x="10" y="380"/>
                    <a:pt x="4" y="346"/>
                    <a:pt x="4" y="312"/>
                  </a:cubicBezTo>
                  <a:cubicBezTo>
                    <a:pt x="4" y="299"/>
                    <a:pt x="5" y="286"/>
                    <a:pt x="7" y="273"/>
                  </a:cubicBezTo>
                  <a:cubicBezTo>
                    <a:pt x="26" y="118"/>
                    <a:pt x="158" y="4"/>
                    <a:pt x="311" y="4"/>
                  </a:cubicBezTo>
                  <a:cubicBezTo>
                    <a:pt x="324" y="4"/>
                    <a:pt x="337" y="5"/>
                    <a:pt x="350" y="6"/>
                  </a:cubicBezTo>
                  <a:cubicBezTo>
                    <a:pt x="437" y="17"/>
                    <a:pt x="512" y="64"/>
                    <a:pt x="560" y="130"/>
                  </a:cubicBezTo>
                  <a:cubicBezTo>
                    <a:pt x="563" y="128"/>
                    <a:pt x="563" y="128"/>
                    <a:pt x="563" y="128"/>
                  </a:cubicBezTo>
                  <a:cubicBezTo>
                    <a:pt x="514" y="61"/>
                    <a:pt x="439" y="14"/>
                    <a:pt x="350" y="2"/>
                  </a:cubicBezTo>
                  <a:cubicBezTo>
                    <a:pt x="337" y="1"/>
                    <a:pt x="324" y="0"/>
                    <a:pt x="311" y="0"/>
                  </a:cubicBezTo>
                  <a:cubicBezTo>
                    <a:pt x="156" y="0"/>
                    <a:pt x="22" y="115"/>
                    <a:pt x="3" y="272"/>
                  </a:cubicBezTo>
                  <a:cubicBezTo>
                    <a:pt x="1" y="285"/>
                    <a:pt x="0" y="299"/>
                    <a:pt x="0" y="312"/>
                  </a:cubicBezTo>
                  <a:cubicBezTo>
                    <a:pt x="0" y="347"/>
                    <a:pt x="6" y="380"/>
                    <a:pt x="17" y="412"/>
                  </a:cubicBezTo>
                  <a:cubicBezTo>
                    <a:pt x="21" y="411"/>
                    <a:pt x="21" y="411"/>
                    <a:pt x="21" y="411"/>
                  </a:cubicBezTo>
                  <a:close/>
                </a:path>
              </a:pathLst>
            </a:custGeom>
            <a:solidFill>
              <a:srgbClr val="FC9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iŝliḋe">
              <a:extLst>
                <a:ext uri="{FF2B5EF4-FFF2-40B4-BE49-F238E27FC236}">
                  <a16:creationId xmlns:a16="http://schemas.microsoft.com/office/drawing/2014/main" xmlns="" id="{0B1DF081-7EBC-4C6B-BF3A-6886B5DA5BC0}"/>
                </a:ext>
              </a:extLst>
            </p:cNvPr>
            <p:cNvSpPr/>
            <p:nvPr/>
          </p:nvSpPr>
          <p:spPr bwMode="auto">
            <a:xfrm>
              <a:off x="4281562" y="3084709"/>
              <a:ext cx="288486" cy="283961"/>
            </a:xfrm>
            <a:custGeom>
              <a:avLst/>
              <a:gdLst>
                <a:gd name="T0" fmla="*/ 89 w 123"/>
                <a:gd name="T1" fmla="*/ 78 h 121"/>
                <a:gd name="T2" fmla="*/ 110 w 123"/>
                <a:gd name="T3" fmla="*/ 12 h 121"/>
                <a:gd name="T4" fmla="*/ 45 w 123"/>
                <a:gd name="T5" fmla="*/ 33 h 121"/>
                <a:gd name="T6" fmla="*/ 0 w 123"/>
                <a:gd name="T7" fmla="*/ 121 h 121"/>
                <a:gd name="T8" fmla="*/ 89 w 123"/>
                <a:gd name="T9" fmla="*/ 78 h 121"/>
              </a:gdLst>
              <a:ahLst/>
              <a:cxnLst>
                <a:cxn ang="0">
                  <a:pos x="T0" y="T1"/>
                </a:cxn>
                <a:cxn ang="0">
                  <a:pos x="T2" y="T3"/>
                </a:cxn>
                <a:cxn ang="0">
                  <a:pos x="T4" y="T5"/>
                </a:cxn>
                <a:cxn ang="0">
                  <a:pos x="T6" y="T7"/>
                </a:cxn>
                <a:cxn ang="0">
                  <a:pos x="T8" y="T9"/>
                </a:cxn>
              </a:cxnLst>
              <a:rect l="0" t="0" r="r" b="b"/>
              <a:pathLst>
                <a:path w="123" h="121">
                  <a:moveTo>
                    <a:pt x="89" y="78"/>
                  </a:moveTo>
                  <a:cubicBezTo>
                    <a:pt x="113" y="53"/>
                    <a:pt x="123" y="24"/>
                    <a:pt x="110" y="12"/>
                  </a:cubicBezTo>
                  <a:cubicBezTo>
                    <a:pt x="98" y="0"/>
                    <a:pt x="69" y="9"/>
                    <a:pt x="45" y="33"/>
                  </a:cubicBezTo>
                  <a:cubicBezTo>
                    <a:pt x="16" y="62"/>
                    <a:pt x="0" y="121"/>
                    <a:pt x="0" y="121"/>
                  </a:cubicBezTo>
                  <a:cubicBezTo>
                    <a:pt x="0" y="121"/>
                    <a:pt x="61" y="105"/>
                    <a:pt x="89" y="78"/>
                  </a:cubicBezTo>
                  <a:close/>
                </a:path>
              </a:pathLst>
            </a:custGeom>
            <a:solidFill>
              <a:srgbClr val="005EB8"/>
            </a:solidFill>
            <a:ln>
              <a:noFill/>
            </a:ln>
            <a:extLst/>
          </p:spPr>
          <p:txBody>
            <a:bodyPr anchor="ctr"/>
            <a:lstStyle/>
            <a:p>
              <a:pPr algn="ctr"/>
              <a:endParaRPr/>
            </a:p>
          </p:txBody>
        </p:sp>
        <p:sp>
          <p:nvSpPr>
            <p:cNvPr id="236" name="îṧlïḑe">
              <a:extLst>
                <a:ext uri="{FF2B5EF4-FFF2-40B4-BE49-F238E27FC236}">
                  <a16:creationId xmlns:a16="http://schemas.microsoft.com/office/drawing/2014/main" xmlns="" id="{9194F3EA-F8F5-4C6C-85E9-933F04461402}"/>
                </a:ext>
              </a:extLst>
            </p:cNvPr>
            <p:cNvSpPr/>
            <p:nvPr/>
          </p:nvSpPr>
          <p:spPr bwMode="auto">
            <a:xfrm>
              <a:off x="4476149" y="3277033"/>
              <a:ext cx="287355" cy="287355"/>
            </a:xfrm>
            <a:custGeom>
              <a:avLst/>
              <a:gdLst>
                <a:gd name="T0" fmla="*/ 89 w 122"/>
                <a:gd name="T1" fmla="*/ 78 h 122"/>
                <a:gd name="T2" fmla="*/ 110 w 122"/>
                <a:gd name="T3" fmla="*/ 13 h 122"/>
                <a:gd name="T4" fmla="*/ 44 w 122"/>
                <a:gd name="T5" fmla="*/ 34 h 122"/>
                <a:gd name="T6" fmla="*/ 0 w 122"/>
                <a:gd name="T7" fmla="*/ 122 h 122"/>
                <a:gd name="T8" fmla="*/ 89 w 122"/>
                <a:gd name="T9" fmla="*/ 78 h 122"/>
              </a:gdLst>
              <a:ahLst/>
              <a:cxnLst>
                <a:cxn ang="0">
                  <a:pos x="T0" y="T1"/>
                </a:cxn>
                <a:cxn ang="0">
                  <a:pos x="T2" y="T3"/>
                </a:cxn>
                <a:cxn ang="0">
                  <a:pos x="T4" y="T5"/>
                </a:cxn>
                <a:cxn ang="0">
                  <a:pos x="T6" y="T7"/>
                </a:cxn>
                <a:cxn ang="0">
                  <a:pos x="T8" y="T9"/>
                </a:cxn>
              </a:cxnLst>
              <a:rect l="0" t="0" r="r" b="b"/>
              <a:pathLst>
                <a:path w="122" h="122">
                  <a:moveTo>
                    <a:pt x="89" y="78"/>
                  </a:moveTo>
                  <a:cubicBezTo>
                    <a:pt x="113" y="54"/>
                    <a:pt x="122" y="25"/>
                    <a:pt x="110" y="13"/>
                  </a:cubicBezTo>
                  <a:cubicBezTo>
                    <a:pt x="98" y="0"/>
                    <a:pt x="69" y="10"/>
                    <a:pt x="44" y="34"/>
                  </a:cubicBezTo>
                  <a:cubicBezTo>
                    <a:pt x="16" y="63"/>
                    <a:pt x="0" y="122"/>
                    <a:pt x="0" y="122"/>
                  </a:cubicBezTo>
                  <a:cubicBezTo>
                    <a:pt x="0" y="122"/>
                    <a:pt x="61" y="106"/>
                    <a:pt x="89" y="78"/>
                  </a:cubicBezTo>
                  <a:close/>
                </a:path>
              </a:pathLst>
            </a:custGeom>
            <a:solidFill>
              <a:srgbClr val="005EB8"/>
            </a:solidFill>
            <a:ln>
              <a:noFill/>
            </a:ln>
            <a:extLst/>
          </p:spPr>
          <p:txBody>
            <a:bodyPr anchor="ctr"/>
            <a:lstStyle/>
            <a:p>
              <a:pPr algn="ctr"/>
              <a:endParaRPr/>
            </a:p>
          </p:txBody>
        </p:sp>
        <p:sp>
          <p:nvSpPr>
            <p:cNvPr id="237" name="îŝḻiďê">
              <a:extLst>
                <a:ext uri="{FF2B5EF4-FFF2-40B4-BE49-F238E27FC236}">
                  <a16:creationId xmlns:a16="http://schemas.microsoft.com/office/drawing/2014/main" xmlns="" id="{5C4CF358-B815-4645-AFEC-E01764714619}"/>
                </a:ext>
              </a:extLst>
            </p:cNvPr>
            <p:cNvSpPr/>
            <p:nvPr/>
          </p:nvSpPr>
          <p:spPr bwMode="auto">
            <a:xfrm>
              <a:off x="4347179" y="3139012"/>
              <a:ext cx="359759" cy="403881"/>
            </a:xfrm>
            <a:custGeom>
              <a:avLst/>
              <a:gdLst>
                <a:gd name="T0" fmla="*/ 114 w 153"/>
                <a:gd name="T1" fmla="*/ 105 h 172"/>
                <a:gd name="T2" fmla="*/ 136 w 153"/>
                <a:gd name="T3" fmla="*/ 15 h 172"/>
                <a:gd name="T4" fmla="*/ 51 w 153"/>
                <a:gd name="T5" fmla="*/ 50 h 172"/>
                <a:gd name="T6" fmla="*/ 0 w 153"/>
                <a:gd name="T7" fmla="*/ 172 h 172"/>
                <a:gd name="T8" fmla="*/ 114 w 153"/>
                <a:gd name="T9" fmla="*/ 105 h 172"/>
              </a:gdLst>
              <a:ahLst/>
              <a:cxnLst>
                <a:cxn ang="0">
                  <a:pos x="T0" y="T1"/>
                </a:cxn>
                <a:cxn ang="0">
                  <a:pos x="T2" y="T3"/>
                </a:cxn>
                <a:cxn ang="0">
                  <a:pos x="T4" y="T5"/>
                </a:cxn>
                <a:cxn ang="0">
                  <a:pos x="T6" y="T7"/>
                </a:cxn>
                <a:cxn ang="0">
                  <a:pos x="T8" y="T9"/>
                </a:cxn>
              </a:cxnLst>
              <a:rect l="0" t="0" r="r" b="b"/>
              <a:pathLst>
                <a:path w="153" h="172">
                  <a:moveTo>
                    <a:pt x="114" y="105"/>
                  </a:moveTo>
                  <a:cubicBezTo>
                    <a:pt x="144" y="70"/>
                    <a:pt x="153" y="30"/>
                    <a:pt x="136" y="15"/>
                  </a:cubicBezTo>
                  <a:cubicBezTo>
                    <a:pt x="118" y="0"/>
                    <a:pt x="80" y="16"/>
                    <a:pt x="51" y="50"/>
                  </a:cubicBezTo>
                  <a:cubicBezTo>
                    <a:pt x="16" y="91"/>
                    <a:pt x="0" y="172"/>
                    <a:pt x="0" y="172"/>
                  </a:cubicBezTo>
                  <a:cubicBezTo>
                    <a:pt x="0" y="172"/>
                    <a:pt x="80" y="144"/>
                    <a:pt x="114" y="105"/>
                  </a:cubicBezTo>
                  <a:close/>
                </a:path>
              </a:pathLst>
            </a:custGeom>
            <a:solidFill>
              <a:srgbClr val="FFE10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îṧḻîḍê">
              <a:extLst>
                <a:ext uri="{FF2B5EF4-FFF2-40B4-BE49-F238E27FC236}">
                  <a16:creationId xmlns:a16="http://schemas.microsoft.com/office/drawing/2014/main" xmlns="" id="{944A58E6-4C19-4CC1-94C2-075B67423CAC}"/>
                </a:ext>
              </a:extLst>
            </p:cNvPr>
            <p:cNvSpPr/>
            <p:nvPr/>
          </p:nvSpPr>
          <p:spPr bwMode="auto">
            <a:xfrm>
              <a:off x="4415058" y="2875415"/>
              <a:ext cx="560003" cy="554346"/>
            </a:xfrm>
            <a:custGeom>
              <a:avLst/>
              <a:gdLst>
                <a:gd name="T0" fmla="*/ 69 w 238"/>
                <a:gd name="T1" fmla="*/ 76 h 236"/>
                <a:gd name="T2" fmla="*/ 26 w 238"/>
                <a:gd name="T3" fmla="*/ 211 h 236"/>
                <a:gd name="T4" fmla="*/ 160 w 238"/>
                <a:gd name="T5" fmla="*/ 167 h 236"/>
                <a:gd name="T6" fmla="*/ 238 w 238"/>
                <a:gd name="T7" fmla="*/ 0 h 236"/>
                <a:gd name="T8" fmla="*/ 69 w 238"/>
                <a:gd name="T9" fmla="*/ 76 h 236"/>
              </a:gdLst>
              <a:ahLst/>
              <a:cxnLst>
                <a:cxn ang="0">
                  <a:pos x="T0" y="T1"/>
                </a:cxn>
                <a:cxn ang="0">
                  <a:pos x="T2" y="T3"/>
                </a:cxn>
                <a:cxn ang="0">
                  <a:pos x="T4" y="T5"/>
                </a:cxn>
                <a:cxn ang="0">
                  <a:pos x="T6" y="T7"/>
                </a:cxn>
                <a:cxn ang="0">
                  <a:pos x="T8" y="T9"/>
                </a:cxn>
              </a:cxnLst>
              <a:rect l="0" t="0" r="r" b="b"/>
              <a:pathLst>
                <a:path w="238" h="236">
                  <a:moveTo>
                    <a:pt x="69" y="76"/>
                  </a:moveTo>
                  <a:cubicBezTo>
                    <a:pt x="20" y="125"/>
                    <a:pt x="0" y="186"/>
                    <a:pt x="26" y="211"/>
                  </a:cubicBezTo>
                  <a:cubicBezTo>
                    <a:pt x="51" y="236"/>
                    <a:pt x="111" y="216"/>
                    <a:pt x="160" y="167"/>
                  </a:cubicBezTo>
                  <a:cubicBezTo>
                    <a:pt x="218" y="109"/>
                    <a:pt x="238" y="0"/>
                    <a:pt x="238" y="0"/>
                  </a:cubicBezTo>
                  <a:cubicBezTo>
                    <a:pt x="238" y="0"/>
                    <a:pt x="126" y="20"/>
                    <a:pt x="69" y="76"/>
                  </a:cubicBezTo>
                  <a:close/>
                </a:path>
              </a:pathLst>
            </a:custGeom>
            <a:solidFill>
              <a:srgbClr val="0091DA"/>
            </a:solidFill>
            <a:ln>
              <a:noFill/>
            </a:ln>
            <a:extLst/>
          </p:spPr>
          <p:txBody>
            <a:bodyPr anchor="ctr"/>
            <a:lstStyle/>
            <a:p>
              <a:pPr algn="ctr"/>
              <a:endParaRPr/>
            </a:p>
          </p:txBody>
        </p:sp>
        <p:sp>
          <p:nvSpPr>
            <p:cNvPr id="239" name="îşliďê">
              <a:extLst>
                <a:ext uri="{FF2B5EF4-FFF2-40B4-BE49-F238E27FC236}">
                  <a16:creationId xmlns:a16="http://schemas.microsoft.com/office/drawing/2014/main" xmlns="" id="{7127E941-41DB-438C-83E7-8BB9776ED439}"/>
                </a:ext>
              </a:extLst>
            </p:cNvPr>
            <p:cNvSpPr/>
            <p:nvPr/>
          </p:nvSpPr>
          <p:spPr bwMode="auto">
            <a:xfrm>
              <a:off x="4796312" y="2875415"/>
              <a:ext cx="178748" cy="161779"/>
            </a:xfrm>
            <a:custGeom>
              <a:avLst/>
              <a:gdLst>
                <a:gd name="T0" fmla="*/ 56 w 76"/>
                <a:gd name="T1" fmla="*/ 69 h 69"/>
                <a:gd name="T2" fmla="*/ 76 w 76"/>
                <a:gd name="T3" fmla="*/ 0 h 69"/>
                <a:gd name="T4" fmla="*/ 0 w 76"/>
                <a:gd name="T5" fmla="*/ 21 h 69"/>
                <a:gd name="T6" fmla="*/ 56 w 76"/>
                <a:gd name="T7" fmla="*/ 69 h 69"/>
              </a:gdLst>
              <a:ahLst/>
              <a:cxnLst>
                <a:cxn ang="0">
                  <a:pos x="T0" y="T1"/>
                </a:cxn>
                <a:cxn ang="0">
                  <a:pos x="T2" y="T3"/>
                </a:cxn>
                <a:cxn ang="0">
                  <a:pos x="T4" y="T5"/>
                </a:cxn>
                <a:cxn ang="0">
                  <a:pos x="T6" y="T7"/>
                </a:cxn>
              </a:cxnLst>
              <a:rect l="0" t="0" r="r" b="b"/>
              <a:pathLst>
                <a:path w="76" h="69">
                  <a:moveTo>
                    <a:pt x="56" y="69"/>
                  </a:moveTo>
                  <a:cubicBezTo>
                    <a:pt x="70" y="31"/>
                    <a:pt x="76" y="0"/>
                    <a:pt x="76" y="0"/>
                  </a:cubicBezTo>
                  <a:cubicBezTo>
                    <a:pt x="76" y="0"/>
                    <a:pt x="41" y="6"/>
                    <a:pt x="0" y="21"/>
                  </a:cubicBezTo>
                  <a:cubicBezTo>
                    <a:pt x="19" y="38"/>
                    <a:pt x="37" y="53"/>
                    <a:pt x="56" y="69"/>
                  </a:cubicBezTo>
                  <a:close/>
                </a:path>
              </a:pathLst>
            </a:custGeom>
            <a:solidFill>
              <a:srgbClr val="00338D"/>
            </a:solidFill>
            <a:ln>
              <a:noFill/>
            </a:ln>
            <a:extLst/>
          </p:spPr>
          <p:txBody>
            <a:bodyPr anchor="ctr"/>
            <a:lstStyle/>
            <a:p>
              <a:pPr algn="ctr"/>
              <a:endParaRPr/>
            </a:p>
          </p:txBody>
        </p:sp>
        <p:sp>
          <p:nvSpPr>
            <p:cNvPr id="240" name="ïṡlíḑe">
              <a:extLst>
                <a:ext uri="{FF2B5EF4-FFF2-40B4-BE49-F238E27FC236}">
                  <a16:creationId xmlns:a16="http://schemas.microsoft.com/office/drawing/2014/main" xmlns="" id="{53CC0200-DA9E-417C-890E-54DC8897B72E}"/>
                </a:ext>
              </a:extLst>
            </p:cNvPr>
            <p:cNvSpPr/>
            <p:nvPr/>
          </p:nvSpPr>
          <p:spPr bwMode="auto">
            <a:xfrm>
              <a:off x="4687705" y="2995335"/>
              <a:ext cx="162910" cy="161779"/>
            </a:xfrm>
            <a:custGeom>
              <a:avLst/>
              <a:gdLst>
                <a:gd name="T0" fmla="*/ 57 w 69"/>
                <a:gd name="T1" fmla="*/ 57 h 69"/>
                <a:gd name="T2" fmla="*/ 12 w 69"/>
                <a:gd name="T3" fmla="*/ 57 h 69"/>
                <a:gd name="T4" fmla="*/ 12 w 69"/>
                <a:gd name="T5" fmla="*/ 12 h 69"/>
                <a:gd name="T6" fmla="*/ 57 w 69"/>
                <a:gd name="T7" fmla="*/ 12 h 69"/>
                <a:gd name="T8" fmla="*/ 57 w 69"/>
                <a:gd name="T9" fmla="*/ 57 h 69"/>
              </a:gdLst>
              <a:ahLst/>
              <a:cxnLst>
                <a:cxn ang="0">
                  <a:pos x="T0" y="T1"/>
                </a:cxn>
                <a:cxn ang="0">
                  <a:pos x="T2" y="T3"/>
                </a:cxn>
                <a:cxn ang="0">
                  <a:pos x="T4" y="T5"/>
                </a:cxn>
                <a:cxn ang="0">
                  <a:pos x="T6" y="T7"/>
                </a:cxn>
                <a:cxn ang="0">
                  <a:pos x="T8" y="T9"/>
                </a:cxn>
              </a:cxnLst>
              <a:rect l="0" t="0" r="r" b="b"/>
              <a:pathLst>
                <a:path w="69" h="69">
                  <a:moveTo>
                    <a:pt x="57" y="57"/>
                  </a:moveTo>
                  <a:cubicBezTo>
                    <a:pt x="45" y="69"/>
                    <a:pt x="25" y="69"/>
                    <a:pt x="12" y="57"/>
                  </a:cubicBezTo>
                  <a:cubicBezTo>
                    <a:pt x="0" y="45"/>
                    <a:pt x="0" y="25"/>
                    <a:pt x="12" y="12"/>
                  </a:cubicBezTo>
                  <a:cubicBezTo>
                    <a:pt x="25" y="0"/>
                    <a:pt x="45" y="0"/>
                    <a:pt x="57" y="12"/>
                  </a:cubicBezTo>
                  <a:cubicBezTo>
                    <a:pt x="69" y="25"/>
                    <a:pt x="69" y="45"/>
                    <a:pt x="57" y="57"/>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îşḷiḓé">
              <a:extLst>
                <a:ext uri="{FF2B5EF4-FFF2-40B4-BE49-F238E27FC236}">
                  <a16:creationId xmlns:a16="http://schemas.microsoft.com/office/drawing/2014/main" xmlns="" id="{6AE0B2D8-C8BA-409E-A7D0-BF528CFF0421}"/>
                </a:ext>
              </a:extLst>
            </p:cNvPr>
            <p:cNvSpPr/>
            <p:nvPr/>
          </p:nvSpPr>
          <p:spPr bwMode="auto">
            <a:xfrm>
              <a:off x="4909443" y="2993072"/>
              <a:ext cx="18101" cy="19233"/>
            </a:xfrm>
            <a:prstGeom prst="ellipse">
              <a:avLst/>
            </a:pr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ïśļiďé">
              <a:extLst>
                <a:ext uri="{FF2B5EF4-FFF2-40B4-BE49-F238E27FC236}">
                  <a16:creationId xmlns:a16="http://schemas.microsoft.com/office/drawing/2014/main" xmlns="" id="{976AA97C-C05E-4F1E-99C2-388230EC78F0}"/>
                </a:ext>
              </a:extLst>
            </p:cNvPr>
            <p:cNvSpPr/>
            <p:nvPr/>
          </p:nvSpPr>
          <p:spPr bwMode="auto">
            <a:xfrm>
              <a:off x="4504432" y="3187659"/>
              <a:ext cx="19233" cy="16970"/>
            </a:xfrm>
            <a:prstGeom prst="ellipse">
              <a:avLst/>
            </a:prstGeom>
            <a:solidFill>
              <a:srgbClr val="2627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íşļíde">
              <a:extLst>
                <a:ext uri="{FF2B5EF4-FFF2-40B4-BE49-F238E27FC236}">
                  <a16:creationId xmlns:a16="http://schemas.microsoft.com/office/drawing/2014/main" xmlns="" id="{62C7664A-677E-4062-A2F8-08C6E1F30141}"/>
                </a:ext>
              </a:extLst>
            </p:cNvPr>
            <p:cNvSpPr/>
            <p:nvPr/>
          </p:nvSpPr>
          <p:spPr bwMode="auto">
            <a:xfrm>
              <a:off x="4525927" y="3157113"/>
              <a:ext cx="15838" cy="16970"/>
            </a:xfrm>
            <a:prstGeom prst="ellipse">
              <a:avLst/>
            </a:prstGeom>
            <a:solidFill>
              <a:srgbClr val="2627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extLst>
      <p:ext uri="{BB962C8B-B14F-4D97-AF65-F5344CB8AC3E}">
        <p14:creationId xmlns:p14="http://schemas.microsoft.com/office/powerpoint/2010/main" val="163695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单项评估与组合评估（续）</a:t>
            </a:r>
            <a:endParaRPr lang="en-GB" dirty="0"/>
          </a:p>
        </p:txBody>
      </p:sp>
      <p:grpSp>
        <p:nvGrpSpPr>
          <p:cNvPr id="206" name="Group 7"/>
          <p:cNvGrpSpPr/>
          <p:nvPr/>
        </p:nvGrpSpPr>
        <p:grpSpPr>
          <a:xfrm>
            <a:off x="699151" y="2658740"/>
            <a:ext cx="3139440" cy="1706880"/>
            <a:chOff x="793281" y="2938260"/>
            <a:chExt cx="3139440" cy="1706880"/>
          </a:xfrm>
        </p:grpSpPr>
        <p:sp>
          <p:nvSpPr>
            <p:cNvPr id="207" name="Rectangle 3"/>
            <p:cNvSpPr/>
            <p:nvPr/>
          </p:nvSpPr>
          <p:spPr>
            <a:xfrm>
              <a:off x="793281" y="2938260"/>
              <a:ext cx="3139440" cy="32821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情景</a:t>
              </a:r>
              <a:r>
                <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 3A</a:t>
              </a:r>
            </a:p>
          </p:txBody>
        </p:sp>
        <p:sp>
          <p:nvSpPr>
            <p:cNvPr id="211" name="Rectangle 35"/>
            <p:cNvSpPr/>
            <p:nvPr/>
          </p:nvSpPr>
          <p:spPr>
            <a:xfrm>
              <a:off x="793281" y="3263380"/>
              <a:ext cx="3139440" cy="1381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客户数量：</a:t>
              </a:r>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 5</a:t>
              </a:r>
            </a:p>
            <a:p>
              <a:pPr hangingPunct="0"/>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a:p>
              <a:pPr hangingPunct="0"/>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每个客户的发票数量：</a:t>
              </a:r>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1,000</a:t>
              </a:r>
            </a:p>
            <a:p>
              <a:pPr hangingPunct="0"/>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a:p>
              <a:pPr hangingPunct="0"/>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发票总数：5,000</a:t>
              </a:r>
            </a:p>
          </p:txBody>
        </p:sp>
      </p:grpSp>
      <p:grpSp>
        <p:nvGrpSpPr>
          <p:cNvPr id="212" name="Group 8"/>
          <p:cNvGrpSpPr/>
          <p:nvPr/>
        </p:nvGrpSpPr>
        <p:grpSpPr>
          <a:xfrm>
            <a:off x="4156885" y="2658740"/>
            <a:ext cx="3139440" cy="1706880"/>
            <a:chOff x="4251015" y="2938260"/>
            <a:chExt cx="3139440" cy="1706880"/>
          </a:xfrm>
        </p:grpSpPr>
        <p:sp>
          <p:nvSpPr>
            <p:cNvPr id="213" name="Rectangle 36"/>
            <p:cNvSpPr/>
            <p:nvPr/>
          </p:nvSpPr>
          <p:spPr>
            <a:xfrm>
              <a:off x="4251015" y="2938260"/>
              <a:ext cx="3139440" cy="32821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情景</a:t>
              </a:r>
              <a:r>
                <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 3B</a:t>
              </a:r>
            </a:p>
          </p:txBody>
        </p:sp>
        <p:sp>
          <p:nvSpPr>
            <p:cNvPr id="214" name="Rectangle 37"/>
            <p:cNvSpPr/>
            <p:nvPr/>
          </p:nvSpPr>
          <p:spPr>
            <a:xfrm>
              <a:off x="4251015" y="3263380"/>
              <a:ext cx="3139440" cy="13817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客户数量：</a:t>
              </a:r>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5,000</a:t>
              </a:r>
            </a:p>
            <a:p>
              <a:pPr hangingPunct="0"/>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a:p>
              <a:pPr hangingPunct="0"/>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每个客户的发票数量： </a:t>
              </a:r>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1</a:t>
              </a:r>
            </a:p>
            <a:p>
              <a:pPr hangingPunct="0"/>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a:p>
              <a:pPr hangingPunct="0"/>
              <a:r>
                <a:rPr lang="en-GB" sz="1500" dirty="0" err="1">
                  <a:solidFill>
                    <a:schemeClr val="accent1"/>
                  </a:solidFill>
                  <a:latin typeface="Arial" panose="020B0604020202020204" pitchFamily="34" charset="0"/>
                  <a:ea typeface="Microsoft YaHei" panose="020B0503020204020204" pitchFamily="34" charset="-122"/>
                  <a:cs typeface="Arial" panose="020B0604020202020204" pitchFamily="34" charset="0"/>
                </a:rPr>
                <a:t>发票总数</a:t>
              </a:r>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 5,000</a:t>
              </a:r>
            </a:p>
          </p:txBody>
        </p:sp>
      </p:grpSp>
      <p:sp>
        <p:nvSpPr>
          <p:cNvPr id="215" name="Rounded Rectangle 4"/>
          <p:cNvSpPr/>
          <p:nvPr/>
        </p:nvSpPr>
        <p:spPr>
          <a:xfrm>
            <a:off x="505551" y="3928740"/>
            <a:ext cx="6959600" cy="386080"/>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rgbClr val="F68D2E"/>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16" name="Right Arrow 5"/>
          <p:cNvSpPr/>
          <p:nvPr/>
        </p:nvSpPr>
        <p:spPr>
          <a:xfrm>
            <a:off x="7527498" y="3959220"/>
            <a:ext cx="193600" cy="3251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17" name="TextBox 6"/>
          <p:cNvSpPr txBox="1"/>
          <p:nvPr/>
        </p:nvSpPr>
        <p:spPr>
          <a:xfrm>
            <a:off x="7721098" y="3957879"/>
            <a:ext cx="914400" cy="325120"/>
          </a:xfrm>
          <a:prstGeom prst="rect">
            <a:avLst/>
          </a:prstGeom>
          <a:noFill/>
        </p:spPr>
        <p:txBody>
          <a:bodyPr wrap="none" lIns="54610" tIns="54610" rIns="54610" bIns="54610" rtlCol="0">
            <a:noAutofit/>
          </a:bodyPr>
          <a:lstStyle/>
          <a:p>
            <a:pPr hangingPunct="0"/>
            <a:r>
              <a:rPr lang="en-GB" sz="1500" dirty="0" err="1">
                <a:solidFill>
                  <a:srgbClr val="C00000"/>
                </a:solidFill>
                <a:latin typeface="Arial" panose="020B0604020202020204" pitchFamily="34" charset="0"/>
                <a:ea typeface="Microsoft YaHei" panose="020B0503020204020204" pitchFamily="34" charset="-122"/>
                <a:cs typeface="Arial" panose="020B0604020202020204" pitchFamily="34" charset="0"/>
              </a:rPr>
              <a:t>相同</a:t>
            </a:r>
            <a:endParaRPr lang="en-GB" sz="15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18" name="TextBox 38"/>
          <p:cNvSpPr txBox="1"/>
          <p:nvPr/>
        </p:nvSpPr>
        <p:spPr>
          <a:xfrm>
            <a:off x="743664" y="1272981"/>
            <a:ext cx="6597174" cy="549793"/>
          </a:xfrm>
          <a:prstGeom prst="rect">
            <a:avLst/>
          </a:prstGeom>
          <a:noFill/>
        </p:spPr>
        <p:txBody>
          <a:bodyPr wrap="square" lIns="54610" tIns="54610" rIns="54610" bIns="54610" rtlCol="0">
            <a:noAutofit/>
          </a:bodyPr>
          <a:lstStyle/>
          <a:p>
            <a:pPr hangingPunct="0"/>
            <a:r>
              <a:rPr lang="zh-CN" altLang="en-US" dirty="0">
                <a:solidFill>
                  <a:schemeClr val="tx2"/>
                </a:solidFill>
                <a:latin typeface="Arial" panose="020B0604020202020204" pitchFamily="34" charset="0"/>
                <a:ea typeface="Microsoft YaHei" panose="020B0503020204020204" pitchFamily="34" charset="-122"/>
                <a:cs typeface="Arial" panose="020B0604020202020204" pitchFamily="34" charset="0"/>
              </a:rPr>
              <a:t>哪种情况适合使用准备矩阵来计量应收账款的预期信用损失？</a:t>
            </a:r>
            <a:endParaRPr lang="en-GB" dirty="0">
              <a:solidFill>
                <a:schemeClr val="tx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19" name="Rectangle 39"/>
          <p:cNvSpPr/>
          <p:nvPr/>
        </p:nvSpPr>
        <p:spPr>
          <a:xfrm>
            <a:off x="699151" y="4837706"/>
            <a:ext cx="3139440" cy="3708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违约率：1,000 / 5,000 = 20%</a:t>
            </a:r>
          </a:p>
        </p:txBody>
      </p:sp>
      <p:sp>
        <p:nvSpPr>
          <p:cNvPr id="220" name="Rectangle 40"/>
          <p:cNvSpPr/>
          <p:nvPr/>
        </p:nvSpPr>
        <p:spPr>
          <a:xfrm>
            <a:off x="4156885" y="4837706"/>
            <a:ext cx="3139440" cy="37087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r>
              <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违约率：1 / 5,000 = 0.02%</a:t>
            </a:r>
          </a:p>
        </p:txBody>
      </p:sp>
      <p:sp>
        <p:nvSpPr>
          <p:cNvPr id="221" name="TextBox 41"/>
          <p:cNvSpPr txBox="1"/>
          <p:nvPr/>
        </p:nvSpPr>
        <p:spPr>
          <a:xfrm>
            <a:off x="658270" y="4457055"/>
            <a:ext cx="6597174" cy="302064"/>
          </a:xfrm>
          <a:prstGeom prst="rect">
            <a:avLst/>
          </a:prstGeom>
          <a:noFill/>
        </p:spPr>
        <p:txBody>
          <a:bodyPr wrap="square" lIns="54610" tIns="54610" rIns="54610" bIns="54610" rtlCol="0">
            <a:noAutofit/>
          </a:bodyPr>
          <a:lstStyle/>
          <a:p>
            <a:pPr hangingPunct="0"/>
            <a:r>
              <a:rPr lang="zh-CN" altLang="en-US" sz="1500" dirty="0">
                <a:solidFill>
                  <a:schemeClr val="accent1"/>
                </a:solidFill>
                <a:latin typeface="Arial" panose="020B0604020202020204" pitchFamily="34" charset="0"/>
                <a:ea typeface="Microsoft YaHei" panose="020B0503020204020204" pitchFamily="34" charset="-122"/>
                <a:cs typeface="Arial" panose="020B0604020202020204" pitchFamily="34" charset="0"/>
              </a:rPr>
              <a:t>如果其中一名客户发生财务困难并出现违约：</a:t>
            </a:r>
            <a:endParaRPr lang="en-GB" sz="1500" dirty="0">
              <a:solidFill>
                <a:schemeClr val="accent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22" name="Freeform 17"/>
          <p:cNvSpPr>
            <a:spLocks/>
          </p:cNvSpPr>
          <p:nvPr/>
        </p:nvSpPr>
        <p:spPr bwMode="auto">
          <a:xfrm rot="156508">
            <a:off x="6325048" y="2571963"/>
            <a:ext cx="909272" cy="793142"/>
          </a:xfrm>
          <a:custGeom>
            <a:avLst/>
            <a:gdLst>
              <a:gd name="T0" fmla="*/ 226 w 1952"/>
              <a:gd name="T1" fmla="*/ 808 h 1847"/>
              <a:gd name="T2" fmla="*/ 233 w 1952"/>
              <a:gd name="T3" fmla="*/ 806 h 1847"/>
              <a:gd name="T4" fmla="*/ 250 w 1952"/>
              <a:gd name="T5" fmla="*/ 798 h 1847"/>
              <a:gd name="T6" fmla="*/ 275 w 1952"/>
              <a:gd name="T7" fmla="*/ 798 h 1847"/>
              <a:gd name="T8" fmla="*/ 299 w 1952"/>
              <a:gd name="T9" fmla="*/ 811 h 1847"/>
              <a:gd name="T10" fmla="*/ 314 w 1952"/>
              <a:gd name="T11" fmla="*/ 827 h 1847"/>
              <a:gd name="T12" fmla="*/ 361 w 1952"/>
              <a:gd name="T13" fmla="*/ 885 h 1847"/>
              <a:gd name="T14" fmla="*/ 425 w 1952"/>
              <a:gd name="T15" fmla="*/ 981 h 1847"/>
              <a:gd name="T16" fmla="*/ 484 w 1952"/>
              <a:gd name="T17" fmla="*/ 1081 h 1847"/>
              <a:gd name="T18" fmla="*/ 529 w 1952"/>
              <a:gd name="T19" fmla="*/ 1165 h 1847"/>
              <a:gd name="T20" fmla="*/ 578 w 1952"/>
              <a:gd name="T21" fmla="*/ 1269 h 1847"/>
              <a:gd name="T22" fmla="*/ 647 w 1952"/>
              <a:gd name="T23" fmla="*/ 1164 h 1847"/>
              <a:gd name="T24" fmla="*/ 725 w 1952"/>
              <a:gd name="T25" fmla="*/ 1060 h 1847"/>
              <a:gd name="T26" fmla="*/ 888 w 1952"/>
              <a:gd name="T27" fmla="*/ 857 h 1847"/>
              <a:gd name="T28" fmla="*/ 1064 w 1952"/>
              <a:gd name="T29" fmla="*/ 665 h 1847"/>
              <a:gd name="T30" fmla="*/ 1244 w 1952"/>
              <a:gd name="T31" fmla="*/ 488 h 1847"/>
              <a:gd name="T32" fmla="*/ 1423 w 1952"/>
              <a:gd name="T33" fmla="*/ 328 h 1847"/>
              <a:gd name="T34" fmla="*/ 1596 w 1952"/>
              <a:gd name="T35" fmla="*/ 192 h 1847"/>
              <a:gd name="T36" fmla="*/ 1754 w 1952"/>
              <a:gd name="T37" fmla="*/ 85 h 1847"/>
              <a:gd name="T38" fmla="*/ 1860 w 1952"/>
              <a:gd name="T39" fmla="*/ 24 h 1847"/>
              <a:gd name="T40" fmla="*/ 1892 w 1952"/>
              <a:gd name="T41" fmla="*/ 9 h 1847"/>
              <a:gd name="T42" fmla="*/ 1924 w 1952"/>
              <a:gd name="T43" fmla="*/ 0 h 1847"/>
              <a:gd name="T44" fmla="*/ 1937 w 1952"/>
              <a:gd name="T45" fmla="*/ 0 h 1847"/>
              <a:gd name="T46" fmla="*/ 1946 w 1952"/>
              <a:gd name="T47" fmla="*/ 6 h 1847"/>
              <a:gd name="T48" fmla="*/ 1952 w 1952"/>
              <a:gd name="T49" fmla="*/ 15 h 1847"/>
              <a:gd name="T50" fmla="*/ 1950 w 1952"/>
              <a:gd name="T51" fmla="*/ 32 h 1847"/>
              <a:gd name="T52" fmla="*/ 1933 w 1952"/>
              <a:gd name="T53" fmla="*/ 56 h 1847"/>
              <a:gd name="T54" fmla="*/ 1790 w 1952"/>
              <a:gd name="T55" fmla="*/ 190 h 1847"/>
              <a:gd name="T56" fmla="*/ 1647 w 1952"/>
              <a:gd name="T57" fmla="*/ 331 h 1847"/>
              <a:gd name="T58" fmla="*/ 1504 w 1952"/>
              <a:gd name="T59" fmla="*/ 488 h 1847"/>
              <a:gd name="T60" fmla="*/ 1357 w 1952"/>
              <a:gd name="T61" fmla="*/ 665 h 1847"/>
              <a:gd name="T62" fmla="*/ 1248 w 1952"/>
              <a:gd name="T63" fmla="*/ 817 h 1847"/>
              <a:gd name="T64" fmla="*/ 1173 w 1952"/>
              <a:gd name="T65" fmla="*/ 930 h 1847"/>
              <a:gd name="T66" fmla="*/ 1097 w 1952"/>
              <a:gd name="T67" fmla="*/ 1052 h 1847"/>
              <a:gd name="T68" fmla="*/ 1022 w 1952"/>
              <a:gd name="T69" fmla="*/ 1186 h 1847"/>
              <a:gd name="T70" fmla="*/ 945 w 1952"/>
              <a:gd name="T71" fmla="*/ 1331 h 1847"/>
              <a:gd name="T72" fmla="*/ 868 w 1952"/>
              <a:gd name="T73" fmla="*/ 1487 h 1847"/>
              <a:gd name="T74" fmla="*/ 789 w 1952"/>
              <a:gd name="T75" fmla="*/ 1659 h 1847"/>
              <a:gd name="T76" fmla="*/ 719 w 1952"/>
              <a:gd name="T77" fmla="*/ 1817 h 1847"/>
              <a:gd name="T78" fmla="*/ 715 w 1952"/>
              <a:gd name="T79" fmla="*/ 1824 h 1847"/>
              <a:gd name="T80" fmla="*/ 702 w 1952"/>
              <a:gd name="T81" fmla="*/ 1839 h 1847"/>
              <a:gd name="T82" fmla="*/ 685 w 1952"/>
              <a:gd name="T83" fmla="*/ 1845 h 1847"/>
              <a:gd name="T84" fmla="*/ 674 w 1952"/>
              <a:gd name="T85" fmla="*/ 1847 h 1847"/>
              <a:gd name="T86" fmla="*/ 497 w 1952"/>
              <a:gd name="T87" fmla="*/ 1847 h 1847"/>
              <a:gd name="T88" fmla="*/ 476 w 1952"/>
              <a:gd name="T89" fmla="*/ 1845 h 1847"/>
              <a:gd name="T90" fmla="*/ 455 w 1952"/>
              <a:gd name="T91" fmla="*/ 1836 h 1847"/>
              <a:gd name="T92" fmla="*/ 435 w 1952"/>
              <a:gd name="T93" fmla="*/ 1813 h 1847"/>
              <a:gd name="T94" fmla="*/ 425 w 1952"/>
              <a:gd name="T95" fmla="*/ 1794 h 1847"/>
              <a:gd name="T96" fmla="*/ 378 w 1952"/>
              <a:gd name="T97" fmla="*/ 1679 h 1847"/>
              <a:gd name="T98" fmla="*/ 284 w 1952"/>
              <a:gd name="T99" fmla="*/ 1472 h 1847"/>
              <a:gd name="T100" fmla="*/ 192 w 1952"/>
              <a:gd name="T101" fmla="*/ 1293 h 1847"/>
              <a:gd name="T102" fmla="*/ 124 w 1952"/>
              <a:gd name="T103" fmla="*/ 1177 h 1847"/>
              <a:gd name="T104" fmla="*/ 55 w 1952"/>
              <a:gd name="T105" fmla="*/ 1071 h 1847"/>
              <a:gd name="T106" fmla="*/ 19 w 1952"/>
              <a:gd name="T107" fmla="*/ 1024 h 1847"/>
              <a:gd name="T108" fmla="*/ 2 w 1952"/>
              <a:gd name="T109" fmla="*/ 994 h 1847"/>
              <a:gd name="T110" fmla="*/ 2 w 1952"/>
              <a:gd name="T111" fmla="*/ 973 h 1847"/>
              <a:gd name="T112" fmla="*/ 13 w 1952"/>
              <a:gd name="T113" fmla="*/ 958 h 1847"/>
              <a:gd name="T114" fmla="*/ 26 w 1952"/>
              <a:gd name="T115" fmla="*/ 949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2" h="1847">
                <a:moveTo>
                  <a:pt x="26" y="949"/>
                </a:moveTo>
                <a:lnTo>
                  <a:pt x="226" y="808"/>
                </a:lnTo>
                <a:lnTo>
                  <a:pt x="226" y="808"/>
                </a:lnTo>
                <a:lnTo>
                  <a:pt x="233" y="806"/>
                </a:lnTo>
                <a:lnTo>
                  <a:pt x="241" y="802"/>
                </a:lnTo>
                <a:lnTo>
                  <a:pt x="250" y="798"/>
                </a:lnTo>
                <a:lnTo>
                  <a:pt x="263" y="798"/>
                </a:lnTo>
                <a:lnTo>
                  <a:pt x="275" y="798"/>
                </a:lnTo>
                <a:lnTo>
                  <a:pt x="288" y="804"/>
                </a:lnTo>
                <a:lnTo>
                  <a:pt x="299" y="811"/>
                </a:lnTo>
                <a:lnTo>
                  <a:pt x="299" y="811"/>
                </a:lnTo>
                <a:lnTo>
                  <a:pt x="314" y="827"/>
                </a:lnTo>
                <a:lnTo>
                  <a:pt x="329" y="845"/>
                </a:lnTo>
                <a:lnTo>
                  <a:pt x="361" y="885"/>
                </a:lnTo>
                <a:lnTo>
                  <a:pt x="393" y="932"/>
                </a:lnTo>
                <a:lnTo>
                  <a:pt x="425" y="981"/>
                </a:lnTo>
                <a:lnTo>
                  <a:pt x="455" y="1032"/>
                </a:lnTo>
                <a:lnTo>
                  <a:pt x="484" y="1081"/>
                </a:lnTo>
                <a:lnTo>
                  <a:pt x="529" y="1165"/>
                </a:lnTo>
                <a:lnTo>
                  <a:pt x="529" y="1165"/>
                </a:lnTo>
                <a:lnTo>
                  <a:pt x="578" y="1269"/>
                </a:lnTo>
                <a:lnTo>
                  <a:pt x="578" y="1269"/>
                </a:lnTo>
                <a:lnTo>
                  <a:pt x="612" y="1216"/>
                </a:lnTo>
                <a:lnTo>
                  <a:pt x="647" y="1164"/>
                </a:lnTo>
                <a:lnTo>
                  <a:pt x="685" y="1111"/>
                </a:lnTo>
                <a:lnTo>
                  <a:pt x="725" y="1060"/>
                </a:lnTo>
                <a:lnTo>
                  <a:pt x="804" y="958"/>
                </a:lnTo>
                <a:lnTo>
                  <a:pt x="888" y="857"/>
                </a:lnTo>
                <a:lnTo>
                  <a:pt x="975" y="759"/>
                </a:lnTo>
                <a:lnTo>
                  <a:pt x="1064" y="665"/>
                </a:lnTo>
                <a:lnTo>
                  <a:pt x="1154" y="574"/>
                </a:lnTo>
                <a:lnTo>
                  <a:pt x="1244" y="488"/>
                </a:lnTo>
                <a:lnTo>
                  <a:pt x="1335" y="405"/>
                </a:lnTo>
                <a:lnTo>
                  <a:pt x="1423" y="328"/>
                </a:lnTo>
                <a:lnTo>
                  <a:pt x="1512" y="258"/>
                </a:lnTo>
                <a:lnTo>
                  <a:pt x="1596" y="192"/>
                </a:lnTo>
                <a:lnTo>
                  <a:pt x="1677" y="136"/>
                </a:lnTo>
                <a:lnTo>
                  <a:pt x="1754" y="85"/>
                </a:lnTo>
                <a:lnTo>
                  <a:pt x="1826" y="43"/>
                </a:lnTo>
                <a:lnTo>
                  <a:pt x="1860" y="24"/>
                </a:lnTo>
                <a:lnTo>
                  <a:pt x="1892" y="9"/>
                </a:lnTo>
                <a:lnTo>
                  <a:pt x="1892" y="9"/>
                </a:lnTo>
                <a:lnTo>
                  <a:pt x="1914" y="2"/>
                </a:lnTo>
                <a:lnTo>
                  <a:pt x="1924" y="0"/>
                </a:lnTo>
                <a:lnTo>
                  <a:pt x="1931" y="0"/>
                </a:lnTo>
                <a:lnTo>
                  <a:pt x="1937" y="0"/>
                </a:lnTo>
                <a:lnTo>
                  <a:pt x="1943" y="2"/>
                </a:lnTo>
                <a:lnTo>
                  <a:pt x="1946" y="6"/>
                </a:lnTo>
                <a:lnTo>
                  <a:pt x="1950" y="9"/>
                </a:lnTo>
                <a:lnTo>
                  <a:pt x="1952" y="15"/>
                </a:lnTo>
                <a:lnTo>
                  <a:pt x="1952" y="19"/>
                </a:lnTo>
                <a:lnTo>
                  <a:pt x="1950" y="32"/>
                </a:lnTo>
                <a:lnTo>
                  <a:pt x="1944" y="43"/>
                </a:lnTo>
                <a:lnTo>
                  <a:pt x="1933" y="56"/>
                </a:lnTo>
                <a:lnTo>
                  <a:pt x="1933" y="56"/>
                </a:lnTo>
                <a:lnTo>
                  <a:pt x="1790" y="190"/>
                </a:lnTo>
                <a:lnTo>
                  <a:pt x="1719" y="260"/>
                </a:lnTo>
                <a:lnTo>
                  <a:pt x="1647" y="331"/>
                </a:lnTo>
                <a:lnTo>
                  <a:pt x="1576" y="407"/>
                </a:lnTo>
                <a:lnTo>
                  <a:pt x="1504" y="488"/>
                </a:lnTo>
                <a:lnTo>
                  <a:pt x="1431" y="572"/>
                </a:lnTo>
                <a:lnTo>
                  <a:pt x="1357" y="665"/>
                </a:lnTo>
                <a:lnTo>
                  <a:pt x="1284" y="764"/>
                </a:lnTo>
                <a:lnTo>
                  <a:pt x="1248" y="817"/>
                </a:lnTo>
                <a:lnTo>
                  <a:pt x="1210" y="872"/>
                </a:lnTo>
                <a:lnTo>
                  <a:pt x="1173" y="930"/>
                </a:lnTo>
                <a:lnTo>
                  <a:pt x="1135" y="990"/>
                </a:lnTo>
                <a:lnTo>
                  <a:pt x="1097" y="1052"/>
                </a:lnTo>
                <a:lnTo>
                  <a:pt x="1060" y="1118"/>
                </a:lnTo>
                <a:lnTo>
                  <a:pt x="1022" y="1186"/>
                </a:lnTo>
                <a:lnTo>
                  <a:pt x="983" y="1256"/>
                </a:lnTo>
                <a:lnTo>
                  <a:pt x="945" y="1331"/>
                </a:lnTo>
                <a:lnTo>
                  <a:pt x="905" y="1408"/>
                </a:lnTo>
                <a:lnTo>
                  <a:pt x="868" y="1487"/>
                </a:lnTo>
                <a:lnTo>
                  <a:pt x="828" y="1572"/>
                </a:lnTo>
                <a:lnTo>
                  <a:pt x="789" y="1659"/>
                </a:lnTo>
                <a:lnTo>
                  <a:pt x="749" y="1751"/>
                </a:lnTo>
                <a:lnTo>
                  <a:pt x="719" y="1817"/>
                </a:lnTo>
                <a:lnTo>
                  <a:pt x="719" y="1817"/>
                </a:lnTo>
                <a:lnTo>
                  <a:pt x="715" y="1824"/>
                </a:lnTo>
                <a:lnTo>
                  <a:pt x="708" y="1834"/>
                </a:lnTo>
                <a:lnTo>
                  <a:pt x="702" y="1839"/>
                </a:lnTo>
                <a:lnTo>
                  <a:pt x="695" y="1843"/>
                </a:lnTo>
                <a:lnTo>
                  <a:pt x="685" y="1845"/>
                </a:lnTo>
                <a:lnTo>
                  <a:pt x="674" y="1847"/>
                </a:lnTo>
                <a:lnTo>
                  <a:pt x="674" y="1847"/>
                </a:lnTo>
                <a:lnTo>
                  <a:pt x="497" y="1847"/>
                </a:lnTo>
                <a:lnTo>
                  <a:pt x="497" y="1847"/>
                </a:lnTo>
                <a:lnTo>
                  <a:pt x="486" y="1847"/>
                </a:lnTo>
                <a:lnTo>
                  <a:pt x="476" y="1845"/>
                </a:lnTo>
                <a:lnTo>
                  <a:pt x="467" y="1841"/>
                </a:lnTo>
                <a:lnTo>
                  <a:pt x="455" y="1836"/>
                </a:lnTo>
                <a:lnTo>
                  <a:pt x="444" y="1826"/>
                </a:lnTo>
                <a:lnTo>
                  <a:pt x="435" y="1813"/>
                </a:lnTo>
                <a:lnTo>
                  <a:pt x="425" y="1794"/>
                </a:lnTo>
                <a:lnTo>
                  <a:pt x="425" y="1794"/>
                </a:lnTo>
                <a:lnTo>
                  <a:pt x="408" y="1753"/>
                </a:lnTo>
                <a:lnTo>
                  <a:pt x="378" y="1679"/>
                </a:lnTo>
                <a:lnTo>
                  <a:pt x="335" y="1583"/>
                </a:lnTo>
                <a:lnTo>
                  <a:pt x="284" y="1472"/>
                </a:lnTo>
                <a:lnTo>
                  <a:pt x="224" y="1354"/>
                </a:lnTo>
                <a:lnTo>
                  <a:pt x="192" y="1293"/>
                </a:lnTo>
                <a:lnTo>
                  <a:pt x="158" y="1233"/>
                </a:lnTo>
                <a:lnTo>
                  <a:pt x="124" y="1177"/>
                </a:lnTo>
                <a:lnTo>
                  <a:pt x="88" y="1122"/>
                </a:lnTo>
                <a:lnTo>
                  <a:pt x="55" y="1071"/>
                </a:lnTo>
                <a:lnTo>
                  <a:pt x="19" y="1024"/>
                </a:lnTo>
                <a:lnTo>
                  <a:pt x="19" y="1024"/>
                </a:lnTo>
                <a:lnTo>
                  <a:pt x="7" y="1009"/>
                </a:lnTo>
                <a:lnTo>
                  <a:pt x="2" y="994"/>
                </a:lnTo>
                <a:lnTo>
                  <a:pt x="0" y="983"/>
                </a:lnTo>
                <a:lnTo>
                  <a:pt x="2" y="973"/>
                </a:lnTo>
                <a:lnTo>
                  <a:pt x="7" y="966"/>
                </a:lnTo>
                <a:lnTo>
                  <a:pt x="13" y="958"/>
                </a:lnTo>
                <a:lnTo>
                  <a:pt x="26" y="949"/>
                </a:lnTo>
                <a:lnTo>
                  <a:pt x="26" y="949"/>
                </a:lnTo>
                <a:close/>
              </a:path>
            </a:pathLst>
          </a:custGeom>
          <a:solidFill>
            <a:srgbClr val="7BA6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hangingPunct="0"/>
            <a:endParaRPr lang="en-GB">
              <a:latin typeface="Arial" panose="020B0604020202020204" pitchFamily="34" charset="0"/>
              <a:ea typeface="Microsoft YaHei" panose="020B0503020204020204" pitchFamily="34" charset="-122"/>
              <a:cs typeface="Arial" panose="020B0604020202020204" pitchFamily="34" charset="0"/>
            </a:endParaRPr>
          </a:p>
        </p:txBody>
      </p:sp>
      <p:grpSp>
        <p:nvGrpSpPr>
          <p:cNvPr id="223" name="Group 43"/>
          <p:cNvGrpSpPr/>
          <p:nvPr/>
        </p:nvGrpSpPr>
        <p:grpSpPr>
          <a:xfrm>
            <a:off x="7072012" y="990336"/>
            <a:ext cx="2491639" cy="1176492"/>
            <a:chOff x="6164172" y="49939"/>
            <a:chExt cx="3622089" cy="1504911"/>
          </a:xfrm>
        </p:grpSpPr>
        <p:sp>
          <p:nvSpPr>
            <p:cNvPr id="224" name="Cloud Callout 44"/>
            <p:cNvSpPr/>
            <p:nvPr/>
          </p:nvSpPr>
          <p:spPr>
            <a:xfrm>
              <a:off x="6164172" y="49939"/>
              <a:ext cx="3622089" cy="1467650"/>
            </a:xfrm>
            <a:prstGeom prst="cloudCallout">
              <a:avLst>
                <a:gd name="adj1" fmla="val -147380"/>
                <a:gd name="adj2" fmla="val 4505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hangingPunct="0"/>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25" name="TextBox 45"/>
            <p:cNvSpPr txBox="1"/>
            <p:nvPr/>
          </p:nvSpPr>
          <p:spPr>
            <a:xfrm>
              <a:off x="6554964" y="419697"/>
              <a:ext cx="3053205" cy="1135153"/>
            </a:xfrm>
            <a:prstGeom prst="rect">
              <a:avLst/>
            </a:prstGeom>
            <a:noFill/>
          </p:spPr>
          <p:txBody>
            <a:bodyPr wrap="square" lIns="54610" tIns="54610" rIns="54610" bIns="54610" rtlCol="0">
              <a:noAutofit/>
            </a:bodyPr>
            <a:lstStyle/>
            <a:p>
              <a:pPr algn="ctr" hangingPunct="0"/>
              <a:r>
                <a:rPr lang="zh-CN" altLang="en-US" sz="1500" dirty="0">
                  <a:solidFill>
                    <a:schemeClr val="bg1"/>
                  </a:solidFill>
                  <a:latin typeface="Arial" panose="020B0604020202020204" pitchFamily="34" charset="0"/>
                  <a:ea typeface="Microsoft YaHei" panose="020B0503020204020204" pitchFamily="34" charset="-122"/>
                  <a:cs typeface="Arial" panose="020B0604020202020204" pitchFamily="34" charset="0"/>
                </a:rPr>
                <a:t>需要多少样本才能构建预期值？</a:t>
              </a:r>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226" name="Oval 2"/>
          <p:cNvSpPr/>
          <p:nvPr/>
        </p:nvSpPr>
        <p:spPr>
          <a:xfrm rot="1774042">
            <a:off x="7474170" y="2872580"/>
            <a:ext cx="1371600" cy="740664"/>
          </a:xfrm>
          <a:prstGeom prst="ellipse">
            <a:avLst/>
          </a:prstGeom>
          <a:solidFill>
            <a:srgbClr val="F68D2E">
              <a:alpha val="10000"/>
            </a:srgbClr>
          </a:solidFill>
          <a:ln w="38100">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500" u="sng" dirty="0">
                <a:solidFill>
                  <a:srgbClr val="F68D2E"/>
                </a:solidFill>
                <a:latin typeface="Arial" panose="020B0604020202020204" pitchFamily="34" charset="0"/>
                <a:ea typeface="Microsoft YaHei" panose="020B0503020204020204" pitchFamily="34" charset="-122"/>
                <a:cs typeface="Arial" panose="020B0604020202020204" pitchFamily="34" charset="0"/>
              </a:rPr>
              <a:t>样本规模</a:t>
            </a:r>
            <a:r>
              <a:rPr lang="zh-CN" altLang="en-US" sz="1500" dirty="0">
                <a:solidFill>
                  <a:srgbClr val="F68D2E"/>
                </a:solidFill>
                <a:latin typeface="Arial" panose="020B0604020202020204" pitchFamily="34" charset="0"/>
                <a:ea typeface="Microsoft YaHei" panose="020B0503020204020204" pitchFamily="34" charset="-122"/>
                <a:cs typeface="Arial" panose="020B0604020202020204" pitchFamily="34" charset="0"/>
              </a:rPr>
              <a:t>问题</a:t>
            </a:r>
            <a:endParaRPr lang="en-GB" sz="1500" dirty="0">
              <a:solidFill>
                <a:srgbClr val="F68D2E"/>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27" name="Oval 30"/>
          <p:cNvSpPr/>
          <p:nvPr/>
        </p:nvSpPr>
        <p:spPr>
          <a:xfrm>
            <a:off x="4156885" y="5287171"/>
            <a:ext cx="3139439" cy="669517"/>
          </a:xfrm>
          <a:prstGeom prst="ellipse">
            <a:avLst/>
          </a:prstGeom>
          <a:solidFill>
            <a:srgbClr val="009A44">
              <a:alpha val="10000"/>
            </a:srgbClr>
          </a:solidFill>
          <a:ln w="38100">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hangingPunct="0"/>
            <a:r>
              <a:rPr lang="zh-CN" altLang="en-US" sz="1500" dirty="0">
                <a:solidFill>
                  <a:srgbClr val="009A44"/>
                </a:solidFill>
                <a:latin typeface="Arial" panose="020B0604020202020204" pitchFamily="34" charset="0"/>
                <a:ea typeface="Microsoft YaHei" panose="020B0503020204020204" pitchFamily="34" charset="-122"/>
                <a:cs typeface="Arial" panose="020B0604020202020204" pitchFamily="34" charset="0"/>
              </a:rPr>
              <a:t>样本规模</a:t>
            </a:r>
            <a:r>
              <a:rPr lang="zh-CN" altLang="en-US" sz="1500" b="1" dirty="0">
                <a:solidFill>
                  <a:srgbClr val="009A44"/>
                </a:solidFill>
                <a:latin typeface="Arial" panose="020B0604020202020204" pitchFamily="34" charset="0"/>
                <a:ea typeface="Microsoft YaHei" panose="020B0503020204020204" pitchFamily="34" charset="-122"/>
                <a:cs typeface="Arial" panose="020B0604020202020204" pitchFamily="34" charset="0"/>
              </a:rPr>
              <a:t>大</a:t>
            </a:r>
            <a:endParaRPr lang="en-GB" sz="1500" dirty="0">
              <a:solidFill>
                <a:srgbClr val="009A44"/>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28" name="Oval 31"/>
          <p:cNvSpPr/>
          <p:nvPr/>
        </p:nvSpPr>
        <p:spPr>
          <a:xfrm>
            <a:off x="1338516" y="5307404"/>
            <a:ext cx="1755891" cy="571205"/>
          </a:xfrm>
          <a:prstGeom prst="ellipse">
            <a:avLst/>
          </a:prstGeom>
          <a:solidFill>
            <a:srgbClr val="BC204B">
              <a:alpha val="10000"/>
            </a:srgbClr>
          </a:solidFill>
          <a:ln w="38100">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0"/>
            <a:r>
              <a:rPr lang="zh-CN" altLang="en-US" sz="1500" dirty="0">
                <a:solidFill>
                  <a:srgbClr val="BC204B"/>
                </a:solidFill>
                <a:latin typeface="Arial" panose="020B0604020202020204" pitchFamily="34" charset="0"/>
                <a:ea typeface="Microsoft YaHei" panose="020B0503020204020204" pitchFamily="34" charset="-122"/>
                <a:cs typeface="Arial" panose="020B0604020202020204" pitchFamily="34" charset="0"/>
              </a:rPr>
              <a:t>样本规模</a:t>
            </a:r>
            <a:r>
              <a:rPr lang="zh-CN" altLang="en-US" sz="1500" b="1" dirty="0">
                <a:solidFill>
                  <a:srgbClr val="BC204B"/>
                </a:solidFill>
                <a:latin typeface="Arial" panose="020B0604020202020204" pitchFamily="34" charset="0"/>
                <a:ea typeface="Microsoft YaHei" panose="020B0503020204020204" pitchFamily="34" charset="-122"/>
                <a:cs typeface="Arial" panose="020B0604020202020204" pitchFamily="34" charset="0"/>
              </a:rPr>
              <a:t>太小</a:t>
            </a:r>
            <a:endParaRPr lang="en-GB" sz="1500" dirty="0">
              <a:solidFill>
                <a:srgbClr val="BC204B"/>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29" name="Down Arrow 9"/>
          <p:cNvSpPr/>
          <p:nvPr/>
        </p:nvSpPr>
        <p:spPr>
          <a:xfrm>
            <a:off x="8317832" y="2208226"/>
            <a:ext cx="151718" cy="642550"/>
          </a:xfrm>
          <a:prstGeom prst="downArrow">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30" name="Bent Arrow 10"/>
          <p:cNvSpPr/>
          <p:nvPr/>
        </p:nvSpPr>
        <p:spPr>
          <a:xfrm rot="10800000">
            <a:off x="7403323" y="3821084"/>
            <a:ext cx="1066227" cy="1961867"/>
          </a:xfrm>
          <a:prstGeom prst="bentArrow">
            <a:avLst>
              <a:gd name="adj1" fmla="val 12326"/>
              <a:gd name="adj2" fmla="val 13231"/>
              <a:gd name="adj3" fmla="val 15042"/>
              <a:gd name="adj4" fmla="val 47371"/>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31" name="Left-Right Arrow 11"/>
          <p:cNvSpPr/>
          <p:nvPr/>
        </p:nvSpPr>
        <p:spPr>
          <a:xfrm>
            <a:off x="3212676" y="5521345"/>
            <a:ext cx="825939" cy="201168"/>
          </a:xfrm>
          <a:prstGeom prst="leftRightArrow">
            <a:avLst/>
          </a:prstGeom>
          <a:gradFill flip="none" rotWithShape="1">
            <a:gsLst>
              <a:gs pos="0">
                <a:srgbClr val="BC204B"/>
              </a:gs>
              <a:gs pos="100000">
                <a:srgbClr val="009A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32" name="Rounded Rectangle 47"/>
          <p:cNvSpPr/>
          <p:nvPr/>
        </p:nvSpPr>
        <p:spPr>
          <a:xfrm>
            <a:off x="505551" y="3050295"/>
            <a:ext cx="6959600" cy="386080"/>
          </a:xfrm>
          <a:prstGeom prst="roundRect">
            <a:avLst/>
          </a:prstGeom>
          <a:noFill/>
          <a:ln w="28575">
            <a:solidFill>
              <a:srgbClr val="F68D2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rgbClr val="F68D2E"/>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33" name="TextBox 12"/>
          <p:cNvSpPr txBox="1"/>
          <p:nvPr/>
        </p:nvSpPr>
        <p:spPr>
          <a:xfrm>
            <a:off x="3912823" y="2281199"/>
            <a:ext cx="3333885" cy="349387"/>
          </a:xfrm>
          <a:prstGeom prst="rect">
            <a:avLst/>
          </a:prstGeom>
          <a:noFill/>
        </p:spPr>
        <p:txBody>
          <a:bodyPr wrap="square" lIns="54610" tIns="54610" rIns="54610" bIns="54610" rtlCol="0">
            <a:noAutofit/>
          </a:bodyPr>
          <a:lstStyle/>
          <a:p>
            <a:pPr hangingPunct="0"/>
            <a:r>
              <a:rPr lang="zh-CN" altLang="en-US" sz="1500" dirty="0">
                <a:solidFill>
                  <a:srgbClr val="F68D2E"/>
                </a:solidFill>
                <a:latin typeface="Arial" panose="020B0604020202020204" pitchFamily="34" charset="0"/>
                <a:ea typeface="Microsoft YaHei" panose="020B0503020204020204" pitchFamily="34" charset="-122"/>
                <a:cs typeface="Arial" panose="020B0604020202020204" pitchFamily="34" charset="0"/>
              </a:rPr>
              <a:t>假设所有客户都属于同一群体</a:t>
            </a:r>
            <a:r>
              <a:rPr lang="en-US" altLang="zh-CN" sz="1500" dirty="0">
                <a:solidFill>
                  <a:srgbClr val="F68D2E"/>
                </a:solidFill>
                <a:latin typeface="Arial" panose="020B0604020202020204" pitchFamily="34" charset="0"/>
                <a:ea typeface="Microsoft YaHei" panose="020B0503020204020204" pitchFamily="34" charset="-122"/>
                <a:cs typeface="Arial" panose="020B0604020202020204" pitchFamily="34" charset="0"/>
              </a:rPr>
              <a:t>......</a:t>
            </a:r>
            <a:endParaRPr lang="en-GB" sz="1500" dirty="0">
              <a:solidFill>
                <a:srgbClr val="F68D2E"/>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34" name="Up Arrow 13"/>
          <p:cNvSpPr/>
          <p:nvPr/>
        </p:nvSpPr>
        <p:spPr>
          <a:xfrm>
            <a:off x="3923004" y="2589498"/>
            <a:ext cx="149468" cy="432000"/>
          </a:xfrm>
          <a:prstGeom prst="upArrow">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hangingPunct="0"/>
            <a:endParaRPr lang="en-GB" sz="1500" dirty="0" err="1">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383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29"/>
                                        </p:tgtEl>
                                        <p:attrNameLst>
                                          <p:attrName>style.visibility</p:attrName>
                                        </p:attrNameLst>
                                      </p:cBhvr>
                                      <p:to>
                                        <p:strVal val="visible"/>
                                      </p:to>
                                    </p:set>
                                    <p:animEffect transition="in" filter="wipe(up)">
                                      <p:cBhvr>
                                        <p:cTn id="39" dur="500"/>
                                        <p:tgtEl>
                                          <p:spTgt spid="22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26"/>
                                        </p:tgtEl>
                                        <p:attrNameLst>
                                          <p:attrName>style.visibility</p:attrName>
                                        </p:attrNameLst>
                                      </p:cBhvr>
                                      <p:to>
                                        <p:strVal val="visible"/>
                                      </p:to>
                                    </p:set>
                                    <p:anim calcmode="lin" valueType="num">
                                      <p:cBhvr>
                                        <p:cTn id="43" dur="500" fill="hold"/>
                                        <p:tgtEl>
                                          <p:spTgt spid="226"/>
                                        </p:tgtEl>
                                        <p:attrNameLst>
                                          <p:attrName>ppt_w</p:attrName>
                                        </p:attrNameLst>
                                      </p:cBhvr>
                                      <p:tavLst>
                                        <p:tav tm="0">
                                          <p:val>
                                            <p:fltVal val="0"/>
                                          </p:val>
                                        </p:tav>
                                        <p:tav tm="100000">
                                          <p:val>
                                            <p:strVal val="#ppt_w"/>
                                          </p:val>
                                        </p:tav>
                                      </p:tavLst>
                                    </p:anim>
                                    <p:anim calcmode="lin" valueType="num">
                                      <p:cBhvr>
                                        <p:cTn id="44" dur="500" fill="hold"/>
                                        <p:tgtEl>
                                          <p:spTgt spid="226"/>
                                        </p:tgtEl>
                                        <p:attrNameLst>
                                          <p:attrName>ppt_h</p:attrName>
                                        </p:attrNameLst>
                                      </p:cBhvr>
                                      <p:tavLst>
                                        <p:tav tm="0">
                                          <p:val>
                                            <p:fltVal val="0"/>
                                          </p:val>
                                        </p:tav>
                                        <p:tav tm="100000">
                                          <p:val>
                                            <p:strVal val="#ppt_h"/>
                                          </p:val>
                                        </p:tav>
                                      </p:tavLst>
                                    </p:anim>
                                    <p:animEffect transition="in" filter="fade">
                                      <p:cBhvr>
                                        <p:cTn id="45" dur="500"/>
                                        <p:tgtEl>
                                          <p:spTgt spid="226"/>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32"/>
                                        </p:tgtEl>
                                        <p:attrNameLst>
                                          <p:attrName>style.visibility</p:attrName>
                                        </p:attrNameLst>
                                      </p:cBhvr>
                                      <p:to>
                                        <p:strVal val="visible"/>
                                      </p:to>
                                    </p:set>
                                    <p:animEffect transition="in" filter="wheel(1)">
                                      <p:cBhvr>
                                        <p:cTn id="50" dur="1500"/>
                                        <p:tgtEl>
                                          <p:spTgt spid="232"/>
                                        </p:tgtEl>
                                      </p:cBhvr>
                                    </p:animEffect>
                                  </p:childTnLst>
                                </p:cTn>
                              </p:par>
                            </p:childTnLst>
                          </p:cTn>
                        </p:par>
                        <p:par>
                          <p:cTn id="51" fill="hold">
                            <p:stCondLst>
                              <p:cond delay="1500"/>
                            </p:stCondLst>
                            <p:childTnLst>
                              <p:par>
                                <p:cTn id="52" presetID="22" presetClass="entr" presetSubtype="4" fill="hold" grpId="0" nodeType="afterEffect">
                                  <p:stCondLst>
                                    <p:cond delay="0"/>
                                  </p:stCondLst>
                                  <p:childTnLst>
                                    <p:set>
                                      <p:cBhvr>
                                        <p:cTn id="53" dur="1" fill="hold">
                                          <p:stCondLst>
                                            <p:cond delay="0"/>
                                          </p:stCondLst>
                                        </p:cTn>
                                        <p:tgtEl>
                                          <p:spTgt spid="234"/>
                                        </p:tgtEl>
                                        <p:attrNameLst>
                                          <p:attrName>style.visibility</p:attrName>
                                        </p:attrNameLst>
                                      </p:cBhvr>
                                      <p:to>
                                        <p:strVal val="visible"/>
                                      </p:to>
                                    </p:set>
                                    <p:animEffect transition="in" filter="wipe(down)">
                                      <p:cBhvr>
                                        <p:cTn id="54" dur="500"/>
                                        <p:tgtEl>
                                          <p:spTgt spid="234"/>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33"/>
                                        </p:tgtEl>
                                        <p:attrNameLst>
                                          <p:attrName>style.visibility</p:attrName>
                                        </p:attrNameLst>
                                      </p:cBhvr>
                                      <p:to>
                                        <p:strVal val="visible"/>
                                      </p:to>
                                    </p:set>
                                    <p:animEffect transition="in" filter="wipe(left)">
                                      <p:cBhvr>
                                        <p:cTn id="58" dur="500"/>
                                        <p:tgtEl>
                                          <p:spTgt spid="23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30"/>
                                        </p:tgtEl>
                                        <p:attrNameLst>
                                          <p:attrName>style.visibility</p:attrName>
                                        </p:attrNameLst>
                                      </p:cBhvr>
                                      <p:to>
                                        <p:strVal val="visible"/>
                                      </p:to>
                                    </p:set>
                                    <p:animEffect transition="in" filter="wipe(up)">
                                      <p:cBhvr>
                                        <p:cTn id="63" dur="500"/>
                                        <p:tgtEl>
                                          <p:spTgt spid="230"/>
                                        </p:tgtEl>
                                      </p:cBhvr>
                                    </p:animEffect>
                                  </p:childTnLst>
                                </p:cTn>
                              </p:par>
                            </p:childTnLst>
                          </p:cTn>
                        </p:par>
                        <p:par>
                          <p:cTn id="64" fill="hold">
                            <p:stCondLst>
                              <p:cond delay="500"/>
                            </p:stCondLst>
                            <p:childTnLst>
                              <p:par>
                                <p:cTn id="65" presetID="2" presetClass="entr" presetSubtype="2" fill="hold" grpId="0" nodeType="afterEffect">
                                  <p:stCondLst>
                                    <p:cond delay="0"/>
                                  </p:stCondLst>
                                  <p:childTnLst>
                                    <p:set>
                                      <p:cBhvr>
                                        <p:cTn id="66" dur="1" fill="hold">
                                          <p:stCondLst>
                                            <p:cond delay="0"/>
                                          </p:stCondLst>
                                        </p:cTn>
                                        <p:tgtEl>
                                          <p:spTgt spid="227"/>
                                        </p:tgtEl>
                                        <p:attrNameLst>
                                          <p:attrName>style.visibility</p:attrName>
                                        </p:attrNameLst>
                                      </p:cBhvr>
                                      <p:to>
                                        <p:strVal val="visible"/>
                                      </p:to>
                                    </p:set>
                                    <p:anim calcmode="lin" valueType="num">
                                      <p:cBhvr additive="base">
                                        <p:cTn id="67" dur="500" fill="hold"/>
                                        <p:tgtEl>
                                          <p:spTgt spid="227"/>
                                        </p:tgtEl>
                                        <p:attrNameLst>
                                          <p:attrName>ppt_x</p:attrName>
                                        </p:attrNameLst>
                                      </p:cBhvr>
                                      <p:tavLst>
                                        <p:tav tm="0">
                                          <p:val>
                                            <p:strVal val="1+#ppt_w/2"/>
                                          </p:val>
                                        </p:tav>
                                        <p:tav tm="100000">
                                          <p:val>
                                            <p:strVal val="#ppt_x"/>
                                          </p:val>
                                        </p:tav>
                                      </p:tavLst>
                                    </p:anim>
                                    <p:anim calcmode="lin" valueType="num">
                                      <p:cBhvr additive="base">
                                        <p:cTn id="68" dur="500" fill="hold"/>
                                        <p:tgtEl>
                                          <p:spTgt spid="2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28"/>
                                        </p:tgtEl>
                                        <p:attrNameLst>
                                          <p:attrName>style.visibility</p:attrName>
                                        </p:attrNameLst>
                                      </p:cBhvr>
                                      <p:to>
                                        <p:strVal val="visible"/>
                                      </p:to>
                                    </p:set>
                                    <p:anim calcmode="lin" valueType="num">
                                      <p:cBhvr additive="base">
                                        <p:cTn id="71" dur="500" fill="hold"/>
                                        <p:tgtEl>
                                          <p:spTgt spid="228"/>
                                        </p:tgtEl>
                                        <p:attrNameLst>
                                          <p:attrName>ppt_x</p:attrName>
                                        </p:attrNameLst>
                                      </p:cBhvr>
                                      <p:tavLst>
                                        <p:tav tm="0">
                                          <p:val>
                                            <p:strVal val="0-#ppt_w/2"/>
                                          </p:val>
                                        </p:tav>
                                        <p:tav tm="100000">
                                          <p:val>
                                            <p:strVal val="#ppt_x"/>
                                          </p:val>
                                        </p:tav>
                                      </p:tavLst>
                                    </p:anim>
                                    <p:anim calcmode="lin" valueType="num">
                                      <p:cBhvr additive="base">
                                        <p:cTn id="72" dur="500" fill="hold"/>
                                        <p:tgtEl>
                                          <p:spTgt spid="228"/>
                                        </p:tgtEl>
                                        <p:attrNameLst>
                                          <p:attrName>ppt_y</p:attrName>
                                        </p:attrNameLst>
                                      </p:cBhvr>
                                      <p:tavLst>
                                        <p:tav tm="0">
                                          <p:val>
                                            <p:strVal val="#ppt_y"/>
                                          </p:val>
                                        </p:tav>
                                        <p:tav tm="100000">
                                          <p:val>
                                            <p:strVal val="#ppt_y"/>
                                          </p:val>
                                        </p:tav>
                                      </p:tavLst>
                                    </p:anim>
                                  </p:childTnLst>
                                </p:cTn>
                              </p:par>
                            </p:childTnLst>
                          </p:cTn>
                        </p:par>
                        <p:par>
                          <p:cTn id="73" fill="hold">
                            <p:stCondLst>
                              <p:cond delay="1000"/>
                            </p:stCondLst>
                            <p:childTnLst>
                              <p:par>
                                <p:cTn id="74" presetID="16" presetClass="entr" presetSubtype="37" fill="hold" grpId="0" nodeType="afterEffect">
                                  <p:stCondLst>
                                    <p:cond delay="250"/>
                                  </p:stCondLst>
                                  <p:childTnLst>
                                    <p:set>
                                      <p:cBhvr>
                                        <p:cTn id="75" dur="1" fill="hold">
                                          <p:stCondLst>
                                            <p:cond delay="0"/>
                                          </p:stCondLst>
                                        </p:cTn>
                                        <p:tgtEl>
                                          <p:spTgt spid="231"/>
                                        </p:tgtEl>
                                        <p:attrNameLst>
                                          <p:attrName>style.visibility</p:attrName>
                                        </p:attrNameLst>
                                      </p:cBhvr>
                                      <p:to>
                                        <p:strVal val="visible"/>
                                      </p:to>
                                    </p:set>
                                    <p:animEffect transition="in" filter="barn(outVertical)">
                                      <p:cBhvr>
                                        <p:cTn id="7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7" grpId="0"/>
      <p:bldP spid="218" grpId="0"/>
      <p:bldP spid="219" grpId="0" animBg="1"/>
      <p:bldP spid="220" grpId="0" animBg="1"/>
      <p:bldP spid="221" grpId="0"/>
      <p:bldP spid="222" grpId="0" animBg="1"/>
      <p:bldP spid="226" grpId="0" animBg="1"/>
      <p:bldP spid="227" grpId="0" animBg="1"/>
      <p:bldP spid="228" grpId="0" animBg="1"/>
      <p:bldP spid="229" grpId="0" animBg="1"/>
      <p:bldP spid="230" grpId="0" animBg="1"/>
      <p:bldP spid="231" grpId="0" animBg="1"/>
      <p:bldP spid="232" grpId="0" animBg="1"/>
      <p:bldP spid="233" grpId="0"/>
      <p:bldP spid="2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385698"/>
            <a:ext cx="8276219" cy="492443"/>
          </a:xfrm>
        </p:spPr>
        <p:txBody>
          <a:bodyPr/>
          <a:lstStyle/>
          <a:p>
            <a:r>
              <a:rPr lang="zh-CN" altLang="en-US" dirty="0"/>
              <a:t>单项评估与组合评估（续）</a:t>
            </a:r>
          </a:p>
        </p:txBody>
      </p:sp>
      <p:sp>
        <p:nvSpPr>
          <p:cNvPr id="21" name="圆角矩形 45"/>
          <p:cNvSpPr/>
          <p:nvPr/>
        </p:nvSpPr>
        <p:spPr>
          <a:xfrm>
            <a:off x="1710024" y="3269369"/>
            <a:ext cx="7376825" cy="2164782"/>
          </a:xfrm>
          <a:prstGeom prst="roundRect">
            <a:avLst/>
          </a:prstGeom>
          <a:solidFill>
            <a:srgbClr val="FFFFFF"/>
          </a:solidFill>
          <a:ln w="25400" cap="flat" cmpd="sng" algn="ctr">
            <a:solidFill>
              <a:srgbClr val="00338D"/>
            </a:solidFill>
            <a:prstDash val="solid"/>
          </a:ln>
          <a:effectLst>
            <a:outerShdw dist="114300" dir="8100000" algn="tr" rotWithShape="0">
              <a:prstClr val="black">
                <a:alpha val="13000"/>
              </a:prstClr>
            </a:outerShdw>
          </a:effectLst>
        </p:spPr>
        <p:txBody>
          <a:bodyPr rtlCol="0" anchor="ctr"/>
          <a:lstStyle/>
          <a:p>
            <a:pPr marL="285750" indent="-285750" algn="just">
              <a:lnSpc>
                <a:spcPct val="150000"/>
              </a:lnSpc>
              <a:spcAft>
                <a:spcPts val="900"/>
              </a:spcAft>
              <a:buFont typeface="Wingdings" panose="05000000000000000000" pitchFamily="2" charset="2"/>
              <a:buChar char="v"/>
            </a:pPr>
            <a:r>
              <a:rPr lang="zh-CN" altLang="en-US" sz="1700" kern="0" dirty="0">
                <a:solidFill>
                  <a:schemeClr val="tx2"/>
                </a:solidFill>
                <a:latin typeface="Calibri"/>
              </a:rPr>
              <a:t>新金融工具准则不再接受 “已发生损失”的概念。虽然其余债务人没有违约记录，但这并不表示这些债权“没有风险”（即未来不会发生违约）。同样，预期信用损失计量违约概率加权信用损失，这包括某天 “变成烂苹果”的可能性。</a:t>
            </a:r>
          </a:p>
        </p:txBody>
      </p:sp>
      <p:grpSp>
        <p:nvGrpSpPr>
          <p:cNvPr id="22" name="Group 21"/>
          <p:cNvGrpSpPr/>
          <p:nvPr/>
        </p:nvGrpSpPr>
        <p:grpSpPr>
          <a:xfrm>
            <a:off x="809626" y="1419518"/>
            <a:ext cx="720000" cy="720000"/>
            <a:chOff x="3368104" y="188913"/>
            <a:chExt cx="993775" cy="995363"/>
          </a:xfrm>
        </p:grpSpPr>
        <p:sp>
          <p:nvSpPr>
            <p:cNvPr id="23" name="Freeform 33"/>
            <p:cNvSpPr>
              <a:spLocks/>
            </p:cNvSpPr>
            <p:nvPr/>
          </p:nvSpPr>
          <p:spPr bwMode="auto">
            <a:xfrm>
              <a:off x="3368104" y="188913"/>
              <a:ext cx="993775" cy="995363"/>
            </a:xfrm>
            <a:custGeom>
              <a:avLst/>
              <a:gdLst>
                <a:gd name="T0" fmla="*/ 0 w 626"/>
                <a:gd name="T1" fmla="*/ 297 h 627"/>
                <a:gd name="T2" fmla="*/ 6 w 626"/>
                <a:gd name="T3" fmla="*/ 250 h 627"/>
                <a:gd name="T4" fmla="*/ 19 w 626"/>
                <a:gd name="T5" fmla="*/ 206 h 627"/>
                <a:gd name="T6" fmla="*/ 37 w 626"/>
                <a:gd name="T7" fmla="*/ 164 h 627"/>
                <a:gd name="T8" fmla="*/ 62 w 626"/>
                <a:gd name="T9" fmla="*/ 127 h 627"/>
                <a:gd name="T10" fmla="*/ 91 w 626"/>
                <a:gd name="T11" fmla="*/ 92 h 627"/>
                <a:gd name="T12" fmla="*/ 126 w 626"/>
                <a:gd name="T13" fmla="*/ 63 h 627"/>
                <a:gd name="T14" fmla="*/ 163 w 626"/>
                <a:gd name="T15" fmla="*/ 39 h 627"/>
                <a:gd name="T16" fmla="*/ 205 w 626"/>
                <a:gd name="T17" fmla="*/ 20 h 627"/>
                <a:gd name="T18" fmla="*/ 249 w 626"/>
                <a:gd name="T19" fmla="*/ 7 h 627"/>
                <a:gd name="T20" fmla="*/ 296 w 626"/>
                <a:gd name="T21" fmla="*/ 1 h 627"/>
                <a:gd name="T22" fmla="*/ 328 w 626"/>
                <a:gd name="T23" fmla="*/ 1 h 627"/>
                <a:gd name="T24" fmla="*/ 376 w 626"/>
                <a:gd name="T25" fmla="*/ 7 h 627"/>
                <a:gd name="T26" fmla="*/ 420 w 626"/>
                <a:gd name="T27" fmla="*/ 20 h 627"/>
                <a:gd name="T28" fmla="*/ 461 w 626"/>
                <a:gd name="T29" fmla="*/ 39 h 627"/>
                <a:gd name="T30" fmla="*/ 500 w 626"/>
                <a:gd name="T31" fmla="*/ 63 h 627"/>
                <a:gd name="T32" fmla="*/ 534 w 626"/>
                <a:gd name="T33" fmla="*/ 92 h 627"/>
                <a:gd name="T34" fmla="*/ 563 w 626"/>
                <a:gd name="T35" fmla="*/ 127 h 627"/>
                <a:gd name="T36" fmla="*/ 588 w 626"/>
                <a:gd name="T37" fmla="*/ 164 h 627"/>
                <a:gd name="T38" fmla="*/ 607 w 626"/>
                <a:gd name="T39" fmla="*/ 206 h 627"/>
                <a:gd name="T40" fmla="*/ 619 w 626"/>
                <a:gd name="T41" fmla="*/ 250 h 627"/>
                <a:gd name="T42" fmla="*/ 624 w 626"/>
                <a:gd name="T43" fmla="*/ 297 h 627"/>
                <a:gd name="T44" fmla="*/ 624 w 626"/>
                <a:gd name="T45" fmla="*/ 329 h 627"/>
                <a:gd name="T46" fmla="*/ 619 w 626"/>
                <a:gd name="T47" fmla="*/ 377 h 627"/>
                <a:gd name="T48" fmla="*/ 607 w 626"/>
                <a:gd name="T49" fmla="*/ 421 h 627"/>
                <a:gd name="T50" fmla="*/ 588 w 626"/>
                <a:gd name="T51" fmla="*/ 462 h 627"/>
                <a:gd name="T52" fmla="*/ 563 w 626"/>
                <a:gd name="T53" fmla="*/ 501 h 627"/>
                <a:gd name="T54" fmla="*/ 534 w 626"/>
                <a:gd name="T55" fmla="*/ 534 h 627"/>
                <a:gd name="T56" fmla="*/ 500 w 626"/>
                <a:gd name="T57" fmla="*/ 564 h 627"/>
                <a:gd name="T58" fmla="*/ 461 w 626"/>
                <a:gd name="T59" fmla="*/ 588 h 627"/>
                <a:gd name="T60" fmla="*/ 420 w 626"/>
                <a:gd name="T61" fmla="*/ 607 h 627"/>
                <a:gd name="T62" fmla="*/ 376 w 626"/>
                <a:gd name="T63" fmla="*/ 620 h 627"/>
                <a:gd name="T64" fmla="*/ 328 w 626"/>
                <a:gd name="T65" fmla="*/ 625 h 627"/>
                <a:gd name="T66" fmla="*/ 296 w 626"/>
                <a:gd name="T67" fmla="*/ 625 h 627"/>
                <a:gd name="T68" fmla="*/ 249 w 626"/>
                <a:gd name="T69" fmla="*/ 620 h 627"/>
                <a:gd name="T70" fmla="*/ 205 w 626"/>
                <a:gd name="T71" fmla="*/ 607 h 627"/>
                <a:gd name="T72" fmla="*/ 163 w 626"/>
                <a:gd name="T73" fmla="*/ 588 h 627"/>
                <a:gd name="T74" fmla="*/ 126 w 626"/>
                <a:gd name="T75" fmla="*/ 564 h 627"/>
                <a:gd name="T76" fmla="*/ 91 w 626"/>
                <a:gd name="T77" fmla="*/ 534 h 627"/>
                <a:gd name="T78" fmla="*/ 62 w 626"/>
                <a:gd name="T79" fmla="*/ 501 h 627"/>
                <a:gd name="T80" fmla="*/ 37 w 626"/>
                <a:gd name="T81" fmla="*/ 462 h 627"/>
                <a:gd name="T82" fmla="*/ 19 w 626"/>
                <a:gd name="T83" fmla="*/ 421 h 627"/>
                <a:gd name="T84" fmla="*/ 6 w 626"/>
                <a:gd name="T85" fmla="*/ 377 h 627"/>
                <a:gd name="T86" fmla="*/ 0 w 626"/>
                <a:gd name="T87" fmla="*/ 32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627">
                  <a:moveTo>
                    <a:pt x="0" y="314"/>
                  </a:moveTo>
                  <a:lnTo>
                    <a:pt x="0" y="314"/>
                  </a:lnTo>
                  <a:lnTo>
                    <a:pt x="0" y="297"/>
                  </a:lnTo>
                  <a:lnTo>
                    <a:pt x="1" y="282"/>
                  </a:lnTo>
                  <a:lnTo>
                    <a:pt x="3" y="265"/>
                  </a:lnTo>
                  <a:lnTo>
                    <a:pt x="6" y="250"/>
                  </a:lnTo>
                  <a:lnTo>
                    <a:pt x="10" y="236"/>
                  </a:lnTo>
                  <a:lnTo>
                    <a:pt x="13" y="220"/>
                  </a:lnTo>
                  <a:lnTo>
                    <a:pt x="19" y="206"/>
                  </a:lnTo>
                  <a:lnTo>
                    <a:pt x="24" y="192"/>
                  </a:lnTo>
                  <a:lnTo>
                    <a:pt x="31" y="177"/>
                  </a:lnTo>
                  <a:lnTo>
                    <a:pt x="37" y="164"/>
                  </a:lnTo>
                  <a:lnTo>
                    <a:pt x="45" y="151"/>
                  </a:lnTo>
                  <a:lnTo>
                    <a:pt x="53" y="139"/>
                  </a:lnTo>
                  <a:lnTo>
                    <a:pt x="62" y="127"/>
                  </a:lnTo>
                  <a:lnTo>
                    <a:pt x="70" y="115"/>
                  </a:lnTo>
                  <a:lnTo>
                    <a:pt x="80" y="104"/>
                  </a:lnTo>
                  <a:lnTo>
                    <a:pt x="91" y="92"/>
                  </a:lnTo>
                  <a:lnTo>
                    <a:pt x="102" y="81"/>
                  </a:lnTo>
                  <a:lnTo>
                    <a:pt x="113" y="72"/>
                  </a:lnTo>
                  <a:lnTo>
                    <a:pt x="126" y="63"/>
                  </a:lnTo>
                  <a:lnTo>
                    <a:pt x="138" y="54"/>
                  </a:lnTo>
                  <a:lnTo>
                    <a:pt x="150" y="46"/>
                  </a:lnTo>
                  <a:lnTo>
                    <a:pt x="163" y="39"/>
                  </a:lnTo>
                  <a:lnTo>
                    <a:pt x="177" y="31"/>
                  </a:lnTo>
                  <a:lnTo>
                    <a:pt x="191" y="25"/>
                  </a:lnTo>
                  <a:lnTo>
                    <a:pt x="205" y="20"/>
                  </a:lnTo>
                  <a:lnTo>
                    <a:pt x="219" y="14"/>
                  </a:lnTo>
                  <a:lnTo>
                    <a:pt x="235" y="10"/>
                  </a:lnTo>
                  <a:lnTo>
                    <a:pt x="249" y="7"/>
                  </a:lnTo>
                  <a:lnTo>
                    <a:pt x="264" y="4"/>
                  </a:lnTo>
                  <a:lnTo>
                    <a:pt x="281" y="2"/>
                  </a:lnTo>
                  <a:lnTo>
                    <a:pt x="296" y="1"/>
                  </a:lnTo>
                  <a:lnTo>
                    <a:pt x="313" y="0"/>
                  </a:lnTo>
                  <a:lnTo>
                    <a:pt x="313" y="0"/>
                  </a:lnTo>
                  <a:lnTo>
                    <a:pt x="328" y="1"/>
                  </a:lnTo>
                  <a:lnTo>
                    <a:pt x="345" y="2"/>
                  </a:lnTo>
                  <a:lnTo>
                    <a:pt x="360" y="4"/>
                  </a:lnTo>
                  <a:lnTo>
                    <a:pt x="376" y="7"/>
                  </a:lnTo>
                  <a:lnTo>
                    <a:pt x="391" y="10"/>
                  </a:lnTo>
                  <a:lnTo>
                    <a:pt x="405" y="14"/>
                  </a:lnTo>
                  <a:lnTo>
                    <a:pt x="420" y="20"/>
                  </a:lnTo>
                  <a:lnTo>
                    <a:pt x="434" y="25"/>
                  </a:lnTo>
                  <a:lnTo>
                    <a:pt x="448" y="31"/>
                  </a:lnTo>
                  <a:lnTo>
                    <a:pt x="461" y="39"/>
                  </a:lnTo>
                  <a:lnTo>
                    <a:pt x="475" y="46"/>
                  </a:lnTo>
                  <a:lnTo>
                    <a:pt x="488" y="54"/>
                  </a:lnTo>
                  <a:lnTo>
                    <a:pt x="500" y="63"/>
                  </a:lnTo>
                  <a:lnTo>
                    <a:pt x="511" y="72"/>
                  </a:lnTo>
                  <a:lnTo>
                    <a:pt x="523" y="81"/>
                  </a:lnTo>
                  <a:lnTo>
                    <a:pt x="534" y="92"/>
                  </a:lnTo>
                  <a:lnTo>
                    <a:pt x="544" y="104"/>
                  </a:lnTo>
                  <a:lnTo>
                    <a:pt x="554" y="115"/>
                  </a:lnTo>
                  <a:lnTo>
                    <a:pt x="563" y="127"/>
                  </a:lnTo>
                  <a:lnTo>
                    <a:pt x="572" y="139"/>
                  </a:lnTo>
                  <a:lnTo>
                    <a:pt x="580" y="151"/>
                  </a:lnTo>
                  <a:lnTo>
                    <a:pt x="588" y="164"/>
                  </a:lnTo>
                  <a:lnTo>
                    <a:pt x="595" y="177"/>
                  </a:lnTo>
                  <a:lnTo>
                    <a:pt x="601" y="192"/>
                  </a:lnTo>
                  <a:lnTo>
                    <a:pt x="607" y="206"/>
                  </a:lnTo>
                  <a:lnTo>
                    <a:pt x="611" y="220"/>
                  </a:lnTo>
                  <a:lnTo>
                    <a:pt x="616" y="236"/>
                  </a:lnTo>
                  <a:lnTo>
                    <a:pt x="619" y="250"/>
                  </a:lnTo>
                  <a:lnTo>
                    <a:pt x="622" y="265"/>
                  </a:lnTo>
                  <a:lnTo>
                    <a:pt x="623" y="282"/>
                  </a:lnTo>
                  <a:lnTo>
                    <a:pt x="624" y="297"/>
                  </a:lnTo>
                  <a:lnTo>
                    <a:pt x="626" y="314"/>
                  </a:lnTo>
                  <a:lnTo>
                    <a:pt x="626" y="314"/>
                  </a:lnTo>
                  <a:lnTo>
                    <a:pt x="624" y="329"/>
                  </a:lnTo>
                  <a:lnTo>
                    <a:pt x="623" y="346"/>
                  </a:lnTo>
                  <a:lnTo>
                    <a:pt x="622" y="361"/>
                  </a:lnTo>
                  <a:lnTo>
                    <a:pt x="619" y="377"/>
                  </a:lnTo>
                  <a:lnTo>
                    <a:pt x="616" y="392"/>
                  </a:lnTo>
                  <a:lnTo>
                    <a:pt x="611" y="406"/>
                  </a:lnTo>
                  <a:lnTo>
                    <a:pt x="607" y="421"/>
                  </a:lnTo>
                  <a:lnTo>
                    <a:pt x="601" y="435"/>
                  </a:lnTo>
                  <a:lnTo>
                    <a:pt x="595" y="449"/>
                  </a:lnTo>
                  <a:lnTo>
                    <a:pt x="588" y="462"/>
                  </a:lnTo>
                  <a:lnTo>
                    <a:pt x="580" y="476"/>
                  </a:lnTo>
                  <a:lnTo>
                    <a:pt x="572" y="488"/>
                  </a:lnTo>
                  <a:lnTo>
                    <a:pt x="563" y="501"/>
                  </a:lnTo>
                  <a:lnTo>
                    <a:pt x="554" y="512"/>
                  </a:lnTo>
                  <a:lnTo>
                    <a:pt x="544" y="524"/>
                  </a:lnTo>
                  <a:lnTo>
                    <a:pt x="534" y="534"/>
                  </a:lnTo>
                  <a:lnTo>
                    <a:pt x="523" y="545"/>
                  </a:lnTo>
                  <a:lnTo>
                    <a:pt x="511" y="555"/>
                  </a:lnTo>
                  <a:lnTo>
                    <a:pt x="500" y="564"/>
                  </a:lnTo>
                  <a:lnTo>
                    <a:pt x="488" y="573"/>
                  </a:lnTo>
                  <a:lnTo>
                    <a:pt x="475" y="581"/>
                  </a:lnTo>
                  <a:lnTo>
                    <a:pt x="461" y="588"/>
                  </a:lnTo>
                  <a:lnTo>
                    <a:pt x="448" y="596"/>
                  </a:lnTo>
                  <a:lnTo>
                    <a:pt x="434" y="601"/>
                  </a:lnTo>
                  <a:lnTo>
                    <a:pt x="420" y="607"/>
                  </a:lnTo>
                  <a:lnTo>
                    <a:pt x="405" y="612"/>
                  </a:lnTo>
                  <a:lnTo>
                    <a:pt x="391" y="617"/>
                  </a:lnTo>
                  <a:lnTo>
                    <a:pt x="376" y="620"/>
                  </a:lnTo>
                  <a:lnTo>
                    <a:pt x="360" y="622"/>
                  </a:lnTo>
                  <a:lnTo>
                    <a:pt x="345" y="624"/>
                  </a:lnTo>
                  <a:lnTo>
                    <a:pt x="328" y="625"/>
                  </a:lnTo>
                  <a:lnTo>
                    <a:pt x="313" y="627"/>
                  </a:lnTo>
                  <a:lnTo>
                    <a:pt x="313" y="627"/>
                  </a:lnTo>
                  <a:lnTo>
                    <a:pt x="296" y="625"/>
                  </a:lnTo>
                  <a:lnTo>
                    <a:pt x="281" y="624"/>
                  </a:lnTo>
                  <a:lnTo>
                    <a:pt x="264" y="622"/>
                  </a:lnTo>
                  <a:lnTo>
                    <a:pt x="249" y="620"/>
                  </a:lnTo>
                  <a:lnTo>
                    <a:pt x="235" y="617"/>
                  </a:lnTo>
                  <a:lnTo>
                    <a:pt x="219" y="612"/>
                  </a:lnTo>
                  <a:lnTo>
                    <a:pt x="205" y="607"/>
                  </a:lnTo>
                  <a:lnTo>
                    <a:pt x="191" y="601"/>
                  </a:lnTo>
                  <a:lnTo>
                    <a:pt x="177" y="596"/>
                  </a:lnTo>
                  <a:lnTo>
                    <a:pt x="163" y="588"/>
                  </a:lnTo>
                  <a:lnTo>
                    <a:pt x="150" y="581"/>
                  </a:lnTo>
                  <a:lnTo>
                    <a:pt x="138" y="573"/>
                  </a:lnTo>
                  <a:lnTo>
                    <a:pt x="126" y="564"/>
                  </a:lnTo>
                  <a:lnTo>
                    <a:pt x="113" y="555"/>
                  </a:lnTo>
                  <a:lnTo>
                    <a:pt x="102" y="545"/>
                  </a:lnTo>
                  <a:lnTo>
                    <a:pt x="91" y="534"/>
                  </a:lnTo>
                  <a:lnTo>
                    <a:pt x="80" y="524"/>
                  </a:lnTo>
                  <a:lnTo>
                    <a:pt x="70" y="512"/>
                  </a:lnTo>
                  <a:lnTo>
                    <a:pt x="62" y="501"/>
                  </a:lnTo>
                  <a:lnTo>
                    <a:pt x="53" y="488"/>
                  </a:lnTo>
                  <a:lnTo>
                    <a:pt x="45" y="476"/>
                  </a:lnTo>
                  <a:lnTo>
                    <a:pt x="37" y="462"/>
                  </a:lnTo>
                  <a:lnTo>
                    <a:pt x="31" y="449"/>
                  </a:lnTo>
                  <a:lnTo>
                    <a:pt x="24" y="435"/>
                  </a:lnTo>
                  <a:lnTo>
                    <a:pt x="19" y="421"/>
                  </a:lnTo>
                  <a:lnTo>
                    <a:pt x="13" y="406"/>
                  </a:lnTo>
                  <a:lnTo>
                    <a:pt x="10" y="392"/>
                  </a:lnTo>
                  <a:lnTo>
                    <a:pt x="6" y="377"/>
                  </a:lnTo>
                  <a:lnTo>
                    <a:pt x="3" y="361"/>
                  </a:lnTo>
                  <a:lnTo>
                    <a:pt x="1" y="346"/>
                  </a:lnTo>
                  <a:lnTo>
                    <a:pt x="0" y="329"/>
                  </a:lnTo>
                  <a:lnTo>
                    <a:pt x="0" y="314"/>
                  </a:lnTo>
                  <a:lnTo>
                    <a:pt x="0" y="314"/>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45"/>
            <p:cNvSpPr>
              <a:spLocks/>
            </p:cNvSpPr>
            <p:nvPr/>
          </p:nvSpPr>
          <p:spPr bwMode="auto">
            <a:xfrm>
              <a:off x="3610992" y="452438"/>
              <a:ext cx="723900" cy="723900"/>
            </a:xfrm>
            <a:custGeom>
              <a:avLst/>
              <a:gdLst>
                <a:gd name="T0" fmla="*/ 311 w 456"/>
                <a:gd name="T1" fmla="*/ 100 h 456"/>
                <a:gd name="T2" fmla="*/ 310 w 456"/>
                <a:gd name="T3" fmla="*/ 100 h 456"/>
                <a:gd name="T4" fmla="*/ 303 w 456"/>
                <a:gd name="T5" fmla="*/ 98 h 456"/>
                <a:gd name="T6" fmla="*/ 187 w 456"/>
                <a:gd name="T7" fmla="*/ 6 h 456"/>
                <a:gd name="T8" fmla="*/ 186 w 456"/>
                <a:gd name="T9" fmla="*/ 6 h 456"/>
                <a:gd name="T10" fmla="*/ 183 w 456"/>
                <a:gd name="T11" fmla="*/ 2 h 456"/>
                <a:gd name="T12" fmla="*/ 173 w 456"/>
                <a:gd name="T13" fmla="*/ 0 h 456"/>
                <a:gd name="T14" fmla="*/ 169 w 456"/>
                <a:gd name="T15" fmla="*/ 2 h 456"/>
                <a:gd name="T16" fmla="*/ 163 w 456"/>
                <a:gd name="T17" fmla="*/ 11 h 456"/>
                <a:gd name="T18" fmla="*/ 166 w 456"/>
                <a:gd name="T19" fmla="*/ 21 h 456"/>
                <a:gd name="T20" fmla="*/ 144 w 456"/>
                <a:gd name="T21" fmla="*/ 4 h 456"/>
                <a:gd name="T22" fmla="*/ 144 w 456"/>
                <a:gd name="T23" fmla="*/ 2 h 456"/>
                <a:gd name="T24" fmla="*/ 139 w 456"/>
                <a:gd name="T25" fmla="*/ 0 h 456"/>
                <a:gd name="T26" fmla="*/ 130 w 456"/>
                <a:gd name="T27" fmla="*/ 2 h 456"/>
                <a:gd name="T28" fmla="*/ 56 w 456"/>
                <a:gd name="T29" fmla="*/ 98 h 456"/>
                <a:gd name="T30" fmla="*/ 9 w 456"/>
                <a:gd name="T31" fmla="*/ 98 h 456"/>
                <a:gd name="T32" fmla="*/ 2 w 456"/>
                <a:gd name="T33" fmla="*/ 100 h 456"/>
                <a:gd name="T34" fmla="*/ 0 w 456"/>
                <a:gd name="T35" fmla="*/ 107 h 456"/>
                <a:gd name="T36" fmla="*/ 0 w 456"/>
                <a:gd name="T37" fmla="*/ 137 h 456"/>
                <a:gd name="T38" fmla="*/ 3 w 456"/>
                <a:gd name="T39" fmla="*/ 145 h 456"/>
                <a:gd name="T40" fmla="*/ 19 w 456"/>
                <a:gd name="T41" fmla="*/ 256 h 456"/>
                <a:gd name="T42" fmla="*/ 20 w 456"/>
                <a:gd name="T43" fmla="*/ 263 h 456"/>
                <a:gd name="T44" fmla="*/ 25 w 456"/>
                <a:gd name="T45" fmla="*/ 276 h 456"/>
                <a:gd name="T46" fmla="*/ 207 w 456"/>
                <a:gd name="T47" fmla="*/ 456 h 456"/>
                <a:gd name="T48" fmla="*/ 228 w 456"/>
                <a:gd name="T49" fmla="*/ 453 h 456"/>
                <a:gd name="T50" fmla="*/ 270 w 456"/>
                <a:gd name="T51" fmla="*/ 440 h 456"/>
                <a:gd name="T52" fmla="*/ 310 w 456"/>
                <a:gd name="T53" fmla="*/ 422 h 456"/>
                <a:gd name="T54" fmla="*/ 345 w 456"/>
                <a:gd name="T55" fmla="*/ 399 h 456"/>
                <a:gd name="T56" fmla="*/ 378 w 456"/>
                <a:gd name="T57" fmla="*/ 371 h 456"/>
                <a:gd name="T58" fmla="*/ 405 w 456"/>
                <a:gd name="T59" fmla="*/ 340 h 456"/>
                <a:gd name="T60" fmla="*/ 430 w 456"/>
                <a:gd name="T61" fmla="*/ 305 h 456"/>
                <a:gd name="T62" fmla="*/ 448 w 456"/>
                <a:gd name="T63" fmla="*/ 267 h 456"/>
                <a:gd name="T64" fmla="*/ 456 w 456"/>
                <a:gd name="T65" fmla="*/ 2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56">
                  <a:moveTo>
                    <a:pt x="456" y="246"/>
                  </a:moveTo>
                  <a:lnTo>
                    <a:pt x="311" y="100"/>
                  </a:lnTo>
                  <a:lnTo>
                    <a:pt x="310" y="100"/>
                  </a:lnTo>
                  <a:lnTo>
                    <a:pt x="310" y="100"/>
                  </a:lnTo>
                  <a:lnTo>
                    <a:pt x="307" y="98"/>
                  </a:lnTo>
                  <a:lnTo>
                    <a:pt x="303" y="98"/>
                  </a:lnTo>
                  <a:lnTo>
                    <a:pt x="280" y="98"/>
                  </a:lnTo>
                  <a:lnTo>
                    <a:pt x="187" y="6"/>
                  </a:lnTo>
                  <a:lnTo>
                    <a:pt x="187" y="6"/>
                  </a:lnTo>
                  <a:lnTo>
                    <a:pt x="186" y="6"/>
                  </a:lnTo>
                  <a:lnTo>
                    <a:pt x="186" y="6"/>
                  </a:lnTo>
                  <a:lnTo>
                    <a:pt x="183" y="2"/>
                  </a:lnTo>
                  <a:lnTo>
                    <a:pt x="179" y="0"/>
                  </a:lnTo>
                  <a:lnTo>
                    <a:pt x="173" y="0"/>
                  </a:lnTo>
                  <a:lnTo>
                    <a:pt x="169" y="2"/>
                  </a:lnTo>
                  <a:lnTo>
                    <a:pt x="169" y="2"/>
                  </a:lnTo>
                  <a:lnTo>
                    <a:pt x="165" y="7"/>
                  </a:lnTo>
                  <a:lnTo>
                    <a:pt x="163" y="11"/>
                  </a:lnTo>
                  <a:lnTo>
                    <a:pt x="164" y="17"/>
                  </a:lnTo>
                  <a:lnTo>
                    <a:pt x="166" y="21"/>
                  </a:lnTo>
                  <a:lnTo>
                    <a:pt x="176" y="35"/>
                  </a:lnTo>
                  <a:lnTo>
                    <a:pt x="144" y="4"/>
                  </a:lnTo>
                  <a:lnTo>
                    <a:pt x="144" y="4"/>
                  </a:lnTo>
                  <a:lnTo>
                    <a:pt x="144" y="2"/>
                  </a:lnTo>
                  <a:lnTo>
                    <a:pt x="144" y="2"/>
                  </a:lnTo>
                  <a:lnTo>
                    <a:pt x="139" y="0"/>
                  </a:lnTo>
                  <a:lnTo>
                    <a:pt x="134" y="0"/>
                  </a:lnTo>
                  <a:lnTo>
                    <a:pt x="130" y="2"/>
                  </a:lnTo>
                  <a:lnTo>
                    <a:pt x="126" y="6"/>
                  </a:lnTo>
                  <a:lnTo>
                    <a:pt x="56" y="98"/>
                  </a:lnTo>
                  <a:lnTo>
                    <a:pt x="9" y="98"/>
                  </a:lnTo>
                  <a:lnTo>
                    <a:pt x="9" y="98"/>
                  </a:lnTo>
                  <a:lnTo>
                    <a:pt x="6" y="98"/>
                  </a:lnTo>
                  <a:lnTo>
                    <a:pt x="2" y="100"/>
                  </a:lnTo>
                  <a:lnTo>
                    <a:pt x="0" y="104"/>
                  </a:lnTo>
                  <a:lnTo>
                    <a:pt x="0" y="107"/>
                  </a:lnTo>
                  <a:lnTo>
                    <a:pt x="0" y="137"/>
                  </a:lnTo>
                  <a:lnTo>
                    <a:pt x="0" y="137"/>
                  </a:lnTo>
                  <a:lnTo>
                    <a:pt x="1" y="141"/>
                  </a:lnTo>
                  <a:lnTo>
                    <a:pt x="3" y="145"/>
                  </a:lnTo>
                  <a:lnTo>
                    <a:pt x="19" y="160"/>
                  </a:lnTo>
                  <a:lnTo>
                    <a:pt x="19" y="256"/>
                  </a:lnTo>
                  <a:lnTo>
                    <a:pt x="19" y="256"/>
                  </a:lnTo>
                  <a:lnTo>
                    <a:pt x="20" y="263"/>
                  </a:lnTo>
                  <a:lnTo>
                    <a:pt x="22" y="270"/>
                  </a:lnTo>
                  <a:lnTo>
                    <a:pt x="25" y="276"/>
                  </a:lnTo>
                  <a:lnTo>
                    <a:pt x="30" y="280"/>
                  </a:lnTo>
                  <a:lnTo>
                    <a:pt x="207" y="456"/>
                  </a:lnTo>
                  <a:lnTo>
                    <a:pt x="207" y="456"/>
                  </a:lnTo>
                  <a:lnTo>
                    <a:pt x="228" y="453"/>
                  </a:lnTo>
                  <a:lnTo>
                    <a:pt x="249" y="447"/>
                  </a:lnTo>
                  <a:lnTo>
                    <a:pt x="270" y="440"/>
                  </a:lnTo>
                  <a:lnTo>
                    <a:pt x="290" y="432"/>
                  </a:lnTo>
                  <a:lnTo>
                    <a:pt x="310" y="422"/>
                  </a:lnTo>
                  <a:lnTo>
                    <a:pt x="327" y="411"/>
                  </a:lnTo>
                  <a:lnTo>
                    <a:pt x="345" y="399"/>
                  </a:lnTo>
                  <a:lnTo>
                    <a:pt x="361" y="386"/>
                  </a:lnTo>
                  <a:lnTo>
                    <a:pt x="378" y="371"/>
                  </a:lnTo>
                  <a:lnTo>
                    <a:pt x="392" y="356"/>
                  </a:lnTo>
                  <a:lnTo>
                    <a:pt x="405" y="340"/>
                  </a:lnTo>
                  <a:lnTo>
                    <a:pt x="419" y="323"/>
                  </a:lnTo>
                  <a:lnTo>
                    <a:pt x="430" y="305"/>
                  </a:lnTo>
                  <a:lnTo>
                    <a:pt x="440" y="287"/>
                  </a:lnTo>
                  <a:lnTo>
                    <a:pt x="448" y="267"/>
                  </a:lnTo>
                  <a:lnTo>
                    <a:pt x="456" y="246"/>
                  </a:lnTo>
                  <a:lnTo>
                    <a:pt x="456" y="246"/>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6"/>
            <p:cNvSpPr>
              <a:spLocks noEditPoints="1"/>
            </p:cNvSpPr>
            <p:nvPr/>
          </p:nvSpPr>
          <p:spPr bwMode="auto">
            <a:xfrm>
              <a:off x="3641154" y="627063"/>
              <a:ext cx="436563" cy="280988"/>
            </a:xfrm>
            <a:custGeom>
              <a:avLst/>
              <a:gdLst>
                <a:gd name="T0" fmla="*/ 31 w 275"/>
                <a:gd name="T1" fmla="*/ 0 h 177"/>
                <a:gd name="T2" fmla="*/ 13 w 275"/>
                <a:gd name="T3" fmla="*/ 5 h 177"/>
                <a:gd name="T4" fmla="*/ 2 w 275"/>
                <a:gd name="T5" fmla="*/ 19 h 177"/>
                <a:gd name="T6" fmla="*/ 0 w 275"/>
                <a:gd name="T7" fmla="*/ 146 h 177"/>
                <a:gd name="T8" fmla="*/ 2 w 275"/>
                <a:gd name="T9" fmla="*/ 158 h 177"/>
                <a:gd name="T10" fmla="*/ 13 w 275"/>
                <a:gd name="T11" fmla="*/ 172 h 177"/>
                <a:gd name="T12" fmla="*/ 31 w 275"/>
                <a:gd name="T13" fmla="*/ 177 h 177"/>
                <a:gd name="T14" fmla="*/ 251 w 275"/>
                <a:gd name="T15" fmla="*/ 177 h 177"/>
                <a:gd name="T16" fmla="*/ 266 w 275"/>
                <a:gd name="T17" fmla="*/ 168 h 177"/>
                <a:gd name="T18" fmla="*/ 274 w 275"/>
                <a:gd name="T19" fmla="*/ 152 h 177"/>
                <a:gd name="T20" fmla="*/ 275 w 275"/>
                <a:gd name="T21" fmla="*/ 30 h 177"/>
                <a:gd name="T22" fmla="*/ 270 w 275"/>
                <a:gd name="T23" fmla="*/ 14 h 177"/>
                <a:gd name="T24" fmla="*/ 256 w 275"/>
                <a:gd name="T25" fmla="*/ 3 h 177"/>
                <a:gd name="T26" fmla="*/ 244 w 275"/>
                <a:gd name="T27" fmla="*/ 0 h 177"/>
                <a:gd name="T28" fmla="*/ 46 w 275"/>
                <a:gd name="T29" fmla="*/ 146 h 177"/>
                <a:gd name="T30" fmla="*/ 37 w 275"/>
                <a:gd name="T31" fmla="*/ 151 h 177"/>
                <a:gd name="T32" fmla="*/ 31 w 275"/>
                <a:gd name="T33" fmla="*/ 148 h 177"/>
                <a:gd name="T34" fmla="*/ 28 w 275"/>
                <a:gd name="T35" fmla="*/ 65 h 177"/>
                <a:gd name="T36" fmla="*/ 31 w 275"/>
                <a:gd name="T37" fmla="*/ 59 h 177"/>
                <a:gd name="T38" fmla="*/ 37 w 275"/>
                <a:gd name="T39" fmla="*/ 57 h 177"/>
                <a:gd name="T40" fmla="*/ 46 w 275"/>
                <a:gd name="T41" fmla="*/ 62 h 177"/>
                <a:gd name="T42" fmla="*/ 97 w 275"/>
                <a:gd name="T43" fmla="*/ 142 h 177"/>
                <a:gd name="T44" fmla="*/ 93 w 275"/>
                <a:gd name="T45" fmla="*/ 148 h 177"/>
                <a:gd name="T46" fmla="*/ 87 w 275"/>
                <a:gd name="T47" fmla="*/ 151 h 177"/>
                <a:gd name="T48" fmla="*/ 79 w 275"/>
                <a:gd name="T49" fmla="*/ 146 h 177"/>
                <a:gd name="T50" fmla="*/ 78 w 275"/>
                <a:gd name="T51" fmla="*/ 65 h 177"/>
                <a:gd name="T52" fmla="*/ 84 w 275"/>
                <a:gd name="T53" fmla="*/ 57 h 177"/>
                <a:gd name="T54" fmla="*/ 91 w 275"/>
                <a:gd name="T55" fmla="*/ 57 h 177"/>
                <a:gd name="T56" fmla="*/ 97 w 275"/>
                <a:gd name="T57" fmla="*/ 65 h 177"/>
                <a:gd name="T58" fmla="*/ 146 w 275"/>
                <a:gd name="T59" fmla="*/ 142 h 177"/>
                <a:gd name="T60" fmla="*/ 141 w 275"/>
                <a:gd name="T61" fmla="*/ 150 h 177"/>
                <a:gd name="T62" fmla="*/ 134 w 275"/>
                <a:gd name="T63" fmla="*/ 150 h 177"/>
                <a:gd name="T64" fmla="*/ 129 w 275"/>
                <a:gd name="T65" fmla="*/ 142 h 177"/>
                <a:gd name="T66" fmla="*/ 129 w 275"/>
                <a:gd name="T67" fmla="*/ 62 h 177"/>
                <a:gd name="T68" fmla="*/ 137 w 275"/>
                <a:gd name="T69" fmla="*/ 57 h 177"/>
                <a:gd name="T70" fmla="*/ 144 w 275"/>
                <a:gd name="T71" fmla="*/ 59 h 177"/>
                <a:gd name="T72" fmla="*/ 146 w 275"/>
                <a:gd name="T73" fmla="*/ 142 h 177"/>
                <a:gd name="T74" fmla="*/ 196 w 275"/>
                <a:gd name="T75" fmla="*/ 146 h 177"/>
                <a:gd name="T76" fmla="*/ 187 w 275"/>
                <a:gd name="T77" fmla="*/ 151 h 177"/>
                <a:gd name="T78" fmla="*/ 180 w 275"/>
                <a:gd name="T79" fmla="*/ 148 h 177"/>
                <a:gd name="T80" fmla="*/ 178 w 275"/>
                <a:gd name="T81" fmla="*/ 65 h 177"/>
                <a:gd name="T82" fmla="*/ 180 w 275"/>
                <a:gd name="T83" fmla="*/ 59 h 177"/>
                <a:gd name="T84" fmla="*/ 187 w 275"/>
                <a:gd name="T85" fmla="*/ 57 h 177"/>
                <a:gd name="T86" fmla="*/ 196 w 275"/>
                <a:gd name="T87" fmla="*/ 62 h 177"/>
                <a:gd name="T88" fmla="*/ 245 w 275"/>
                <a:gd name="T89" fmla="*/ 142 h 177"/>
                <a:gd name="T90" fmla="*/ 243 w 275"/>
                <a:gd name="T91" fmla="*/ 148 h 177"/>
                <a:gd name="T92" fmla="*/ 237 w 275"/>
                <a:gd name="T93" fmla="*/ 151 h 177"/>
                <a:gd name="T94" fmla="*/ 229 w 275"/>
                <a:gd name="T95" fmla="*/ 146 h 177"/>
                <a:gd name="T96" fmla="*/ 228 w 275"/>
                <a:gd name="T97" fmla="*/ 65 h 177"/>
                <a:gd name="T98" fmla="*/ 233 w 275"/>
                <a:gd name="T99" fmla="*/ 57 h 177"/>
                <a:gd name="T100" fmla="*/ 240 w 275"/>
                <a:gd name="T101" fmla="*/ 57 h 177"/>
                <a:gd name="T102" fmla="*/ 245 w 275"/>
                <a:gd name="T103" fmla="*/ 6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177">
                  <a:moveTo>
                    <a:pt x="244" y="0"/>
                  </a:moveTo>
                  <a:lnTo>
                    <a:pt x="31" y="0"/>
                  </a:lnTo>
                  <a:lnTo>
                    <a:pt x="31" y="0"/>
                  </a:lnTo>
                  <a:lnTo>
                    <a:pt x="24" y="0"/>
                  </a:lnTo>
                  <a:lnTo>
                    <a:pt x="19" y="3"/>
                  </a:lnTo>
                  <a:lnTo>
                    <a:pt x="13" y="5"/>
                  </a:lnTo>
                  <a:lnTo>
                    <a:pt x="9" y="9"/>
                  </a:lnTo>
                  <a:lnTo>
                    <a:pt x="4" y="14"/>
                  </a:lnTo>
                  <a:lnTo>
                    <a:pt x="2" y="19"/>
                  </a:lnTo>
                  <a:lnTo>
                    <a:pt x="0" y="25"/>
                  </a:lnTo>
                  <a:lnTo>
                    <a:pt x="0" y="30"/>
                  </a:lnTo>
                  <a:lnTo>
                    <a:pt x="0" y="146"/>
                  </a:lnTo>
                  <a:lnTo>
                    <a:pt x="0" y="146"/>
                  </a:lnTo>
                  <a:lnTo>
                    <a:pt x="0" y="152"/>
                  </a:lnTo>
                  <a:lnTo>
                    <a:pt x="2" y="158"/>
                  </a:lnTo>
                  <a:lnTo>
                    <a:pt x="4" y="163"/>
                  </a:lnTo>
                  <a:lnTo>
                    <a:pt x="9" y="168"/>
                  </a:lnTo>
                  <a:lnTo>
                    <a:pt x="13" y="172"/>
                  </a:lnTo>
                  <a:lnTo>
                    <a:pt x="19" y="174"/>
                  </a:lnTo>
                  <a:lnTo>
                    <a:pt x="24" y="177"/>
                  </a:lnTo>
                  <a:lnTo>
                    <a:pt x="31" y="177"/>
                  </a:lnTo>
                  <a:lnTo>
                    <a:pt x="244" y="177"/>
                  </a:lnTo>
                  <a:lnTo>
                    <a:pt x="244" y="177"/>
                  </a:lnTo>
                  <a:lnTo>
                    <a:pt x="251" y="177"/>
                  </a:lnTo>
                  <a:lnTo>
                    <a:pt x="256" y="174"/>
                  </a:lnTo>
                  <a:lnTo>
                    <a:pt x="261" y="172"/>
                  </a:lnTo>
                  <a:lnTo>
                    <a:pt x="266" y="168"/>
                  </a:lnTo>
                  <a:lnTo>
                    <a:pt x="270" y="163"/>
                  </a:lnTo>
                  <a:lnTo>
                    <a:pt x="273" y="158"/>
                  </a:lnTo>
                  <a:lnTo>
                    <a:pt x="274" y="152"/>
                  </a:lnTo>
                  <a:lnTo>
                    <a:pt x="275" y="146"/>
                  </a:lnTo>
                  <a:lnTo>
                    <a:pt x="275" y="30"/>
                  </a:lnTo>
                  <a:lnTo>
                    <a:pt x="275" y="30"/>
                  </a:lnTo>
                  <a:lnTo>
                    <a:pt x="274" y="25"/>
                  </a:lnTo>
                  <a:lnTo>
                    <a:pt x="273" y="19"/>
                  </a:lnTo>
                  <a:lnTo>
                    <a:pt x="270" y="14"/>
                  </a:lnTo>
                  <a:lnTo>
                    <a:pt x="266" y="9"/>
                  </a:lnTo>
                  <a:lnTo>
                    <a:pt x="261" y="5"/>
                  </a:lnTo>
                  <a:lnTo>
                    <a:pt x="256" y="3"/>
                  </a:lnTo>
                  <a:lnTo>
                    <a:pt x="251" y="0"/>
                  </a:lnTo>
                  <a:lnTo>
                    <a:pt x="244" y="0"/>
                  </a:lnTo>
                  <a:lnTo>
                    <a:pt x="244" y="0"/>
                  </a:lnTo>
                  <a:close/>
                  <a:moveTo>
                    <a:pt x="46" y="142"/>
                  </a:moveTo>
                  <a:lnTo>
                    <a:pt x="46" y="142"/>
                  </a:lnTo>
                  <a:lnTo>
                    <a:pt x="46" y="146"/>
                  </a:lnTo>
                  <a:lnTo>
                    <a:pt x="44" y="148"/>
                  </a:lnTo>
                  <a:lnTo>
                    <a:pt x="41" y="150"/>
                  </a:lnTo>
                  <a:lnTo>
                    <a:pt x="37" y="151"/>
                  </a:lnTo>
                  <a:lnTo>
                    <a:pt x="37" y="151"/>
                  </a:lnTo>
                  <a:lnTo>
                    <a:pt x="34" y="150"/>
                  </a:lnTo>
                  <a:lnTo>
                    <a:pt x="31" y="148"/>
                  </a:lnTo>
                  <a:lnTo>
                    <a:pt x="30" y="146"/>
                  </a:lnTo>
                  <a:lnTo>
                    <a:pt x="28" y="142"/>
                  </a:lnTo>
                  <a:lnTo>
                    <a:pt x="28" y="65"/>
                  </a:lnTo>
                  <a:lnTo>
                    <a:pt x="28" y="65"/>
                  </a:lnTo>
                  <a:lnTo>
                    <a:pt x="30" y="62"/>
                  </a:lnTo>
                  <a:lnTo>
                    <a:pt x="31" y="59"/>
                  </a:lnTo>
                  <a:lnTo>
                    <a:pt x="34" y="57"/>
                  </a:lnTo>
                  <a:lnTo>
                    <a:pt x="37" y="57"/>
                  </a:lnTo>
                  <a:lnTo>
                    <a:pt x="37" y="57"/>
                  </a:lnTo>
                  <a:lnTo>
                    <a:pt x="41" y="57"/>
                  </a:lnTo>
                  <a:lnTo>
                    <a:pt x="44" y="59"/>
                  </a:lnTo>
                  <a:lnTo>
                    <a:pt x="46" y="62"/>
                  </a:lnTo>
                  <a:lnTo>
                    <a:pt x="46" y="65"/>
                  </a:lnTo>
                  <a:lnTo>
                    <a:pt x="46" y="142"/>
                  </a:lnTo>
                  <a:close/>
                  <a:moveTo>
                    <a:pt x="97" y="142"/>
                  </a:moveTo>
                  <a:lnTo>
                    <a:pt x="97" y="142"/>
                  </a:lnTo>
                  <a:lnTo>
                    <a:pt x="96" y="146"/>
                  </a:lnTo>
                  <a:lnTo>
                    <a:pt x="93" y="148"/>
                  </a:lnTo>
                  <a:lnTo>
                    <a:pt x="91" y="150"/>
                  </a:lnTo>
                  <a:lnTo>
                    <a:pt x="87" y="151"/>
                  </a:lnTo>
                  <a:lnTo>
                    <a:pt x="87" y="151"/>
                  </a:lnTo>
                  <a:lnTo>
                    <a:pt x="84" y="150"/>
                  </a:lnTo>
                  <a:lnTo>
                    <a:pt x="81" y="148"/>
                  </a:lnTo>
                  <a:lnTo>
                    <a:pt x="79" y="146"/>
                  </a:lnTo>
                  <a:lnTo>
                    <a:pt x="78" y="142"/>
                  </a:lnTo>
                  <a:lnTo>
                    <a:pt x="78" y="65"/>
                  </a:lnTo>
                  <a:lnTo>
                    <a:pt x="78" y="65"/>
                  </a:lnTo>
                  <a:lnTo>
                    <a:pt x="79" y="62"/>
                  </a:lnTo>
                  <a:lnTo>
                    <a:pt x="81" y="59"/>
                  </a:lnTo>
                  <a:lnTo>
                    <a:pt x="84" y="57"/>
                  </a:lnTo>
                  <a:lnTo>
                    <a:pt x="87" y="57"/>
                  </a:lnTo>
                  <a:lnTo>
                    <a:pt x="87" y="57"/>
                  </a:lnTo>
                  <a:lnTo>
                    <a:pt x="91" y="57"/>
                  </a:lnTo>
                  <a:lnTo>
                    <a:pt x="93" y="59"/>
                  </a:lnTo>
                  <a:lnTo>
                    <a:pt x="96" y="62"/>
                  </a:lnTo>
                  <a:lnTo>
                    <a:pt x="97" y="65"/>
                  </a:lnTo>
                  <a:lnTo>
                    <a:pt x="97" y="142"/>
                  </a:lnTo>
                  <a:close/>
                  <a:moveTo>
                    <a:pt x="146" y="142"/>
                  </a:moveTo>
                  <a:lnTo>
                    <a:pt x="146" y="142"/>
                  </a:lnTo>
                  <a:lnTo>
                    <a:pt x="145" y="146"/>
                  </a:lnTo>
                  <a:lnTo>
                    <a:pt x="144" y="148"/>
                  </a:lnTo>
                  <a:lnTo>
                    <a:pt x="141" y="150"/>
                  </a:lnTo>
                  <a:lnTo>
                    <a:pt x="137" y="151"/>
                  </a:lnTo>
                  <a:lnTo>
                    <a:pt x="137" y="151"/>
                  </a:lnTo>
                  <a:lnTo>
                    <a:pt x="134" y="150"/>
                  </a:lnTo>
                  <a:lnTo>
                    <a:pt x="131" y="148"/>
                  </a:lnTo>
                  <a:lnTo>
                    <a:pt x="129" y="146"/>
                  </a:lnTo>
                  <a:lnTo>
                    <a:pt x="129" y="142"/>
                  </a:lnTo>
                  <a:lnTo>
                    <a:pt x="129" y="65"/>
                  </a:lnTo>
                  <a:lnTo>
                    <a:pt x="129" y="65"/>
                  </a:lnTo>
                  <a:lnTo>
                    <a:pt x="129" y="62"/>
                  </a:lnTo>
                  <a:lnTo>
                    <a:pt x="131" y="59"/>
                  </a:lnTo>
                  <a:lnTo>
                    <a:pt x="134" y="57"/>
                  </a:lnTo>
                  <a:lnTo>
                    <a:pt x="137" y="57"/>
                  </a:lnTo>
                  <a:lnTo>
                    <a:pt x="137" y="57"/>
                  </a:lnTo>
                  <a:lnTo>
                    <a:pt x="141" y="57"/>
                  </a:lnTo>
                  <a:lnTo>
                    <a:pt x="144" y="59"/>
                  </a:lnTo>
                  <a:lnTo>
                    <a:pt x="145" y="62"/>
                  </a:lnTo>
                  <a:lnTo>
                    <a:pt x="146" y="65"/>
                  </a:lnTo>
                  <a:lnTo>
                    <a:pt x="146" y="142"/>
                  </a:lnTo>
                  <a:close/>
                  <a:moveTo>
                    <a:pt x="196" y="142"/>
                  </a:moveTo>
                  <a:lnTo>
                    <a:pt x="196" y="142"/>
                  </a:lnTo>
                  <a:lnTo>
                    <a:pt x="196" y="146"/>
                  </a:lnTo>
                  <a:lnTo>
                    <a:pt x="194" y="148"/>
                  </a:lnTo>
                  <a:lnTo>
                    <a:pt x="190" y="150"/>
                  </a:lnTo>
                  <a:lnTo>
                    <a:pt x="187" y="151"/>
                  </a:lnTo>
                  <a:lnTo>
                    <a:pt x="187" y="151"/>
                  </a:lnTo>
                  <a:lnTo>
                    <a:pt x="184" y="150"/>
                  </a:lnTo>
                  <a:lnTo>
                    <a:pt x="180" y="148"/>
                  </a:lnTo>
                  <a:lnTo>
                    <a:pt x="178" y="146"/>
                  </a:lnTo>
                  <a:lnTo>
                    <a:pt x="178" y="142"/>
                  </a:lnTo>
                  <a:lnTo>
                    <a:pt x="178" y="65"/>
                  </a:lnTo>
                  <a:lnTo>
                    <a:pt x="178" y="65"/>
                  </a:lnTo>
                  <a:lnTo>
                    <a:pt x="178" y="62"/>
                  </a:lnTo>
                  <a:lnTo>
                    <a:pt x="180" y="59"/>
                  </a:lnTo>
                  <a:lnTo>
                    <a:pt x="184" y="57"/>
                  </a:lnTo>
                  <a:lnTo>
                    <a:pt x="187" y="57"/>
                  </a:lnTo>
                  <a:lnTo>
                    <a:pt x="187" y="57"/>
                  </a:lnTo>
                  <a:lnTo>
                    <a:pt x="190" y="57"/>
                  </a:lnTo>
                  <a:lnTo>
                    <a:pt x="194" y="59"/>
                  </a:lnTo>
                  <a:lnTo>
                    <a:pt x="196" y="62"/>
                  </a:lnTo>
                  <a:lnTo>
                    <a:pt x="196" y="65"/>
                  </a:lnTo>
                  <a:lnTo>
                    <a:pt x="196" y="142"/>
                  </a:lnTo>
                  <a:close/>
                  <a:moveTo>
                    <a:pt x="245" y="142"/>
                  </a:moveTo>
                  <a:lnTo>
                    <a:pt x="245" y="142"/>
                  </a:lnTo>
                  <a:lnTo>
                    <a:pt x="245" y="146"/>
                  </a:lnTo>
                  <a:lnTo>
                    <a:pt x="243" y="148"/>
                  </a:lnTo>
                  <a:lnTo>
                    <a:pt x="240" y="150"/>
                  </a:lnTo>
                  <a:lnTo>
                    <a:pt x="237" y="151"/>
                  </a:lnTo>
                  <a:lnTo>
                    <a:pt x="237" y="151"/>
                  </a:lnTo>
                  <a:lnTo>
                    <a:pt x="233" y="150"/>
                  </a:lnTo>
                  <a:lnTo>
                    <a:pt x="230" y="148"/>
                  </a:lnTo>
                  <a:lnTo>
                    <a:pt x="229" y="146"/>
                  </a:lnTo>
                  <a:lnTo>
                    <a:pt x="228" y="142"/>
                  </a:lnTo>
                  <a:lnTo>
                    <a:pt x="228" y="65"/>
                  </a:lnTo>
                  <a:lnTo>
                    <a:pt x="228" y="65"/>
                  </a:lnTo>
                  <a:lnTo>
                    <a:pt x="229" y="62"/>
                  </a:lnTo>
                  <a:lnTo>
                    <a:pt x="230" y="59"/>
                  </a:lnTo>
                  <a:lnTo>
                    <a:pt x="233" y="57"/>
                  </a:lnTo>
                  <a:lnTo>
                    <a:pt x="237" y="57"/>
                  </a:lnTo>
                  <a:lnTo>
                    <a:pt x="237" y="57"/>
                  </a:lnTo>
                  <a:lnTo>
                    <a:pt x="240" y="57"/>
                  </a:lnTo>
                  <a:lnTo>
                    <a:pt x="243" y="59"/>
                  </a:lnTo>
                  <a:lnTo>
                    <a:pt x="245" y="62"/>
                  </a:lnTo>
                  <a:lnTo>
                    <a:pt x="245" y="65"/>
                  </a:lnTo>
                  <a:lnTo>
                    <a:pt x="245"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47"/>
            <p:cNvSpPr>
              <a:spLocks/>
            </p:cNvSpPr>
            <p:nvPr/>
          </p:nvSpPr>
          <p:spPr bwMode="auto">
            <a:xfrm>
              <a:off x="3610992" y="608013"/>
              <a:ext cx="496888" cy="77788"/>
            </a:xfrm>
            <a:custGeom>
              <a:avLst/>
              <a:gdLst>
                <a:gd name="T0" fmla="*/ 0 w 313"/>
                <a:gd name="T1" fmla="*/ 39 h 49"/>
                <a:gd name="T2" fmla="*/ 0 w 313"/>
                <a:gd name="T3" fmla="*/ 39 h 49"/>
                <a:gd name="T4" fmla="*/ 0 w 313"/>
                <a:gd name="T5" fmla="*/ 42 h 49"/>
                <a:gd name="T6" fmla="*/ 2 w 313"/>
                <a:gd name="T7" fmla="*/ 45 h 49"/>
                <a:gd name="T8" fmla="*/ 6 w 313"/>
                <a:gd name="T9" fmla="*/ 48 h 49"/>
                <a:gd name="T10" fmla="*/ 9 w 313"/>
                <a:gd name="T11" fmla="*/ 49 h 49"/>
                <a:gd name="T12" fmla="*/ 303 w 313"/>
                <a:gd name="T13" fmla="*/ 49 h 49"/>
                <a:gd name="T14" fmla="*/ 303 w 313"/>
                <a:gd name="T15" fmla="*/ 49 h 49"/>
                <a:gd name="T16" fmla="*/ 306 w 313"/>
                <a:gd name="T17" fmla="*/ 48 h 49"/>
                <a:gd name="T18" fmla="*/ 310 w 313"/>
                <a:gd name="T19" fmla="*/ 45 h 49"/>
                <a:gd name="T20" fmla="*/ 312 w 313"/>
                <a:gd name="T21" fmla="*/ 42 h 49"/>
                <a:gd name="T22" fmla="*/ 313 w 313"/>
                <a:gd name="T23" fmla="*/ 39 h 49"/>
                <a:gd name="T24" fmla="*/ 313 w 313"/>
                <a:gd name="T25" fmla="*/ 9 h 49"/>
                <a:gd name="T26" fmla="*/ 313 w 313"/>
                <a:gd name="T27" fmla="*/ 9 h 49"/>
                <a:gd name="T28" fmla="*/ 312 w 313"/>
                <a:gd name="T29" fmla="*/ 6 h 49"/>
                <a:gd name="T30" fmla="*/ 310 w 313"/>
                <a:gd name="T31" fmla="*/ 2 h 49"/>
                <a:gd name="T32" fmla="*/ 306 w 313"/>
                <a:gd name="T33" fmla="*/ 0 h 49"/>
                <a:gd name="T34" fmla="*/ 303 w 313"/>
                <a:gd name="T35" fmla="*/ 0 h 49"/>
                <a:gd name="T36" fmla="*/ 9 w 313"/>
                <a:gd name="T37" fmla="*/ 0 h 49"/>
                <a:gd name="T38" fmla="*/ 9 w 313"/>
                <a:gd name="T39" fmla="*/ 0 h 49"/>
                <a:gd name="T40" fmla="*/ 6 w 313"/>
                <a:gd name="T41" fmla="*/ 0 h 49"/>
                <a:gd name="T42" fmla="*/ 2 w 313"/>
                <a:gd name="T43" fmla="*/ 2 h 49"/>
                <a:gd name="T44" fmla="*/ 0 w 313"/>
                <a:gd name="T45" fmla="*/ 6 h 49"/>
                <a:gd name="T46" fmla="*/ 0 w 313"/>
                <a:gd name="T47" fmla="*/ 9 h 49"/>
                <a:gd name="T48" fmla="*/ 0 w 313"/>
                <a:gd name="T49"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49">
                  <a:moveTo>
                    <a:pt x="0" y="39"/>
                  </a:moveTo>
                  <a:lnTo>
                    <a:pt x="0" y="39"/>
                  </a:lnTo>
                  <a:lnTo>
                    <a:pt x="0" y="42"/>
                  </a:lnTo>
                  <a:lnTo>
                    <a:pt x="2" y="45"/>
                  </a:lnTo>
                  <a:lnTo>
                    <a:pt x="6" y="48"/>
                  </a:lnTo>
                  <a:lnTo>
                    <a:pt x="9" y="49"/>
                  </a:lnTo>
                  <a:lnTo>
                    <a:pt x="303" y="49"/>
                  </a:lnTo>
                  <a:lnTo>
                    <a:pt x="303" y="49"/>
                  </a:lnTo>
                  <a:lnTo>
                    <a:pt x="306" y="48"/>
                  </a:lnTo>
                  <a:lnTo>
                    <a:pt x="310" y="45"/>
                  </a:lnTo>
                  <a:lnTo>
                    <a:pt x="312" y="42"/>
                  </a:lnTo>
                  <a:lnTo>
                    <a:pt x="313" y="39"/>
                  </a:lnTo>
                  <a:lnTo>
                    <a:pt x="313" y="9"/>
                  </a:lnTo>
                  <a:lnTo>
                    <a:pt x="313" y="9"/>
                  </a:lnTo>
                  <a:lnTo>
                    <a:pt x="312" y="6"/>
                  </a:lnTo>
                  <a:lnTo>
                    <a:pt x="310" y="2"/>
                  </a:lnTo>
                  <a:lnTo>
                    <a:pt x="306" y="0"/>
                  </a:lnTo>
                  <a:lnTo>
                    <a:pt x="303" y="0"/>
                  </a:lnTo>
                  <a:lnTo>
                    <a:pt x="9" y="0"/>
                  </a:lnTo>
                  <a:lnTo>
                    <a:pt x="9" y="0"/>
                  </a:lnTo>
                  <a:lnTo>
                    <a:pt x="6" y="0"/>
                  </a:lnTo>
                  <a:lnTo>
                    <a:pt x="2" y="2"/>
                  </a:lnTo>
                  <a:lnTo>
                    <a:pt x="0" y="6"/>
                  </a:lnTo>
                  <a:lnTo>
                    <a:pt x="0" y="9"/>
                  </a:lnTo>
                  <a:lnTo>
                    <a:pt x="0" y="3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248"/>
            <p:cNvSpPr>
              <a:spLocks/>
            </p:cNvSpPr>
            <p:nvPr/>
          </p:nvSpPr>
          <p:spPr bwMode="auto">
            <a:xfrm>
              <a:off x="3690367" y="452438"/>
              <a:ext cx="157163" cy="198438"/>
            </a:xfrm>
            <a:custGeom>
              <a:avLst/>
              <a:gdLst>
                <a:gd name="T0" fmla="*/ 13 w 99"/>
                <a:gd name="T1" fmla="*/ 125 h 125"/>
                <a:gd name="T2" fmla="*/ 13 w 99"/>
                <a:gd name="T3" fmla="*/ 125 h 125"/>
                <a:gd name="T4" fmla="*/ 8 w 99"/>
                <a:gd name="T5" fmla="*/ 124 h 125"/>
                <a:gd name="T6" fmla="*/ 5 w 99"/>
                <a:gd name="T7" fmla="*/ 121 h 125"/>
                <a:gd name="T8" fmla="*/ 5 w 99"/>
                <a:gd name="T9" fmla="*/ 121 h 125"/>
                <a:gd name="T10" fmla="*/ 2 w 99"/>
                <a:gd name="T11" fmla="*/ 118 h 125"/>
                <a:gd name="T12" fmla="*/ 0 w 99"/>
                <a:gd name="T13" fmla="*/ 114 h 125"/>
                <a:gd name="T14" fmla="*/ 1 w 99"/>
                <a:gd name="T15" fmla="*/ 108 h 125"/>
                <a:gd name="T16" fmla="*/ 3 w 99"/>
                <a:gd name="T17" fmla="*/ 104 h 125"/>
                <a:gd name="T18" fmla="*/ 76 w 99"/>
                <a:gd name="T19" fmla="*/ 6 h 125"/>
                <a:gd name="T20" fmla="*/ 76 w 99"/>
                <a:gd name="T21" fmla="*/ 6 h 125"/>
                <a:gd name="T22" fmla="*/ 80 w 99"/>
                <a:gd name="T23" fmla="*/ 2 h 125"/>
                <a:gd name="T24" fmla="*/ 84 w 99"/>
                <a:gd name="T25" fmla="*/ 0 h 125"/>
                <a:gd name="T26" fmla="*/ 89 w 99"/>
                <a:gd name="T27" fmla="*/ 0 h 125"/>
                <a:gd name="T28" fmla="*/ 94 w 99"/>
                <a:gd name="T29" fmla="*/ 2 h 125"/>
                <a:gd name="T30" fmla="*/ 94 w 99"/>
                <a:gd name="T31" fmla="*/ 2 h 125"/>
                <a:gd name="T32" fmla="*/ 98 w 99"/>
                <a:gd name="T33" fmla="*/ 7 h 125"/>
                <a:gd name="T34" fmla="*/ 99 w 99"/>
                <a:gd name="T35" fmla="*/ 11 h 125"/>
                <a:gd name="T36" fmla="*/ 99 w 99"/>
                <a:gd name="T37" fmla="*/ 17 h 125"/>
                <a:gd name="T38" fmla="*/ 97 w 99"/>
                <a:gd name="T39" fmla="*/ 21 h 125"/>
                <a:gd name="T40" fmla="*/ 23 w 99"/>
                <a:gd name="T41" fmla="*/ 119 h 125"/>
                <a:gd name="T42" fmla="*/ 23 w 99"/>
                <a:gd name="T43" fmla="*/ 119 h 125"/>
                <a:gd name="T44" fmla="*/ 21 w 99"/>
                <a:gd name="T45" fmla="*/ 121 h 125"/>
                <a:gd name="T46" fmla="*/ 18 w 99"/>
                <a:gd name="T47" fmla="*/ 122 h 125"/>
                <a:gd name="T48" fmla="*/ 16 w 99"/>
                <a:gd name="T49" fmla="*/ 124 h 125"/>
                <a:gd name="T50" fmla="*/ 13 w 99"/>
                <a:gd name="T51" fmla="*/ 125 h 125"/>
                <a:gd name="T52" fmla="*/ 13 w 99"/>
                <a:gd name="T5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25">
                  <a:moveTo>
                    <a:pt x="13" y="125"/>
                  </a:moveTo>
                  <a:lnTo>
                    <a:pt x="13" y="125"/>
                  </a:lnTo>
                  <a:lnTo>
                    <a:pt x="8" y="124"/>
                  </a:lnTo>
                  <a:lnTo>
                    <a:pt x="5" y="121"/>
                  </a:lnTo>
                  <a:lnTo>
                    <a:pt x="5" y="121"/>
                  </a:lnTo>
                  <a:lnTo>
                    <a:pt x="2" y="118"/>
                  </a:lnTo>
                  <a:lnTo>
                    <a:pt x="0" y="114"/>
                  </a:lnTo>
                  <a:lnTo>
                    <a:pt x="1" y="108"/>
                  </a:lnTo>
                  <a:lnTo>
                    <a:pt x="3" y="104"/>
                  </a:lnTo>
                  <a:lnTo>
                    <a:pt x="76" y="6"/>
                  </a:lnTo>
                  <a:lnTo>
                    <a:pt x="76" y="6"/>
                  </a:lnTo>
                  <a:lnTo>
                    <a:pt x="80" y="2"/>
                  </a:lnTo>
                  <a:lnTo>
                    <a:pt x="84" y="0"/>
                  </a:lnTo>
                  <a:lnTo>
                    <a:pt x="89" y="0"/>
                  </a:lnTo>
                  <a:lnTo>
                    <a:pt x="94" y="2"/>
                  </a:lnTo>
                  <a:lnTo>
                    <a:pt x="94" y="2"/>
                  </a:lnTo>
                  <a:lnTo>
                    <a:pt x="98" y="7"/>
                  </a:lnTo>
                  <a:lnTo>
                    <a:pt x="99" y="11"/>
                  </a:lnTo>
                  <a:lnTo>
                    <a:pt x="99" y="17"/>
                  </a:lnTo>
                  <a:lnTo>
                    <a:pt x="97" y="21"/>
                  </a:lnTo>
                  <a:lnTo>
                    <a:pt x="23" y="119"/>
                  </a:lnTo>
                  <a:lnTo>
                    <a:pt x="23" y="119"/>
                  </a:lnTo>
                  <a:lnTo>
                    <a:pt x="21" y="121"/>
                  </a:lnTo>
                  <a:lnTo>
                    <a:pt x="18" y="122"/>
                  </a:lnTo>
                  <a:lnTo>
                    <a:pt x="16" y="124"/>
                  </a:lnTo>
                  <a:lnTo>
                    <a:pt x="13" y="125"/>
                  </a:lnTo>
                  <a:lnTo>
                    <a:pt x="1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49"/>
            <p:cNvSpPr>
              <a:spLocks/>
            </p:cNvSpPr>
            <p:nvPr/>
          </p:nvSpPr>
          <p:spPr bwMode="auto">
            <a:xfrm>
              <a:off x="3869754" y="452438"/>
              <a:ext cx="157163" cy="198438"/>
            </a:xfrm>
            <a:custGeom>
              <a:avLst/>
              <a:gdLst>
                <a:gd name="T0" fmla="*/ 86 w 99"/>
                <a:gd name="T1" fmla="*/ 125 h 125"/>
                <a:gd name="T2" fmla="*/ 86 w 99"/>
                <a:gd name="T3" fmla="*/ 125 h 125"/>
                <a:gd name="T4" fmla="*/ 90 w 99"/>
                <a:gd name="T5" fmla="*/ 124 h 125"/>
                <a:gd name="T6" fmla="*/ 94 w 99"/>
                <a:gd name="T7" fmla="*/ 121 h 125"/>
                <a:gd name="T8" fmla="*/ 94 w 99"/>
                <a:gd name="T9" fmla="*/ 121 h 125"/>
                <a:gd name="T10" fmla="*/ 98 w 99"/>
                <a:gd name="T11" fmla="*/ 118 h 125"/>
                <a:gd name="T12" fmla="*/ 99 w 99"/>
                <a:gd name="T13" fmla="*/ 114 h 125"/>
                <a:gd name="T14" fmla="*/ 99 w 99"/>
                <a:gd name="T15" fmla="*/ 108 h 125"/>
                <a:gd name="T16" fmla="*/ 97 w 99"/>
                <a:gd name="T17" fmla="*/ 104 h 125"/>
                <a:gd name="T18" fmla="*/ 23 w 99"/>
                <a:gd name="T19" fmla="*/ 6 h 125"/>
                <a:gd name="T20" fmla="*/ 23 w 99"/>
                <a:gd name="T21" fmla="*/ 6 h 125"/>
                <a:gd name="T22" fmla="*/ 20 w 99"/>
                <a:gd name="T23" fmla="*/ 2 h 125"/>
                <a:gd name="T24" fmla="*/ 16 w 99"/>
                <a:gd name="T25" fmla="*/ 0 h 125"/>
                <a:gd name="T26" fmla="*/ 10 w 99"/>
                <a:gd name="T27" fmla="*/ 0 h 125"/>
                <a:gd name="T28" fmla="*/ 6 w 99"/>
                <a:gd name="T29" fmla="*/ 2 h 125"/>
                <a:gd name="T30" fmla="*/ 6 w 99"/>
                <a:gd name="T31" fmla="*/ 2 h 125"/>
                <a:gd name="T32" fmla="*/ 2 w 99"/>
                <a:gd name="T33" fmla="*/ 7 h 125"/>
                <a:gd name="T34" fmla="*/ 0 w 99"/>
                <a:gd name="T35" fmla="*/ 11 h 125"/>
                <a:gd name="T36" fmla="*/ 1 w 99"/>
                <a:gd name="T37" fmla="*/ 17 h 125"/>
                <a:gd name="T38" fmla="*/ 3 w 99"/>
                <a:gd name="T39" fmla="*/ 21 h 125"/>
                <a:gd name="T40" fmla="*/ 76 w 99"/>
                <a:gd name="T41" fmla="*/ 119 h 125"/>
                <a:gd name="T42" fmla="*/ 76 w 99"/>
                <a:gd name="T43" fmla="*/ 119 h 125"/>
                <a:gd name="T44" fmla="*/ 78 w 99"/>
                <a:gd name="T45" fmla="*/ 121 h 125"/>
                <a:gd name="T46" fmla="*/ 81 w 99"/>
                <a:gd name="T47" fmla="*/ 122 h 125"/>
                <a:gd name="T48" fmla="*/ 84 w 99"/>
                <a:gd name="T49" fmla="*/ 124 h 125"/>
                <a:gd name="T50" fmla="*/ 86 w 99"/>
                <a:gd name="T51" fmla="*/ 125 h 125"/>
                <a:gd name="T52" fmla="*/ 86 w 99"/>
                <a:gd name="T5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25">
                  <a:moveTo>
                    <a:pt x="86" y="125"/>
                  </a:moveTo>
                  <a:lnTo>
                    <a:pt x="86" y="125"/>
                  </a:lnTo>
                  <a:lnTo>
                    <a:pt x="90" y="124"/>
                  </a:lnTo>
                  <a:lnTo>
                    <a:pt x="94" y="121"/>
                  </a:lnTo>
                  <a:lnTo>
                    <a:pt x="94" y="121"/>
                  </a:lnTo>
                  <a:lnTo>
                    <a:pt x="98" y="118"/>
                  </a:lnTo>
                  <a:lnTo>
                    <a:pt x="99" y="114"/>
                  </a:lnTo>
                  <a:lnTo>
                    <a:pt x="99" y="108"/>
                  </a:lnTo>
                  <a:lnTo>
                    <a:pt x="97" y="104"/>
                  </a:lnTo>
                  <a:lnTo>
                    <a:pt x="23" y="6"/>
                  </a:lnTo>
                  <a:lnTo>
                    <a:pt x="23" y="6"/>
                  </a:lnTo>
                  <a:lnTo>
                    <a:pt x="20" y="2"/>
                  </a:lnTo>
                  <a:lnTo>
                    <a:pt x="16" y="0"/>
                  </a:lnTo>
                  <a:lnTo>
                    <a:pt x="10" y="0"/>
                  </a:lnTo>
                  <a:lnTo>
                    <a:pt x="6" y="2"/>
                  </a:lnTo>
                  <a:lnTo>
                    <a:pt x="6" y="2"/>
                  </a:lnTo>
                  <a:lnTo>
                    <a:pt x="2" y="7"/>
                  </a:lnTo>
                  <a:lnTo>
                    <a:pt x="0" y="11"/>
                  </a:lnTo>
                  <a:lnTo>
                    <a:pt x="1" y="17"/>
                  </a:lnTo>
                  <a:lnTo>
                    <a:pt x="3" y="21"/>
                  </a:lnTo>
                  <a:lnTo>
                    <a:pt x="76" y="119"/>
                  </a:lnTo>
                  <a:lnTo>
                    <a:pt x="76" y="119"/>
                  </a:lnTo>
                  <a:lnTo>
                    <a:pt x="78" y="121"/>
                  </a:lnTo>
                  <a:lnTo>
                    <a:pt x="81" y="122"/>
                  </a:lnTo>
                  <a:lnTo>
                    <a:pt x="84" y="124"/>
                  </a:lnTo>
                  <a:lnTo>
                    <a:pt x="86" y="125"/>
                  </a:lnTo>
                  <a:lnTo>
                    <a:pt x="86"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9" name="Rounded Rectangle 28"/>
          <p:cNvSpPr/>
          <p:nvPr/>
        </p:nvSpPr>
        <p:spPr>
          <a:xfrm>
            <a:off x="1710024" y="1443498"/>
            <a:ext cx="7376825" cy="1430332"/>
          </a:xfrm>
          <a:prstGeom prst="roundRect">
            <a:avLst/>
          </a:prstGeom>
          <a:solidFill>
            <a:srgbClr val="00338D"/>
          </a:solidFill>
          <a:ln/>
        </p:spPr>
        <p:style>
          <a:lnRef idx="2">
            <a:schemeClr val="accent3">
              <a:shade val="50000"/>
            </a:schemeClr>
          </a:lnRef>
          <a:fillRef idx="1">
            <a:schemeClr val="accent3"/>
          </a:fillRef>
          <a:effectRef idx="0">
            <a:schemeClr val="accent3"/>
          </a:effectRef>
          <a:fontRef idx="minor">
            <a:schemeClr val="lt1"/>
          </a:fontRef>
        </p:style>
        <p:txBody>
          <a:bodyPr lIns="54610" tIns="54610" rIns="54610" bIns="54610" rtlCol="0" anchor="ctr"/>
          <a:lstStyle/>
          <a:p>
            <a:pPr marL="285750" indent="-285750" hangingPunct="0">
              <a:buFont typeface="Wingdings" panose="05000000000000000000" pitchFamily="2" charset="2"/>
              <a:buChar char="Ø"/>
            </a:pPr>
            <a:r>
              <a:rPr lang="zh-CN" altLang="en-US" dirty="0">
                <a:solidFill>
                  <a:schemeClr val="bg1"/>
                </a:solidFill>
              </a:rPr>
              <a:t>当企业意识到债务人遇到财务困难时，该企业会计提特定损失准备。确定“烂苹果”后，鉴于其余债务人没有任何违约</a:t>
            </a:r>
            <a:r>
              <a:rPr lang="zh-CN" altLang="en-US">
                <a:solidFill>
                  <a:schemeClr val="bg1"/>
                </a:solidFill>
              </a:rPr>
              <a:t>记录，企业认为</a:t>
            </a:r>
            <a:r>
              <a:rPr lang="zh-CN" altLang="en-US" dirty="0">
                <a:solidFill>
                  <a:schemeClr val="bg1"/>
                </a:solidFill>
              </a:rPr>
              <a:t>对其余债务人无需计提减值准备。</a:t>
            </a:r>
            <a:endParaRPr lang="en-US" altLang="zh-CN" dirty="0">
              <a:solidFill>
                <a:schemeClr val="bg1"/>
              </a:solidFill>
            </a:endParaRPr>
          </a:p>
          <a:p>
            <a:pPr marL="285750" indent="-285750" hangingPunct="0">
              <a:buFont typeface="Wingdings" panose="05000000000000000000" pitchFamily="2" charset="2"/>
              <a:buChar char="Ø"/>
            </a:pPr>
            <a:r>
              <a:rPr lang="zh-CN" altLang="en-US" dirty="0">
                <a:solidFill>
                  <a:schemeClr val="bg1"/>
                </a:solidFill>
              </a:rPr>
              <a:t>此时，确认减值损失的工作是否已完成？</a:t>
            </a:r>
            <a:endParaRPr lang="en-GB" dirty="0">
              <a:solidFill>
                <a:schemeClr val="bg1"/>
              </a:solidFill>
            </a:endParaRPr>
          </a:p>
        </p:txBody>
      </p:sp>
    </p:spTree>
    <p:extLst>
      <p:ext uri="{BB962C8B-B14F-4D97-AF65-F5344CB8AC3E}">
        <p14:creationId xmlns:p14="http://schemas.microsoft.com/office/powerpoint/2010/main" val="211406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单项评估与组合评估（续）</a:t>
            </a:r>
            <a:endParaRPr lang="en-GB" dirty="0"/>
          </a:p>
        </p:txBody>
      </p:sp>
      <p:sp>
        <p:nvSpPr>
          <p:cNvPr id="8" name="Rectangle 10"/>
          <p:cNvSpPr txBox="1">
            <a:spLocks noChangeArrowheads="1"/>
          </p:cNvSpPr>
          <p:nvPr/>
        </p:nvSpPr>
        <p:spPr>
          <a:xfrm>
            <a:off x="814892" y="1202392"/>
            <a:ext cx="8276219" cy="1783886"/>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hangingPunct="0">
              <a:lnSpc>
                <a:spcPct val="110000"/>
              </a:lnSpc>
              <a:buFont typeface="Wingdings" panose="05000000000000000000" pitchFamily="2" charset="2"/>
              <a:buChar char="Ø"/>
            </a:pP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企业起初使用准备矩阵在组合基础上评估应收账款的信用风险。该企业随后发现其中一个债务人遇到财务困难，并评估有</a:t>
            </a:r>
            <a:r>
              <a:rPr lang="en-US" altLang="zh-CN"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80%</a:t>
            </a: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的可能性会损失相关应收账款全额。准备矩阵设定逾期</a:t>
            </a:r>
            <a:r>
              <a:rPr lang="en-US" altLang="zh-CN"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1</a:t>
            </a: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个月的欠款的损失率为</a:t>
            </a:r>
            <a:r>
              <a:rPr lang="en-US" altLang="zh-CN"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2%</a:t>
            </a: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a:t>
            </a:r>
            <a:endParaRPr lang="en-US" altLang="zh-CN" sz="1800" b="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285750" indent="-285750" hangingPunct="0">
              <a:lnSpc>
                <a:spcPct val="110000"/>
              </a:lnSpc>
              <a:spcBef>
                <a:spcPts val="900"/>
              </a:spcBef>
              <a:buFont typeface="Wingdings" panose="05000000000000000000" pitchFamily="2" charset="2"/>
              <a:buChar char="Ø"/>
            </a:pP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鉴于该债务人应付的款项已逾期</a:t>
            </a:r>
            <a:r>
              <a:rPr lang="en-US" altLang="zh-CN"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1</a:t>
            </a: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个月，该企业是否应继续按</a:t>
            </a:r>
            <a:r>
              <a:rPr lang="en-US" altLang="zh-CN"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2%</a:t>
            </a: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确认该债务人未偿还余额的预期信用损失？</a:t>
            </a:r>
            <a:endParaRPr lang="en-GB" sz="1800" b="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hangingPunct="0"/>
            <a:endParaRPr 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flipV="1">
            <a:off x="944393" y="3159656"/>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806638" y="3157563"/>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806638" y="3236905"/>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1019242" y="3015817"/>
            <a:ext cx="540000" cy="540000"/>
            <a:chOff x="4259264" y="1341438"/>
            <a:chExt cx="838200" cy="836612"/>
          </a:xfrm>
        </p:grpSpPr>
        <p:sp>
          <p:nvSpPr>
            <p:cNvPr id="13"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1"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1"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2"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3"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4"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5"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6"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7"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8"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9"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0"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1"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2"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3"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4"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5"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6"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7"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8"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9"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0"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1"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2"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3"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4"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5"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6"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7"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8"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9"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0"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1"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2"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3"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4"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5"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6"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7"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8"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9"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0"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1"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2"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3"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4"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5"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6"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7"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8"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9"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0"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1"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2"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3"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4"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5"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6"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7"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8"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9"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0"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1"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2"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3"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4"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5"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6"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7"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8"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9"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0"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1"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2"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3"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4"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5"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6"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7"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8"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9"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0"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1"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2"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3"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4"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5"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6"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7"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8"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9"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0"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1"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2"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3"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4"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5"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6"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7"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8"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9"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0"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1"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2"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3"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4"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5"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6"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7"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8"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9"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0"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1"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2"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3"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4"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5"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6"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7"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8"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9"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0"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1"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2"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3"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4"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5"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6"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7"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8"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9"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0"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1"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2"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3"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4"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5"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6"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7"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8"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9"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0"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1"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2"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3"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4"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5"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6"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7"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8"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9"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0"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1"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2"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3"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4"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5"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6"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7"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8"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9"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0"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1"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2"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3"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4"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grpSp>
      <p:sp>
        <p:nvSpPr>
          <p:cNvPr id="208" name="Rectangle 207"/>
          <p:cNvSpPr/>
          <p:nvPr/>
        </p:nvSpPr>
        <p:spPr>
          <a:xfrm>
            <a:off x="1164569" y="3737997"/>
            <a:ext cx="6482795" cy="304092"/>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问题：此时，该企业是否应继续按</a:t>
            </a:r>
            <a:r>
              <a:rPr lang="en-US" altLang="zh-CN"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确认该债务人未偿还余额的预期信用损失？</a:t>
            </a:r>
          </a:p>
        </p:txBody>
      </p:sp>
      <p:sp>
        <p:nvSpPr>
          <p:cNvPr id="209" name="TextBox 208"/>
          <p:cNvSpPr txBox="1"/>
          <p:nvPr/>
        </p:nvSpPr>
        <p:spPr>
          <a:xfrm>
            <a:off x="1164569" y="4577473"/>
            <a:ext cx="6057641" cy="669414"/>
          </a:xfrm>
          <a:prstGeom prst="rect">
            <a:avLst/>
          </a:prstGeom>
          <a:noFill/>
        </p:spPr>
        <p:txBody>
          <a:bodyPr wrap="square" lIns="0" tIns="0" rIns="0" bIns="0" rtlCol="0">
            <a:spAutoFit/>
          </a:bodyPr>
          <a:lstStyle/>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是</a:t>
            </a:r>
            <a:endParaRPr lang="en-US" altLang="zh-CN" dirty="0">
              <a:solidFill>
                <a:srgbClr val="00338D"/>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否</a:t>
            </a:r>
            <a:endParaRPr lang="en-US" altLang="zh-CN" dirty="0">
              <a:solidFill>
                <a:srgbClr val="00338D"/>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194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单项评估与组合评估（续）</a:t>
            </a:r>
            <a:endParaRPr lang="en-GB" dirty="0"/>
          </a:p>
        </p:txBody>
      </p:sp>
      <p:sp>
        <p:nvSpPr>
          <p:cNvPr id="8" name="Rectangle 10"/>
          <p:cNvSpPr txBox="1">
            <a:spLocks noChangeArrowheads="1"/>
          </p:cNvSpPr>
          <p:nvPr/>
        </p:nvSpPr>
        <p:spPr>
          <a:xfrm>
            <a:off x="814892" y="1202392"/>
            <a:ext cx="8276219" cy="1783886"/>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hangingPunct="0">
              <a:lnSpc>
                <a:spcPct val="120000"/>
              </a:lnSpc>
              <a:buFont typeface="Wingdings" panose="05000000000000000000" pitchFamily="2" charset="2"/>
              <a:buChar char="Ø"/>
            </a:pPr>
            <a:r>
              <a:rPr lang="zh-CN" altLang="en-US" sz="1800" b="0" dirty="0">
                <a:solidFill>
                  <a:schemeClr val="tx1"/>
                </a:solidFill>
                <a:latin typeface="Arial" panose="020B0604020202020204" pitchFamily="34" charset="0"/>
                <a:ea typeface="Microsoft YaHei" panose="020B0503020204020204" pitchFamily="34" charset="-122"/>
                <a:cs typeface="Arial" panose="020B0604020202020204" pitchFamily="34" charset="0"/>
              </a:rPr>
              <a:t>上述例子，既然不再使用准备矩阵评估向该特定债务人的应收款，用以计算历史损失率的数据是否应剔除与该债务人相关的余额？</a:t>
            </a:r>
            <a:endParaRPr lang="en-GB" sz="1800" b="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flipV="1">
            <a:off x="944393" y="3159656"/>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806638" y="3157563"/>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806638" y="3236905"/>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1019242" y="3015817"/>
            <a:ext cx="540000" cy="540000"/>
            <a:chOff x="4259264" y="1341438"/>
            <a:chExt cx="838200" cy="836612"/>
          </a:xfrm>
        </p:grpSpPr>
        <p:sp>
          <p:nvSpPr>
            <p:cNvPr id="13"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1"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2"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3"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4"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5"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6"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7"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8"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9"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0"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1"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2"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3"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4"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5"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6"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7"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8"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39"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0"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1"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2"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3"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4"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5"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6"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7"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8"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49"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0"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1"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2"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3"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4"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5"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6"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7"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8"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59"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0"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1"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2"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3"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4"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5"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6"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7"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8"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69"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0"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1"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2"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3"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4"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5"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6"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7"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8"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79"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0"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1"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2"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3"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4"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5"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6"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7"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8"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89"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0"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1"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2"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3"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4"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5"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6"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7"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8"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99"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0"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1"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2"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3"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4"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5"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6"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7"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8"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09"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0"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1"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2"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3"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4"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5"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6"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7"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8"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19"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0"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1"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2"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3"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4"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5"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6"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7"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8"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29"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0"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1"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2"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3"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4"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5"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6"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7"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8"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39"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0"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1"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2"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3"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4"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5"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6"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7"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8"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49"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0"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1"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2"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3"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4"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5"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6"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7"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8"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59"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0"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1"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2"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3"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4"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5"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6"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7"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8"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69"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0"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1"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2"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3"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4"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5"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6"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7"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8"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79"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0"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1"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2"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3"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4"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5"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6"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7"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8"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89"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0"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1"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2"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3"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4"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5"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6"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7"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8"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199"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0"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1"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2"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3"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sp>
          <p:nvSpPr>
            <p:cNvPr id="204"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cs typeface="Arial" panose="020B0604020202020204" pitchFamily="34" charset="0"/>
              </a:endParaRPr>
            </a:p>
          </p:txBody>
        </p:sp>
      </p:grpSp>
      <p:sp>
        <p:nvSpPr>
          <p:cNvPr id="208" name="Rectangle 207"/>
          <p:cNvSpPr/>
          <p:nvPr/>
        </p:nvSpPr>
        <p:spPr>
          <a:xfrm>
            <a:off x="1164569" y="3737997"/>
            <a:ext cx="7888049" cy="304092"/>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问题：用以计算历史损失率的数据是否应剔除与该债务人相关的余额？</a:t>
            </a:r>
          </a:p>
        </p:txBody>
      </p:sp>
      <p:sp>
        <p:nvSpPr>
          <p:cNvPr id="209" name="TextBox 208"/>
          <p:cNvSpPr txBox="1"/>
          <p:nvPr/>
        </p:nvSpPr>
        <p:spPr>
          <a:xfrm>
            <a:off x="1164569" y="4556925"/>
            <a:ext cx="6057641" cy="1061829"/>
          </a:xfrm>
          <a:prstGeom prst="rect">
            <a:avLst/>
          </a:prstGeom>
          <a:noFill/>
        </p:spPr>
        <p:txBody>
          <a:bodyPr wrap="square" lIns="0" tIns="0" rIns="0" bIns="0" rtlCol="0">
            <a:spAutoFit/>
          </a:bodyPr>
          <a:lstStyle/>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是</a:t>
            </a:r>
            <a:endParaRPr lang="en-US" altLang="zh-CN" dirty="0">
              <a:solidFill>
                <a:srgbClr val="00338D"/>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dirty="0">
                <a:solidFill>
                  <a:srgbClr val="00338D"/>
                </a:solidFill>
                <a:latin typeface="微软雅黑" panose="020B0503020204020204" pitchFamily="34" charset="-122"/>
                <a:ea typeface="微软雅黑" panose="020B0503020204020204" pitchFamily="34" charset="-122"/>
                <a:cs typeface="Arial" panose="020B0604020202020204" pitchFamily="34" charset="0"/>
              </a:rPr>
              <a:t>否</a:t>
            </a:r>
            <a:endParaRPr lang="en-US" altLang="zh-CN" dirty="0">
              <a:solidFill>
                <a:srgbClr val="00338D"/>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dirty="0">
                <a:solidFill>
                  <a:srgbClr val="00338D"/>
                </a:solidFill>
                <a:latin typeface="Arial" panose="020B0604020202020204" pitchFamily="34" charset="0"/>
                <a:cs typeface="Arial" panose="020B0604020202020204" pitchFamily="34" charset="0"/>
              </a:rPr>
              <a:t>需获取进一步的信息进行判断</a:t>
            </a:r>
          </a:p>
        </p:txBody>
      </p:sp>
    </p:spTree>
    <p:extLst>
      <p:ext uri="{BB962C8B-B14F-4D97-AF65-F5344CB8AC3E}">
        <p14:creationId xmlns:p14="http://schemas.microsoft.com/office/powerpoint/2010/main" val="27175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1" y="385698"/>
            <a:ext cx="8276219" cy="492443"/>
          </a:xfrm>
        </p:spPr>
        <p:txBody>
          <a:bodyPr/>
          <a:lstStyle/>
          <a:p>
            <a:r>
              <a:rPr lang="zh-CN" altLang="en-US" dirty="0"/>
              <a:t>解析</a:t>
            </a:r>
          </a:p>
        </p:txBody>
      </p:sp>
      <p:sp>
        <p:nvSpPr>
          <p:cNvPr id="21" name="圆角矩形 45"/>
          <p:cNvSpPr/>
          <p:nvPr/>
        </p:nvSpPr>
        <p:spPr>
          <a:xfrm>
            <a:off x="1710023" y="3269369"/>
            <a:ext cx="7376825" cy="2164782"/>
          </a:xfrm>
          <a:prstGeom prst="roundRect">
            <a:avLst/>
          </a:prstGeom>
          <a:solidFill>
            <a:srgbClr val="FFFFFF"/>
          </a:solidFill>
          <a:ln w="25400" cap="flat" cmpd="sng" algn="ctr">
            <a:solidFill>
              <a:srgbClr val="00338D"/>
            </a:solidFill>
            <a:prstDash val="solid"/>
          </a:ln>
          <a:effectLst>
            <a:outerShdw dist="114300" dir="8100000" algn="tr" rotWithShape="0">
              <a:prstClr val="black">
                <a:alpha val="13000"/>
              </a:prstClr>
            </a:outerShdw>
          </a:effectLst>
        </p:spPr>
        <p:txBody>
          <a:bodyPr rtlCol="0" anchor="ctr"/>
          <a:lstStyle/>
          <a:p>
            <a:pPr marL="285750" indent="-285750" algn="just">
              <a:lnSpc>
                <a:spcPct val="150000"/>
              </a:lnSpc>
              <a:spcAft>
                <a:spcPts val="900"/>
              </a:spcAft>
              <a:buFont typeface="Wingdings" panose="05000000000000000000" pitchFamily="2" charset="2"/>
              <a:buChar char="v"/>
            </a:pPr>
            <a:endParaRPr lang="en-US" altLang="zh-CN" sz="1700" kern="0" dirty="0">
              <a:solidFill>
                <a:schemeClr val="tx2"/>
              </a:solidFill>
              <a:latin typeface="Calibri"/>
            </a:endParaRPr>
          </a:p>
          <a:p>
            <a:pPr marL="285750" indent="-285750" algn="just">
              <a:lnSpc>
                <a:spcPct val="150000"/>
              </a:lnSpc>
              <a:spcAft>
                <a:spcPts val="900"/>
              </a:spcAft>
              <a:buFont typeface="Wingdings" panose="05000000000000000000" pitchFamily="2" charset="2"/>
              <a:buChar char="v"/>
            </a:pPr>
            <a:r>
              <a:rPr lang="zh-CN" altLang="en-US" sz="1700" kern="0" dirty="0">
                <a:solidFill>
                  <a:schemeClr val="tx2"/>
                </a:solidFill>
                <a:latin typeface="Calibri"/>
              </a:rPr>
              <a:t>这取决于与该特定债务人有关的信用风险信息是否也适用于其余债务人。如果有关信用风险信息仅适用于该特定债务人，则用以计算历史损失率的数据应剔除该债务人的余额。相反，如果相关信用风险信息实际上代表其他债务人的整体信用风险，则用以计算历史损失率的数据应包含该债务人的余额及与之相关的损失。</a:t>
            </a:r>
          </a:p>
          <a:p>
            <a:pPr marL="285750" indent="-285750" algn="just">
              <a:lnSpc>
                <a:spcPct val="150000"/>
              </a:lnSpc>
              <a:spcAft>
                <a:spcPts val="900"/>
              </a:spcAft>
              <a:buFont typeface="Wingdings" panose="05000000000000000000" pitchFamily="2" charset="2"/>
              <a:buChar char="v"/>
            </a:pPr>
            <a:endParaRPr lang="zh-CN" altLang="en-US" sz="1700" kern="0" dirty="0">
              <a:solidFill>
                <a:schemeClr val="tx2"/>
              </a:solidFill>
              <a:latin typeface="Calibri"/>
            </a:endParaRPr>
          </a:p>
        </p:txBody>
      </p:sp>
      <p:grpSp>
        <p:nvGrpSpPr>
          <p:cNvPr id="22" name="Group 21"/>
          <p:cNvGrpSpPr/>
          <p:nvPr/>
        </p:nvGrpSpPr>
        <p:grpSpPr>
          <a:xfrm>
            <a:off x="809626" y="1419518"/>
            <a:ext cx="720000" cy="720000"/>
            <a:chOff x="3368104" y="188913"/>
            <a:chExt cx="993775" cy="995363"/>
          </a:xfrm>
        </p:grpSpPr>
        <p:sp>
          <p:nvSpPr>
            <p:cNvPr id="23" name="Freeform 33"/>
            <p:cNvSpPr>
              <a:spLocks/>
            </p:cNvSpPr>
            <p:nvPr/>
          </p:nvSpPr>
          <p:spPr bwMode="auto">
            <a:xfrm>
              <a:off x="3368104" y="188913"/>
              <a:ext cx="993775" cy="995363"/>
            </a:xfrm>
            <a:custGeom>
              <a:avLst/>
              <a:gdLst>
                <a:gd name="T0" fmla="*/ 0 w 626"/>
                <a:gd name="T1" fmla="*/ 297 h 627"/>
                <a:gd name="T2" fmla="*/ 6 w 626"/>
                <a:gd name="T3" fmla="*/ 250 h 627"/>
                <a:gd name="T4" fmla="*/ 19 w 626"/>
                <a:gd name="T5" fmla="*/ 206 h 627"/>
                <a:gd name="T6" fmla="*/ 37 w 626"/>
                <a:gd name="T7" fmla="*/ 164 h 627"/>
                <a:gd name="T8" fmla="*/ 62 w 626"/>
                <a:gd name="T9" fmla="*/ 127 h 627"/>
                <a:gd name="T10" fmla="*/ 91 w 626"/>
                <a:gd name="T11" fmla="*/ 92 h 627"/>
                <a:gd name="T12" fmla="*/ 126 w 626"/>
                <a:gd name="T13" fmla="*/ 63 h 627"/>
                <a:gd name="T14" fmla="*/ 163 w 626"/>
                <a:gd name="T15" fmla="*/ 39 h 627"/>
                <a:gd name="T16" fmla="*/ 205 w 626"/>
                <a:gd name="T17" fmla="*/ 20 h 627"/>
                <a:gd name="T18" fmla="*/ 249 w 626"/>
                <a:gd name="T19" fmla="*/ 7 h 627"/>
                <a:gd name="T20" fmla="*/ 296 w 626"/>
                <a:gd name="T21" fmla="*/ 1 h 627"/>
                <a:gd name="T22" fmla="*/ 328 w 626"/>
                <a:gd name="T23" fmla="*/ 1 h 627"/>
                <a:gd name="T24" fmla="*/ 376 w 626"/>
                <a:gd name="T25" fmla="*/ 7 h 627"/>
                <a:gd name="T26" fmla="*/ 420 w 626"/>
                <a:gd name="T27" fmla="*/ 20 h 627"/>
                <a:gd name="T28" fmla="*/ 461 w 626"/>
                <a:gd name="T29" fmla="*/ 39 h 627"/>
                <a:gd name="T30" fmla="*/ 500 w 626"/>
                <a:gd name="T31" fmla="*/ 63 h 627"/>
                <a:gd name="T32" fmla="*/ 534 w 626"/>
                <a:gd name="T33" fmla="*/ 92 h 627"/>
                <a:gd name="T34" fmla="*/ 563 w 626"/>
                <a:gd name="T35" fmla="*/ 127 h 627"/>
                <a:gd name="T36" fmla="*/ 588 w 626"/>
                <a:gd name="T37" fmla="*/ 164 h 627"/>
                <a:gd name="T38" fmla="*/ 607 w 626"/>
                <a:gd name="T39" fmla="*/ 206 h 627"/>
                <a:gd name="T40" fmla="*/ 619 w 626"/>
                <a:gd name="T41" fmla="*/ 250 h 627"/>
                <a:gd name="T42" fmla="*/ 624 w 626"/>
                <a:gd name="T43" fmla="*/ 297 h 627"/>
                <a:gd name="T44" fmla="*/ 624 w 626"/>
                <a:gd name="T45" fmla="*/ 329 h 627"/>
                <a:gd name="T46" fmla="*/ 619 w 626"/>
                <a:gd name="T47" fmla="*/ 377 h 627"/>
                <a:gd name="T48" fmla="*/ 607 w 626"/>
                <a:gd name="T49" fmla="*/ 421 h 627"/>
                <a:gd name="T50" fmla="*/ 588 w 626"/>
                <a:gd name="T51" fmla="*/ 462 h 627"/>
                <a:gd name="T52" fmla="*/ 563 w 626"/>
                <a:gd name="T53" fmla="*/ 501 h 627"/>
                <a:gd name="T54" fmla="*/ 534 w 626"/>
                <a:gd name="T55" fmla="*/ 534 h 627"/>
                <a:gd name="T56" fmla="*/ 500 w 626"/>
                <a:gd name="T57" fmla="*/ 564 h 627"/>
                <a:gd name="T58" fmla="*/ 461 w 626"/>
                <a:gd name="T59" fmla="*/ 588 h 627"/>
                <a:gd name="T60" fmla="*/ 420 w 626"/>
                <a:gd name="T61" fmla="*/ 607 h 627"/>
                <a:gd name="T62" fmla="*/ 376 w 626"/>
                <a:gd name="T63" fmla="*/ 620 h 627"/>
                <a:gd name="T64" fmla="*/ 328 w 626"/>
                <a:gd name="T65" fmla="*/ 625 h 627"/>
                <a:gd name="T66" fmla="*/ 296 w 626"/>
                <a:gd name="T67" fmla="*/ 625 h 627"/>
                <a:gd name="T68" fmla="*/ 249 w 626"/>
                <a:gd name="T69" fmla="*/ 620 h 627"/>
                <a:gd name="T70" fmla="*/ 205 w 626"/>
                <a:gd name="T71" fmla="*/ 607 h 627"/>
                <a:gd name="T72" fmla="*/ 163 w 626"/>
                <a:gd name="T73" fmla="*/ 588 h 627"/>
                <a:gd name="T74" fmla="*/ 126 w 626"/>
                <a:gd name="T75" fmla="*/ 564 h 627"/>
                <a:gd name="T76" fmla="*/ 91 w 626"/>
                <a:gd name="T77" fmla="*/ 534 h 627"/>
                <a:gd name="T78" fmla="*/ 62 w 626"/>
                <a:gd name="T79" fmla="*/ 501 h 627"/>
                <a:gd name="T80" fmla="*/ 37 w 626"/>
                <a:gd name="T81" fmla="*/ 462 h 627"/>
                <a:gd name="T82" fmla="*/ 19 w 626"/>
                <a:gd name="T83" fmla="*/ 421 h 627"/>
                <a:gd name="T84" fmla="*/ 6 w 626"/>
                <a:gd name="T85" fmla="*/ 377 h 627"/>
                <a:gd name="T86" fmla="*/ 0 w 626"/>
                <a:gd name="T87" fmla="*/ 32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627">
                  <a:moveTo>
                    <a:pt x="0" y="314"/>
                  </a:moveTo>
                  <a:lnTo>
                    <a:pt x="0" y="314"/>
                  </a:lnTo>
                  <a:lnTo>
                    <a:pt x="0" y="297"/>
                  </a:lnTo>
                  <a:lnTo>
                    <a:pt x="1" y="282"/>
                  </a:lnTo>
                  <a:lnTo>
                    <a:pt x="3" y="265"/>
                  </a:lnTo>
                  <a:lnTo>
                    <a:pt x="6" y="250"/>
                  </a:lnTo>
                  <a:lnTo>
                    <a:pt x="10" y="236"/>
                  </a:lnTo>
                  <a:lnTo>
                    <a:pt x="13" y="220"/>
                  </a:lnTo>
                  <a:lnTo>
                    <a:pt x="19" y="206"/>
                  </a:lnTo>
                  <a:lnTo>
                    <a:pt x="24" y="192"/>
                  </a:lnTo>
                  <a:lnTo>
                    <a:pt x="31" y="177"/>
                  </a:lnTo>
                  <a:lnTo>
                    <a:pt x="37" y="164"/>
                  </a:lnTo>
                  <a:lnTo>
                    <a:pt x="45" y="151"/>
                  </a:lnTo>
                  <a:lnTo>
                    <a:pt x="53" y="139"/>
                  </a:lnTo>
                  <a:lnTo>
                    <a:pt x="62" y="127"/>
                  </a:lnTo>
                  <a:lnTo>
                    <a:pt x="70" y="115"/>
                  </a:lnTo>
                  <a:lnTo>
                    <a:pt x="80" y="104"/>
                  </a:lnTo>
                  <a:lnTo>
                    <a:pt x="91" y="92"/>
                  </a:lnTo>
                  <a:lnTo>
                    <a:pt x="102" y="81"/>
                  </a:lnTo>
                  <a:lnTo>
                    <a:pt x="113" y="72"/>
                  </a:lnTo>
                  <a:lnTo>
                    <a:pt x="126" y="63"/>
                  </a:lnTo>
                  <a:lnTo>
                    <a:pt x="138" y="54"/>
                  </a:lnTo>
                  <a:lnTo>
                    <a:pt x="150" y="46"/>
                  </a:lnTo>
                  <a:lnTo>
                    <a:pt x="163" y="39"/>
                  </a:lnTo>
                  <a:lnTo>
                    <a:pt x="177" y="31"/>
                  </a:lnTo>
                  <a:lnTo>
                    <a:pt x="191" y="25"/>
                  </a:lnTo>
                  <a:lnTo>
                    <a:pt x="205" y="20"/>
                  </a:lnTo>
                  <a:lnTo>
                    <a:pt x="219" y="14"/>
                  </a:lnTo>
                  <a:lnTo>
                    <a:pt x="235" y="10"/>
                  </a:lnTo>
                  <a:lnTo>
                    <a:pt x="249" y="7"/>
                  </a:lnTo>
                  <a:lnTo>
                    <a:pt x="264" y="4"/>
                  </a:lnTo>
                  <a:lnTo>
                    <a:pt x="281" y="2"/>
                  </a:lnTo>
                  <a:lnTo>
                    <a:pt x="296" y="1"/>
                  </a:lnTo>
                  <a:lnTo>
                    <a:pt x="313" y="0"/>
                  </a:lnTo>
                  <a:lnTo>
                    <a:pt x="313" y="0"/>
                  </a:lnTo>
                  <a:lnTo>
                    <a:pt x="328" y="1"/>
                  </a:lnTo>
                  <a:lnTo>
                    <a:pt x="345" y="2"/>
                  </a:lnTo>
                  <a:lnTo>
                    <a:pt x="360" y="4"/>
                  </a:lnTo>
                  <a:lnTo>
                    <a:pt x="376" y="7"/>
                  </a:lnTo>
                  <a:lnTo>
                    <a:pt x="391" y="10"/>
                  </a:lnTo>
                  <a:lnTo>
                    <a:pt x="405" y="14"/>
                  </a:lnTo>
                  <a:lnTo>
                    <a:pt x="420" y="20"/>
                  </a:lnTo>
                  <a:lnTo>
                    <a:pt x="434" y="25"/>
                  </a:lnTo>
                  <a:lnTo>
                    <a:pt x="448" y="31"/>
                  </a:lnTo>
                  <a:lnTo>
                    <a:pt x="461" y="39"/>
                  </a:lnTo>
                  <a:lnTo>
                    <a:pt x="475" y="46"/>
                  </a:lnTo>
                  <a:lnTo>
                    <a:pt x="488" y="54"/>
                  </a:lnTo>
                  <a:lnTo>
                    <a:pt x="500" y="63"/>
                  </a:lnTo>
                  <a:lnTo>
                    <a:pt x="511" y="72"/>
                  </a:lnTo>
                  <a:lnTo>
                    <a:pt x="523" y="81"/>
                  </a:lnTo>
                  <a:lnTo>
                    <a:pt x="534" y="92"/>
                  </a:lnTo>
                  <a:lnTo>
                    <a:pt x="544" y="104"/>
                  </a:lnTo>
                  <a:lnTo>
                    <a:pt x="554" y="115"/>
                  </a:lnTo>
                  <a:lnTo>
                    <a:pt x="563" y="127"/>
                  </a:lnTo>
                  <a:lnTo>
                    <a:pt x="572" y="139"/>
                  </a:lnTo>
                  <a:lnTo>
                    <a:pt x="580" y="151"/>
                  </a:lnTo>
                  <a:lnTo>
                    <a:pt x="588" y="164"/>
                  </a:lnTo>
                  <a:lnTo>
                    <a:pt x="595" y="177"/>
                  </a:lnTo>
                  <a:lnTo>
                    <a:pt x="601" y="192"/>
                  </a:lnTo>
                  <a:lnTo>
                    <a:pt x="607" y="206"/>
                  </a:lnTo>
                  <a:lnTo>
                    <a:pt x="611" y="220"/>
                  </a:lnTo>
                  <a:lnTo>
                    <a:pt x="616" y="236"/>
                  </a:lnTo>
                  <a:lnTo>
                    <a:pt x="619" y="250"/>
                  </a:lnTo>
                  <a:lnTo>
                    <a:pt x="622" y="265"/>
                  </a:lnTo>
                  <a:lnTo>
                    <a:pt x="623" y="282"/>
                  </a:lnTo>
                  <a:lnTo>
                    <a:pt x="624" y="297"/>
                  </a:lnTo>
                  <a:lnTo>
                    <a:pt x="626" y="314"/>
                  </a:lnTo>
                  <a:lnTo>
                    <a:pt x="626" y="314"/>
                  </a:lnTo>
                  <a:lnTo>
                    <a:pt x="624" y="329"/>
                  </a:lnTo>
                  <a:lnTo>
                    <a:pt x="623" y="346"/>
                  </a:lnTo>
                  <a:lnTo>
                    <a:pt x="622" y="361"/>
                  </a:lnTo>
                  <a:lnTo>
                    <a:pt x="619" y="377"/>
                  </a:lnTo>
                  <a:lnTo>
                    <a:pt x="616" y="392"/>
                  </a:lnTo>
                  <a:lnTo>
                    <a:pt x="611" y="406"/>
                  </a:lnTo>
                  <a:lnTo>
                    <a:pt x="607" y="421"/>
                  </a:lnTo>
                  <a:lnTo>
                    <a:pt x="601" y="435"/>
                  </a:lnTo>
                  <a:lnTo>
                    <a:pt x="595" y="449"/>
                  </a:lnTo>
                  <a:lnTo>
                    <a:pt x="588" y="462"/>
                  </a:lnTo>
                  <a:lnTo>
                    <a:pt x="580" y="476"/>
                  </a:lnTo>
                  <a:lnTo>
                    <a:pt x="572" y="488"/>
                  </a:lnTo>
                  <a:lnTo>
                    <a:pt x="563" y="501"/>
                  </a:lnTo>
                  <a:lnTo>
                    <a:pt x="554" y="512"/>
                  </a:lnTo>
                  <a:lnTo>
                    <a:pt x="544" y="524"/>
                  </a:lnTo>
                  <a:lnTo>
                    <a:pt x="534" y="534"/>
                  </a:lnTo>
                  <a:lnTo>
                    <a:pt x="523" y="545"/>
                  </a:lnTo>
                  <a:lnTo>
                    <a:pt x="511" y="555"/>
                  </a:lnTo>
                  <a:lnTo>
                    <a:pt x="500" y="564"/>
                  </a:lnTo>
                  <a:lnTo>
                    <a:pt x="488" y="573"/>
                  </a:lnTo>
                  <a:lnTo>
                    <a:pt x="475" y="581"/>
                  </a:lnTo>
                  <a:lnTo>
                    <a:pt x="461" y="588"/>
                  </a:lnTo>
                  <a:lnTo>
                    <a:pt x="448" y="596"/>
                  </a:lnTo>
                  <a:lnTo>
                    <a:pt x="434" y="601"/>
                  </a:lnTo>
                  <a:lnTo>
                    <a:pt x="420" y="607"/>
                  </a:lnTo>
                  <a:lnTo>
                    <a:pt x="405" y="612"/>
                  </a:lnTo>
                  <a:lnTo>
                    <a:pt x="391" y="617"/>
                  </a:lnTo>
                  <a:lnTo>
                    <a:pt x="376" y="620"/>
                  </a:lnTo>
                  <a:lnTo>
                    <a:pt x="360" y="622"/>
                  </a:lnTo>
                  <a:lnTo>
                    <a:pt x="345" y="624"/>
                  </a:lnTo>
                  <a:lnTo>
                    <a:pt x="328" y="625"/>
                  </a:lnTo>
                  <a:lnTo>
                    <a:pt x="313" y="627"/>
                  </a:lnTo>
                  <a:lnTo>
                    <a:pt x="313" y="627"/>
                  </a:lnTo>
                  <a:lnTo>
                    <a:pt x="296" y="625"/>
                  </a:lnTo>
                  <a:lnTo>
                    <a:pt x="281" y="624"/>
                  </a:lnTo>
                  <a:lnTo>
                    <a:pt x="264" y="622"/>
                  </a:lnTo>
                  <a:lnTo>
                    <a:pt x="249" y="620"/>
                  </a:lnTo>
                  <a:lnTo>
                    <a:pt x="235" y="617"/>
                  </a:lnTo>
                  <a:lnTo>
                    <a:pt x="219" y="612"/>
                  </a:lnTo>
                  <a:lnTo>
                    <a:pt x="205" y="607"/>
                  </a:lnTo>
                  <a:lnTo>
                    <a:pt x="191" y="601"/>
                  </a:lnTo>
                  <a:lnTo>
                    <a:pt x="177" y="596"/>
                  </a:lnTo>
                  <a:lnTo>
                    <a:pt x="163" y="588"/>
                  </a:lnTo>
                  <a:lnTo>
                    <a:pt x="150" y="581"/>
                  </a:lnTo>
                  <a:lnTo>
                    <a:pt x="138" y="573"/>
                  </a:lnTo>
                  <a:lnTo>
                    <a:pt x="126" y="564"/>
                  </a:lnTo>
                  <a:lnTo>
                    <a:pt x="113" y="555"/>
                  </a:lnTo>
                  <a:lnTo>
                    <a:pt x="102" y="545"/>
                  </a:lnTo>
                  <a:lnTo>
                    <a:pt x="91" y="534"/>
                  </a:lnTo>
                  <a:lnTo>
                    <a:pt x="80" y="524"/>
                  </a:lnTo>
                  <a:lnTo>
                    <a:pt x="70" y="512"/>
                  </a:lnTo>
                  <a:lnTo>
                    <a:pt x="62" y="501"/>
                  </a:lnTo>
                  <a:lnTo>
                    <a:pt x="53" y="488"/>
                  </a:lnTo>
                  <a:lnTo>
                    <a:pt x="45" y="476"/>
                  </a:lnTo>
                  <a:lnTo>
                    <a:pt x="37" y="462"/>
                  </a:lnTo>
                  <a:lnTo>
                    <a:pt x="31" y="449"/>
                  </a:lnTo>
                  <a:lnTo>
                    <a:pt x="24" y="435"/>
                  </a:lnTo>
                  <a:lnTo>
                    <a:pt x="19" y="421"/>
                  </a:lnTo>
                  <a:lnTo>
                    <a:pt x="13" y="406"/>
                  </a:lnTo>
                  <a:lnTo>
                    <a:pt x="10" y="392"/>
                  </a:lnTo>
                  <a:lnTo>
                    <a:pt x="6" y="377"/>
                  </a:lnTo>
                  <a:lnTo>
                    <a:pt x="3" y="361"/>
                  </a:lnTo>
                  <a:lnTo>
                    <a:pt x="1" y="346"/>
                  </a:lnTo>
                  <a:lnTo>
                    <a:pt x="0" y="329"/>
                  </a:lnTo>
                  <a:lnTo>
                    <a:pt x="0" y="314"/>
                  </a:lnTo>
                  <a:lnTo>
                    <a:pt x="0" y="314"/>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45"/>
            <p:cNvSpPr>
              <a:spLocks/>
            </p:cNvSpPr>
            <p:nvPr/>
          </p:nvSpPr>
          <p:spPr bwMode="auto">
            <a:xfrm>
              <a:off x="3610992" y="452438"/>
              <a:ext cx="723900" cy="723900"/>
            </a:xfrm>
            <a:custGeom>
              <a:avLst/>
              <a:gdLst>
                <a:gd name="T0" fmla="*/ 311 w 456"/>
                <a:gd name="T1" fmla="*/ 100 h 456"/>
                <a:gd name="T2" fmla="*/ 310 w 456"/>
                <a:gd name="T3" fmla="*/ 100 h 456"/>
                <a:gd name="T4" fmla="*/ 303 w 456"/>
                <a:gd name="T5" fmla="*/ 98 h 456"/>
                <a:gd name="T6" fmla="*/ 187 w 456"/>
                <a:gd name="T7" fmla="*/ 6 h 456"/>
                <a:gd name="T8" fmla="*/ 186 w 456"/>
                <a:gd name="T9" fmla="*/ 6 h 456"/>
                <a:gd name="T10" fmla="*/ 183 w 456"/>
                <a:gd name="T11" fmla="*/ 2 h 456"/>
                <a:gd name="T12" fmla="*/ 173 w 456"/>
                <a:gd name="T13" fmla="*/ 0 h 456"/>
                <a:gd name="T14" fmla="*/ 169 w 456"/>
                <a:gd name="T15" fmla="*/ 2 h 456"/>
                <a:gd name="T16" fmla="*/ 163 w 456"/>
                <a:gd name="T17" fmla="*/ 11 h 456"/>
                <a:gd name="T18" fmla="*/ 166 w 456"/>
                <a:gd name="T19" fmla="*/ 21 h 456"/>
                <a:gd name="T20" fmla="*/ 144 w 456"/>
                <a:gd name="T21" fmla="*/ 4 h 456"/>
                <a:gd name="T22" fmla="*/ 144 w 456"/>
                <a:gd name="T23" fmla="*/ 2 h 456"/>
                <a:gd name="T24" fmla="*/ 139 w 456"/>
                <a:gd name="T25" fmla="*/ 0 h 456"/>
                <a:gd name="T26" fmla="*/ 130 w 456"/>
                <a:gd name="T27" fmla="*/ 2 h 456"/>
                <a:gd name="T28" fmla="*/ 56 w 456"/>
                <a:gd name="T29" fmla="*/ 98 h 456"/>
                <a:gd name="T30" fmla="*/ 9 w 456"/>
                <a:gd name="T31" fmla="*/ 98 h 456"/>
                <a:gd name="T32" fmla="*/ 2 w 456"/>
                <a:gd name="T33" fmla="*/ 100 h 456"/>
                <a:gd name="T34" fmla="*/ 0 w 456"/>
                <a:gd name="T35" fmla="*/ 107 h 456"/>
                <a:gd name="T36" fmla="*/ 0 w 456"/>
                <a:gd name="T37" fmla="*/ 137 h 456"/>
                <a:gd name="T38" fmla="*/ 3 w 456"/>
                <a:gd name="T39" fmla="*/ 145 h 456"/>
                <a:gd name="T40" fmla="*/ 19 w 456"/>
                <a:gd name="T41" fmla="*/ 256 h 456"/>
                <a:gd name="T42" fmla="*/ 20 w 456"/>
                <a:gd name="T43" fmla="*/ 263 h 456"/>
                <a:gd name="T44" fmla="*/ 25 w 456"/>
                <a:gd name="T45" fmla="*/ 276 h 456"/>
                <a:gd name="T46" fmla="*/ 207 w 456"/>
                <a:gd name="T47" fmla="*/ 456 h 456"/>
                <a:gd name="T48" fmla="*/ 228 w 456"/>
                <a:gd name="T49" fmla="*/ 453 h 456"/>
                <a:gd name="T50" fmla="*/ 270 w 456"/>
                <a:gd name="T51" fmla="*/ 440 h 456"/>
                <a:gd name="T52" fmla="*/ 310 w 456"/>
                <a:gd name="T53" fmla="*/ 422 h 456"/>
                <a:gd name="T54" fmla="*/ 345 w 456"/>
                <a:gd name="T55" fmla="*/ 399 h 456"/>
                <a:gd name="T56" fmla="*/ 378 w 456"/>
                <a:gd name="T57" fmla="*/ 371 h 456"/>
                <a:gd name="T58" fmla="*/ 405 w 456"/>
                <a:gd name="T59" fmla="*/ 340 h 456"/>
                <a:gd name="T60" fmla="*/ 430 w 456"/>
                <a:gd name="T61" fmla="*/ 305 h 456"/>
                <a:gd name="T62" fmla="*/ 448 w 456"/>
                <a:gd name="T63" fmla="*/ 267 h 456"/>
                <a:gd name="T64" fmla="*/ 456 w 456"/>
                <a:gd name="T65" fmla="*/ 2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56">
                  <a:moveTo>
                    <a:pt x="456" y="246"/>
                  </a:moveTo>
                  <a:lnTo>
                    <a:pt x="311" y="100"/>
                  </a:lnTo>
                  <a:lnTo>
                    <a:pt x="310" y="100"/>
                  </a:lnTo>
                  <a:lnTo>
                    <a:pt x="310" y="100"/>
                  </a:lnTo>
                  <a:lnTo>
                    <a:pt x="307" y="98"/>
                  </a:lnTo>
                  <a:lnTo>
                    <a:pt x="303" y="98"/>
                  </a:lnTo>
                  <a:lnTo>
                    <a:pt x="280" y="98"/>
                  </a:lnTo>
                  <a:lnTo>
                    <a:pt x="187" y="6"/>
                  </a:lnTo>
                  <a:lnTo>
                    <a:pt x="187" y="6"/>
                  </a:lnTo>
                  <a:lnTo>
                    <a:pt x="186" y="6"/>
                  </a:lnTo>
                  <a:lnTo>
                    <a:pt x="186" y="6"/>
                  </a:lnTo>
                  <a:lnTo>
                    <a:pt x="183" y="2"/>
                  </a:lnTo>
                  <a:lnTo>
                    <a:pt x="179" y="0"/>
                  </a:lnTo>
                  <a:lnTo>
                    <a:pt x="173" y="0"/>
                  </a:lnTo>
                  <a:lnTo>
                    <a:pt x="169" y="2"/>
                  </a:lnTo>
                  <a:lnTo>
                    <a:pt x="169" y="2"/>
                  </a:lnTo>
                  <a:lnTo>
                    <a:pt x="165" y="7"/>
                  </a:lnTo>
                  <a:lnTo>
                    <a:pt x="163" y="11"/>
                  </a:lnTo>
                  <a:lnTo>
                    <a:pt x="164" y="17"/>
                  </a:lnTo>
                  <a:lnTo>
                    <a:pt x="166" y="21"/>
                  </a:lnTo>
                  <a:lnTo>
                    <a:pt x="176" y="35"/>
                  </a:lnTo>
                  <a:lnTo>
                    <a:pt x="144" y="4"/>
                  </a:lnTo>
                  <a:lnTo>
                    <a:pt x="144" y="4"/>
                  </a:lnTo>
                  <a:lnTo>
                    <a:pt x="144" y="2"/>
                  </a:lnTo>
                  <a:lnTo>
                    <a:pt x="144" y="2"/>
                  </a:lnTo>
                  <a:lnTo>
                    <a:pt x="139" y="0"/>
                  </a:lnTo>
                  <a:lnTo>
                    <a:pt x="134" y="0"/>
                  </a:lnTo>
                  <a:lnTo>
                    <a:pt x="130" y="2"/>
                  </a:lnTo>
                  <a:lnTo>
                    <a:pt x="126" y="6"/>
                  </a:lnTo>
                  <a:lnTo>
                    <a:pt x="56" y="98"/>
                  </a:lnTo>
                  <a:lnTo>
                    <a:pt x="9" y="98"/>
                  </a:lnTo>
                  <a:lnTo>
                    <a:pt x="9" y="98"/>
                  </a:lnTo>
                  <a:lnTo>
                    <a:pt x="6" y="98"/>
                  </a:lnTo>
                  <a:lnTo>
                    <a:pt x="2" y="100"/>
                  </a:lnTo>
                  <a:lnTo>
                    <a:pt x="0" y="104"/>
                  </a:lnTo>
                  <a:lnTo>
                    <a:pt x="0" y="107"/>
                  </a:lnTo>
                  <a:lnTo>
                    <a:pt x="0" y="137"/>
                  </a:lnTo>
                  <a:lnTo>
                    <a:pt x="0" y="137"/>
                  </a:lnTo>
                  <a:lnTo>
                    <a:pt x="1" y="141"/>
                  </a:lnTo>
                  <a:lnTo>
                    <a:pt x="3" y="145"/>
                  </a:lnTo>
                  <a:lnTo>
                    <a:pt x="19" y="160"/>
                  </a:lnTo>
                  <a:lnTo>
                    <a:pt x="19" y="256"/>
                  </a:lnTo>
                  <a:lnTo>
                    <a:pt x="19" y="256"/>
                  </a:lnTo>
                  <a:lnTo>
                    <a:pt x="20" y="263"/>
                  </a:lnTo>
                  <a:lnTo>
                    <a:pt x="22" y="270"/>
                  </a:lnTo>
                  <a:lnTo>
                    <a:pt x="25" y="276"/>
                  </a:lnTo>
                  <a:lnTo>
                    <a:pt x="30" y="280"/>
                  </a:lnTo>
                  <a:lnTo>
                    <a:pt x="207" y="456"/>
                  </a:lnTo>
                  <a:lnTo>
                    <a:pt x="207" y="456"/>
                  </a:lnTo>
                  <a:lnTo>
                    <a:pt x="228" y="453"/>
                  </a:lnTo>
                  <a:lnTo>
                    <a:pt x="249" y="447"/>
                  </a:lnTo>
                  <a:lnTo>
                    <a:pt x="270" y="440"/>
                  </a:lnTo>
                  <a:lnTo>
                    <a:pt x="290" y="432"/>
                  </a:lnTo>
                  <a:lnTo>
                    <a:pt x="310" y="422"/>
                  </a:lnTo>
                  <a:lnTo>
                    <a:pt x="327" y="411"/>
                  </a:lnTo>
                  <a:lnTo>
                    <a:pt x="345" y="399"/>
                  </a:lnTo>
                  <a:lnTo>
                    <a:pt x="361" y="386"/>
                  </a:lnTo>
                  <a:lnTo>
                    <a:pt x="378" y="371"/>
                  </a:lnTo>
                  <a:lnTo>
                    <a:pt x="392" y="356"/>
                  </a:lnTo>
                  <a:lnTo>
                    <a:pt x="405" y="340"/>
                  </a:lnTo>
                  <a:lnTo>
                    <a:pt x="419" y="323"/>
                  </a:lnTo>
                  <a:lnTo>
                    <a:pt x="430" y="305"/>
                  </a:lnTo>
                  <a:lnTo>
                    <a:pt x="440" y="287"/>
                  </a:lnTo>
                  <a:lnTo>
                    <a:pt x="448" y="267"/>
                  </a:lnTo>
                  <a:lnTo>
                    <a:pt x="456" y="246"/>
                  </a:lnTo>
                  <a:lnTo>
                    <a:pt x="456" y="246"/>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6"/>
            <p:cNvSpPr>
              <a:spLocks noEditPoints="1"/>
            </p:cNvSpPr>
            <p:nvPr/>
          </p:nvSpPr>
          <p:spPr bwMode="auto">
            <a:xfrm>
              <a:off x="3641154" y="627063"/>
              <a:ext cx="436563" cy="280988"/>
            </a:xfrm>
            <a:custGeom>
              <a:avLst/>
              <a:gdLst>
                <a:gd name="T0" fmla="*/ 31 w 275"/>
                <a:gd name="T1" fmla="*/ 0 h 177"/>
                <a:gd name="T2" fmla="*/ 13 w 275"/>
                <a:gd name="T3" fmla="*/ 5 h 177"/>
                <a:gd name="T4" fmla="*/ 2 w 275"/>
                <a:gd name="T5" fmla="*/ 19 h 177"/>
                <a:gd name="T6" fmla="*/ 0 w 275"/>
                <a:gd name="T7" fmla="*/ 146 h 177"/>
                <a:gd name="T8" fmla="*/ 2 w 275"/>
                <a:gd name="T9" fmla="*/ 158 h 177"/>
                <a:gd name="T10" fmla="*/ 13 w 275"/>
                <a:gd name="T11" fmla="*/ 172 h 177"/>
                <a:gd name="T12" fmla="*/ 31 w 275"/>
                <a:gd name="T13" fmla="*/ 177 h 177"/>
                <a:gd name="T14" fmla="*/ 251 w 275"/>
                <a:gd name="T15" fmla="*/ 177 h 177"/>
                <a:gd name="T16" fmla="*/ 266 w 275"/>
                <a:gd name="T17" fmla="*/ 168 h 177"/>
                <a:gd name="T18" fmla="*/ 274 w 275"/>
                <a:gd name="T19" fmla="*/ 152 h 177"/>
                <a:gd name="T20" fmla="*/ 275 w 275"/>
                <a:gd name="T21" fmla="*/ 30 h 177"/>
                <a:gd name="T22" fmla="*/ 270 w 275"/>
                <a:gd name="T23" fmla="*/ 14 h 177"/>
                <a:gd name="T24" fmla="*/ 256 w 275"/>
                <a:gd name="T25" fmla="*/ 3 h 177"/>
                <a:gd name="T26" fmla="*/ 244 w 275"/>
                <a:gd name="T27" fmla="*/ 0 h 177"/>
                <a:gd name="T28" fmla="*/ 46 w 275"/>
                <a:gd name="T29" fmla="*/ 146 h 177"/>
                <a:gd name="T30" fmla="*/ 37 w 275"/>
                <a:gd name="T31" fmla="*/ 151 h 177"/>
                <a:gd name="T32" fmla="*/ 31 w 275"/>
                <a:gd name="T33" fmla="*/ 148 h 177"/>
                <a:gd name="T34" fmla="*/ 28 w 275"/>
                <a:gd name="T35" fmla="*/ 65 h 177"/>
                <a:gd name="T36" fmla="*/ 31 w 275"/>
                <a:gd name="T37" fmla="*/ 59 h 177"/>
                <a:gd name="T38" fmla="*/ 37 w 275"/>
                <a:gd name="T39" fmla="*/ 57 h 177"/>
                <a:gd name="T40" fmla="*/ 46 w 275"/>
                <a:gd name="T41" fmla="*/ 62 h 177"/>
                <a:gd name="T42" fmla="*/ 97 w 275"/>
                <a:gd name="T43" fmla="*/ 142 h 177"/>
                <a:gd name="T44" fmla="*/ 93 w 275"/>
                <a:gd name="T45" fmla="*/ 148 h 177"/>
                <a:gd name="T46" fmla="*/ 87 w 275"/>
                <a:gd name="T47" fmla="*/ 151 h 177"/>
                <a:gd name="T48" fmla="*/ 79 w 275"/>
                <a:gd name="T49" fmla="*/ 146 h 177"/>
                <a:gd name="T50" fmla="*/ 78 w 275"/>
                <a:gd name="T51" fmla="*/ 65 h 177"/>
                <a:gd name="T52" fmla="*/ 84 w 275"/>
                <a:gd name="T53" fmla="*/ 57 h 177"/>
                <a:gd name="T54" fmla="*/ 91 w 275"/>
                <a:gd name="T55" fmla="*/ 57 h 177"/>
                <a:gd name="T56" fmla="*/ 97 w 275"/>
                <a:gd name="T57" fmla="*/ 65 h 177"/>
                <a:gd name="T58" fmla="*/ 146 w 275"/>
                <a:gd name="T59" fmla="*/ 142 h 177"/>
                <a:gd name="T60" fmla="*/ 141 w 275"/>
                <a:gd name="T61" fmla="*/ 150 h 177"/>
                <a:gd name="T62" fmla="*/ 134 w 275"/>
                <a:gd name="T63" fmla="*/ 150 h 177"/>
                <a:gd name="T64" fmla="*/ 129 w 275"/>
                <a:gd name="T65" fmla="*/ 142 h 177"/>
                <a:gd name="T66" fmla="*/ 129 w 275"/>
                <a:gd name="T67" fmla="*/ 62 h 177"/>
                <a:gd name="T68" fmla="*/ 137 w 275"/>
                <a:gd name="T69" fmla="*/ 57 h 177"/>
                <a:gd name="T70" fmla="*/ 144 w 275"/>
                <a:gd name="T71" fmla="*/ 59 h 177"/>
                <a:gd name="T72" fmla="*/ 146 w 275"/>
                <a:gd name="T73" fmla="*/ 142 h 177"/>
                <a:gd name="T74" fmla="*/ 196 w 275"/>
                <a:gd name="T75" fmla="*/ 146 h 177"/>
                <a:gd name="T76" fmla="*/ 187 w 275"/>
                <a:gd name="T77" fmla="*/ 151 h 177"/>
                <a:gd name="T78" fmla="*/ 180 w 275"/>
                <a:gd name="T79" fmla="*/ 148 h 177"/>
                <a:gd name="T80" fmla="*/ 178 w 275"/>
                <a:gd name="T81" fmla="*/ 65 h 177"/>
                <a:gd name="T82" fmla="*/ 180 w 275"/>
                <a:gd name="T83" fmla="*/ 59 h 177"/>
                <a:gd name="T84" fmla="*/ 187 w 275"/>
                <a:gd name="T85" fmla="*/ 57 h 177"/>
                <a:gd name="T86" fmla="*/ 196 w 275"/>
                <a:gd name="T87" fmla="*/ 62 h 177"/>
                <a:gd name="T88" fmla="*/ 245 w 275"/>
                <a:gd name="T89" fmla="*/ 142 h 177"/>
                <a:gd name="T90" fmla="*/ 243 w 275"/>
                <a:gd name="T91" fmla="*/ 148 h 177"/>
                <a:gd name="T92" fmla="*/ 237 w 275"/>
                <a:gd name="T93" fmla="*/ 151 h 177"/>
                <a:gd name="T94" fmla="*/ 229 w 275"/>
                <a:gd name="T95" fmla="*/ 146 h 177"/>
                <a:gd name="T96" fmla="*/ 228 w 275"/>
                <a:gd name="T97" fmla="*/ 65 h 177"/>
                <a:gd name="T98" fmla="*/ 233 w 275"/>
                <a:gd name="T99" fmla="*/ 57 h 177"/>
                <a:gd name="T100" fmla="*/ 240 w 275"/>
                <a:gd name="T101" fmla="*/ 57 h 177"/>
                <a:gd name="T102" fmla="*/ 245 w 275"/>
                <a:gd name="T103" fmla="*/ 6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177">
                  <a:moveTo>
                    <a:pt x="244" y="0"/>
                  </a:moveTo>
                  <a:lnTo>
                    <a:pt x="31" y="0"/>
                  </a:lnTo>
                  <a:lnTo>
                    <a:pt x="31" y="0"/>
                  </a:lnTo>
                  <a:lnTo>
                    <a:pt x="24" y="0"/>
                  </a:lnTo>
                  <a:lnTo>
                    <a:pt x="19" y="3"/>
                  </a:lnTo>
                  <a:lnTo>
                    <a:pt x="13" y="5"/>
                  </a:lnTo>
                  <a:lnTo>
                    <a:pt x="9" y="9"/>
                  </a:lnTo>
                  <a:lnTo>
                    <a:pt x="4" y="14"/>
                  </a:lnTo>
                  <a:lnTo>
                    <a:pt x="2" y="19"/>
                  </a:lnTo>
                  <a:lnTo>
                    <a:pt x="0" y="25"/>
                  </a:lnTo>
                  <a:lnTo>
                    <a:pt x="0" y="30"/>
                  </a:lnTo>
                  <a:lnTo>
                    <a:pt x="0" y="146"/>
                  </a:lnTo>
                  <a:lnTo>
                    <a:pt x="0" y="146"/>
                  </a:lnTo>
                  <a:lnTo>
                    <a:pt x="0" y="152"/>
                  </a:lnTo>
                  <a:lnTo>
                    <a:pt x="2" y="158"/>
                  </a:lnTo>
                  <a:lnTo>
                    <a:pt x="4" y="163"/>
                  </a:lnTo>
                  <a:lnTo>
                    <a:pt x="9" y="168"/>
                  </a:lnTo>
                  <a:lnTo>
                    <a:pt x="13" y="172"/>
                  </a:lnTo>
                  <a:lnTo>
                    <a:pt x="19" y="174"/>
                  </a:lnTo>
                  <a:lnTo>
                    <a:pt x="24" y="177"/>
                  </a:lnTo>
                  <a:lnTo>
                    <a:pt x="31" y="177"/>
                  </a:lnTo>
                  <a:lnTo>
                    <a:pt x="244" y="177"/>
                  </a:lnTo>
                  <a:lnTo>
                    <a:pt x="244" y="177"/>
                  </a:lnTo>
                  <a:lnTo>
                    <a:pt x="251" y="177"/>
                  </a:lnTo>
                  <a:lnTo>
                    <a:pt x="256" y="174"/>
                  </a:lnTo>
                  <a:lnTo>
                    <a:pt x="261" y="172"/>
                  </a:lnTo>
                  <a:lnTo>
                    <a:pt x="266" y="168"/>
                  </a:lnTo>
                  <a:lnTo>
                    <a:pt x="270" y="163"/>
                  </a:lnTo>
                  <a:lnTo>
                    <a:pt x="273" y="158"/>
                  </a:lnTo>
                  <a:lnTo>
                    <a:pt x="274" y="152"/>
                  </a:lnTo>
                  <a:lnTo>
                    <a:pt x="275" y="146"/>
                  </a:lnTo>
                  <a:lnTo>
                    <a:pt x="275" y="30"/>
                  </a:lnTo>
                  <a:lnTo>
                    <a:pt x="275" y="30"/>
                  </a:lnTo>
                  <a:lnTo>
                    <a:pt x="274" y="25"/>
                  </a:lnTo>
                  <a:lnTo>
                    <a:pt x="273" y="19"/>
                  </a:lnTo>
                  <a:lnTo>
                    <a:pt x="270" y="14"/>
                  </a:lnTo>
                  <a:lnTo>
                    <a:pt x="266" y="9"/>
                  </a:lnTo>
                  <a:lnTo>
                    <a:pt x="261" y="5"/>
                  </a:lnTo>
                  <a:lnTo>
                    <a:pt x="256" y="3"/>
                  </a:lnTo>
                  <a:lnTo>
                    <a:pt x="251" y="0"/>
                  </a:lnTo>
                  <a:lnTo>
                    <a:pt x="244" y="0"/>
                  </a:lnTo>
                  <a:lnTo>
                    <a:pt x="244" y="0"/>
                  </a:lnTo>
                  <a:close/>
                  <a:moveTo>
                    <a:pt x="46" y="142"/>
                  </a:moveTo>
                  <a:lnTo>
                    <a:pt x="46" y="142"/>
                  </a:lnTo>
                  <a:lnTo>
                    <a:pt x="46" y="146"/>
                  </a:lnTo>
                  <a:lnTo>
                    <a:pt x="44" y="148"/>
                  </a:lnTo>
                  <a:lnTo>
                    <a:pt x="41" y="150"/>
                  </a:lnTo>
                  <a:lnTo>
                    <a:pt x="37" y="151"/>
                  </a:lnTo>
                  <a:lnTo>
                    <a:pt x="37" y="151"/>
                  </a:lnTo>
                  <a:lnTo>
                    <a:pt x="34" y="150"/>
                  </a:lnTo>
                  <a:lnTo>
                    <a:pt x="31" y="148"/>
                  </a:lnTo>
                  <a:lnTo>
                    <a:pt x="30" y="146"/>
                  </a:lnTo>
                  <a:lnTo>
                    <a:pt x="28" y="142"/>
                  </a:lnTo>
                  <a:lnTo>
                    <a:pt x="28" y="65"/>
                  </a:lnTo>
                  <a:lnTo>
                    <a:pt x="28" y="65"/>
                  </a:lnTo>
                  <a:lnTo>
                    <a:pt x="30" y="62"/>
                  </a:lnTo>
                  <a:lnTo>
                    <a:pt x="31" y="59"/>
                  </a:lnTo>
                  <a:lnTo>
                    <a:pt x="34" y="57"/>
                  </a:lnTo>
                  <a:lnTo>
                    <a:pt x="37" y="57"/>
                  </a:lnTo>
                  <a:lnTo>
                    <a:pt x="37" y="57"/>
                  </a:lnTo>
                  <a:lnTo>
                    <a:pt x="41" y="57"/>
                  </a:lnTo>
                  <a:lnTo>
                    <a:pt x="44" y="59"/>
                  </a:lnTo>
                  <a:lnTo>
                    <a:pt x="46" y="62"/>
                  </a:lnTo>
                  <a:lnTo>
                    <a:pt x="46" y="65"/>
                  </a:lnTo>
                  <a:lnTo>
                    <a:pt x="46" y="142"/>
                  </a:lnTo>
                  <a:close/>
                  <a:moveTo>
                    <a:pt x="97" y="142"/>
                  </a:moveTo>
                  <a:lnTo>
                    <a:pt x="97" y="142"/>
                  </a:lnTo>
                  <a:lnTo>
                    <a:pt x="96" y="146"/>
                  </a:lnTo>
                  <a:lnTo>
                    <a:pt x="93" y="148"/>
                  </a:lnTo>
                  <a:lnTo>
                    <a:pt x="91" y="150"/>
                  </a:lnTo>
                  <a:lnTo>
                    <a:pt x="87" y="151"/>
                  </a:lnTo>
                  <a:lnTo>
                    <a:pt x="87" y="151"/>
                  </a:lnTo>
                  <a:lnTo>
                    <a:pt x="84" y="150"/>
                  </a:lnTo>
                  <a:lnTo>
                    <a:pt x="81" y="148"/>
                  </a:lnTo>
                  <a:lnTo>
                    <a:pt x="79" y="146"/>
                  </a:lnTo>
                  <a:lnTo>
                    <a:pt x="78" y="142"/>
                  </a:lnTo>
                  <a:lnTo>
                    <a:pt x="78" y="65"/>
                  </a:lnTo>
                  <a:lnTo>
                    <a:pt x="78" y="65"/>
                  </a:lnTo>
                  <a:lnTo>
                    <a:pt x="79" y="62"/>
                  </a:lnTo>
                  <a:lnTo>
                    <a:pt x="81" y="59"/>
                  </a:lnTo>
                  <a:lnTo>
                    <a:pt x="84" y="57"/>
                  </a:lnTo>
                  <a:lnTo>
                    <a:pt x="87" y="57"/>
                  </a:lnTo>
                  <a:lnTo>
                    <a:pt x="87" y="57"/>
                  </a:lnTo>
                  <a:lnTo>
                    <a:pt x="91" y="57"/>
                  </a:lnTo>
                  <a:lnTo>
                    <a:pt x="93" y="59"/>
                  </a:lnTo>
                  <a:lnTo>
                    <a:pt x="96" y="62"/>
                  </a:lnTo>
                  <a:lnTo>
                    <a:pt x="97" y="65"/>
                  </a:lnTo>
                  <a:lnTo>
                    <a:pt x="97" y="142"/>
                  </a:lnTo>
                  <a:close/>
                  <a:moveTo>
                    <a:pt x="146" y="142"/>
                  </a:moveTo>
                  <a:lnTo>
                    <a:pt x="146" y="142"/>
                  </a:lnTo>
                  <a:lnTo>
                    <a:pt x="145" y="146"/>
                  </a:lnTo>
                  <a:lnTo>
                    <a:pt x="144" y="148"/>
                  </a:lnTo>
                  <a:lnTo>
                    <a:pt x="141" y="150"/>
                  </a:lnTo>
                  <a:lnTo>
                    <a:pt x="137" y="151"/>
                  </a:lnTo>
                  <a:lnTo>
                    <a:pt x="137" y="151"/>
                  </a:lnTo>
                  <a:lnTo>
                    <a:pt x="134" y="150"/>
                  </a:lnTo>
                  <a:lnTo>
                    <a:pt x="131" y="148"/>
                  </a:lnTo>
                  <a:lnTo>
                    <a:pt x="129" y="146"/>
                  </a:lnTo>
                  <a:lnTo>
                    <a:pt x="129" y="142"/>
                  </a:lnTo>
                  <a:lnTo>
                    <a:pt x="129" y="65"/>
                  </a:lnTo>
                  <a:lnTo>
                    <a:pt x="129" y="65"/>
                  </a:lnTo>
                  <a:lnTo>
                    <a:pt x="129" y="62"/>
                  </a:lnTo>
                  <a:lnTo>
                    <a:pt x="131" y="59"/>
                  </a:lnTo>
                  <a:lnTo>
                    <a:pt x="134" y="57"/>
                  </a:lnTo>
                  <a:lnTo>
                    <a:pt x="137" y="57"/>
                  </a:lnTo>
                  <a:lnTo>
                    <a:pt x="137" y="57"/>
                  </a:lnTo>
                  <a:lnTo>
                    <a:pt x="141" y="57"/>
                  </a:lnTo>
                  <a:lnTo>
                    <a:pt x="144" y="59"/>
                  </a:lnTo>
                  <a:lnTo>
                    <a:pt x="145" y="62"/>
                  </a:lnTo>
                  <a:lnTo>
                    <a:pt x="146" y="65"/>
                  </a:lnTo>
                  <a:lnTo>
                    <a:pt x="146" y="142"/>
                  </a:lnTo>
                  <a:close/>
                  <a:moveTo>
                    <a:pt x="196" y="142"/>
                  </a:moveTo>
                  <a:lnTo>
                    <a:pt x="196" y="142"/>
                  </a:lnTo>
                  <a:lnTo>
                    <a:pt x="196" y="146"/>
                  </a:lnTo>
                  <a:lnTo>
                    <a:pt x="194" y="148"/>
                  </a:lnTo>
                  <a:lnTo>
                    <a:pt x="190" y="150"/>
                  </a:lnTo>
                  <a:lnTo>
                    <a:pt x="187" y="151"/>
                  </a:lnTo>
                  <a:lnTo>
                    <a:pt x="187" y="151"/>
                  </a:lnTo>
                  <a:lnTo>
                    <a:pt x="184" y="150"/>
                  </a:lnTo>
                  <a:lnTo>
                    <a:pt x="180" y="148"/>
                  </a:lnTo>
                  <a:lnTo>
                    <a:pt x="178" y="146"/>
                  </a:lnTo>
                  <a:lnTo>
                    <a:pt x="178" y="142"/>
                  </a:lnTo>
                  <a:lnTo>
                    <a:pt x="178" y="65"/>
                  </a:lnTo>
                  <a:lnTo>
                    <a:pt x="178" y="65"/>
                  </a:lnTo>
                  <a:lnTo>
                    <a:pt x="178" y="62"/>
                  </a:lnTo>
                  <a:lnTo>
                    <a:pt x="180" y="59"/>
                  </a:lnTo>
                  <a:lnTo>
                    <a:pt x="184" y="57"/>
                  </a:lnTo>
                  <a:lnTo>
                    <a:pt x="187" y="57"/>
                  </a:lnTo>
                  <a:lnTo>
                    <a:pt x="187" y="57"/>
                  </a:lnTo>
                  <a:lnTo>
                    <a:pt x="190" y="57"/>
                  </a:lnTo>
                  <a:lnTo>
                    <a:pt x="194" y="59"/>
                  </a:lnTo>
                  <a:lnTo>
                    <a:pt x="196" y="62"/>
                  </a:lnTo>
                  <a:lnTo>
                    <a:pt x="196" y="65"/>
                  </a:lnTo>
                  <a:lnTo>
                    <a:pt x="196" y="142"/>
                  </a:lnTo>
                  <a:close/>
                  <a:moveTo>
                    <a:pt x="245" y="142"/>
                  </a:moveTo>
                  <a:lnTo>
                    <a:pt x="245" y="142"/>
                  </a:lnTo>
                  <a:lnTo>
                    <a:pt x="245" y="146"/>
                  </a:lnTo>
                  <a:lnTo>
                    <a:pt x="243" y="148"/>
                  </a:lnTo>
                  <a:lnTo>
                    <a:pt x="240" y="150"/>
                  </a:lnTo>
                  <a:lnTo>
                    <a:pt x="237" y="151"/>
                  </a:lnTo>
                  <a:lnTo>
                    <a:pt x="237" y="151"/>
                  </a:lnTo>
                  <a:lnTo>
                    <a:pt x="233" y="150"/>
                  </a:lnTo>
                  <a:lnTo>
                    <a:pt x="230" y="148"/>
                  </a:lnTo>
                  <a:lnTo>
                    <a:pt x="229" y="146"/>
                  </a:lnTo>
                  <a:lnTo>
                    <a:pt x="228" y="142"/>
                  </a:lnTo>
                  <a:lnTo>
                    <a:pt x="228" y="65"/>
                  </a:lnTo>
                  <a:lnTo>
                    <a:pt x="228" y="65"/>
                  </a:lnTo>
                  <a:lnTo>
                    <a:pt x="229" y="62"/>
                  </a:lnTo>
                  <a:lnTo>
                    <a:pt x="230" y="59"/>
                  </a:lnTo>
                  <a:lnTo>
                    <a:pt x="233" y="57"/>
                  </a:lnTo>
                  <a:lnTo>
                    <a:pt x="237" y="57"/>
                  </a:lnTo>
                  <a:lnTo>
                    <a:pt x="237" y="57"/>
                  </a:lnTo>
                  <a:lnTo>
                    <a:pt x="240" y="57"/>
                  </a:lnTo>
                  <a:lnTo>
                    <a:pt x="243" y="59"/>
                  </a:lnTo>
                  <a:lnTo>
                    <a:pt x="245" y="62"/>
                  </a:lnTo>
                  <a:lnTo>
                    <a:pt x="245" y="65"/>
                  </a:lnTo>
                  <a:lnTo>
                    <a:pt x="245"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47"/>
            <p:cNvSpPr>
              <a:spLocks/>
            </p:cNvSpPr>
            <p:nvPr/>
          </p:nvSpPr>
          <p:spPr bwMode="auto">
            <a:xfrm>
              <a:off x="3610992" y="608013"/>
              <a:ext cx="496888" cy="77788"/>
            </a:xfrm>
            <a:custGeom>
              <a:avLst/>
              <a:gdLst>
                <a:gd name="T0" fmla="*/ 0 w 313"/>
                <a:gd name="T1" fmla="*/ 39 h 49"/>
                <a:gd name="T2" fmla="*/ 0 w 313"/>
                <a:gd name="T3" fmla="*/ 39 h 49"/>
                <a:gd name="T4" fmla="*/ 0 w 313"/>
                <a:gd name="T5" fmla="*/ 42 h 49"/>
                <a:gd name="T6" fmla="*/ 2 w 313"/>
                <a:gd name="T7" fmla="*/ 45 h 49"/>
                <a:gd name="T8" fmla="*/ 6 w 313"/>
                <a:gd name="T9" fmla="*/ 48 h 49"/>
                <a:gd name="T10" fmla="*/ 9 w 313"/>
                <a:gd name="T11" fmla="*/ 49 h 49"/>
                <a:gd name="T12" fmla="*/ 303 w 313"/>
                <a:gd name="T13" fmla="*/ 49 h 49"/>
                <a:gd name="T14" fmla="*/ 303 w 313"/>
                <a:gd name="T15" fmla="*/ 49 h 49"/>
                <a:gd name="T16" fmla="*/ 306 w 313"/>
                <a:gd name="T17" fmla="*/ 48 h 49"/>
                <a:gd name="T18" fmla="*/ 310 w 313"/>
                <a:gd name="T19" fmla="*/ 45 h 49"/>
                <a:gd name="T20" fmla="*/ 312 w 313"/>
                <a:gd name="T21" fmla="*/ 42 h 49"/>
                <a:gd name="T22" fmla="*/ 313 w 313"/>
                <a:gd name="T23" fmla="*/ 39 h 49"/>
                <a:gd name="T24" fmla="*/ 313 w 313"/>
                <a:gd name="T25" fmla="*/ 9 h 49"/>
                <a:gd name="T26" fmla="*/ 313 w 313"/>
                <a:gd name="T27" fmla="*/ 9 h 49"/>
                <a:gd name="T28" fmla="*/ 312 w 313"/>
                <a:gd name="T29" fmla="*/ 6 h 49"/>
                <a:gd name="T30" fmla="*/ 310 w 313"/>
                <a:gd name="T31" fmla="*/ 2 h 49"/>
                <a:gd name="T32" fmla="*/ 306 w 313"/>
                <a:gd name="T33" fmla="*/ 0 h 49"/>
                <a:gd name="T34" fmla="*/ 303 w 313"/>
                <a:gd name="T35" fmla="*/ 0 h 49"/>
                <a:gd name="T36" fmla="*/ 9 w 313"/>
                <a:gd name="T37" fmla="*/ 0 h 49"/>
                <a:gd name="T38" fmla="*/ 9 w 313"/>
                <a:gd name="T39" fmla="*/ 0 h 49"/>
                <a:gd name="T40" fmla="*/ 6 w 313"/>
                <a:gd name="T41" fmla="*/ 0 h 49"/>
                <a:gd name="T42" fmla="*/ 2 w 313"/>
                <a:gd name="T43" fmla="*/ 2 h 49"/>
                <a:gd name="T44" fmla="*/ 0 w 313"/>
                <a:gd name="T45" fmla="*/ 6 h 49"/>
                <a:gd name="T46" fmla="*/ 0 w 313"/>
                <a:gd name="T47" fmla="*/ 9 h 49"/>
                <a:gd name="T48" fmla="*/ 0 w 313"/>
                <a:gd name="T49"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49">
                  <a:moveTo>
                    <a:pt x="0" y="39"/>
                  </a:moveTo>
                  <a:lnTo>
                    <a:pt x="0" y="39"/>
                  </a:lnTo>
                  <a:lnTo>
                    <a:pt x="0" y="42"/>
                  </a:lnTo>
                  <a:lnTo>
                    <a:pt x="2" y="45"/>
                  </a:lnTo>
                  <a:lnTo>
                    <a:pt x="6" y="48"/>
                  </a:lnTo>
                  <a:lnTo>
                    <a:pt x="9" y="49"/>
                  </a:lnTo>
                  <a:lnTo>
                    <a:pt x="303" y="49"/>
                  </a:lnTo>
                  <a:lnTo>
                    <a:pt x="303" y="49"/>
                  </a:lnTo>
                  <a:lnTo>
                    <a:pt x="306" y="48"/>
                  </a:lnTo>
                  <a:lnTo>
                    <a:pt x="310" y="45"/>
                  </a:lnTo>
                  <a:lnTo>
                    <a:pt x="312" y="42"/>
                  </a:lnTo>
                  <a:lnTo>
                    <a:pt x="313" y="39"/>
                  </a:lnTo>
                  <a:lnTo>
                    <a:pt x="313" y="9"/>
                  </a:lnTo>
                  <a:lnTo>
                    <a:pt x="313" y="9"/>
                  </a:lnTo>
                  <a:lnTo>
                    <a:pt x="312" y="6"/>
                  </a:lnTo>
                  <a:lnTo>
                    <a:pt x="310" y="2"/>
                  </a:lnTo>
                  <a:lnTo>
                    <a:pt x="306" y="0"/>
                  </a:lnTo>
                  <a:lnTo>
                    <a:pt x="303" y="0"/>
                  </a:lnTo>
                  <a:lnTo>
                    <a:pt x="9" y="0"/>
                  </a:lnTo>
                  <a:lnTo>
                    <a:pt x="9" y="0"/>
                  </a:lnTo>
                  <a:lnTo>
                    <a:pt x="6" y="0"/>
                  </a:lnTo>
                  <a:lnTo>
                    <a:pt x="2" y="2"/>
                  </a:lnTo>
                  <a:lnTo>
                    <a:pt x="0" y="6"/>
                  </a:lnTo>
                  <a:lnTo>
                    <a:pt x="0" y="9"/>
                  </a:lnTo>
                  <a:lnTo>
                    <a:pt x="0" y="3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248"/>
            <p:cNvSpPr>
              <a:spLocks/>
            </p:cNvSpPr>
            <p:nvPr/>
          </p:nvSpPr>
          <p:spPr bwMode="auto">
            <a:xfrm>
              <a:off x="3690367" y="452438"/>
              <a:ext cx="157163" cy="198438"/>
            </a:xfrm>
            <a:custGeom>
              <a:avLst/>
              <a:gdLst>
                <a:gd name="T0" fmla="*/ 13 w 99"/>
                <a:gd name="T1" fmla="*/ 125 h 125"/>
                <a:gd name="T2" fmla="*/ 13 w 99"/>
                <a:gd name="T3" fmla="*/ 125 h 125"/>
                <a:gd name="T4" fmla="*/ 8 w 99"/>
                <a:gd name="T5" fmla="*/ 124 h 125"/>
                <a:gd name="T6" fmla="*/ 5 w 99"/>
                <a:gd name="T7" fmla="*/ 121 h 125"/>
                <a:gd name="T8" fmla="*/ 5 w 99"/>
                <a:gd name="T9" fmla="*/ 121 h 125"/>
                <a:gd name="T10" fmla="*/ 2 w 99"/>
                <a:gd name="T11" fmla="*/ 118 h 125"/>
                <a:gd name="T12" fmla="*/ 0 w 99"/>
                <a:gd name="T13" fmla="*/ 114 h 125"/>
                <a:gd name="T14" fmla="*/ 1 w 99"/>
                <a:gd name="T15" fmla="*/ 108 h 125"/>
                <a:gd name="T16" fmla="*/ 3 w 99"/>
                <a:gd name="T17" fmla="*/ 104 h 125"/>
                <a:gd name="T18" fmla="*/ 76 w 99"/>
                <a:gd name="T19" fmla="*/ 6 h 125"/>
                <a:gd name="T20" fmla="*/ 76 w 99"/>
                <a:gd name="T21" fmla="*/ 6 h 125"/>
                <a:gd name="T22" fmla="*/ 80 w 99"/>
                <a:gd name="T23" fmla="*/ 2 h 125"/>
                <a:gd name="T24" fmla="*/ 84 w 99"/>
                <a:gd name="T25" fmla="*/ 0 h 125"/>
                <a:gd name="T26" fmla="*/ 89 w 99"/>
                <a:gd name="T27" fmla="*/ 0 h 125"/>
                <a:gd name="T28" fmla="*/ 94 w 99"/>
                <a:gd name="T29" fmla="*/ 2 h 125"/>
                <a:gd name="T30" fmla="*/ 94 w 99"/>
                <a:gd name="T31" fmla="*/ 2 h 125"/>
                <a:gd name="T32" fmla="*/ 98 w 99"/>
                <a:gd name="T33" fmla="*/ 7 h 125"/>
                <a:gd name="T34" fmla="*/ 99 w 99"/>
                <a:gd name="T35" fmla="*/ 11 h 125"/>
                <a:gd name="T36" fmla="*/ 99 w 99"/>
                <a:gd name="T37" fmla="*/ 17 h 125"/>
                <a:gd name="T38" fmla="*/ 97 w 99"/>
                <a:gd name="T39" fmla="*/ 21 h 125"/>
                <a:gd name="T40" fmla="*/ 23 w 99"/>
                <a:gd name="T41" fmla="*/ 119 h 125"/>
                <a:gd name="T42" fmla="*/ 23 w 99"/>
                <a:gd name="T43" fmla="*/ 119 h 125"/>
                <a:gd name="T44" fmla="*/ 21 w 99"/>
                <a:gd name="T45" fmla="*/ 121 h 125"/>
                <a:gd name="T46" fmla="*/ 18 w 99"/>
                <a:gd name="T47" fmla="*/ 122 h 125"/>
                <a:gd name="T48" fmla="*/ 16 w 99"/>
                <a:gd name="T49" fmla="*/ 124 h 125"/>
                <a:gd name="T50" fmla="*/ 13 w 99"/>
                <a:gd name="T51" fmla="*/ 125 h 125"/>
                <a:gd name="T52" fmla="*/ 13 w 99"/>
                <a:gd name="T5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25">
                  <a:moveTo>
                    <a:pt x="13" y="125"/>
                  </a:moveTo>
                  <a:lnTo>
                    <a:pt x="13" y="125"/>
                  </a:lnTo>
                  <a:lnTo>
                    <a:pt x="8" y="124"/>
                  </a:lnTo>
                  <a:lnTo>
                    <a:pt x="5" y="121"/>
                  </a:lnTo>
                  <a:lnTo>
                    <a:pt x="5" y="121"/>
                  </a:lnTo>
                  <a:lnTo>
                    <a:pt x="2" y="118"/>
                  </a:lnTo>
                  <a:lnTo>
                    <a:pt x="0" y="114"/>
                  </a:lnTo>
                  <a:lnTo>
                    <a:pt x="1" y="108"/>
                  </a:lnTo>
                  <a:lnTo>
                    <a:pt x="3" y="104"/>
                  </a:lnTo>
                  <a:lnTo>
                    <a:pt x="76" y="6"/>
                  </a:lnTo>
                  <a:lnTo>
                    <a:pt x="76" y="6"/>
                  </a:lnTo>
                  <a:lnTo>
                    <a:pt x="80" y="2"/>
                  </a:lnTo>
                  <a:lnTo>
                    <a:pt x="84" y="0"/>
                  </a:lnTo>
                  <a:lnTo>
                    <a:pt x="89" y="0"/>
                  </a:lnTo>
                  <a:lnTo>
                    <a:pt x="94" y="2"/>
                  </a:lnTo>
                  <a:lnTo>
                    <a:pt x="94" y="2"/>
                  </a:lnTo>
                  <a:lnTo>
                    <a:pt x="98" y="7"/>
                  </a:lnTo>
                  <a:lnTo>
                    <a:pt x="99" y="11"/>
                  </a:lnTo>
                  <a:lnTo>
                    <a:pt x="99" y="17"/>
                  </a:lnTo>
                  <a:lnTo>
                    <a:pt x="97" y="21"/>
                  </a:lnTo>
                  <a:lnTo>
                    <a:pt x="23" y="119"/>
                  </a:lnTo>
                  <a:lnTo>
                    <a:pt x="23" y="119"/>
                  </a:lnTo>
                  <a:lnTo>
                    <a:pt x="21" y="121"/>
                  </a:lnTo>
                  <a:lnTo>
                    <a:pt x="18" y="122"/>
                  </a:lnTo>
                  <a:lnTo>
                    <a:pt x="16" y="124"/>
                  </a:lnTo>
                  <a:lnTo>
                    <a:pt x="13" y="125"/>
                  </a:lnTo>
                  <a:lnTo>
                    <a:pt x="1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49"/>
            <p:cNvSpPr>
              <a:spLocks/>
            </p:cNvSpPr>
            <p:nvPr/>
          </p:nvSpPr>
          <p:spPr bwMode="auto">
            <a:xfrm>
              <a:off x="3869754" y="452438"/>
              <a:ext cx="157163" cy="198438"/>
            </a:xfrm>
            <a:custGeom>
              <a:avLst/>
              <a:gdLst>
                <a:gd name="T0" fmla="*/ 86 w 99"/>
                <a:gd name="T1" fmla="*/ 125 h 125"/>
                <a:gd name="T2" fmla="*/ 86 w 99"/>
                <a:gd name="T3" fmla="*/ 125 h 125"/>
                <a:gd name="T4" fmla="*/ 90 w 99"/>
                <a:gd name="T5" fmla="*/ 124 h 125"/>
                <a:gd name="T6" fmla="*/ 94 w 99"/>
                <a:gd name="T7" fmla="*/ 121 h 125"/>
                <a:gd name="T8" fmla="*/ 94 w 99"/>
                <a:gd name="T9" fmla="*/ 121 h 125"/>
                <a:gd name="T10" fmla="*/ 98 w 99"/>
                <a:gd name="T11" fmla="*/ 118 h 125"/>
                <a:gd name="T12" fmla="*/ 99 w 99"/>
                <a:gd name="T13" fmla="*/ 114 h 125"/>
                <a:gd name="T14" fmla="*/ 99 w 99"/>
                <a:gd name="T15" fmla="*/ 108 h 125"/>
                <a:gd name="T16" fmla="*/ 97 w 99"/>
                <a:gd name="T17" fmla="*/ 104 h 125"/>
                <a:gd name="T18" fmla="*/ 23 w 99"/>
                <a:gd name="T19" fmla="*/ 6 h 125"/>
                <a:gd name="T20" fmla="*/ 23 w 99"/>
                <a:gd name="T21" fmla="*/ 6 h 125"/>
                <a:gd name="T22" fmla="*/ 20 w 99"/>
                <a:gd name="T23" fmla="*/ 2 h 125"/>
                <a:gd name="T24" fmla="*/ 16 w 99"/>
                <a:gd name="T25" fmla="*/ 0 h 125"/>
                <a:gd name="T26" fmla="*/ 10 w 99"/>
                <a:gd name="T27" fmla="*/ 0 h 125"/>
                <a:gd name="T28" fmla="*/ 6 w 99"/>
                <a:gd name="T29" fmla="*/ 2 h 125"/>
                <a:gd name="T30" fmla="*/ 6 w 99"/>
                <a:gd name="T31" fmla="*/ 2 h 125"/>
                <a:gd name="T32" fmla="*/ 2 w 99"/>
                <a:gd name="T33" fmla="*/ 7 h 125"/>
                <a:gd name="T34" fmla="*/ 0 w 99"/>
                <a:gd name="T35" fmla="*/ 11 h 125"/>
                <a:gd name="T36" fmla="*/ 1 w 99"/>
                <a:gd name="T37" fmla="*/ 17 h 125"/>
                <a:gd name="T38" fmla="*/ 3 w 99"/>
                <a:gd name="T39" fmla="*/ 21 h 125"/>
                <a:gd name="T40" fmla="*/ 76 w 99"/>
                <a:gd name="T41" fmla="*/ 119 h 125"/>
                <a:gd name="T42" fmla="*/ 76 w 99"/>
                <a:gd name="T43" fmla="*/ 119 h 125"/>
                <a:gd name="T44" fmla="*/ 78 w 99"/>
                <a:gd name="T45" fmla="*/ 121 h 125"/>
                <a:gd name="T46" fmla="*/ 81 w 99"/>
                <a:gd name="T47" fmla="*/ 122 h 125"/>
                <a:gd name="T48" fmla="*/ 84 w 99"/>
                <a:gd name="T49" fmla="*/ 124 h 125"/>
                <a:gd name="T50" fmla="*/ 86 w 99"/>
                <a:gd name="T51" fmla="*/ 125 h 125"/>
                <a:gd name="T52" fmla="*/ 86 w 99"/>
                <a:gd name="T5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25">
                  <a:moveTo>
                    <a:pt x="86" y="125"/>
                  </a:moveTo>
                  <a:lnTo>
                    <a:pt x="86" y="125"/>
                  </a:lnTo>
                  <a:lnTo>
                    <a:pt x="90" y="124"/>
                  </a:lnTo>
                  <a:lnTo>
                    <a:pt x="94" y="121"/>
                  </a:lnTo>
                  <a:lnTo>
                    <a:pt x="94" y="121"/>
                  </a:lnTo>
                  <a:lnTo>
                    <a:pt x="98" y="118"/>
                  </a:lnTo>
                  <a:lnTo>
                    <a:pt x="99" y="114"/>
                  </a:lnTo>
                  <a:lnTo>
                    <a:pt x="99" y="108"/>
                  </a:lnTo>
                  <a:lnTo>
                    <a:pt x="97" y="104"/>
                  </a:lnTo>
                  <a:lnTo>
                    <a:pt x="23" y="6"/>
                  </a:lnTo>
                  <a:lnTo>
                    <a:pt x="23" y="6"/>
                  </a:lnTo>
                  <a:lnTo>
                    <a:pt x="20" y="2"/>
                  </a:lnTo>
                  <a:lnTo>
                    <a:pt x="16" y="0"/>
                  </a:lnTo>
                  <a:lnTo>
                    <a:pt x="10" y="0"/>
                  </a:lnTo>
                  <a:lnTo>
                    <a:pt x="6" y="2"/>
                  </a:lnTo>
                  <a:lnTo>
                    <a:pt x="6" y="2"/>
                  </a:lnTo>
                  <a:lnTo>
                    <a:pt x="2" y="7"/>
                  </a:lnTo>
                  <a:lnTo>
                    <a:pt x="0" y="11"/>
                  </a:lnTo>
                  <a:lnTo>
                    <a:pt x="1" y="17"/>
                  </a:lnTo>
                  <a:lnTo>
                    <a:pt x="3" y="21"/>
                  </a:lnTo>
                  <a:lnTo>
                    <a:pt x="76" y="119"/>
                  </a:lnTo>
                  <a:lnTo>
                    <a:pt x="76" y="119"/>
                  </a:lnTo>
                  <a:lnTo>
                    <a:pt x="78" y="121"/>
                  </a:lnTo>
                  <a:lnTo>
                    <a:pt x="81" y="122"/>
                  </a:lnTo>
                  <a:lnTo>
                    <a:pt x="84" y="124"/>
                  </a:lnTo>
                  <a:lnTo>
                    <a:pt x="86" y="125"/>
                  </a:lnTo>
                  <a:lnTo>
                    <a:pt x="86"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9" name="Rounded Rectangle 28"/>
          <p:cNvSpPr/>
          <p:nvPr/>
        </p:nvSpPr>
        <p:spPr>
          <a:xfrm>
            <a:off x="1710024" y="1443498"/>
            <a:ext cx="7376825" cy="923184"/>
          </a:xfrm>
          <a:prstGeom prst="roundRect">
            <a:avLst/>
          </a:prstGeom>
          <a:solidFill>
            <a:srgbClr val="00338D"/>
          </a:solidFill>
          <a:ln/>
        </p:spPr>
        <p:style>
          <a:lnRef idx="2">
            <a:schemeClr val="accent3">
              <a:shade val="50000"/>
            </a:schemeClr>
          </a:lnRef>
          <a:fillRef idx="1">
            <a:schemeClr val="accent3"/>
          </a:fillRef>
          <a:effectRef idx="0">
            <a:schemeClr val="accent3"/>
          </a:effectRef>
          <a:fontRef idx="minor">
            <a:schemeClr val="lt1"/>
          </a:fontRef>
        </p:style>
        <p:txBody>
          <a:bodyPr lIns="54610" tIns="54610" rIns="54610" bIns="54610" rtlCol="0" anchor="ctr"/>
          <a:lstStyle/>
          <a:p>
            <a:pPr marL="285750" indent="-285750" hangingPunct="0">
              <a:buFont typeface="Wingdings" panose="05000000000000000000" pitchFamily="2" charset="2"/>
              <a:buChar char="Ø"/>
            </a:pPr>
            <a:r>
              <a:rPr lang="zh-CN" altLang="en-US" dirty="0">
                <a:solidFill>
                  <a:schemeClr val="bg1"/>
                </a:solidFill>
              </a:rPr>
              <a:t>既然不再使用准备矩阵评估向该特定债务人的应收款，用以计算历史损失率的数据是否应剔除与该债务人相关的余额？</a:t>
            </a:r>
            <a:endParaRPr lang="en-GB" dirty="0">
              <a:solidFill>
                <a:schemeClr val="bg1"/>
              </a:solidFill>
            </a:endParaRPr>
          </a:p>
          <a:p>
            <a:pPr marL="285750" indent="-285750" hangingPunct="0">
              <a:buFont typeface="Wingdings" panose="05000000000000000000" pitchFamily="2" charset="2"/>
              <a:buChar char="Ø"/>
            </a:pPr>
            <a:endParaRPr lang="en-GB" dirty="0">
              <a:solidFill>
                <a:schemeClr val="bg1"/>
              </a:solidFill>
            </a:endParaRPr>
          </a:p>
        </p:txBody>
      </p:sp>
    </p:spTree>
    <p:extLst>
      <p:ext uri="{BB962C8B-B14F-4D97-AF65-F5344CB8AC3E}">
        <p14:creationId xmlns:p14="http://schemas.microsoft.com/office/powerpoint/2010/main" val="13682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71784" y="2358348"/>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01</a:t>
            </a:r>
          </a:p>
        </p:txBody>
      </p:sp>
      <p:sp>
        <p:nvSpPr>
          <p:cNvPr id="6" name="Oval 5"/>
          <p:cNvSpPr/>
          <p:nvPr/>
        </p:nvSpPr>
        <p:spPr>
          <a:xfrm>
            <a:off x="2071784" y="3268691"/>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02</a:t>
            </a:r>
          </a:p>
        </p:txBody>
      </p:sp>
      <p:sp>
        <p:nvSpPr>
          <p:cNvPr id="7" name="Oval 6"/>
          <p:cNvSpPr/>
          <p:nvPr/>
        </p:nvSpPr>
        <p:spPr>
          <a:xfrm>
            <a:off x="2071784" y="4080729"/>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03</a:t>
            </a:r>
          </a:p>
        </p:txBody>
      </p:sp>
      <p:sp>
        <p:nvSpPr>
          <p:cNvPr id="9" name="Title 3"/>
          <p:cNvSpPr txBox="1">
            <a:spLocks/>
          </p:cNvSpPr>
          <p:nvPr/>
        </p:nvSpPr>
        <p:spPr>
          <a:xfrm>
            <a:off x="2325460" y="859128"/>
            <a:ext cx="1527240" cy="860972"/>
          </a:xfrm>
          <a:prstGeom prst="rect">
            <a:avLst/>
          </a:prstGeom>
          <a:solidFill>
            <a:srgbClr val="00338D"/>
          </a:solidFill>
        </p:spPr>
        <p:txBody>
          <a:bodyPr vert="horz" lIns="90000" tIns="90000" rIns="90000" bIns="90000" rtlCol="0" anchor="t" anchorCtr="0">
            <a:noAutofit/>
          </a:bodyPr>
          <a:lstStyle>
            <a:lvl1pPr algn="l" defTabSz="914400" rtl="0" eaLnBrk="1" latinLnBrk="0" hangingPunct="1">
              <a:lnSpc>
                <a:spcPct val="100000"/>
              </a:lnSpc>
              <a:spcBef>
                <a:spcPct val="0"/>
              </a:spcBef>
              <a:buNone/>
              <a:defRPr sz="10000" kern="1200">
                <a:solidFill>
                  <a:schemeClr val="bg1"/>
                </a:solidFill>
                <a:latin typeface="Microsoft YaHei" panose="020B0503020204020204" pitchFamily="34" charset="-122"/>
                <a:ea typeface="+mj-ea"/>
                <a:cs typeface="+mj-cs"/>
              </a:defRPr>
            </a:lvl1pPr>
          </a:lstStyle>
          <a:p>
            <a:pPr marL="990600" indent="-990600"/>
            <a:r>
              <a:rPr lang="zh-CN" altLang="en-US" sz="4062" dirty="0">
                <a:latin typeface="Arial" panose="020B0604020202020204" pitchFamily="34" charset="0"/>
                <a:ea typeface="微软雅黑" panose="020B0503020204020204" pitchFamily="34" charset="-122"/>
                <a:cs typeface="Arial" panose="020B0604020202020204" pitchFamily="34" charset="0"/>
              </a:rPr>
              <a:t>目录</a:t>
            </a:r>
            <a:endParaRPr lang="zh-CN" altLang="en-US" sz="4062" dirty="0">
              <a:latin typeface="Arial" panose="020B0604020202020204" pitchFamily="34" charset="0"/>
              <a:ea typeface="微软雅黑" panose="020B0503020204020204" pitchFamily="34" charset="-122"/>
              <a:cs typeface="Arial" panose="020B0604020202020204" pitchFamily="34" charset="0"/>
            </a:endParaRPr>
          </a:p>
        </p:txBody>
      </p:sp>
      <p:sp>
        <p:nvSpPr>
          <p:cNvPr id="11" name="Oval 10"/>
          <p:cNvSpPr/>
          <p:nvPr/>
        </p:nvSpPr>
        <p:spPr>
          <a:xfrm>
            <a:off x="2071784" y="5089377"/>
            <a:ext cx="507352" cy="507352"/>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4866" rtlCol="0" anchor="ctr"/>
          <a:lstStyle/>
          <a:p>
            <a:pPr algn="ctr"/>
            <a:r>
              <a:rPr lang="en-GB" sz="3495" dirty="0">
                <a:solidFill>
                  <a:schemeClr val="bg1"/>
                </a:solidFill>
                <a:latin typeface="KPMG Light" panose="020B0403030202040204" pitchFamily="34" charset="0"/>
              </a:rPr>
              <a:t>04</a:t>
            </a:r>
          </a:p>
        </p:txBody>
      </p:sp>
      <p:sp>
        <p:nvSpPr>
          <p:cNvPr id="13" name="Rectangle 12"/>
          <p:cNvSpPr/>
          <p:nvPr/>
        </p:nvSpPr>
        <p:spPr>
          <a:xfrm>
            <a:off x="2579136" y="5115343"/>
            <a:ext cx="4717143" cy="507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aphicFrame>
        <p:nvGraphicFramePr>
          <p:cNvPr id="14" name="Table 6"/>
          <p:cNvGraphicFramePr>
            <a:graphicFrameLocks noGrp="1"/>
          </p:cNvGraphicFramePr>
          <p:nvPr>
            <p:extLst/>
          </p:nvPr>
        </p:nvGraphicFramePr>
        <p:xfrm>
          <a:off x="2777245" y="2086996"/>
          <a:ext cx="4320925" cy="3720796"/>
        </p:xfrm>
        <a:graphic>
          <a:graphicData uri="http://schemas.openxmlformats.org/drawingml/2006/table">
            <a:tbl>
              <a:tblPr firstRow="1" bandRow="1">
                <a:tableStyleId>{5C22544A-7EE6-4342-B048-85BDC9FD1C3A}</a:tableStyleId>
              </a:tblPr>
              <a:tblGrid>
                <a:gridCol w="4320925">
                  <a:extLst>
                    <a:ext uri="{9D8B030D-6E8A-4147-A177-3AD203B41FA5}">
                      <a16:colId xmlns:a16="http://schemas.microsoft.com/office/drawing/2014/main" xmlns="" val="20000"/>
                    </a:ext>
                  </a:extLst>
                </a:gridCol>
              </a:tblGrid>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结构性存款和理财产品</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应收票据贴现及应收账款保理</a:t>
                      </a:r>
                      <a:endParaRPr lang="en-US" altLang="zh-CN"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应收账款的预期信用损失</a:t>
                      </a: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30199">
                <a:tc>
                  <a:txBody>
                    <a:bodyPr/>
                    <a:lstStyle/>
                    <a:p>
                      <a:pPr marL="273050" marR="0" lvl="0" indent="-273050" algn="l" defTabSz="914400" rtl="0" eaLnBrk="1" fontAlgn="auto" latinLnBrk="0" hangingPunct="1">
                        <a:lnSpc>
                          <a:spcPct val="150000"/>
                        </a:lnSpc>
                        <a:spcBef>
                          <a:spcPts val="0"/>
                        </a:spcBef>
                        <a:spcAft>
                          <a:spcPts val="0"/>
                        </a:spcAft>
                        <a:buClrTx/>
                        <a:buSzTx/>
                        <a:buFontTx/>
                        <a:buNone/>
                        <a:tabLst/>
                        <a:defRPr/>
                      </a:pPr>
                      <a:r>
                        <a:rPr lang="zh-CN" altLang="en-US" sz="2000" b="1" kern="1200" dirty="0" smtClean="0">
                          <a:solidFill>
                            <a:srgbClr val="00338D"/>
                          </a:solidFill>
                          <a:latin typeface="微软雅黑" panose="020B0503020204020204" pitchFamily="34" charset="-122"/>
                          <a:ea typeface="微软雅黑" panose="020B0503020204020204" pitchFamily="34" charset="-122"/>
                          <a:cs typeface="+mn-cs"/>
                        </a:rPr>
                        <a:t>永续债新规</a:t>
                      </a:r>
                      <a:endParaRPr lang="zh-CN" altLang="en-US" sz="2000" b="1" kern="1200" dirty="0">
                        <a:solidFill>
                          <a:srgbClr val="00338D"/>
                        </a:solidFill>
                        <a:latin typeface="微软雅黑" panose="020B0503020204020204" pitchFamily="34" charset="-122"/>
                        <a:ea typeface="微软雅黑" panose="020B0503020204020204" pitchFamily="34" charset="-122"/>
                        <a:cs typeface="+mn-cs"/>
                      </a:endParaRPr>
                    </a:p>
                  </a:txBody>
                  <a:tcPr marL="34955" marR="34955" marT="34955" marB="34955"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15" name="Group 14"/>
          <p:cNvGrpSpPr/>
          <p:nvPr/>
        </p:nvGrpSpPr>
        <p:grpSpPr>
          <a:xfrm>
            <a:off x="6449518" y="5234967"/>
            <a:ext cx="374650" cy="754063"/>
            <a:chOff x="1865313" y="4138613"/>
            <a:chExt cx="374650" cy="754063"/>
          </a:xfrm>
        </p:grpSpPr>
        <p:sp>
          <p:nvSpPr>
            <p:cNvPr id="16" name="Freeform 533"/>
            <p:cNvSpPr>
              <a:spLocks/>
            </p:cNvSpPr>
            <p:nvPr/>
          </p:nvSpPr>
          <p:spPr bwMode="auto">
            <a:xfrm>
              <a:off x="1987550" y="4329113"/>
              <a:ext cx="61913" cy="273050"/>
            </a:xfrm>
            <a:custGeom>
              <a:avLst/>
              <a:gdLst>
                <a:gd name="T0" fmla="*/ 6 w 39"/>
                <a:gd name="T1" fmla="*/ 6 h 172"/>
                <a:gd name="T2" fmla="*/ 6 w 39"/>
                <a:gd name="T3" fmla="*/ 6 h 172"/>
                <a:gd name="T4" fmla="*/ 3 w 39"/>
                <a:gd name="T5" fmla="*/ 9 h 172"/>
                <a:gd name="T6" fmla="*/ 2 w 39"/>
                <a:gd name="T7" fmla="*/ 13 h 172"/>
                <a:gd name="T8" fmla="*/ 1 w 39"/>
                <a:gd name="T9" fmla="*/ 16 h 172"/>
                <a:gd name="T10" fmla="*/ 0 w 39"/>
                <a:gd name="T11" fmla="*/ 19 h 172"/>
                <a:gd name="T12" fmla="*/ 0 w 39"/>
                <a:gd name="T13" fmla="*/ 172 h 172"/>
                <a:gd name="T14" fmla="*/ 39 w 39"/>
                <a:gd name="T15" fmla="*/ 172 h 172"/>
                <a:gd name="T16" fmla="*/ 39 w 39"/>
                <a:gd name="T17" fmla="*/ 19 h 172"/>
                <a:gd name="T18" fmla="*/ 39 w 39"/>
                <a:gd name="T19" fmla="*/ 19 h 172"/>
                <a:gd name="T20" fmla="*/ 39 w 39"/>
                <a:gd name="T21" fmla="*/ 16 h 172"/>
                <a:gd name="T22" fmla="*/ 38 w 39"/>
                <a:gd name="T23" fmla="*/ 13 h 172"/>
                <a:gd name="T24" fmla="*/ 36 w 39"/>
                <a:gd name="T25" fmla="*/ 9 h 172"/>
                <a:gd name="T26" fmla="*/ 33 w 39"/>
                <a:gd name="T27" fmla="*/ 6 h 172"/>
                <a:gd name="T28" fmla="*/ 33 w 39"/>
                <a:gd name="T29" fmla="*/ 6 h 172"/>
                <a:gd name="T30" fmla="*/ 30 w 39"/>
                <a:gd name="T31" fmla="*/ 3 h 172"/>
                <a:gd name="T32" fmla="*/ 27 w 39"/>
                <a:gd name="T33" fmla="*/ 2 h 172"/>
                <a:gd name="T34" fmla="*/ 24 w 39"/>
                <a:gd name="T35" fmla="*/ 1 h 172"/>
                <a:gd name="T36" fmla="*/ 19 w 39"/>
                <a:gd name="T37" fmla="*/ 0 h 172"/>
                <a:gd name="T38" fmla="*/ 19 w 39"/>
                <a:gd name="T39" fmla="*/ 0 h 172"/>
                <a:gd name="T40" fmla="*/ 16 w 39"/>
                <a:gd name="T41" fmla="*/ 1 h 172"/>
                <a:gd name="T42" fmla="*/ 12 w 39"/>
                <a:gd name="T43" fmla="*/ 2 h 172"/>
                <a:gd name="T44" fmla="*/ 9 w 39"/>
                <a:gd name="T45" fmla="*/ 3 h 172"/>
                <a:gd name="T46" fmla="*/ 6 w 39"/>
                <a:gd name="T47" fmla="*/ 6 h 172"/>
                <a:gd name="T48" fmla="*/ 6 w 39"/>
                <a:gd name="T49" fmla="*/ 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72">
                  <a:moveTo>
                    <a:pt x="6" y="6"/>
                  </a:moveTo>
                  <a:lnTo>
                    <a:pt x="6" y="6"/>
                  </a:lnTo>
                  <a:lnTo>
                    <a:pt x="3" y="9"/>
                  </a:lnTo>
                  <a:lnTo>
                    <a:pt x="2" y="13"/>
                  </a:lnTo>
                  <a:lnTo>
                    <a:pt x="1" y="16"/>
                  </a:lnTo>
                  <a:lnTo>
                    <a:pt x="0" y="19"/>
                  </a:lnTo>
                  <a:lnTo>
                    <a:pt x="0" y="172"/>
                  </a:lnTo>
                  <a:lnTo>
                    <a:pt x="39" y="172"/>
                  </a:lnTo>
                  <a:lnTo>
                    <a:pt x="39" y="19"/>
                  </a:lnTo>
                  <a:lnTo>
                    <a:pt x="39" y="19"/>
                  </a:lnTo>
                  <a:lnTo>
                    <a:pt x="39" y="16"/>
                  </a:lnTo>
                  <a:lnTo>
                    <a:pt x="38" y="13"/>
                  </a:lnTo>
                  <a:lnTo>
                    <a:pt x="36" y="9"/>
                  </a:lnTo>
                  <a:lnTo>
                    <a:pt x="33" y="6"/>
                  </a:lnTo>
                  <a:lnTo>
                    <a:pt x="33" y="6"/>
                  </a:lnTo>
                  <a:lnTo>
                    <a:pt x="30" y="3"/>
                  </a:lnTo>
                  <a:lnTo>
                    <a:pt x="27" y="2"/>
                  </a:lnTo>
                  <a:lnTo>
                    <a:pt x="24" y="1"/>
                  </a:lnTo>
                  <a:lnTo>
                    <a:pt x="19" y="0"/>
                  </a:lnTo>
                  <a:lnTo>
                    <a:pt x="19" y="0"/>
                  </a:lnTo>
                  <a:lnTo>
                    <a:pt x="16" y="1"/>
                  </a:lnTo>
                  <a:lnTo>
                    <a:pt x="12" y="2"/>
                  </a:lnTo>
                  <a:lnTo>
                    <a:pt x="9" y="3"/>
                  </a:lnTo>
                  <a:lnTo>
                    <a:pt x="6" y="6"/>
                  </a:lnTo>
                  <a:lnTo>
                    <a:pt x="6"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34"/>
            <p:cNvSpPr>
              <a:spLocks/>
            </p:cNvSpPr>
            <p:nvPr/>
          </p:nvSpPr>
          <p:spPr bwMode="auto">
            <a:xfrm>
              <a:off x="1905000" y="4540251"/>
              <a:ext cx="136525" cy="188913"/>
            </a:xfrm>
            <a:custGeom>
              <a:avLst/>
              <a:gdLst>
                <a:gd name="T0" fmla="*/ 1 w 86"/>
                <a:gd name="T1" fmla="*/ 14 h 119"/>
                <a:gd name="T2" fmla="*/ 1 w 86"/>
                <a:gd name="T3" fmla="*/ 14 h 119"/>
                <a:gd name="T4" fmla="*/ 0 w 86"/>
                <a:gd name="T5" fmla="*/ 18 h 119"/>
                <a:gd name="T6" fmla="*/ 0 w 86"/>
                <a:gd name="T7" fmla="*/ 21 h 119"/>
                <a:gd name="T8" fmla="*/ 1 w 86"/>
                <a:gd name="T9" fmla="*/ 26 h 119"/>
                <a:gd name="T10" fmla="*/ 3 w 86"/>
                <a:gd name="T11" fmla="*/ 29 h 119"/>
                <a:gd name="T12" fmla="*/ 52 w 86"/>
                <a:gd name="T13" fmla="*/ 119 h 119"/>
                <a:gd name="T14" fmla="*/ 86 w 86"/>
                <a:gd name="T15" fmla="*/ 99 h 119"/>
                <a:gd name="T16" fmla="*/ 37 w 86"/>
                <a:gd name="T17" fmla="*/ 11 h 119"/>
                <a:gd name="T18" fmla="*/ 37 w 86"/>
                <a:gd name="T19" fmla="*/ 11 h 119"/>
                <a:gd name="T20" fmla="*/ 35 w 86"/>
                <a:gd name="T21" fmla="*/ 7 h 119"/>
                <a:gd name="T22" fmla="*/ 31 w 86"/>
                <a:gd name="T23" fmla="*/ 4 h 119"/>
                <a:gd name="T24" fmla="*/ 28 w 86"/>
                <a:gd name="T25" fmla="*/ 2 h 119"/>
                <a:gd name="T26" fmla="*/ 25 w 86"/>
                <a:gd name="T27" fmla="*/ 1 h 119"/>
                <a:gd name="T28" fmla="*/ 25 w 86"/>
                <a:gd name="T29" fmla="*/ 1 h 119"/>
                <a:gd name="T30" fmla="*/ 22 w 86"/>
                <a:gd name="T31" fmla="*/ 0 h 119"/>
                <a:gd name="T32" fmla="*/ 17 w 86"/>
                <a:gd name="T33" fmla="*/ 1 h 119"/>
                <a:gd name="T34" fmla="*/ 14 w 86"/>
                <a:gd name="T35" fmla="*/ 1 h 119"/>
                <a:gd name="T36" fmla="*/ 10 w 86"/>
                <a:gd name="T37" fmla="*/ 3 h 119"/>
                <a:gd name="T38" fmla="*/ 10 w 86"/>
                <a:gd name="T39" fmla="*/ 3 h 119"/>
                <a:gd name="T40" fmla="*/ 8 w 86"/>
                <a:gd name="T41" fmla="*/ 5 h 119"/>
                <a:gd name="T42" fmla="*/ 4 w 86"/>
                <a:gd name="T43" fmla="*/ 7 h 119"/>
                <a:gd name="T44" fmla="*/ 2 w 86"/>
                <a:gd name="T45" fmla="*/ 11 h 119"/>
                <a:gd name="T46" fmla="*/ 1 w 86"/>
                <a:gd name="T47" fmla="*/ 14 h 119"/>
                <a:gd name="T48" fmla="*/ 1 w 86"/>
                <a:gd name="T49"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9">
                  <a:moveTo>
                    <a:pt x="1" y="14"/>
                  </a:moveTo>
                  <a:lnTo>
                    <a:pt x="1" y="14"/>
                  </a:lnTo>
                  <a:lnTo>
                    <a:pt x="0" y="18"/>
                  </a:lnTo>
                  <a:lnTo>
                    <a:pt x="0" y="21"/>
                  </a:lnTo>
                  <a:lnTo>
                    <a:pt x="1" y="26"/>
                  </a:lnTo>
                  <a:lnTo>
                    <a:pt x="3" y="29"/>
                  </a:lnTo>
                  <a:lnTo>
                    <a:pt x="52" y="119"/>
                  </a:lnTo>
                  <a:lnTo>
                    <a:pt x="86" y="99"/>
                  </a:lnTo>
                  <a:lnTo>
                    <a:pt x="37" y="11"/>
                  </a:lnTo>
                  <a:lnTo>
                    <a:pt x="37" y="11"/>
                  </a:lnTo>
                  <a:lnTo>
                    <a:pt x="35" y="7"/>
                  </a:lnTo>
                  <a:lnTo>
                    <a:pt x="31" y="4"/>
                  </a:lnTo>
                  <a:lnTo>
                    <a:pt x="28" y="2"/>
                  </a:lnTo>
                  <a:lnTo>
                    <a:pt x="25" y="1"/>
                  </a:lnTo>
                  <a:lnTo>
                    <a:pt x="25" y="1"/>
                  </a:lnTo>
                  <a:lnTo>
                    <a:pt x="22" y="0"/>
                  </a:lnTo>
                  <a:lnTo>
                    <a:pt x="17" y="1"/>
                  </a:lnTo>
                  <a:lnTo>
                    <a:pt x="14" y="1"/>
                  </a:lnTo>
                  <a:lnTo>
                    <a:pt x="10" y="3"/>
                  </a:lnTo>
                  <a:lnTo>
                    <a:pt x="10" y="3"/>
                  </a:lnTo>
                  <a:lnTo>
                    <a:pt x="8" y="5"/>
                  </a:lnTo>
                  <a:lnTo>
                    <a:pt x="4" y="7"/>
                  </a:lnTo>
                  <a:lnTo>
                    <a:pt x="2" y="11"/>
                  </a:lnTo>
                  <a:lnTo>
                    <a:pt x="1" y="14"/>
                  </a:lnTo>
                  <a:lnTo>
                    <a:pt x="1" y="14"/>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535"/>
            <p:cNvSpPr>
              <a:spLocks/>
            </p:cNvSpPr>
            <p:nvPr/>
          </p:nvSpPr>
          <p:spPr bwMode="auto">
            <a:xfrm>
              <a:off x="2049463" y="4443413"/>
              <a:ext cx="61913" cy="185738"/>
            </a:xfrm>
            <a:custGeom>
              <a:avLst/>
              <a:gdLst>
                <a:gd name="T0" fmla="*/ 5 w 39"/>
                <a:gd name="T1" fmla="*/ 6 h 117"/>
                <a:gd name="T2" fmla="*/ 5 w 39"/>
                <a:gd name="T3" fmla="*/ 6 h 117"/>
                <a:gd name="T4" fmla="*/ 3 w 39"/>
                <a:gd name="T5" fmla="*/ 9 h 117"/>
                <a:gd name="T6" fmla="*/ 1 w 39"/>
                <a:gd name="T7" fmla="*/ 12 h 117"/>
                <a:gd name="T8" fmla="*/ 0 w 39"/>
                <a:gd name="T9" fmla="*/ 15 h 117"/>
                <a:gd name="T10" fmla="*/ 0 w 39"/>
                <a:gd name="T11" fmla="*/ 20 h 117"/>
                <a:gd name="T12" fmla="*/ 0 w 39"/>
                <a:gd name="T13" fmla="*/ 117 h 117"/>
                <a:gd name="T14" fmla="*/ 39 w 39"/>
                <a:gd name="T15" fmla="*/ 117 h 117"/>
                <a:gd name="T16" fmla="*/ 39 w 39"/>
                <a:gd name="T17" fmla="*/ 20 h 117"/>
                <a:gd name="T18" fmla="*/ 39 w 39"/>
                <a:gd name="T19" fmla="*/ 20 h 117"/>
                <a:gd name="T20" fmla="*/ 38 w 39"/>
                <a:gd name="T21" fmla="*/ 15 h 117"/>
                <a:gd name="T22" fmla="*/ 36 w 39"/>
                <a:gd name="T23" fmla="*/ 12 h 117"/>
                <a:gd name="T24" fmla="*/ 35 w 39"/>
                <a:gd name="T25" fmla="*/ 9 h 117"/>
                <a:gd name="T26" fmla="*/ 32 w 39"/>
                <a:gd name="T27" fmla="*/ 6 h 117"/>
                <a:gd name="T28" fmla="*/ 32 w 39"/>
                <a:gd name="T29" fmla="*/ 6 h 117"/>
                <a:gd name="T30" fmla="*/ 30 w 39"/>
                <a:gd name="T31" fmla="*/ 4 h 117"/>
                <a:gd name="T32" fmla="*/ 27 w 39"/>
                <a:gd name="T33" fmla="*/ 1 h 117"/>
                <a:gd name="T34" fmla="*/ 22 w 39"/>
                <a:gd name="T35" fmla="*/ 0 h 117"/>
                <a:gd name="T36" fmla="*/ 19 w 39"/>
                <a:gd name="T37" fmla="*/ 0 h 117"/>
                <a:gd name="T38" fmla="*/ 19 w 39"/>
                <a:gd name="T39" fmla="*/ 0 h 117"/>
                <a:gd name="T40" fmla="*/ 15 w 39"/>
                <a:gd name="T41" fmla="*/ 0 h 117"/>
                <a:gd name="T42" fmla="*/ 12 w 39"/>
                <a:gd name="T43" fmla="*/ 1 h 117"/>
                <a:gd name="T44" fmla="*/ 8 w 39"/>
                <a:gd name="T45" fmla="*/ 4 h 117"/>
                <a:gd name="T46" fmla="*/ 5 w 39"/>
                <a:gd name="T47" fmla="*/ 6 h 117"/>
                <a:gd name="T48" fmla="*/ 5 w 39"/>
                <a:gd name="T49"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17">
                  <a:moveTo>
                    <a:pt x="5" y="6"/>
                  </a:moveTo>
                  <a:lnTo>
                    <a:pt x="5" y="6"/>
                  </a:lnTo>
                  <a:lnTo>
                    <a:pt x="3" y="9"/>
                  </a:lnTo>
                  <a:lnTo>
                    <a:pt x="1" y="12"/>
                  </a:lnTo>
                  <a:lnTo>
                    <a:pt x="0" y="15"/>
                  </a:lnTo>
                  <a:lnTo>
                    <a:pt x="0" y="20"/>
                  </a:lnTo>
                  <a:lnTo>
                    <a:pt x="0" y="117"/>
                  </a:lnTo>
                  <a:lnTo>
                    <a:pt x="39" y="117"/>
                  </a:lnTo>
                  <a:lnTo>
                    <a:pt x="39" y="20"/>
                  </a:lnTo>
                  <a:lnTo>
                    <a:pt x="39" y="20"/>
                  </a:lnTo>
                  <a:lnTo>
                    <a:pt x="38" y="15"/>
                  </a:lnTo>
                  <a:lnTo>
                    <a:pt x="36" y="12"/>
                  </a:lnTo>
                  <a:lnTo>
                    <a:pt x="35" y="9"/>
                  </a:lnTo>
                  <a:lnTo>
                    <a:pt x="32" y="6"/>
                  </a:lnTo>
                  <a:lnTo>
                    <a:pt x="32" y="6"/>
                  </a:lnTo>
                  <a:lnTo>
                    <a:pt x="30" y="4"/>
                  </a:lnTo>
                  <a:lnTo>
                    <a:pt x="27" y="1"/>
                  </a:lnTo>
                  <a:lnTo>
                    <a:pt x="22" y="0"/>
                  </a:lnTo>
                  <a:lnTo>
                    <a:pt x="19" y="0"/>
                  </a:lnTo>
                  <a:lnTo>
                    <a:pt x="19" y="0"/>
                  </a:lnTo>
                  <a:lnTo>
                    <a:pt x="15" y="0"/>
                  </a:lnTo>
                  <a:lnTo>
                    <a:pt x="12" y="1"/>
                  </a:lnTo>
                  <a:lnTo>
                    <a:pt x="8" y="4"/>
                  </a:lnTo>
                  <a:lnTo>
                    <a:pt x="5" y="6"/>
                  </a:lnTo>
                  <a:lnTo>
                    <a:pt x="5"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536"/>
            <p:cNvSpPr>
              <a:spLocks/>
            </p:cNvSpPr>
            <p:nvPr/>
          </p:nvSpPr>
          <p:spPr bwMode="auto">
            <a:xfrm>
              <a:off x="2111375" y="4456113"/>
              <a:ext cx="58738" cy="200025"/>
            </a:xfrm>
            <a:custGeom>
              <a:avLst/>
              <a:gdLst>
                <a:gd name="T0" fmla="*/ 5 w 37"/>
                <a:gd name="T1" fmla="*/ 5 h 126"/>
                <a:gd name="T2" fmla="*/ 5 w 37"/>
                <a:gd name="T3" fmla="*/ 5 h 126"/>
                <a:gd name="T4" fmla="*/ 3 w 37"/>
                <a:gd name="T5" fmla="*/ 8 h 126"/>
                <a:gd name="T6" fmla="*/ 1 w 37"/>
                <a:gd name="T7" fmla="*/ 12 h 126"/>
                <a:gd name="T8" fmla="*/ 0 w 37"/>
                <a:gd name="T9" fmla="*/ 15 h 126"/>
                <a:gd name="T10" fmla="*/ 0 w 37"/>
                <a:gd name="T11" fmla="*/ 18 h 126"/>
                <a:gd name="T12" fmla="*/ 0 w 37"/>
                <a:gd name="T13" fmla="*/ 126 h 126"/>
                <a:gd name="T14" fmla="*/ 37 w 37"/>
                <a:gd name="T15" fmla="*/ 126 h 126"/>
                <a:gd name="T16" fmla="*/ 37 w 37"/>
                <a:gd name="T17" fmla="*/ 18 h 126"/>
                <a:gd name="T18" fmla="*/ 37 w 37"/>
                <a:gd name="T19" fmla="*/ 18 h 126"/>
                <a:gd name="T20" fmla="*/ 37 w 37"/>
                <a:gd name="T21" fmla="*/ 15 h 126"/>
                <a:gd name="T22" fmla="*/ 36 w 37"/>
                <a:gd name="T23" fmla="*/ 12 h 126"/>
                <a:gd name="T24" fmla="*/ 34 w 37"/>
                <a:gd name="T25" fmla="*/ 8 h 126"/>
                <a:gd name="T26" fmla="*/ 32 w 37"/>
                <a:gd name="T27" fmla="*/ 5 h 126"/>
                <a:gd name="T28" fmla="*/ 32 w 37"/>
                <a:gd name="T29" fmla="*/ 5 h 126"/>
                <a:gd name="T30" fmla="*/ 29 w 37"/>
                <a:gd name="T31" fmla="*/ 3 h 126"/>
                <a:gd name="T32" fmla="*/ 26 w 37"/>
                <a:gd name="T33" fmla="*/ 1 h 126"/>
                <a:gd name="T34" fmla="*/ 22 w 37"/>
                <a:gd name="T35" fmla="*/ 0 h 126"/>
                <a:gd name="T36" fmla="*/ 18 w 37"/>
                <a:gd name="T37" fmla="*/ 0 h 126"/>
                <a:gd name="T38" fmla="*/ 18 w 37"/>
                <a:gd name="T39" fmla="*/ 0 h 126"/>
                <a:gd name="T40" fmla="*/ 15 w 37"/>
                <a:gd name="T41" fmla="*/ 0 h 126"/>
                <a:gd name="T42" fmla="*/ 12 w 37"/>
                <a:gd name="T43" fmla="*/ 1 h 126"/>
                <a:gd name="T44" fmla="*/ 8 w 37"/>
                <a:gd name="T45" fmla="*/ 3 h 126"/>
                <a:gd name="T46" fmla="*/ 5 w 37"/>
                <a:gd name="T47" fmla="*/ 5 h 126"/>
                <a:gd name="T48" fmla="*/ 5 w 37"/>
                <a:gd name="T49"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26">
                  <a:moveTo>
                    <a:pt x="5" y="5"/>
                  </a:moveTo>
                  <a:lnTo>
                    <a:pt x="5" y="5"/>
                  </a:lnTo>
                  <a:lnTo>
                    <a:pt x="3" y="8"/>
                  </a:lnTo>
                  <a:lnTo>
                    <a:pt x="1" y="12"/>
                  </a:lnTo>
                  <a:lnTo>
                    <a:pt x="0" y="15"/>
                  </a:lnTo>
                  <a:lnTo>
                    <a:pt x="0" y="18"/>
                  </a:lnTo>
                  <a:lnTo>
                    <a:pt x="0" y="126"/>
                  </a:lnTo>
                  <a:lnTo>
                    <a:pt x="37" y="126"/>
                  </a:lnTo>
                  <a:lnTo>
                    <a:pt x="37" y="18"/>
                  </a:lnTo>
                  <a:lnTo>
                    <a:pt x="37" y="18"/>
                  </a:lnTo>
                  <a:lnTo>
                    <a:pt x="37" y="15"/>
                  </a:lnTo>
                  <a:lnTo>
                    <a:pt x="36" y="12"/>
                  </a:lnTo>
                  <a:lnTo>
                    <a:pt x="34" y="8"/>
                  </a:lnTo>
                  <a:lnTo>
                    <a:pt x="32" y="5"/>
                  </a:lnTo>
                  <a:lnTo>
                    <a:pt x="32" y="5"/>
                  </a:lnTo>
                  <a:lnTo>
                    <a:pt x="29" y="3"/>
                  </a:lnTo>
                  <a:lnTo>
                    <a:pt x="26" y="1"/>
                  </a:lnTo>
                  <a:lnTo>
                    <a:pt x="22" y="0"/>
                  </a:lnTo>
                  <a:lnTo>
                    <a:pt x="18" y="0"/>
                  </a:lnTo>
                  <a:lnTo>
                    <a:pt x="18" y="0"/>
                  </a:lnTo>
                  <a:lnTo>
                    <a:pt x="15" y="0"/>
                  </a:lnTo>
                  <a:lnTo>
                    <a:pt x="12" y="1"/>
                  </a:lnTo>
                  <a:lnTo>
                    <a:pt x="8" y="3"/>
                  </a:lnTo>
                  <a:lnTo>
                    <a:pt x="5" y="5"/>
                  </a:lnTo>
                  <a:lnTo>
                    <a:pt x="5" y="5"/>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37"/>
            <p:cNvSpPr>
              <a:spLocks/>
            </p:cNvSpPr>
            <p:nvPr/>
          </p:nvSpPr>
          <p:spPr bwMode="auto">
            <a:xfrm>
              <a:off x="2170113" y="4467226"/>
              <a:ext cx="61913" cy="215900"/>
            </a:xfrm>
            <a:custGeom>
              <a:avLst/>
              <a:gdLst>
                <a:gd name="T0" fmla="*/ 7 w 39"/>
                <a:gd name="T1" fmla="*/ 6 h 136"/>
                <a:gd name="T2" fmla="*/ 7 w 39"/>
                <a:gd name="T3" fmla="*/ 6 h 136"/>
                <a:gd name="T4" fmla="*/ 4 w 39"/>
                <a:gd name="T5" fmla="*/ 9 h 136"/>
                <a:gd name="T6" fmla="*/ 3 w 39"/>
                <a:gd name="T7" fmla="*/ 12 h 136"/>
                <a:gd name="T8" fmla="*/ 2 w 39"/>
                <a:gd name="T9" fmla="*/ 16 h 136"/>
                <a:gd name="T10" fmla="*/ 0 w 39"/>
                <a:gd name="T11" fmla="*/ 20 h 136"/>
                <a:gd name="T12" fmla="*/ 0 w 39"/>
                <a:gd name="T13" fmla="*/ 136 h 136"/>
                <a:gd name="T14" fmla="*/ 39 w 39"/>
                <a:gd name="T15" fmla="*/ 136 h 136"/>
                <a:gd name="T16" fmla="*/ 39 w 39"/>
                <a:gd name="T17" fmla="*/ 20 h 136"/>
                <a:gd name="T18" fmla="*/ 39 w 39"/>
                <a:gd name="T19" fmla="*/ 20 h 136"/>
                <a:gd name="T20" fmla="*/ 39 w 39"/>
                <a:gd name="T21" fmla="*/ 16 h 136"/>
                <a:gd name="T22" fmla="*/ 38 w 39"/>
                <a:gd name="T23" fmla="*/ 12 h 136"/>
                <a:gd name="T24" fmla="*/ 36 w 39"/>
                <a:gd name="T25" fmla="*/ 9 h 136"/>
                <a:gd name="T26" fmla="*/ 34 w 39"/>
                <a:gd name="T27" fmla="*/ 6 h 136"/>
                <a:gd name="T28" fmla="*/ 34 w 39"/>
                <a:gd name="T29" fmla="*/ 6 h 136"/>
                <a:gd name="T30" fmla="*/ 31 w 39"/>
                <a:gd name="T31" fmla="*/ 4 h 136"/>
                <a:gd name="T32" fmla="*/ 27 w 39"/>
                <a:gd name="T33" fmla="*/ 1 h 136"/>
                <a:gd name="T34" fmla="*/ 24 w 39"/>
                <a:gd name="T35" fmla="*/ 0 h 136"/>
                <a:gd name="T36" fmla="*/ 20 w 39"/>
                <a:gd name="T37" fmla="*/ 0 h 136"/>
                <a:gd name="T38" fmla="*/ 20 w 39"/>
                <a:gd name="T39" fmla="*/ 0 h 136"/>
                <a:gd name="T40" fmla="*/ 17 w 39"/>
                <a:gd name="T41" fmla="*/ 0 h 136"/>
                <a:gd name="T42" fmla="*/ 12 w 39"/>
                <a:gd name="T43" fmla="*/ 1 h 136"/>
                <a:gd name="T44" fmla="*/ 9 w 39"/>
                <a:gd name="T45" fmla="*/ 4 h 136"/>
                <a:gd name="T46" fmla="*/ 7 w 39"/>
                <a:gd name="T47" fmla="*/ 6 h 136"/>
                <a:gd name="T48" fmla="*/ 7 w 39"/>
                <a:gd name="T49"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6">
                  <a:moveTo>
                    <a:pt x="7" y="6"/>
                  </a:moveTo>
                  <a:lnTo>
                    <a:pt x="7" y="6"/>
                  </a:lnTo>
                  <a:lnTo>
                    <a:pt x="4" y="9"/>
                  </a:lnTo>
                  <a:lnTo>
                    <a:pt x="3" y="12"/>
                  </a:lnTo>
                  <a:lnTo>
                    <a:pt x="2" y="16"/>
                  </a:lnTo>
                  <a:lnTo>
                    <a:pt x="0" y="20"/>
                  </a:lnTo>
                  <a:lnTo>
                    <a:pt x="0" y="136"/>
                  </a:lnTo>
                  <a:lnTo>
                    <a:pt x="39" y="136"/>
                  </a:lnTo>
                  <a:lnTo>
                    <a:pt x="39" y="20"/>
                  </a:lnTo>
                  <a:lnTo>
                    <a:pt x="39" y="20"/>
                  </a:lnTo>
                  <a:lnTo>
                    <a:pt x="39" y="16"/>
                  </a:lnTo>
                  <a:lnTo>
                    <a:pt x="38" y="12"/>
                  </a:lnTo>
                  <a:lnTo>
                    <a:pt x="36" y="9"/>
                  </a:lnTo>
                  <a:lnTo>
                    <a:pt x="34" y="6"/>
                  </a:lnTo>
                  <a:lnTo>
                    <a:pt x="34" y="6"/>
                  </a:lnTo>
                  <a:lnTo>
                    <a:pt x="31" y="4"/>
                  </a:lnTo>
                  <a:lnTo>
                    <a:pt x="27" y="1"/>
                  </a:lnTo>
                  <a:lnTo>
                    <a:pt x="24" y="0"/>
                  </a:lnTo>
                  <a:lnTo>
                    <a:pt x="20" y="0"/>
                  </a:lnTo>
                  <a:lnTo>
                    <a:pt x="20" y="0"/>
                  </a:lnTo>
                  <a:lnTo>
                    <a:pt x="17" y="0"/>
                  </a:lnTo>
                  <a:lnTo>
                    <a:pt x="12" y="1"/>
                  </a:lnTo>
                  <a:lnTo>
                    <a:pt x="9" y="4"/>
                  </a:lnTo>
                  <a:lnTo>
                    <a:pt x="7" y="6"/>
                  </a:lnTo>
                  <a:lnTo>
                    <a:pt x="7" y="6"/>
                  </a:lnTo>
                  <a:close/>
                </a:path>
              </a:pathLst>
            </a:custGeom>
            <a:solidFill>
              <a:srgbClr val="E3B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538"/>
            <p:cNvSpPr>
              <a:spLocks noChangeArrowheads="1"/>
            </p:cNvSpPr>
            <p:nvPr/>
          </p:nvSpPr>
          <p:spPr bwMode="auto">
            <a:xfrm>
              <a:off x="1987550" y="4597401"/>
              <a:ext cx="244475" cy="131763"/>
            </a:xfrm>
            <a:prstGeom prst="rect">
              <a:avLst/>
            </a:prstGeom>
            <a:solidFill>
              <a:srgbClr val="E3BC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539"/>
            <p:cNvSpPr>
              <a:spLocks noChangeArrowheads="1"/>
            </p:cNvSpPr>
            <p:nvPr/>
          </p:nvSpPr>
          <p:spPr bwMode="auto">
            <a:xfrm>
              <a:off x="1982788" y="4729163"/>
              <a:ext cx="257175" cy="16351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40"/>
            <p:cNvSpPr>
              <a:spLocks/>
            </p:cNvSpPr>
            <p:nvPr/>
          </p:nvSpPr>
          <p:spPr bwMode="auto">
            <a:xfrm>
              <a:off x="2184400" y="4764088"/>
              <a:ext cx="33338" cy="33338"/>
            </a:xfrm>
            <a:custGeom>
              <a:avLst/>
              <a:gdLst>
                <a:gd name="T0" fmla="*/ 10 w 21"/>
                <a:gd name="T1" fmla="*/ 0 h 21"/>
                <a:gd name="T2" fmla="*/ 10 w 21"/>
                <a:gd name="T3" fmla="*/ 0 h 21"/>
                <a:gd name="T4" fmla="*/ 14 w 21"/>
                <a:gd name="T5" fmla="*/ 1 h 21"/>
                <a:gd name="T6" fmla="*/ 17 w 21"/>
                <a:gd name="T7" fmla="*/ 3 h 21"/>
                <a:gd name="T8" fmla="*/ 20 w 21"/>
                <a:gd name="T9" fmla="*/ 7 h 21"/>
                <a:gd name="T10" fmla="*/ 21 w 21"/>
                <a:gd name="T11" fmla="*/ 11 h 21"/>
                <a:gd name="T12" fmla="*/ 21 w 21"/>
                <a:gd name="T13" fmla="*/ 11 h 21"/>
                <a:gd name="T14" fmla="*/ 20 w 21"/>
                <a:gd name="T15" fmla="*/ 14 h 21"/>
                <a:gd name="T16" fmla="*/ 17 w 21"/>
                <a:gd name="T17" fmla="*/ 18 h 21"/>
                <a:gd name="T18" fmla="*/ 14 w 21"/>
                <a:gd name="T19" fmla="*/ 20 h 21"/>
                <a:gd name="T20" fmla="*/ 10 w 21"/>
                <a:gd name="T21" fmla="*/ 21 h 21"/>
                <a:gd name="T22" fmla="*/ 10 w 21"/>
                <a:gd name="T23" fmla="*/ 21 h 21"/>
                <a:gd name="T24" fmla="*/ 7 w 21"/>
                <a:gd name="T25" fmla="*/ 20 h 21"/>
                <a:gd name="T26" fmla="*/ 3 w 21"/>
                <a:gd name="T27" fmla="*/ 18 h 21"/>
                <a:gd name="T28" fmla="*/ 1 w 21"/>
                <a:gd name="T29" fmla="*/ 14 h 21"/>
                <a:gd name="T30" fmla="*/ 0 w 21"/>
                <a:gd name="T31" fmla="*/ 11 h 21"/>
                <a:gd name="T32" fmla="*/ 0 w 21"/>
                <a:gd name="T33" fmla="*/ 11 h 21"/>
                <a:gd name="T34" fmla="*/ 1 w 21"/>
                <a:gd name="T35" fmla="*/ 7 h 21"/>
                <a:gd name="T36" fmla="*/ 3 w 21"/>
                <a:gd name="T37" fmla="*/ 3 h 21"/>
                <a:gd name="T38" fmla="*/ 7 w 21"/>
                <a:gd name="T39" fmla="*/ 1 h 21"/>
                <a:gd name="T40" fmla="*/ 10 w 21"/>
                <a:gd name="T41" fmla="*/ 0 h 21"/>
                <a:gd name="T42" fmla="*/ 10 w 2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10" y="0"/>
                  </a:moveTo>
                  <a:lnTo>
                    <a:pt x="10" y="0"/>
                  </a:lnTo>
                  <a:lnTo>
                    <a:pt x="14" y="1"/>
                  </a:lnTo>
                  <a:lnTo>
                    <a:pt x="17" y="3"/>
                  </a:lnTo>
                  <a:lnTo>
                    <a:pt x="20" y="7"/>
                  </a:lnTo>
                  <a:lnTo>
                    <a:pt x="21" y="11"/>
                  </a:lnTo>
                  <a:lnTo>
                    <a:pt x="21" y="11"/>
                  </a:lnTo>
                  <a:lnTo>
                    <a:pt x="20" y="14"/>
                  </a:lnTo>
                  <a:lnTo>
                    <a:pt x="17" y="18"/>
                  </a:lnTo>
                  <a:lnTo>
                    <a:pt x="14" y="20"/>
                  </a:lnTo>
                  <a:lnTo>
                    <a:pt x="10" y="21"/>
                  </a:lnTo>
                  <a:lnTo>
                    <a:pt x="10" y="21"/>
                  </a:lnTo>
                  <a:lnTo>
                    <a:pt x="7" y="20"/>
                  </a:lnTo>
                  <a:lnTo>
                    <a:pt x="3" y="18"/>
                  </a:lnTo>
                  <a:lnTo>
                    <a:pt x="1" y="14"/>
                  </a:lnTo>
                  <a:lnTo>
                    <a:pt x="0" y="11"/>
                  </a:lnTo>
                  <a:lnTo>
                    <a:pt x="0" y="11"/>
                  </a:lnTo>
                  <a:lnTo>
                    <a:pt x="1" y="7"/>
                  </a:lnTo>
                  <a:lnTo>
                    <a:pt x="3" y="3"/>
                  </a:lnTo>
                  <a:lnTo>
                    <a:pt x="7" y="1"/>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41"/>
            <p:cNvSpPr>
              <a:spLocks/>
            </p:cNvSpPr>
            <p:nvPr/>
          </p:nvSpPr>
          <p:spPr bwMode="auto">
            <a:xfrm>
              <a:off x="1939925" y="4281488"/>
              <a:ext cx="50800" cy="50800"/>
            </a:xfrm>
            <a:custGeom>
              <a:avLst/>
              <a:gdLst>
                <a:gd name="T0" fmla="*/ 28 w 32"/>
                <a:gd name="T1" fmla="*/ 32 h 32"/>
                <a:gd name="T2" fmla="*/ 28 w 32"/>
                <a:gd name="T3" fmla="*/ 32 h 32"/>
                <a:gd name="T4" fmla="*/ 26 w 32"/>
                <a:gd name="T5" fmla="*/ 31 h 32"/>
                <a:gd name="T6" fmla="*/ 1 w 32"/>
                <a:gd name="T7" fmla="*/ 6 h 32"/>
                <a:gd name="T8" fmla="*/ 1 w 32"/>
                <a:gd name="T9" fmla="*/ 6 h 32"/>
                <a:gd name="T10" fmla="*/ 0 w 32"/>
                <a:gd name="T11" fmla="*/ 4 h 32"/>
                <a:gd name="T12" fmla="*/ 1 w 32"/>
                <a:gd name="T13" fmla="*/ 1 h 32"/>
                <a:gd name="T14" fmla="*/ 1 w 32"/>
                <a:gd name="T15" fmla="*/ 1 h 32"/>
                <a:gd name="T16" fmla="*/ 3 w 32"/>
                <a:gd name="T17" fmla="*/ 0 h 32"/>
                <a:gd name="T18" fmla="*/ 6 w 32"/>
                <a:gd name="T19" fmla="*/ 1 h 32"/>
                <a:gd name="T20" fmla="*/ 31 w 32"/>
                <a:gd name="T21" fmla="*/ 26 h 32"/>
                <a:gd name="T22" fmla="*/ 31 w 32"/>
                <a:gd name="T23" fmla="*/ 26 h 32"/>
                <a:gd name="T24" fmla="*/ 32 w 32"/>
                <a:gd name="T25" fmla="*/ 29 h 32"/>
                <a:gd name="T26" fmla="*/ 31 w 32"/>
                <a:gd name="T27" fmla="*/ 31 h 32"/>
                <a:gd name="T28" fmla="*/ 31 w 32"/>
                <a:gd name="T29" fmla="*/ 31 h 32"/>
                <a:gd name="T30" fmla="*/ 28 w 32"/>
                <a:gd name="T31" fmla="*/ 32 h 32"/>
                <a:gd name="T32" fmla="*/ 28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28" y="32"/>
                  </a:moveTo>
                  <a:lnTo>
                    <a:pt x="28" y="32"/>
                  </a:lnTo>
                  <a:lnTo>
                    <a:pt x="26" y="31"/>
                  </a:lnTo>
                  <a:lnTo>
                    <a:pt x="1" y="6"/>
                  </a:lnTo>
                  <a:lnTo>
                    <a:pt x="1" y="6"/>
                  </a:lnTo>
                  <a:lnTo>
                    <a:pt x="0" y="4"/>
                  </a:lnTo>
                  <a:lnTo>
                    <a:pt x="1" y="1"/>
                  </a:lnTo>
                  <a:lnTo>
                    <a:pt x="1" y="1"/>
                  </a:lnTo>
                  <a:lnTo>
                    <a:pt x="3" y="0"/>
                  </a:lnTo>
                  <a:lnTo>
                    <a:pt x="6" y="1"/>
                  </a:lnTo>
                  <a:lnTo>
                    <a:pt x="31" y="26"/>
                  </a:lnTo>
                  <a:lnTo>
                    <a:pt x="31" y="26"/>
                  </a:lnTo>
                  <a:lnTo>
                    <a:pt x="32" y="29"/>
                  </a:lnTo>
                  <a:lnTo>
                    <a:pt x="31" y="31"/>
                  </a:lnTo>
                  <a:lnTo>
                    <a:pt x="31" y="31"/>
                  </a:lnTo>
                  <a:lnTo>
                    <a:pt x="28" y="32"/>
                  </a:lnTo>
                  <a:lnTo>
                    <a:pt x="28"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42"/>
            <p:cNvSpPr>
              <a:spLocks/>
            </p:cNvSpPr>
            <p:nvPr/>
          </p:nvSpPr>
          <p:spPr bwMode="auto">
            <a:xfrm>
              <a:off x="2046288" y="4281488"/>
              <a:ext cx="50800" cy="50800"/>
            </a:xfrm>
            <a:custGeom>
              <a:avLst/>
              <a:gdLst>
                <a:gd name="T0" fmla="*/ 4 w 32"/>
                <a:gd name="T1" fmla="*/ 32 h 32"/>
                <a:gd name="T2" fmla="*/ 4 w 32"/>
                <a:gd name="T3" fmla="*/ 32 h 32"/>
                <a:gd name="T4" fmla="*/ 1 w 32"/>
                <a:gd name="T5" fmla="*/ 31 h 32"/>
                <a:gd name="T6" fmla="*/ 1 w 32"/>
                <a:gd name="T7" fmla="*/ 31 h 32"/>
                <a:gd name="T8" fmla="*/ 0 w 32"/>
                <a:gd name="T9" fmla="*/ 29 h 32"/>
                <a:gd name="T10" fmla="*/ 1 w 32"/>
                <a:gd name="T11" fmla="*/ 26 h 32"/>
                <a:gd name="T12" fmla="*/ 26 w 32"/>
                <a:gd name="T13" fmla="*/ 1 h 32"/>
                <a:gd name="T14" fmla="*/ 26 w 32"/>
                <a:gd name="T15" fmla="*/ 1 h 32"/>
                <a:gd name="T16" fmla="*/ 29 w 32"/>
                <a:gd name="T17" fmla="*/ 0 h 32"/>
                <a:gd name="T18" fmla="*/ 31 w 32"/>
                <a:gd name="T19" fmla="*/ 1 h 32"/>
                <a:gd name="T20" fmla="*/ 31 w 32"/>
                <a:gd name="T21" fmla="*/ 1 h 32"/>
                <a:gd name="T22" fmla="*/ 32 w 32"/>
                <a:gd name="T23" fmla="*/ 4 h 32"/>
                <a:gd name="T24" fmla="*/ 31 w 32"/>
                <a:gd name="T25" fmla="*/ 6 h 32"/>
                <a:gd name="T26" fmla="*/ 6 w 32"/>
                <a:gd name="T27" fmla="*/ 31 h 32"/>
                <a:gd name="T28" fmla="*/ 6 w 32"/>
                <a:gd name="T29" fmla="*/ 31 h 32"/>
                <a:gd name="T30" fmla="*/ 4 w 32"/>
                <a:gd name="T31" fmla="*/ 32 h 32"/>
                <a:gd name="T32" fmla="*/ 4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4" y="32"/>
                  </a:moveTo>
                  <a:lnTo>
                    <a:pt x="4" y="32"/>
                  </a:lnTo>
                  <a:lnTo>
                    <a:pt x="1" y="31"/>
                  </a:lnTo>
                  <a:lnTo>
                    <a:pt x="1" y="31"/>
                  </a:lnTo>
                  <a:lnTo>
                    <a:pt x="0" y="29"/>
                  </a:lnTo>
                  <a:lnTo>
                    <a:pt x="1" y="26"/>
                  </a:lnTo>
                  <a:lnTo>
                    <a:pt x="26" y="1"/>
                  </a:lnTo>
                  <a:lnTo>
                    <a:pt x="26" y="1"/>
                  </a:lnTo>
                  <a:lnTo>
                    <a:pt x="29" y="0"/>
                  </a:lnTo>
                  <a:lnTo>
                    <a:pt x="31" y="1"/>
                  </a:lnTo>
                  <a:lnTo>
                    <a:pt x="31" y="1"/>
                  </a:lnTo>
                  <a:lnTo>
                    <a:pt x="32" y="4"/>
                  </a:lnTo>
                  <a:lnTo>
                    <a:pt x="31" y="6"/>
                  </a:lnTo>
                  <a:lnTo>
                    <a:pt x="6" y="31"/>
                  </a:lnTo>
                  <a:lnTo>
                    <a:pt x="6" y="31"/>
                  </a:lnTo>
                  <a:lnTo>
                    <a:pt x="4" y="32"/>
                  </a:lnTo>
                  <a:lnTo>
                    <a:pt x="4"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43"/>
            <p:cNvSpPr>
              <a:spLocks/>
            </p:cNvSpPr>
            <p:nvPr/>
          </p:nvSpPr>
          <p:spPr bwMode="auto">
            <a:xfrm>
              <a:off x="2012950" y="4284663"/>
              <a:ext cx="12700" cy="33338"/>
            </a:xfrm>
            <a:custGeom>
              <a:avLst/>
              <a:gdLst>
                <a:gd name="T0" fmla="*/ 3 w 8"/>
                <a:gd name="T1" fmla="*/ 21 h 21"/>
                <a:gd name="T2" fmla="*/ 3 w 8"/>
                <a:gd name="T3" fmla="*/ 21 h 21"/>
                <a:gd name="T4" fmla="*/ 1 w 8"/>
                <a:gd name="T5" fmla="*/ 20 h 21"/>
                <a:gd name="T6" fmla="*/ 0 w 8"/>
                <a:gd name="T7" fmla="*/ 17 h 21"/>
                <a:gd name="T8" fmla="*/ 0 w 8"/>
                <a:gd name="T9" fmla="*/ 4 h 21"/>
                <a:gd name="T10" fmla="*/ 0 w 8"/>
                <a:gd name="T11" fmla="*/ 4 h 21"/>
                <a:gd name="T12" fmla="*/ 1 w 8"/>
                <a:gd name="T13" fmla="*/ 1 h 21"/>
                <a:gd name="T14" fmla="*/ 3 w 8"/>
                <a:gd name="T15" fmla="*/ 0 h 21"/>
                <a:gd name="T16" fmla="*/ 3 w 8"/>
                <a:gd name="T17" fmla="*/ 0 h 21"/>
                <a:gd name="T18" fmla="*/ 3 w 8"/>
                <a:gd name="T19" fmla="*/ 0 h 21"/>
                <a:gd name="T20" fmla="*/ 7 w 8"/>
                <a:gd name="T21" fmla="*/ 1 h 21"/>
                <a:gd name="T22" fmla="*/ 8 w 8"/>
                <a:gd name="T23" fmla="*/ 4 h 21"/>
                <a:gd name="T24" fmla="*/ 8 w 8"/>
                <a:gd name="T25" fmla="*/ 17 h 21"/>
                <a:gd name="T26" fmla="*/ 8 w 8"/>
                <a:gd name="T27" fmla="*/ 17 h 21"/>
                <a:gd name="T28" fmla="*/ 7 w 8"/>
                <a:gd name="T29" fmla="*/ 20 h 21"/>
                <a:gd name="T30" fmla="*/ 3 w 8"/>
                <a:gd name="T31" fmla="*/ 21 h 21"/>
                <a:gd name="T32" fmla="*/ 3 w 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1">
                  <a:moveTo>
                    <a:pt x="3" y="21"/>
                  </a:moveTo>
                  <a:lnTo>
                    <a:pt x="3" y="21"/>
                  </a:lnTo>
                  <a:lnTo>
                    <a:pt x="1" y="20"/>
                  </a:lnTo>
                  <a:lnTo>
                    <a:pt x="0" y="17"/>
                  </a:lnTo>
                  <a:lnTo>
                    <a:pt x="0" y="4"/>
                  </a:lnTo>
                  <a:lnTo>
                    <a:pt x="0" y="4"/>
                  </a:lnTo>
                  <a:lnTo>
                    <a:pt x="1" y="1"/>
                  </a:lnTo>
                  <a:lnTo>
                    <a:pt x="3" y="0"/>
                  </a:lnTo>
                  <a:lnTo>
                    <a:pt x="3" y="0"/>
                  </a:lnTo>
                  <a:lnTo>
                    <a:pt x="3" y="0"/>
                  </a:lnTo>
                  <a:lnTo>
                    <a:pt x="7" y="1"/>
                  </a:lnTo>
                  <a:lnTo>
                    <a:pt x="8" y="4"/>
                  </a:lnTo>
                  <a:lnTo>
                    <a:pt x="8" y="17"/>
                  </a:lnTo>
                  <a:lnTo>
                    <a:pt x="8" y="17"/>
                  </a:lnTo>
                  <a:lnTo>
                    <a:pt x="7" y="20"/>
                  </a:lnTo>
                  <a:lnTo>
                    <a:pt x="3" y="21"/>
                  </a:lnTo>
                  <a:lnTo>
                    <a:pt x="3"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44"/>
            <p:cNvSpPr>
              <a:spLocks/>
            </p:cNvSpPr>
            <p:nvPr/>
          </p:nvSpPr>
          <p:spPr bwMode="auto">
            <a:xfrm>
              <a:off x="2058988" y="4354513"/>
              <a:ext cx="34925" cy="12700"/>
            </a:xfrm>
            <a:custGeom>
              <a:avLst/>
              <a:gdLst>
                <a:gd name="T0" fmla="*/ 19 w 22"/>
                <a:gd name="T1" fmla="*/ 8 h 8"/>
                <a:gd name="T2" fmla="*/ 19 w 22"/>
                <a:gd name="T3" fmla="*/ 8 h 8"/>
                <a:gd name="T4" fmla="*/ 5 w 22"/>
                <a:gd name="T5" fmla="*/ 8 h 8"/>
                <a:gd name="T6" fmla="*/ 5 w 22"/>
                <a:gd name="T7" fmla="*/ 8 h 8"/>
                <a:gd name="T8" fmla="*/ 1 w 22"/>
                <a:gd name="T9" fmla="*/ 7 h 8"/>
                <a:gd name="T10" fmla="*/ 0 w 22"/>
                <a:gd name="T11" fmla="*/ 3 h 8"/>
                <a:gd name="T12" fmla="*/ 0 w 22"/>
                <a:gd name="T13" fmla="*/ 3 h 8"/>
                <a:gd name="T14" fmla="*/ 1 w 22"/>
                <a:gd name="T15" fmla="*/ 1 h 8"/>
                <a:gd name="T16" fmla="*/ 5 w 22"/>
                <a:gd name="T17" fmla="*/ 0 h 8"/>
                <a:gd name="T18" fmla="*/ 5 w 22"/>
                <a:gd name="T19" fmla="*/ 0 h 8"/>
                <a:gd name="T20" fmla="*/ 19 w 22"/>
                <a:gd name="T21" fmla="*/ 0 h 8"/>
                <a:gd name="T22" fmla="*/ 19 w 22"/>
                <a:gd name="T23" fmla="*/ 0 h 8"/>
                <a:gd name="T24" fmla="*/ 21 w 22"/>
                <a:gd name="T25" fmla="*/ 1 h 8"/>
                <a:gd name="T26" fmla="*/ 22 w 22"/>
                <a:gd name="T27" fmla="*/ 3 h 8"/>
                <a:gd name="T28" fmla="*/ 22 w 22"/>
                <a:gd name="T29" fmla="*/ 3 h 8"/>
                <a:gd name="T30" fmla="*/ 21 w 22"/>
                <a:gd name="T31" fmla="*/ 7 h 8"/>
                <a:gd name="T32" fmla="*/ 19 w 22"/>
                <a:gd name="T33" fmla="*/ 8 h 8"/>
                <a:gd name="T34" fmla="*/ 19 w 22"/>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8">
                  <a:moveTo>
                    <a:pt x="19" y="8"/>
                  </a:moveTo>
                  <a:lnTo>
                    <a:pt x="19" y="8"/>
                  </a:lnTo>
                  <a:lnTo>
                    <a:pt x="5" y="8"/>
                  </a:lnTo>
                  <a:lnTo>
                    <a:pt x="5" y="8"/>
                  </a:lnTo>
                  <a:lnTo>
                    <a:pt x="1" y="7"/>
                  </a:lnTo>
                  <a:lnTo>
                    <a:pt x="0" y="3"/>
                  </a:lnTo>
                  <a:lnTo>
                    <a:pt x="0" y="3"/>
                  </a:lnTo>
                  <a:lnTo>
                    <a:pt x="1" y="1"/>
                  </a:lnTo>
                  <a:lnTo>
                    <a:pt x="5" y="0"/>
                  </a:lnTo>
                  <a:lnTo>
                    <a:pt x="5" y="0"/>
                  </a:lnTo>
                  <a:lnTo>
                    <a:pt x="19" y="0"/>
                  </a:lnTo>
                  <a:lnTo>
                    <a:pt x="19" y="0"/>
                  </a:lnTo>
                  <a:lnTo>
                    <a:pt x="21" y="1"/>
                  </a:lnTo>
                  <a:lnTo>
                    <a:pt x="22" y="3"/>
                  </a:lnTo>
                  <a:lnTo>
                    <a:pt x="22" y="3"/>
                  </a:lnTo>
                  <a:lnTo>
                    <a:pt x="21" y="7"/>
                  </a:lnTo>
                  <a:lnTo>
                    <a:pt x="19" y="8"/>
                  </a:lnTo>
                  <a:lnTo>
                    <a:pt x="19"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45"/>
            <p:cNvSpPr>
              <a:spLocks/>
            </p:cNvSpPr>
            <p:nvPr/>
          </p:nvSpPr>
          <p:spPr bwMode="auto">
            <a:xfrm>
              <a:off x="1943100" y="4354513"/>
              <a:ext cx="33338" cy="12700"/>
            </a:xfrm>
            <a:custGeom>
              <a:avLst/>
              <a:gdLst>
                <a:gd name="T0" fmla="*/ 17 w 21"/>
                <a:gd name="T1" fmla="*/ 8 h 8"/>
                <a:gd name="T2" fmla="*/ 3 w 21"/>
                <a:gd name="T3" fmla="*/ 8 h 8"/>
                <a:gd name="T4" fmla="*/ 3 w 21"/>
                <a:gd name="T5" fmla="*/ 8 h 8"/>
                <a:gd name="T6" fmla="*/ 1 w 21"/>
                <a:gd name="T7" fmla="*/ 7 h 8"/>
                <a:gd name="T8" fmla="*/ 0 w 21"/>
                <a:gd name="T9" fmla="*/ 3 h 8"/>
                <a:gd name="T10" fmla="*/ 0 w 21"/>
                <a:gd name="T11" fmla="*/ 3 h 8"/>
                <a:gd name="T12" fmla="*/ 1 w 21"/>
                <a:gd name="T13" fmla="*/ 1 h 8"/>
                <a:gd name="T14" fmla="*/ 3 w 21"/>
                <a:gd name="T15" fmla="*/ 0 h 8"/>
                <a:gd name="T16" fmla="*/ 17 w 21"/>
                <a:gd name="T17" fmla="*/ 0 h 8"/>
                <a:gd name="T18" fmla="*/ 17 w 21"/>
                <a:gd name="T19" fmla="*/ 0 h 8"/>
                <a:gd name="T20" fmla="*/ 20 w 21"/>
                <a:gd name="T21" fmla="*/ 1 h 8"/>
                <a:gd name="T22" fmla="*/ 21 w 21"/>
                <a:gd name="T23" fmla="*/ 3 h 8"/>
                <a:gd name="T24" fmla="*/ 21 w 21"/>
                <a:gd name="T25" fmla="*/ 3 h 8"/>
                <a:gd name="T26" fmla="*/ 20 w 21"/>
                <a:gd name="T27" fmla="*/ 7 h 8"/>
                <a:gd name="T28" fmla="*/ 17 w 21"/>
                <a:gd name="T29" fmla="*/ 8 h 8"/>
                <a:gd name="T30" fmla="*/ 17 w 21"/>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8">
                  <a:moveTo>
                    <a:pt x="17" y="8"/>
                  </a:moveTo>
                  <a:lnTo>
                    <a:pt x="3" y="8"/>
                  </a:lnTo>
                  <a:lnTo>
                    <a:pt x="3" y="8"/>
                  </a:lnTo>
                  <a:lnTo>
                    <a:pt x="1" y="7"/>
                  </a:lnTo>
                  <a:lnTo>
                    <a:pt x="0" y="3"/>
                  </a:lnTo>
                  <a:lnTo>
                    <a:pt x="0" y="3"/>
                  </a:lnTo>
                  <a:lnTo>
                    <a:pt x="1" y="1"/>
                  </a:lnTo>
                  <a:lnTo>
                    <a:pt x="3" y="0"/>
                  </a:lnTo>
                  <a:lnTo>
                    <a:pt x="17" y="0"/>
                  </a:lnTo>
                  <a:lnTo>
                    <a:pt x="17" y="0"/>
                  </a:lnTo>
                  <a:lnTo>
                    <a:pt x="20" y="1"/>
                  </a:lnTo>
                  <a:lnTo>
                    <a:pt x="21" y="3"/>
                  </a:lnTo>
                  <a:lnTo>
                    <a:pt x="21" y="3"/>
                  </a:lnTo>
                  <a:lnTo>
                    <a:pt x="20" y="7"/>
                  </a:lnTo>
                  <a:lnTo>
                    <a:pt x="17" y="8"/>
                  </a:lnTo>
                  <a:lnTo>
                    <a:pt x="17"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46"/>
            <p:cNvSpPr>
              <a:spLocks/>
            </p:cNvSpPr>
            <p:nvPr/>
          </p:nvSpPr>
          <p:spPr bwMode="auto">
            <a:xfrm>
              <a:off x="2106613" y="4284663"/>
              <a:ext cx="92075" cy="90488"/>
            </a:xfrm>
            <a:custGeom>
              <a:avLst/>
              <a:gdLst>
                <a:gd name="T0" fmla="*/ 0 w 58"/>
                <a:gd name="T1" fmla="*/ 28 h 57"/>
                <a:gd name="T2" fmla="*/ 0 w 58"/>
                <a:gd name="T3" fmla="*/ 28 h 57"/>
                <a:gd name="T4" fmla="*/ 2 w 58"/>
                <a:gd name="T5" fmla="*/ 34 h 57"/>
                <a:gd name="T6" fmla="*/ 3 w 58"/>
                <a:gd name="T7" fmla="*/ 40 h 57"/>
                <a:gd name="T8" fmla="*/ 6 w 58"/>
                <a:gd name="T9" fmla="*/ 44 h 57"/>
                <a:gd name="T10" fmla="*/ 9 w 58"/>
                <a:gd name="T11" fmla="*/ 48 h 57"/>
                <a:gd name="T12" fmla="*/ 13 w 58"/>
                <a:gd name="T13" fmla="*/ 52 h 57"/>
                <a:gd name="T14" fmla="*/ 18 w 58"/>
                <a:gd name="T15" fmla="*/ 55 h 57"/>
                <a:gd name="T16" fmla="*/ 23 w 58"/>
                <a:gd name="T17" fmla="*/ 56 h 57"/>
                <a:gd name="T18" fmla="*/ 29 w 58"/>
                <a:gd name="T19" fmla="*/ 57 h 57"/>
                <a:gd name="T20" fmla="*/ 29 w 58"/>
                <a:gd name="T21" fmla="*/ 57 h 57"/>
                <a:gd name="T22" fmla="*/ 35 w 58"/>
                <a:gd name="T23" fmla="*/ 56 h 57"/>
                <a:gd name="T24" fmla="*/ 40 w 58"/>
                <a:gd name="T25" fmla="*/ 55 h 57"/>
                <a:gd name="T26" fmla="*/ 45 w 58"/>
                <a:gd name="T27" fmla="*/ 52 h 57"/>
                <a:gd name="T28" fmla="*/ 49 w 58"/>
                <a:gd name="T29" fmla="*/ 48 h 57"/>
                <a:gd name="T30" fmla="*/ 52 w 58"/>
                <a:gd name="T31" fmla="*/ 44 h 57"/>
                <a:gd name="T32" fmla="*/ 56 w 58"/>
                <a:gd name="T33" fmla="*/ 40 h 57"/>
                <a:gd name="T34" fmla="*/ 57 w 58"/>
                <a:gd name="T35" fmla="*/ 34 h 57"/>
                <a:gd name="T36" fmla="*/ 58 w 58"/>
                <a:gd name="T37" fmla="*/ 28 h 57"/>
                <a:gd name="T38" fmla="*/ 58 w 58"/>
                <a:gd name="T39" fmla="*/ 28 h 57"/>
                <a:gd name="T40" fmla="*/ 57 w 58"/>
                <a:gd name="T41" fmla="*/ 23 h 57"/>
                <a:gd name="T42" fmla="*/ 56 w 58"/>
                <a:gd name="T43" fmla="*/ 17 h 57"/>
                <a:gd name="T44" fmla="*/ 52 w 58"/>
                <a:gd name="T45" fmla="*/ 13 h 57"/>
                <a:gd name="T46" fmla="*/ 49 w 58"/>
                <a:gd name="T47" fmla="*/ 8 h 57"/>
                <a:gd name="T48" fmla="*/ 45 w 58"/>
                <a:gd name="T49" fmla="*/ 5 h 57"/>
                <a:gd name="T50" fmla="*/ 40 w 58"/>
                <a:gd name="T51" fmla="*/ 2 h 57"/>
                <a:gd name="T52" fmla="*/ 35 w 58"/>
                <a:gd name="T53" fmla="*/ 1 h 57"/>
                <a:gd name="T54" fmla="*/ 29 w 58"/>
                <a:gd name="T55" fmla="*/ 0 h 57"/>
                <a:gd name="T56" fmla="*/ 29 w 58"/>
                <a:gd name="T57" fmla="*/ 0 h 57"/>
                <a:gd name="T58" fmla="*/ 23 w 58"/>
                <a:gd name="T59" fmla="*/ 1 h 57"/>
                <a:gd name="T60" fmla="*/ 18 w 58"/>
                <a:gd name="T61" fmla="*/ 2 h 57"/>
                <a:gd name="T62" fmla="*/ 13 w 58"/>
                <a:gd name="T63" fmla="*/ 5 h 57"/>
                <a:gd name="T64" fmla="*/ 9 w 58"/>
                <a:gd name="T65" fmla="*/ 8 h 57"/>
                <a:gd name="T66" fmla="*/ 6 w 58"/>
                <a:gd name="T67" fmla="*/ 13 h 57"/>
                <a:gd name="T68" fmla="*/ 3 w 58"/>
                <a:gd name="T69" fmla="*/ 17 h 57"/>
                <a:gd name="T70" fmla="*/ 2 w 58"/>
                <a:gd name="T71" fmla="*/ 23 h 57"/>
                <a:gd name="T72" fmla="*/ 0 w 58"/>
                <a:gd name="T73" fmla="*/ 28 h 57"/>
                <a:gd name="T74" fmla="*/ 0 w 58"/>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0" y="28"/>
                  </a:moveTo>
                  <a:lnTo>
                    <a:pt x="0" y="28"/>
                  </a:lnTo>
                  <a:lnTo>
                    <a:pt x="2" y="34"/>
                  </a:lnTo>
                  <a:lnTo>
                    <a:pt x="3" y="40"/>
                  </a:lnTo>
                  <a:lnTo>
                    <a:pt x="6" y="44"/>
                  </a:lnTo>
                  <a:lnTo>
                    <a:pt x="9" y="48"/>
                  </a:lnTo>
                  <a:lnTo>
                    <a:pt x="13" y="52"/>
                  </a:lnTo>
                  <a:lnTo>
                    <a:pt x="18" y="55"/>
                  </a:lnTo>
                  <a:lnTo>
                    <a:pt x="23" y="56"/>
                  </a:lnTo>
                  <a:lnTo>
                    <a:pt x="29" y="57"/>
                  </a:lnTo>
                  <a:lnTo>
                    <a:pt x="29" y="57"/>
                  </a:lnTo>
                  <a:lnTo>
                    <a:pt x="35" y="56"/>
                  </a:lnTo>
                  <a:lnTo>
                    <a:pt x="40" y="55"/>
                  </a:lnTo>
                  <a:lnTo>
                    <a:pt x="45" y="52"/>
                  </a:lnTo>
                  <a:lnTo>
                    <a:pt x="49" y="48"/>
                  </a:lnTo>
                  <a:lnTo>
                    <a:pt x="52" y="44"/>
                  </a:lnTo>
                  <a:lnTo>
                    <a:pt x="56" y="40"/>
                  </a:lnTo>
                  <a:lnTo>
                    <a:pt x="57" y="34"/>
                  </a:lnTo>
                  <a:lnTo>
                    <a:pt x="58" y="28"/>
                  </a:lnTo>
                  <a:lnTo>
                    <a:pt x="58" y="28"/>
                  </a:lnTo>
                  <a:lnTo>
                    <a:pt x="57" y="23"/>
                  </a:lnTo>
                  <a:lnTo>
                    <a:pt x="56" y="17"/>
                  </a:lnTo>
                  <a:lnTo>
                    <a:pt x="52" y="13"/>
                  </a:lnTo>
                  <a:lnTo>
                    <a:pt x="49" y="8"/>
                  </a:lnTo>
                  <a:lnTo>
                    <a:pt x="45" y="5"/>
                  </a:lnTo>
                  <a:lnTo>
                    <a:pt x="40" y="2"/>
                  </a:lnTo>
                  <a:lnTo>
                    <a:pt x="35" y="1"/>
                  </a:lnTo>
                  <a:lnTo>
                    <a:pt x="29" y="0"/>
                  </a:lnTo>
                  <a:lnTo>
                    <a:pt x="29" y="0"/>
                  </a:lnTo>
                  <a:lnTo>
                    <a:pt x="23" y="1"/>
                  </a:lnTo>
                  <a:lnTo>
                    <a:pt x="18" y="2"/>
                  </a:lnTo>
                  <a:lnTo>
                    <a:pt x="13" y="5"/>
                  </a:lnTo>
                  <a:lnTo>
                    <a:pt x="9" y="8"/>
                  </a:lnTo>
                  <a:lnTo>
                    <a:pt x="6" y="13"/>
                  </a:lnTo>
                  <a:lnTo>
                    <a:pt x="3" y="17"/>
                  </a:lnTo>
                  <a:lnTo>
                    <a:pt x="2" y="23"/>
                  </a:lnTo>
                  <a:lnTo>
                    <a:pt x="0" y="28"/>
                  </a:lnTo>
                  <a:lnTo>
                    <a:pt x="0" y="2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47"/>
            <p:cNvSpPr>
              <a:spLocks/>
            </p:cNvSpPr>
            <p:nvPr/>
          </p:nvSpPr>
          <p:spPr bwMode="auto">
            <a:xfrm>
              <a:off x="2119313" y="4295776"/>
              <a:ext cx="66675" cy="68263"/>
            </a:xfrm>
            <a:custGeom>
              <a:avLst/>
              <a:gdLst>
                <a:gd name="T0" fmla="*/ 0 w 42"/>
                <a:gd name="T1" fmla="*/ 21 h 43"/>
                <a:gd name="T2" fmla="*/ 0 w 42"/>
                <a:gd name="T3" fmla="*/ 21 h 43"/>
                <a:gd name="T4" fmla="*/ 1 w 42"/>
                <a:gd name="T5" fmla="*/ 25 h 43"/>
                <a:gd name="T6" fmla="*/ 2 w 42"/>
                <a:gd name="T7" fmla="*/ 30 h 43"/>
                <a:gd name="T8" fmla="*/ 3 w 42"/>
                <a:gd name="T9" fmla="*/ 33 h 43"/>
                <a:gd name="T10" fmla="*/ 7 w 42"/>
                <a:gd name="T11" fmla="*/ 36 h 43"/>
                <a:gd name="T12" fmla="*/ 10 w 42"/>
                <a:gd name="T13" fmla="*/ 38 h 43"/>
                <a:gd name="T14" fmla="*/ 13 w 42"/>
                <a:gd name="T15" fmla="*/ 40 h 43"/>
                <a:gd name="T16" fmla="*/ 17 w 42"/>
                <a:gd name="T17" fmla="*/ 41 h 43"/>
                <a:gd name="T18" fmla="*/ 21 w 42"/>
                <a:gd name="T19" fmla="*/ 43 h 43"/>
                <a:gd name="T20" fmla="*/ 21 w 42"/>
                <a:gd name="T21" fmla="*/ 43 h 43"/>
                <a:gd name="T22" fmla="*/ 25 w 42"/>
                <a:gd name="T23" fmla="*/ 41 h 43"/>
                <a:gd name="T24" fmla="*/ 29 w 42"/>
                <a:gd name="T25" fmla="*/ 40 h 43"/>
                <a:gd name="T26" fmla="*/ 32 w 42"/>
                <a:gd name="T27" fmla="*/ 38 h 43"/>
                <a:gd name="T28" fmla="*/ 36 w 42"/>
                <a:gd name="T29" fmla="*/ 36 h 43"/>
                <a:gd name="T30" fmla="*/ 38 w 42"/>
                <a:gd name="T31" fmla="*/ 33 h 43"/>
                <a:gd name="T32" fmla="*/ 40 w 42"/>
                <a:gd name="T33" fmla="*/ 30 h 43"/>
                <a:gd name="T34" fmla="*/ 41 w 42"/>
                <a:gd name="T35" fmla="*/ 25 h 43"/>
                <a:gd name="T36" fmla="*/ 42 w 42"/>
                <a:gd name="T37" fmla="*/ 21 h 43"/>
                <a:gd name="T38" fmla="*/ 42 w 42"/>
                <a:gd name="T39" fmla="*/ 21 h 43"/>
                <a:gd name="T40" fmla="*/ 41 w 42"/>
                <a:gd name="T41" fmla="*/ 18 h 43"/>
                <a:gd name="T42" fmla="*/ 40 w 42"/>
                <a:gd name="T43" fmla="*/ 13 h 43"/>
                <a:gd name="T44" fmla="*/ 38 w 42"/>
                <a:gd name="T45" fmla="*/ 10 h 43"/>
                <a:gd name="T46" fmla="*/ 36 w 42"/>
                <a:gd name="T47" fmla="*/ 7 h 43"/>
                <a:gd name="T48" fmla="*/ 32 w 42"/>
                <a:gd name="T49" fmla="*/ 5 h 43"/>
                <a:gd name="T50" fmla="*/ 29 w 42"/>
                <a:gd name="T51" fmla="*/ 3 h 43"/>
                <a:gd name="T52" fmla="*/ 25 w 42"/>
                <a:gd name="T53" fmla="*/ 1 h 43"/>
                <a:gd name="T54" fmla="*/ 21 w 42"/>
                <a:gd name="T55" fmla="*/ 0 h 43"/>
                <a:gd name="T56" fmla="*/ 21 w 42"/>
                <a:gd name="T57" fmla="*/ 0 h 43"/>
                <a:gd name="T58" fmla="*/ 17 w 42"/>
                <a:gd name="T59" fmla="*/ 1 h 43"/>
                <a:gd name="T60" fmla="*/ 13 w 42"/>
                <a:gd name="T61" fmla="*/ 3 h 43"/>
                <a:gd name="T62" fmla="*/ 10 w 42"/>
                <a:gd name="T63" fmla="*/ 5 h 43"/>
                <a:gd name="T64" fmla="*/ 7 w 42"/>
                <a:gd name="T65" fmla="*/ 7 h 43"/>
                <a:gd name="T66" fmla="*/ 3 w 42"/>
                <a:gd name="T67" fmla="*/ 10 h 43"/>
                <a:gd name="T68" fmla="*/ 2 w 42"/>
                <a:gd name="T69" fmla="*/ 13 h 43"/>
                <a:gd name="T70" fmla="*/ 1 w 42"/>
                <a:gd name="T71" fmla="*/ 18 h 43"/>
                <a:gd name="T72" fmla="*/ 0 w 42"/>
                <a:gd name="T73" fmla="*/ 21 h 43"/>
                <a:gd name="T74" fmla="*/ 0 w 42"/>
                <a:gd name="T7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0" y="21"/>
                  </a:moveTo>
                  <a:lnTo>
                    <a:pt x="0" y="21"/>
                  </a:lnTo>
                  <a:lnTo>
                    <a:pt x="1" y="25"/>
                  </a:lnTo>
                  <a:lnTo>
                    <a:pt x="2" y="30"/>
                  </a:lnTo>
                  <a:lnTo>
                    <a:pt x="3" y="33"/>
                  </a:lnTo>
                  <a:lnTo>
                    <a:pt x="7" y="36"/>
                  </a:lnTo>
                  <a:lnTo>
                    <a:pt x="10" y="38"/>
                  </a:lnTo>
                  <a:lnTo>
                    <a:pt x="13" y="40"/>
                  </a:lnTo>
                  <a:lnTo>
                    <a:pt x="17" y="41"/>
                  </a:lnTo>
                  <a:lnTo>
                    <a:pt x="21" y="43"/>
                  </a:lnTo>
                  <a:lnTo>
                    <a:pt x="21" y="43"/>
                  </a:lnTo>
                  <a:lnTo>
                    <a:pt x="25" y="41"/>
                  </a:lnTo>
                  <a:lnTo>
                    <a:pt x="29" y="40"/>
                  </a:lnTo>
                  <a:lnTo>
                    <a:pt x="32" y="38"/>
                  </a:lnTo>
                  <a:lnTo>
                    <a:pt x="36" y="36"/>
                  </a:lnTo>
                  <a:lnTo>
                    <a:pt x="38" y="33"/>
                  </a:lnTo>
                  <a:lnTo>
                    <a:pt x="40" y="30"/>
                  </a:lnTo>
                  <a:lnTo>
                    <a:pt x="41" y="25"/>
                  </a:lnTo>
                  <a:lnTo>
                    <a:pt x="42" y="21"/>
                  </a:lnTo>
                  <a:lnTo>
                    <a:pt x="42" y="21"/>
                  </a:lnTo>
                  <a:lnTo>
                    <a:pt x="41" y="18"/>
                  </a:lnTo>
                  <a:lnTo>
                    <a:pt x="40" y="13"/>
                  </a:lnTo>
                  <a:lnTo>
                    <a:pt x="38" y="10"/>
                  </a:lnTo>
                  <a:lnTo>
                    <a:pt x="36" y="7"/>
                  </a:lnTo>
                  <a:lnTo>
                    <a:pt x="32" y="5"/>
                  </a:lnTo>
                  <a:lnTo>
                    <a:pt x="29" y="3"/>
                  </a:lnTo>
                  <a:lnTo>
                    <a:pt x="25" y="1"/>
                  </a:lnTo>
                  <a:lnTo>
                    <a:pt x="21" y="0"/>
                  </a:lnTo>
                  <a:lnTo>
                    <a:pt x="21" y="0"/>
                  </a:lnTo>
                  <a:lnTo>
                    <a:pt x="17" y="1"/>
                  </a:lnTo>
                  <a:lnTo>
                    <a:pt x="13" y="3"/>
                  </a:lnTo>
                  <a:lnTo>
                    <a:pt x="10" y="5"/>
                  </a:lnTo>
                  <a:lnTo>
                    <a:pt x="7" y="7"/>
                  </a:lnTo>
                  <a:lnTo>
                    <a:pt x="3" y="10"/>
                  </a:lnTo>
                  <a:lnTo>
                    <a:pt x="2" y="13"/>
                  </a:lnTo>
                  <a:lnTo>
                    <a:pt x="1" y="18"/>
                  </a:lnTo>
                  <a:lnTo>
                    <a:pt x="0" y="21"/>
                  </a:lnTo>
                  <a:lnTo>
                    <a:pt x="0" y="21"/>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48"/>
            <p:cNvSpPr>
              <a:spLocks/>
            </p:cNvSpPr>
            <p:nvPr/>
          </p:nvSpPr>
          <p:spPr bwMode="auto">
            <a:xfrm>
              <a:off x="1865313" y="4349751"/>
              <a:ext cx="60325" cy="60325"/>
            </a:xfrm>
            <a:custGeom>
              <a:avLst/>
              <a:gdLst>
                <a:gd name="T0" fmla="*/ 0 w 38"/>
                <a:gd name="T1" fmla="*/ 18 h 38"/>
                <a:gd name="T2" fmla="*/ 0 w 38"/>
                <a:gd name="T3" fmla="*/ 18 h 38"/>
                <a:gd name="T4" fmla="*/ 1 w 38"/>
                <a:gd name="T5" fmla="*/ 23 h 38"/>
                <a:gd name="T6" fmla="*/ 2 w 38"/>
                <a:gd name="T7" fmla="*/ 26 h 38"/>
                <a:gd name="T8" fmla="*/ 3 w 38"/>
                <a:gd name="T9" fmla="*/ 29 h 38"/>
                <a:gd name="T10" fmla="*/ 7 w 38"/>
                <a:gd name="T11" fmla="*/ 31 h 38"/>
                <a:gd name="T12" fmla="*/ 9 w 38"/>
                <a:gd name="T13" fmla="*/ 34 h 38"/>
                <a:gd name="T14" fmla="*/ 12 w 38"/>
                <a:gd name="T15" fmla="*/ 36 h 38"/>
                <a:gd name="T16" fmla="*/ 15 w 38"/>
                <a:gd name="T17" fmla="*/ 37 h 38"/>
                <a:gd name="T18" fmla="*/ 20 w 38"/>
                <a:gd name="T19" fmla="*/ 38 h 38"/>
                <a:gd name="T20" fmla="*/ 20 w 38"/>
                <a:gd name="T21" fmla="*/ 38 h 38"/>
                <a:gd name="T22" fmla="*/ 23 w 38"/>
                <a:gd name="T23" fmla="*/ 37 h 38"/>
                <a:gd name="T24" fmla="*/ 27 w 38"/>
                <a:gd name="T25" fmla="*/ 36 h 38"/>
                <a:gd name="T26" fmla="*/ 30 w 38"/>
                <a:gd name="T27" fmla="*/ 34 h 38"/>
                <a:gd name="T28" fmla="*/ 33 w 38"/>
                <a:gd name="T29" fmla="*/ 31 h 38"/>
                <a:gd name="T30" fmla="*/ 35 w 38"/>
                <a:gd name="T31" fmla="*/ 29 h 38"/>
                <a:gd name="T32" fmla="*/ 37 w 38"/>
                <a:gd name="T33" fmla="*/ 26 h 38"/>
                <a:gd name="T34" fmla="*/ 38 w 38"/>
                <a:gd name="T35" fmla="*/ 23 h 38"/>
                <a:gd name="T36" fmla="*/ 38 w 38"/>
                <a:gd name="T37" fmla="*/ 18 h 38"/>
                <a:gd name="T38" fmla="*/ 38 w 38"/>
                <a:gd name="T39" fmla="*/ 18 h 38"/>
                <a:gd name="T40" fmla="*/ 38 w 38"/>
                <a:gd name="T41" fmla="*/ 15 h 38"/>
                <a:gd name="T42" fmla="*/ 37 w 38"/>
                <a:gd name="T43" fmla="*/ 11 h 38"/>
                <a:gd name="T44" fmla="*/ 35 w 38"/>
                <a:gd name="T45" fmla="*/ 7 h 38"/>
                <a:gd name="T46" fmla="*/ 33 w 38"/>
                <a:gd name="T47" fmla="*/ 5 h 38"/>
                <a:gd name="T48" fmla="*/ 30 w 38"/>
                <a:gd name="T49" fmla="*/ 3 h 38"/>
                <a:gd name="T50" fmla="*/ 27 w 38"/>
                <a:gd name="T51" fmla="*/ 1 h 38"/>
                <a:gd name="T52" fmla="*/ 23 w 38"/>
                <a:gd name="T53" fmla="*/ 0 h 38"/>
                <a:gd name="T54" fmla="*/ 20 w 38"/>
                <a:gd name="T55" fmla="*/ 0 h 38"/>
                <a:gd name="T56" fmla="*/ 20 w 38"/>
                <a:gd name="T57" fmla="*/ 0 h 38"/>
                <a:gd name="T58" fmla="*/ 15 w 38"/>
                <a:gd name="T59" fmla="*/ 0 h 38"/>
                <a:gd name="T60" fmla="*/ 12 w 38"/>
                <a:gd name="T61" fmla="*/ 1 h 38"/>
                <a:gd name="T62" fmla="*/ 9 w 38"/>
                <a:gd name="T63" fmla="*/ 3 h 38"/>
                <a:gd name="T64" fmla="*/ 7 w 38"/>
                <a:gd name="T65" fmla="*/ 5 h 38"/>
                <a:gd name="T66" fmla="*/ 3 w 38"/>
                <a:gd name="T67" fmla="*/ 7 h 38"/>
                <a:gd name="T68" fmla="*/ 2 w 38"/>
                <a:gd name="T69" fmla="*/ 11 h 38"/>
                <a:gd name="T70" fmla="*/ 1 w 38"/>
                <a:gd name="T71" fmla="*/ 15 h 38"/>
                <a:gd name="T72" fmla="*/ 0 w 38"/>
                <a:gd name="T73" fmla="*/ 18 h 38"/>
                <a:gd name="T74" fmla="*/ 0 w 38"/>
                <a:gd name="T7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0" y="18"/>
                  </a:moveTo>
                  <a:lnTo>
                    <a:pt x="0" y="18"/>
                  </a:lnTo>
                  <a:lnTo>
                    <a:pt x="1" y="23"/>
                  </a:lnTo>
                  <a:lnTo>
                    <a:pt x="2" y="26"/>
                  </a:lnTo>
                  <a:lnTo>
                    <a:pt x="3" y="29"/>
                  </a:lnTo>
                  <a:lnTo>
                    <a:pt x="7" y="31"/>
                  </a:lnTo>
                  <a:lnTo>
                    <a:pt x="9" y="34"/>
                  </a:lnTo>
                  <a:lnTo>
                    <a:pt x="12" y="36"/>
                  </a:lnTo>
                  <a:lnTo>
                    <a:pt x="15" y="37"/>
                  </a:lnTo>
                  <a:lnTo>
                    <a:pt x="20" y="38"/>
                  </a:lnTo>
                  <a:lnTo>
                    <a:pt x="20" y="38"/>
                  </a:lnTo>
                  <a:lnTo>
                    <a:pt x="23" y="37"/>
                  </a:lnTo>
                  <a:lnTo>
                    <a:pt x="27" y="36"/>
                  </a:lnTo>
                  <a:lnTo>
                    <a:pt x="30" y="34"/>
                  </a:lnTo>
                  <a:lnTo>
                    <a:pt x="33" y="31"/>
                  </a:lnTo>
                  <a:lnTo>
                    <a:pt x="35" y="29"/>
                  </a:lnTo>
                  <a:lnTo>
                    <a:pt x="37" y="26"/>
                  </a:lnTo>
                  <a:lnTo>
                    <a:pt x="38" y="23"/>
                  </a:lnTo>
                  <a:lnTo>
                    <a:pt x="38" y="18"/>
                  </a:lnTo>
                  <a:lnTo>
                    <a:pt x="38" y="18"/>
                  </a:lnTo>
                  <a:lnTo>
                    <a:pt x="38" y="15"/>
                  </a:lnTo>
                  <a:lnTo>
                    <a:pt x="37" y="11"/>
                  </a:lnTo>
                  <a:lnTo>
                    <a:pt x="35" y="7"/>
                  </a:lnTo>
                  <a:lnTo>
                    <a:pt x="33" y="5"/>
                  </a:lnTo>
                  <a:lnTo>
                    <a:pt x="30" y="3"/>
                  </a:lnTo>
                  <a:lnTo>
                    <a:pt x="27" y="1"/>
                  </a:lnTo>
                  <a:lnTo>
                    <a:pt x="23" y="0"/>
                  </a:lnTo>
                  <a:lnTo>
                    <a:pt x="20" y="0"/>
                  </a:lnTo>
                  <a:lnTo>
                    <a:pt x="20" y="0"/>
                  </a:lnTo>
                  <a:lnTo>
                    <a:pt x="15" y="0"/>
                  </a:lnTo>
                  <a:lnTo>
                    <a:pt x="12" y="1"/>
                  </a:lnTo>
                  <a:lnTo>
                    <a:pt x="9" y="3"/>
                  </a:lnTo>
                  <a:lnTo>
                    <a:pt x="7" y="5"/>
                  </a:lnTo>
                  <a:lnTo>
                    <a:pt x="3" y="7"/>
                  </a:lnTo>
                  <a:lnTo>
                    <a:pt x="2" y="11"/>
                  </a:lnTo>
                  <a:lnTo>
                    <a:pt x="1" y="15"/>
                  </a:lnTo>
                  <a:lnTo>
                    <a:pt x="0" y="18"/>
                  </a:lnTo>
                  <a:lnTo>
                    <a:pt x="0" y="18"/>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49"/>
            <p:cNvSpPr>
              <a:spLocks/>
            </p:cNvSpPr>
            <p:nvPr/>
          </p:nvSpPr>
          <p:spPr bwMode="auto">
            <a:xfrm>
              <a:off x="1874838" y="4356101"/>
              <a:ext cx="44450" cy="44450"/>
            </a:xfrm>
            <a:custGeom>
              <a:avLst/>
              <a:gdLst>
                <a:gd name="T0" fmla="*/ 0 w 28"/>
                <a:gd name="T1" fmla="*/ 14 h 28"/>
                <a:gd name="T2" fmla="*/ 0 w 28"/>
                <a:gd name="T3" fmla="*/ 14 h 28"/>
                <a:gd name="T4" fmla="*/ 1 w 28"/>
                <a:gd name="T5" fmla="*/ 20 h 28"/>
                <a:gd name="T6" fmla="*/ 4 w 28"/>
                <a:gd name="T7" fmla="*/ 24 h 28"/>
                <a:gd name="T8" fmla="*/ 8 w 28"/>
                <a:gd name="T9" fmla="*/ 27 h 28"/>
                <a:gd name="T10" fmla="*/ 14 w 28"/>
                <a:gd name="T11" fmla="*/ 28 h 28"/>
                <a:gd name="T12" fmla="*/ 14 w 28"/>
                <a:gd name="T13" fmla="*/ 28 h 28"/>
                <a:gd name="T14" fmla="*/ 19 w 28"/>
                <a:gd name="T15" fmla="*/ 27 h 28"/>
                <a:gd name="T16" fmla="*/ 23 w 28"/>
                <a:gd name="T17" fmla="*/ 24 h 28"/>
                <a:gd name="T18" fmla="*/ 27 w 28"/>
                <a:gd name="T19" fmla="*/ 20 h 28"/>
                <a:gd name="T20" fmla="*/ 28 w 28"/>
                <a:gd name="T21" fmla="*/ 14 h 28"/>
                <a:gd name="T22" fmla="*/ 28 w 28"/>
                <a:gd name="T23" fmla="*/ 14 h 28"/>
                <a:gd name="T24" fmla="*/ 27 w 28"/>
                <a:gd name="T25" fmla="*/ 9 h 28"/>
                <a:gd name="T26" fmla="*/ 23 w 28"/>
                <a:gd name="T27" fmla="*/ 5 h 28"/>
                <a:gd name="T28" fmla="*/ 19 w 28"/>
                <a:gd name="T29" fmla="*/ 1 h 28"/>
                <a:gd name="T30" fmla="*/ 14 w 28"/>
                <a:gd name="T31" fmla="*/ 0 h 28"/>
                <a:gd name="T32" fmla="*/ 14 w 28"/>
                <a:gd name="T33" fmla="*/ 0 h 28"/>
                <a:gd name="T34" fmla="*/ 8 w 28"/>
                <a:gd name="T35" fmla="*/ 1 h 28"/>
                <a:gd name="T36" fmla="*/ 4 w 28"/>
                <a:gd name="T37" fmla="*/ 5 h 28"/>
                <a:gd name="T38" fmla="*/ 1 w 28"/>
                <a:gd name="T39" fmla="*/ 9 h 28"/>
                <a:gd name="T40" fmla="*/ 0 w 28"/>
                <a:gd name="T41" fmla="*/ 14 h 28"/>
                <a:gd name="T42" fmla="*/ 0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0" y="14"/>
                  </a:moveTo>
                  <a:lnTo>
                    <a:pt x="0" y="14"/>
                  </a:lnTo>
                  <a:lnTo>
                    <a:pt x="1" y="20"/>
                  </a:lnTo>
                  <a:lnTo>
                    <a:pt x="4" y="24"/>
                  </a:lnTo>
                  <a:lnTo>
                    <a:pt x="8" y="27"/>
                  </a:lnTo>
                  <a:lnTo>
                    <a:pt x="14" y="28"/>
                  </a:lnTo>
                  <a:lnTo>
                    <a:pt x="14" y="28"/>
                  </a:lnTo>
                  <a:lnTo>
                    <a:pt x="19" y="27"/>
                  </a:lnTo>
                  <a:lnTo>
                    <a:pt x="23" y="24"/>
                  </a:lnTo>
                  <a:lnTo>
                    <a:pt x="27" y="20"/>
                  </a:lnTo>
                  <a:lnTo>
                    <a:pt x="28" y="14"/>
                  </a:lnTo>
                  <a:lnTo>
                    <a:pt x="28" y="14"/>
                  </a:lnTo>
                  <a:lnTo>
                    <a:pt x="27" y="9"/>
                  </a:lnTo>
                  <a:lnTo>
                    <a:pt x="23" y="5"/>
                  </a:lnTo>
                  <a:lnTo>
                    <a:pt x="19" y="1"/>
                  </a:lnTo>
                  <a:lnTo>
                    <a:pt x="14" y="0"/>
                  </a:lnTo>
                  <a:lnTo>
                    <a:pt x="14" y="0"/>
                  </a:lnTo>
                  <a:lnTo>
                    <a:pt x="8" y="1"/>
                  </a:lnTo>
                  <a:lnTo>
                    <a:pt x="4" y="5"/>
                  </a:lnTo>
                  <a:lnTo>
                    <a:pt x="1" y="9"/>
                  </a:lnTo>
                  <a:lnTo>
                    <a:pt x="0" y="14"/>
                  </a:lnTo>
                  <a:lnTo>
                    <a:pt x="0" y="14"/>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50"/>
            <p:cNvSpPr>
              <a:spLocks/>
            </p:cNvSpPr>
            <p:nvPr/>
          </p:nvSpPr>
          <p:spPr bwMode="auto">
            <a:xfrm>
              <a:off x="1962150" y="4138613"/>
              <a:ext cx="112713" cy="112713"/>
            </a:xfrm>
            <a:custGeom>
              <a:avLst/>
              <a:gdLst>
                <a:gd name="T0" fmla="*/ 0 w 71"/>
                <a:gd name="T1" fmla="*/ 36 h 71"/>
                <a:gd name="T2" fmla="*/ 0 w 71"/>
                <a:gd name="T3" fmla="*/ 36 h 71"/>
                <a:gd name="T4" fmla="*/ 1 w 71"/>
                <a:gd name="T5" fmla="*/ 42 h 71"/>
                <a:gd name="T6" fmla="*/ 3 w 71"/>
                <a:gd name="T7" fmla="*/ 50 h 71"/>
                <a:gd name="T8" fmla="*/ 6 w 71"/>
                <a:gd name="T9" fmla="*/ 55 h 71"/>
                <a:gd name="T10" fmla="*/ 10 w 71"/>
                <a:gd name="T11" fmla="*/ 61 h 71"/>
                <a:gd name="T12" fmla="*/ 16 w 71"/>
                <a:gd name="T13" fmla="*/ 65 h 71"/>
                <a:gd name="T14" fmla="*/ 21 w 71"/>
                <a:gd name="T15" fmla="*/ 68 h 71"/>
                <a:gd name="T16" fmla="*/ 28 w 71"/>
                <a:gd name="T17" fmla="*/ 70 h 71"/>
                <a:gd name="T18" fmla="*/ 35 w 71"/>
                <a:gd name="T19" fmla="*/ 71 h 71"/>
                <a:gd name="T20" fmla="*/ 35 w 71"/>
                <a:gd name="T21" fmla="*/ 71 h 71"/>
                <a:gd name="T22" fmla="*/ 43 w 71"/>
                <a:gd name="T23" fmla="*/ 70 h 71"/>
                <a:gd name="T24" fmla="*/ 49 w 71"/>
                <a:gd name="T25" fmla="*/ 68 h 71"/>
                <a:gd name="T26" fmla="*/ 56 w 71"/>
                <a:gd name="T27" fmla="*/ 65 h 71"/>
                <a:gd name="T28" fmla="*/ 60 w 71"/>
                <a:gd name="T29" fmla="*/ 61 h 71"/>
                <a:gd name="T30" fmla="*/ 64 w 71"/>
                <a:gd name="T31" fmla="*/ 55 h 71"/>
                <a:gd name="T32" fmla="*/ 68 w 71"/>
                <a:gd name="T33" fmla="*/ 50 h 71"/>
                <a:gd name="T34" fmla="*/ 70 w 71"/>
                <a:gd name="T35" fmla="*/ 42 h 71"/>
                <a:gd name="T36" fmla="*/ 71 w 71"/>
                <a:gd name="T37" fmla="*/ 36 h 71"/>
                <a:gd name="T38" fmla="*/ 71 w 71"/>
                <a:gd name="T39" fmla="*/ 36 h 71"/>
                <a:gd name="T40" fmla="*/ 70 w 71"/>
                <a:gd name="T41" fmla="*/ 28 h 71"/>
                <a:gd name="T42" fmla="*/ 68 w 71"/>
                <a:gd name="T43" fmla="*/ 22 h 71"/>
                <a:gd name="T44" fmla="*/ 64 w 71"/>
                <a:gd name="T45" fmla="*/ 15 h 71"/>
                <a:gd name="T46" fmla="*/ 60 w 71"/>
                <a:gd name="T47" fmla="*/ 11 h 71"/>
                <a:gd name="T48" fmla="*/ 56 w 71"/>
                <a:gd name="T49" fmla="*/ 7 h 71"/>
                <a:gd name="T50" fmla="*/ 49 w 71"/>
                <a:gd name="T51" fmla="*/ 3 h 71"/>
                <a:gd name="T52" fmla="*/ 43 w 71"/>
                <a:gd name="T53" fmla="*/ 1 h 71"/>
                <a:gd name="T54" fmla="*/ 35 w 71"/>
                <a:gd name="T55" fmla="*/ 0 h 71"/>
                <a:gd name="T56" fmla="*/ 35 w 71"/>
                <a:gd name="T57" fmla="*/ 0 h 71"/>
                <a:gd name="T58" fmla="*/ 28 w 71"/>
                <a:gd name="T59" fmla="*/ 1 h 71"/>
                <a:gd name="T60" fmla="*/ 21 w 71"/>
                <a:gd name="T61" fmla="*/ 3 h 71"/>
                <a:gd name="T62" fmla="*/ 16 w 71"/>
                <a:gd name="T63" fmla="*/ 7 h 71"/>
                <a:gd name="T64" fmla="*/ 10 w 71"/>
                <a:gd name="T65" fmla="*/ 11 h 71"/>
                <a:gd name="T66" fmla="*/ 6 w 71"/>
                <a:gd name="T67" fmla="*/ 15 h 71"/>
                <a:gd name="T68" fmla="*/ 3 w 71"/>
                <a:gd name="T69" fmla="*/ 22 h 71"/>
                <a:gd name="T70" fmla="*/ 1 w 71"/>
                <a:gd name="T71" fmla="*/ 28 h 71"/>
                <a:gd name="T72" fmla="*/ 0 w 71"/>
                <a:gd name="T73" fmla="*/ 36 h 71"/>
                <a:gd name="T74" fmla="*/ 0 w 71"/>
                <a:gd name="T7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0" y="36"/>
                  </a:moveTo>
                  <a:lnTo>
                    <a:pt x="0" y="36"/>
                  </a:lnTo>
                  <a:lnTo>
                    <a:pt x="1" y="42"/>
                  </a:lnTo>
                  <a:lnTo>
                    <a:pt x="3" y="50"/>
                  </a:lnTo>
                  <a:lnTo>
                    <a:pt x="6" y="55"/>
                  </a:lnTo>
                  <a:lnTo>
                    <a:pt x="10" y="61"/>
                  </a:lnTo>
                  <a:lnTo>
                    <a:pt x="16" y="65"/>
                  </a:lnTo>
                  <a:lnTo>
                    <a:pt x="21" y="68"/>
                  </a:lnTo>
                  <a:lnTo>
                    <a:pt x="28" y="70"/>
                  </a:lnTo>
                  <a:lnTo>
                    <a:pt x="35" y="71"/>
                  </a:lnTo>
                  <a:lnTo>
                    <a:pt x="35" y="71"/>
                  </a:lnTo>
                  <a:lnTo>
                    <a:pt x="43" y="70"/>
                  </a:lnTo>
                  <a:lnTo>
                    <a:pt x="49" y="68"/>
                  </a:lnTo>
                  <a:lnTo>
                    <a:pt x="56" y="65"/>
                  </a:lnTo>
                  <a:lnTo>
                    <a:pt x="60" y="61"/>
                  </a:lnTo>
                  <a:lnTo>
                    <a:pt x="64" y="55"/>
                  </a:lnTo>
                  <a:lnTo>
                    <a:pt x="68" y="50"/>
                  </a:lnTo>
                  <a:lnTo>
                    <a:pt x="70" y="42"/>
                  </a:lnTo>
                  <a:lnTo>
                    <a:pt x="71" y="36"/>
                  </a:lnTo>
                  <a:lnTo>
                    <a:pt x="71" y="36"/>
                  </a:lnTo>
                  <a:lnTo>
                    <a:pt x="70" y="28"/>
                  </a:lnTo>
                  <a:lnTo>
                    <a:pt x="68" y="22"/>
                  </a:lnTo>
                  <a:lnTo>
                    <a:pt x="64" y="15"/>
                  </a:lnTo>
                  <a:lnTo>
                    <a:pt x="60" y="11"/>
                  </a:lnTo>
                  <a:lnTo>
                    <a:pt x="56" y="7"/>
                  </a:lnTo>
                  <a:lnTo>
                    <a:pt x="49" y="3"/>
                  </a:lnTo>
                  <a:lnTo>
                    <a:pt x="43" y="1"/>
                  </a:lnTo>
                  <a:lnTo>
                    <a:pt x="35" y="0"/>
                  </a:lnTo>
                  <a:lnTo>
                    <a:pt x="35" y="0"/>
                  </a:lnTo>
                  <a:lnTo>
                    <a:pt x="28" y="1"/>
                  </a:lnTo>
                  <a:lnTo>
                    <a:pt x="21" y="3"/>
                  </a:lnTo>
                  <a:lnTo>
                    <a:pt x="16" y="7"/>
                  </a:lnTo>
                  <a:lnTo>
                    <a:pt x="10" y="11"/>
                  </a:lnTo>
                  <a:lnTo>
                    <a:pt x="6" y="15"/>
                  </a:lnTo>
                  <a:lnTo>
                    <a:pt x="3" y="22"/>
                  </a:lnTo>
                  <a:lnTo>
                    <a:pt x="1" y="28"/>
                  </a:lnTo>
                  <a:lnTo>
                    <a:pt x="0" y="36"/>
                  </a:lnTo>
                  <a:lnTo>
                    <a:pt x="0" y="36"/>
                  </a:ln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51"/>
            <p:cNvSpPr>
              <a:spLocks/>
            </p:cNvSpPr>
            <p:nvPr/>
          </p:nvSpPr>
          <p:spPr bwMode="auto">
            <a:xfrm>
              <a:off x="1976438" y="4154488"/>
              <a:ext cx="82550" cy="82550"/>
            </a:xfrm>
            <a:custGeom>
              <a:avLst/>
              <a:gdLst>
                <a:gd name="T0" fmla="*/ 0 w 52"/>
                <a:gd name="T1" fmla="*/ 26 h 52"/>
                <a:gd name="T2" fmla="*/ 0 w 52"/>
                <a:gd name="T3" fmla="*/ 26 h 52"/>
                <a:gd name="T4" fmla="*/ 1 w 52"/>
                <a:gd name="T5" fmla="*/ 31 h 52"/>
                <a:gd name="T6" fmla="*/ 3 w 52"/>
                <a:gd name="T7" fmla="*/ 35 h 52"/>
                <a:gd name="T8" fmla="*/ 5 w 52"/>
                <a:gd name="T9" fmla="*/ 40 h 52"/>
                <a:gd name="T10" fmla="*/ 8 w 52"/>
                <a:gd name="T11" fmla="*/ 44 h 52"/>
                <a:gd name="T12" fmla="*/ 12 w 52"/>
                <a:gd name="T13" fmla="*/ 47 h 52"/>
                <a:gd name="T14" fmla="*/ 17 w 52"/>
                <a:gd name="T15" fmla="*/ 49 h 52"/>
                <a:gd name="T16" fmla="*/ 21 w 52"/>
                <a:gd name="T17" fmla="*/ 52 h 52"/>
                <a:gd name="T18" fmla="*/ 26 w 52"/>
                <a:gd name="T19" fmla="*/ 52 h 52"/>
                <a:gd name="T20" fmla="*/ 26 w 52"/>
                <a:gd name="T21" fmla="*/ 52 h 52"/>
                <a:gd name="T22" fmla="*/ 32 w 52"/>
                <a:gd name="T23" fmla="*/ 52 h 52"/>
                <a:gd name="T24" fmla="*/ 37 w 52"/>
                <a:gd name="T25" fmla="*/ 49 h 52"/>
                <a:gd name="T26" fmla="*/ 41 w 52"/>
                <a:gd name="T27" fmla="*/ 47 h 52"/>
                <a:gd name="T28" fmla="*/ 45 w 52"/>
                <a:gd name="T29" fmla="*/ 44 h 52"/>
                <a:gd name="T30" fmla="*/ 48 w 52"/>
                <a:gd name="T31" fmla="*/ 40 h 52"/>
                <a:gd name="T32" fmla="*/ 50 w 52"/>
                <a:gd name="T33" fmla="*/ 35 h 52"/>
                <a:gd name="T34" fmla="*/ 52 w 52"/>
                <a:gd name="T35" fmla="*/ 31 h 52"/>
                <a:gd name="T36" fmla="*/ 52 w 52"/>
                <a:gd name="T37" fmla="*/ 26 h 52"/>
                <a:gd name="T38" fmla="*/ 52 w 52"/>
                <a:gd name="T39" fmla="*/ 26 h 52"/>
                <a:gd name="T40" fmla="*/ 52 w 52"/>
                <a:gd name="T41" fmla="*/ 20 h 52"/>
                <a:gd name="T42" fmla="*/ 50 w 52"/>
                <a:gd name="T43" fmla="*/ 15 h 52"/>
                <a:gd name="T44" fmla="*/ 48 w 52"/>
                <a:gd name="T45" fmla="*/ 11 h 52"/>
                <a:gd name="T46" fmla="*/ 45 w 52"/>
                <a:gd name="T47" fmla="*/ 7 h 52"/>
                <a:gd name="T48" fmla="*/ 41 w 52"/>
                <a:gd name="T49" fmla="*/ 4 h 52"/>
                <a:gd name="T50" fmla="*/ 37 w 52"/>
                <a:gd name="T51" fmla="*/ 2 h 52"/>
                <a:gd name="T52" fmla="*/ 32 w 52"/>
                <a:gd name="T53" fmla="*/ 0 h 52"/>
                <a:gd name="T54" fmla="*/ 26 w 52"/>
                <a:gd name="T55" fmla="*/ 0 h 52"/>
                <a:gd name="T56" fmla="*/ 26 w 52"/>
                <a:gd name="T57" fmla="*/ 0 h 52"/>
                <a:gd name="T58" fmla="*/ 21 w 52"/>
                <a:gd name="T59" fmla="*/ 0 h 52"/>
                <a:gd name="T60" fmla="*/ 17 w 52"/>
                <a:gd name="T61" fmla="*/ 2 h 52"/>
                <a:gd name="T62" fmla="*/ 12 w 52"/>
                <a:gd name="T63" fmla="*/ 4 h 52"/>
                <a:gd name="T64" fmla="*/ 8 w 52"/>
                <a:gd name="T65" fmla="*/ 7 h 52"/>
                <a:gd name="T66" fmla="*/ 5 w 52"/>
                <a:gd name="T67" fmla="*/ 11 h 52"/>
                <a:gd name="T68" fmla="*/ 3 w 52"/>
                <a:gd name="T69" fmla="*/ 15 h 52"/>
                <a:gd name="T70" fmla="*/ 1 w 52"/>
                <a:gd name="T71" fmla="*/ 20 h 52"/>
                <a:gd name="T72" fmla="*/ 0 w 52"/>
                <a:gd name="T73" fmla="*/ 26 h 52"/>
                <a:gd name="T74" fmla="*/ 0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0" y="26"/>
                  </a:moveTo>
                  <a:lnTo>
                    <a:pt x="0" y="26"/>
                  </a:lnTo>
                  <a:lnTo>
                    <a:pt x="1" y="31"/>
                  </a:lnTo>
                  <a:lnTo>
                    <a:pt x="3" y="35"/>
                  </a:lnTo>
                  <a:lnTo>
                    <a:pt x="5" y="40"/>
                  </a:lnTo>
                  <a:lnTo>
                    <a:pt x="8" y="44"/>
                  </a:lnTo>
                  <a:lnTo>
                    <a:pt x="12" y="47"/>
                  </a:lnTo>
                  <a:lnTo>
                    <a:pt x="17" y="49"/>
                  </a:lnTo>
                  <a:lnTo>
                    <a:pt x="21" y="52"/>
                  </a:lnTo>
                  <a:lnTo>
                    <a:pt x="26" y="52"/>
                  </a:lnTo>
                  <a:lnTo>
                    <a:pt x="26" y="52"/>
                  </a:lnTo>
                  <a:lnTo>
                    <a:pt x="32" y="52"/>
                  </a:lnTo>
                  <a:lnTo>
                    <a:pt x="37" y="49"/>
                  </a:lnTo>
                  <a:lnTo>
                    <a:pt x="41" y="47"/>
                  </a:lnTo>
                  <a:lnTo>
                    <a:pt x="45" y="44"/>
                  </a:lnTo>
                  <a:lnTo>
                    <a:pt x="48" y="40"/>
                  </a:lnTo>
                  <a:lnTo>
                    <a:pt x="50" y="35"/>
                  </a:lnTo>
                  <a:lnTo>
                    <a:pt x="52" y="31"/>
                  </a:lnTo>
                  <a:lnTo>
                    <a:pt x="52" y="26"/>
                  </a:lnTo>
                  <a:lnTo>
                    <a:pt x="52" y="26"/>
                  </a:lnTo>
                  <a:lnTo>
                    <a:pt x="52" y="20"/>
                  </a:lnTo>
                  <a:lnTo>
                    <a:pt x="50" y="15"/>
                  </a:lnTo>
                  <a:lnTo>
                    <a:pt x="48" y="11"/>
                  </a:lnTo>
                  <a:lnTo>
                    <a:pt x="45" y="7"/>
                  </a:lnTo>
                  <a:lnTo>
                    <a:pt x="41" y="4"/>
                  </a:lnTo>
                  <a:lnTo>
                    <a:pt x="37" y="2"/>
                  </a:lnTo>
                  <a:lnTo>
                    <a:pt x="32" y="0"/>
                  </a:lnTo>
                  <a:lnTo>
                    <a:pt x="26" y="0"/>
                  </a:lnTo>
                  <a:lnTo>
                    <a:pt x="26" y="0"/>
                  </a:lnTo>
                  <a:lnTo>
                    <a:pt x="21" y="0"/>
                  </a:lnTo>
                  <a:lnTo>
                    <a:pt x="17" y="2"/>
                  </a:lnTo>
                  <a:lnTo>
                    <a:pt x="12" y="4"/>
                  </a:lnTo>
                  <a:lnTo>
                    <a:pt x="8" y="7"/>
                  </a:lnTo>
                  <a:lnTo>
                    <a:pt x="5" y="11"/>
                  </a:lnTo>
                  <a:lnTo>
                    <a:pt x="3" y="15"/>
                  </a:lnTo>
                  <a:lnTo>
                    <a:pt x="1" y="20"/>
                  </a:lnTo>
                  <a:lnTo>
                    <a:pt x="0" y="26"/>
                  </a:lnTo>
                  <a:lnTo>
                    <a:pt x="0" y="26"/>
                  </a:lnTo>
                  <a:close/>
                </a:path>
              </a:pathLst>
            </a:custGeom>
            <a:solidFill>
              <a:srgbClr val="FFB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9917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rot="10800000" flipH="1">
            <a:off x="1487606" y="2956716"/>
            <a:ext cx="7599243" cy="1719788"/>
          </a:xfrm>
          <a:prstGeom prst="rect">
            <a:avLst/>
          </a:prstGeom>
          <a:solidFill>
            <a:srgbClr val="0033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Rectangle 81"/>
          <p:cNvSpPr/>
          <p:nvPr/>
        </p:nvSpPr>
        <p:spPr>
          <a:xfrm rot="10800000" flipH="1">
            <a:off x="1474537" y="5101576"/>
            <a:ext cx="7599243" cy="850590"/>
          </a:xfrm>
          <a:prstGeom prst="rect">
            <a:avLst/>
          </a:prstGeom>
          <a:solidFill>
            <a:srgbClr val="0033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Pentagon 101"/>
          <p:cNvSpPr/>
          <p:nvPr/>
        </p:nvSpPr>
        <p:spPr>
          <a:xfrm>
            <a:off x="812161" y="2801552"/>
            <a:ext cx="1878015" cy="338554"/>
          </a:xfrm>
          <a:prstGeom prst="homePlate">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发行方会计分类</a:t>
            </a:r>
          </a:p>
        </p:txBody>
      </p:sp>
      <p:sp>
        <p:nvSpPr>
          <p:cNvPr id="103" name="Pentagon 102"/>
          <p:cNvSpPr/>
          <p:nvPr/>
        </p:nvSpPr>
        <p:spPr>
          <a:xfrm>
            <a:off x="814893" y="4973189"/>
            <a:ext cx="1875283" cy="338554"/>
          </a:xfrm>
          <a:prstGeom prst="homePlate">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持有方会计分类</a:t>
            </a:r>
          </a:p>
        </p:txBody>
      </p:sp>
      <p:sp>
        <p:nvSpPr>
          <p:cNvPr id="105" name="Rounded Rectangle 104"/>
          <p:cNvSpPr/>
          <p:nvPr/>
        </p:nvSpPr>
        <p:spPr>
          <a:xfrm>
            <a:off x="814893" y="1243199"/>
            <a:ext cx="8271956" cy="1308025"/>
          </a:xfrm>
          <a:prstGeom prst="roundRect">
            <a:avLst>
              <a:gd name="adj" fmla="val 12289"/>
            </a:avLst>
          </a:prstGeom>
          <a:solidFill>
            <a:schemeClr val="bg1"/>
          </a:solidFill>
          <a:ln w="25400">
            <a:solidFill>
              <a:srgbClr val="005EB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1313" indent="-285750">
              <a:spcAft>
                <a:spcPts val="900"/>
              </a:spcAft>
              <a:buFont typeface="Wingdings" panose="05000000000000000000" pitchFamily="2" charset="2"/>
              <a:buChar char="q"/>
            </a:pPr>
            <a:r>
              <a:rPr lang="zh-CN" altLang="en-US" dirty="0">
                <a:solidFill>
                  <a:sysClr val="windowText" lastClr="000000"/>
                </a:solidFill>
                <a:latin typeface="Arial" panose="020B0604020202020204" pitchFamily="34" charset="0"/>
                <a:ea typeface="微软雅黑" panose="020B0503020204020204" pitchFamily="34" charset="-122"/>
              </a:rPr>
              <a:t>该规定适用于在</a:t>
            </a:r>
            <a:r>
              <a:rPr lang="zh-CN" altLang="en-US" b="1" dirty="0">
                <a:solidFill>
                  <a:srgbClr val="BC204B"/>
                </a:solidFill>
                <a:latin typeface="Arial" panose="020B0604020202020204" pitchFamily="34" charset="0"/>
                <a:ea typeface="微软雅黑" panose="020B0503020204020204" pitchFamily="34" charset="-122"/>
              </a:rPr>
              <a:t>境内外</a:t>
            </a:r>
            <a:r>
              <a:rPr lang="zh-CN" altLang="en-US" dirty="0">
                <a:solidFill>
                  <a:sysClr val="windowText" lastClr="000000"/>
                </a:solidFill>
                <a:latin typeface="Arial" panose="020B0604020202020204" pitchFamily="34" charset="0"/>
                <a:ea typeface="微软雅黑" panose="020B0503020204020204" pitchFamily="34" charset="-122"/>
              </a:rPr>
              <a:t>发行的</a:t>
            </a:r>
            <a:r>
              <a:rPr lang="zh-CN" altLang="en-US" b="1" dirty="0">
                <a:solidFill>
                  <a:srgbClr val="BC204B"/>
                </a:solidFill>
                <a:latin typeface="Arial" panose="020B0604020202020204" pitchFamily="34" charset="0"/>
                <a:ea typeface="微软雅黑" panose="020B0503020204020204" pitchFamily="34" charset="-122"/>
              </a:rPr>
              <a:t>永续债</a:t>
            </a:r>
            <a:r>
              <a:rPr lang="zh-CN" altLang="en-US" dirty="0">
                <a:solidFill>
                  <a:sysClr val="windowText" lastClr="000000"/>
                </a:solidFill>
                <a:latin typeface="Arial" panose="020B0604020202020204" pitchFamily="34" charset="0"/>
                <a:ea typeface="微软雅黑" panose="020B0503020204020204" pitchFamily="34" charset="-122"/>
              </a:rPr>
              <a:t>和其他</a:t>
            </a:r>
            <a:r>
              <a:rPr lang="zh-CN" altLang="en-US" b="1" dirty="0">
                <a:solidFill>
                  <a:srgbClr val="BC204B"/>
                </a:solidFill>
                <a:latin typeface="Arial" panose="020B0604020202020204" pitchFamily="34" charset="0"/>
                <a:ea typeface="微软雅黑" panose="020B0503020204020204" pitchFamily="34" charset="-122"/>
              </a:rPr>
              <a:t>类似</a:t>
            </a:r>
            <a:r>
              <a:rPr lang="zh-CN" altLang="en-US" dirty="0">
                <a:solidFill>
                  <a:sysClr val="windowText" lastClr="000000"/>
                </a:solidFill>
                <a:latin typeface="Arial" panose="020B0604020202020204" pitchFamily="34" charset="0"/>
                <a:ea typeface="微软雅黑" panose="020B0503020204020204" pitchFamily="34" charset="-122"/>
              </a:rPr>
              <a:t>工具</a:t>
            </a:r>
            <a:endParaRPr lang="en-US" altLang="zh-CN" dirty="0">
              <a:solidFill>
                <a:sysClr val="windowText" lastClr="000000"/>
              </a:solidFill>
              <a:latin typeface="Arial" panose="020B0604020202020204" pitchFamily="34" charset="0"/>
              <a:ea typeface="微软雅黑" panose="020B0503020204020204" pitchFamily="34" charset="-122"/>
            </a:endParaRPr>
          </a:p>
          <a:p>
            <a:pPr marL="341313" indent="-285750">
              <a:spcAft>
                <a:spcPts val="900"/>
              </a:spcAft>
              <a:buFont typeface="Wingdings" panose="05000000000000000000" pitchFamily="2" charset="2"/>
              <a:buChar char="q"/>
            </a:pPr>
            <a:r>
              <a:rPr lang="zh-CN" altLang="en-US" dirty="0">
                <a:solidFill>
                  <a:sysClr val="windowText" lastClr="000000"/>
                </a:solidFill>
                <a:latin typeface="Arial" panose="020B0604020202020204" pitchFamily="34" charset="0"/>
                <a:ea typeface="微软雅黑" panose="020B0503020204020204" pitchFamily="34" charset="-122"/>
              </a:rPr>
              <a:t>对第</a:t>
            </a:r>
            <a:r>
              <a:rPr lang="en-US" altLang="zh-CN" dirty="0">
                <a:solidFill>
                  <a:sysClr val="windowText" lastClr="000000"/>
                </a:solidFill>
                <a:latin typeface="Arial" panose="020B0604020202020204" pitchFamily="34" charset="0"/>
                <a:ea typeface="微软雅黑" panose="020B0503020204020204" pitchFamily="34" charset="-122"/>
              </a:rPr>
              <a:t>22</a:t>
            </a:r>
            <a:r>
              <a:rPr lang="zh-CN" altLang="en-US" dirty="0">
                <a:solidFill>
                  <a:sysClr val="windowText" lastClr="000000"/>
                </a:solidFill>
                <a:latin typeface="Arial" panose="020B0604020202020204" pitchFamily="34" charset="0"/>
                <a:ea typeface="微软雅黑" panose="020B0503020204020204" pitchFamily="34" charset="-122"/>
              </a:rPr>
              <a:t>号准则、第</a:t>
            </a:r>
            <a:r>
              <a:rPr lang="en-US" altLang="zh-CN" dirty="0">
                <a:solidFill>
                  <a:sysClr val="windowText" lastClr="000000"/>
                </a:solidFill>
                <a:latin typeface="Arial" panose="020B0604020202020204" pitchFamily="34" charset="0"/>
                <a:ea typeface="微软雅黑" panose="020B0503020204020204" pitchFamily="34" charset="-122"/>
              </a:rPr>
              <a:t>37</a:t>
            </a:r>
            <a:r>
              <a:rPr lang="zh-CN" altLang="en-US" dirty="0">
                <a:solidFill>
                  <a:sysClr val="windowText" lastClr="000000"/>
                </a:solidFill>
                <a:latin typeface="Arial" panose="020B0604020202020204" pitchFamily="34" charset="0"/>
                <a:ea typeface="微软雅黑" panose="020B0503020204020204" pitchFamily="34" charset="-122"/>
              </a:rPr>
              <a:t>号准则等企业会计准则相关规定及相关应用指南内容予以</a:t>
            </a:r>
            <a:r>
              <a:rPr lang="zh-CN" altLang="en-US" b="1" dirty="0">
                <a:solidFill>
                  <a:srgbClr val="BC204B"/>
                </a:solidFill>
                <a:latin typeface="Arial" panose="020B0604020202020204" pitchFamily="34" charset="0"/>
                <a:ea typeface="微软雅黑" panose="020B0503020204020204" pitchFamily="34" charset="-122"/>
              </a:rPr>
              <a:t>整合细化</a:t>
            </a:r>
            <a:endParaRPr lang="en-US" altLang="zh-CN" dirty="0">
              <a:solidFill>
                <a:sysClr val="windowText" lastClr="000000"/>
              </a:solidFill>
              <a:latin typeface="Arial" panose="020B0604020202020204" pitchFamily="34" charset="0"/>
              <a:ea typeface="微软雅黑" panose="020B0503020204020204" pitchFamily="34" charset="-122"/>
            </a:endParaRPr>
          </a:p>
        </p:txBody>
      </p:sp>
      <p:grpSp>
        <p:nvGrpSpPr>
          <p:cNvPr id="116" name="Group 115"/>
          <p:cNvGrpSpPr/>
          <p:nvPr/>
        </p:nvGrpSpPr>
        <p:grpSpPr>
          <a:xfrm>
            <a:off x="8071804" y="3624736"/>
            <a:ext cx="693187" cy="429733"/>
            <a:chOff x="7029450" y="2414588"/>
            <a:chExt cx="1019175" cy="631825"/>
          </a:xfrm>
        </p:grpSpPr>
        <p:sp>
          <p:nvSpPr>
            <p:cNvPr id="117" name="Freeform 848"/>
            <p:cNvSpPr>
              <a:spLocks/>
            </p:cNvSpPr>
            <p:nvPr/>
          </p:nvSpPr>
          <p:spPr bwMode="auto">
            <a:xfrm>
              <a:off x="7029450" y="2414588"/>
              <a:ext cx="847725" cy="473075"/>
            </a:xfrm>
            <a:custGeom>
              <a:avLst/>
              <a:gdLst/>
              <a:ahLst/>
              <a:cxnLst>
                <a:cxn ang="0">
                  <a:pos x="534" y="274"/>
                </a:cxn>
                <a:cxn ang="0">
                  <a:pos x="534" y="274"/>
                </a:cxn>
                <a:cxn ang="0">
                  <a:pos x="532" y="282"/>
                </a:cxn>
                <a:cxn ang="0">
                  <a:pos x="526" y="292"/>
                </a:cxn>
                <a:cxn ang="0">
                  <a:pos x="518" y="296"/>
                </a:cxn>
                <a:cxn ang="0">
                  <a:pos x="508" y="298"/>
                </a:cxn>
                <a:cxn ang="0">
                  <a:pos x="26" y="298"/>
                </a:cxn>
                <a:cxn ang="0">
                  <a:pos x="26" y="298"/>
                </a:cxn>
                <a:cxn ang="0">
                  <a:pos x="16" y="296"/>
                </a:cxn>
                <a:cxn ang="0">
                  <a:pos x="8" y="292"/>
                </a:cxn>
                <a:cxn ang="0">
                  <a:pos x="2" y="282"/>
                </a:cxn>
                <a:cxn ang="0">
                  <a:pos x="0" y="274"/>
                </a:cxn>
                <a:cxn ang="0">
                  <a:pos x="0" y="26"/>
                </a:cxn>
                <a:cxn ang="0">
                  <a:pos x="0" y="26"/>
                </a:cxn>
                <a:cxn ang="0">
                  <a:pos x="2" y="16"/>
                </a:cxn>
                <a:cxn ang="0">
                  <a:pos x="8" y="8"/>
                </a:cxn>
                <a:cxn ang="0">
                  <a:pos x="16" y="2"/>
                </a:cxn>
                <a:cxn ang="0">
                  <a:pos x="26" y="0"/>
                </a:cxn>
                <a:cxn ang="0">
                  <a:pos x="508" y="0"/>
                </a:cxn>
                <a:cxn ang="0">
                  <a:pos x="508" y="0"/>
                </a:cxn>
                <a:cxn ang="0">
                  <a:pos x="518" y="2"/>
                </a:cxn>
                <a:cxn ang="0">
                  <a:pos x="526" y="8"/>
                </a:cxn>
                <a:cxn ang="0">
                  <a:pos x="532" y="16"/>
                </a:cxn>
                <a:cxn ang="0">
                  <a:pos x="534" y="26"/>
                </a:cxn>
                <a:cxn ang="0">
                  <a:pos x="534" y="274"/>
                </a:cxn>
              </a:cxnLst>
              <a:rect l="0" t="0" r="r" b="b"/>
              <a:pathLst>
                <a:path w="534" h="298">
                  <a:moveTo>
                    <a:pt x="534" y="274"/>
                  </a:moveTo>
                  <a:lnTo>
                    <a:pt x="534" y="274"/>
                  </a:lnTo>
                  <a:lnTo>
                    <a:pt x="532" y="282"/>
                  </a:lnTo>
                  <a:lnTo>
                    <a:pt x="526" y="292"/>
                  </a:lnTo>
                  <a:lnTo>
                    <a:pt x="518" y="296"/>
                  </a:lnTo>
                  <a:lnTo>
                    <a:pt x="508" y="298"/>
                  </a:lnTo>
                  <a:lnTo>
                    <a:pt x="26" y="298"/>
                  </a:lnTo>
                  <a:lnTo>
                    <a:pt x="26" y="298"/>
                  </a:lnTo>
                  <a:lnTo>
                    <a:pt x="16" y="296"/>
                  </a:lnTo>
                  <a:lnTo>
                    <a:pt x="8" y="292"/>
                  </a:lnTo>
                  <a:lnTo>
                    <a:pt x="2" y="282"/>
                  </a:lnTo>
                  <a:lnTo>
                    <a:pt x="0" y="274"/>
                  </a:lnTo>
                  <a:lnTo>
                    <a:pt x="0" y="26"/>
                  </a:lnTo>
                  <a:lnTo>
                    <a:pt x="0" y="26"/>
                  </a:lnTo>
                  <a:lnTo>
                    <a:pt x="2" y="16"/>
                  </a:lnTo>
                  <a:lnTo>
                    <a:pt x="8" y="8"/>
                  </a:lnTo>
                  <a:lnTo>
                    <a:pt x="16" y="2"/>
                  </a:lnTo>
                  <a:lnTo>
                    <a:pt x="26" y="0"/>
                  </a:lnTo>
                  <a:lnTo>
                    <a:pt x="508" y="0"/>
                  </a:lnTo>
                  <a:lnTo>
                    <a:pt x="508" y="0"/>
                  </a:lnTo>
                  <a:lnTo>
                    <a:pt x="518" y="2"/>
                  </a:lnTo>
                  <a:lnTo>
                    <a:pt x="526" y="8"/>
                  </a:lnTo>
                  <a:lnTo>
                    <a:pt x="532" y="16"/>
                  </a:lnTo>
                  <a:lnTo>
                    <a:pt x="534" y="26"/>
                  </a:lnTo>
                  <a:lnTo>
                    <a:pt x="534" y="274"/>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18" name="Freeform 849"/>
            <p:cNvSpPr>
              <a:spLocks/>
            </p:cNvSpPr>
            <p:nvPr/>
          </p:nvSpPr>
          <p:spPr bwMode="auto">
            <a:xfrm>
              <a:off x="7359650" y="2465388"/>
              <a:ext cx="187325" cy="355600"/>
            </a:xfrm>
            <a:custGeom>
              <a:avLst/>
              <a:gdLst/>
              <a:ahLst/>
              <a:cxnLst>
                <a:cxn ang="0">
                  <a:pos x="90" y="64"/>
                </a:cxn>
                <a:cxn ang="0">
                  <a:pos x="82" y="56"/>
                </a:cxn>
                <a:cxn ang="0">
                  <a:pos x="66" y="48"/>
                </a:cxn>
                <a:cxn ang="0">
                  <a:pos x="60" y="48"/>
                </a:cxn>
                <a:cxn ang="0">
                  <a:pos x="46" y="52"/>
                </a:cxn>
                <a:cxn ang="0">
                  <a:pos x="42" y="58"/>
                </a:cxn>
                <a:cxn ang="0">
                  <a:pos x="40" y="64"/>
                </a:cxn>
                <a:cxn ang="0">
                  <a:pos x="44" y="74"/>
                </a:cxn>
                <a:cxn ang="0">
                  <a:pos x="52" y="78"/>
                </a:cxn>
                <a:cxn ang="0">
                  <a:pos x="64" y="84"/>
                </a:cxn>
                <a:cxn ang="0">
                  <a:pos x="98" y="102"/>
                </a:cxn>
                <a:cxn ang="0">
                  <a:pos x="106" y="110"/>
                </a:cxn>
                <a:cxn ang="0">
                  <a:pos x="112" y="120"/>
                </a:cxn>
                <a:cxn ang="0">
                  <a:pos x="118" y="144"/>
                </a:cxn>
                <a:cxn ang="0">
                  <a:pos x="116" y="156"/>
                </a:cxn>
                <a:cxn ang="0">
                  <a:pos x="112" y="168"/>
                </a:cxn>
                <a:cxn ang="0">
                  <a:pos x="98" y="184"/>
                </a:cxn>
                <a:cxn ang="0">
                  <a:pos x="88" y="190"/>
                </a:cxn>
                <a:cxn ang="0">
                  <a:pos x="74" y="224"/>
                </a:cxn>
                <a:cxn ang="0">
                  <a:pos x="52" y="194"/>
                </a:cxn>
                <a:cxn ang="0">
                  <a:pos x="38" y="192"/>
                </a:cxn>
                <a:cxn ang="0">
                  <a:pos x="28" y="188"/>
                </a:cxn>
                <a:cxn ang="0">
                  <a:pos x="0" y="166"/>
                </a:cxn>
                <a:cxn ang="0">
                  <a:pos x="22" y="144"/>
                </a:cxn>
                <a:cxn ang="0">
                  <a:pos x="42" y="160"/>
                </a:cxn>
                <a:cxn ang="0">
                  <a:pos x="62" y="166"/>
                </a:cxn>
                <a:cxn ang="0">
                  <a:pos x="72" y="164"/>
                </a:cxn>
                <a:cxn ang="0">
                  <a:pos x="80" y="160"/>
                </a:cxn>
                <a:cxn ang="0">
                  <a:pos x="86" y="142"/>
                </a:cxn>
                <a:cxn ang="0">
                  <a:pos x="86" y="136"/>
                </a:cxn>
                <a:cxn ang="0">
                  <a:pos x="82" y="130"/>
                </a:cxn>
                <a:cxn ang="0">
                  <a:pos x="64" y="116"/>
                </a:cxn>
                <a:cxn ang="0">
                  <a:pos x="42" y="106"/>
                </a:cxn>
                <a:cxn ang="0">
                  <a:pos x="28" y="98"/>
                </a:cxn>
                <a:cxn ang="0">
                  <a:pos x="14" y="80"/>
                </a:cxn>
                <a:cxn ang="0">
                  <a:pos x="10" y="70"/>
                </a:cxn>
                <a:cxn ang="0">
                  <a:pos x="8" y="60"/>
                </a:cxn>
                <a:cxn ang="0">
                  <a:pos x="12" y="44"/>
                </a:cxn>
                <a:cxn ang="0">
                  <a:pos x="20" y="32"/>
                </a:cxn>
                <a:cxn ang="0">
                  <a:pos x="28" y="26"/>
                </a:cxn>
                <a:cxn ang="0">
                  <a:pos x="44" y="20"/>
                </a:cxn>
                <a:cxn ang="0">
                  <a:pos x="52" y="0"/>
                </a:cxn>
                <a:cxn ang="0">
                  <a:pos x="74" y="20"/>
                </a:cxn>
                <a:cxn ang="0">
                  <a:pos x="84" y="22"/>
                </a:cxn>
                <a:cxn ang="0">
                  <a:pos x="92" y="26"/>
                </a:cxn>
                <a:cxn ang="0">
                  <a:pos x="112" y="42"/>
                </a:cxn>
              </a:cxnLst>
              <a:rect l="0" t="0" r="r" b="b"/>
              <a:pathLst>
                <a:path w="118" h="224">
                  <a:moveTo>
                    <a:pt x="112" y="42"/>
                  </a:moveTo>
                  <a:lnTo>
                    <a:pt x="90" y="64"/>
                  </a:lnTo>
                  <a:lnTo>
                    <a:pt x="90" y="64"/>
                  </a:lnTo>
                  <a:lnTo>
                    <a:pt x="82" y="56"/>
                  </a:lnTo>
                  <a:lnTo>
                    <a:pt x="74" y="52"/>
                  </a:lnTo>
                  <a:lnTo>
                    <a:pt x="66" y="48"/>
                  </a:lnTo>
                  <a:lnTo>
                    <a:pt x="60" y="48"/>
                  </a:lnTo>
                  <a:lnTo>
                    <a:pt x="60" y="48"/>
                  </a:lnTo>
                  <a:lnTo>
                    <a:pt x="52" y="48"/>
                  </a:lnTo>
                  <a:lnTo>
                    <a:pt x="46" y="52"/>
                  </a:lnTo>
                  <a:lnTo>
                    <a:pt x="46" y="52"/>
                  </a:lnTo>
                  <a:lnTo>
                    <a:pt x="42" y="58"/>
                  </a:lnTo>
                  <a:lnTo>
                    <a:pt x="40" y="64"/>
                  </a:lnTo>
                  <a:lnTo>
                    <a:pt x="40" y="64"/>
                  </a:lnTo>
                  <a:lnTo>
                    <a:pt x="40" y="68"/>
                  </a:lnTo>
                  <a:lnTo>
                    <a:pt x="44" y="74"/>
                  </a:lnTo>
                  <a:lnTo>
                    <a:pt x="44" y="74"/>
                  </a:lnTo>
                  <a:lnTo>
                    <a:pt x="52" y="78"/>
                  </a:lnTo>
                  <a:lnTo>
                    <a:pt x="64" y="84"/>
                  </a:lnTo>
                  <a:lnTo>
                    <a:pt x="64" y="84"/>
                  </a:lnTo>
                  <a:lnTo>
                    <a:pt x="84" y="94"/>
                  </a:lnTo>
                  <a:lnTo>
                    <a:pt x="98" y="102"/>
                  </a:lnTo>
                  <a:lnTo>
                    <a:pt x="98" y="102"/>
                  </a:lnTo>
                  <a:lnTo>
                    <a:pt x="106" y="110"/>
                  </a:lnTo>
                  <a:lnTo>
                    <a:pt x="112" y="120"/>
                  </a:lnTo>
                  <a:lnTo>
                    <a:pt x="112" y="120"/>
                  </a:lnTo>
                  <a:lnTo>
                    <a:pt x="116" y="130"/>
                  </a:lnTo>
                  <a:lnTo>
                    <a:pt x="118" y="144"/>
                  </a:lnTo>
                  <a:lnTo>
                    <a:pt x="118" y="144"/>
                  </a:lnTo>
                  <a:lnTo>
                    <a:pt x="116" y="156"/>
                  </a:lnTo>
                  <a:lnTo>
                    <a:pt x="112" y="168"/>
                  </a:lnTo>
                  <a:lnTo>
                    <a:pt x="112" y="168"/>
                  </a:lnTo>
                  <a:lnTo>
                    <a:pt x="106" y="176"/>
                  </a:lnTo>
                  <a:lnTo>
                    <a:pt x="98" y="184"/>
                  </a:lnTo>
                  <a:lnTo>
                    <a:pt x="98" y="184"/>
                  </a:lnTo>
                  <a:lnTo>
                    <a:pt x="88" y="190"/>
                  </a:lnTo>
                  <a:lnTo>
                    <a:pt x="74" y="194"/>
                  </a:lnTo>
                  <a:lnTo>
                    <a:pt x="74" y="224"/>
                  </a:lnTo>
                  <a:lnTo>
                    <a:pt x="52" y="224"/>
                  </a:lnTo>
                  <a:lnTo>
                    <a:pt x="52" y="194"/>
                  </a:lnTo>
                  <a:lnTo>
                    <a:pt x="52" y="194"/>
                  </a:lnTo>
                  <a:lnTo>
                    <a:pt x="38" y="192"/>
                  </a:lnTo>
                  <a:lnTo>
                    <a:pt x="28" y="188"/>
                  </a:lnTo>
                  <a:lnTo>
                    <a:pt x="28" y="188"/>
                  </a:lnTo>
                  <a:lnTo>
                    <a:pt x="14" y="178"/>
                  </a:lnTo>
                  <a:lnTo>
                    <a:pt x="0" y="166"/>
                  </a:lnTo>
                  <a:lnTo>
                    <a:pt x="22" y="144"/>
                  </a:lnTo>
                  <a:lnTo>
                    <a:pt x="22" y="144"/>
                  </a:lnTo>
                  <a:lnTo>
                    <a:pt x="32" y="154"/>
                  </a:lnTo>
                  <a:lnTo>
                    <a:pt x="42" y="160"/>
                  </a:lnTo>
                  <a:lnTo>
                    <a:pt x="52" y="164"/>
                  </a:lnTo>
                  <a:lnTo>
                    <a:pt x="62" y="166"/>
                  </a:lnTo>
                  <a:lnTo>
                    <a:pt x="62" y="166"/>
                  </a:lnTo>
                  <a:lnTo>
                    <a:pt x="72" y="164"/>
                  </a:lnTo>
                  <a:lnTo>
                    <a:pt x="80" y="160"/>
                  </a:lnTo>
                  <a:lnTo>
                    <a:pt x="80" y="160"/>
                  </a:lnTo>
                  <a:lnTo>
                    <a:pt x="86" y="152"/>
                  </a:lnTo>
                  <a:lnTo>
                    <a:pt x="86" y="142"/>
                  </a:lnTo>
                  <a:lnTo>
                    <a:pt x="86" y="142"/>
                  </a:lnTo>
                  <a:lnTo>
                    <a:pt x="86" y="136"/>
                  </a:lnTo>
                  <a:lnTo>
                    <a:pt x="82" y="130"/>
                  </a:lnTo>
                  <a:lnTo>
                    <a:pt x="82" y="130"/>
                  </a:lnTo>
                  <a:lnTo>
                    <a:pt x="76" y="124"/>
                  </a:lnTo>
                  <a:lnTo>
                    <a:pt x="64" y="116"/>
                  </a:lnTo>
                  <a:lnTo>
                    <a:pt x="64" y="116"/>
                  </a:lnTo>
                  <a:lnTo>
                    <a:pt x="42" y="106"/>
                  </a:lnTo>
                  <a:lnTo>
                    <a:pt x="28" y="98"/>
                  </a:lnTo>
                  <a:lnTo>
                    <a:pt x="28" y="98"/>
                  </a:lnTo>
                  <a:lnTo>
                    <a:pt x="20" y="90"/>
                  </a:lnTo>
                  <a:lnTo>
                    <a:pt x="14" y="80"/>
                  </a:lnTo>
                  <a:lnTo>
                    <a:pt x="14" y="80"/>
                  </a:lnTo>
                  <a:lnTo>
                    <a:pt x="10" y="70"/>
                  </a:lnTo>
                  <a:lnTo>
                    <a:pt x="8" y="60"/>
                  </a:lnTo>
                  <a:lnTo>
                    <a:pt x="8" y="60"/>
                  </a:lnTo>
                  <a:lnTo>
                    <a:pt x="10" y="52"/>
                  </a:lnTo>
                  <a:lnTo>
                    <a:pt x="12" y="44"/>
                  </a:lnTo>
                  <a:lnTo>
                    <a:pt x="16" y="38"/>
                  </a:lnTo>
                  <a:lnTo>
                    <a:pt x="20" y="32"/>
                  </a:lnTo>
                  <a:lnTo>
                    <a:pt x="20" y="32"/>
                  </a:lnTo>
                  <a:lnTo>
                    <a:pt x="28" y="26"/>
                  </a:lnTo>
                  <a:lnTo>
                    <a:pt x="36" y="22"/>
                  </a:lnTo>
                  <a:lnTo>
                    <a:pt x="44" y="20"/>
                  </a:lnTo>
                  <a:lnTo>
                    <a:pt x="52" y="18"/>
                  </a:lnTo>
                  <a:lnTo>
                    <a:pt x="52" y="0"/>
                  </a:lnTo>
                  <a:lnTo>
                    <a:pt x="74" y="0"/>
                  </a:lnTo>
                  <a:lnTo>
                    <a:pt x="74" y="20"/>
                  </a:lnTo>
                  <a:lnTo>
                    <a:pt x="74" y="20"/>
                  </a:lnTo>
                  <a:lnTo>
                    <a:pt x="84" y="22"/>
                  </a:lnTo>
                  <a:lnTo>
                    <a:pt x="92" y="26"/>
                  </a:lnTo>
                  <a:lnTo>
                    <a:pt x="92" y="26"/>
                  </a:lnTo>
                  <a:lnTo>
                    <a:pt x="102" y="32"/>
                  </a:lnTo>
                  <a:lnTo>
                    <a:pt x="112" y="42"/>
                  </a:lnTo>
                  <a:lnTo>
                    <a:pt x="112"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19" name="Freeform 850"/>
            <p:cNvSpPr>
              <a:spLocks/>
            </p:cNvSpPr>
            <p:nvPr/>
          </p:nvSpPr>
          <p:spPr bwMode="auto">
            <a:xfrm>
              <a:off x="7118350" y="2497138"/>
              <a:ext cx="844550" cy="473075"/>
            </a:xfrm>
            <a:custGeom>
              <a:avLst/>
              <a:gdLst/>
              <a:ahLst/>
              <a:cxnLst>
                <a:cxn ang="0">
                  <a:pos x="508" y="0"/>
                </a:cxn>
                <a:cxn ang="0">
                  <a:pos x="498" y="0"/>
                </a:cxn>
                <a:cxn ang="0">
                  <a:pos x="498" y="238"/>
                </a:cxn>
                <a:cxn ang="0">
                  <a:pos x="498" y="238"/>
                </a:cxn>
                <a:cxn ang="0">
                  <a:pos x="496" y="248"/>
                </a:cxn>
                <a:cxn ang="0">
                  <a:pos x="490" y="256"/>
                </a:cxn>
                <a:cxn ang="0">
                  <a:pos x="482" y="262"/>
                </a:cxn>
                <a:cxn ang="0">
                  <a:pos x="472" y="264"/>
                </a:cxn>
                <a:cxn ang="0">
                  <a:pos x="0" y="264"/>
                </a:cxn>
                <a:cxn ang="0">
                  <a:pos x="0" y="272"/>
                </a:cxn>
                <a:cxn ang="0">
                  <a:pos x="0" y="272"/>
                </a:cxn>
                <a:cxn ang="0">
                  <a:pos x="2" y="282"/>
                </a:cxn>
                <a:cxn ang="0">
                  <a:pos x="8" y="290"/>
                </a:cxn>
                <a:cxn ang="0">
                  <a:pos x="16" y="296"/>
                </a:cxn>
                <a:cxn ang="0">
                  <a:pos x="26" y="298"/>
                </a:cxn>
                <a:cxn ang="0">
                  <a:pos x="508" y="298"/>
                </a:cxn>
                <a:cxn ang="0">
                  <a:pos x="508" y="298"/>
                </a:cxn>
                <a:cxn ang="0">
                  <a:pos x="518" y="296"/>
                </a:cxn>
                <a:cxn ang="0">
                  <a:pos x="526" y="290"/>
                </a:cxn>
                <a:cxn ang="0">
                  <a:pos x="530" y="282"/>
                </a:cxn>
                <a:cxn ang="0">
                  <a:pos x="532" y="272"/>
                </a:cxn>
                <a:cxn ang="0">
                  <a:pos x="532" y="26"/>
                </a:cxn>
                <a:cxn ang="0">
                  <a:pos x="532" y="26"/>
                </a:cxn>
                <a:cxn ang="0">
                  <a:pos x="530" y="16"/>
                </a:cxn>
                <a:cxn ang="0">
                  <a:pos x="526" y="6"/>
                </a:cxn>
                <a:cxn ang="0">
                  <a:pos x="518" y="2"/>
                </a:cxn>
                <a:cxn ang="0">
                  <a:pos x="508" y="0"/>
                </a:cxn>
                <a:cxn ang="0">
                  <a:pos x="508" y="0"/>
                </a:cxn>
              </a:cxnLst>
              <a:rect l="0" t="0" r="r" b="b"/>
              <a:pathLst>
                <a:path w="532" h="298">
                  <a:moveTo>
                    <a:pt x="508" y="0"/>
                  </a:moveTo>
                  <a:lnTo>
                    <a:pt x="498" y="0"/>
                  </a:lnTo>
                  <a:lnTo>
                    <a:pt x="498" y="238"/>
                  </a:lnTo>
                  <a:lnTo>
                    <a:pt x="498" y="238"/>
                  </a:lnTo>
                  <a:lnTo>
                    <a:pt x="496" y="248"/>
                  </a:lnTo>
                  <a:lnTo>
                    <a:pt x="490" y="256"/>
                  </a:lnTo>
                  <a:lnTo>
                    <a:pt x="482" y="262"/>
                  </a:lnTo>
                  <a:lnTo>
                    <a:pt x="472" y="264"/>
                  </a:lnTo>
                  <a:lnTo>
                    <a:pt x="0" y="264"/>
                  </a:lnTo>
                  <a:lnTo>
                    <a:pt x="0" y="272"/>
                  </a:lnTo>
                  <a:lnTo>
                    <a:pt x="0" y="272"/>
                  </a:lnTo>
                  <a:lnTo>
                    <a:pt x="2" y="282"/>
                  </a:lnTo>
                  <a:lnTo>
                    <a:pt x="8" y="290"/>
                  </a:lnTo>
                  <a:lnTo>
                    <a:pt x="16" y="296"/>
                  </a:lnTo>
                  <a:lnTo>
                    <a:pt x="26" y="298"/>
                  </a:lnTo>
                  <a:lnTo>
                    <a:pt x="508" y="298"/>
                  </a:lnTo>
                  <a:lnTo>
                    <a:pt x="508" y="298"/>
                  </a:lnTo>
                  <a:lnTo>
                    <a:pt x="518" y="296"/>
                  </a:lnTo>
                  <a:lnTo>
                    <a:pt x="526" y="290"/>
                  </a:lnTo>
                  <a:lnTo>
                    <a:pt x="530" y="282"/>
                  </a:lnTo>
                  <a:lnTo>
                    <a:pt x="532" y="272"/>
                  </a:lnTo>
                  <a:lnTo>
                    <a:pt x="532" y="26"/>
                  </a:lnTo>
                  <a:lnTo>
                    <a:pt x="532" y="26"/>
                  </a:lnTo>
                  <a:lnTo>
                    <a:pt x="530" y="16"/>
                  </a:lnTo>
                  <a:lnTo>
                    <a:pt x="526" y="6"/>
                  </a:lnTo>
                  <a:lnTo>
                    <a:pt x="518" y="2"/>
                  </a:lnTo>
                  <a:lnTo>
                    <a:pt x="508" y="0"/>
                  </a:lnTo>
                  <a:lnTo>
                    <a:pt x="508" y="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0" name="Freeform 851"/>
            <p:cNvSpPr>
              <a:spLocks/>
            </p:cNvSpPr>
            <p:nvPr/>
          </p:nvSpPr>
          <p:spPr bwMode="auto">
            <a:xfrm>
              <a:off x="7200900" y="2573338"/>
              <a:ext cx="847725" cy="473075"/>
            </a:xfrm>
            <a:custGeom>
              <a:avLst/>
              <a:gdLst/>
              <a:ahLst/>
              <a:cxnLst>
                <a:cxn ang="0">
                  <a:pos x="508" y="0"/>
                </a:cxn>
                <a:cxn ang="0">
                  <a:pos x="498" y="0"/>
                </a:cxn>
                <a:cxn ang="0">
                  <a:pos x="498" y="240"/>
                </a:cxn>
                <a:cxn ang="0">
                  <a:pos x="498" y="240"/>
                </a:cxn>
                <a:cxn ang="0">
                  <a:pos x="496" y="250"/>
                </a:cxn>
                <a:cxn ang="0">
                  <a:pos x="490" y="258"/>
                </a:cxn>
                <a:cxn ang="0">
                  <a:pos x="482" y="264"/>
                </a:cxn>
                <a:cxn ang="0">
                  <a:pos x="472" y="266"/>
                </a:cxn>
                <a:cxn ang="0">
                  <a:pos x="0" y="266"/>
                </a:cxn>
                <a:cxn ang="0">
                  <a:pos x="0" y="272"/>
                </a:cxn>
                <a:cxn ang="0">
                  <a:pos x="0" y="272"/>
                </a:cxn>
                <a:cxn ang="0">
                  <a:pos x="2" y="282"/>
                </a:cxn>
                <a:cxn ang="0">
                  <a:pos x="8" y="292"/>
                </a:cxn>
                <a:cxn ang="0">
                  <a:pos x="16" y="296"/>
                </a:cxn>
                <a:cxn ang="0">
                  <a:pos x="26" y="298"/>
                </a:cxn>
                <a:cxn ang="0">
                  <a:pos x="508" y="298"/>
                </a:cxn>
                <a:cxn ang="0">
                  <a:pos x="508" y="298"/>
                </a:cxn>
                <a:cxn ang="0">
                  <a:pos x="518" y="296"/>
                </a:cxn>
                <a:cxn ang="0">
                  <a:pos x="526" y="292"/>
                </a:cxn>
                <a:cxn ang="0">
                  <a:pos x="532" y="282"/>
                </a:cxn>
                <a:cxn ang="0">
                  <a:pos x="534" y="272"/>
                </a:cxn>
                <a:cxn ang="0">
                  <a:pos x="534" y="26"/>
                </a:cxn>
                <a:cxn ang="0">
                  <a:pos x="534" y="26"/>
                </a:cxn>
                <a:cxn ang="0">
                  <a:pos x="532" y="16"/>
                </a:cxn>
                <a:cxn ang="0">
                  <a:pos x="526" y="8"/>
                </a:cxn>
                <a:cxn ang="0">
                  <a:pos x="518" y="2"/>
                </a:cxn>
                <a:cxn ang="0">
                  <a:pos x="508" y="0"/>
                </a:cxn>
                <a:cxn ang="0">
                  <a:pos x="508" y="0"/>
                </a:cxn>
              </a:cxnLst>
              <a:rect l="0" t="0" r="r" b="b"/>
              <a:pathLst>
                <a:path w="534" h="298">
                  <a:moveTo>
                    <a:pt x="508" y="0"/>
                  </a:moveTo>
                  <a:lnTo>
                    <a:pt x="498" y="0"/>
                  </a:lnTo>
                  <a:lnTo>
                    <a:pt x="498" y="240"/>
                  </a:lnTo>
                  <a:lnTo>
                    <a:pt x="498" y="240"/>
                  </a:lnTo>
                  <a:lnTo>
                    <a:pt x="496" y="250"/>
                  </a:lnTo>
                  <a:lnTo>
                    <a:pt x="490" y="258"/>
                  </a:lnTo>
                  <a:lnTo>
                    <a:pt x="482" y="264"/>
                  </a:lnTo>
                  <a:lnTo>
                    <a:pt x="472" y="266"/>
                  </a:lnTo>
                  <a:lnTo>
                    <a:pt x="0" y="266"/>
                  </a:lnTo>
                  <a:lnTo>
                    <a:pt x="0" y="272"/>
                  </a:lnTo>
                  <a:lnTo>
                    <a:pt x="0" y="272"/>
                  </a:lnTo>
                  <a:lnTo>
                    <a:pt x="2" y="282"/>
                  </a:lnTo>
                  <a:lnTo>
                    <a:pt x="8" y="292"/>
                  </a:lnTo>
                  <a:lnTo>
                    <a:pt x="16" y="296"/>
                  </a:lnTo>
                  <a:lnTo>
                    <a:pt x="26" y="298"/>
                  </a:lnTo>
                  <a:lnTo>
                    <a:pt x="508" y="298"/>
                  </a:lnTo>
                  <a:lnTo>
                    <a:pt x="508" y="298"/>
                  </a:lnTo>
                  <a:lnTo>
                    <a:pt x="518" y="296"/>
                  </a:lnTo>
                  <a:lnTo>
                    <a:pt x="526" y="292"/>
                  </a:lnTo>
                  <a:lnTo>
                    <a:pt x="532" y="282"/>
                  </a:lnTo>
                  <a:lnTo>
                    <a:pt x="534" y="272"/>
                  </a:lnTo>
                  <a:lnTo>
                    <a:pt x="534" y="26"/>
                  </a:lnTo>
                  <a:lnTo>
                    <a:pt x="534" y="26"/>
                  </a:lnTo>
                  <a:lnTo>
                    <a:pt x="532" y="16"/>
                  </a:lnTo>
                  <a:lnTo>
                    <a:pt x="526" y="8"/>
                  </a:lnTo>
                  <a:lnTo>
                    <a:pt x="518" y="2"/>
                  </a:lnTo>
                  <a:lnTo>
                    <a:pt x="508" y="0"/>
                  </a:lnTo>
                  <a:lnTo>
                    <a:pt x="508" y="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Group 121"/>
          <p:cNvGrpSpPr/>
          <p:nvPr/>
        </p:nvGrpSpPr>
        <p:grpSpPr>
          <a:xfrm>
            <a:off x="7895565" y="5246391"/>
            <a:ext cx="929054" cy="432978"/>
            <a:chOff x="-2781300" y="-3603625"/>
            <a:chExt cx="2711450" cy="1263650"/>
          </a:xfrm>
          <a:solidFill>
            <a:schemeClr val="tx1">
              <a:lumMod val="65000"/>
              <a:lumOff val="35000"/>
            </a:schemeClr>
          </a:solidFill>
        </p:grpSpPr>
        <p:sp>
          <p:nvSpPr>
            <p:cNvPr id="123" name="Freeform 891"/>
            <p:cNvSpPr>
              <a:spLocks noEditPoints="1"/>
            </p:cNvSpPr>
            <p:nvPr/>
          </p:nvSpPr>
          <p:spPr bwMode="auto">
            <a:xfrm>
              <a:off x="-1749425" y="-2892425"/>
              <a:ext cx="990600" cy="231775"/>
            </a:xfrm>
            <a:custGeom>
              <a:avLst/>
              <a:gdLst/>
              <a:ahLst/>
              <a:cxnLst>
                <a:cxn ang="0">
                  <a:pos x="6" y="0"/>
                </a:cxn>
                <a:cxn ang="0">
                  <a:pos x="54" y="112"/>
                </a:cxn>
                <a:cxn ang="0">
                  <a:pos x="570" y="112"/>
                </a:cxn>
                <a:cxn ang="0">
                  <a:pos x="616" y="0"/>
                </a:cxn>
                <a:cxn ang="0">
                  <a:pos x="18" y="80"/>
                </a:cxn>
                <a:cxn ang="0">
                  <a:pos x="14" y="40"/>
                </a:cxn>
                <a:cxn ang="0">
                  <a:pos x="30" y="94"/>
                </a:cxn>
                <a:cxn ang="0">
                  <a:pos x="34" y="92"/>
                </a:cxn>
                <a:cxn ang="0">
                  <a:pos x="46" y="60"/>
                </a:cxn>
                <a:cxn ang="0">
                  <a:pos x="64" y="110"/>
                </a:cxn>
                <a:cxn ang="0">
                  <a:pos x="68" y="68"/>
                </a:cxn>
                <a:cxn ang="0">
                  <a:pos x="78" y="74"/>
                </a:cxn>
                <a:cxn ang="0">
                  <a:pos x="98" y="120"/>
                </a:cxn>
                <a:cxn ang="0">
                  <a:pos x="100" y="78"/>
                </a:cxn>
                <a:cxn ang="0">
                  <a:pos x="112" y="82"/>
                </a:cxn>
                <a:cxn ang="0">
                  <a:pos x="134" y="126"/>
                </a:cxn>
                <a:cxn ang="0">
                  <a:pos x="132" y="84"/>
                </a:cxn>
                <a:cxn ang="0">
                  <a:pos x="144" y="128"/>
                </a:cxn>
                <a:cxn ang="0">
                  <a:pos x="168" y="130"/>
                </a:cxn>
                <a:cxn ang="0">
                  <a:pos x="164" y="90"/>
                </a:cxn>
                <a:cxn ang="0">
                  <a:pos x="178" y="134"/>
                </a:cxn>
                <a:cxn ang="0">
                  <a:pos x="200" y="134"/>
                </a:cxn>
                <a:cxn ang="0">
                  <a:pos x="196" y="94"/>
                </a:cxn>
                <a:cxn ang="0">
                  <a:pos x="212" y="138"/>
                </a:cxn>
                <a:cxn ang="0">
                  <a:pos x="216" y="136"/>
                </a:cxn>
                <a:cxn ang="0">
                  <a:pos x="228" y="98"/>
                </a:cxn>
                <a:cxn ang="0">
                  <a:pos x="246" y="140"/>
                </a:cxn>
                <a:cxn ang="0">
                  <a:pos x="250" y="100"/>
                </a:cxn>
                <a:cxn ang="0">
                  <a:pos x="260" y="100"/>
                </a:cxn>
                <a:cxn ang="0">
                  <a:pos x="280" y="142"/>
                </a:cxn>
                <a:cxn ang="0">
                  <a:pos x="282" y="98"/>
                </a:cxn>
                <a:cxn ang="0">
                  <a:pos x="294" y="100"/>
                </a:cxn>
                <a:cxn ang="0">
                  <a:pos x="316" y="140"/>
                </a:cxn>
                <a:cxn ang="0">
                  <a:pos x="316" y="98"/>
                </a:cxn>
                <a:cxn ang="0">
                  <a:pos x="328" y="138"/>
                </a:cxn>
                <a:cxn ang="0">
                  <a:pos x="350" y="138"/>
                </a:cxn>
                <a:cxn ang="0">
                  <a:pos x="348" y="98"/>
                </a:cxn>
                <a:cxn ang="0">
                  <a:pos x="362" y="140"/>
                </a:cxn>
                <a:cxn ang="0">
                  <a:pos x="384" y="138"/>
                </a:cxn>
                <a:cxn ang="0">
                  <a:pos x="380" y="98"/>
                </a:cxn>
                <a:cxn ang="0">
                  <a:pos x="396" y="140"/>
                </a:cxn>
                <a:cxn ang="0">
                  <a:pos x="400" y="138"/>
                </a:cxn>
                <a:cxn ang="0">
                  <a:pos x="412" y="96"/>
                </a:cxn>
                <a:cxn ang="0">
                  <a:pos x="430" y="136"/>
                </a:cxn>
                <a:cxn ang="0">
                  <a:pos x="434" y="96"/>
                </a:cxn>
                <a:cxn ang="0">
                  <a:pos x="444" y="94"/>
                </a:cxn>
                <a:cxn ang="0">
                  <a:pos x="464" y="132"/>
                </a:cxn>
                <a:cxn ang="0">
                  <a:pos x="466" y="90"/>
                </a:cxn>
                <a:cxn ang="0">
                  <a:pos x="478" y="90"/>
                </a:cxn>
                <a:cxn ang="0">
                  <a:pos x="500" y="126"/>
                </a:cxn>
                <a:cxn ang="0">
                  <a:pos x="498" y="84"/>
                </a:cxn>
                <a:cxn ang="0">
                  <a:pos x="510" y="120"/>
                </a:cxn>
                <a:cxn ang="0">
                  <a:pos x="534" y="118"/>
                </a:cxn>
                <a:cxn ang="0">
                  <a:pos x="530" y="76"/>
                </a:cxn>
                <a:cxn ang="0">
                  <a:pos x="544" y="114"/>
                </a:cxn>
                <a:cxn ang="0">
                  <a:pos x="566" y="106"/>
                </a:cxn>
                <a:cxn ang="0">
                  <a:pos x="562" y="66"/>
                </a:cxn>
                <a:cxn ang="0">
                  <a:pos x="578" y="104"/>
                </a:cxn>
                <a:cxn ang="0">
                  <a:pos x="582" y="100"/>
                </a:cxn>
                <a:cxn ang="0">
                  <a:pos x="594" y="52"/>
                </a:cxn>
                <a:cxn ang="0">
                  <a:pos x="612" y="82"/>
                </a:cxn>
                <a:cxn ang="0">
                  <a:pos x="616" y="42"/>
                </a:cxn>
              </a:cxnLst>
              <a:rect l="0" t="0" r="r" b="b"/>
              <a:pathLst>
                <a:path w="624" h="146">
                  <a:moveTo>
                    <a:pt x="312" y="62"/>
                  </a:moveTo>
                  <a:lnTo>
                    <a:pt x="312" y="62"/>
                  </a:lnTo>
                  <a:lnTo>
                    <a:pt x="256" y="60"/>
                  </a:lnTo>
                  <a:lnTo>
                    <a:pt x="204" y="56"/>
                  </a:lnTo>
                  <a:lnTo>
                    <a:pt x="156" y="52"/>
                  </a:lnTo>
                  <a:lnTo>
                    <a:pt x="112" y="44"/>
                  </a:lnTo>
                  <a:lnTo>
                    <a:pt x="76" y="34"/>
                  </a:lnTo>
                  <a:lnTo>
                    <a:pt x="44" y="24"/>
                  </a:lnTo>
                  <a:lnTo>
                    <a:pt x="22" y="12"/>
                  </a:lnTo>
                  <a:lnTo>
                    <a:pt x="12" y="6"/>
                  </a:lnTo>
                  <a:lnTo>
                    <a:pt x="6" y="0"/>
                  </a:lnTo>
                  <a:lnTo>
                    <a:pt x="6" y="0"/>
                  </a:lnTo>
                  <a:lnTo>
                    <a:pt x="2" y="8"/>
                  </a:lnTo>
                  <a:lnTo>
                    <a:pt x="0" y="14"/>
                  </a:lnTo>
                  <a:lnTo>
                    <a:pt x="0" y="68"/>
                  </a:lnTo>
                  <a:lnTo>
                    <a:pt x="0" y="68"/>
                  </a:lnTo>
                  <a:lnTo>
                    <a:pt x="2" y="76"/>
                  </a:lnTo>
                  <a:lnTo>
                    <a:pt x="6" y="84"/>
                  </a:lnTo>
                  <a:lnTo>
                    <a:pt x="14" y="92"/>
                  </a:lnTo>
                  <a:lnTo>
                    <a:pt x="24" y="98"/>
                  </a:lnTo>
                  <a:lnTo>
                    <a:pt x="38" y="106"/>
                  </a:lnTo>
                  <a:lnTo>
                    <a:pt x="54" y="112"/>
                  </a:lnTo>
                  <a:lnTo>
                    <a:pt x="92" y="122"/>
                  </a:lnTo>
                  <a:lnTo>
                    <a:pt x="138" y="132"/>
                  </a:lnTo>
                  <a:lnTo>
                    <a:pt x="190" y="140"/>
                  </a:lnTo>
                  <a:lnTo>
                    <a:pt x="248" y="144"/>
                  </a:lnTo>
                  <a:lnTo>
                    <a:pt x="312" y="146"/>
                  </a:lnTo>
                  <a:lnTo>
                    <a:pt x="312" y="146"/>
                  </a:lnTo>
                  <a:lnTo>
                    <a:pt x="374" y="144"/>
                  </a:lnTo>
                  <a:lnTo>
                    <a:pt x="432" y="140"/>
                  </a:lnTo>
                  <a:lnTo>
                    <a:pt x="486" y="132"/>
                  </a:lnTo>
                  <a:lnTo>
                    <a:pt x="532" y="122"/>
                  </a:lnTo>
                  <a:lnTo>
                    <a:pt x="570" y="112"/>
                  </a:lnTo>
                  <a:lnTo>
                    <a:pt x="586" y="106"/>
                  </a:lnTo>
                  <a:lnTo>
                    <a:pt x="598" y="98"/>
                  </a:lnTo>
                  <a:lnTo>
                    <a:pt x="610" y="92"/>
                  </a:lnTo>
                  <a:lnTo>
                    <a:pt x="616" y="84"/>
                  </a:lnTo>
                  <a:lnTo>
                    <a:pt x="622" y="76"/>
                  </a:lnTo>
                  <a:lnTo>
                    <a:pt x="624" y="68"/>
                  </a:lnTo>
                  <a:lnTo>
                    <a:pt x="624" y="14"/>
                  </a:lnTo>
                  <a:lnTo>
                    <a:pt x="624" y="14"/>
                  </a:lnTo>
                  <a:lnTo>
                    <a:pt x="622" y="8"/>
                  </a:lnTo>
                  <a:lnTo>
                    <a:pt x="616" y="0"/>
                  </a:lnTo>
                  <a:lnTo>
                    <a:pt x="616" y="0"/>
                  </a:lnTo>
                  <a:lnTo>
                    <a:pt x="610" y="6"/>
                  </a:lnTo>
                  <a:lnTo>
                    <a:pt x="602" y="12"/>
                  </a:lnTo>
                  <a:lnTo>
                    <a:pt x="578" y="24"/>
                  </a:lnTo>
                  <a:lnTo>
                    <a:pt x="548" y="34"/>
                  </a:lnTo>
                  <a:lnTo>
                    <a:pt x="510" y="44"/>
                  </a:lnTo>
                  <a:lnTo>
                    <a:pt x="468" y="52"/>
                  </a:lnTo>
                  <a:lnTo>
                    <a:pt x="418" y="56"/>
                  </a:lnTo>
                  <a:lnTo>
                    <a:pt x="366" y="60"/>
                  </a:lnTo>
                  <a:lnTo>
                    <a:pt x="312" y="62"/>
                  </a:lnTo>
                  <a:lnTo>
                    <a:pt x="312" y="62"/>
                  </a:lnTo>
                  <a:close/>
                  <a:moveTo>
                    <a:pt x="18" y="80"/>
                  </a:moveTo>
                  <a:lnTo>
                    <a:pt x="18" y="80"/>
                  </a:lnTo>
                  <a:lnTo>
                    <a:pt x="18" y="82"/>
                  </a:lnTo>
                  <a:lnTo>
                    <a:pt x="16" y="82"/>
                  </a:lnTo>
                  <a:lnTo>
                    <a:pt x="14" y="82"/>
                  </a:lnTo>
                  <a:lnTo>
                    <a:pt x="14" y="82"/>
                  </a:lnTo>
                  <a:lnTo>
                    <a:pt x="12" y="82"/>
                  </a:lnTo>
                  <a:lnTo>
                    <a:pt x="12" y="80"/>
                  </a:lnTo>
                  <a:lnTo>
                    <a:pt x="12" y="42"/>
                  </a:lnTo>
                  <a:lnTo>
                    <a:pt x="12" y="42"/>
                  </a:lnTo>
                  <a:lnTo>
                    <a:pt x="12" y="40"/>
                  </a:lnTo>
                  <a:lnTo>
                    <a:pt x="14" y="40"/>
                  </a:lnTo>
                  <a:lnTo>
                    <a:pt x="16" y="40"/>
                  </a:lnTo>
                  <a:lnTo>
                    <a:pt x="16" y="40"/>
                  </a:lnTo>
                  <a:lnTo>
                    <a:pt x="18" y="40"/>
                  </a:lnTo>
                  <a:lnTo>
                    <a:pt x="18" y="42"/>
                  </a:lnTo>
                  <a:lnTo>
                    <a:pt x="18" y="80"/>
                  </a:lnTo>
                  <a:close/>
                  <a:moveTo>
                    <a:pt x="34" y="92"/>
                  </a:moveTo>
                  <a:lnTo>
                    <a:pt x="34" y="92"/>
                  </a:lnTo>
                  <a:lnTo>
                    <a:pt x="34" y="94"/>
                  </a:lnTo>
                  <a:lnTo>
                    <a:pt x="32" y="94"/>
                  </a:lnTo>
                  <a:lnTo>
                    <a:pt x="30" y="94"/>
                  </a:lnTo>
                  <a:lnTo>
                    <a:pt x="30" y="94"/>
                  </a:lnTo>
                  <a:lnTo>
                    <a:pt x="30" y="94"/>
                  </a:lnTo>
                  <a:lnTo>
                    <a:pt x="28" y="92"/>
                  </a:lnTo>
                  <a:lnTo>
                    <a:pt x="28" y="54"/>
                  </a:lnTo>
                  <a:lnTo>
                    <a:pt x="28" y="54"/>
                  </a:lnTo>
                  <a:lnTo>
                    <a:pt x="30" y="52"/>
                  </a:lnTo>
                  <a:lnTo>
                    <a:pt x="30" y="52"/>
                  </a:lnTo>
                  <a:lnTo>
                    <a:pt x="32" y="52"/>
                  </a:lnTo>
                  <a:lnTo>
                    <a:pt x="32" y="52"/>
                  </a:lnTo>
                  <a:lnTo>
                    <a:pt x="34" y="52"/>
                  </a:lnTo>
                  <a:lnTo>
                    <a:pt x="34" y="54"/>
                  </a:lnTo>
                  <a:lnTo>
                    <a:pt x="34" y="92"/>
                  </a:lnTo>
                  <a:close/>
                  <a:moveTo>
                    <a:pt x="52" y="100"/>
                  </a:moveTo>
                  <a:lnTo>
                    <a:pt x="52" y="100"/>
                  </a:lnTo>
                  <a:lnTo>
                    <a:pt x="50" y="102"/>
                  </a:lnTo>
                  <a:lnTo>
                    <a:pt x="48" y="104"/>
                  </a:lnTo>
                  <a:lnTo>
                    <a:pt x="48" y="104"/>
                  </a:lnTo>
                  <a:lnTo>
                    <a:pt x="48" y="104"/>
                  </a:lnTo>
                  <a:lnTo>
                    <a:pt x="46" y="102"/>
                  </a:lnTo>
                  <a:lnTo>
                    <a:pt x="46" y="100"/>
                  </a:lnTo>
                  <a:lnTo>
                    <a:pt x="46" y="62"/>
                  </a:lnTo>
                  <a:lnTo>
                    <a:pt x="46" y="62"/>
                  </a:lnTo>
                  <a:lnTo>
                    <a:pt x="46" y="60"/>
                  </a:lnTo>
                  <a:lnTo>
                    <a:pt x="48" y="60"/>
                  </a:lnTo>
                  <a:lnTo>
                    <a:pt x="48" y="60"/>
                  </a:lnTo>
                  <a:lnTo>
                    <a:pt x="48" y="60"/>
                  </a:lnTo>
                  <a:lnTo>
                    <a:pt x="50" y="60"/>
                  </a:lnTo>
                  <a:lnTo>
                    <a:pt x="52" y="62"/>
                  </a:lnTo>
                  <a:lnTo>
                    <a:pt x="52" y="100"/>
                  </a:lnTo>
                  <a:close/>
                  <a:moveTo>
                    <a:pt x="68" y="106"/>
                  </a:moveTo>
                  <a:lnTo>
                    <a:pt x="68" y="106"/>
                  </a:lnTo>
                  <a:lnTo>
                    <a:pt x="68" y="108"/>
                  </a:lnTo>
                  <a:lnTo>
                    <a:pt x="66" y="110"/>
                  </a:lnTo>
                  <a:lnTo>
                    <a:pt x="64" y="110"/>
                  </a:lnTo>
                  <a:lnTo>
                    <a:pt x="64" y="110"/>
                  </a:lnTo>
                  <a:lnTo>
                    <a:pt x="62" y="108"/>
                  </a:lnTo>
                  <a:lnTo>
                    <a:pt x="62" y="106"/>
                  </a:lnTo>
                  <a:lnTo>
                    <a:pt x="62" y="68"/>
                  </a:lnTo>
                  <a:lnTo>
                    <a:pt x="62" y="68"/>
                  </a:lnTo>
                  <a:lnTo>
                    <a:pt x="62" y="66"/>
                  </a:lnTo>
                  <a:lnTo>
                    <a:pt x="64" y="66"/>
                  </a:lnTo>
                  <a:lnTo>
                    <a:pt x="66" y="66"/>
                  </a:lnTo>
                  <a:lnTo>
                    <a:pt x="66" y="66"/>
                  </a:lnTo>
                  <a:lnTo>
                    <a:pt x="68" y="66"/>
                  </a:lnTo>
                  <a:lnTo>
                    <a:pt x="68" y="68"/>
                  </a:lnTo>
                  <a:lnTo>
                    <a:pt x="68" y="106"/>
                  </a:lnTo>
                  <a:close/>
                  <a:moveTo>
                    <a:pt x="84" y="112"/>
                  </a:moveTo>
                  <a:lnTo>
                    <a:pt x="84" y="112"/>
                  </a:lnTo>
                  <a:lnTo>
                    <a:pt x="84" y="114"/>
                  </a:lnTo>
                  <a:lnTo>
                    <a:pt x="82" y="114"/>
                  </a:lnTo>
                  <a:lnTo>
                    <a:pt x="80" y="114"/>
                  </a:lnTo>
                  <a:lnTo>
                    <a:pt x="80" y="114"/>
                  </a:lnTo>
                  <a:lnTo>
                    <a:pt x="78" y="114"/>
                  </a:lnTo>
                  <a:lnTo>
                    <a:pt x="78" y="112"/>
                  </a:lnTo>
                  <a:lnTo>
                    <a:pt x="78" y="74"/>
                  </a:lnTo>
                  <a:lnTo>
                    <a:pt x="78" y="74"/>
                  </a:lnTo>
                  <a:lnTo>
                    <a:pt x="78" y="72"/>
                  </a:lnTo>
                  <a:lnTo>
                    <a:pt x="80" y="72"/>
                  </a:lnTo>
                  <a:lnTo>
                    <a:pt x="82" y="72"/>
                  </a:lnTo>
                  <a:lnTo>
                    <a:pt x="82" y="72"/>
                  </a:lnTo>
                  <a:lnTo>
                    <a:pt x="84" y="72"/>
                  </a:lnTo>
                  <a:lnTo>
                    <a:pt x="84" y="74"/>
                  </a:lnTo>
                  <a:lnTo>
                    <a:pt x="84" y="112"/>
                  </a:lnTo>
                  <a:close/>
                  <a:moveTo>
                    <a:pt x="100" y="118"/>
                  </a:moveTo>
                  <a:lnTo>
                    <a:pt x="100" y="118"/>
                  </a:lnTo>
                  <a:lnTo>
                    <a:pt x="100" y="118"/>
                  </a:lnTo>
                  <a:lnTo>
                    <a:pt x="98" y="120"/>
                  </a:lnTo>
                  <a:lnTo>
                    <a:pt x="98" y="120"/>
                  </a:lnTo>
                  <a:lnTo>
                    <a:pt x="98" y="120"/>
                  </a:lnTo>
                  <a:lnTo>
                    <a:pt x="96" y="118"/>
                  </a:lnTo>
                  <a:lnTo>
                    <a:pt x="94" y="118"/>
                  </a:lnTo>
                  <a:lnTo>
                    <a:pt x="94" y="78"/>
                  </a:lnTo>
                  <a:lnTo>
                    <a:pt x="94" y="78"/>
                  </a:lnTo>
                  <a:lnTo>
                    <a:pt x="96" y="78"/>
                  </a:lnTo>
                  <a:lnTo>
                    <a:pt x="98" y="76"/>
                  </a:lnTo>
                  <a:lnTo>
                    <a:pt x="98" y="76"/>
                  </a:lnTo>
                  <a:lnTo>
                    <a:pt x="98" y="76"/>
                  </a:lnTo>
                  <a:lnTo>
                    <a:pt x="100" y="78"/>
                  </a:lnTo>
                  <a:lnTo>
                    <a:pt x="100" y="78"/>
                  </a:lnTo>
                  <a:lnTo>
                    <a:pt x="100" y="118"/>
                  </a:lnTo>
                  <a:close/>
                  <a:moveTo>
                    <a:pt x="118" y="120"/>
                  </a:moveTo>
                  <a:lnTo>
                    <a:pt x="118" y="120"/>
                  </a:lnTo>
                  <a:lnTo>
                    <a:pt x="116" y="122"/>
                  </a:lnTo>
                  <a:lnTo>
                    <a:pt x="116" y="122"/>
                  </a:lnTo>
                  <a:lnTo>
                    <a:pt x="114" y="122"/>
                  </a:lnTo>
                  <a:lnTo>
                    <a:pt x="114" y="122"/>
                  </a:lnTo>
                  <a:lnTo>
                    <a:pt x="112" y="122"/>
                  </a:lnTo>
                  <a:lnTo>
                    <a:pt x="112" y="120"/>
                  </a:lnTo>
                  <a:lnTo>
                    <a:pt x="112" y="82"/>
                  </a:lnTo>
                  <a:lnTo>
                    <a:pt x="112" y="82"/>
                  </a:lnTo>
                  <a:lnTo>
                    <a:pt x="112" y="80"/>
                  </a:lnTo>
                  <a:lnTo>
                    <a:pt x="114" y="80"/>
                  </a:lnTo>
                  <a:lnTo>
                    <a:pt x="116" y="80"/>
                  </a:lnTo>
                  <a:lnTo>
                    <a:pt x="116" y="80"/>
                  </a:lnTo>
                  <a:lnTo>
                    <a:pt x="116" y="80"/>
                  </a:lnTo>
                  <a:lnTo>
                    <a:pt x="118" y="82"/>
                  </a:lnTo>
                  <a:lnTo>
                    <a:pt x="118" y="120"/>
                  </a:lnTo>
                  <a:close/>
                  <a:moveTo>
                    <a:pt x="134" y="124"/>
                  </a:moveTo>
                  <a:lnTo>
                    <a:pt x="134" y="124"/>
                  </a:lnTo>
                  <a:lnTo>
                    <a:pt x="134" y="126"/>
                  </a:lnTo>
                  <a:lnTo>
                    <a:pt x="132" y="126"/>
                  </a:lnTo>
                  <a:lnTo>
                    <a:pt x="130" y="126"/>
                  </a:lnTo>
                  <a:lnTo>
                    <a:pt x="130" y="126"/>
                  </a:lnTo>
                  <a:lnTo>
                    <a:pt x="128" y="126"/>
                  </a:lnTo>
                  <a:lnTo>
                    <a:pt x="128" y="124"/>
                  </a:lnTo>
                  <a:lnTo>
                    <a:pt x="128" y="86"/>
                  </a:lnTo>
                  <a:lnTo>
                    <a:pt x="128" y="86"/>
                  </a:lnTo>
                  <a:lnTo>
                    <a:pt x="128" y="84"/>
                  </a:lnTo>
                  <a:lnTo>
                    <a:pt x="130" y="84"/>
                  </a:lnTo>
                  <a:lnTo>
                    <a:pt x="132" y="84"/>
                  </a:lnTo>
                  <a:lnTo>
                    <a:pt x="132" y="84"/>
                  </a:lnTo>
                  <a:lnTo>
                    <a:pt x="134" y="84"/>
                  </a:lnTo>
                  <a:lnTo>
                    <a:pt x="134" y="86"/>
                  </a:lnTo>
                  <a:lnTo>
                    <a:pt x="134" y="124"/>
                  </a:lnTo>
                  <a:close/>
                  <a:moveTo>
                    <a:pt x="150" y="128"/>
                  </a:moveTo>
                  <a:lnTo>
                    <a:pt x="150" y="128"/>
                  </a:lnTo>
                  <a:lnTo>
                    <a:pt x="150" y="130"/>
                  </a:lnTo>
                  <a:lnTo>
                    <a:pt x="148" y="130"/>
                  </a:lnTo>
                  <a:lnTo>
                    <a:pt x="146" y="130"/>
                  </a:lnTo>
                  <a:lnTo>
                    <a:pt x="146" y="130"/>
                  </a:lnTo>
                  <a:lnTo>
                    <a:pt x="146" y="130"/>
                  </a:lnTo>
                  <a:lnTo>
                    <a:pt x="144" y="128"/>
                  </a:lnTo>
                  <a:lnTo>
                    <a:pt x="144" y="90"/>
                  </a:lnTo>
                  <a:lnTo>
                    <a:pt x="144" y="90"/>
                  </a:lnTo>
                  <a:lnTo>
                    <a:pt x="146" y="88"/>
                  </a:lnTo>
                  <a:lnTo>
                    <a:pt x="146" y="86"/>
                  </a:lnTo>
                  <a:lnTo>
                    <a:pt x="148" y="86"/>
                  </a:lnTo>
                  <a:lnTo>
                    <a:pt x="148" y="86"/>
                  </a:lnTo>
                  <a:lnTo>
                    <a:pt x="150" y="88"/>
                  </a:lnTo>
                  <a:lnTo>
                    <a:pt x="150" y="90"/>
                  </a:lnTo>
                  <a:lnTo>
                    <a:pt x="150" y="128"/>
                  </a:lnTo>
                  <a:close/>
                  <a:moveTo>
                    <a:pt x="168" y="130"/>
                  </a:moveTo>
                  <a:lnTo>
                    <a:pt x="168" y="130"/>
                  </a:lnTo>
                  <a:lnTo>
                    <a:pt x="166" y="132"/>
                  </a:lnTo>
                  <a:lnTo>
                    <a:pt x="164" y="132"/>
                  </a:lnTo>
                  <a:lnTo>
                    <a:pt x="164" y="132"/>
                  </a:lnTo>
                  <a:lnTo>
                    <a:pt x="164" y="132"/>
                  </a:lnTo>
                  <a:lnTo>
                    <a:pt x="162" y="132"/>
                  </a:lnTo>
                  <a:lnTo>
                    <a:pt x="162" y="130"/>
                  </a:lnTo>
                  <a:lnTo>
                    <a:pt x="162" y="92"/>
                  </a:lnTo>
                  <a:lnTo>
                    <a:pt x="162" y="92"/>
                  </a:lnTo>
                  <a:lnTo>
                    <a:pt x="162" y="90"/>
                  </a:lnTo>
                  <a:lnTo>
                    <a:pt x="164" y="90"/>
                  </a:lnTo>
                  <a:lnTo>
                    <a:pt x="164" y="90"/>
                  </a:lnTo>
                  <a:lnTo>
                    <a:pt x="164" y="90"/>
                  </a:lnTo>
                  <a:lnTo>
                    <a:pt x="166" y="90"/>
                  </a:lnTo>
                  <a:lnTo>
                    <a:pt x="168" y="92"/>
                  </a:lnTo>
                  <a:lnTo>
                    <a:pt x="168" y="130"/>
                  </a:lnTo>
                  <a:close/>
                  <a:moveTo>
                    <a:pt x="184" y="132"/>
                  </a:moveTo>
                  <a:lnTo>
                    <a:pt x="184" y="132"/>
                  </a:lnTo>
                  <a:lnTo>
                    <a:pt x="184" y="134"/>
                  </a:lnTo>
                  <a:lnTo>
                    <a:pt x="182" y="134"/>
                  </a:lnTo>
                  <a:lnTo>
                    <a:pt x="180" y="134"/>
                  </a:lnTo>
                  <a:lnTo>
                    <a:pt x="180" y="134"/>
                  </a:lnTo>
                  <a:lnTo>
                    <a:pt x="178" y="134"/>
                  </a:lnTo>
                  <a:lnTo>
                    <a:pt x="178" y="132"/>
                  </a:lnTo>
                  <a:lnTo>
                    <a:pt x="178" y="94"/>
                  </a:lnTo>
                  <a:lnTo>
                    <a:pt x="178" y="94"/>
                  </a:lnTo>
                  <a:lnTo>
                    <a:pt x="178" y="92"/>
                  </a:lnTo>
                  <a:lnTo>
                    <a:pt x="180" y="92"/>
                  </a:lnTo>
                  <a:lnTo>
                    <a:pt x="182" y="92"/>
                  </a:lnTo>
                  <a:lnTo>
                    <a:pt x="182" y="92"/>
                  </a:lnTo>
                  <a:lnTo>
                    <a:pt x="184" y="92"/>
                  </a:lnTo>
                  <a:lnTo>
                    <a:pt x="184" y="94"/>
                  </a:lnTo>
                  <a:lnTo>
                    <a:pt x="184" y="132"/>
                  </a:lnTo>
                  <a:close/>
                  <a:moveTo>
                    <a:pt x="200" y="134"/>
                  </a:moveTo>
                  <a:lnTo>
                    <a:pt x="200" y="134"/>
                  </a:lnTo>
                  <a:lnTo>
                    <a:pt x="200" y="136"/>
                  </a:lnTo>
                  <a:lnTo>
                    <a:pt x="198" y="136"/>
                  </a:lnTo>
                  <a:lnTo>
                    <a:pt x="196" y="136"/>
                  </a:lnTo>
                  <a:lnTo>
                    <a:pt x="196" y="136"/>
                  </a:lnTo>
                  <a:lnTo>
                    <a:pt x="194" y="136"/>
                  </a:lnTo>
                  <a:lnTo>
                    <a:pt x="194" y="134"/>
                  </a:lnTo>
                  <a:lnTo>
                    <a:pt x="194" y="96"/>
                  </a:lnTo>
                  <a:lnTo>
                    <a:pt x="194" y="96"/>
                  </a:lnTo>
                  <a:lnTo>
                    <a:pt x="194" y="94"/>
                  </a:lnTo>
                  <a:lnTo>
                    <a:pt x="196" y="94"/>
                  </a:lnTo>
                  <a:lnTo>
                    <a:pt x="198" y="94"/>
                  </a:lnTo>
                  <a:lnTo>
                    <a:pt x="198" y="94"/>
                  </a:lnTo>
                  <a:lnTo>
                    <a:pt x="200" y="94"/>
                  </a:lnTo>
                  <a:lnTo>
                    <a:pt x="200" y="96"/>
                  </a:lnTo>
                  <a:lnTo>
                    <a:pt x="200" y="134"/>
                  </a:lnTo>
                  <a:close/>
                  <a:moveTo>
                    <a:pt x="216" y="136"/>
                  </a:moveTo>
                  <a:lnTo>
                    <a:pt x="216" y="136"/>
                  </a:lnTo>
                  <a:lnTo>
                    <a:pt x="216" y="138"/>
                  </a:lnTo>
                  <a:lnTo>
                    <a:pt x="214" y="138"/>
                  </a:lnTo>
                  <a:lnTo>
                    <a:pt x="212" y="138"/>
                  </a:lnTo>
                  <a:lnTo>
                    <a:pt x="212" y="138"/>
                  </a:lnTo>
                  <a:lnTo>
                    <a:pt x="212" y="138"/>
                  </a:lnTo>
                  <a:lnTo>
                    <a:pt x="210" y="136"/>
                  </a:lnTo>
                  <a:lnTo>
                    <a:pt x="210" y="96"/>
                  </a:lnTo>
                  <a:lnTo>
                    <a:pt x="210" y="96"/>
                  </a:lnTo>
                  <a:lnTo>
                    <a:pt x="212" y="96"/>
                  </a:lnTo>
                  <a:lnTo>
                    <a:pt x="212" y="94"/>
                  </a:lnTo>
                  <a:lnTo>
                    <a:pt x="214" y="94"/>
                  </a:lnTo>
                  <a:lnTo>
                    <a:pt x="214" y="94"/>
                  </a:lnTo>
                  <a:lnTo>
                    <a:pt x="216" y="96"/>
                  </a:lnTo>
                  <a:lnTo>
                    <a:pt x="216" y="96"/>
                  </a:lnTo>
                  <a:lnTo>
                    <a:pt x="216" y="136"/>
                  </a:lnTo>
                  <a:close/>
                  <a:moveTo>
                    <a:pt x="234" y="138"/>
                  </a:moveTo>
                  <a:lnTo>
                    <a:pt x="234" y="138"/>
                  </a:lnTo>
                  <a:lnTo>
                    <a:pt x="232" y="138"/>
                  </a:lnTo>
                  <a:lnTo>
                    <a:pt x="232" y="140"/>
                  </a:lnTo>
                  <a:lnTo>
                    <a:pt x="230" y="140"/>
                  </a:lnTo>
                  <a:lnTo>
                    <a:pt x="230" y="140"/>
                  </a:lnTo>
                  <a:lnTo>
                    <a:pt x="228" y="138"/>
                  </a:lnTo>
                  <a:lnTo>
                    <a:pt x="228" y="138"/>
                  </a:lnTo>
                  <a:lnTo>
                    <a:pt x="228" y="98"/>
                  </a:lnTo>
                  <a:lnTo>
                    <a:pt x="228" y="98"/>
                  </a:lnTo>
                  <a:lnTo>
                    <a:pt x="228" y="98"/>
                  </a:lnTo>
                  <a:lnTo>
                    <a:pt x="230" y="96"/>
                  </a:lnTo>
                  <a:lnTo>
                    <a:pt x="232" y="96"/>
                  </a:lnTo>
                  <a:lnTo>
                    <a:pt x="232" y="96"/>
                  </a:lnTo>
                  <a:lnTo>
                    <a:pt x="232" y="98"/>
                  </a:lnTo>
                  <a:lnTo>
                    <a:pt x="234" y="98"/>
                  </a:lnTo>
                  <a:lnTo>
                    <a:pt x="234" y="138"/>
                  </a:lnTo>
                  <a:close/>
                  <a:moveTo>
                    <a:pt x="250" y="138"/>
                  </a:moveTo>
                  <a:lnTo>
                    <a:pt x="250" y="138"/>
                  </a:lnTo>
                  <a:lnTo>
                    <a:pt x="250" y="140"/>
                  </a:lnTo>
                  <a:lnTo>
                    <a:pt x="248" y="140"/>
                  </a:lnTo>
                  <a:lnTo>
                    <a:pt x="246" y="140"/>
                  </a:lnTo>
                  <a:lnTo>
                    <a:pt x="246" y="140"/>
                  </a:lnTo>
                  <a:lnTo>
                    <a:pt x="244" y="140"/>
                  </a:lnTo>
                  <a:lnTo>
                    <a:pt x="244" y="138"/>
                  </a:lnTo>
                  <a:lnTo>
                    <a:pt x="244" y="100"/>
                  </a:lnTo>
                  <a:lnTo>
                    <a:pt x="244" y="100"/>
                  </a:lnTo>
                  <a:lnTo>
                    <a:pt x="244" y="98"/>
                  </a:lnTo>
                  <a:lnTo>
                    <a:pt x="246" y="98"/>
                  </a:lnTo>
                  <a:lnTo>
                    <a:pt x="248" y="98"/>
                  </a:lnTo>
                  <a:lnTo>
                    <a:pt x="248" y="98"/>
                  </a:lnTo>
                  <a:lnTo>
                    <a:pt x="250" y="98"/>
                  </a:lnTo>
                  <a:lnTo>
                    <a:pt x="250" y="100"/>
                  </a:lnTo>
                  <a:lnTo>
                    <a:pt x="250" y="138"/>
                  </a:lnTo>
                  <a:close/>
                  <a:moveTo>
                    <a:pt x="266" y="138"/>
                  </a:moveTo>
                  <a:lnTo>
                    <a:pt x="266" y="138"/>
                  </a:lnTo>
                  <a:lnTo>
                    <a:pt x="266" y="140"/>
                  </a:lnTo>
                  <a:lnTo>
                    <a:pt x="264" y="140"/>
                  </a:lnTo>
                  <a:lnTo>
                    <a:pt x="262" y="140"/>
                  </a:lnTo>
                  <a:lnTo>
                    <a:pt x="262" y="140"/>
                  </a:lnTo>
                  <a:lnTo>
                    <a:pt x="262" y="140"/>
                  </a:lnTo>
                  <a:lnTo>
                    <a:pt x="260" y="138"/>
                  </a:lnTo>
                  <a:lnTo>
                    <a:pt x="260" y="100"/>
                  </a:lnTo>
                  <a:lnTo>
                    <a:pt x="260" y="100"/>
                  </a:lnTo>
                  <a:lnTo>
                    <a:pt x="262" y="98"/>
                  </a:lnTo>
                  <a:lnTo>
                    <a:pt x="262" y="98"/>
                  </a:lnTo>
                  <a:lnTo>
                    <a:pt x="264" y="98"/>
                  </a:lnTo>
                  <a:lnTo>
                    <a:pt x="264" y="98"/>
                  </a:lnTo>
                  <a:lnTo>
                    <a:pt x="266" y="98"/>
                  </a:lnTo>
                  <a:lnTo>
                    <a:pt x="266" y="100"/>
                  </a:lnTo>
                  <a:lnTo>
                    <a:pt x="266" y="138"/>
                  </a:lnTo>
                  <a:close/>
                  <a:moveTo>
                    <a:pt x="284" y="138"/>
                  </a:moveTo>
                  <a:lnTo>
                    <a:pt x="284" y="138"/>
                  </a:lnTo>
                  <a:lnTo>
                    <a:pt x="282" y="140"/>
                  </a:lnTo>
                  <a:lnTo>
                    <a:pt x="280" y="142"/>
                  </a:lnTo>
                  <a:lnTo>
                    <a:pt x="280" y="142"/>
                  </a:lnTo>
                  <a:lnTo>
                    <a:pt x="280" y="142"/>
                  </a:lnTo>
                  <a:lnTo>
                    <a:pt x="278" y="140"/>
                  </a:lnTo>
                  <a:lnTo>
                    <a:pt x="276" y="138"/>
                  </a:lnTo>
                  <a:lnTo>
                    <a:pt x="276" y="100"/>
                  </a:lnTo>
                  <a:lnTo>
                    <a:pt x="276" y="100"/>
                  </a:lnTo>
                  <a:lnTo>
                    <a:pt x="278" y="98"/>
                  </a:lnTo>
                  <a:lnTo>
                    <a:pt x="280" y="98"/>
                  </a:lnTo>
                  <a:lnTo>
                    <a:pt x="280" y="98"/>
                  </a:lnTo>
                  <a:lnTo>
                    <a:pt x="280" y="98"/>
                  </a:lnTo>
                  <a:lnTo>
                    <a:pt x="282" y="98"/>
                  </a:lnTo>
                  <a:lnTo>
                    <a:pt x="284" y="100"/>
                  </a:lnTo>
                  <a:lnTo>
                    <a:pt x="284" y="138"/>
                  </a:lnTo>
                  <a:close/>
                  <a:moveTo>
                    <a:pt x="300" y="138"/>
                  </a:moveTo>
                  <a:lnTo>
                    <a:pt x="300" y="138"/>
                  </a:lnTo>
                  <a:lnTo>
                    <a:pt x="298" y="140"/>
                  </a:lnTo>
                  <a:lnTo>
                    <a:pt x="298" y="142"/>
                  </a:lnTo>
                  <a:lnTo>
                    <a:pt x="296" y="142"/>
                  </a:lnTo>
                  <a:lnTo>
                    <a:pt x="296" y="142"/>
                  </a:lnTo>
                  <a:lnTo>
                    <a:pt x="294" y="140"/>
                  </a:lnTo>
                  <a:lnTo>
                    <a:pt x="294" y="138"/>
                  </a:lnTo>
                  <a:lnTo>
                    <a:pt x="294" y="100"/>
                  </a:lnTo>
                  <a:lnTo>
                    <a:pt x="294" y="100"/>
                  </a:lnTo>
                  <a:lnTo>
                    <a:pt x="294" y="98"/>
                  </a:lnTo>
                  <a:lnTo>
                    <a:pt x="296" y="98"/>
                  </a:lnTo>
                  <a:lnTo>
                    <a:pt x="298" y="98"/>
                  </a:lnTo>
                  <a:lnTo>
                    <a:pt x="298" y="98"/>
                  </a:lnTo>
                  <a:lnTo>
                    <a:pt x="298" y="98"/>
                  </a:lnTo>
                  <a:lnTo>
                    <a:pt x="300" y="100"/>
                  </a:lnTo>
                  <a:lnTo>
                    <a:pt x="300" y="138"/>
                  </a:lnTo>
                  <a:close/>
                  <a:moveTo>
                    <a:pt x="318" y="138"/>
                  </a:moveTo>
                  <a:lnTo>
                    <a:pt x="318" y="138"/>
                  </a:lnTo>
                  <a:lnTo>
                    <a:pt x="316" y="140"/>
                  </a:lnTo>
                  <a:lnTo>
                    <a:pt x="316" y="142"/>
                  </a:lnTo>
                  <a:lnTo>
                    <a:pt x="314" y="142"/>
                  </a:lnTo>
                  <a:lnTo>
                    <a:pt x="314" y="142"/>
                  </a:lnTo>
                  <a:lnTo>
                    <a:pt x="312" y="140"/>
                  </a:lnTo>
                  <a:lnTo>
                    <a:pt x="312" y="138"/>
                  </a:lnTo>
                  <a:lnTo>
                    <a:pt x="312" y="100"/>
                  </a:lnTo>
                  <a:lnTo>
                    <a:pt x="312" y="100"/>
                  </a:lnTo>
                  <a:lnTo>
                    <a:pt x="312" y="98"/>
                  </a:lnTo>
                  <a:lnTo>
                    <a:pt x="314" y="98"/>
                  </a:lnTo>
                  <a:lnTo>
                    <a:pt x="316" y="98"/>
                  </a:lnTo>
                  <a:lnTo>
                    <a:pt x="316" y="98"/>
                  </a:lnTo>
                  <a:lnTo>
                    <a:pt x="316" y="98"/>
                  </a:lnTo>
                  <a:lnTo>
                    <a:pt x="318" y="100"/>
                  </a:lnTo>
                  <a:lnTo>
                    <a:pt x="318" y="138"/>
                  </a:lnTo>
                  <a:close/>
                  <a:moveTo>
                    <a:pt x="334" y="138"/>
                  </a:moveTo>
                  <a:lnTo>
                    <a:pt x="334" y="138"/>
                  </a:lnTo>
                  <a:lnTo>
                    <a:pt x="334" y="140"/>
                  </a:lnTo>
                  <a:lnTo>
                    <a:pt x="332" y="142"/>
                  </a:lnTo>
                  <a:lnTo>
                    <a:pt x="330" y="142"/>
                  </a:lnTo>
                  <a:lnTo>
                    <a:pt x="330" y="142"/>
                  </a:lnTo>
                  <a:lnTo>
                    <a:pt x="328" y="140"/>
                  </a:lnTo>
                  <a:lnTo>
                    <a:pt x="328" y="138"/>
                  </a:lnTo>
                  <a:lnTo>
                    <a:pt x="328" y="100"/>
                  </a:lnTo>
                  <a:lnTo>
                    <a:pt x="328" y="100"/>
                  </a:lnTo>
                  <a:lnTo>
                    <a:pt x="328" y="98"/>
                  </a:lnTo>
                  <a:lnTo>
                    <a:pt x="330" y="98"/>
                  </a:lnTo>
                  <a:lnTo>
                    <a:pt x="332" y="98"/>
                  </a:lnTo>
                  <a:lnTo>
                    <a:pt x="332" y="98"/>
                  </a:lnTo>
                  <a:lnTo>
                    <a:pt x="334" y="98"/>
                  </a:lnTo>
                  <a:lnTo>
                    <a:pt x="334" y="100"/>
                  </a:lnTo>
                  <a:lnTo>
                    <a:pt x="334" y="138"/>
                  </a:lnTo>
                  <a:close/>
                  <a:moveTo>
                    <a:pt x="350" y="138"/>
                  </a:moveTo>
                  <a:lnTo>
                    <a:pt x="350" y="138"/>
                  </a:lnTo>
                  <a:lnTo>
                    <a:pt x="350" y="140"/>
                  </a:lnTo>
                  <a:lnTo>
                    <a:pt x="348" y="142"/>
                  </a:lnTo>
                  <a:lnTo>
                    <a:pt x="346" y="142"/>
                  </a:lnTo>
                  <a:lnTo>
                    <a:pt x="346" y="142"/>
                  </a:lnTo>
                  <a:lnTo>
                    <a:pt x="346" y="140"/>
                  </a:lnTo>
                  <a:lnTo>
                    <a:pt x="344" y="138"/>
                  </a:lnTo>
                  <a:lnTo>
                    <a:pt x="344" y="100"/>
                  </a:lnTo>
                  <a:lnTo>
                    <a:pt x="344" y="100"/>
                  </a:lnTo>
                  <a:lnTo>
                    <a:pt x="346" y="98"/>
                  </a:lnTo>
                  <a:lnTo>
                    <a:pt x="346" y="98"/>
                  </a:lnTo>
                  <a:lnTo>
                    <a:pt x="348" y="98"/>
                  </a:lnTo>
                  <a:lnTo>
                    <a:pt x="348" y="98"/>
                  </a:lnTo>
                  <a:lnTo>
                    <a:pt x="350" y="98"/>
                  </a:lnTo>
                  <a:lnTo>
                    <a:pt x="350" y="100"/>
                  </a:lnTo>
                  <a:lnTo>
                    <a:pt x="350" y="138"/>
                  </a:lnTo>
                  <a:close/>
                  <a:moveTo>
                    <a:pt x="368" y="138"/>
                  </a:moveTo>
                  <a:lnTo>
                    <a:pt x="368" y="138"/>
                  </a:lnTo>
                  <a:lnTo>
                    <a:pt x="366" y="140"/>
                  </a:lnTo>
                  <a:lnTo>
                    <a:pt x="366" y="140"/>
                  </a:lnTo>
                  <a:lnTo>
                    <a:pt x="364" y="140"/>
                  </a:lnTo>
                  <a:lnTo>
                    <a:pt x="364" y="140"/>
                  </a:lnTo>
                  <a:lnTo>
                    <a:pt x="362" y="140"/>
                  </a:lnTo>
                  <a:lnTo>
                    <a:pt x="362" y="138"/>
                  </a:lnTo>
                  <a:lnTo>
                    <a:pt x="362" y="100"/>
                  </a:lnTo>
                  <a:lnTo>
                    <a:pt x="362" y="100"/>
                  </a:lnTo>
                  <a:lnTo>
                    <a:pt x="362" y="98"/>
                  </a:lnTo>
                  <a:lnTo>
                    <a:pt x="364" y="98"/>
                  </a:lnTo>
                  <a:lnTo>
                    <a:pt x="366" y="98"/>
                  </a:lnTo>
                  <a:lnTo>
                    <a:pt x="366" y="98"/>
                  </a:lnTo>
                  <a:lnTo>
                    <a:pt x="366" y="98"/>
                  </a:lnTo>
                  <a:lnTo>
                    <a:pt x="368" y="100"/>
                  </a:lnTo>
                  <a:lnTo>
                    <a:pt x="368" y="138"/>
                  </a:lnTo>
                  <a:close/>
                  <a:moveTo>
                    <a:pt x="384" y="138"/>
                  </a:moveTo>
                  <a:lnTo>
                    <a:pt x="384" y="138"/>
                  </a:lnTo>
                  <a:lnTo>
                    <a:pt x="384" y="140"/>
                  </a:lnTo>
                  <a:lnTo>
                    <a:pt x="382" y="140"/>
                  </a:lnTo>
                  <a:lnTo>
                    <a:pt x="380" y="140"/>
                  </a:lnTo>
                  <a:lnTo>
                    <a:pt x="380" y="140"/>
                  </a:lnTo>
                  <a:lnTo>
                    <a:pt x="378" y="140"/>
                  </a:lnTo>
                  <a:lnTo>
                    <a:pt x="378" y="138"/>
                  </a:lnTo>
                  <a:lnTo>
                    <a:pt x="378" y="100"/>
                  </a:lnTo>
                  <a:lnTo>
                    <a:pt x="378" y="100"/>
                  </a:lnTo>
                  <a:lnTo>
                    <a:pt x="378" y="98"/>
                  </a:lnTo>
                  <a:lnTo>
                    <a:pt x="380" y="98"/>
                  </a:lnTo>
                  <a:lnTo>
                    <a:pt x="382" y="98"/>
                  </a:lnTo>
                  <a:lnTo>
                    <a:pt x="382" y="98"/>
                  </a:lnTo>
                  <a:lnTo>
                    <a:pt x="384" y="98"/>
                  </a:lnTo>
                  <a:lnTo>
                    <a:pt x="384" y="100"/>
                  </a:lnTo>
                  <a:lnTo>
                    <a:pt x="384" y="138"/>
                  </a:lnTo>
                  <a:close/>
                  <a:moveTo>
                    <a:pt x="400" y="138"/>
                  </a:moveTo>
                  <a:lnTo>
                    <a:pt x="400" y="138"/>
                  </a:lnTo>
                  <a:lnTo>
                    <a:pt x="400" y="138"/>
                  </a:lnTo>
                  <a:lnTo>
                    <a:pt x="398" y="140"/>
                  </a:lnTo>
                  <a:lnTo>
                    <a:pt x="396" y="140"/>
                  </a:lnTo>
                  <a:lnTo>
                    <a:pt x="396" y="140"/>
                  </a:lnTo>
                  <a:lnTo>
                    <a:pt x="396" y="138"/>
                  </a:lnTo>
                  <a:lnTo>
                    <a:pt x="394" y="138"/>
                  </a:lnTo>
                  <a:lnTo>
                    <a:pt x="394" y="98"/>
                  </a:lnTo>
                  <a:lnTo>
                    <a:pt x="394" y="98"/>
                  </a:lnTo>
                  <a:lnTo>
                    <a:pt x="396" y="98"/>
                  </a:lnTo>
                  <a:lnTo>
                    <a:pt x="396" y="96"/>
                  </a:lnTo>
                  <a:lnTo>
                    <a:pt x="398" y="96"/>
                  </a:lnTo>
                  <a:lnTo>
                    <a:pt x="398" y="96"/>
                  </a:lnTo>
                  <a:lnTo>
                    <a:pt x="400" y="98"/>
                  </a:lnTo>
                  <a:lnTo>
                    <a:pt x="400" y="98"/>
                  </a:lnTo>
                  <a:lnTo>
                    <a:pt x="400" y="138"/>
                  </a:lnTo>
                  <a:close/>
                  <a:moveTo>
                    <a:pt x="418" y="136"/>
                  </a:moveTo>
                  <a:lnTo>
                    <a:pt x="418" y="136"/>
                  </a:lnTo>
                  <a:lnTo>
                    <a:pt x="416" y="138"/>
                  </a:lnTo>
                  <a:lnTo>
                    <a:pt x="414" y="138"/>
                  </a:lnTo>
                  <a:lnTo>
                    <a:pt x="414" y="138"/>
                  </a:lnTo>
                  <a:lnTo>
                    <a:pt x="414" y="138"/>
                  </a:lnTo>
                  <a:lnTo>
                    <a:pt x="412" y="138"/>
                  </a:lnTo>
                  <a:lnTo>
                    <a:pt x="410" y="136"/>
                  </a:lnTo>
                  <a:lnTo>
                    <a:pt x="410" y="96"/>
                  </a:lnTo>
                  <a:lnTo>
                    <a:pt x="410" y="96"/>
                  </a:lnTo>
                  <a:lnTo>
                    <a:pt x="412" y="96"/>
                  </a:lnTo>
                  <a:lnTo>
                    <a:pt x="414" y="94"/>
                  </a:lnTo>
                  <a:lnTo>
                    <a:pt x="414" y="94"/>
                  </a:lnTo>
                  <a:lnTo>
                    <a:pt x="414" y="94"/>
                  </a:lnTo>
                  <a:lnTo>
                    <a:pt x="416" y="96"/>
                  </a:lnTo>
                  <a:lnTo>
                    <a:pt x="418" y="96"/>
                  </a:lnTo>
                  <a:lnTo>
                    <a:pt x="418" y="136"/>
                  </a:lnTo>
                  <a:close/>
                  <a:moveTo>
                    <a:pt x="434" y="134"/>
                  </a:moveTo>
                  <a:lnTo>
                    <a:pt x="434" y="134"/>
                  </a:lnTo>
                  <a:lnTo>
                    <a:pt x="432" y="136"/>
                  </a:lnTo>
                  <a:lnTo>
                    <a:pt x="432" y="136"/>
                  </a:lnTo>
                  <a:lnTo>
                    <a:pt x="430" y="136"/>
                  </a:lnTo>
                  <a:lnTo>
                    <a:pt x="430" y="136"/>
                  </a:lnTo>
                  <a:lnTo>
                    <a:pt x="428" y="136"/>
                  </a:lnTo>
                  <a:lnTo>
                    <a:pt x="428" y="134"/>
                  </a:lnTo>
                  <a:lnTo>
                    <a:pt x="428" y="96"/>
                  </a:lnTo>
                  <a:lnTo>
                    <a:pt x="428" y="96"/>
                  </a:lnTo>
                  <a:lnTo>
                    <a:pt x="428" y="94"/>
                  </a:lnTo>
                  <a:lnTo>
                    <a:pt x="430" y="94"/>
                  </a:lnTo>
                  <a:lnTo>
                    <a:pt x="432" y="94"/>
                  </a:lnTo>
                  <a:lnTo>
                    <a:pt x="432" y="94"/>
                  </a:lnTo>
                  <a:lnTo>
                    <a:pt x="432" y="94"/>
                  </a:lnTo>
                  <a:lnTo>
                    <a:pt x="434" y="96"/>
                  </a:lnTo>
                  <a:lnTo>
                    <a:pt x="434" y="134"/>
                  </a:lnTo>
                  <a:close/>
                  <a:moveTo>
                    <a:pt x="450" y="132"/>
                  </a:moveTo>
                  <a:lnTo>
                    <a:pt x="450" y="132"/>
                  </a:lnTo>
                  <a:lnTo>
                    <a:pt x="450" y="134"/>
                  </a:lnTo>
                  <a:lnTo>
                    <a:pt x="448" y="134"/>
                  </a:lnTo>
                  <a:lnTo>
                    <a:pt x="446" y="134"/>
                  </a:lnTo>
                  <a:lnTo>
                    <a:pt x="446" y="134"/>
                  </a:lnTo>
                  <a:lnTo>
                    <a:pt x="444" y="134"/>
                  </a:lnTo>
                  <a:lnTo>
                    <a:pt x="444" y="132"/>
                  </a:lnTo>
                  <a:lnTo>
                    <a:pt x="444" y="94"/>
                  </a:lnTo>
                  <a:lnTo>
                    <a:pt x="444" y="94"/>
                  </a:lnTo>
                  <a:lnTo>
                    <a:pt x="444" y="92"/>
                  </a:lnTo>
                  <a:lnTo>
                    <a:pt x="446" y="92"/>
                  </a:lnTo>
                  <a:lnTo>
                    <a:pt x="448" y="92"/>
                  </a:lnTo>
                  <a:lnTo>
                    <a:pt x="448" y="92"/>
                  </a:lnTo>
                  <a:lnTo>
                    <a:pt x="450" y="92"/>
                  </a:lnTo>
                  <a:lnTo>
                    <a:pt x="450" y="94"/>
                  </a:lnTo>
                  <a:lnTo>
                    <a:pt x="450" y="132"/>
                  </a:lnTo>
                  <a:close/>
                  <a:moveTo>
                    <a:pt x="466" y="130"/>
                  </a:moveTo>
                  <a:lnTo>
                    <a:pt x="466" y="130"/>
                  </a:lnTo>
                  <a:lnTo>
                    <a:pt x="466" y="132"/>
                  </a:lnTo>
                  <a:lnTo>
                    <a:pt x="464" y="132"/>
                  </a:lnTo>
                  <a:lnTo>
                    <a:pt x="462" y="132"/>
                  </a:lnTo>
                  <a:lnTo>
                    <a:pt x="462" y="132"/>
                  </a:lnTo>
                  <a:lnTo>
                    <a:pt x="462" y="132"/>
                  </a:lnTo>
                  <a:lnTo>
                    <a:pt x="460" y="130"/>
                  </a:lnTo>
                  <a:lnTo>
                    <a:pt x="460" y="92"/>
                  </a:lnTo>
                  <a:lnTo>
                    <a:pt x="460" y="92"/>
                  </a:lnTo>
                  <a:lnTo>
                    <a:pt x="462" y="90"/>
                  </a:lnTo>
                  <a:lnTo>
                    <a:pt x="462" y="90"/>
                  </a:lnTo>
                  <a:lnTo>
                    <a:pt x="464" y="90"/>
                  </a:lnTo>
                  <a:lnTo>
                    <a:pt x="464" y="90"/>
                  </a:lnTo>
                  <a:lnTo>
                    <a:pt x="466" y="90"/>
                  </a:lnTo>
                  <a:lnTo>
                    <a:pt x="466" y="92"/>
                  </a:lnTo>
                  <a:lnTo>
                    <a:pt x="466" y="130"/>
                  </a:lnTo>
                  <a:close/>
                  <a:moveTo>
                    <a:pt x="484" y="128"/>
                  </a:moveTo>
                  <a:lnTo>
                    <a:pt x="484" y="128"/>
                  </a:lnTo>
                  <a:lnTo>
                    <a:pt x="482" y="130"/>
                  </a:lnTo>
                  <a:lnTo>
                    <a:pt x="482" y="130"/>
                  </a:lnTo>
                  <a:lnTo>
                    <a:pt x="480" y="130"/>
                  </a:lnTo>
                  <a:lnTo>
                    <a:pt x="480" y="130"/>
                  </a:lnTo>
                  <a:lnTo>
                    <a:pt x="478" y="130"/>
                  </a:lnTo>
                  <a:lnTo>
                    <a:pt x="478" y="128"/>
                  </a:lnTo>
                  <a:lnTo>
                    <a:pt x="478" y="90"/>
                  </a:lnTo>
                  <a:lnTo>
                    <a:pt x="478" y="90"/>
                  </a:lnTo>
                  <a:lnTo>
                    <a:pt x="478" y="88"/>
                  </a:lnTo>
                  <a:lnTo>
                    <a:pt x="480" y="86"/>
                  </a:lnTo>
                  <a:lnTo>
                    <a:pt x="482" y="86"/>
                  </a:lnTo>
                  <a:lnTo>
                    <a:pt x="482" y="86"/>
                  </a:lnTo>
                  <a:lnTo>
                    <a:pt x="482" y="88"/>
                  </a:lnTo>
                  <a:lnTo>
                    <a:pt x="484" y="90"/>
                  </a:lnTo>
                  <a:lnTo>
                    <a:pt x="484" y="128"/>
                  </a:lnTo>
                  <a:close/>
                  <a:moveTo>
                    <a:pt x="500" y="124"/>
                  </a:moveTo>
                  <a:lnTo>
                    <a:pt x="500" y="124"/>
                  </a:lnTo>
                  <a:lnTo>
                    <a:pt x="500" y="126"/>
                  </a:lnTo>
                  <a:lnTo>
                    <a:pt x="498" y="126"/>
                  </a:lnTo>
                  <a:lnTo>
                    <a:pt x="496" y="126"/>
                  </a:lnTo>
                  <a:lnTo>
                    <a:pt x="496" y="126"/>
                  </a:lnTo>
                  <a:lnTo>
                    <a:pt x="494" y="126"/>
                  </a:lnTo>
                  <a:lnTo>
                    <a:pt x="494" y="124"/>
                  </a:lnTo>
                  <a:lnTo>
                    <a:pt x="494" y="86"/>
                  </a:lnTo>
                  <a:lnTo>
                    <a:pt x="494" y="86"/>
                  </a:lnTo>
                  <a:lnTo>
                    <a:pt x="494" y="84"/>
                  </a:lnTo>
                  <a:lnTo>
                    <a:pt x="496" y="84"/>
                  </a:lnTo>
                  <a:lnTo>
                    <a:pt x="498" y="84"/>
                  </a:lnTo>
                  <a:lnTo>
                    <a:pt x="498" y="84"/>
                  </a:lnTo>
                  <a:lnTo>
                    <a:pt x="500" y="84"/>
                  </a:lnTo>
                  <a:lnTo>
                    <a:pt x="500" y="86"/>
                  </a:lnTo>
                  <a:lnTo>
                    <a:pt x="500" y="124"/>
                  </a:lnTo>
                  <a:close/>
                  <a:moveTo>
                    <a:pt x="516" y="120"/>
                  </a:moveTo>
                  <a:lnTo>
                    <a:pt x="516" y="120"/>
                  </a:lnTo>
                  <a:lnTo>
                    <a:pt x="516" y="122"/>
                  </a:lnTo>
                  <a:lnTo>
                    <a:pt x="514" y="122"/>
                  </a:lnTo>
                  <a:lnTo>
                    <a:pt x="512" y="122"/>
                  </a:lnTo>
                  <a:lnTo>
                    <a:pt x="512" y="122"/>
                  </a:lnTo>
                  <a:lnTo>
                    <a:pt x="512" y="122"/>
                  </a:lnTo>
                  <a:lnTo>
                    <a:pt x="510" y="120"/>
                  </a:lnTo>
                  <a:lnTo>
                    <a:pt x="510" y="82"/>
                  </a:lnTo>
                  <a:lnTo>
                    <a:pt x="510" y="82"/>
                  </a:lnTo>
                  <a:lnTo>
                    <a:pt x="512" y="80"/>
                  </a:lnTo>
                  <a:lnTo>
                    <a:pt x="512" y="80"/>
                  </a:lnTo>
                  <a:lnTo>
                    <a:pt x="514" y="80"/>
                  </a:lnTo>
                  <a:lnTo>
                    <a:pt x="514" y="80"/>
                  </a:lnTo>
                  <a:lnTo>
                    <a:pt x="516" y="80"/>
                  </a:lnTo>
                  <a:lnTo>
                    <a:pt x="516" y="82"/>
                  </a:lnTo>
                  <a:lnTo>
                    <a:pt x="516" y="120"/>
                  </a:lnTo>
                  <a:close/>
                  <a:moveTo>
                    <a:pt x="534" y="118"/>
                  </a:moveTo>
                  <a:lnTo>
                    <a:pt x="534" y="118"/>
                  </a:lnTo>
                  <a:lnTo>
                    <a:pt x="532" y="118"/>
                  </a:lnTo>
                  <a:lnTo>
                    <a:pt x="530" y="120"/>
                  </a:lnTo>
                  <a:lnTo>
                    <a:pt x="530" y="120"/>
                  </a:lnTo>
                  <a:lnTo>
                    <a:pt x="530" y="120"/>
                  </a:lnTo>
                  <a:lnTo>
                    <a:pt x="528" y="118"/>
                  </a:lnTo>
                  <a:lnTo>
                    <a:pt x="526" y="118"/>
                  </a:lnTo>
                  <a:lnTo>
                    <a:pt x="526" y="78"/>
                  </a:lnTo>
                  <a:lnTo>
                    <a:pt x="526" y="78"/>
                  </a:lnTo>
                  <a:lnTo>
                    <a:pt x="528" y="78"/>
                  </a:lnTo>
                  <a:lnTo>
                    <a:pt x="530" y="76"/>
                  </a:lnTo>
                  <a:lnTo>
                    <a:pt x="530" y="76"/>
                  </a:lnTo>
                  <a:lnTo>
                    <a:pt x="530" y="76"/>
                  </a:lnTo>
                  <a:lnTo>
                    <a:pt x="532" y="78"/>
                  </a:lnTo>
                  <a:lnTo>
                    <a:pt x="534" y="78"/>
                  </a:lnTo>
                  <a:lnTo>
                    <a:pt x="534" y="118"/>
                  </a:lnTo>
                  <a:close/>
                  <a:moveTo>
                    <a:pt x="550" y="112"/>
                  </a:moveTo>
                  <a:lnTo>
                    <a:pt x="550" y="112"/>
                  </a:lnTo>
                  <a:lnTo>
                    <a:pt x="548" y="114"/>
                  </a:lnTo>
                  <a:lnTo>
                    <a:pt x="548" y="114"/>
                  </a:lnTo>
                  <a:lnTo>
                    <a:pt x="546" y="114"/>
                  </a:lnTo>
                  <a:lnTo>
                    <a:pt x="546" y="114"/>
                  </a:lnTo>
                  <a:lnTo>
                    <a:pt x="544" y="114"/>
                  </a:lnTo>
                  <a:lnTo>
                    <a:pt x="544" y="112"/>
                  </a:lnTo>
                  <a:lnTo>
                    <a:pt x="544" y="74"/>
                  </a:lnTo>
                  <a:lnTo>
                    <a:pt x="544" y="74"/>
                  </a:lnTo>
                  <a:lnTo>
                    <a:pt x="544" y="72"/>
                  </a:lnTo>
                  <a:lnTo>
                    <a:pt x="546" y="72"/>
                  </a:lnTo>
                  <a:lnTo>
                    <a:pt x="548" y="72"/>
                  </a:lnTo>
                  <a:lnTo>
                    <a:pt x="548" y="72"/>
                  </a:lnTo>
                  <a:lnTo>
                    <a:pt x="548" y="72"/>
                  </a:lnTo>
                  <a:lnTo>
                    <a:pt x="550" y="74"/>
                  </a:lnTo>
                  <a:lnTo>
                    <a:pt x="550" y="112"/>
                  </a:lnTo>
                  <a:close/>
                  <a:moveTo>
                    <a:pt x="566" y="106"/>
                  </a:moveTo>
                  <a:lnTo>
                    <a:pt x="566" y="106"/>
                  </a:lnTo>
                  <a:lnTo>
                    <a:pt x="566" y="108"/>
                  </a:lnTo>
                  <a:lnTo>
                    <a:pt x="564" y="110"/>
                  </a:lnTo>
                  <a:lnTo>
                    <a:pt x="562" y="110"/>
                  </a:lnTo>
                  <a:lnTo>
                    <a:pt x="562" y="110"/>
                  </a:lnTo>
                  <a:lnTo>
                    <a:pt x="560" y="108"/>
                  </a:lnTo>
                  <a:lnTo>
                    <a:pt x="560" y="106"/>
                  </a:lnTo>
                  <a:lnTo>
                    <a:pt x="560" y="68"/>
                  </a:lnTo>
                  <a:lnTo>
                    <a:pt x="560" y="68"/>
                  </a:lnTo>
                  <a:lnTo>
                    <a:pt x="560" y="66"/>
                  </a:lnTo>
                  <a:lnTo>
                    <a:pt x="562" y="66"/>
                  </a:lnTo>
                  <a:lnTo>
                    <a:pt x="564" y="66"/>
                  </a:lnTo>
                  <a:lnTo>
                    <a:pt x="564" y="66"/>
                  </a:lnTo>
                  <a:lnTo>
                    <a:pt x="566" y="66"/>
                  </a:lnTo>
                  <a:lnTo>
                    <a:pt x="566" y="68"/>
                  </a:lnTo>
                  <a:lnTo>
                    <a:pt x="566" y="106"/>
                  </a:lnTo>
                  <a:close/>
                  <a:moveTo>
                    <a:pt x="582" y="100"/>
                  </a:moveTo>
                  <a:lnTo>
                    <a:pt x="582" y="100"/>
                  </a:lnTo>
                  <a:lnTo>
                    <a:pt x="582" y="102"/>
                  </a:lnTo>
                  <a:lnTo>
                    <a:pt x="580" y="104"/>
                  </a:lnTo>
                  <a:lnTo>
                    <a:pt x="578" y="104"/>
                  </a:lnTo>
                  <a:lnTo>
                    <a:pt x="578" y="104"/>
                  </a:lnTo>
                  <a:lnTo>
                    <a:pt x="578" y="102"/>
                  </a:lnTo>
                  <a:lnTo>
                    <a:pt x="576" y="100"/>
                  </a:lnTo>
                  <a:lnTo>
                    <a:pt x="576" y="62"/>
                  </a:lnTo>
                  <a:lnTo>
                    <a:pt x="576" y="62"/>
                  </a:lnTo>
                  <a:lnTo>
                    <a:pt x="578" y="60"/>
                  </a:lnTo>
                  <a:lnTo>
                    <a:pt x="578" y="60"/>
                  </a:lnTo>
                  <a:lnTo>
                    <a:pt x="580" y="60"/>
                  </a:lnTo>
                  <a:lnTo>
                    <a:pt x="580" y="60"/>
                  </a:lnTo>
                  <a:lnTo>
                    <a:pt x="582" y="60"/>
                  </a:lnTo>
                  <a:lnTo>
                    <a:pt x="582" y="62"/>
                  </a:lnTo>
                  <a:lnTo>
                    <a:pt x="582" y="100"/>
                  </a:lnTo>
                  <a:close/>
                  <a:moveTo>
                    <a:pt x="600" y="92"/>
                  </a:moveTo>
                  <a:lnTo>
                    <a:pt x="600" y="92"/>
                  </a:lnTo>
                  <a:lnTo>
                    <a:pt x="598" y="94"/>
                  </a:lnTo>
                  <a:lnTo>
                    <a:pt x="598" y="94"/>
                  </a:lnTo>
                  <a:lnTo>
                    <a:pt x="596" y="94"/>
                  </a:lnTo>
                  <a:lnTo>
                    <a:pt x="596" y="94"/>
                  </a:lnTo>
                  <a:lnTo>
                    <a:pt x="594" y="94"/>
                  </a:lnTo>
                  <a:lnTo>
                    <a:pt x="594" y="92"/>
                  </a:lnTo>
                  <a:lnTo>
                    <a:pt x="594" y="54"/>
                  </a:lnTo>
                  <a:lnTo>
                    <a:pt x="594" y="54"/>
                  </a:lnTo>
                  <a:lnTo>
                    <a:pt x="594" y="52"/>
                  </a:lnTo>
                  <a:lnTo>
                    <a:pt x="596" y="52"/>
                  </a:lnTo>
                  <a:lnTo>
                    <a:pt x="598" y="52"/>
                  </a:lnTo>
                  <a:lnTo>
                    <a:pt x="598" y="52"/>
                  </a:lnTo>
                  <a:lnTo>
                    <a:pt x="598" y="52"/>
                  </a:lnTo>
                  <a:lnTo>
                    <a:pt x="600" y="54"/>
                  </a:lnTo>
                  <a:lnTo>
                    <a:pt x="600" y="92"/>
                  </a:lnTo>
                  <a:close/>
                  <a:moveTo>
                    <a:pt x="616" y="80"/>
                  </a:moveTo>
                  <a:lnTo>
                    <a:pt x="616" y="80"/>
                  </a:lnTo>
                  <a:lnTo>
                    <a:pt x="614" y="82"/>
                  </a:lnTo>
                  <a:lnTo>
                    <a:pt x="614" y="82"/>
                  </a:lnTo>
                  <a:lnTo>
                    <a:pt x="612" y="82"/>
                  </a:lnTo>
                  <a:lnTo>
                    <a:pt x="612" y="82"/>
                  </a:lnTo>
                  <a:lnTo>
                    <a:pt x="610" y="82"/>
                  </a:lnTo>
                  <a:lnTo>
                    <a:pt x="610" y="80"/>
                  </a:lnTo>
                  <a:lnTo>
                    <a:pt x="610" y="42"/>
                  </a:lnTo>
                  <a:lnTo>
                    <a:pt x="610" y="42"/>
                  </a:lnTo>
                  <a:lnTo>
                    <a:pt x="610" y="40"/>
                  </a:lnTo>
                  <a:lnTo>
                    <a:pt x="612" y="40"/>
                  </a:lnTo>
                  <a:lnTo>
                    <a:pt x="614" y="40"/>
                  </a:lnTo>
                  <a:lnTo>
                    <a:pt x="614" y="40"/>
                  </a:lnTo>
                  <a:lnTo>
                    <a:pt x="614" y="40"/>
                  </a:lnTo>
                  <a:lnTo>
                    <a:pt x="616" y="42"/>
                  </a:lnTo>
                  <a:lnTo>
                    <a:pt x="616" y="8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4" name="Freeform 892"/>
            <p:cNvSpPr>
              <a:spLocks noEditPoints="1"/>
            </p:cNvSpPr>
            <p:nvPr/>
          </p:nvSpPr>
          <p:spPr bwMode="auto">
            <a:xfrm>
              <a:off x="-1749425" y="-2743200"/>
              <a:ext cx="990600" cy="228600"/>
            </a:xfrm>
            <a:custGeom>
              <a:avLst/>
              <a:gdLst/>
              <a:ahLst/>
              <a:cxnLst>
                <a:cxn ang="0">
                  <a:pos x="6" y="0"/>
                </a:cxn>
                <a:cxn ang="0">
                  <a:pos x="54" y="110"/>
                </a:cxn>
                <a:cxn ang="0">
                  <a:pos x="570" y="110"/>
                </a:cxn>
                <a:cxn ang="0">
                  <a:pos x="616" y="0"/>
                </a:cxn>
                <a:cxn ang="0">
                  <a:pos x="18" y="80"/>
                </a:cxn>
                <a:cxn ang="0">
                  <a:pos x="14" y="40"/>
                </a:cxn>
                <a:cxn ang="0">
                  <a:pos x="30" y="94"/>
                </a:cxn>
                <a:cxn ang="0">
                  <a:pos x="34" y="92"/>
                </a:cxn>
                <a:cxn ang="0">
                  <a:pos x="46" y="60"/>
                </a:cxn>
                <a:cxn ang="0">
                  <a:pos x="64" y="108"/>
                </a:cxn>
                <a:cxn ang="0">
                  <a:pos x="68" y="68"/>
                </a:cxn>
                <a:cxn ang="0">
                  <a:pos x="78" y="74"/>
                </a:cxn>
                <a:cxn ang="0">
                  <a:pos x="98" y="120"/>
                </a:cxn>
                <a:cxn ang="0">
                  <a:pos x="100" y="76"/>
                </a:cxn>
                <a:cxn ang="0">
                  <a:pos x="112" y="82"/>
                </a:cxn>
                <a:cxn ang="0">
                  <a:pos x="134" y="126"/>
                </a:cxn>
                <a:cxn ang="0">
                  <a:pos x="132" y="84"/>
                </a:cxn>
                <a:cxn ang="0">
                  <a:pos x="144" y="128"/>
                </a:cxn>
                <a:cxn ang="0">
                  <a:pos x="168" y="130"/>
                </a:cxn>
                <a:cxn ang="0">
                  <a:pos x="164" y="88"/>
                </a:cxn>
                <a:cxn ang="0">
                  <a:pos x="178" y="134"/>
                </a:cxn>
                <a:cxn ang="0">
                  <a:pos x="200" y="134"/>
                </a:cxn>
                <a:cxn ang="0">
                  <a:pos x="196" y="94"/>
                </a:cxn>
                <a:cxn ang="0">
                  <a:pos x="212" y="138"/>
                </a:cxn>
                <a:cxn ang="0">
                  <a:pos x="216" y="136"/>
                </a:cxn>
                <a:cxn ang="0">
                  <a:pos x="228" y="96"/>
                </a:cxn>
                <a:cxn ang="0">
                  <a:pos x="246" y="140"/>
                </a:cxn>
                <a:cxn ang="0">
                  <a:pos x="250" y="100"/>
                </a:cxn>
                <a:cxn ang="0">
                  <a:pos x="260" y="100"/>
                </a:cxn>
                <a:cxn ang="0">
                  <a:pos x="280" y="140"/>
                </a:cxn>
                <a:cxn ang="0">
                  <a:pos x="282" y="98"/>
                </a:cxn>
                <a:cxn ang="0">
                  <a:pos x="294" y="100"/>
                </a:cxn>
                <a:cxn ang="0">
                  <a:pos x="316" y="140"/>
                </a:cxn>
                <a:cxn ang="0">
                  <a:pos x="316" y="98"/>
                </a:cxn>
                <a:cxn ang="0">
                  <a:pos x="328" y="138"/>
                </a:cxn>
                <a:cxn ang="0">
                  <a:pos x="350" y="138"/>
                </a:cxn>
                <a:cxn ang="0">
                  <a:pos x="348" y="98"/>
                </a:cxn>
                <a:cxn ang="0">
                  <a:pos x="362" y="140"/>
                </a:cxn>
                <a:cxn ang="0">
                  <a:pos x="384" y="138"/>
                </a:cxn>
                <a:cxn ang="0">
                  <a:pos x="380" y="98"/>
                </a:cxn>
                <a:cxn ang="0">
                  <a:pos x="396" y="140"/>
                </a:cxn>
                <a:cxn ang="0">
                  <a:pos x="400" y="136"/>
                </a:cxn>
                <a:cxn ang="0">
                  <a:pos x="412" y="94"/>
                </a:cxn>
                <a:cxn ang="0">
                  <a:pos x="430" y="136"/>
                </a:cxn>
                <a:cxn ang="0">
                  <a:pos x="434" y="96"/>
                </a:cxn>
                <a:cxn ang="0">
                  <a:pos x="444" y="94"/>
                </a:cxn>
                <a:cxn ang="0">
                  <a:pos x="464" y="132"/>
                </a:cxn>
                <a:cxn ang="0">
                  <a:pos x="466" y="90"/>
                </a:cxn>
                <a:cxn ang="0">
                  <a:pos x="478" y="88"/>
                </a:cxn>
                <a:cxn ang="0">
                  <a:pos x="500" y="126"/>
                </a:cxn>
                <a:cxn ang="0">
                  <a:pos x="498" y="84"/>
                </a:cxn>
                <a:cxn ang="0">
                  <a:pos x="510" y="120"/>
                </a:cxn>
                <a:cxn ang="0">
                  <a:pos x="534" y="118"/>
                </a:cxn>
                <a:cxn ang="0">
                  <a:pos x="530" y="76"/>
                </a:cxn>
                <a:cxn ang="0">
                  <a:pos x="544" y="114"/>
                </a:cxn>
                <a:cxn ang="0">
                  <a:pos x="566" y="106"/>
                </a:cxn>
                <a:cxn ang="0">
                  <a:pos x="562" y="66"/>
                </a:cxn>
                <a:cxn ang="0">
                  <a:pos x="578" y="102"/>
                </a:cxn>
                <a:cxn ang="0">
                  <a:pos x="582" y="100"/>
                </a:cxn>
                <a:cxn ang="0">
                  <a:pos x="594" y="52"/>
                </a:cxn>
                <a:cxn ang="0">
                  <a:pos x="612" y="82"/>
                </a:cxn>
                <a:cxn ang="0">
                  <a:pos x="616" y="42"/>
                </a:cxn>
              </a:cxnLst>
              <a:rect l="0" t="0" r="r" b="b"/>
              <a:pathLst>
                <a:path w="624" h="144">
                  <a:moveTo>
                    <a:pt x="312" y="62"/>
                  </a:moveTo>
                  <a:lnTo>
                    <a:pt x="312" y="62"/>
                  </a:lnTo>
                  <a:lnTo>
                    <a:pt x="256" y="60"/>
                  </a:lnTo>
                  <a:lnTo>
                    <a:pt x="204" y="56"/>
                  </a:lnTo>
                  <a:lnTo>
                    <a:pt x="156" y="50"/>
                  </a:lnTo>
                  <a:lnTo>
                    <a:pt x="112" y="44"/>
                  </a:lnTo>
                  <a:lnTo>
                    <a:pt x="76" y="34"/>
                  </a:lnTo>
                  <a:lnTo>
                    <a:pt x="44" y="24"/>
                  </a:lnTo>
                  <a:lnTo>
                    <a:pt x="22" y="12"/>
                  </a:lnTo>
                  <a:lnTo>
                    <a:pt x="12" y="6"/>
                  </a:lnTo>
                  <a:lnTo>
                    <a:pt x="6" y="0"/>
                  </a:lnTo>
                  <a:lnTo>
                    <a:pt x="6" y="0"/>
                  </a:lnTo>
                  <a:lnTo>
                    <a:pt x="2" y="6"/>
                  </a:lnTo>
                  <a:lnTo>
                    <a:pt x="0" y="14"/>
                  </a:lnTo>
                  <a:lnTo>
                    <a:pt x="0" y="68"/>
                  </a:lnTo>
                  <a:lnTo>
                    <a:pt x="0" y="68"/>
                  </a:lnTo>
                  <a:lnTo>
                    <a:pt x="2" y="76"/>
                  </a:lnTo>
                  <a:lnTo>
                    <a:pt x="6" y="84"/>
                  </a:lnTo>
                  <a:lnTo>
                    <a:pt x="14" y="90"/>
                  </a:lnTo>
                  <a:lnTo>
                    <a:pt x="24" y="98"/>
                  </a:lnTo>
                  <a:lnTo>
                    <a:pt x="38" y="104"/>
                  </a:lnTo>
                  <a:lnTo>
                    <a:pt x="54" y="110"/>
                  </a:lnTo>
                  <a:lnTo>
                    <a:pt x="92" y="122"/>
                  </a:lnTo>
                  <a:lnTo>
                    <a:pt x="138" y="132"/>
                  </a:lnTo>
                  <a:lnTo>
                    <a:pt x="190" y="138"/>
                  </a:lnTo>
                  <a:lnTo>
                    <a:pt x="248" y="144"/>
                  </a:lnTo>
                  <a:lnTo>
                    <a:pt x="312" y="144"/>
                  </a:lnTo>
                  <a:lnTo>
                    <a:pt x="312" y="144"/>
                  </a:lnTo>
                  <a:lnTo>
                    <a:pt x="374" y="144"/>
                  </a:lnTo>
                  <a:lnTo>
                    <a:pt x="432" y="138"/>
                  </a:lnTo>
                  <a:lnTo>
                    <a:pt x="486" y="132"/>
                  </a:lnTo>
                  <a:lnTo>
                    <a:pt x="532" y="122"/>
                  </a:lnTo>
                  <a:lnTo>
                    <a:pt x="570" y="110"/>
                  </a:lnTo>
                  <a:lnTo>
                    <a:pt x="586" y="104"/>
                  </a:lnTo>
                  <a:lnTo>
                    <a:pt x="598" y="98"/>
                  </a:lnTo>
                  <a:lnTo>
                    <a:pt x="610" y="90"/>
                  </a:lnTo>
                  <a:lnTo>
                    <a:pt x="616" y="84"/>
                  </a:lnTo>
                  <a:lnTo>
                    <a:pt x="622" y="76"/>
                  </a:lnTo>
                  <a:lnTo>
                    <a:pt x="624" y="68"/>
                  </a:lnTo>
                  <a:lnTo>
                    <a:pt x="624" y="14"/>
                  </a:lnTo>
                  <a:lnTo>
                    <a:pt x="624" y="14"/>
                  </a:lnTo>
                  <a:lnTo>
                    <a:pt x="622" y="6"/>
                  </a:lnTo>
                  <a:lnTo>
                    <a:pt x="616" y="0"/>
                  </a:lnTo>
                  <a:lnTo>
                    <a:pt x="616" y="0"/>
                  </a:lnTo>
                  <a:lnTo>
                    <a:pt x="610" y="6"/>
                  </a:lnTo>
                  <a:lnTo>
                    <a:pt x="602" y="12"/>
                  </a:lnTo>
                  <a:lnTo>
                    <a:pt x="578" y="24"/>
                  </a:lnTo>
                  <a:lnTo>
                    <a:pt x="548" y="34"/>
                  </a:lnTo>
                  <a:lnTo>
                    <a:pt x="510" y="44"/>
                  </a:lnTo>
                  <a:lnTo>
                    <a:pt x="468" y="50"/>
                  </a:lnTo>
                  <a:lnTo>
                    <a:pt x="418" y="56"/>
                  </a:lnTo>
                  <a:lnTo>
                    <a:pt x="366" y="60"/>
                  </a:lnTo>
                  <a:lnTo>
                    <a:pt x="312" y="62"/>
                  </a:lnTo>
                  <a:lnTo>
                    <a:pt x="312" y="62"/>
                  </a:lnTo>
                  <a:close/>
                  <a:moveTo>
                    <a:pt x="18" y="80"/>
                  </a:moveTo>
                  <a:lnTo>
                    <a:pt x="18" y="80"/>
                  </a:lnTo>
                  <a:lnTo>
                    <a:pt x="18" y="82"/>
                  </a:lnTo>
                  <a:lnTo>
                    <a:pt x="16" y="82"/>
                  </a:lnTo>
                  <a:lnTo>
                    <a:pt x="14" y="82"/>
                  </a:lnTo>
                  <a:lnTo>
                    <a:pt x="14" y="82"/>
                  </a:lnTo>
                  <a:lnTo>
                    <a:pt x="12" y="82"/>
                  </a:lnTo>
                  <a:lnTo>
                    <a:pt x="12" y="80"/>
                  </a:lnTo>
                  <a:lnTo>
                    <a:pt x="12" y="42"/>
                  </a:lnTo>
                  <a:lnTo>
                    <a:pt x="12" y="42"/>
                  </a:lnTo>
                  <a:lnTo>
                    <a:pt x="12" y="40"/>
                  </a:lnTo>
                  <a:lnTo>
                    <a:pt x="14" y="40"/>
                  </a:lnTo>
                  <a:lnTo>
                    <a:pt x="16" y="40"/>
                  </a:lnTo>
                  <a:lnTo>
                    <a:pt x="16" y="40"/>
                  </a:lnTo>
                  <a:lnTo>
                    <a:pt x="18" y="40"/>
                  </a:lnTo>
                  <a:lnTo>
                    <a:pt x="18" y="42"/>
                  </a:lnTo>
                  <a:lnTo>
                    <a:pt x="18" y="80"/>
                  </a:lnTo>
                  <a:close/>
                  <a:moveTo>
                    <a:pt x="34" y="92"/>
                  </a:moveTo>
                  <a:lnTo>
                    <a:pt x="34" y="92"/>
                  </a:lnTo>
                  <a:lnTo>
                    <a:pt x="34" y="94"/>
                  </a:lnTo>
                  <a:lnTo>
                    <a:pt x="32" y="94"/>
                  </a:lnTo>
                  <a:lnTo>
                    <a:pt x="30" y="94"/>
                  </a:lnTo>
                  <a:lnTo>
                    <a:pt x="30" y="94"/>
                  </a:lnTo>
                  <a:lnTo>
                    <a:pt x="30" y="94"/>
                  </a:lnTo>
                  <a:lnTo>
                    <a:pt x="28" y="92"/>
                  </a:lnTo>
                  <a:lnTo>
                    <a:pt x="28" y="52"/>
                  </a:lnTo>
                  <a:lnTo>
                    <a:pt x="28" y="52"/>
                  </a:lnTo>
                  <a:lnTo>
                    <a:pt x="30" y="52"/>
                  </a:lnTo>
                  <a:lnTo>
                    <a:pt x="30" y="50"/>
                  </a:lnTo>
                  <a:lnTo>
                    <a:pt x="32" y="50"/>
                  </a:lnTo>
                  <a:lnTo>
                    <a:pt x="32" y="50"/>
                  </a:lnTo>
                  <a:lnTo>
                    <a:pt x="34" y="52"/>
                  </a:lnTo>
                  <a:lnTo>
                    <a:pt x="34" y="52"/>
                  </a:lnTo>
                  <a:lnTo>
                    <a:pt x="34" y="92"/>
                  </a:lnTo>
                  <a:close/>
                  <a:moveTo>
                    <a:pt x="52" y="100"/>
                  </a:moveTo>
                  <a:lnTo>
                    <a:pt x="52" y="100"/>
                  </a:lnTo>
                  <a:lnTo>
                    <a:pt x="50" y="102"/>
                  </a:lnTo>
                  <a:lnTo>
                    <a:pt x="48" y="102"/>
                  </a:lnTo>
                  <a:lnTo>
                    <a:pt x="48" y="102"/>
                  </a:lnTo>
                  <a:lnTo>
                    <a:pt x="48" y="102"/>
                  </a:lnTo>
                  <a:lnTo>
                    <a:pt x="46" y="102"/>
                  </a:lnTo>
                  <a:lnTo>
                    <a:pt x="46" y="100"/>
                  </a:lnTo>
                  <a:lnTo>
                    <a:pt x="46" y="62"/>
                  </a:lnTo>
                  <a:lnTo>
                    <a:pt x="46" y="62"/>
                  </a:lnTo>
                  <a:lnTo>
                    <a:pt x="46" y="60"/>
                  </a:lnTo>
                  <a:lnTo>
                    <a:pt x="48" y="60"/>
                  </a:lnTo>
                  <a:lnTo>
                    <a:pt x="48" y="60"/>
                  </a:lnTo>
                  <a:lnTo>
                    <a:pt x="48" y="60"/>
                  </a:lnTo>
                  <a:lnTo>
                    <a:pt x="50" y="60"/>
                  </a:lnTo>
                  <a:lnTo>
                    <a:pt x="52" y="62"/>
                  </a:lnTo>
                  <a:lnTo>
                    <a:pt x="52" y="100"/>
                  </a:lnTo>
                  <a:close/>
                  <a:moveTo>
                    <a:pt x="68" y="106"/>
                  </a:moveTo>
                  <a:lnTo>
                    <a:pt x="68" y="106"/>
                  </a:lnTo>
                  <a:lnTo>
                    <a:pt x="68" y="108"/>
                  </a:lnTo>
                  <a:lnTo>
                    <a:pt x="66" y="108"/>
                  </a:lnTo>
                  <a:lnTo>
                    <a:pt x="64" y="108"/>
                  </a:lnTo>
                  <a:lnTo>
                    <a:pt x="64" y="108"/>
                  </a:lnTo>
                  <a:lnTo>
                    <a:pt x="62" y="108"/>
                  </a:lnTo>
                  <a:lnTo>
                    <a:pt x="62" y="106"/>
                  </a:lnTo>
                  <a:lnTo>
                    <a:pt x="62" y="68"/>
                  </a:lnTo>
                  <a:lnTo>
                    <a:pt x="62" y="68"/>
                  </a:lnTo>
                  <a:lnTo>
                    <a:pt x="62" y="66"/>
                  </a:lnTo>
                  <a:lnTo>
                    <a:pt x="64" y="66"/>
                  </a:lnTo>
                  <a:lnTo>
                    <a:pt x="66" y="66"/>
                  </a:lnTo>
                  <a:lnTo>
                    <a:pt x="66" y="66"/>
                  </a:lnTo>
                  <a:lnTo>
                    <a:pt x="68" y="66"/>
                  </a:lnTo>
                  <a:lnTo>
                    <a:pt x="68" y="68"/>
                  </a:lnTo>
                  <a:lnTo>
                    <a:pt x="68" y="106"/>
                  </a:lnTo>
                  <a:close/>
                  <a:moveTo>
                    <a:pt x="84" y="112"/>
                  </a:moveTo>
                  <a:lnTo>
                    <a:pt x="84" y="112"/>
                  </a:lnTo>
                  <a:lnTo>
                    <a:pt x="84" y="114"/>
                  </a:lnTo>
                  <a:lnTo>
                    <a:pt x="82" y="114"/>
                  </a:lnTo>
                  <a:lnTo>
                    <a:pt x="80" y="114"/>
                  </a:lnTo>
                  <a:lnTo>
                    <a:pt x="80" y="114"/>
                  </a:lnTo>
                  <a:lnTo>
                    <a:pt x="78" y="114"/>
                  </a:lnTo>
                  <a:lnTo>
                    <a:pt x="78" y="112"/>
                  </a:lnTo>
                  <a:lnTo>
                    <a:pt x="78" y="74"/>
                  </a:lnTo>
                  <a:lnTo>
                    <a:pt x="78" y="74"/>
                  </a:lnTo>
                  <a:lnTo>
                    <a:pt x="78" y="72"/>
                  </a:lnTo>
                  <a:lnTo>
                    <a:pt x="80" y="72"/>
                  </a:lnTo>
                  <a:lnTo>
                    <a:pt x="82" y="72"/>
                  </a:lnTo>
                  <a:lnTo>
                    <a:pt x="82" y="72"/>
                  </a:lnTo>
                  <a:lnTo>
                    <a:pt x="84" y="72"/>
                  </a:lnTo>
                  <a:lnTo>
                    <a:pt x="84" y="74"/>
                  </a:lnTo>
                  <a:lnTo>
                    <a:pt x="84" y="112"/>
                  </a:lnTo>
                  <a:close/>
                  <a:moveTo>
                    <a:pt x="100" y="118"/>
                  </a:moveTo>
                  <a:lnTo>
                    <a:pt x="100" y="118"/>
                  </a:lnTo>
                  <a:lnTo>
                    <a:pt x="100" y="118"/>
                  </a:lnTo>
                  <a:lnTo>
                    <a:pt x="98" y="120"/>
                  </a:lnTo>
                  <a:lnTo>
                    <a:pt x="98" y="120"/>
                  </a:lnTo>
                  <a:lnTo>
                    <a:pt x="98" y="120"/>
                  </a:lnTo>
                  <a:lnTo>
                    <a:pt x="96" y="118"/>
                  </a:lnTo>
                  <a:lnTo>
                    <a:pt x="94" y="118"/>
                  </a:lnTo>
                  <a:lnTo>
                    <a:pt x="94" y="78"/>
                  </a:lnTo>
                  <a:lnTo>
                    <a:pt x="94" y="78"/>
                  </a:lnTo>
                  <a:lnTo>
                    <a:pt x="96" y="76"/>
                  </a:lnTo>
                  <a:lnTo>
                    <a:pt x="98" y="76"/>
                  </a:lnTo>
                  <a:lnTo>
                    <a:pt x="98" y="76"/>
                  </a:lnTo>
                  <a:lnTo>
                    <a:pt x="98" y="76"/>
                  </a:lnTo>
                  <a:lnTo>
                    <a:pt x="100" y="76"/>
                  </a:lnTo>
                  <a:lnTo>
                    <a:pt x="100" y="78"/>
                  </a:lnTo>
                  <a:lnTo>
                    <a:pt x="100" y="118"/>
                  </a:lnTo>
                  <a:close/>
                  <a:moveTo>
                    <a:pt x="118" y="120"/>
                  </a:moveTo>
                  <a:lnTo>
                    <a:pt x="118" y="120"/>
                  </a:lnTo>
                  <a:lnTo>
                    <a:pt x="116" y="122"/>
                  </a:lnTo>
                  <a:lnTo>
                    <a:pt x="116" y="122"/>
                  </a:lnTo>
                  <a:lnTo>
                    <a:pt x="114" y="122"/>
                  </a:lnTo>
                  <a:lnTo>
                    <a:pt x="114" y="122"/>
                  </a:lnTo>
                  <a:lnTo>
                    <a:pt x="112" y="122"/>
                  </a:lnTo>
                  <a:lnTo>
                    <a:pt x="112" y="120"/>
                  </a:lnTo>
                  <a:lnTo>
                    <a:pt x="112" y="82"/>
                  </a:lnTo>
                  <a:lnTo>
                    <a:pt x="112" y="82"/>
                  </a:lnTo>
                  <a:lnTo>
                    <a:pt x="112" y="80"/>
                  </a:lnTo>
                  <a:lnTo>
                    <a:pt x="114" y="80"/>
                  </a:lnTo>
                  <a:lnTo>
                    <a:pt x="116" y="80"/>
                  </a:lnTo>
                  <a:lnTo>
                    <a:pt x="116" y="80"/>
                  </a:lnTo>
                  <a:lnTo>
                    <a:pt x="116" y="80"/>
                  </a:lnTo>
                  <a:lnTo>
                    <a:pt x="118" y="82"/>
                  </a:lnTo>
                  <a:lnTo>
                    <a:pt x="118" y="120"/>
                  </a:lnTo>
                  <a:close/>
                  <a:moveTo>
                    <a:pt x="134" y="124"/>
                  </a:moveTo>
                  <a:lnTo>
                    <a:pt x="134" y="124"/>
                  </a:lnTo>
                  <a:lnTo>
                    <a:pt x="134" y="126"/>
                  </a:lnTo>
                  <a:lnTo>
                    <a:pt x="132" y="126"/>
                  </a:lnTo>
                  <a:lnTo>
                    <a:pt x="130" y="126"/>
                  </a:lnTo>
                  <a:lnTo>
                    <a:pt x="130" y="126"/>
                  </a:lnTo>
                  <a:lnTo>
                    <a:pt x="128" y="126"/>
                  </a:lnTo>
                  <a:lnTo>
                    <a:pt x="128" y="124"/>
                  </a:lnTo>
                  <a:lnTo>
                    <a:pt x="128" y="86"/>
                  </a:lnTo>
                  <a:lnTo>
                    <a:pt x="128" y="86"/>
                  </a:lnTo>
                  <a:lnTo>
                    <a:pt x="128" y="84"/>
                  </a:lnTo>
                  <a:lnTo>
                    <a:pt x="130" y="84"/>
                  </a:lnTo>
                  <a:lnTo>
                    <a:pt x="132" y="84"/>
                  </a:lnTo>
                  <a:lnTo>
                    <a:pt x="132" y="84"/>
                  </a:lnTo>
                  <a:lnTo>
                    <a:pt x="134" y="84"/>
                  </a:lnTo>
                  <a:lnTo>
                    <a:pt x="134" y="86"/>
                  </a:lnTo>
                  <a:lnTo>
                    <a:pt x="134" y="124"/>
                  </a:lnTo>
                  <a:close/>
                  <a:moveTo>
                    <a:pt x="150" y="128"/>
                  </a:moveTo>
                  <a:lnTo>
                    <a:pt x="150" y="128"/>
                  </a:lnTo>
                  <a:lnTo>
                    <a:pt x="150" y="130"/>
                  </a:lnTo>
                  <a:lnTo>
                    <a:pt x="148" y="130"/>
                  </a:lnTo>
                  <a:lnTo>
                    <a:pt x="146" y="130"/>
                  </a:lnTo>
                  <a:lnTo>
                    <a:pt x="146" y="130"/>
                  </a:lnTo>
                  <a:lnTo>
                    <a:pt x="146" y="130"/>
                  </a:lnTo>
                  <a:lnTo>
                    <a:pt x="144" y="128"/>
                  </a:lnTo>
                  <a:lnTo>
                    <a:pt x="144" y="88"/>
                  </a:lnTo>
                  <a:lnTo>
                    <a:pt x="144" y="88"/>
                  </a:lnTo>
                  <a:lnTo>
                    <a:pt x="146" y="88"/>
                  </a:lnTo>
                  <a:lnTo>
                    <a:pt x="146" y="86"/>
                  </a:lnTo>
                  <a:lnTo>
                    <a:pt x="148" y="86"/>
                  </a:lnTo>
                  <a:lnTo>
                    <a:pt x="148" y="86"/>
                  </a:lnTo>
                  <a:lnTo>
                    <a:pt x="150" y="88"/>
                  </a:lnTo>
                  <a:lnTo>
                    <a:pt x="150" y="88"/>
                  </a:lnTo>
                  <a:lnTo>
                    <a:pt x="150" y="128"/>
                  </a:lnTo>
                  <a:close/>
                  <a:moveTo>
                    <a:pt x="168" y="130"/>
                  </a:moveTo>
                  <a:lnTo>
                    <a:pt x="168" y="130"/>
                  </a:lnTo>
                  <a:lnTo>
                    <a:pt x="166" y="132"/>
                  </a:lnTo>
                  <a:lnTo>
                    <a:pt x="164" y="132"/>
                  </a:lnTo>
                  <a:lnTo>
                    <a:pt x="164" y="132"/>
                  </a:lnTo>
                  <a:lnTo>
                    <a:pt x="164" y="132"/>
                  </a:lnTo>
                  <a:lnTo>
                    <a:pt x="162" y="132"/>
                  </a:lnTo>
                  <a:lnTo>
                    <a:pt x="162" y="130"/>
                  </a:lnTo>
                  <a:lnTo>
                    <a:pt x="162" y="92"/>
                  </a:lnTo>
                  <a:lnTo>
                    <a:pt x="162" y="92"/>
                  </a:lnTo>
                  <a:lnTo>
                    <a:pt x="162" y="90"/>
                  </a:lnTo>
                  <a:lnTo>
                    <a:pt x="164" y="88"/>
                  </a:lnTo>
                  <a:lnTo>
                    <a:pt x="164" y="88"/>
                  </a:lnTo>
                  <a:lnTo>
                    <a:pt x="164" y="88"/>
                  </a:lnTo>
                  <a:lnTo>
                    <a:pt x="166" y="90"/>
                  </a:lnTo>
                  <a:lnTo>
                    <a:pt x="168" y="92"/>
                  </a:lnTo>
                  <a:lnTo>
                    <a:pt x="168" y="130"/>
                  </a:lnTo>
                  <a:close/>
                  <a:moveTo>
                    <a:pt x="184" y="132"/>
                  </a:moveTo>
                  <a:lnTo>
                    <a:pt x="184" y="132"/>
                  </a:lnTo>
                  <a:lnTo>
                    <a:pt x="184" y="134"/>
                  </a:lnTo>
                  <a:lnTo>
                    <a:pt x="182" y="134"/>
                  </a:lnTo>
                  <a:lnTo>
                    <a:pt x="180" y="134"/>
                  </a:lnTo>
                  <a:lnTo>
                    <a:pt x="180" y="134"/>
                  </a:lnTo>
                  <a:lnTo>
                    <a:pt x="178" y="134"/>
                  </a:lnTo>
                  <a:lnTo>
                    <a:pt x="178" y="132"/>
                  </a:lnTo>
                  <a:lnTo>
                    <a:pt x="178" y="94"/>
                  </a:lnTo>
                  <a:lnTo>
                    <a:pt x="178" y="94"/>
                  </a:lnTo>
                  <a:lnTo>
                    <a:pt x="178" y="92"/>
                  </a:lnTo>
                  <a:lnTo>
                    <a:pt x="180" y="92"/>
                  </a:lnTo>
                  <a:lnTo>
                    <a:pt x="182" y="92"/>
                  </a:lnTo>
                  <a:lnTo>
                    <a:pt x="182" y="92"/>
                  </a:lnTo>
                  <a:lnTo>
                    <a:pt x="184" y="92"/>
                  </a:lnTo>
                  <a:lnTo>
                    <a:pt x="184" y="94"/>
                  </a:lnTo>
                  <a:lnTo>
                    <a:pt x="184" y="132"/>
                  </a:lnTo>
                  <a:close/>
                  <a:moveTo>
                    <a:pt x="200" y="134"/>
                  </a:moveTo>
                  <a:lnTo>
                    <a:pt x="200" y="134"/>
                  </a:lnTo>
                  <a:lnTo>
                    <a:pt x="200" y="136"/>
                  </a:lnTo>
                  <a:lnTo>
                    <a:pt x="198" y="136"/>
                  </a:lnTo>
                  <a:lnTo>
                    <a:pt x="196" y="136"/>
                  </a:lnTo>
                  <a:lnTo>
                    <a:pt x="196" y="136"/>
                  </a:lnTo>
                  <a:lnTo>
                    <a:pt x="194" y="136"/>
                  </a:lnTo>
                  <a:lnTo>
                    <a:pt x="194" y="134"/>
                  </a:lnTo>
                  <a:lnTo>
                    <a:pt x="194" y="96"/>
                  </a:lnTo>
                  <a:lnTo>
                    <a:pt x="194" y="96"/>
                  </a:lnTo>
                  <a:lnTo>
                    <a:pt x="194" y="94"/>
                  </a:lnTo>
                  <a:lnTo>
                    <a:pt x="196" y="94"/>
                  </a:lnTo>
                  <a:lnTo>
                    <a:pt x="198" y="94"/>
                  </a:lnTo>
                  <a:lnTo>
                    <a:pt x="198" y="94"/>
                  </a:lnTo>
                  <a:lnTo>
                    <a:pt x="200" y="94"/>
                  </a:lnTo>
                  <a:lnTo>
                    <a:pt x="200" y="96"/>
                  </a:lnTo>
                  <a:lnTo>
                    <a:pt x="200" y="134"/>
                  </a:lnTo>
                  <a:close/>
                  <a:moveTo>
                    <a:pt x="216" y="136"/>
                  </a:moveTo>
                  <a:lnTo>
                    <a:pt x="216" y="136"/>
                  </a:lnTo>
                  <a:lnTo>
                    <a:pt x="216" y="136"/>
                  </a:lnTo>
                  <a:lnTo>
                    <a:pt x="214" y="138"/>
                  </a:lnTo>
                  <a:lnTo>
                    <a:pt x="212" y="138"/>
                  </a:lnTo>
                  <a:lnTo>
                    <a:pt x="212" y="138"/>
                  </a:lnTo>
                  <a:lnTo>
                    <a:pt x="212" y="136"/>
                  </a:lnTo>
                  <a:lnTo>
                    <a:pt x="210" y="136"/>
                  </a:lnTo>
                  <a:lnTo>
                    <a:pt x="210" y="96"/>
                  </a:lnTo>
                  <a:lnTo>
                    <a:pt x="210" y="96"/>
                  </a:lnTo>
                  <a:lnTo>
                    <a:pt x="212" y="94"/>
                  </a:lnTo>
                  <a:lnTo>
                    <a:pt x="212" y="94"/>
                  </a:lnTo>
                  <a:lnTo>
                    <a:pt x="214" y="94"/>
                  </a:lnTo>
                  <a:lnTo>
                    <a:pt x="214" y="94"/>
                  </a:lnTo>
                  <a:lnTo>
                    <a:pt x="216" y="94"/>
                  </a:lnTo>
                  <a:lnTo>
                    <a:pt x="216" y="96"/>
                  </a:lnTo>
                  <a:lnTo>
                    <a:pt x="216" y="136"/>
                  </a:lnTo>
                  <a:close/>
                  <a:moveTo>
                    <a:pt x="234" y="136"/>
                  </a:moveTo>
                  <a:lnTo>
                    <a:pt x="234" y="136"/>
                  </a:lnTo>
                  <a:lnTo>
                    <a:pt x="232" y="138"/>
                  </a:lnTo>
                  <a:lnTo>
                    <a:pt x="232" y="140"/>
                  </a:lnTo>
                  <a:lnTo>
                    <a:pt x="230" y="140"/>
                  </a:lnTo>
                  <a:lnTo>
                    <a:pt x="230" y="140"/>
                  </a:lnTo>
                  <a:lnTo>
                    <a:pt x="228" y="138"/>
                  </a:lnTo>
                  <a:lnTo>
                    <a:pt x="228" y="136"/>
                  </a:lnTo>
                  <a:lnTo>
                    <a:pt x="228" y="98"/>
                  </a:lnTo>
                  <a:lnTo>
                    <a:pt x="228" y="98"/>
                  </a:lnTo>
                  <a:lnTo>
                    <a:pt x="228" y="96"/>
                  </a:lnTo>
                  <a:lnTo>
                    <a:pt x="230" y="96"/>
                  </a:lnTo>
                  <a:lnTo>
                    <a:pt x="232" y="96"/>
                  </a:lnTo>
                  <a:lnTo>
                    <a:pt x="232" y="96"/>
                  </a:lnTo>
                  <a:lnTo>
                    <a:pt x="232" y="96"/>
                  </a:lnTo>
                  <a:lnTo>
                    <a:pt x="234" y="98"/>
                  </a:lnTo>
                  <a:lnTo>
                    <a:pt x="234" y="136"/>
                  </a:lnTo>
                  <a:close/>
                  <a:moveTo>
                    <a:pt x="250" y="138"/>
                  </a:moveTo>
                  <a:lnTo>
                    <a:pt x="250" y="138"/>
                  </a:lnTo>
                  <a:lnTo>
                    <a:pt x="250" y="140"/>
                  </a:lnTo>
                  <a:lnTo>
                    <a:pt x="248" y="140"/>
                  </a:lnTo>
                  <a:lnTo>
                    <a:pt x="246" y="140"/>
                  </a:lnTo>
                  <a:lnTo>
                    <a:pt x="246" y="140"/>
                  </a:lnTo>
                  <a:lnTo>
                    <a:pt x="244" y="140"/>
                  </a:lnTo>
                  <a:lnTo>
                    <a:pt x="244" y="138"/>
                  </a:lnTo>
                  <a:lnTo>
                    <a:pt x="244" y="100"/>
                  </a:lnTo>
                  <a:lnTo>
                    <a:pt x="244" y="100"/>
                  </a:lnTo>
                  <a:lnTo>
                    <a:pt x="244" y="98"/>
                  </a:lnTo>
                  <a:lnTo>
                    <a:pt x="246" y="98"/>
                  </a:lnTo>
                  <a:lnTo>
                    <a:pt x="248" y="98"/>
                  </a:lnTo>
                  <a:lnTo>
                    <a:pt x="248" y="98"/>
                  </a:lnTo>
                  <a:lnTo>
                    <a:pt x="250" y="98"/>
                  </a:lnTo>
                  <a:lnTo>
                    <a:pt x="250" y="100"/>
                  </a:lnTo>
                  <a:lnTo>
                    <a:pt x="250" y="138"/>
                  </a:lnTo>
                  <a:close/>
                  <a:moveTo>
                    <a:pt x="266" y="138"/>
                  </a:moveTo>
                  <a:lnTo>
                    <a:pt x="266" y="138"/>
                  </a:lnTo>
                  <a:lnTo>
                    <a:pt x="266" y="140"/>
                  </a:lnTo>
                  <a:lnTo>
                    <a:pt x="264" y="140"/>
                  </a:lnTo>
                  <a:lnTo>
                    <a:pt x="262" y="140"/>
                  </a:lnTo>
                  <a:lnTo>
                    <a:pt x="262" y="140"/>
                  </a:lnTo>
                  <a:lnTo>
                    <a:pt x="262" y="140"/>
                  </a:lnTo>
                  <a:lnTo>
                    <a:pt x="260" y="138"/>
                  </a:lnTo>
                  <a:lnTo>
                    <a:pt x="260" y="100"/>
                  </a:lnTo>
                  <a:lnTo>
                    <a:pt x="260" y="100"/>
                  </a:lnTo>
                  <a:lnTo>
                    <a:pt x="262" y="98"/>
                  </a:lnTo>
                  <a:lnTo>
                    <a:pt x="262" y="98"/>
                  </a:lnTo>
                  <a:lnTo>
                    <a:pt x="264" y="98"/>
                  </a:lnTo>
                  <a:lnTo>
                    <a:pt x="264" y="98"/>
                  </a:lnTo>
                  <a:lnTo>
                    <a:pt x="266" y="98"/>
                  </a:lnTo>
                  <a:lnTo>
                    <a:pt x="266" y="100"/>
                  </a:lnTo>
                  <a:lnTo>
                    <a:pt x="266" y="138"/>
                  </a:lnTo>
                  <a:close/>
                  <a:moveTo>
                    <a:pt x="284" y="138"/>
                  </a:moveTo>
                  <a:lnTo>
                    <a:pt x="284" y="138"/>
                  </a:lnTo>
                  <a:lnTo>
                    <a:pt x="282" y="140"/>
                  </a:lnTo>
                  <a:lnTo>
                    <a:pt x="280" y="140"/>
                  </a:lnTo>
                  <a:lnTo>
                    <a:pt x="280" y="140"/>
                  </a:lnTo>
                  <a:lnTo>
                    <a:pt x="280" y="140"/>
                  </a:lnTo>
                  <a:lnTo>
                    <a:pt x="278" y="140"/>
                  </a:lnTo>
                  <a:lnTo>
                    <a:pt x="276" y="138"/>
                  </a:lnTo>
                  <a:lnTo>
                    <a:pt x="276" y="100"/>
                  </a:lnTo>
                  <a:lnTo>
                    <a:pt x="276" y="100"/>
                  </a:lnTo>
                  <a:lnTo>
                    <a:pt x="278" y="98"/>
                  </a:lnTo>
                  <a:lnTo>
                    <a:pt x="280" y="98"/>
                  </a:lnTo>
                  <a:lnTo>
                    <a:pt x="280" y="98"/>
                  </a:lnTo>
                  <a:lnTo>
                    <a:pt x="280" y="98"/>
                  </a:lnTo>
                  <a:lnTo>
                    <a:pt x="282" y="98"/>
                  </a:lnTo>
                  <a:lnTo>
                    <a:pt x="284" y="100"/>
                  </a:lnTo>
                  <a:lnTo>
                    <a:pt x="284" y="138"/>
                  </a:lnTo>
                  <a:close/>
                  <a:moveTo>
                    <a:pt x="300" y="138"/>
                  </a:moveTo>
                  <a:lnTo>
                    <a:pt x="300" y="138"/>
                  </a:lnTo>
                  <a:lnTo>
                    <a:pt x="298" y="140"/>
                  </a:lnTo>
                  <a:lnTo>
                    <a:pt x="298" y="140"/>
                  </a:lnTo>
                  <a:lnTo>
                    <a:pt x="296" y="140"/>
                  </a:lnTo>
                  <a:lnTo>
                    <a:pt x="296" y="140"/>
                  </a:lnTo>
                  <a:lnTo>
                    <a:pt x="294" y="140"/>
                  </a:lnTo>
                  <a:lnTo>
                    <a:pt x="294" y="138"/>
                  </a:lnTo>
                  <a:lnTo>
                    <a:pt x="294" y="100"/>
                  </a:lnTo>
                  <a:lnTo>
                    <a:pt x="294" y="100"/>
                  </a:lnTo>
                  <a:lnTo>
                    <a:pt x="294" y="98"/>
                  </a:lnTo>
                  <a:lnTo>
                    <a:pt x="296" y="98"/>
                  </a:lnTo>
                  <a:lnTo>
                    <a:pt x="298" y="98"/>
                  </a:lnTo>
                  <a:lnTo>
                    <a:pt x="298" y="98"/>
                  </a:lnTo>
                  <a:lnTo>
                    <a:pt x="298" y="98"/>
                  </a:lnTo>
                  <a:lnTo>
                    <a:pt x="300" y="100"/>
                  </a:lnTo>
                  <a:lnTo>
                    <a:pt x="300" y="138"/>
                  </a:lnTo>
                  <a:close/>
                  <a:moveTo>
                    <a:pt x="318" y="138"/>
                  </a:moveTo>
                  <a:lnTo>
                    <a:pt x="318" y="138"/>
                  </a:lnTo>
                  <a:lnTo>
                    <a:pt x="316" y="140"/>
                  </a:lnTo>
                  <a:lnTo>
                    <a:pt x="316" y="140"/>
                  </a:lnTo>
                  <a:lnTo>
                    <a:pt x="314" y="140"/>
                  </a:lnTo>
                  <a:lnTo>
                    <a:pt x="314" y="140"/>
                  </a:lnTo>
                  <a:lnTo>
                    <a:pt x="312" y="140"/>
                  </a:lnTo>
                  <a:lnTo>
                    <a:pt x="312" y="138"/>
                  </a:lnTo>
                  <a:lnTo>
                    <a:pt x="312" y="100"/>
                  </a:lnTo>
                  <a:lnTo>
                    <a:pt x="312" y="100"/>
                  </a:lnTo>
                  <a:lnTo>
                    <a:pt x="312" y="98"/>
                  </a:lnTo>
                  <a:lnTo>
                    <a:pt x="314" y="98"/>
                  </a:lnTo>
                  <a:lnTo>
                    <a:pt x="316" y="98"/>
                  </a:lnTo>
                  <a:lnTo>
                    <a:pt x="316" y="98"/>
                  </a:lnTo>
                  <a:lnTo>
                    <a:pt x="316" y="98"/>
                  </a:lnTo>
                  <a:lnTo>
                    <a:pt x="318" y="100"/>
                  </a:lnTo>
                  <a:lnTo>
                    <a:pt x="318" y="138"/>
                  </a:lnTo>
                  <a:close/>
                  <a:moveTo>
                    <a:pt x="334" y="138"/>
                  </a:moveTo>
                  <a:lnTo>
                    <a:pt x="334" y="138"/>
                  </a:lnTo>
                  <a:lnTo>
                    <a:pt x="334" y="140"/>
                  </a:lnTo>
                  <a:lnTo>
                    <a:pt x="332" y="140"/>
                  </a:lnTo>
                  <a:lnTo>
                    <a:pt x="330" y="140"/>
                  </a:lnTo>
                  <a:lnTo>
                    <a:pt x="330" y="140"/>
                  </a:lnTo>
                  <a:lnTo>
                    <a:pt x="328" y="140"/>
                  </a:lnTo>
                  <a:lnTo>
                    <a:pt x="328" y="138"/>
                  </a:lnTo>
                  <a:lnTo>
                    <a:pt x="328" y="100"/>
                  </a:lnTo>
                  <a:lnTo>
                    <a:pt x="328" y="100"/>
                  </a:lnTo>
                  <a:lnTo>
                    <a:pt x="328" y="98"/>
                  </a:lnTo>
                  <a:lnTo>
                    <a:pt x="330" y="98"/>
                  </a:lnTo>
                  <a:lnTo>
                    <a:pt x="332" y="98"/>
                  </a:lnTo>
                  <a:lnTo>
                    <a:pt x="332" y="98"/>
                  </a:lnTo>
                  <a:lnTo>
                    <a:pt x="334" y="98"/>
                  </a:lnTo>
                  <a:lnTo>
                    <a:pt x="334" y="100"/>
                  </a:lnTo>
                  <a:lnTo>
                    <a:pt x="334" y="138"/>
                  </a:lnTo>
                  <a:close/>
                  <a:moveTo>
                    <a:pt x="350" y="138"/>
                  </a:moveTo>
                  <a:lnTo>
                    <a:pt x="350" y="138"/>
                  </a:lnTo>
                  <a:lnTo>
                    <a:pt x="350" y="140"/>
                  </a:lnTo>
                  <a:lnTo>
                    <a:pt x="348" y="140"/>
                  </a:lnTo>
                  <a:lnTo>
                    <a:pt x="346" y="140"/>
                  </a:lnTo>
                  <a:lnTo>
                    <a:pt x="346" y="140"/>
                  </a:lnTo>
                  <a:lnTo>
                    <a:pt x="346" y="140"/>
                  </a:lnTo>
                  <a:lnTo>
                    <a:pt x="344" y="138"/>
                  </a:lnTo>
                  <a:lnTo>
                    <a:pt x="344" y="100"/>
                  </a:lnTo>
                  <a:lnTo>
                    <a:pt x="344" y="100"/>
                  </a:lnTo>
                  <a:lnTo>
                    <a:pt x="346" y="98"/>
                  </a:lnTo>
                  <a:lnTo>
                    <a:pt x="346" y="98"/>
                  </a:lnTo>
                  <a:lnTo>
                    <a:pt x="348" y="98"/>
                  </a:lnTo>
                  <a:lnTo>
                    <a:pt x="348" y="98"/>
                  </a:lnTo>
                  <a:lnTo>
                    <a:pt x="350" y="98"/>
                  </a:lnTo>
                  <a:lnTo>
                    <a:pt x="350" y="100"/>
                  </a:lnTo>
                  <a:lnTo>
                    <a:pt x="350" y="138"/>
                  </a:lnTo>
                  <a:close/>
                  <a:moveTo>
                    <a:pt x="368" y="138"/>
                  </a:moveTo>
                  <a:lnTo>
                    <a:pt x="368" y="138"/>
                  </a:lnTo>
                  <a:lnTo>
                    <a:pt x="366" y="140"/>
                  </a:lnTo>
                  <a:lnTo>
                    <a:pt x="366" y="140"/>
                  </a:lnTo>
                  <a:lnTo>
                    <a:pt x="364" y="140"/>
                  </a:lnTo>
                  <a:lnTo>
                    <a:pt x="364" y="140"/>
                  </a:lnTo>
                  <a:lnTo>
                    <a:pt x="362" y="140"/>
                  </a:lnTo>
                  <a:lnTo>
                    <a:pt x="362" y="138"/>
                  </a:lnTo>
                  <a:lnTo>
                    <a:pt x="362" y="100"/>
                  </a:lnTo>
                  <a:lnTo>
                    <a:pt x="362" y="100"/>
                  </a:lnTo>
                  <a:lnTo>
                    <a:pt x="362" y="98"/>
                  </a:lnTo>
                  <a:lnTo>
                    <a:pt x="364" y="98"/>
                  </a:lnTo>
                  <a:lnTo>
                    <a:pt x="366" y="98"/>
                  </a:lnTo>
                  <a:lnTo>
                    <a:pt x="366" y="98"/>
                  </a:lnTo>
                  <a:lnTo>
                    <a:pt x="366" y="98"/>
                  </a:lnTo>
                  <a:lnTo>
                    <a:pt x="368" y="100"/>
                  </a:lnTo>
                  <a:lnTo>
                    <a:pt x="368" y="138"/>
                  </a:lnTo>
                  <a:close/>
                  <a:moveTo>
                    <a:pt x="384" y="138"/>
                  </a:moveTo>
                  <a:lnTo>
                    <a:pt x="384" y="138"/>
                  </a:lnTo>
                  <a:lnTo>
                    <a:pt x="384" y="140"/>
                  </a:lnTo>
                  <a:lnTo>
                    <a:pt x="382" y="140"/>
                  </a:lnTo>
                  <a:lnTo>
                    <a:pt x="380" y="140"/>
                  </a:lnTo>
                  <a:lnTo>
                    <a:pt x="380" y="140"/>
                  </a:lnTo>
                  <a:lnTo>
                    <a:pt x="378" y="140"/>
                  </a:lnTo>
                  <a:lnTo>
                    <a:pt x="378" y="138"/>
                  </a:lnTo>
                  <a:lnTo>
                    <a:pt x="378" y="100"/>
                  </a:lnTo>
                  <a:lnTo>
                    <a:pt x="378" y="100"/>
                  </a:lnTo>
                  <a:lnTo>
                    <a:pt x="378" y="98"/>
                  </a:lnTo>
                  <a:lnTo>
                    <a:pt x="380" y="98"/>
                  </a:lnTo>
                  <a:lnTo>
                    <a:pt x="382" y="98"/>
                  </a:lnTo>
                  <a:lnTo>
                    <a:pt x="382" y="98"/>
                  </a:lnTo>
                  <a:lnTo>
                    <a:pt x="384" y="98"/>
                  </a:lnTo>
                  <a:lnTo>
                    <a:pt x="384" y="100"/>
                  </a:lnTo>
                  <a:lnTo>
                    <a:pt x="384" y="138"/>
                  </a:lnTo>
                  <a:close/>
                  <a:moveTo>
                    <a:pt x="400" y="136"/>
                  </a:moveTo>
                  <a:lnTo>
                    <a:pt x="400" y="136"/>
                  </a:lnTo>
                  <a:lnTo>
                    <a:pt x="400" y="138"/>
                  </a:lnTo>
                  <a:lnTo>
                    <a:pt x="398" y="140"/>
                  </a:lnTo>
                  <a:lnTo>
                    <a:pt x="396" y="140"/>
                  </a:lnTo>
                  <a:lnTo>
                    <a:pt x="396" y="140"/>
                  </a:lnTo>
                  <a:lnTo>
                    <a:pt x="396" y="138"/>
                  </a:lnTo>
                  <a:lnTo>
                    <a:pt x="394" y="136"/>
                  </a:lnTo>
                  <a:lnTo>
                    <a:pt x="394" y="98"/>
                  </a:lnTo>
                  <a:lnTo>
                    <a:pt x="394" y="98"/>
                  </a:lnTo>
                  <a:lnTo>
                    <a:pt x="396" y="96"/>
                  </a:lnTo>
                  <a:lnTo>
                    <a:pt x="396" y="96"/>
                  </a:lnTo>
                  <a:lnTo>
                    <a:pt x="398" y="96"/>
                  </a:lnTo>
                  <a:lnTo>
                    <a:pt x="398" y="96"/>
                  </a:lnTo>
                  <a:lnTo>
                    <a:pt x="400" y="96"/>
                  </a:lnTo>
                  <a:lnTo>
                    <a:pt x="400" y="98"/>
                  </a:lnTo>
                  <a:lnTo>
                    <a:pt x="400" y="136"/>
                  </a:lnTo>
                  <a:close/>
                  <a:moveTo>
                    <a:pt x="418" y="136"/>
                  </a:moveTo>
                  <a:lnTo>
                    <a:pt x="418" y="136"/>
                  </a:lnTo>
                  <a:lnTo>
                    <a:pt x="416" y="136"/>
                  </a:lnTo>
                  <a:lnTo>
                    <a:pt x="414" y="138"/>
                  </a:lnTo>
                  <a:lnTo>
                    <a:pt x="414" y="138"/>
                  </a:lnTo>
                  <a:lnTo>
                    <a:pt x="414" y="138"/>
                  </a:lnTo>
                  <a:lnTo>
                    <a:pt x="412" y="136"/>
                  </a:lnTo>
                  <a:lnTo>
                    <a:pt x="410" y="136"/>
                  </a:lnTo>
                  <a:lnTo>
                    <a:pt x="410" y="96"/>
                  </a:lnTo>
                  <a:lnTo>
                    <a:pt x="410" y="96"/>
                  </a:lnTo>
                  <a:lnTo>
                    <a:pt x="412" y="94"/>
                  </a:lnTo>
                  <a:lnTo>
                    <a:pt x="414" y="94"/>
                  </a:lnTo>
                  <a:lnTo>
                    <a:pt x="414" y="94"/>
                  </a:lnTo>
                  <a:lnTo>
                    <a:pt x="414" y="94"/>
                  </a:lnTo>
                  <a:lnTo>
                    <a:pt x="416" y="94"/>
                  </a:lnTo>
                  <a:lnTo>
                    <a:pt x="418" y="96"/>
                  </a:lnTo>
                  <a:lnTo>
                    <a:pt x="418" y="136"/>
                  </a:lnTo>
                  <a:close/>
                  <a:moveTo>
                    <a:pt x="434" y="134"/>
                  </a:moveTo>
                  <a:lnTo>
                    <a:pt x="434" y="134"/>
                  </a:lnTo>
                  <a:lnTo>
                    <a:pt x="432" y="136"/>
                  </a:lnTo>
                  <a:lnTo>
                    <a:pt x="432" y="136"/>
                  </a:lnTo>
                  <a:lnTo>
                    <a:pt x="430" y="136"/>
                  </a:lnTo>
                  <a:lnTo>
                    <a:pt x="430" y="136"/>
                  </a:lnTo>
                  <a:lnTo>
                    <a:pt x="428" y="136"/>
                  </a:lnTo>
                  <a:lnTo>
                    <a:pt x="428" y="134"/>
                  </a:lnTo>
                  <a:lnTo>
                    <a:pt x="428" y="96"/>
                  </a:lnTo>
                  <a:lnTo>
                    <a:pt x="428" y="96"/>
                  </a:lnTo>
                  <a:lnTo>
                    <a:pt x="428" y="94"/>
                  </a:lnTo>
                  <a:lnTo>
                    <a:pt x="430" y="94"/>
                  </a:lnTo>
                  <a:lnTo>
                    <a:pt x="432" y="94"/>
                  </a:lnTo>
                  <a:lnTo>
                    <a:pt x="432" y="94"/>
                  </a:lnTo>
                  <a:lnTo>
                    <a:pt x="432" y="94"/>
                  </a:lnTo>
                  <a:lnTo>
                    <a:pt x="434" y="96"/>
                  </a:lnTo>
                  <a:lnTo>
                    <a:pt x="434" y="134"/>
                  </a:lnTo>
                  <a:close/>
                  <a:moveTo>
                    <a:pt x="450" y="132"/>
                  </a:moveTo>
                  <a:lnTo>
                    <a:pt x="450" y="132"/>
                  </a:lnTo>
                  <a:lnTo>
                    <a:pt x="450" y="134"/>
                  </a:lnTo>
                  <a:lnTo>
                    <a:pt x="448" y="134"/>
                  </a:lnTo>
                  <a:lnTo>
                    <a:pt x="446" y="134"/>
                  </a:lnTo>
                  <a:lnTo>
                    <a:pt x="446" y="134"/>
                  </a:lnTo>
                  <a:lnTo>
                    <a:pt x="444" y="134"/>
                  </a:lnTo>
                  <a:lnTo>
                    <a:pt x="444" y="132"/>
                  </a:lnTo>
                  <a:lnTo>
                    <a:pt x="444" y="94"/>
                  </a:lnTo>
                  <a:lnTo>
                    <a:pt x="444" y="94"/>
                  </a:lnTo>
                  <a:lnTo>
                    <a:pt x="444" y="92"/>
                  </a:lnTo>
                  <a:lnTo>
                    <a:pt x="446" y="92"/>
                  </a:lnTo>
                  <a:lnTo>
                    <a:pt x="448" y="92"/>
                  </a:lnTo>
                  <a:lnTo>
                    <a:pt x="448" y="92"/>
                  </a:lnTo>
                  <a:lnTo>
                    <a:pt x="450" y="92"/>
                  </a:lnTo>
                  <a:lnTo>
                    <a:pt x="450" y="94"/>
                  </a:lnTo>
                  <a:lnTo>
                    <a:pt x="450" y="132"/>
                  </a:lnTo>
                  <a:close/>
                  <a:moveTo>
                    <a:pt x="466" y="130"/>
                  </a:moveTo>
                  <a:lnTo>
                    <a:pt x="466" y="130"/>
                  </a:lnTo>
                  <a:lnTo>
                    <a:pt x="466" y="132"/>
                  </a:lnTo>
                  <a:lnTo>
                    <a:pt x="464" y="132"/>
                  </a:lnTo>
                  <a:lnTo>
                    <a:pt x="462" y="132"/>
                  </a:lnTo>
                  <a:lnTo>
                    <a:pt x="462" y="132"/>
                  </a:lnTo>
                  <a:lnTo>
                    <a:pt x="462" y="132"/>
                  </a:lnTo>
                  <a:lnTo>
                    <a:pt x="460" y="130"/>
                  </a:lnTo>
                  <a:lnTo>
                    <a:pt x="460" y="92"/>
                  </a:lnTo>
                  <a:lnTo>
                    <a:pt x="460" y="92"/>
                  </a:lnTo>
                  <a:lnTo>
                    <a:pt x="462" y="90"/>
                  </a:lnTo>
                  <a:lnTo>
                    <a:pt x="462" y="88"/>
                  </a:lnTo>
                  <a:lnTo>
                    <a:pt x="464" y="88"/>
                  </a:lnTo>
                  <a:lnTo>
                    <a:pt x="464" y="88"/>
                  </a:lnTo>
                  <a:lnTo>
                    <a:pt x="466" y="90"/>
                  </a:lnTo>
                  <a:lnTo>
                    <a:pt x="466" y="92"/>
                  </a:lnTo>
                  <a:lnTo>
                    <a:pt x="466" y="130"/>
                  </a:lnTo>
                  <a:close/>
                  <a:moveTo>
                    <a:pt x="484" y="128"/>
                  </a:moveTo>
                  <a:lnTo>
                    <a:pt x="484" y="128"/>
                  </a:lnTo>
                  <a:lnTo>
                    <a:pt x="482" y="130"/>
                  </a:lnTo>
                  <a:lnTo>
                    <a:pt x="482" y="130"/>
                  </a:lnTo>
                  <a:lnTo>
                    <a:pt x="480" y="130"/>
                  </a:lnTo>
                  <a:lnTo>
                    <a:pt x="480" y="130"/>
                  </a:lnTo>
                  <a:lnTo>
                    <a:pt x="478" y="130"/>
                  </a:lnTo>
                  <a:lnTo>
                    <a:pt x="478" y="128"/>
                  </a:lnTo>
                  <a:lnTo>
                    <a:pt x="478" y="88"/>
                  </a:lnTo>
                  <a:lnTo>
                    <a:pt x="478" y="88"/>
                  </a:lnTo>
                  <a:lnTo>
                    <a:pt x="478" y="88"/>
                  </a:lnTo>
                  <a:lnTo>
                    <a:pt x="480" y="86"/>
                  </a:lnTo>
                  <a:lnTo>
                    <a:pt x="482" y="86"/>
                  </a:lnTo>
                  <a:lnTo>
                    <a:pt x="482" y="86"/>
                  </a:lnTo>
                  <a:lnTo>
                    <a:pt x="482" y="88"/>
                  </a:lnTo>
                  <a:lnTo>
                    <a:pt x="484" y="88"/>
                  </a:lnTo>
                  <a:lnTo>
                    <a:pt x="484" y="128"/>
                  </a:lnTo>
                  <a:close/>
                  <a:moveTo>
                    <a:pt x="500" y="124"/>
                  </a:moveTo>
                  <a:lnTo>
                    <a:pt x="500" y="124"/>
                  </a:lnTo>
                  <a:lnTo>
                    <a:pt x="500" y="126"/>
                  </a:lnTo>
                  <a:lnTo>
                    <a:pt x="498" y="126"/>
                  </a:lnTo>
                  <a:lnTo>
                    <a:pt x="496" y="126"/>
                  </a:lnTo>
                  <a:lnTo>
                    <a:pt x="496" y="126"/>
                  </a:lnTo>
                  <a:lnTo>
                    <a:pt x="494" y="126"/>
                  </a:lnTo>
                  <a:lnTo>
                    <a:pt x="494" y="124"/>
                  </a:lnTo>
                  <a:lnTo>
                    <a:pt x="494" y="86"/>
                  </a:lnTo>
                  <a:lnTo>
                    <a:pt x="494" y="86"/>
                  </a:lnTo>
                  <a:lnTo>
                    <a:pt x="494" y="84"/>
                  </a:lnTo>
                  <a:lnTo>
                    <a:pt x="496" y="84"/>
                  </a:lnTo>
                  <a:lnTo>
                    <a:pt x="498" y="84"/>
                  </a:lnTo>
                  <a:lnTo>
                    <a:pt x="498" y="84"/>
                  </a:lnTo>
                  <a:lnTo>
                    <a:pt x="500" y="84"/>
                  </a:lnTo>
                  <a:lnTo>
                    <a:pt x="500" y="86"/>
                  </a:lnTo>
                  <a:lnTo>
                    <a:pt x="500" y="124"/>
                  </a:lnTo>
                  <a:close/>
                  <a:moveTo>
                    <a:pt x="516" y="120"/>
                  </a:moveTo>
                  <a:lnTo>
                    <a:pt x="516" y="120"/>
                  </a:lnTo>
                  <a:lnTo>
                    <a:pt x="516" y="122"/>
                  </a:lnTo>
                  <a:lnTo>
                    <a:pt x="514" y="122"/>
                  </a:lnTo>
                  <a:lnTo>
                    <a:pt x="512" y="122"/>
                  </a:lnTo>
                  <a:lnTo>
                    <a:pt x="512" y="122"/>
                  </a:lnTo>
                  <a:lnTo>
                    <a:pt x="512" y="122"/>
                  </a:lnTo>
                  <a:lnTo>
                    <a:pt x="510" y="120"/>
                  </a:lnTo>
                  <a:lnTo>
                    <a:pt x="510" y="82"/>
                  </a:lnTo>
                  <a:lnTo>
                    <a:pt x="510" y="82"/>
                  </a:lnTo>
                  <a:lnTo>
                    <a:pt x="512" y="80"/>
                  </a:lnTo>
                  <a:lnTo>
                    <a:pt x="512" y="80"/>
                  </a:lnTo>
                  <a:lnTo>
                    <a:pt x="514" y="80"/>
                  </a:lnTo>
                  <a:lnTo>
                    <a:pt x="514" y="80"/>
                  </a:lnTo>
                  <a:lnTo>
                    <a:pt x="516" y="80"/>
                  </a:lnTo>
                  <a:lnTo>
                    <a:pt x="516" y="82"/>
                  </a:lnTo>
                  <a:lnTo>
                    <a:pt x="516" y="120"/>
                  </a:lnTo>
                  <a:close/>
                  <a:moveTo>
                    <a:pt x="534" y="118"/>
                  </a:moveTo>
                  <a:lnTo>
                    <a:pt x="534" y="118"/>
                  </a:lnTo>
                  <a:lnTo>
                    <a:pt x="532" y="118"/>
                  </a:lnTo>
                  <a:lnTo>
                    <a:pt x="530" y="120"/>
                  </a:lnTo>
                  <a:lnTo>
                    <a:pt x="530" y="120"/>
                  </a:lnTo>
                  <a:lnTo>
                    <a:pt x="530" y="120"/>
                  </a:lnTo>
                  <a:lnTo>
                    <a:pt x="528" y="118"/>
                  </a:lnTo>
                  <a:lnTo>
                    <a:pt x="526" y="118"/>
                  </a:lnTo>
                  <a:lnTo>
                    <a:pt x="526" y="78"/>
                  </a:lnTo>
                  <a:lnTo>
                    <a:pt x="526" y="78"/>
                  </a:lnTo>
                  <a:lnTo>
                    <a:pt x="528" y="76"/>
                  </a:lnTo>
                  <a:lnTo>
                    <a:pt x="530" y="76"/>
                  </a:lnTo>
                  <a:lnTo>
                    <a:pt x="530" y="76"/>
                  </a:lnTo>
                  <a:lnTo>
                    <a:pt x="530" y="76"/>
                  </a:lnTo>
                  <a:lnTo>
                    <a:pt x="532" y="76"/>
                  </a:lnTo>
                  <a:lnTo>
                    <a:pt x="534" y="78"/>
                  </a:lnTo>
                  <a:lnTo>
                    <a:pt x="534" y="118"/>
                  </a:lnTo>
                  <a:close/>
                  <a:moveTo>
                    <a:pt x="550" y="112"/>
                  </a:moveTo>
                  <a:lnTo>
                    <a:pt x="550" y="112"/>
                  </a:lnTo>
                  <a:lnTo>
                    <a:pt x="548" y="114"/>
                  </a:lnTo>
                  <a:lnTo>
                    <a:pt x="548" y="114"/>
                  </a:lnTo>
                  <a:lnTo>
                    <a:pt x="546" y="114"/>
                  </a:lnTo>
                  <a:lnTo>
                    <a:pt x="546" y="114"/>
                  </a:lnTo>
                  <a:lnTo>
                    <a:pt x="544" y="114"/>
                  </a:lnTo>
                  <a:lnTo>
                    <a:pt x="544" y="112"/>
                  </a:lnTo>
                  <a:lnTo>
                    <a:pt x="544" y="74"/>
                  </a:lnTo>
                  <a:lnTo>
                    <a:pt x="544" y="74"/>
                  </a:lnTo>
                  <a:lnTo>
                    <a:pt x="544" y="72"/>
                  </a:lnTo>
                  <a:lnTo>
                    <a:pt x="546" y="72"/>
                  </a:lnTo>
                  <a:lnTo>
                    <a:pt x="548" y="72"/>
                  </a:lnTo>
                  <a:lnTo>
                    <a:pt x="548" y="72"/>
                  </a:lnTo>
                  <a:lnTo>
                    <a:pt x="548" y="72"/>
                  </a:lnTo>
                  <a:lnTo>
                    <a:pt x="550" y="74"/>
                  </a:lnTo>
                  <a:lnTo>
                    <a:pt x="550" y="112"/>
                  </a:lnTo>
                  <a:close/>
                  <a:moveTo>
                    <a:pt x="566" y="106"/>
                  </a:moveTo>
                  <a:lnTo>
                    <a:pt x="566" y="106"/>
                  </a:lnTo>
                  <a:lnTo>
                    <a:pt x="566" y="108"/>
                  </a:lnTo>
                  <a:lnTo>
                    <a:pt x="564" y="108"/>
                  </a:lnTo>
                  <a:lnTo>
                    <a:pt x="562" y="108"/>
                  </a:lnTo>
                  <a:lnTo>
                    <a:pt x="562" y="108"/>
                  </a:lnTo>
                  <a:lnTo>
                    <a:pt x="560" y="108"/>
                  </a:lnTo>
                  <a:lnTo>
                    <a:pt x="560" y="106"/>
                  </a:lnTo>
                  <a:lnTo>
                    <a:pt x="560" y="68"/>
                  </a:lnTo>
                  <a:lnTo>
                    <a:pt x="560" y="68"/>
                  </a:lnTo>
                  <a:lnTo>
                    <a:pt x="560" y="66"/>
                  </a:lnTo>
                  <a:lnTo>
                    <a:pt x="562" y="66"/>
                  </a:lnTo>
                  <a:lnTo>
                    <a:pt x="564" y="66"/>
                  </a:lnTo>
                  <a:lnTo>
                    <a:pt x="564" y="66"/>
                  </a:lnTo>
                  <a:lnTo>
                    <a:pt x="566" y="66"/>
                  </a:lnTo>
                  <a:lnTo>
                    <a:pt x="566" y="68"/>
                  </a:lnTo>
                  <a:lnTo>
                    <a:pt x="566" y="106"/>
                  </a:lnTo>
                  <a:close/>
                  <a:moveTo>
                    <a:pt x="582" y="100"/>
                  </a:moveTo>
                  <a:lnTo>
                    <a:pt x="582" y="100"/>
                  </a:lnTo>
                  <a:lnTo>
                    <a:pt x="582" y="102"/>
                  </a:lnTo>
                  <a:lnTo>
                    <a:pt x="580" y="102"/>
                  </a:lnTo>
                  <a:lnTo>
                    <a:pt x="578" y="102"/>
                  </a:lnTo>
                  <a:lnTo>
                    <a:pt x="578" y="102"/>
                  </a:lnTo>
                  <a:lnTo>
                    <a:pt x="578" y="102"/>
                  </a:lnTo>
                  <a:lnTo>
                    <a:pt x="576" y="100"/>
                  </a:lnTo>
                  <a:lnTo>
                    <a:pt x="576" y="62"/>
                  </a:lnTo>
                  <a:lnTo>
                    <a:pt x="576" y="62"/>
                  </a:lnTo>
                  <a:lnTo>
                    <a:pt x="578" y="60"/>
                  </a:lnTo>
                  <a:lnTo>
                    <a:pt x="578" y="60"/>
                  </a:lnTo>
                  <a:lnTo>
                    <a:pt x="580" y="60"/>
                  </a:lnTo>
                  <a:lnTo>
                    <a:pt x="580" y="60"/>
                  </a:lnTo>
                  <a:lnTo>
                    <a:pt x="582" y="60"/>
                  </a:lnTo>
                  <a:lnTo>
                    <a:pt x="582" y="62"/>
                  </a:lnTo>
                  <a:lnTo>
                    <a:pt x="582" y="100"/>
                  </a:lnTo>
                  <a:close/>
                  <a:moveTo>
                    <a:pt x="600" y="92"/>
                  </a:moveTo>
                  <a:lnTo>
                    <a:pt x="600" y="92"/>
                  </a:lnTo>
                  <a:lnTo>
                    <a:pt x="598" y="94"/>
                  </a:lnTo>
                  <a:lnTo>
                    <a:pt x="598" y="94"/>
                  </a:lnTo>
                  <a:lnTo>
                    <a:pt x="596" y="94"/>
                  </a:lnTo>
                  <a:lnTo>
                    <a:pt x="596" y="94"/>
                  </a:lnTo>
                  <a:lnTo>
                    <a:pt x="594" y="94"/>
                  </a:lnTo>
                  <a:lnTo>
                    <a:pt x="594" y="92"/>
                  </a:lnTo>
                  <a:lnTo>
                    <a:pt x="594" y="52"/>
                  </a:lnTo>
                  <a:lnTo>
                    <a:pt x="594" y="52"/>
                  </a:lnTo>
                  <a:lnTo>
                    <a:pt x="594" y="52"/>
                  </a:lnTo>
                  <a:lnTo>
                    <a:pt x="596" y="50"/>
                  </a:lnTo>
                  <a:lnTo>
                    <a:pt x="598" y="50"/>
                  </a:lnTo>
                  <a:lnTo>
                    <a:pt x="598" y="50"/>
                  </a:lnTo>
                  <a:lnTo>
                    <a:pt x="598" y="52"/>
                  </a:lnTo>
                  <a:lnTo>
                    <a:pt x="600" y="52"/>
                  </a:lnTo>
                  <a:lnTo>
                    <a:pt x="600" y="92"/>
                  </a:lnTo>
                  <a:close/>
                  <a:moveTo>
                    <a:pt x="616" y="80"/>
                  </a:moveTo>
                  <a:lnTo>
                    <a:pt x="616" y="80"/>
                  </a:lnTo>
                  <a:lnTo>
                    <a:pt x="614" y="82"/>
                  </a:lnTo>
                  <a:lnTo>
                    <a:pt x="614" y="82"/>
                  </a:lnTo>
                  <a:lnTo>
                    <a:pt x="612" y="82"/>
                  </a:lnTo>
                  <a:lnTo>
                    <a:pt x="612" y="82"/>
                  </a:lnTo>
                  <a:lnTo>
                    <a:pt x="610" y="82"/>
                  </a:lnTo>
                  <a:lnTo>
                    <a:pt x="610" y="80"/>
                  </a:lnTo>
                  <a:lnTo>
                    <a:pt x="610" y="42"/>
                  </a:lnTo>
                  <a:lnTo>
                    <a:pt x="610" y="42"/>
                  </a:lnTo>
                  <a:lnTo>
                    <a:pt x="610" y="40"/>
                  </a:lnTo>
                  <a:lnTo>
                    <a:pt x="612" y="40"/>
                  </a:lnTo>
                  <a:lnTo>
                    <a:pt x="614" y="40"/>
                  </a:lnTo>
                  <a:lnTo>
                    <a:pt x="614" y="40"/>
                  </a:lnTo>
                  <a:lnTo>
                    <a:pt x="614" y="40"/>
                  </a:lnTo>
                  <a:lnTo>
                    <a:pt x="616" y="42"/>
                  </a:lnTo>
                  <a:lnTo>
                    <a:pt x="616" y="8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5" name="Freeform 893"/>
            <p:cNvSpPr>
              <a:spLocks noEditPoints="1"/>
            </p:cNvSpPr>
            <p:nvPr/>
          </p:nvSpPr>
          <p:spPr bwMode="auto">
            <a:xfrm>
              <a:off x="-1749425" y="-2597150"/>
              <a:ext cx="990600" cy="231775"/>
            </a:xfrm>
            <a:custGeom>
              <a:avLst/>
              <a:gdLst/>
              <a:ahLst/>
              <a:cxnLst>
                <a:cxn ang="0">
                  <a:pos x="6" y="0"/>
                </a:cxn>
                <a:cxn ang="0">
                  <a:pos x="54" y="112"/>
                </a:cxn>
                <a:cxn ang="0">
                  <a:pos x="570" y="112"/>
                </a:cxn>
                <a:cxn ang="0">
                  <a:pos x="616" y="0"/>
                </a:cxn>
                <a:cxn ang="0">
                  <a:pos x="18" y="82"/>
                </a:cxn>
                <a:cxn ang="0">
                  <a:pos x="14" y="40"/>
                </a:cxn>
                <a:cxn ang="0">
                  <a:pos x="30" y="96"/>
                </a:cxn>
                <a:cxn ang="0">
                  <a:pos x="34" y="92"/>
                </a:cxn>
                <a:cxn ang="0">
                  <a:pos x="46" y="62"/>
                </a:cxn>
                <a:cxn ang="0">
                  <a:pos x="64" y="110"/>
                </a:cxn>
                <a:cxn ang="0">
                  <a:pos x="68" y="70"/>
                </a:cxn>
                <a:cxn ang="0">
                  <a:pos x="78" y="74"/>
                </a:cxn>
                <a:cxn ang="0">
                  <a:pos x="98" y="120"/>
                </a:cxn>
                <a:cxn ang="0">
                  <a:pos x="100" y="78"/>
                </a:cxn>
                <a:cxn ang="0">
                  <a:pos x="112" y="82"/>
                </a:cxn>
                <a:cxn ang="0">
                  <a:pos x="134" y="126"/>
                </a:cxn>
                <a:cxn ang="0">
                  <a:pos x="132" y="84"/>
                </a:cxn>
                <a:cxn ang="0">
                  <a:pos x="144" y="128"/>
                </a:cxn>
                <a:cxn ang="0">
                  <a:pos x="168" y="130"/>
                </a:cxn>
                <a:cxn ang="0">
                  <a:pos x="164" y="90"/>
                </a:cxn>
                <a:cxn ang="0">
                  <a:pos x="178" y="134"/>
                </a:cxn>
                <a:cxn ang="0">
                  <a:pos x="200" y="136"/>
                </a:cxn>
                <a:cxn ang="0">
                  <a:pos x="196" y="94"/>
                </a:cxn>
                <a:cxn ang="0">
                  <a:pos x="212" y="138"/>
                </a:cxn>
                <a:cxn ang="0">
                  <a:pos x="216" y="136"/>
                </a:cxn>
                <a:cxn ang="0">
                  <a:pos x="228" y="98"/>
                </a:cxn>
                <a:cxn ang="0">
                  <a:pos x="246" y="142"/>
                </a:cxn>
                <a:cxn ang="0">
                  <a:pos x="250" y="100"/>
                </a:cxn>
                <a:cxn ang="0">
                  <a:pos x="260" y="100"/>
                </a:cxn>
                <a:cxn ang="0">
                  <a:pos x="280" y="142"/>
                </a:cxn>
                <a:cxn ang="0">
                  <a:pos x="282" y="100"/>
                </a:cxn>
                <a:cxn ang="0">
                  <a:pos x="294" y="102"/>
                </a:cxn>
                <a:cxn ang="0">
                  <a:pos x="316" y="142"/>
                </a:cxn>
                <a:cxn ang="0">
                  <a:pos x="316" y="98"/>
                </a:cxn>
                <a:cxn ang="0">
                  <a:pos x="328" y="140"/>
                </a:cxn>
                <a:cxn ang="0">
                  <a:pos x="350" y="140"/>
                </a:cxn>
                <a:cxn ang="0">
                  <a:pos x="348" y="98"/>
                </a:cxn>
                <a:cxn ang="0">
                  <a:pos x="362" y="140"/>
                </a:cxn>
                <a:cxn ang="0">
                  <a:pos x="384" y="140"/>
                </a:cxn>
                <a:cxn ang="0">
                  <a:pos x="380" y="98"/>
                </a:cxn>
                <a:cxn ang="0">
                  <a:pos x="396" y="140"/>
                </a:cxn>
                <a:cxn ang="0">
                  <a:pos x="400" y="138"/>
                </a:cxn>
                <a:cxn ang="0">
                  <a:pos x="412" y="96"/>
                </a:cxn>
                <a:cxn ang="0">
                  <a:pos x="430" y="138"/>
                </a:cxn>
                <a:cxn ang="0">
                  <a:pos x="434" y="96"/>
                </a:cxn>
                <a:cxn ang="0">
                  <a:pos x="444" y="94"/>
                </a:cxn>
                <a:cxn ang="0">
                  <a:pos x="464" y="134"/>
                </a:cxn>
                <a:cxn ang="0">
                  <a:pos x="466" y="90"/>
                </a:cxn>
                <a:cxn ang="0">
                  <a:pos x="478" y="90"/>
                </a:cxn>
                <a:cxn ang="0">
                  <a:pos x="500" y="126"/>
                </a:cxn>
                <a:cxn ang="0">
                  <a:pos x="498" y="84"/>
                </a:cxn>
                <a:cxn ang="0">
                  <a:pos x="510" y="122"/>
                </a:cxn>
                <a:cxn ang="0">
                  <a:pos x="534" y="118"/>
                </a:cxn>
                <a:cxn ang="0">
                  <a:pos x="530" y="78"/>
                </a:cxn>
                <a:cxn ang="0">
                  <a:pos x="544" y="114"/>
                </a:cxn>
                <a:cxn ang="0">
                  <a:pos x="566" y="108"/>
                </a:cxn>
                <a:cxn ang="0">
                  <a:pos x="562" y="66"/>
                </a:cxn>
                <a:cxn ang="0">
                  <a:pos x="578" y="104"/>
                </a:cxn>
                <a:cxn ang="0">
                  <a:pos x="582" y="102"/>
                </a:cxn>
                <a:cxn ang="0">
                  <a:pos x="594" y="52"/>
                </a:cxn>
                <a:cxn ang="0">
                  <a:pos x="612" y="84"/>
                </a:cxn>
                <a:cxn ang="0">
                  <a:pos x="616" y="42"/>
                </a:cxn>
              </a:cxnLst>
              <a:rect l="0" t="0" r="r" b="b"/>
              <a:pathLst>
                <a:path w="624" h="146">
                  <a:moveTo>
                    <a:pt x="312" y="62"/>
                  </a:moveTo>
                  <a:lnTo>
                    <a:pt x="312" y="62"/>
                  </a:lnTo>
                  <a:lnTo>
                    <a:pt x="256" y="62"/>
                  </a:lnTo>
                  <a:lnTo>
                    <a:pt x="204" y="58"/>
                  </a:lnTo>
                  <a:lnTo>
                    <a:pt x="156" y="52"/>
                  </a:lnTo>
                  <a:lnTo>
                    <a:pt x="112" y="44"/>
                  </a:lnTo>
                  <a:lnTo>
                    <a:pt x="76" y="36"/>
                  </a:lnTo>
                  <a:lnTo>
                    <a:pt x="44" y="26"/>
                  </a:lnTo>
                  <a:lnTo>
                    <a:pt x="22" y="14"/>
                  </a:lnTo>
                  <a:lnTo>
                    <a:pt x="12" y="6"/>
                  </a:lnTo>
                  <a:lnTo>
                    <a:pt x="6" y="0"/>
                  </a:lnTo>
                  <a:lnTo>
                    <a:pt x="6" y="0"/>
                  </a:lnTo>
                  <a:lnTo>
                    <a:pt x="2" y="8"/>
                  </a:lnTo>
                  <a:lnTo>
                    <a:pt x="0" y="16"/>
                  </a:lnTo>
                  <a:lnTo>
                    <a:pt x="0" y="70"/>
                  </a:lnTo>
                  <a:lnTo>
                    <a:pt x="0" y="70"/>
                  </a:lnTo>
                  <a:lnTo>
                    <a:pt x="2" y="76"/>
                  </a:lnTo>
                  <a:lnTo>
                    <a:pt x="6" y="84"/>
                  </a:lnTo>
                  <a:lnTo>
                    <a:pt x="14" y="92"/>
                  </a:lnTo>
                  <a:lnTo>
                    <a:pt x="24" y="100"/>
                  </a:lnTo>
                  <a:lnTo>
                    <a:pt x="38" y="106"/>
                  </a:lnTo>
                  <a:lnTo>
                    <a:pt x="54" y="112"/>
                  </a:lnTo>
                  <a:lnTo>
                    <a:pt x="92" y="124"/>
                  </a:lnTo>
                  <a:lnTo>
                    <a:pt x="138" y="132"/>
                  </a:lnTo>
                  <a:lnTo>
                    <a:pt x="190" y="140"/>
                  </a:lnTo>
                  <a:lnTo>
                    <a:pt x="248" y="144"/>
                  </a:lnTo>
                  <a:lnTo>
                    <a:pt x="312" y="146"/>
                  </a:lnTo>
                  <a:lnTo>
                    <a:pt x="312" y="146"/>
                  </a:lnTo>
                  <a:lnTo>
                    <a:pt x="374" y="144"/>
                  </a:lnTo>
                  <a:lnTo>
                    <a:pt x="432" y="140"/>
                  </a:lnTo>
                  <a:lnTo>
                    <a:pt x="486" y="132"/>
                  </a:lnTo>
                  <a:lnTo>
                    <a:pt x="532" y="124"/>
                  </a:lnTo>
                  <a:lnTo>
                    <a:pt x="570" y="112"/>
                  </a:lnTo>
                  <a:lnTo>
                    <a:pt x="586" y="106"/>
                  </a:lnTo>
                  <a:lnTo>
                    <a:pt x="598" y="100"/>
                  </a:lnTo>
                  <a:lnTo>
                    <a:pt x="610" y="92"/>
                  </a:lnTo>
                  <a:lnTo>
                    <a:pt x="616" y="84"/>
                  </a:lnTo>
                  <a:lnTo>
                    <a:pt x="622" y="76"/>
                  </a:lnTo>
                  <a:lnTo>
                    <a:pt x="624" y="70"/>
                  </a:lnTo>
                  <a:lnTo>
                    <a:pt x="624" y="16"/>
                  </a:lnTo>
                  <a:lnTo>
                    <a:pt x="624" y="16"/>
                  </a:lnTo>
                  <a:lnTo>
                    <a:pt x="622" y="8"/>
                  </a:lnTo>
                  <a:lnTo>
                    <a:pt x="616" y="0"/>
                  </a:lnTo>
                  <a:lnTo>
                    <a:pt x="616" y="0"/>
                  </a:lnTo>
                  <a:lnTo>
                    <a:pt x="610" y="6"/>
                  </a:lnTo>
                  <a:lnTo>
                    <a:pt x="602" y="14"/>
                  </a:lnTo>
                  <a:lnTo>
                    <a:pt x="578" y="26"/>
                  </a:lnTo>
                  <a:lnTo>
                    <a:pt x="548" y="36"/>
                  </a:lnTo>
                  <a:lnTo>
                    <a:pt x="510" y="44"/>
                  </a:lnTo>
                  <a:lnTo>
                    <a:pt x="468" y="52"/>
                  </a:lnTo>
                  <a:lnTo>
                    <a:pt x="418" y="58"/>
                  </a:lnTo>
                  <a:lnTo>
                    <a:pt x="366" y="62"/>
                  </a:lnTo>
                  <a:lnTo>
                    <a:pt x="312" y="62"/>
                  </a:lnTo>
                  <a:lnTo>
                    <a:pt x="312" y="62"/>
                  </a:lnTo>
                  <a:close/>
                  <a:moveTo>
                    <a:pt x="18" y="82"/>
                  </a:moveTo>
                  <a:lnTo>
                    <a:pt x="18" y="82"/>
                  </a:lnTo>
                  <a:lnTo>
                    <a:pt x="18" y="82"/>
                  </a:lnTo>
                  <a:lnTo>
                    <a:pt x="16" y="84"/>
                  </a:lnTo>
                  <a:lnTo>
                    <a:pt x="14" y="84"/>
                  </a:lnTo>
                  <a:lnTo>
                    <a:pt x="14" y="84"/>
                  </a:lnTo>
                  <a:lnTo>
                    <a:pt x="12" y="82"/>
                  </a:lnTo>
                  <a:lnTo>
                    <a:pt x="12" y="82"/>
                  </a:lnTo>
                  <a:lnTo>
                    <a:pt x="12" y="42"/>
                  </a:lnTo>
                  <a:lnTo>
                    <a:pt x="12" y="42"/>
                  </a:lnTo>
                  <a:lnTo>
                    <a:pt x="12" y="40"/>
                  </a:lnTo>
                  <a:lnTo>
                    <a:pt x="14" y="40"/>
                  </a:lnTo>
                  <a:lnTo>
                    <a:pt x="16" y="40"/>
                  </a:lnTo>
                  <a:lnTo>
                    <a:pt x="16" y="40"/>
                  </a:lnTo>
                  <a:lnTo>
                    <a:pt x="18" y="40"/>
                  </a:lnTo>
                  <a:lnTo>
                    <a:pt x="18" y="42"/>
                  </a:lnTo>
                  <a:lnTo>
                    <a:pt x="18" y="82"/>
                  </a:lnTo>
                  <a:close/>
                  <a:moveTo>
                    <a:pt x="34" y="92"/>
                  </a:moveTo>
                  <a:lnTo>
                    <a:pt x="34" y="92"/>
                  </a:lnTo>
                  <a:lnTo>
                    <a:pt x="34" y="94"/>
                  </a:lnTo>
                  <a:lnTo>
                    <a:pt x="32" y="96"/>
                  </a:lnTo>
                  <a:lnTo>
                    <a:pt x="30" y="96"/>
                  </a:lnTo>
                  <a:lnTo>
                    <a:pt x="30" y="96"/>
                  </a:lnTo>
                  <a:lnTo>
                    <a:pt x="30" y="94"/>
                  </a:lnTo>
                  <a:lnTo>
                    <a:pt x="28" y="92"/>
                  </a:lnTo>
                  <a:lnTo>
                    <a:pt x="28" y="54"/>
                  </a:lnTo>
                  <a:lnTo>
                    <a:pt x="28" y="54"/>
                  </a:lnTo>
                  <a:lnTo>
                    <a:pt x="30" y="52"/>
                  </a:lnTo>
                  <a:lnTo>
                    <a:pt x="30" y="52"/>
                  </a:lnTo>
                  <a:lnTo>
                    <a:pt x="32" y="52"/>
                  </a:lnTo>
                  <a:lnTo>
                    <a:pt x="32" y="52"/>
                  </a:lnTo>
                  <a:lnTo>
                    <a:pt x="34" y="52"/>
                  </a:lnTo>
                  <a:lnTo>
                    <a:pt x="34" y="54"/>
                  </a:lnTo>
                  <a:lnTo>
                    <a:pt x="34" y="92"/>
                  </a:lnTo>
                  <a:close/>
                  <a:moveTo>
                    <a:pt x="52" y="102"/>
                  </a:moveTo>
                  <a:lnTo>
                    <a:pt x="52" y="102"/>
                  </a:lnTo>
                  <a:lnTo>
                    <a:pt x="50" y="104"/>
                  </a:lnTo>
                  <a:lnTo>
                    <a:pt x="48" y="104"/>
                  </a:lnTo>
                  <a:lnTo>
                    <a:pt x="48" y="104"/>
                  </a:lnTo>
                  <a:lnTo>
                    <a:pt x="48" y="104"/>
                  </a:lnTo>
                  <a:lnTo>
                    <a:pt x="46" y="104"/>
                  </a:lnTo>
                  <a:lnTo>
                    <a:pt x="46" y="102"/>
                  </a:lnTo>
                  <a:lnTo>
                    <a:pt x="46" y="62"/>
                  </a:lnTo>
                  <a:lnTo>
                    <a:pt x="46" y="62"/>
                  </a:lnTo>
                  <a:lnTo>
                    <a:pt x="46" y="62"/>
                  </a:lnTo>
                  <a:lnTo>
                    <a:pt x="48" y="60"/>
                  </a:lnTo>
                  <a:lnTo>
                    <a:pt x="48" y="60"/>
                  </a:lnTo>
                  <a:lnTo>
                    <a:pt x="48" y="60"/>
                  </a:lnTo>
                  <a:lnTo>
                    <a:pt x="50" y="62"/>
                  </a:lnTo>
                  <a:lnTo>
                    <a:pt x="52" y="62"/>
                  </a:lnTo>
                  <a:lnTo>
                    <a:pt x="52" y="102"/>
                  </a:lnTo>
                  <a:close/>
                  <a:moveTo>
                    <a:pt x="68" y="108"/>
                  </a:moveTo>
                  <a:lnTo>
                    <a:pt x="68" y="108"/>
                  </a:lnTo>
                  <a:lnTo>
                    <a:pt x="68" y="110"/>
                  </a:lnTo>
                  <a:lnTo>
                    <a:pt x="66" y="110"/>
                  </a:lnTo>
                  <a:lnTo>
                    <a:pt x="64" y="110"/>
                  </a:lnTo>
                  <a:lnTo>
                    <a:pt x="64" y="110"/>
                  </a:lnTo>
                  <a:lnTo>
                    <a:pt x="62" y="110"/>
                  </a:lnTo>
                  <a:lnTo>
                    <a:pt x="62" y="108"/>
                  </a:lnTo>
                  <a:lnTo>
                    <a:pt x="62" y="70"/>
                  </a:lnTo>
                  <a:lnTo>
                    <a:pt x="62" y="70"/>
                  </a:lnTo>
                  <a:lnTo>
                    <a:pt x="62" y="68"/>
                  </a:lnTo>
                  <a:lnTo>
                    <a:pt x="64" y="66"/>
                  </a:lnTo>
                  <a:lnTo>
                    <a:pt x="66" y="66"/>
                  </a:lnTo>
                  <a:lnTo>
                    <a:pt x="66" y="66"/>
                  </a:lnTo>
                  <a:lnTo>
                    <a:pt x="68" y="68"/>
                  </a:lnTo>
                  <a:lnTo>
                    <a:pt x="68" y="70"/>
                  </a:lnTo>
                  <a:lnTo>
                    <a:pt x="68" y="108"/>
                  </a:lnTo>
                  <a:close/>
                  <a:moveTo>
                    <a:pt x="84" y="114"/>
                  </a:moveTo>
                  <a:lnTo>
                    <a:pt x="84" y="114"/>
                  </a:lnTo>
                  <a:lnTo>
                    <a:pt x="84" y="114"/>
                  </a:lnTo>
                  <a:lnTo>
                    <a:pt x="82" y="116"/>
                  </a:lnTo>
                  <a:lnTo>
                    <a:pt x="80" y="116"/>
                  </a:lnTo>
                  <a:lnTo>
                    <a:pt x="80" y="116"/>
                  </a:lnTo>
                  <a:lnTo>
                    <a:pt x="78" y="114"/>
                  </a:lnTo>
                  <a:lnTo>
                    <a:pt x="78" y="114"/>
                  </a:lnTo>
                  <a:lnTo>
                    <a:pt x="78" y="74"/>
                  </a:lnTo>
                  <a:lnTo>
                    <a:pt x="78" y="74"/>
                  </a:lnTo>
                  <a:lnTo>
                    <a:pt x="78" y="72"/>
                  </a:lnTo>
                  <a:lnTo>
                    <a:pt x="80" y="72"/>
                  </a:lnTo>
                  <a:lnTo>
                    <a:pt x="82" y="72"/>
                  </a:lnTo>
                  <a:lnTo>
                    <a:pt x="82" y="72"/>
                  </a:lnTo>
                  <a:lnTo>
                    <a:pt x="84" y="72"/>
                  </a:lnTo>
                  <a:lnTo>
                    <a:pt x="84" y="74"/>
                  </a:lnTo>
                  <a:lnTo>
                    <a:pt x="84" y="114"/>
                  </a:lnTo>
                  <a:close/>
                  <a:moveTo>
                    <a:pt x="100" y="118"/>
                  </a:moveTo>
                  <a:lnTo>
                    <a:pt x="100" y="118"/>
                  </a:lnTo>
                  <a:lnTo>
                    <a:pt x="100" y="120"/>
                  </a:lnTo>
                  <a:lnTo>
                    <a:pt x="98" y="120"/>
                  </a:lnTo>
                  <a:lnTo>
                    <a:pt x="98" y="120"/>
                  </a:lnTo>
                  <a:lnTo>
                    <a:pt x="98" y="120"/>
                  </a:lnTo>
                  <a:lnTo>
                    <a:pt x="96" y="120"/>
                  </a:lnTo>
                  <a:lnTo>
                    <a:pt x="94" y="118"/>
                  </a:lnTo>
                  <a:lnTo>
                    <a:pt x="94" y="80"/>
                  </a:lnTo>
                  <a:lnTo>
                    <a:pt x="94" y="80"/>
                  </a:lnTo>
                  <a:lnTo>
                    <a:pt x="96" y="78"/>
                  </a:lnTo>
                  <a:lnTo>
                    <a:pt x="98" y="78"/>
                  </a:lnTo>
                  <a:lnTo>
                    <a:pt x="98" y="78"/>
                  </a:lnTo>
                  <a:lnTo>
                    <a:pt x="98" y="78"/>
                  </a:lnTo>
                  <a:lnTo>
                    <a:pt x="100" y="78"/>
                  </a:lnTo>
                  <a:lnTo>
                    <a:pt x="100" y="80"/>
                  </a:lnTo>
                  <a:lnTo>
                    <a:pt x="100" y="118"/>
                  </a:lnTo>
                  <a:close/>
                  <a:moveTo>
                    <a:pt x="118" y="122"/>
                  </a:moveTo>
                  <a:lnTo>
                    <a:pt x="118" y="122"/>
                  </a:lnTo>
                  <a:lnTo>
                    <a:pt x="116" y="124"/>
                  </a:lnTo>
                  <a:lnTo>
                    <a:pt x="116" y="124"/>
                  </a:lnTo>
                  <a:lnTo>
                    <a:pt x="114" y="124"/>
                  </a:lnTo>
                  <a:lnTo>
                    <a:pt x="114" y="124"/>
                  </a:lnTo>
                  <a:lnTo>
                    <a:pt x="112" y="124"/>
                  </a:lnTo>
                  <a:lnTo>
                    <a:pt x="112" y="122"/>
                  </a:lnTo>
                  <a:lnTo>
                    <a:pt x="112" y="82"/>
                  </a:lnTo>
                  <a:lnTo>
                    <a:pt x="112" y="82"/>
                  </a:lnTo>
                  <a:lnTo>
                    <a:pt x="112" y="82"/>
                  </a:lnTo>
                  <a:lnTo>
                    <a:pt x="114" y="80"/>
                  </a:lnTo>
                  <a:lnTo>
                    <a:pt x="116" y="80"/>
                  </a:lnTo>
                  <a:lnTo>
                    <a:pt x="116" y="80"/>
                  </a:lnTo>
                  <a:lnTo>
                    <a:pt x="116" y="82"/>
                  </a:lnTo>
                  <a:lnTo>
                    <a:pt x="118" y="82"/>
                  </a:lnTo>
                  <a:lnTo>
                    <a:pt x="118" y="122"/>
                  </a:lnTo>
                  <a:close/>
                  <a:moveTo>
                    <a:pt x="134" y="126"/>
                  </a:moveTo>
                  <a:lnTo>
                    <a:pt x="134" y="126"/>
                  </a:lnTo>
                  <a:lnTo>
                    <a:pt x="134" y="126"/>
                  </a:lnTo>
                  <a:lnTo>
                    <a:pt x="132" y="128"/>
                  </a:lnTo>
                  <a:lnTo>
                    <a:pt x="130" y="128"/>
                  </a:lnTo>
                  <a:lnTo>
                    <a:pt x="130" y="128"/>
                  </a:lnTo>
                  <a:lnTo>
                    <a:pt x="128" y="126"/>
                  </a:lnTo>
                  <a:lnTo>
                    <a:pt x="128" y="126"/>
                  </a:lnTo>
                  <a:lnTo>
                    <a:pt x="128" y="86"/>
                  </a:lnTo>
                  <a:lnTo>
                    <a:pt x="128" y="86"/>
                  </a:lnTo>
                  <a:lnTo>
                    <a:pt x="128" y="86"/>
                  </a:lnTo>
                  <a:lnTo>
                    <a:pt x="130" y="84"/>
                  </a:lnTo>
                  <a:lnTo>
                    <a:pt x="132" y="84"/>
                  </a:lnTo>
                  <a:lnTo>
                    <a:pt x="132" y="84"/>
                  </a:lnTo>
                  <a:lnTo>
                    <a:pt x="134" y="86"/>
                  </a:lnTo>
                  <a:lnTo>
                    <a:pt x="134" y="86"/>
                  </a:lnTo>
                  <a:lnTo>
                    <a:pt x="134" y="126"/>
                  </a:lnTo>
                  <a:close/>
                  <a:moveTo>
                    <a:pt x="150" y="128"/>
                  </a:moveTo>
                  <a:lnTo>
                    <a:pt x="150" y="128"/>
                  </a:lnTo>
                  <a:lnTo>
                    <a:pt x="150" y="130"/>
                  </a:lnTo>
                  <a:lnTo>
                    <a:pt x="148" y="130"/>
                  </a:lnTo>
                  <a:lnTo>
                    <a:pt x="146" y="130"/>
                  </a:lnTo>
                  <a:lnTo>
                    <a:pt x="146" y="130"/>
                  </a:lnTo>
                  <a:lnTo>
                    <a:pt x="146" y="130"/>
                  </a:lnTo>
                  <a:lnTo>
                    <a:pt x="144" y="128"/>
                  </a:lnTo>
                  <a:lnTo>
                    <a:pt x="144" y="90"/>
                  </a:lnTo>
                  <a:lnTo>
                    <a:pt x="144" y="90"/>
                  </a:lnTo>
                  <a:lnTo>
                    <a:pt x="146" y="88"/>
                  </a:lnTo>
                  <a:lnTo>
                    <a:pt x="146" y="88"/>
                  </a:lnTo>
                  <a:lnTo>
                    <a:pt x="148" y="88"/>
                  </a:lnTo>
                  <a:lnTo>
                    <a:pt x="148" y="88"/>
                  </a:lnTo>
                  <a:lnTo>
                    <a:pt x="150" y="88"/>
                  </a:lnTo>
                  <a:lnTo>
                    <a:pt x="150" y="90"/>
                  </a:lnTo>
                  <a:lnTo>
                    <a:pt x="150" y="128"/>
                  </a:lnTo>
                  <a:close/>
                  <a:moveTo>
                    <a:pt x="168" y="130"/>
                  </a:moveTo>
                  <a:lnTo>
                    <a:pt x="168" y="130"/>
                  </a:lnTo>
                  <a:lnTo>
                    <a:pt x="166" y="132"/>
                  </a:lnTo>
                  <a:lnTo>
                    <a:pt x="164" y="134"/>
                  </a:lnTo>
                  <a:lnTo>
                    <a:pt x="164" y="134"/>
                  </a:lnTo>
                  <a:lnTo>
                    <a:pt x="164" y="134"/>
                  </a:lnTo>
                  <a:lnTo>
                    <a:pt x="162" y="132"/>
                  </a:lnTo>
                  <a:lnTo>
                    <a:pt x="162" y="130"/>
                  </a:lnTo>
                  <a:lnTo>
                    <a:pt x="162" y="92"/>
                  </a:lnTo>
                  <a:lnTo>
                    <a:pt x="162" y="92"/>
                  </a:lnTo>
                  <a:lnTo>
                    <a:pt x="162" y="90"/>
                  </a:lnTo>
                  <a:lnTo>
                    <a:pt x="164" y="90"/>
                  </a:lnTo>
                  <a:lnTo>
                    <a:pt x="164" y="90"/>
                  </a:lnTo>
                  <a:lnTo>
                    <a:pt x="164" y="90"/>
                  </a:lnTo>
                  <a:lnTo>
                    <a:pt x="166" y="90"/>
                  </a:lnTo>
                  <a:lnTo>
                    <a:pt x="168" y="92"/>
                  </a:lnTo>
                  <a:lnTo>
                    <a:pt x="168" y="130"/>
                  </a:lnTo>
                  <a:close/>
                  <a:moveTo>
                    <a:pt x="184" y="134"/>
                  </a:moveTo>
                  <a:lnTo>
                    <a:pt x="184" y="134"/>
                  </a:lnTo>
                  <a:lnTo>
                    <a:pt x="184" y="134"/>
                  </a:lnTo>
                  <a:lnTo>
                    <a:pt x="182" y="136"/>
                  </a:lnTo>
                  <a:lnTo>
                    <a:pt x="180" y="136"/>
                  </a:lnTo>
                  <a:lnTo>
                    <a:pt x="180" y="136"/>
                  </a:lnTo>
                  <a:lnTo>
                    <a:pt x="178" y="134"/>
                  </a:lnTo>
                  <a:lnTo>
                    <a:pt x="178" y="134"/>
                  </a:lnTo>
                  <a:lnTo>
                    <a:pt x="178" y="94"/>
                  </a:lnTo>
                  <a:lnTo>
                    <a:pt x="178" y="94"/>
                  </a:lnTo>
                  <a:lnTo>
                    <a:pt x="178" y="92"/>
                  </a:lnTo>
                  <a:lnTo>
                    <a:pt x="180" y="92"/>
                  </a:lnTo>
                  <a:lnTo>
                    <a:pt x="182" y="92"/>
                  </a:lnTo>
                  <a:lnTo>
                    <a:pt x="182" y="92"/>
                  </a:lnTo>
                  <a:lnTo>
                    <a:pt x="184" y="92"/>
                  </a:lnTo>
                  <a:lnTo>
                    <a:pt x="184" y="94"/>
                  </a:lnTo>
                  <a:lnTo>
                    <a:pt x="184" y="134"/>
                  </a:lnTo>
                  <a:close/>
                  <a:moveTo>
                    <a:pt x="200" y="136"/>
                  </a:moveTo>
                  <a:lnTo>
                    <a:pt x="200" y="136"/>
                  </a:lnTo>
                  <a:lnTo>
                    <a:pt x="200" y="136"/>
                  </a:lnTo>
                  <a:lnTo>
                    <a:pt x="198" y="138"/>
                  </a:lnTo>
                  <a:lnTo>
                    <a:pt x="196" y="138"/>
                  </a:lnTo>
                  <a:lnTo>
                    <a:pt x="196" y="138"/>
                  </a:lnTo>
                  <a:lnTo>
                    <a:pt x="194" y="136"/>
                  </a:lnTo>
                  <a:lnTo>
                    <a:pt x="194" y="136"/>
                  </a:lnTo>
                  <a:lnTo>
                    <a:pt x="194" y="96"/>
                  </a:lnTo>
                  <a:lnTo>
                    <a:pt x="194" y="96"/>
                  </a:lnTo>
                  <a:lnTo>
                    <a:pt x="194" y="96"/>
                  </a:lnTo>
                  <a:lnTo>
                    <a:pt x="196" y="94"/>
                  </a:lnTo>
                  <a:lnTo>
                    <a:pt x="198" y="94"/>
                  </a:lnTo>
                  <a:lnTo>
                    <a:pt x="198" y="94"/>
                  </a:lnTo>
                  <a:lnTo>
                    <a:pt x="200" y="96"/>
                  </a:lnTo>
                  <a:lnTo>
                    <a:pt x="200" y="96"/>
                  </a:lnTo>
                  <a:lnTo>
                    <a:pt x="200" y="136"/>
                  </a:lnTo>
                  <a:close/>
                  <a:moveTo>
                    <a:pt x="216" y="136"/>
                  </a:moveTo>
                  <a:lnTo>
                    <a:pt x="216" y="136"/>
                  </a:lnTo>
                  <a:lnTo>
                    <a:pt x="216" y="138"/>
                  </a:lnTo>
                  <a:lnTo>
                    <a:pt x="214" y="138"/>
                  </a:lnTo>
                  <a:lnTo>
                    <a:pt x="212" y="138"/>
                  </a:lnTo>
                  <a:lnTo>
                    <a:pt x="212" y="138"/>
                  </a:lnTo>
                  <a:lnTo>
                    <a:pt x="212" y="138"/>
                  </a:lnTo>
                  <a:lnTo>
                    <a:pt x="210" y="136"/>
                  </a:lnTo>
                  <a:lnTo>
                    <a:pt x="210" y="98"/>
                  </a:lnTo>
                  <a:lnTo>
                    <a:pt x="210" y="98"/>
                  </a:lnTo>
                  <a:lnTo>
                    <a:pt x="212" y="96"/>
                  </a:lnTo>
                  <a:lnTo>
                    <a:pt x="212" y="96"/>
                  </a:lnTo>
                  <a:lnTo>
                    <a:pt x="214" y="96"/>
                  </a:lnTo>
                  <a:lnTo>
                    <a:pt x="214" y="96"/>
                  </a:lnTo>
                  <a:lnTo>
                    <a:pt x="216" y="96"/>
                  </a:lnTo>
                  <a:lnTo>
                    <a:pt x="216" y="98"/>
                  </a:lnTo>
                  <a:lnTo>
                    <a:pt x="216" y="136"/>
                  </a:lnTo>
                  <a:close/>
                  <a:moveTo>
                    <a:pt x="234" y="138"/>
                  </a:moveTo>
                  <a:lnTo>
                    <a:pt x="234" y="138"/>
                  </a:lnTo>
                  <a:lnTo>
                    <a:pt x="232" y="140"/>
                  </a:lnTo>
                  <a:lnTo>
                    <a:pt x="232" y="140"/>
                  </a:lnTo>
                  <a:lnTo>
                    <a:pt x="230" y="140"/>
                  </a:lnTo>
                  <a:lnTo>
                    <a:pt x="230" y="140"/>
                  </a:lnTo>
                  <a:lnTo>
                    <a:pt x="228" y="140"/>
                  </a:lnTo>
                  <a:lnTo>
                    <a:pt x="228" y="138"/>
                  </a:lnTo>
                  <a:lnTo>
                    <a:pt x="228" y="100"/>
                  </a:lnTo>
                  <a:lnTo>
                    <a:pt x="228" y="100"/>
                  </a:lnTo>
                  <a:lnTo>
                    <a:pt x="228" y="98"/>
                  </a:lnTo>
                  <a:lnTo>
                    <a:pt x="230" y="98"/>
                  </a:lnTo>
                  <a:lnTo>
                    <a:pt x="232" y="98"/>
                  </a:lnTo>
                  <a:lnTo>
                    <a:pt x="232" y="98"/>
                  </a:lnTo>
                  <a:lnTo>
                    <a:pt x="232" y="98"/>
                  </a:lnTo>
                  <a:lnTo>
                    <a:pt x="234" y="100"/>
                  </a:lnTo>
                  <a:lnTo>
                    <a:pt x="234" y="138"/>
                  </a:lnTo>
                  <a:close/>
                  <a:moveTo>
                    <a:pt x="250" y="140"/>
                  </a:moveTo>
                  <a:lnTo>
                    <a:pt x="250" y="140"/>
                  </a:lnTo>
                  <a:lnTo>
                    <a:pt x="250" y="140"/>
                  </a:lnTo>
                  <a:lnTo>
                    <a:pt x="248" y="142"/>
                  </a:lnTo>
                  <a:lnTo>
                    <a:pt x="246" y="142"/>
                  </a:lnTo>
                  <a:lnTo>
                    <a:pt x="246" y="142"/>
                  </a:lnTo>
                  <a:lnTo>
                    <a:pt x="244" y="140"/>
                  </a:lnTo>
                  <a:lnTo>
                    <a:pt x="244" y="140"/>
                  </a:lnTo>
                  <a:lnTo>
                    <a:pt x="244" y="100"/>
                  </a:lnTo>
                  <a:lnTo>
                    <a:pt x="244" y="100"/>
                  </a:lnTo>
                  <a:lnTo>
                    <a:pt x="244" y="98"/>
                  </a:lnTo>
                  <a:lnTo>
                    <a:pt x="246" y="98"/>
                  </a:lnTo>
                  <a:lnTo>
                    <a:pt x="248" y="98"/>
                  </a:lnTo>
                  <a:lnTo>
                    <a:pt x="248" y="98"/>
                  </a:lnTo>
                  <a:lnTo>
                    <a:pt x="250" y="98"/>
                  </a:lnTo>
                  <a:lnTo>
                    <a:pt x="250" y="100"/>
                  </a:lnTo>
                  <a:lnTo>
                    <a:pt x="250" y="140"/>
                  </a:lnTo>
                  <a:close/>
                  <a:moveTo>
                    <a:pt x="266" y="140"/>
                  </a:moveTo>
                  <a:lnTo>
                    <a:pt x="266" y="140"/>
                  </a:lnTo>
                  <a:lnTo>
                    <a:pt x="266" y="140"/>
                  </a:lnTo>
                  <a:lnTo>
                    <a:pt x="264" y="142"/>
                  </a:lnTo>
                  <a:lnTo>
                    <a:pt x="262" y="142"/>
                  </a:lnTo>
                  <a:lnTo>
                    <a:pt x="262" y="142"/>
                  </a:lnTo>
                  <a:lnTo>
                    <a:pt x="262" y="140"/>
                  </a:lnTo>
                  <a:lnTo>
                    <a:pt x="260" y="140"/>
                  </a:lnTo>
                  <a:lnTo>
                    <a:pt x="260" y="100"/>
                  </a:lnTo>
                  <a:lnTo>
                    <a:pt x="260" y="100"/>
                  </a:lnTo>
                  <a:lnTo>
                    <a:pt x="262" y="98"/>
                  </a:lnTo>
                  <a:lnTo>
                    <a:pt x="262" y="98"/>
                  </a:lnTo>
                  <a:lnTo>
                    <a:pt x="264" y="98"/>
                  </a:lnTo>
                  <a:lnTo>
                    <a:pt x="264" y="98"/>
                  </a:lnTo>
                  <a:lnTo>
                    <a:pt x="266" y="98"/>
                  </a:lnTo>
                  <a:lnTo>
                    <a:pt x="266" y="100"/>
                  </a:lnTo>
                  <a:lnTo>
                    <a:pt x="266" y="140"/>
                  </a:lnTo>
                  <a:close/>
                  <a:moveTo>
                    <a:pt x="284" y="140"/>
                  </a:moveTo>
                  <a:lnTo>
                    <a:pt x="284" y="140"/>
                  </a:lnTo>
                  <a:lnTo>
                    <a:pt x="282" y="142"/>
                  </a:lnTo>
                  <a:lnTo>
                    <a:pt x="280" y="142"/>
                  </a:lnTo>
                  <a:lnTo>
                    <a:pt x="280" y="142"/>
                  </a:lnTo>
                  <a:lnTo>
                    <a:pt x="280" y="142"/>
                  </a:lnTo>
                  <a:lnTo>
                    <a:pt x="278" y="142"/>
                  </a:lnTo>
                  <a:lnTo>
                    <a:pt x="276" y="140"/>
                  </a:lnTo>
                  <a:lnTo>
                    <a:pt x="276" y="102"/>
                  </a:lnTo>
                  <a:lnTo>
                    <a:pt x="276" y="102"/>
                  </a:lnTo>
                  <a:lnTo>
                    <a:pt x="278" y="100"/>
                  </a:lnTo>
                  <a:lnTo>
                    <a:pt x="280" y="98"/>
                  </a:lnTo>
                  <a:lnTo>
                    <a:pt x="280" y="98"/>
                  </a:lnTo>
                  <a:lnTo>
                    <a:pt x="280" y="98"/>
                  </a:lnTo>
                  <a:lnTo>
                    <a:pt x="282" y="100"/>
                  </a:lnTo>
                  <a:lnTo>
                    <a:pt x="284" y="102"/>
                  </a:lnTo>
                  <a:lnTo>
                    <a:pt x="284" y="140"/>
                  </a:lnTo>
                  <a:close/>
                  <a:moveTo>
                    <a:pt x="300" y="140"/>
                  </a:moveTo>
                  <a:lnTo>
                    <a:pt x="300" y="140"/>
                  </a:lnTo>
                  <a:lnTo>
                    <a:pt x="298" y="142"/>
                  </a:lnTo>
                  <a:lnTo>
                    <a:pt x="298" y="142"/>
                  </a:lnTo>
                  <a:lnTo>
                    <a:pt x="296" y="142"/>
                  </a:lnTo>
                  <a:lnTo>
                    <a:pt x="296" y="142"/>
                  </a:lnTo>
                  <a:lnTo>
                    <a:pt x="294" y="142"/>
                  </a:lnTo>
                  <a:lnTo>
                    <a:pt x="294" y="140"/>
                  </a:lnTo>
                  <a:lnTo>
                    <a:pt x="294" y="102"/>
                  </a:lnTo>
                  <a:lnTo>
                    <a:pt x="294" y="102"/>
                  </a:lnTo>
                  <a:lnTo>
                    <a:pt x="294" y="100"/>
                  </a:lnTo>
                  <a:lnTo>
                    <a:pt x="296" y="98"/>
                  </a:lnTo>
                  <a:lnTo>
                    <a:pt x="298" y="98"/>
                  </a:lnTo>
                  <a:lnTo>
                    <a:pt x="298" y="98"/>
                  </a:lnTo>
                  <a:lnTo>
                    <a:pt x="298" y="100"/>
                  </a:lnTo>
                  <a:lnTo>
                    <a:pt x="300" y="102"/>
                  </a:lnTo>
                  <a:lnTo>
                    <a:pt x="300" y="140"/>
                  </a:lnTo>
                  <a:close/>
                  <a:moveTo>
                    <a:pt x="318" y="140"/>
                  </a:moveTo>
                  <a:lnTo>
                    <a:pt x="318" y="140"/>
                  </a:lnTo>
                  <a:lnTo>
                    <a:pt x="316" y="142"/>
                  </a:lnTo>
                  <a:lnTo>
                    <a:pt x="316" y="142"/>
                  </a:lnTo>
                  <a:lnTo>
                    <a:pt x="314" y="142"/>
                  </a:lnTo>
                  <a:lnTo>
                    <a:pt x="314" y="142"/>
                  </a:lnTo>
                  <a:lnTo>
                    <a:pt x="312" y="142"/>
                  </a:lnTo>
                  <a:lnTo>
                    <a:pt x="312" y="140"/>
                  </a:lnTo>
                  <a:lnTo>
                    <a:pt x="312" y="102"/>
                  </a:lnTo>
                  <a:lnTo>
                    <a:pt x="312" y="102"/>
                  </a:lnTo>
                  <a:lnTo>
                    <a:pt x="312" y="100"/>
                  </a:lnTo>
                  <a:lnTo>
                    <a:pt x="314" y="98"/>
                  </a:lnTo>
                  <a:lnTo>
                    <a:pt x="316" y="98"/>
                  </a:lnTo>
                  <a:lnTo>
                    <a:pt x="316" y="98"/>
                  </a:lnTo>
                  <a:lnTo>
                    <a:pt x="316" y="100"/>
                  </a:lnTo>
                  <a:lnTo>
                    <a:pt x="318" y="102"/>
                  </a:lnTo>
                  <a:lnTo>
                    <a:pt x="318" y="140"/>
                  </a:lnTo>
                  <a:close/>
                  <a:moveTo>
                    <a:pt x="334" y="140"/>
                  </a:moveTo>
                  <a:lnTo>
                    <a:pt x="334" y="140"/>
                  </a:lnTo>
                  <a:lnTo>
                    <a:pt x="334" y="142"/>
                  </a:lnTo>
                  <a:lnTo>
                    <a:pt x="332" y="142"/>
                  </a:lnTo>
                  <a:lnTo>
                    <a:pt x="330" y="142"/>
                  </a:lnTo>
                  <a:lnTo>
                    <a:pt x="330" y="142"/>
                  </a:lnTo>
                  <a:lnTo>
                    <a:pt x="328" y="142"/>
                  </a:lnTo>
                  <a:lnTo>
                    <a:pt x="328" y="140"/>
                  </a:lnTo>
                  <a:lnTo>
                    <a:pt x="328" y="102"/>
                  </a:lnTo>
                  <a:lnTo>
                    <a:pt x="328" y="102"/>
                  </a:lnTo>
                  <a:lnTo>
                    <a:pt x="328" y="100"/>
                  </a:lnTo>
                  <a:lnTo>
                    <a:pt x="330" y="98"/>
                  </a:lnTo>
                  <a:lnTo>
                    <a:pt x="332" y="98"/>
                  </a:lnTo>
                  <a:lnTo>
                    <a:pt x="332" y="98"/>
                  </a:lnTo>
                  <a:lnTo>
                    <a:pt x="334" y="100"/>
                  </a:lnTo>
                  <a:lnTo>
                    <a:pt x="334" y="102"/>
                  </a:lnTo>
                  <a:lnTo>
                    <a:pt x="334" y="140"/>
                  </a:lnTo>
                  <a:close/>
                  <a:moveTo>
                    <a:pt x="350" y="140"/>
                  </a:moveTo>
                  <a:lnTo>
                    <a:pt x="350" y="140"/>
                  </a:lnTo>
                  <a:lnTo>
                    <a:pt x="350" y="142"/>
                  </a:lnTo>
                  <a:lnTo>
                    <a:pt x="348" y="142"/>
                  </a:lnTo>
                  <a:lnTo>
                    <a:pt x="346" y="142"/>
                  </a:lnTo>
                  <a:lnTo>
                    <a:pt x="346" y="142"/>
                  </a:lnTo>
                  <a:lnTo>
                    <a:pt x="346" y="142"/>
                  </a:lnTo>
                  <a:lnTo>
                    <a:pt x="344" y="140"/>
                  </a:lnTo>
                  <a:lnTo>
                    <a:pt x="344" y="102"/>
                  </a:lnTo>
                  <a:lnTo>
                    <a:pt x="344" y="102"/>
                  </a:lnTo>
                  <a:lnTo>
                    <a:pt x="346" y="100"/>
                  </a:lnTo>
                  <a:lnTo>
                    <a:pt x="346" y="98"/>
                  </a:lnTo>
                  <a:lnTo>
                    <a:pt x="348" y="98"/>
                  </a:lnTo>
                  <a:lnTo>
                    <a:pt x="348" y="98"/>
                  </a:lnTo>
                  <a:lnTo>
                    <a:pt x="350" y="100"/>
                  </a:lnTo>
                  <a:lnTo>
                    <a:pt x="350" y="102"/>
                  </a:lnTo>
                  <a:lnTo>
                    <a:pt x="350" y="140"/>
                  </a:lnTo>
                  <a:close/>
                  <a:moveTo>
                    <a:pt x="368" y="140"/>
                  </a:moveTo>
                  <a:lnTo>
                    <a:pt x="368" y="140"/>
                  </a:lnTo>
                  <a:lnTo>
                    <a:pt x="366" y="140"/>
                  </a:lnTo>
                  <a:lnTo>
                    <a:pt x="366" y="142"/>
                  </a:lnTo>
                  <a:lnTo>
                    <a:pt x="364" y="142"/>
                  </a:lnTo>
                  <a:lnTo>
                    <a:pt x="364" y="142"/>
                  </a:lnTo>
                  <a:lnTo>
                    <a:pt x="362" y="140"/>
                  </a:lnTo>
                  <a:lnTo>
                    <a:pt x="362" y="140"/>
                  </a:lnTo>
                  <a:lnTo>
                    <a:pt x="362" y="100"/>
                  </a:lnTo>
                  <a:lnTo>
                    <a:pt x="362" y="100"/>
                  </a:lnTo>
                  <a:lnTo>
                    <a:pt x="362" y="98"/>
                  </a:lnTo>
                  <a:lnTo>
                    <a:pt x="364" y="98"/>
                  </a:lnTo>
                  <a:lnTo>
                    <a:pt x="366" y="98"/>
                  </a:lnTo>
                  <a:lnTo>
                    <a:pt x="366" y="98"/>
                  </a:lnTo>
                  <a:lnTo>
                    <a:pt x="366" y="98"/>
                  </a:lnTo>
                  <a:lnTo>
                    <a:pt x="368" y="100"/>
                  </a:lnTo>
                  <a:lnTo>
                    <a:pt x="368" y="140"/>
                  </a:lnTo>
                  <a:close/>
                  <a:moveTo>
                    <a:pt x="384" y="140"/>
                  </a:moveTo>
                  <a:lnTo>
                    <a:pt x="384" y="140"/>
                  </a:lnTo>
                  <a:lnTo>
                    <a:pt x="384" y="140"/>
                  </a:lnTo>
                  <a:lnTo>
                    <a:pt x="382" y="142"/>
                  </a:lnTo>
                  <a:lnTo>
                    <a:pt x="380" y="142"/>
                  </a:lnTo>
                  <a:lnTo>
                    <a:pt x="380" y="142"/>
                  </a:lnTo>
                  <a:lnTo>
                    <a:pt x="378" y="140"/>
                  </a:lnTo>
                  <a:lnTo>
                    <a:pt x="378" y="140"/>
                  </a:lnTo>
                  <a:lnTo>
                    <a:pt x="378" y="100"/>
                  </a:lnTo>
                  <a:lnTo>
                    <a:pt x="378" y="100"/>
                  </a:lnTo>
                  <a:lnTo>
                    <a:pt x="378" y="98"/>
                  </a:lnTo>
                  <a:lnTo>
                    <a:pt x="380" y="98"/>
                  </a:lnTo>
                  <a:lnTo>
                    <a:pt x="382" y="98"/>
                  </a:lnTo>
                  <a:lnTo>
                    <a:pt x="382" y="98"/>
                  </a:lnTo>
                  <a:lnTo>
                    <a:pt x="384" y="98"/>
                  </a:lnTo>
                  <a:lnTo>
                    <a:pt x="384" y="100"/>
                  </a:lnTo>
                  <a:lnTo>
                    <a:pt x="384" y="140"/>
                  </a:lnTo>
                  <a:close/>
                  <a:moveTo>
                    <a:pt x="400" y="138"/>
                  </a:moveTo>
                  <a:lnTo>
                    <a:pt x="400" y="138"/>
                  </a:lnTo>
                  <a:lnTo>
                    <a:pt x="400" y="140"/>
                  </a:lnTo>
                  <a:lnTo>
                    <a:pt x="398" y="140"/>
                  </a:lnTo>
                  <a:lnTo>
                    <a:pt x="396" y="140"/>
                  </a:lnTo>
                  <a:lnTo>
                    <a:pt x="396" y="140"/>
                  </a:lnTo>
                  <a:lnTo>
                    <a:pt x="396" y="140"/>
                  </a:lnTo>
                  <a:lnTo>
                    <a:pt x="394" y="138"/>
                  </a:lnTo>
                  <a:lnTo>
                    <a:pt x="394" y="100"/>
                  </a:lnTo>
                  <a:lnTo>
                    <a:pt x="394" y="100"/>
                  </a:lnTo>
                  <a:lnTo>
                    <a:pt x="396" y="98"/>
                  </a:lnTo>
                  <a:lnTo>
                    <a:pt x="396" y="98"/>
                  </a:lnTo>
                  <a:lnTo>
                    <a:pt x="398" y="98"/>
                  </a:lnTo>
                  <a:lnTo>
                    <a:pt x="398" y="98"/>
                  </a:lnTo>
                  <a:lnTo>
                    <a:pt x="400" y="98"/>
                  </a:lnTo>
                  <a:lnTo>
                    <a:pt x="400" y="100"/>
                  </a:lnTo>
                  <a:lnTo>
                    <a:pt x="400" y="138"/>
                  </a:lnTo>
                  <a:close/>
                  <a:moveTo>
                    <a:pt x="418" y="136"/>
                  </a:moveTo>
                  <a:lnTo>
                    <a:pt x="418" y="136"/>
                  </a:lnTo>
                  <a:lnTo>
                    <a:pt x="416" y="138"/>
                  </a:lnTo>
                  <a:lnTo>
                    <a:pt x="414" y="138"/>
                  </a:lnTo>
                  <a:lnTo>
                    <a:pt x="414" y="138"/>
                  </a:lnTo>
                  <a:lnTo>
                    <a:pt x="414" y="138"/>
                  </a:lnTo>
                  <a:lnTo>
                    <a:pt x="412" y="138"/>
                  </a:lnTo>
                  <a:lnTo>
                    <a:pt x="410" y="136"/>
                  </a:lnTo>
                  <a:lnTo>
                    <a:pt x="410" y="98"/>
                  </a:lnTo>
                  <a:lnTo>
                    <a:pt x="410" y="98"/>
                  </a:lnTo>
                  <a:lnTo>
                    <a:pt x="412" y="96"/>
                  </a:lnTo>
                  <a:lnTo>
                    <a:pt x="414" y="96"/>
                  </a:lnTo>
                  <a:lnTo>
                    <a:pt x="414" y="96"/>
                  </a:lnTo>
                  <a:lnTo>
                    <a:pt x="414" y="96"/>
                  </a:lnTo>
                  <a:lnTo>
                    <a:pt x="416" y="96"/>
                  </a:lnTo>
                  <a:lnTo>
                    <a:pt x="418" y="98"/>
                  </a:lnTo>
                  <a:lnTo>
                    <a:pt x="418" y="136"/>
                  </a:lnTo>
                  <a:close/>
                  <a:moveTo>
                    <a:pt x="434" y="136"/>
                  </a:moveTo>
                  <a:lnTo>
                    <a:pt x="434" y="136"/>
                  </a:lnTo>
                  <a:lnTo>
                    <a:pt x="432" y="136"/>
                  </a:lnTo>
                  <a:lnTo>
                    <a:pt x="432" y="138"/>
                  </a:lnTo>
                  <a:lnTo>
                    <a:pt x="430" y="138"/>
                  </a:lnTo>
                  <a:lnTo>
                    <a:pt x="430" y="138"/>
                  </a:lnTo>
                  <a:lnTo>
                    <a:pt x="428" y="136"/>
                  </a:lnTo>
                  <a:lnTo>
                    <a:pt x="428" y="136"/>
                  </a:lnTo>
                  <a:lnTo>
                    <a:pt x="428" y="96"/>
                  </a:lnTo>
                  <a:lnTo>
                    <a:pt x="428" y="96"/>
                  </a:lnTo>
                  <a:lnTo>
                    <a:pt x="428" y="96"/>
                  </a:lnTo>
                  <a:lnTo>
                    <a:pt x="430" y="94"/>
                  </a:lnTo>
                  <a:lnTo>
                    <a:pt x="432" y="94"/>
                  </a:lnTo>
                  <a:lnTo>
                    <a:pt x="432" y="94"/>
                  </a:lnTo>
                  <a:lnTo>
                    <a:pt x="432" y="96"/>
                  </a:lnTo>
                  <a:lnTo>
                    <a:pt x="434" y="96"/>
                  </a:lnTo>
                  <a:lnTo>
                    <a:pt x="434" y="136"/>
                  </a:lnTo>
                  <a:close/>
                  <a:moveTo>
                    <a:pt x="450" y="134"/>
                  </a:moveTo>
                  <a:lnTo>
                    <a:pt x="450" y="134"/>
                  </a:lnTo>
                  <a:lnTo>
                    <a:pt x="450" y="134"/>
                  </a:lnTo>
                  <a:lnTo>
                    <a:pt x="448" y="136"/>
                  </a:lnTo>
                  <a:lnTo>
                    <a:pt x="446" y="136"/>
                  </a:lnTo>
                  <a:lnTo>
                    <a:pt x="446" y="136"/>
                  </a:lnTo>
                  <a:lnTo>
                    <a:pt x="444" y="134"/>
                  </a:lnTo>
                  <a:lnTo>
                    <a:pt x="444" y="134"/>
                  </a:lnTo>
                  <a:lnTo>
                    <a:pt x="444" y="94"/>
                  </a:lnTo>
                  <a:lnTo>
                    <a:pt x="444" y="94"/>
                  </a:lnTo>
                  <a:lnTo>
                    <a:pt x="444" y="92"/>
                  </a:lnTo>
                  <a:lnTo>
                    <a:pt x="446" y="92"/>
                  </a:lnTo>
                  <a:lnTo>
                    <a:pt x="448" y="92"/>
                  </a:lnTo>
                  <a:lnTo>
                    <a:pt x="448" y="92"/>
                  </a:lnTo>
                  <a:lnTo>
                    <a:pt x="450" y="92"/>
                  </a:lnTo>
                  <a:lnTo>
                    <a:pt x="450" y="94"/>
                  </a:lnTo>
                  <a:lnTo>
                    <a:pt x="450" y="134"/>
                  </a:lnTo>
                  <a:close/>
                  <a:moveTo>
                    <a:pt x="466" y="130"/>
                  </a:moveTo>
                  <a:lnTo>
                    <a:pt x="466" y="130"/>
                  </a:lnTo>
                  <a:lnTo>
                    <a:pt x="466" y="132"/>
                  </a:lnTo>
                  <a:lnTo>
                    <a:pt x="464" y="134"/>
                  </a:lnTo>
                  <a:lnTo>
                    <a:pt x="462" y="134"/>
                  </a:lnTo>
                  <a:lnTo>
                    <a:pt x="462" y="134"/>
                  </a:lnTo>
                  <a:lnTo>
                    <a:pt x="462" y="132"/>
                  </a:lnTo>
                  <a:lnTo>
                    <a:pt x="460" y="130"/>
                  </a:lnTo>
                  <a:lnTo>
                    <a:pt x="460" y="92"/>
                  </a:lnTo>
                  <a:lnTo>
                    <a:pt x="460" y="92"/>
                  </a:lnTo>
                  <a:lnTo>
                    <a:pt x="462" y="90"/>
                  </a:lnTo>
                  <a:lnTo>
                    <a:pt x="462" y="90"/>
                  </a:lnTo>
                  <a:lnTo>
                    <a:pt x="464" y="90"/>
                  </a:lnTo>
                  <a:lnTo>
                    <a:pt x="464" y="90"/>
                  </a:lnTo>
                  <a:lnTo>
                    <a:pt x="466" y="90"/>
                  </a:lnTo>
                  <a:lnTo>
                    <a:pt x="466" y="92"/>
                  </a:lnTo>
                  <a:lnTo>
                    <a:pt x="466" y="130"/>
                  </a:lnTo>
                  <a:close/>
                  <a:moveTo>
                    <a:pt x="484" y="128"/>
                  </a:moveTo>
                  <a:lnTo>
                    <a:pt x="484" y="128"/>
                  </a:lnTo>
                  <a:lnTo>
                    <a:pt x="482" y="130"/>
                  </a:lnTo>
                  <a:lnTo>
                    <a:pt x="482" y="130"/>
                  </a:lnTo>
                  <a:lnTo>
                    <a:pt x="480" y="130"/>
                  </a:lnTo>
                  <a:lnTo>
                    <a:pt x="480" y="130"/>
                  </a:lnTo>
                  <a:lnTo>
                    <a:pt x="478" y="130"/>
                  </a:lnTo>
                  <a:lnTo>
                    <a:pt x="478" y="128"/>
                  </a:lnTo>
                  <a:lnTo>
                    <a:pt x="478" y="90"/>
                  </a:lnTo>
                  <a:lnTo>
                    <a:pt x="478" y="90"/>
                  </a:lnTo>
                  <a:lnTo>
                    <a:pt x="478" y="88"/>
                  </a:lnTo>
                  <a:lnTo>
                    <a:pt x="480" y="88"/>
                  </a:lnTo>
                  <a:lnTo>
                    <a:pt x="482" y="88"/>
                  </a:lnTo>
                  <a:lnTo>
                    <a:pt x="482" y="88"/>
                  </a:lnTo>
                  <a:lnTo>
                    <a:pt x="482" y="88"/>
                  </a:lnTo>
                  <a:lnTo>
                    <a:pt x="484" y="90"/>
                  </a:lnTo>
                  <a:lnTo>
                    <a:pt x="484" y="128"/>
                  </a:lnTo>
                  <a:close/>
                  <a:moveTo>
                    <a:pt x="500" y="126"/>
                  </a:moveTo>
                  <a:lnTo>
                    <a:pt x="500" y="126"/>
                  </a:lnTo>
                  <a:lnTo>
                    <a:pt x="500" y="126"/>
                  </a:lnTo>
                  <a:lnTo>
                    <a:pt x="498" y="128"/>
                  </a:lnTo>
                  <a:lnTo>
                    <a:pt x="496" y="128"/>
                  </a:lnTo>
                  <a:lnTo>
                    <a:pt x="496" y="128"/>
                  </a:lnTo>
                  <a:lnTo>
                    <a:pt x="494" y="126"/>
                  </a:lnTo>
                  <a:lnTo>
                    <a:pt x="494" y="126"/>
                  </a:lnTo>
                  <a:lnTo>
                    <a:pt x="494" y="86"/>
                  </a:lnTo>
                  <a:lnTo>
                    <a:pt x="494" y="86"/>
                  </a:lnTo>
                  <a:lnTo>
                    <a:pt x="494" y="86"/>
                  </a:lnTo>
                  <a:lnTo>
                    <a:pt x="496" y="84"/>
                  </a:lnTo>
                  <a:lnTo>
                    <a:pt x="498" y="84"/>
                  </a:lnTo>
                  <a:lnTo>
                    <a:pt x="498" y="84"/>
                  </a:lnTo>
                  <a:lnTo>
                    <a:pt x="500" y="86"/>
                  </a:lnTo>
                  <a:lnTo>
                    <a:pt x="500" y="86"/>
                  </a:lnTo>
                  <a:lnTo>
                    <a:pt x="500" y="126"/>
                  </a:lnTo>
                  <a:close/>
                  <a:moveTo>
                    <a:pt x="516" y="122"/>
                  </a:moveTo>
                  <a:lnTo>
                    <a:pt x="516" y="122"/>
                  </a:lnTo>
                  <a:lnTo>
                    <a:pt x="516" y="124"/>
                  </a:lnTo>
                  <a:lnTo>
                    <a:pt x="514" y="124"/>
                  </a:lnTo>
                  <a:lnTo>
                    <a:pt x="512" y="124"/>
                  </a:lnTo>
                  <a:lnTo>
                    <a:pt x="512" y="124"/>
                  </a:lnTo>
                  <a:lnTo>
                    <a:pt x="512" y="124"/>
                  </a:lnTo>
                  <a:lnTo>
                    <a:pt x="510" y="122"/>
                  </a:lnTo>
                  <a:lnTo>
                    <a:pt x="510" y="82"/>
                  </a:lnTo>
                  <a:lnTo>
                    <a:pt x="510" y="82"/>
                  </a:lnTo>
                  <a:lnTo>
                    <a:pt x="512" y="82"/>
                  </a:lnTo>
                  <a:lnTo>
                    <a:pt x="512" y="80"/>
                  </a:lnTo>
                  <a:lnTo>
                    <a:pt x="514" y="80"/>
                  </a:lnTo>
                  <a:lnTo>
                    <a:pt x="514" y="80"/>
                  </a:lnTo>
                  <a:lnTo>
                    <a:pt x="516" y="82"/>
                  </a:lnTo>
                  <a:lnTo>
                    <a:pt x="516" y="82"/>
                  </a:lnTo>
                  <a:lnTo>
                    <a:pt x="516" y="122"/>
                  </a:lnTo>
                  <a:close/>
                  <a:moveTo>
                    <a:pt x="534" y="118"/>
                  </a:moveTo>
                  <a:lnTo>
                    <a:pt x="534" y="118"/>
                  </a:lnTo>
                  <a:lnTo>
                    <a:pt x="532" y="120"/>
                  </a:lnTo>
                  <a:lnTo>
                    <a:pt x="530" y="120"/>
                  </a:lnTo>
                  <a:lnTo>
                    <a:pt x="530" y="120"/>
                  </a:lnTo>
                  <a:lnTo>
                    <a:pt x="530" y="120"/>
                  </a:lnTo>
                  <a:lnTo>
                    <a:pt x="528" y="120"/>
                  </a:lnTo>
                  <a:lnTo>
                    <a:pt x="526" y="118"/>
                  </a:lnTo>
                  <a:lnTo>
                    <a:pt x="526" y="80"/>
                  </a:lnTo>
                  <a:lnTo>
                    <a:pt x="526" y="80"/>
                  </a:lnTo>
                  <a:lnTo>
                    <a:pt x="528" y="78"/>
                  </a:lnTo>
                  <a:lnTo>
                    <a:pt x="530" y="78"/>
                  </a:lnTo>
                  <a:lnTo>
                    <a:pt x="530" y="78"/>
                  </a:lnTo>
                  <a:lnTo>
                    <a:pt x="530" y="78"/>
                  </a:lnTo>
                  <a:lnTo>
                    <a:pt x="532" y="78"/>
                  </a:lnTo>
                  <a:lnTo>
                    <a:pt x="534" y="80"/>
                  </a:lnTo>
                  <a:lnTo>
                    <a:pt x="534" y="118"/>
                  </a:lnTo>
                  <a:close/>
                  <a:moveTo>
                    <a:pt x="550" y="114"/>
                  </a:moveTo>
                  <a:lnTo>
                    <a:pt x="550" y="114"/>
                  </a:lnTo>
                  <a:lnTo>
                    <a:pt x="548" y="114"/>
                  </a:lnTo>
                  <a:lnTo>
                    <a:pt x="548" y="116"/>
                  </a:lnTo>
                  <a:lnTo>
                    <a:pt x="546" y="116"/>
                  </a:lnTo>
                  <a:lnTo>
                    <a:pt x="546" y="116"/>
                  </a:lnTo>
                  <a:lnTo>
                    <a:pt x="544" y="114"/>
                  </a:lnTo>
                  <a:lnTo>
                    <a:pt x="544" y="114"/>
                  </a:lnTo>
                  <a:lnTo>
                    <a:pt x="544" y="74"/>
                  </a:lnTo>
                  <a:lnTo>
                    <a:pt x="544" y="74"/>
                  </a:lnTo>
                  <a:lnTo>
                    <a:pt x="544" y="72"/>
                  </a:lnTo>
                  <a:lnTo>
                    <a:pt x="546" y="72"/>
                  </a:lnTo>
                  <a:lnTo>
                    <a:pt x="548" y="72"/>
                  </a:lnTo>
                  <a:lnTo>
                    <a:pt x="548" y="72"/>
                  </a:lnTo>
                  <a:lnTo>
                    <a:pt x="548" y="72"/>
                  </a:lnTo>
                  <a:lnTo>
                    <a:pt x="550" y="74"/>
                  </a:lnTo>
                  <a:lnTo>
                    <a:pt x="550" y="114"/>
                  </a:lnTo>
                  <a:close/>
                  <a:moveTo>
                    <a:pt x="566" y="108"/>
                  </a:moveTo>
                  <a:lnTo>
                    <a:pt x="566" y="108"/>
                  </a:lnTo>
                  <a:lnTo>
                    <a:pt x="566" y="110"/>
                  </a:lnTo>
                  <a:lnTo>
                    <a:pt x="564" y="110"/>
                  </a:lnTo>
                  <a:lnTo>
                    <a:pt x="562" y="110"/>
                  </a:lnTo>
                  <a:lnTo>
                    <a:pt x="562" y="110"/>
                  </a:lnTo>
                  <a:lnTo>
                    <a:pt x="560" y="110"/>
                  </a:lnTo>
                  <a:lnTo>
                    <a:pt x="560" y="108"/>
                  </a:lnTo>
                  <a:lnTo>
                    <a:pt x="560" y="70"/>
                  </a:lnTo>
                  <a:lnTo>
                    <a:pt x="560" y="70"/>
                  </a:lnTo>
                  <a:lnTo>
                    <a:pt x="560" y="68"/>
                  </a:lnTo>
                  <a:lnTo>
                    <a:pt x="562" y="66"/>
                  </a:lnTo>
                  <a:lnTo>
                    <a:pt x="564" y="66"/>
                  </a:lnTo>
                  <a:lnTo>
                    <a:pt x="564" y="66"/>
                  </a:lnTo>
                  <a:lnTo>
                    <a:pt x="566" y="68"/>
                  </a:lnTo>
                  <a:lnTo>
                    <a:pt x="566" y="70"/>
                  </a:lnTo>
                  <a:lnTo>
                    <a:pt x="566" y="108"/>
                  </a:lnTo>
                  <a:close/>
                  <a:moveTo>
                    <a:pt x="582" y="102"/>
                  </a:moveTo>
                  <a:lnTo>
                    <a:pt x="582" y="102"/>
                  </a:lnTo>
                  <a:lnTo>
                    <a:pt x="582" y="104"/>
                  </a:lnTo>
                  <a:lnTo>
                    <a:pt x="580" y="104"/>
                  </a:lnTo>
                  <a:lnTo>
                    <a:pt x="578" y="104"/>
                  </a:lnTo>
                  <a:lnTo>
                    <a:pt x="578" y="104"/>
                  </a:lnTo>
                  <a:lnTo>
                    <a:pt x="578" y="104"/>
                  </a:lnTo>
                  <a:lnTo>
                    <a:pt x="576" y="102"/>
                  </a:lnTo>
                  <a:lnTo>
                    <a:pt x="576" y="62"/>
                  </a:lnTo>
                  <a:lnTo>
                    <a:pt x="576" y="62"/>
                  </a:lnTo>
                  <a:lnTo>
                    <a:pt x="578" y="62"/>
                  </a:lnTo>
                  <a:lnTo>
                    <a:pt x="578" y="60"/>
                  </a:lnTo>
                  <a:lnTo>
                    <a:pt x="580" y="60"/>
                  </a:lnTo>
                  <a:lnTo>
                    <a:pt x="580" y="60"/>
                  </a:lnTo>
                  <a:lnTo>
                    <a:pt x="582" y="62"/>
                  </a:lnTo>
                  <a:lnTo>
                    <a:pt x="582" y="62"/>
                  </a:lnTo>
                  <a:lnTo>
                    <a:pt x="582" y="102"/>
                  </a:lnTo>
                  <a:close/>
                  <a:moveTo>
                    <a:pt x="600" y="92"/>
                  </a:moveTo>
                  <a:lnTo>
                    <a:pt x="600" y="92"/>
                  </a:lnTo>
                  <a:lnTo>
                    <a:pt x="598" y="94"/>
                  </a:lnTo>
                  <a:lnTo>
                    <a:pt x="598" y="96"/>
                  </a:lnTo>
                  <a:lnTo>
                    <a:pt x="596" y="96"/>
                  </a:lnTo>
                  <a:lnTo>
                    <a:pt x="596" y="96"/>
                  </a:lnTo>
                  <a:lnTo>
                    <a:pt x="594" y="94"/>
                  </a:lnTo>
                  <a:lnTo>
                    <a:pt x="594" y="92"/>
                  </a:lnTo>
                  <a:lnTo>
                    <a:pt x="594" y="54"/>
                  </a:lnTo>
                  <a:lnTo>
                    <a:pt x="594" y="54"/>
                  </a:lnTo>
                  <a:lnTo>
                    <a:pt x="594" y="52"/>
                  </a:lnTo>
                  <a:lnTo>
                    <a:pt x="596" y="52"/>
                  </a:lnTo>
                  <a:lnTo>
                    <a:pt x="598" y="52"/>
                  </a:lnTo>
                  <a:lnTo>
                    <a:pt x="598" y="52"/>
                  </a:lnTo>
                  <a:lnTo>
                    <a:pt x="598" y="52"/>
                  </a:lnTo>
                  <a:lnTo>
                    <a:pt x="600" y="54"/>
                  </a:lnTo>
                  <a:lnTo>
                    <a:pt x="600" y="92"/>
                  </a:lnTo>
                  <a:close/>
                  <a:moveTo>
                    <a:pt x="616" y="82"/>
                  </a:moveTo>
                  <a:lnTo>
                    <a:pt x="616" y="82"/>
                  </a:lnTo>
                  <a:lnTo>
                    <a:pt x="614" y="82"/>
                  </a:lnTo>
                  <a:lnTo>
                    <a:pt x="614" y="84"/>
                  </a:lnTo>
                  <a:lnTo>
                    <a:pt x="612" y="84"/>
                  </a:lnTo>
                  <a:lnTo>
                    <a:pt x="612" y="84"/>
                  </a:lnTo>
                  <a:lnTo>
                    <a:pt x="610" y="82"/>
                  </a:lnTo>
                  <a:lnTo>
                    <a:pt x="610" y="82"/>
                  </a:lnTo>
                  <a:lnTo>
                    <a:pt x="610" y="42"/>
                  </a:lnTo>
                  <a:lnTo>
                    <a:pt x="610" y="42"/>
                  </a:lnTo>
                  <a:lnTo>
                    <a:pt x="610" y="40"/>
                  </a:lnTo>
                  <a:lnTo>
                    <a:pt x="612" y="40"/>
                  </a:lnTo>
                  <a:lnTo>
                    <a:pt x="614" y="40"/>
                  </a:lnTo>
                  <a:lnTo>
                    <a:pt x="614" y="40"/>
                  </a:lnTo>
                  <a:lnTo>
                    <a:pt x="614" y="40"/>
                  </a:lnTo>
                  <a:lnTo>
                    <a:pt x="616" y="42"/>
                  </a:lnTo>
                  <a:lnTo>
                    <a:pt x="616" y="8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6" name="Freeform 894"/>
            <p:cNvSpPr>
              <a:spLocks noEditPoints="1"/>
            </p:cNvSpPr>
            <p:nvPr/>
          </p:nvSpPr>
          <p:spPr bwMode="auto">
            <a:xfrm>
              <a:off x="-774700" y="-3187700"/>
              <a:ext cx="704850" cy="847725"/>
            </a:xfrm>
            <a:custGeom>
              <a:avLst/>
              <a:gdLst/>
              <a:ahLst/>
              <a:cxnLst>
                <a:cxn ang="0">
                  <a:pos x="68" y="0"/>
                </a:cxn>
                <a:cxn ang="0">
                  <a:pos x="24" y="144"/>
                </a:cxn>
                <a:cxn ang="0">
                  <a:pos x="340" y="522"/>
                </a:cxn>
                <a:cxn ang="0">
                  <a:pos x="444" y="458"/>
                </a:cxn>
                <a:cxn ang="0">
                  <a:pos x="10" y="60"/>
                </a:cxn>
                <a:cxn ang="0">
                  <a:pos x="42" y="32"/>
                </a:cxn>
                <a:cxn ang="0">
                  <a:pos x="8" y="74"/>
                </a:cxn>
                <a:cxn ang="0">
                  <a:pos x="16" y="98"/>
                </a:cxn>
                <a:cxn ang="0">
                  <a:pos x="46" y="70"/>
                </a:cxn>
                <a:cxn ang="0">
                  <a:pos x="16" y="112"/>
                </a:cxn>
                <a:cxn ang="0">
                  <a:pos x="26" y="132"/>
                </a:cxn>
                <a:cxn ang="0">
                  <a:pos x="56" y="102"/>
                </a:cxn>
                <a:cxn ang="0">
                  <a:pos x="28" y="146"/>
                </a:cxn>
                <a:cxn ang="0">
                  <a:pos x="34" y="148"/>
                </a:cxn>
                <a:cxn ang="0">
                  <a:pos x="70" y="134"/>
                </a:cxn>
                <a:cxn ang="0">
                  <a:pos x="44" y="176"/>
                </a:cxn>
                <a:cxn ang="0">
                  <a:pos x="78" y="154"/>
                </a:cxn>
                <a:cxn ang="0">
                  <a:pos x="82" y="164"/>
                </a:cxn>
                <a:cxn ang="0">
                  <a:pos x="60" y="206"/>
                </a:cxn>
                <a:cxn ang="0">
                  <a:pos x="96" y="182"/>
                </a:cxn>
                <a:cxn ang="0">
                  <a:pos x="98" y="194"/>
                </a:cxn>
                <a:cxn ang="0">
                  <a:pos x="78" y="236"/>
                </a:cxn>
                <a:cxn ang="0">
                  <a:pos x="112" y="210"/>
                </a:cxn>
                <a:cxn ang="0">
                  <a:pos x="86" y="246"/>
                </a:cxn>
                <a:cxn ang="0">
                  <a:pos x="98" y="264"/>
                </a:cxn>
                <a:cxn ang="0">
                  <a:pos x="130" y="238"/>
                </a:cxn>
                <a:cxn ang="0">
                  <a:pos x="104" y="274"/>
                </a:cxn>
                <a:cxn ang="0">
                  <a:pos x="118" y="290"/>
                </a:cxn>
                <a:cxn ang="0">
                  <a:pos x="148" y="262"/>
                </a:cxn>
                <a:cxn ang="0">
                  <a:pos x="124" y="302"/>
                </a:cxn>
                <a:cxn ang="0">
                  <a:pos x="128" y="304"/>
                </a:cxn>
                <a:cxn ang="0">
                  <a:pos x="166" y="288"/>
                </a:cxn>
                <a:cxn ang="0">
                  <a:pos x="146" y="330"/>
                </a:cxn>
                <a:cxn ang="0">
                  <a:pos x="180" y="308"/>
                </a:cxn>
                <a:cxn ang="0">
                  <a:pos x="186" y="316"/>
                </a:cxn>
                <a:cxn ang="0">
                  <a:pos x="166" y="358"/>
                </a:cxn>
                <a:cxn ang="0">
                  <a:pos x="202" y="332"/>
                </a:cxn>
                <a:cxn ang="0">
                  <a:pos x="208" y="342"/>
                </a:cxn>
                <a:cxn ang="0">
                  <a:pos x="188" y="384"/>
                </a:cxn>
                <a:cxn ang="0">
                  <a:pos x="222" y="356"/>
                </a:cxn>
                <a:cxn ang="0">
                  <a:pos x="198" y="392"/>
                </a:cxn>
                <a:cxn ang="0">
                  <a:pos x="214" y="408"/>
                </a:cxn>
                <a:cxn ang="0">
                  <a:pos x="244" y="380"/>
                </a:cxn>
                <a:cxn ang="0">
                  <a:pos x="220" y="416"/>
                </a:cxn>
                <a:cxn ang="0">
                  <a:pos x="236" y="432"/>
                </a:cxn>
                <a:cxn ang="0">
                  <a:pos x="266" y="404"/>
                </a:cxn>
                <a:cxn ang="0">
                  <a:pos x="244" y="442"/>
                </a:cxn>
                <a:cxn ang="0">
                  <a:pos x="248" y="444"/>
                </a:cxn>
                <a:cxn ang="0">
                  <a:pos x="288" y="426"/>
                </a:cxn>
                <a:cxn ang="0">
                  <a:pos x="268" y="464"/>
                </a:cxn>
                <a:cxn ang="0">
                  <a:pos x="304" y="442"/>
                </a:cxn>
                <a:cxn ang="0">
                  <a:pos x="312" y="448"/>
                </a:cxn>
                <a:cxn ang="0">
                  <a:pos x="296" y="488"/>
                </a:cxn>
                <a:cxn ang="0">
                  <a:pos x="330" y="462"/>
                </a:cxn>
                <a:cxn ang="0">
                  <a:pos x="340" y="470"/>
                </a:cxn>
                <a:cxn ang="0">
                  <a:pos x="326" y="508"/>
                </a:cxn>
                <a:cxn ang="0">
                  <a:pos x="358" y="480"/>
                </a:cxn>
                <a:cxn ang="0">
                  <a:pos x="338" y="512"/>
                </a:cxn>
                <a:cxn ang="0">
                  <a:pos x="360" y="524"/>
                </a:cxn>
                <a:cxn ang="0">
                  <a:pos x="390" y="498"/>
                </a:cxn>
                <a:cxn ang="0">
                  <a:pos x="374" y="528"/>
                </a:cxn>
              </a:cxnLst>
              <a:rect l="0" t="0" r="r" b="b"/>
              <a:pathLst>
                <a:path w="444" h="534">
                  <a:moveTo>
                    <a:pt x="304" y="204"/>
                  </a:moveTo>
                  <a:lnTo>
                    <a:pt x="304" y="204"/>
                  </a:lnTo>
                  <a:lnTo>
                    <a:pt x="264" y="154"/>
                  </a:lnTo>
                  <a:lnTo>
                    <a:pt x="224" y="112"/>
                  </a:lnTo>
                  <a:lnTo>
                    <a:pt x="186" y="74"/>
                  </a:lnTo>
                  <a:lnTo>
                    <a:pt x="152" y="44"/>
                  </a:lnTo>
                  <a:lnTo>
                    <a:pt x="118" y="20"/>
                  </a:lnTo>
                  <a:lnTo>
                    <a:pt x="104" y="12"/>
                  </a:lnTo>
                  <a:lnTo>
                    <a:pt x="90" y="6"/>
                  </a:lnTo>
                  <a:lnTo>
                    <a:pt x="78" y="2"/>
                  </a:lnTo>
                  <a:lnTo>
                    <a:pt x="68" y="0"/>
                  </a:lnTo>
                  <a:lnTo>
                    <a:pt x="60" y="2"/>
                  </a:lnTo>
                  <a:lnTo>
                    <a:pt x="52" y="4"/>
                  </a:lnTo>
                  <a:lnTo>
                    <a:pt x="10" y="38"/>
                  </a:lnTo>
                  <a:lnTo>
                    <a:pt x="10" y="38"/>
                  </a:lnTo>
                  <a:lnTo>
                    <a:pt x="4" y="44"/>
                  </a:lnTo>
                  <a:lnTo>
                    <a:pt x="2" y="52"/>
                  </a:lnTo>
                  <a:lnTo>
                    <a:pt x="0" y="62"/>
                  </a:lnTo>
                  <a:lnTo>
                    <a:pt x="2" y="76"/>
                  </a:lnTo>
                  <a:lnTo>
                    <a:pt x="4" y="90"/>
                  </a:lnTo>
                  <a:lnTo>
                    <a:pt x="8" y="106"/>
                  </a:lnTo>
                  <a:lnTo>
                    <a:pt x="24" y="144"/>
                  </a:lnTo>
                  <a:lnTo>
                    <a:pt x="44" y="186"/>
                  </a:lnTo>
                  <a:lnTo>
                    <a:pt x="70" y="232"/>
                  </a:lnTo>
                  <a:lnTo>
                    <a:pt x="104" y="280"/>
                  </a:lnTo>
                  <a:lnTo>
                    <a:pt x="140" y="330"/>
                  </a:lnTo>
                  <a:lnTo>
                    <a:pt x="140" y="330"/>
                  </a:lnTo>
                  <a:lnTo>
                    <a:pt x="180" y="380"/>
                  </a:lnTo>
                  <a:lnTo>
                    <a:pt x="220" y="422"/>
                  </a:lnTo>
                  <a:lnTo>
                    <a:pt x="258" y="460"/>
                  </a:lnTo>
                  <a:lnTo>
                    <a:pt x="294" y="490"/>
                  </a:lnTo>
                  <a:lnTo>
                    <a:pt x="326" y="514"/>
                  </a:lnTo>
                  <a:lnTo>
                    <a:pt x="340" y="522"/>
                  </a:lnTo>
                  <a:lnTo>
                    <a:pt x="354" y="528"/>
                  </a:lnTo>
                  <a:lnTo>
                    <a:pt x="366" y="532"/>
                  </a:lnTo>
                  <a:lnTo>
                    <a:pt x="376" y="534"/>
                  </a:lnTo>
                  <a:lnTo>
                    <a:pt x="386" y="532"/>
                  </a:lnTo>
                  <a:lnTo>
                    <a:pt x="392" y="530"/>
                  </a:lnTo>
                  <a:lnTo>
                    <a:pt x="434" y="496"/>
                  </a:lnTo>
                  <a:lnTo>
                    <a:pt x="434" y="496"/>
                  </a:lnTo>
                  <a:lnTo>
                    <a:pt x="440" y="490"/>
                  </a:lnTo>
                  <a:lnTo>
                    <a:pt x="444" y="482"/>
                  </a:lnTo>
                  <a:lnTo>
                    <a:pt x="444" y="472"/>
                  </a:lnTo>
                  <a:lnTo>
                    <a:pt x="444" y="458"/>
                  </a:lnTo>
                  <a:lnTo>
                    <a:pt x="440" y="444"/>
                  </a:lnTo>
                  <a:lnTo>
                    <a:pt x="436" y="428"/>
                  </a:lnTo>
                  <a:lnTo>
                    <a:pt x="422" y="390"/>
                  </a:lnTo>
                  <a:lnTo>
                    <a:pt x="400" y="348"/>
                  </a:lnTo>
                  <a:lnTo>
                    <a:pt x="374" y="302"/>
                  </a:lnTo>
                  <a:lnTo>
                    <a:pt x="342" y="254"/>
                  </a:lnTo>
                  <a:lnTo>
                    <a:pt x="304" y="204"/>
                  </a:lnTo>
                  <a:lnTo>
                    <a:pt x="304" y="204"/>
                  </a:lnTo>
                  <a:close/>
                  <a:moveTo>
                    <a:pt x="12" y="60"/>
                  </a:moveTo>
                  <a:lnTo>
                    <a:pt x="12" y="60"/>
                  </a:lnTo>
                  <a:lnTo>
                    <a:pt x="10" y="60"/>
                  </a:lnTo>
                  <a:lnTo>
                    <a:pt x="8" y="60"/>
                  </a:lnTo>
                  <a:lnTo>
                    <a:pt x="8" y="58"/>
                  </a:lnTo>
                  <a:lnTo>
                    <a:pt x="8" y="58"/>
                  </a:lnTo>
                  <a:lnTo>
                    <a:pt x="6" y="56"/>
                  </a:lnTo>
                  <a:lnTo>
                    <a:pt x="8" y="54"/>
                  </a:lnTo>
                  <a:lnTo>
                    <a:pt x="38" y="30"/>
                  </a:lnTo>
                  <a:lnTo>
                    <a:pt x="38" y="30"/>
                  </a:lnTo>
                  <a:lnTo>
                    <a:pt x="40" y="30"/>
                  </a:lnTo>
                  <a:lnTo>
                    <a:pt x="42" y="32"/>
                  </a:lnTo>
                  <a:lnTo>
                    <a:pt x="42" y="32"/>
                  </a:lnTo>
                  <a:lnTo>
                    <a:pt x="42" y="32"/>
                  </a:lnTo>
                  <a:lnTo>
                    <a:pt x="42" y="34"/>
                  </a:lnTo>
                  <a:lnTo>
                    <a:pt x="42" y="36"/>
                  </a:lnTo>
                  <a:lnTo>
                    <a:pt x="12" y="60"/>
                  </a:lnTo>
                  <a:close/>
                  <a:moveTo>
                    <a:pt x="12" y="80"/>
                  </a:moveTo>
                  <a:lnTo>
                    <a:pt x="12" y="80"/>
                  </a:lnTo>
                  <a:lnTo>
                    <a:pt x="10" y="80"/>
                  </a:lnTo>
                  <a:lnTo>
                    <a:pt x="10" y="78"/>
                  </a:lnTo>
                  <a:lnTo>
                    <a:pt x="8" y="78"/>
                  </a:lnTo>
                  <a:lnTo>
                    <a:pt x="8" y="78"/>
                  </a:lnTo>
                  <a:lnTo>
                    <a:pt x="8" y="76"/>
                  </a:lnTo>
                  <a:lnTo>
                    <a:pt x="8" y="74"/>
                  </a:lnTo>
                  <a:lnTo>
                    <a:pt x="40" y="50"/>
                  </a:lnTo>
                  <a:lnTo>
                    <a:pt x="40" y="50"/>
                  </a:lnTo>
                  <a:lnTo>
                    <a:pt x="40" y="50"/>
                  </a:lnTo>
                  <a:lnTo>
                    <a:pt x="42" y="52"/>
                  </a:lnTo>
                  <a:lnTo>
                    <a:pt x="44" y="52"/>
                  </a:lnTo>
                  <a:lnTo>
                    <a:pt x="44" y="52"/>
                  </a:lnTo>
                  <a:lnTo>
                    <a:pt x="44" y="54"/>
                  </a:lnTo>
                  <a:lnTo>
                    <a:pt x="42" y="56"/>
                  </a:lnTo>
                  <a:lnTo>
                    <a:pt x="12" y="80"/>
                  </a:lnTo>
                  <a:close/>
                  <a:moveTo>
                    <a:pt x="16" y="98"/>
                  </a:moveTo>
                  <a:lnTo>
                    <a:pt x="16" y="98"/>
                  </a:lnTo>
                  <a:lnTo>
                    <a:pt x="14" y="98"/>
                  </a:lnTo>
                  <a:lnTo>
                    <a:pt x="12" y="98"/>
                  </a:lnTo>
                  <a:lnTo>
                    <a:pt x="12" y="96"/>
                  </a:lnTo>
                  <a:lnTo>
                    <a:pt x="12" y="96"/>
                  </a:lnTo>
                  <a:lnTo>
                    <a:pt x="12" y="94"/>
                  </a:lnTo>
                  <a:lnTo>
                    <a:pt x="12" y="94"/>
                  </a:lnTo>
                  <a:lnTo>
                    <a:pt x="42" y="70"/>
                  </a:lnTo>
                  <a:lnTo>
                    <a:pt x="42" y="70"/>
                  </a:lnTo>
                  <a:lnTo>
                    <a:pt x="44" y="68"/>
                  </a:lnTo>
                  <a:lnTo>
                    <a:pt x="46" y="70"/>
                  </a:lnTo>
                  <a:lnTo>
                    <a:pt x="46" y="70"/>
                  </a:lnTo>
                  <a:lnTo>
                    <a:pt x="46" y="70"/>
                  </a:lnTo>
                  <a:lnTo>
                    <a:pt x="46" y="72"/>
                  </a:lnTo>
                  <a:lnTo>
                    <a:pt x="46" y="74"/>
                  </a:lnTo>
                  <a:lnTo>
                    <a:pt x="16" y="98"/>
                  </a:lnTo>
                  <a:close/>
                  <a:moveTo>
                    <a:pt x="20" y="114"/>
                  </a:moveTo>
                  <a:lnTo>
                    <a:pt x="20" y="114"/>
                  </a:lnTo>
                  <a:lnTo>
                    <a:pt x="20" y="116"/>
                  </a:lnTo>
                  <a:lnTo>
                    <a:pt x="18" y="114"/>
                  </a:lnTo>
                  <a:lnTo>
                    <a:pt x="16" y="114"/>
                  </a:lnTo>
                  <a:lnTo>
                    <a:pt x="16" y="114"/>
                  </a:lnTo>
                  <a:lnTo>
                    <a:pt x="16" y="112"/>
                  </a:lnTo>
                  <a:lnTo>
                    <a:pt x="18" y="110"/>
                  </a:lnTo>
                  <a:lnTo>
                    <a:pt x="48" y="86"/>
                  </a:lnTo>
                  <a:lnTo>
                    <a:pt x="48" y="86"/>
                  </a:lnTo>
                  <a:lnTo>
                    <a:pt x="50" y="86"/>
                  </a:lnTo>
                  <a:lnTo>
                    <a:pt x="50" y="86"/>
                  </a:lnTo>
                  <a:lnTo>
                    <a:pt x="52" y="88"/>
                  </a:lnTo>
                  <a:lnTo>
                    <a:pt x="52" y="88"/>
                  </a:lnTo>
                  <a:lnTo>
                    <a:pt x="52" y="90"/>
                  </a:lnTo>
                  <a:lnTo>
                    <a:pt x="52" y="90"/>
                  </a:lnTo>
                  <a:lnTo>
                    <a:pt x="20" y="114"/>
                  </a:lnTo>
                  <a:close/>
                  <a:moveTo>
                    <a:pt x="26" y="132"/>
                  </a:moveTo>
                  <a:lnTo>
                    <a:pt x="26" y="132"/>
                  </a:lnTo>
                  <a:lnTo>
                    <a:pt x="26" y="132"/>
                  </a:lnTo>
                  <a:lnTo>
                    <a:pt x="24" y="130"/>
                  </a:lnTo>
                  <a:lnTo>
                    <a:pt x="22" y="130"/>
                  </a:lnTo>
                  <a:lnTo>
                    <a:pt x="22" y="130"/>
                  </a:lnTo>
                  <a:lnTo>
                    <a:pt x="22" y="128"/>
                  </a:lnTo>
                  <a:lnTo>
                    <a:pt x="24" y="126"/>
                  </a:lnTo>
                  <a:lnTo>
                    <a:pt x="54" y="102"/>
                  </a:lnTo>
                  <a:lnTo>
                    <a:pt x="54" y="102"/>
                  </a:lnTo>
                  <a:lnTo>
                    <a:pt x="56" y="102"/>
                  </a:lnTo>
                  <a:lnTo>
                    <a:pt x="56" y="102"/>
                  </a:lnTo>
                  <a:lnTo>
                    <a:pt x="58" y="104"/>
                  </a:lnTo>
                  <a:lnTo>
                    <a:pt x="58" y="104"/>
                  </a:lnTo>
                  <a:lnTo>
                    <a:pt x="58" y="106"/>
                  </a:lnTo>
                  <a:lnTo>
                    <a:pt x="58" y="108"/>
                  </a:lnTo>
                  <a:lnTo>
                    <a:pt x="26" y="132"/>
                  </a:lnTo>
                  <a:close/>
                  <a:moveTo>
                    <a:pt x="34" y="148"/>
                  </a:moveTo>
                  <a:lnTo>
                    <a:pt x="34" y="148"/>
                  </a:lnTo>
                  <a:lnTo>
                    <a:pt x="32" y="148"/>
                  </a:lnTo>
                  <a:lnTo>
                    <a:pt x="30" y="146"/>
                  </a:lnTo>
                  <a:lnTo>
                    <a:pt x="28" y="146"/>
                  </a:lnTo>
                  <a:lnTo>
                    <a:pt x="28" y="146"/>
                  </a:lnTo>
                  <a:lnTo>
                    <a:pt x="28" y="144"/>
                  </a:lnTo>
                  <a:lnTo>
                    <a:pt x="30" y="142"/>
                  </a:lnTo>
                  <a:lnTo>
                    <a:pt x="60" y="118"/>
                  </a:lnTo>
                  <a:lnTo>
                    <a:pt x="60" y="118"/>
                  </a:lnTo>
                  <a:lnTo>
                    <a:pt x="62" y="118"/>
                  </a:lnTo>
                  <a:lnTo>
                    <a:pt x="62" y="120"/>
                  </a:lnTo>
                  <a:lnTo>
                    <a:pt x="64" y="120"/>
                  </a:lnTo>
                  <a:lnTo>
                    <a:pt x="64" y="120"/>
                  </a:lnTo>
                  <a:lnTo>
                    <a:pt x="64" y="122"/>
                  </a:lnTo>
                  <a:lnTo>
                    <a:pt x="64" y="124"/>
                  </a:lnTo>
                  <a:lnTo>
                    <a:pt x="34" y="148"/>
                  </a:lnTo>
                  <a:close/>
                  <a:moveTo>
                    <a:pt x="40" y="162"/>
                  </a:moveTo>
                  <a:lnTo>
                    <a:pt x="40" y="162"/>
                  </a:lnTo>
                  <a:lnTo>
                    <a:pt x="38" y="162"/>
                  </a:lnTo>
                  <a:lnTo>
                    <a:pt x="38" y="162"/>
                  </a:lnTo>
                  <a:lnTo>
                    <a:pt x="36" y="160"/>
                  </a:lnTo>
                  <a:lnTo>
                    <a:pt x="36" y="160"/>
                  </a:lnTo>
                  <a:lnTo>
                    <a:pt x="36" y="160"/>
                  </a:lnTo>
                  <a:lnTo>
                    <a:pt x="36" y="158"/>
                  </a:lnTo>
                  <a:lnTo>
                    <a:pt x="68" y="134"/>
                  </a:lnTo>
                  <a:lnTo>
                    <a:pt x="68" y="134"/>
                  </a:lnTo>
                  <a:lnTo>
                    <a:pt x="70" y="134"/>
                  </a:lnTo>
                  <a:lnTo>
                    <a:pt x="70" y="134"/>
                  </a:lnTo>
                  <a:lnTo>
                    <a:pt x="72" y="136"/>
                  </a:lnTo>
                  <a:lnTo>
                    <a:pt x="72" y="136"/>
                  </a:lnTo>
                  <a:lnTo>
                    <a:pt x="72" y="138"/>
                  </a:lnTo>
                  <a:lnTo>
                    <a:pt x="72" y="138"/>
                  </a:lnTo>
                  <a:lnTo>
                    <a:pt x="40" y="162"/>
                  </a:lnTo>
                  <a:close/>
                  <a:moveTo>
                    <a:pt x="48" y="178"/>
                  </a:moveTo>
                  <a:lnTo>
                    <a:pt x="48" y="178"/>
                  </a:lnTo>
                  <a:lnTo>
                    <a:pt x="46" y="178"/>
                  </a:lnTo>
                  <a:lnTo>
                    <a:pt x="44" y="178"/>
                  </a:lnTo>
                  <a:lnTo>
                    <a:pt x="44" y="176"/>
                  </a:lnTo>
                  <a:lnTo>
                    <a:pt x="44" y="176"/>
                  </a:lnTo>
                  <a:lnTo>
                    <a:pt x="44" y="174"/>
                  </a:lnTo>
                  <a:lnTo>
                    <a:pt x="44" y="174"/>
                  </a:lnTo>
                  <a:lnTo>
                    <a:pt x="74" y="150"/>
                  </a:lnTo>
                  <a:lnTo>
                    <a:pt x="74" y="150"/>
                  </a:lnTo>
                  <a:lnTo>
                    <a:pt x="76" y="148"/>
                  </a:lnTo>
                  <a:lnTo>
                    <a:pt x="78" y="150"/>
                  </a:lnTo>
                  <a:lnTo>
                    <a:pt x="78" y="150"/>
                  </a:lnTo>
                  <a:lnTo>
                    <a:pt x="78" y="150"/>
                  </a:lnTo>
                  <a:lnTo>
                    <a:pt x="80" y="152"/>
                  </a:lnTo>
                  <a:lnTo>
                    <a:pt x="78" y="154"/>
                  </a:lnTo>
                  <a:lnTo>
                    <a:pt x="48" y="178"/>
                  </a:lnTo>
                  <a:close/>
                  <a:moveTo>
                    <a:pt x="56" y="192"/>
                  </a:moveTo>
                  <a:lnTo>
                    <a:pt x="56" y="192"/>
                  </a:lnTo>
                  <a:lnTo>
                    <a:pt x="54" y="194"/>
                  </a:lnTo>
                  <a:lnTo>
                    <a:pt x="52" y="192"/>
                  </a:lnTo>
                  <a:lnTo>
                    <a:pt x="52" y="192"/>
                  </a:lnTo>
                  <a:lnTo>
                    <a:pt x="52" y="192"/>
                  </a:lnTo>
                  <a:lnTo>
                    <a:pt x="50" y="190"/>
                  </a:lnTo>
                  <a:lnTo>
                    <a:pt x="52" y="188"/>
                  </a:lnTo>
                  <a:lnTo>
                    <a:pt x="82" y="164"/>
                  </a:lnTo>
                  <a:lnTo>
                    <a:pt x="82" y="164"/>
                  </a:lnTo>
                  <a:lnTo>
                    <a:pt x="84" y="164"/>
                  </a:lnTo>
                  <a:lnTo>
                    <a:pt x="86" y="164"/>
                  </a:lnTo>
                  <a:lnTo>
                    <a:pt x="86" y="166"/>
                  </a:lnTo>
                  <a:lnTo>
                    <a:pt x="86" y="166"/>
                  </a:lnTo>
                  <a:lnTo>
                    <a:pt x="86" y="168"/>
                  </a:lnTo>
                  <a:lnTo>
                    <a:pt x="86" y="170"/>
                  </a:lnTo>
                  <a:lnTo>
                    <a:pt x="56" y="192"/>
                  </a:lnTo>
                  <a:close/>
                  <a:moveTo>
                    <a:pt x="64" y="208"/>
                  </a:moveTo>
                  <a:lnTo>
                    <a:pt x="64" y="208"/>
                  </a:lnTo>
                  <a:lnTo>
                    <a:pt x="62" y="208"/>
                  </a:lnTo>
                  <a:lnTo>
                    <a:pt x="60" y="206"/>
                  </a:lnTo>
                  <a:lnTo>
                    <a:pt x="60" y="206"/>
                  </a:lnTo>
                  <a:lnTo>
                    <a:pt x="60" y="206"/>
                  </a:lnTo>
                  <a:lnTo>
                    <a:pt x="60" y="204"/>
                  </a:lnTo>
                  <a:lnTo>
                    <a:pt x="60" y="202"/>
                  </a:lnTo>
                  <a:lnTo>
                    <a:pt x="90" y="178"/>
                  </a:lnTo>
                  <a:lnTo>
                    <a:pt x="90" y="178"/>
                  </a:lnTo>
                  <a:lnTo>
                    <a:pt x="92" y="178"/>
                  </a:lnTo>
                  <a:lnTo>
                    <a:pt x="94" y="180"/>
                  </a:lnTo>
                  <a:lnTo>
                    <a:pt x="94" y="180"/>
                  </a:lnTo>
                  <a:lnTo>
                    <a:pt x="94" y="180"/>
                  </a:lnTo>
                  <a:lnTo>
                    <a:pt x="96" y="182"/>
                  </a:lnTo>
                  <a:lnTo>
                    <a:pt x="94" y="184"/>
                  </a:lnTo>
                  <a:lnTo>
                    <a:pt x="64" y="208"/>
                  </a:lnTo>
                  <a:close/>
                  <a:moveTo>
                    <a:pt x="72" y="222"/>
                  </a:moveTo>
                  <a:lnTo>
                    <a:pt x="72" y="222"/>
                  </a:lnTo>
                  <a:lnTo>
                    <a:pt x="70" y="222"/>
                  </a:lnTo>
                  <a:lnTo>
                    <a:pt x="70" y="222"/>
                  </a:lnTo>
                  <a:lnTo>
                    <a:pt x="68" y="220"/>
                  </a:lnTo>
                  <a:lnTo>
                    <a:pt x="68" y="220"/>
                  </a:lnTo>
                  <a:lnTo>
                    <a:pt x="68" y="218"/>
                  </a:lnTo>
                  <a:lnTo>
                    <a:pt x="68" y="216"/>
                  </a:lnTo>
                  <a:lnTo>
                    <a:pt x="98" y="194"/>
                  </a:lnTo>
                  <a:lnTo>
                    <a:pt x="98" y="194"/>
                  </a:lnTo>
                  <a:lnTo>
                    <a:pt x="100" y="192"/>
                  </a:lnTo>
                  <a:lnTo>
                    <a:pt x="102" y="194"/>
                  </a:lnTo>
                  <a:lnTo>
                    <a:pt x="104" y="194"/>
                  </a:lnTo>
                  <a:lnTo>
                    <a:pt x="104" y="194"/>
                  </a:lnTo>
                  <a:lnTo>
                    <a:pt x="104" y="196"/>
                  </a:lnTo>
                  <a:lnTo>
                    <a:pt x="102" y="198"/>
                  </a:lnTo>
                  <a:lnTo>
                    <a:pt x="72" y="222"/>
                  </a:lnTo>
                  <a:close/>
                  <a:moveTo>
                    <a:pt x="80" y="236"/>
                  </a:moveTo>
                  <a:lnTo>
                    <a:pt x="80" y="236"/>
                  </a:lnTo>
                  <a:lnTo>
                    <a:pt x="78" y="236"/>
                  </a:lnTo>
                  <a:lnTo>
                    <a:pt x="78" y="236"/>
                  </a:lnTo>
                  <a:lnTo>
                    <a:pt x="76" y="234"/>
                  </a:lnTo>
                  <a:lnTo>
                    <a:pt x="76" y="234"/>
                  </a:lnTo>
                  <a:lnTo>
                    <a:pt x="76" y="232"/>
                  </a:lnTo>
                  <a:lnTo>
                    <a:pt x="76" y="232"/>
                  </a:lnTo>
                  <a:lnTo>
                    <a:pt x="108" y="208"/>
                  </a:lnTo>
                  <a:lnTo>
                    <a:pt x="108" y="208"/>
                  </a:lnTo>
                  <a:lnTo>
                    <a:pt x="110" y="208"/>
                  </a:lnTo>
                  <a:lnTo>
                    <a:pt x="110" y="208"/>
                  </a:lnTo>
                  <a:lnTo>
                    <a:pt x="112" y="210"/>
                  </a:lnTo>
                  <a:lnTo>
                    <a:pt x="112" y="210"/>
                  </a:lnTo>
                  <a:lnTo>
                    <a:pt x="112" y="210"/>
                  </a:lnTo>
                  <a:lnTo>
                    <a:pt x="112" y="212"/>
                  </a:lnTo>
                  <a:lnTo>
                    <a:pt x="80" y="236"/>
                  </a:lnTo>
                  <a:close/>
                  <a:moveTo>
                    <a:pt x="90" y="250"/>
                  </a:moveTo>
                  <a:lnTo>
                    <a:pt x="90" y="250"/>
                  </a:lnTo>
                  <a:lnTo>
                    <a:pt x="88" y="250"/>
                  </a:lnTo>
                  <a:lnTo>
                    <a:pt x="86" y="250"/>
                  </a:lnTo>
                  <a:lnTo>
                    <a:pt x="86" y="248"/>
                  </a:lnTo>
                  <a:lnTo>
                    <a:pt x="86" y="248"/>
                  </a:lnTo>
                  <a:lnTo>
                    <a:pt x="86" y="246"/>
                  </a:lnTo>
                  <a:lnTo>
                    <a:pt x="86" y="246"/>
                  </a:lnTo>
                  <a:lnTo>
                    <a:pt x="116" y="222"/>
                  </a:lnTo>
                  <a:lnTo>
                    <a:pt x="116" y="222"/>
                  </a:lnTo>
                  <a:lnTo>
                    <a:pt x="118" y="220"/>
                  </a:lnTo>
                  <a:lnTo>
                    <a:pt x="120" y="222"/>
                  </a:lnTo>
                  <a:lnTo>
                    <a:pt x="120" y="224"/>
                  </a:lnTo>
                  <a:lnTo>
                    <a:pt x="120" y="224"/>
                  </a:lnTo>
                  <a:lnTo>
                    <a:pt x="122" y="224"/>
                  </a:lnTo>
                  <a:lnTo>
                    <a:pt x="120" y="226"/>
                  </a:lnTo>
                  <a:lnTo>
                    <a:pt x="90" y="250"/>
                  </a:lnTo>
                  <a:close/>
                  <a:moveTo>
                    <a:pt x="98" y="264"/>
                  </a:moveTo>
                  <a:lnTo>
                    <a:pt x="98" y="264"/>
                  </a:lnTo>
                  <a:lnTo>
                    <a:pt x="98" y="264"/>
                  </a:lnTo>
                  <a:lnTo>
                    <a:pt x="96" y="264"/>
                  </a:lnTo>
                  <a:lnTo>
                    <a:pt x="94" y="262"/>
                  </a:lnTo>
                  <a:lnTo>
                    <a:pt x="94" y="262"/>
                  </a:lnTo>
                  <a:lnTo>
                    <a:pt x="94" y="260"/>
                  </a:lnTo>
                  <a:lnTo>
                    <a:pt x="96" y="260"/>
                  </a:lnTo>
                  <a:lnTo>
                    <a:pt x="126" y="236"/>
                  </a:lnTo>
                  <a:lnTo>
                    <a:pt x="126" y="236"/>
                  </a:lnTo>
                  <a:lnTo>
                    <a:pt x="128" y="236"/>
                  </a:lnTo>
                  <a:lnTo>
                    <a:pt x="128" y="236"/>
                  </a:lnTo>
                  <a:lnTo>
                    <a:pt x="130" y="238"/>
                  </a:lnTo>
                  <a:lnTo>
                    <a:pt x="130" y="238"/>
                  </a:lnTo>
                  <a:lnTo>
                    <a:pt x="130" y="238"/>
                  </a:lnTo>
                  <a:lnTo>
                    <a:pt x="130" y="240"/>
                  </a:lnTo>
                  <a:lnTo>
                    <a:pt x="98" y="264"/>
                  </a:lnTo>
                  <a:close/>
                  <a:moveTo>
                    <a:pt x="108" y="278"/>
                  </a:moveTo>
                  <a:lnTo>
                    <a:pt x="108" y="278"/>
                  </a:lnTo>
                  <a:lnTo>
                    <a:pt x="106" y="278"/>
                  </a:lnTo>
                  <a:lnTo>
                    <a:pt x="104" y="278"/>
                  </a:lnTo>
                  <a:lnTo>
                    <a:pt x="104" y="276"/>
                  </a:lnTo>
                  <a:lnTo>
                    <a:pt x="104" y="276"/>
                  </a:lnTo>
                  <a:lnTo>
                    <a:pt x="104" y="274"/>
                  </a:lnTo>
                  <a:lnTo>
                    <a:pt x="104" y="272"/>
                  </a:lnTo>
                  <a:lnTo>
                    <a:pt x="134" y="250"/>
                  </a:lnTo>
                  <a:lnTo>
                    <a:pt x="134" y="250"/>
                  </a:lnTo>
                  <a:lnTo>
                    <a:pt x="136" y="248"/>
                  </a:lnTo>
                  <a:lnTo>
                    <a:pt x="138" y="250"/>
                  </a:lnTo>
                  <a:lnTo>
                    <a:pt x="140" y="250"/>
                  </a:lnTo>
                  <a:lnTo>
                    <a:pt x="140" y="250"/>
                  </a:lnTo>
                  <a:lnTo>
                    <a:pt x="140" y="252"/>
                  </a:lnTo>
                  <a:lnTo>
                    <a:pt x="138" y="254"/>
                  </a:lnTo>
                  <a:lnTo>
                    <a:pt x="108" y="278"/>
                  </a:lnTo>
                  <a:close/>
                  <a:moveTo>
                    <a:pt x="118" y="290"/>
                  </a:moveTo>
                  <a:lnTo>
                    <a:pt x="118" y="290"/>
                  </a:lnTo>
                  <a:lnTo>
                    <a:pt x="116" y="292"/>
                  </a:lnTo>
                  <a:lnTo>
                    <a:pt x="116" y="290"/>
                  </a:lnTo>
                  <a:lnTo>
                    <a:pt x="114" y="290"/>
                  </a:lnTo>
                  <a:lnTo>
                    <a:pt x="114" y="290"/>
                  </a:lnTo>
                  <a:lnTo>
                    <a:pt x="114" y="288"/>
                  </a:lnTo>
                  <a:lnTo>
                    <a:pt x="114" y="286"/>
                  </a:lnTo>
                  <a:lnTo>
                    <a:pt x="146" y="262"/>
                  </a:lnTo>
                  <a:lnTo>
                    <a:pt x="146" y="262"/>
                  </a:lnTo>
                  <a:lnTo>
                    <a:pt x="146" y="262"/>
                  </a:lnTo>
                  <a:lnTo>
                    <a:pt x="148" y="262"/>
                  </a:lnTo>
                  <a:lnTo>
                    <a:pt x="150" y="264"/>
                  </a:lnTo>
                  <a:lnTo>
                    <a:pt x="150" y="264"/>
                  </a:lnTo>
                  <a:lnTo>
                    <a:pt x="150" y="266"/>
                  </a:lnTo>
                  <a:lnTo>
                    <a:pt x="148" y="268"/>
                  </a:lnTo>
                  <a:lnTo>
                    <a:pt x="118" y="290"/>
                  </a:lnTo>
                  <a:close/>
                  <a:moveTo>
                    <a:pt x="128" y="304"/>
                  </a:moveTo>
                  <a:lnTo>
                    <a:pt x="128" y="304"/>
                  </a:lnTo>
                  <a:lnTo>
                    <a:pt x="126" y="304"/>
                  </a:lnTo>
                  <a:lnTo>
                    <a:pt x="124" y="304"/>
                  </a:lnTo>
                  <a:lnTo>
                    <a:pt x="124" y="302"/>
                  </a:lnTo>
                  <a:lnTo>
                    <a:pt x="124" y="302"/>
                  </a:lnTo>
                  <a:lnTo>
                    <a:pt x="124" y="300"/>
                  </a:lnTo>
                  <a:lnTo>
                    <a:pt x="124" y="300"/>
                  </a:lnTo>
                  <a:lnTo>
                    <a:pt x="154" y="276"/>
                  </a:lnTo>
                  <a:lnTo>
                    <a:pt x="154" y="276"/>
                  </a:lnTo>
                  <a:lnTo>
                    <a:pt x="156" y="276"/>
                  </a:lnTo>
                  <a:lnTo>
                    <a:pt x="158" y="276"/>
                  </a:lnTo>
                  <a:lnTo>
                    <a:pt x="158" y="278"/>
                  </a:lnTo>
                  <a:lnTo>
                    <a:pt x="158" y="278"/>
                  </a:lnTo>
                  <a:lnTo>
                    <a:pt x="160" y="278"/>
                  </a:lnTo>
                  <a:lnTo>
                    <a:pt x="158" y="280"/>
                  </a:lnTo>
                  <a:lnTo>
                    <a:pt x="128" y="304"/>
                  </a:lnTo>
                  <a:close/>
                  <a:moveTo>
                    <a:pt x="138" y="318"/>
                  </a:moveTo>
                  <a:lnTo>
                    <a:pt x="138" y="318"/>
                  </a:lnTo>
                  <a:lnTo>
                    <a:pt x="136" y="318"/>
                  </a:lnTo>
                  <a:lnTo>
                    <a:pt x="136" y="316"/>
                  </a:lnTo>
                  <a:lnTo>
                    <a:pt x="134" y="316"/>
                  </a:lnTo>
                  <a:lnTo>
                    <a:pt x="134" y="316"/>
                  </a:lnTo>
                  <a:lnTo>
                    <a:pt x="134" y="314"/>
                  </a:lnTo>
                  <a:lnTo>
                    <a:pt x="134" y="312"/>
                  </a:lnTo>
                  <a:lnTo>
                    <a:pt x="166" y="288"/>
                  </a:lnTo>
                  <a:lnTo>
                    <a:pt x="166" y="288"/>
                  </a:lnTo>
                  <a:lnTo>
                    <a:pt x="166" y="288"/>
                  </a:lnTo>
                  <a:lnTo>
                    <a:pt x="168" y="290"/>
                  </a:lnTo>
                  <a:lnTo>
                    <a:pt x="170" y="290"/>
                  </a:lnTo>
                  <a:lnTo>
                    <a:pt x="170" y="290"/>
                  </a:lnTo>
                  <a:lnTo>
                    <a:pt x="170" y="292"/>
                  </a:lnTo>
                  <a:lnTo>
                    <a:pt x="168" y="294"/>
                  </a:lnTo>
                  <a:lnTo>
                    <a:pt x="138" y="318"/>
                  </a:lnTo>
                  <a:close/>
                  <a:moveTo>
                    <a:pt x="150" y="332"/>
                  </a:moveTo>
                  <a:lnTo>
                    <a:pt x="150" y="332"/>
                  </a:lnTo>
                  <a:lnTo>
                    <a:pt x="148" y="332"/>
                  </a:lnTo>
                  <a:lnTo>
                    <a:pt x="146" y="332"/>
                  </a:lnTo>
                  <a:lnTo>
                    <a:pt x="146" y="330"/>
                  </a:lnTo>
                  <a:lnTo>
                    <a:pt x="146" y="330"/>
                  </a:lnTo>
                  <a:lnTo>
                    <a:pt x="144" y="328"/>
                  </a:lnTo>
                  <a:lnTo>
                    <a:pt x="146" y="326"/>
                  </a:lnTo>
                  <a:lnTo>
                    <a:pt x="176" y="302"/>
                  </a:lnTo>
                  <a:lnTo>
                    <a:pt x="176" y="302"/>
                  </a:lnTo>
                  <a:lnTo>
                    <a:pt x="178" y="302"/>
                  </a:lnTo>
                  <a:lnTo>
                    <a:pt x="180" y="304"/>
                  </a:lnTo>
                  <a:lnTo>
                    <a:pt x="180" y="304"/>
                  </a:lnTo>
                  <a:lnTo>
                    <a:pt x="180" y="304"/>
                  </a:lnTo>
                  <a:lnTo>
                    <a:pt x="180" y="306"/>
                  </a:lnTo>
                  <a:lnTo>
                    <a:pt x="180" y="308"/>
                  </a:lnTo>
                  <a:lnTo>
                    <a:pt x="150" y="332"/>
                  </a:lnTo>
                  <a:close/>
                  <a:moveTo>
                    <a:pt x="160" y="344"/>
                  </a:moveTo>
                  <a:lnTo>
                    <a:pt x="160" y="344"/>
                  </a:lnTo>
                  <a:lnTo>
                    <a:pt x="158" y="346"/>
                  </a:lnTo>
                  <a:lnTo>
                    <a:pt x="156" y="344"/>
                  </a:lnTo>
                  <a:lnTo>
                    <a:pt x="156" y="342"/>
                  </a:lnTo>
                  <a:lnTo>
                    <a:pt x="156" y="342"/>
                  </a:lnTo>
                  <a:lnTo>
                    <a:pt x="154" y="342"/>
                  </a:lnTo>
                  <a:lnTo>
                    <a:pt x="156" y="340"/>
                  </a:lnTo>
                  <a:lnTo>
                    <a:pt x="186" y="316"/>
                  </a:lnTo>
                  <a:lnTo>
                    <a:pt x="186" y="316"/>
                  </a:lnTo>
                  <a:lnTo>
                    <a:pt x="188" y="316"/>
                  </a:lnTo>
                  <a:lnTo>
                    <a:pt x="190" y="316"/>
                  </a:lnTo>
                  <a:lnTo>
                    <a:pt x="190" y="318"/>
                  </a:lnTo>
                  <a:lnTo>
                    <a:pt x="190" y="318"/>
                  </a:lnTo>
                  <a:lnTo>
                    <a:pt x="190" y="320"/>
                  </a:lnTo>
                  <a:lnTo>
                    <a:pt x="190" y="320"/>
                  </a:lnTo>
                  <a:lnTo>
                    <a:pt x="160" y="344"/>
                  </a:lnTo>
                  <a:close/>
                  <a:moveTo>
                    <a:pt x="170" y="358"/>
                  </a:moveTo>
                  <a:lnTo>
                    <a:pt x="170" y="358"/>
                  </a:lnTo>
                  <a:lnTo>
                    <a:pt x="168" y="358"/>
                  </a:lnTo>
                  <a:lnTo>
                    <a:pt x="166" y="358"/>
                  </a:lnTo>
                  <a:lnTo>
                    <a:pt x="166" y="356"/>
                  </a:lnTo>
                  <a:lnTo>
                    <a:pt x="166" y="356"/>
                  </a:lnTo>
                  <a:lnTo>
                    <a:pt x="166" y="354"/>
                  </a:lnTo>
                  <a:lnTo>
                    <a:pt x="166" y="352"/>
                  </a:lnTo>
                  <a:lnTo>
                    <a:pt x="196" y="330"/>
                  </a:lnTo>
                  <a:lnTo>
                    <a:pt x="196" y="330"/>
                  </a:lnTo>
                  <a:lnTo>
                    <a:pt x="198" y="328"/>
                  </a:lnTo>
                  <a:lnTo>
                    <a:pt x="200" y="330"/>
                  </a:lnTo>
                  <a:lnTo>
                    <a:pt x="200" y="330"/>
                  </a:lnTo>
                  <a:lnTo>
                    <a:pt x="200" y="330"/>
                  </a:lnTo>
                  <a:lnTo>
                    <a:pt x="202" y="332"/>
                  </a:lnTo>
                  <a:lnTo>
                    <a:pt x="200" y="334"/>
                  </a:lnTo>
                  <a:lnTo>
                    <a:pt x="170" y="358"/>
                  </a:lnTo>
                  <a:close/>
                  <a:moveTo>
                    <a:pt x="180" y="370"/>
                  </a:moveTo>
                  <a:lnTo>
                    <a:pt x="180" y="370"/>
                  </a:lnTo>
                  <a:lnTo>
                    <a:pt x="178" y="370"/>
                  </a:lnTo>
                  <a:lnTo>
                    <a:pt x="178" y="370"/>
                  </a:lnTo>
                  <a:lnTo>
                    <a:pt x="176" y="368"/>
                  </a:lnTo>
                  <a:lnTo>
                    <a:pt x="176" y="368"/>
                  </a:lnTo>
                  <a:lnTo>
                    <a:pt x="176" y="368"/>
                  </a:lnTo>
                  <a:lnTo>
                    <a:pt x="176" y="366"/>
                  </a:lnTo>
                  <a:lnTo>
                    <a:pt x="208" y="342"/>
                  </a:lnTo>
                  <a:lnTo>
                    <a:pt x="208" y="342"/>
                  </a:lnTo>
                  <a:lnTo>
                    <a:pt x="208" y="342"/>
                  </a:lnTo>
                  <a:lnTo>
                    <a:pt x="210" y="342"/>
                  </a:lnTo>
                  <a:lnTo>
                    <a:pt x="212" y="344"/>
                  </a:lnTo>
                  <a:lnTo>
                    <a:pt x="212" y="344"/>
                  </a:lnTo>
                  <a:lnTo>
                    <a:pt x="212" y="346"/>
                  </a:lnTo>
                  <a:lnTo>
                    <a:pt x="210" y="346"/>
                  </a:lnTo>
                  <a:lnTo>
                    <a:pt x="180" y="370"/>
                  </a:lnTo>
                  <a:close/>
                  <a:moveTo>
                    <a:pt x="190" y="384"/>
                  </a:moveTo>
                  <a:lnTo>
                    <a:pt x="190" y="384"/>
                  </a:lnTo>
                  <a:lnTo>
                    <a:pt x="188" y="384"/>
                  </a:lnTo>
                  <a:lnTo>
                    <a:pt x="188" y="384"/>
                  </a:lnTo>
                  <a:lnTo>
                    <a:pt x="186" y="382"/>
                  </a:lnTo>
                  <a:lnTo>
                    <a:pt x="186" y="382"/>
                  </a:lnTo>
                  <a:lnTo>
                    <a:pt x="186" y="380"/>
                  </a:lnTo>
                  <a:lnTo>
                    <a:pt x="186" y="378"/>
                  </a:lnTo>
                  <a:lnTo>
                    <a:pt x="218" y="354"/>
                  </a:lnTo>
                  <a:lnTo>
                    <a:pt x="218" y="354"/>
                  </a:lnTo>
                  <a:lnTo>
                    <a:pt x="218" y="354"/>
                  </a:lnTo>
                  <a:lnTo>
                    <a:pt x="220" y="356"/>
                  </a:lnTo>
                  <a:lnTo>
                    <a:pt x="222" y="356"/>
                  </a:lnTo>
                  <a:lnTo>
                    <a:pt x="222" y="356"/>
                  </a:lnTo>
                  <a:lnTo>
                    <a:pt x="222" y="358"/>
                  </a:lnTo>
                  <a:lnTo>
                    <a:pt x="220" y="360"/>
                  </a:lnTo>
                  <a:lnTo>
                    <a:pt x="190" y="384"/>
                  </a:lnTo>
                  <a:close/>
                  <a:moveTo>
                    <a:pt x="202" y="396"/>
                  </a:moveTo>
                  <a:lnTo>
                    <a:pt x="202" y="396"/>
                  </a:lnTo>
                  <a:lnTo>
                    <a:pt x="200" y="396"/>
                  </a:lnTo>
                  <a:lnTo>
                    <a:pt x="198" y="396"/>
                  </a:lnTo>
                  <a:lnTo>
                    <a:pt x="198" y="394"/>
                  </a:lnTo>
                  <a:lnTo>
                    <a:pt x="198" y="394"/>
                  </a:lnTo>
                  <a:lnTo>
                    <a:pt x="196" y="392"/>
                  </a:lnTo>
                  <a:lnTo>
                    <a:pt x="198" y="392"/>
                  </a:lnTo>
                  <a:lnTo>
                    <a:pt x="228" y="368"/>
                  </a:lnTo>
                  <a:lnTo>
                    <a:pt x="228" y="368"/>
                  </a:lnTo>
                  <a:lnTo>
                    <a:pt x="230" y="366"/>
                  </a:lnTo>
                  <a:lnTo>
                    <a:pt x="232" y="368"/>
                  </a:lnTo>
                  <a:lnTo>
                    <a:pt x="232" y="368"/>
                  </a:lnTo>
                  <a:lnTo>
                    <a:pt x="232" y="368"/>
                  </a:lnTo>
                  <a:lnTo>
                    <a:pt x="232" y="370"/>
                  </a:lnTo>
                  <a:lnTo>
                    <a:pt x="232" y="372"/>
                  </a:lnTo>
                  <a:lnTo>
                    <a:pt x="202" y="396"/>
                  </a:lnTo>
                  <a:close/>
                  <a:moveTo>
                    <a:pt x="214" y="408"/>
                  </a:moveTo>
                  <a:lnTo>
                    <a:pt x="214" y="408"/>
                  </a:lnTo>
                  <a:lnTo>
                    <a:pt x="212" y="408"/>
                  </a:lnTo>
                  <a:lnTo>
                    <a:pt x="210" y="408"/>
                  </a:lnTo>
                  <a:lnTo>
                    <a:pt x="208" y="406"/>
                  </a:lnTo>
                  <a:lnTo>
                    <a:pt x="208" y="406"/>
                  </a:lnTo>
                  <a:lnTo>
                    <a:pt x="208" y="404"/>
                  </a:lnTo>
                  <a:lnTo>
                    <a:pt x="210" y="404"/>
                  </a:lnTo>
                  <a:lnTo>
                    <a:pt x="240" y="380"/>
                  </a:lnTo>
                  <a:lnTo>
                    <a:pt x="240" y="380"/>
                  </a:lnTo>
                  <a:lnTo>
                    <a:pt x="242" y="378"/>
                  </a:lnTo>
                  <a:lnTo>
                    <a:pt x="242" y="380"/>
                  </a:lnTo>
                  <a:lnTo>
                    <a:pt x="244" y="380"/>
                  </a:lnTo>
                  <a:lnTo>
                    <a:pt x="244" y="380"/>
                  </a:lnTo>
                  <a:lnTo>
                    <a:pt x="244" y="382"/>
                  </a:lnTo>
                  <a:lnTo>
                    <a:pt x="244" y="384"/>
                  </a:lnTo>
                  <a:lnTo>
                    <a:pt x="214" y="408"/>
                  </a:lnTo>
                  <a:close/>
                  <a:moveTo>
                    <a:pt x="224" y="420"/>
                  </a:moveTo>
                  <a:lnTo>
                    <a:pt x="224" y="420"/>
                  </a:lnTo>
                  <a:lnTo>
                    <a:pt x="222" y="420"/>
                  </a:lnTo>
                  <a:lnTo>
                    <a:pt x="220" y="420"/>
                  </a:lnTo>
                  <a:lnTo>
                    <a:pt x="220" y="418"/>
                  </a:lnTo>
                  <a:lnTo>
                    <a:pt x="220" y="418"/>
                  </a:lnTo>
                  <a:lnTo>
                    <a:pt x="220" y="416"/>
                  </a:lnTo>
                  <a:lnTo>
                    <a:pt x="220" y="416"/>
                  </a:lnTo>
                  <a:lnTo>
                    <a:pt x="250" y="392"/>
                  </a:lnTo>
                  <a:lnTo>
                    <a:pt x="250" y="392"/>
                  </a:lnTo>
                  <a:lnTo>
                    <a:pt x="252" y="392"/>
                  </a:lnTo>
                  <a:lnTo>
                    <a:pt x="254" y="392"/>
                  </a:lnTo>
                  <a:lnTo>
                    <a:pt x="254" y="394"/>
                  </a:lnTo>
                  <a:lnTo>
                    <a:pt x="254" y="394"/>
                  </a:lnTo>
                  <a:lnTo>
                    <a:pt x="256" y="396"/>
                  </a:lnTo>
                  <a:lnTo>
                    <a:pt x="254" y="396"/>
                  </a:lnTo>
                  <a:lnTo>
                    <a:pt x="224" y="420"/>
                  </a:lnTo>
                  <a:close/>
                  <a:moveTo>
                    <a:pt x="236" y="432"/>
                  </a:moveTo>
                  <a:lnTo>
                    <a:pt x="236" y="432"/>
                  </a:lnTo>
                  <a:lnTo>
                    <a:pt x="234" y="432"/>
                  </a:lnTo>
                  <a:lnTo>
                    <a:pt x="232" y="432"/>
                  </a:lnTo>
                  <a:lnTo>
                    <a:pt x="232" y="430"/>
                  </a:lnTo>
                  <a:lnTo>
                    <a:pt x="232" y="430"/>
                  </a:lnTo>
                  <a:lnTo>
                    <a:pt x="232" y="428"/>
                  </a:lnTo>
                  <a:lnTo>
                    <a:pt x="232" y="428"/>
                  </a:lnTo>
                  <a:lnTo>
                    <a:pt x="262" y="404"/>
                  </a:lnTo>
                  <a:lnTo>
                    <a:pt x="262" y="404"/>
                  </a:lnTo>
                  <a:lnTo>
                    <a:pt x="264" y="402"/>
                  </a:lnTo>
                  <a:lnTo>
                    <a:pt x="266" y="404"/>
                  </a:lnTo>
                  <a:lnTo>
                    <a:pt x="266" y="406"/>
                  </a:lnTo>
                  <a:lnTo>
                    <a:pt x="266" y="406"/>
                  </a:lnTo>
                  <a:lnTo>
                    <a:pt x="268" y="406"/>
                  </a:lnTo>
                  <a:lnTo>
                    <a:pt x="266" y="408"/>
                  </a:lnTo>
                  <a:lnTo>
                    <a:pt x="236" y="432"/>
                  </a:lnTo>
                  <a:close/>
                  <a:moveTo>
                    <a:pt x="248" y="444"/>
                  </a:moveTo>
                  <a:lnTo>
                    <a:pt x="248" y="444"/>
                  </a:lnTo>
                  <a:lnTo>
                    <a:pt x="246" y="444"/>
                  </a:lnTo>
                  <a:lnTo>
                    <a:pt x="244" y="444"/>
                  </a:lnTo>
                  <a:lnTo>
                    <a:pt x="244" y="442"/>
                  </a:lnTo>
                  <a:lnTo>
                    <a:pt x="244" y="442"/>
                  </a:lnTo>
                  <a:lnTo>
                    <a:pt x="244" y="440"/>
                  </a:lnTo>
                  <a:lnTo>
                    <a:pt x="244" y="438"/>
                  </a:lnTo>
                  <a:lnTo>
                    <a:pt x="274" y="416"/>
                  </a:lnTo>
                  <a:lnTo>
                    <a:pt x="274" y="416"/>
                  </a:lnTo>
                  <a:lnTo>
                    <a:pt x="276" y="414"/>
                  </a:lnTo>
                  <a:lnTo>
                    <a:pt x="278" y="416"/>
                  </a:lnTo>
                  <a:lnTo>
                    <a:pt x="278" y="416"/>
                  </a:lnTo>
                  <a:lnTo>
                    <a:pt x="278" y="416"/>
                  </a:lnTo>
                  <a:lnTo>
                    <a:pt x="280" y="418"/>
                  </a:lnTo>
                  <a:lnTo>
                    <a:pt x="278" y="420"/>
                  </a:lnTo>
                  <a:lnTo>
                    <a:pt x="248" y="444"/>
                  </a:lnTo>
                  <a:close/>
                  <a:moveTo>
                    <a:pt x="260" y="456"/>
                  </a:moveTo>
                  <a:lnTo>
                    <a:pt x="260" y="456"/>
                  </a:lnTo>
                  <a:lnTo>
                    <a:pt x="258" y="456"/>
                  </a:lnTo>
                  <a:lnTo>
                    <a:pt x="256" y="456"/>
                  </a:lnTo>
                  <a:lnTo>
                    <a:pt x="256" y="454"/>
                  </a:lnTo>
                  <a:lnTo>
                    <a:pt x="256" y="454"/>
                  </a:lnTo>
                  <a:lnTo>
                    <a:pt x="256" y="452"/>
                  </a:lnTo>
                  <a:lnTo>
                    <a:pt x="256" y="450"/>
                  </a:lnTo>
                  <a:lnTo>
                    <a:pt x="286" y="426"/>
                  </a:lnTo>
                  <a:lnTo>
                    <a:pt x="286" y="426"/>
                  </a:lnTo>
                  <a:lnTo>
                    <a:pt x="288" y="426"/>
                  </a:lnTo>
                  <a:lnTo>
                    <a:pt x="290" y="428"/>
                  </a:lnTo>
                  <a:lnTo>
                    <a:pt x="290" y="428"/>
                  </a:lnTo>
                  <a:lnTo>
                    <a:pt x="290" y="428"/>
                  </a:lnTo>
                  <a:lnTo>
                    <a:pt x="292" y="430"/>
                  </a:lnTo>
                  <a:lnTo>
                    <a:pt x="290" y="432"/>
                  </a:lnTo>
                  <a:lnTo>
                    <a:pt x="260" y="456"/>
                  </a:lnTo>
                  <a:close/>
                  <a:moveTo>
                    <a:pt x="272" y="466"/>
                  </a:moveTo>
                  <a:lnTo>
                    <a:pt x="272" y="466"/>
                  </a:lnTo>
                  <a:lnTo>
                    <a:pt x="270" y="466"/>
                  </a:lnTo>
                  <a:lnTo>
                    <a:pt x="270" y="466"/>
                  </a:lnTo>
                  <a:lnTo>
                    <a:pt x="268" y="464"/>
                  </a:lnTo>
                  <a:lnTo>
                    <a:pt x="268" y="464"/>
                  </a:lnTo>
                  <a:lnTo>
                    <a:pt x="268" y="464"/>
                  </a:lnTo>
                  <a:lnTo>
                    <a:pt x="268" y="462"/>
                  </a:lnTo>
                  <a:lnTo>
                    <a:pt x="300" y="438"/>
                  </a:lnTo>
                  <a:lnTo>
                    <a:pt x="300" y="438"/>
                  </a:lnTo>
                  <a:lnTo>
                    <a:pt x="302" y="438"/>
                  </a:lnTo>
                  <a:lnTo>
                    <a:pt x="302" y="438"/>
                  </a:lnTo>
                  <a:lnTo>
                    <a:pt x="304" y="440"/>
                  </a:lnTo>
                  <a:lnTo>
                    <a:pt x="304" y="440"/>
                  </a:lnTo>
                  <a:lnTo>
                    <a:pt x="304" y="442"/>
                  </a:lnTo>
                  <a:lnTo>
                    <a:pt x="304" y="442"/>
                  </a:lnTo>
                  <a:lnTo>
                    <a:pt x="272" y="466"/>
                  </a:lnTo>
                  <a:close/>
                  <a:moveTo>
                    <a:pt x="286" y="478"/>
                  </a:moveTo>
                  <a:lnTo>
                    <a:pt x="286" y="478"/>
                  </a:lnTo>
                  <a:lnTo>
                    <a:pt x="284" y="478"/>
                  </a:lnTo>
                  <a:lnTo>
                    <a:pt x="282" y="476"/>
                  </a:lnTo>
                  <a:lnTo>
                    <a:pt x="282" y="476"/>
                  </a:lnTo>
                  <a:lnTo>
                    <a:pt x="282" y="476"/>
                  </a:lnTo>
                  <a:lnTo>
                    <a:pt x="282" y="474"/>
                  </a:lnTo>
                  <a:lnTo>
                    <a:pt x="282" y="472"/>
                  </a:lnTo>
                  <a:lnTo>
                    <a:pt x="312" y="448"/>
                  </a:lnTo>
                  <a:lnTo>
                    <a:pt x="312" y="448"/>
                  </a:lnTo>
                  <a:lnTo>
                    <a:pt x="314" y="448"/>
                  </a:lnTo>
                  <a:lnTo>
                    <a:pt x="316" y="448"/>
                  </a:lnTo>
                  <a:lnTo>
                    <a:pt x="316" y="450"/>
                  </a:lnTo>
                  <a:lnTo>
                    <a:pt x="316" y="450"/>
                  </a:lnTo>
                  <a:lnTo>
                    <a:pt x="318" y="452"/>
                  </a:lnTo>
                  <a:lnTo>
                    <a:pt x="316" y="454"/>
                  </a:lnTo>
                  <a:lnTo>
                    <a:pt x="286" y="478"/>
                  </a:lnTo>
                  <a:close/>
                  <a:moveTo>
                    <a:pt x="298" y="488"/>
                  </a:moveTo>
                  <a:lnTo>
                    <a:pt x="298" y="488"/>
                  </a:lnTo>
                  <a:lnTo>
                    <a:pt x="298" y="488"/>
                  </a:lnTo>
                  <a:lnTo>
                    <a:pt x="296" y="488"/>
                  </a:lnTo>
                  <a:lnTo>
                    <a:pt x="294" y="486"/>
                  </a:lnTo>
                  <a:lnTo>
                    <a:pt x="294" y="486"/>
                  </a:lnTo>
                  <a:lnTo>
                    <a:pt x="294" y="484"/>
                  </a:lnTo>
                  <a:lnTo>
                    <a:pt x="294" y="484"/>
                  </a:lnTo>
                  <a:lnTo>
                    <a:pt x="326" y="460"/>
                  </a:lnTo>
                  <a:lnTo>
                    <a:pt x="326" y="460"/>
                  </a:lnTo>
                  <a:lnTo>
                    <a:pt x="328" y="460"/>
                  </a:lnTo>
                  <a:lnTo>
                    <a:pt x="328" y="460"/>
                  </a:lnTo>
                  <a:lnTo>
                    <a:pt x="330" y="462"/>
                  </a:lnTo>
                  <a:lnTo>
                    <a:pt x="330" y="462"/>
                  </a:lnTo>
                  <a:lnTo>
                    <a:pt x="330" y="462"/>
                  </a:lnTo>
                  <a:lnTo>
                    <a:pt x="330" y="464"/>
                  </a:lnTo>
                  <a:lnTo>
                    <a:pt x="298" y="488"/>
                  </a:lnTo>
                  <a:close/>
                  <a:moveTo>
                    <a:pt x="312" y="498"/>
                  </a:moveTo>
                  <a:lnTo>
                    <a:pt x="312" y="498"/>
                  </a:lnTo>
                  <a:lnTo>
                    <a:pt x="312" y="498"/>
                  </a:lnTo>
                  <a:lnTo>
                    <a:pt x="310" y="498"/>
                  </a:lnTo>
                  <a:lnTo>
                    <a:pt x="308" y="496"/>
                  </a:lnTo>
                  <a:lnTo>
                    <a:pt x="308" y="496"/>
                  </a:lnTo>
                  <a:lnTo>
                    <a:pt x="308" y="494"/>
                  </a:lnTo>
                  <a:lnTo>
                    <a:pt x="310" y="494"/>
                  </a:lnTo>
                  <a:lnTo>
                    <a:pt x="340" y="470"/>
                  </a:lnTo>
                  <a:lnTo>
                    <a:pt x="340" y="470"/>
                  </a:lnTo>
                  <a:lnTo>
                    <a:pt x="342" y="470"/>
                  </a:lnTo>
                  <a:lnTo>
                    <a:pt x="342" y="470"/>
                  </a:lnTo>
                  <a:lnTo>
                    <a:pt x="344" y="472"/>
                  </a:lnTo>
                  <a:lnTo>
                    <a:pt x="344" y="472"/>
                  </a:lnTo>
                  <a:lnTo>
                    <a:pt x="344" y="472"/>
                  </a:lnTo>
                  <a:lnTo>
                    <a:pt x="344" y="474"/>
                  </a:lnTo>
                  <a:lnTo>
                    <a:pt x="312" y="498"/>
                  </a:lnTo>
                  <a:close/>
                  <a:moveTo>
                    <a:pt x="328" y="508"/>
                  </a:moveTo>
                  <a:lnTo>
                    <a:pt x="328" y="508"/>
                  </a:lnTo>
                  <a:lnTo>
                    <a:pt x="326" y="508"/>
                  </a:lnTo>
                  <a:lnTo>
                    <a:pt x="324" y="508"/>
                  </a:lnTo>
                  <a:lnTo>
                    <a:pt x="324" y="506"/>
                  </a:lnTo>
                  <a:lnTo>
                    <a:pt x="324" y="506"/>
                  </a:lnTo>
                  <a:lnTo>
                    <a:pt x="322" y="504"/>
                  </a:lnTo>
                  <a:lnTo>
                    <a:pt x="324" y="504"/>
                  </a:lnTo>
                  <a:lnTo>
                    <a:pt x="354" y="480"/>
                  </a:lnTo>
                  <a:lnTo>
                    <a:pt x="354" y="480"/>
                  </a:lnTo>
                  <a:lnTo>
                    <a:pt x="356" y="478"/>
                  </a:lnTo>
                  <a:lnTo>
                    <a:pt x="358" y="480"/>
                  </a:lnTo>
                  <a:lnTo>
                    <a:pt x="358" y="480"/>
                  </a:lnTo>
                  <a:lnTo>
                    <a:pt x="358" y="480"/>
                  </a:lnTo>
                  <a:lnTo>
                    <a:pt x="358" y="482"/>
                  </a:lnTo>
                  <a:lnTo>
                    <a:pt x="358" y="484"/>
                  </a:lnTo>
                  <a:lnTo>
                    <a:pt x="328" y="508"/>
                  </a:lnTo>
                  <a:close/>
                  <a:moveTo>
                    <a:pt x="342" y="518"/>
                  </a:moveTo>
                  <a:lnTo>
                    <a:pt x="342" y="518"/>
                  </a:lnTo>
                  <a:lnTo>
                    <a:pt x="340" y="518"/>
                  </a:lnTo>
                  <a:lnTo>
                    <a:pt x="340" y="516"/>
                  </a:lnTo>
                  <a:lnTo>
                    <a:pt x="338" y="516"/>
                  </a:lnTo>
                  <a:lnTo>
                    <a:pt x="338" y="516"/>
                  </a:lnTo>
                  <a:lnTo>
                    <a:pt x="338" y="514"/>
                  </a:lnTo>
                  <a:lnTo>
                    <a:pt x="338" y="512"/>
                  </a:lnTo>
                  <a:lnTo>
                    <a:pt x="370" y="488"/>
                  </a:lnTo>
                  <a:lnTo>
                    <a:pt x="370" y="488"/>
                  </a:lnTo>
                  <a:lnTo>
                    <a:pt x="370" y="488"/>
                  </a:lnTo>
                  <a:lnTo>
                    <a:pt x="372" y="490"/>
                  </a:lnTo>
                  <a:lnTo>
                    <a:pt x="374" y="490"/>
                  </a:lnTo>
                  <a:lnTo>
                    <a:pt x="374" y="490"/>
                  </a:lnTo>
                  <a:lnTo>
                    <a:pt x="374" y="492"/>
                  </a:lnTo>
                  <a:lnTo>
                    <a:pt x="372" y="494"/>
                  </a:lnTo>
                  <a:lnTo>
                    <a:pt x="342" y="518"/>
                  </a:lnTo>
                  <a:close/>
                  <a:moveTo>
                    <a:pt x="360" y="524"/>
                  </a:moveTo>
                  <a:lnTo>
                    <a:pt x="360" y="524"/>
                  </a:lnTo>
                  <a:lnTo>
                    <a:pt x="358" y="526"/>
                  </a:lnTo>
                  <a:lnTo>
                    <a:pt x="356" y="524"/>
                  </a:lnTo>
                  <a:lnTo>
                    <a:pt x="356" y="524"/>
                  </a:lnTo>
                  <a:lnTo>
                    <a:pt x="356" y="524"/>
                  </a:lnTo>
                  <a:lnTo>
                    <a:pt x="354" y="522"/>
                  </a:lnTo>
                  <a:lnTo>
                    <a:pt x="356" y="520"/>
                  </a:lnTo>
                  <a:lnTo>
                    <a:pt x="386" y="496"/>
                  </a:lnTo>
                  <a:lnTo>
                    <a:pt x="386" y="496"/>
                  </a:lnTo>
                  <a:lnTo>
                    <a:pt x="388" y="496"/>
                  </a:lnTo>
                  <a:lnTo>
                    <a:pt x="390" y="496"/>
                  </a:lnTo>
                  <a:lnTo>
                    <a:pt x="390" y="498"/>
                  </a:lnTo>
                  <a:lnTo>
                    <a:pt x="390" y="498"/>
                  </a:lnTo>
                  <a:lnTo>
                    <a:pt x="390" y="500"/>
                  </a:lnTo>
                  <a:lnTo>
                    <a:pt x="390" y="502"/>
                  </a:lnTo>
                  <a:lnTo>
                    <a:pt x="360" y="524"/>
                  </a:lnTo>
                  <a:close/>
                  <a:moveTo>
                    <a:pt x="378" y="530"/>
                  </a:moveTo>
                  <a:lnTo>
                    <a:pt x="378" y="530"/>
                  </a:lnTo>
                  <a:lnTo>
                    <a:pt x="376" y="530"/>
                  </a:lnTo>
                  <a:lnTo>
                    <a:pt x="376" y="530"/>
                  </a:lnTo>
                  <a:lnTo>
                    <a:pt x="374" y="528"/>
                  </a:lnTo>
                  <a:lnTo>
                    <a:pt x="374" y="528"/>
                  </a:lnTo>
                  <a:lnTo>
                    <a:pt x="374" y="528"/>
                  </a:lnTo>
                  <a:lnTo>
                    <a:pt x="374" y="526"/>
                  </a:lnTo>
                  <a:lnTo>
                    <a:pt x="406" y="502"/>
                  </a:lnTo>
                  <a:lnTo>
                    <a:pt x="406" y="502"/>
                  </a:lnTo>
                  <a:lnTo>
                    <a:pt x="406" y="502"/>
                  </a:lnTo>
                  <a:lnTo>
                    <a:pt x="408" y="502"/>
                  </a:lnTo>
                  <a:lnTo>
                    <a:pt x="410" y="504"/>
                  </a:lnTo>
                  <a:lnTo>
                    <a:pt x="410" y="504"/>
                  </a:lnTo>
                  <a:lnTo>
                    <a:pt x="410" y="506"/>
                  </a:lnTo>
                  <a:lnTo>
                    <a:pt x="408" y="506"/>
                  </a:lnTo>
                  <a:lnTo>
                    <a:pt x="378" y="53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7" name="Freeform 895"/>
            <p:cNvSpPr>
              <a:spLocks noEditPoints="1"/>
            </p:cNvSpPr>
            <p:nvPr/>
          </p:nvSpPr>
          <p:spPr bwMode="auto">
            <a:xfrm>
              <a:off x="-2781300" y="-3355975"/>
              <a:ext cx="990600" cy="231775"/>
            </a:xfrm>
            <a:custGeom>
              <a:avLst/>
              <a:gdLst/>
              <a:ahLst/>
              <a:cxnLst>
                <a:cxn ang="0">
                  <a:pos x="6" y="0"/>
                </a:cxn>
                <a:cxn ang="0">
                  <a:pos x="54" y="112"/>
                </a:cxn>
                <a:cxn ang="0">
                  <a:pos x="570" y="112"/>
                </a:cxn>
                <a:cxn ang="0">
                  <a:pos x="618" y="0"/>
                </a:cxn>
                <a:cxn ang="0">
                  <a:pos x="18" y="82"/>
                </a:cxn>
                <a:cxn ang="0">
                  <a:pos x="14" y="40"/>
                </a:cxn>
                <a:cxn ang="0">
                  <a:pos x="32" y="94"/>
                </a:cxn>
                <a:cxn ang="0">
                  <a:pos x="34" y="92"/>
                </a:cxn>
                <a:cxn ang="0">
                  <a:pos x="46" y="62"/>
                </a:cxn>
                <a:cxn ang="0">
                  <a:pos x="64" y="110"/>
                </a:cxn>
                <a:cxn ang="0">
                  <a:pos x="68" y="68"/>
                </a:cxn>
                <a:cxn ang="0">
                  <a:pos x="78" y="74"/>
                </a:cxn>
                <a:cxn ang="0">
                  <a:pos x="98" y="120"/>
                </a:cxn>
                <a:cxn ang="0">
                  <a:pos x="100" y="78"/>
                </a:cxn>
                <a:cxn ang="0">
                  <a:pos x="112" y="82"/>
                </a:cxn>
                <a:cxn ang="0">
                  <a:pos x="134" y="126"/>
                </a:cxn>
                <a:cxn ang="0">
                  <a:pos x="132" y="84"/>
                </a:cxn>
                <a:cxn ang="0">
                  <a:pos x="144" y="128"/>
                </a:cxn>
                <a:cxn ang="0">
                  <a:pos x="168" y="130"/>
                </a:cxn>
                <a:cxn ang="0">
                  <a:pos x="166" y="90"/>
                </a:cxn>
                <a:cxn ang="0">
                  <a:pos x="178" y="134"/>
                </a:cxn>
                <a:cxn ang="0">
                  <a:pos x="200" y="136"/>
                </a:cxn>
                <a:cxn ang="0">
                  <a:pos x="196" y="94"/>
                </a:cxn>
                <a:cxn ang="0">
                  <a:pos x="214" y="138"/>
                </a:cxn>
                <a:cxn ang="0">
                  <a:pos x="218" y="136"/>
                </a:cxn>
                <a:cxn ang="0">
                  <a:pos x="228" y="98"/>
                </a:cxn>
                <a:cxn ang="0">
                  <a:pos x="246" y="142"/>
                </a:cxn>
                <a:cxn ang="0">
                  <a:pos x="250" y="100"/>
                </a:cxn>
                <a:cxn ang="0">
                  <a:pos x="260" y="100"/>
                </a:cxn>
                <a:cxn ang="0">
                  <a:pos x="282" y="142"/>
                </a:cxn>
                <a:cxn ang="0">
                  <a:pos x="282" y="100"/>
                </a:cxn>
                <a:cxn ang="0">
                  <a:pos x="294" y="100"/>
                </a:cxn>
                <a:cxn ang="0">
                  <a:pos x="318" y="142"/>
                </a:cxn>
                <a:cxn ang="0">
                  <a:pos x="316" y="98"/>
                </a:cxn>
                <a:cxn ang="0">
                  <a:pos x="328" y="140"/>
                </a:cxn>
                <a:cxn ang="0">
                  <a:pos x="352" y="140"/>
                </a:cxn>
                <a:cxn ang="0">
                  <a:pos x="348" y="98"/>
                </a:cxn>
                <a:cxn ang="0">
                  <a:pos x="362" y="140"/>
                </a:cxn>
                <a:cxn ang="0">
                  <a:pos x="384" y="140"/>
                </a:cxn>
                <a:cxn ang="0">
                  <a:pos x="380" y="98"/>
                </a:cxn>
                <a:cxn ang="0">
                  <a:pos x="396" y="140"/>
                </a:cxn>
                <a:cxn ang="0">
                  <a:pos x="400" y="138"/>
                </a:cxn>
                <a:cxn ang="0">
                  <a:pos x="412" y="96"/>
                </a:cxn>
                <a:cxn ang="0">
                  <a:pos x="430" y="138"/>
                </a:cxn>
                <a:cxn ang="0">
                  <a:pos x="434" y="96"/>
                </a:cxn>
                <a:cxn ang="0">
                  <a:pos x="444" y="94"/>
                </a:cxn>
                <a:cxn ang="0">
                  <a:pos x="464" y="132"/>
                </a:cxn>
                <a:cxn ang="0">
                  <a:pos x="466" y="90"/>
                </a:cxn>
                <a:cxn ang="0">
                  <a:pos x="478" y="90"/>
                </a:cxn>
                <a:cxn ang="0">
                  <a:pos x="500" y="126"/>
                </a:cxn>
                <a:cxn ang="0">
                  <a:pos x="498" y="84"/>
                </a:cxn>
                <a:cxn ang="0">
                  <a:pos x="510" y="122"/>
                </a:cxn>
                <a:cxn ang="0">
                  <a:pos x="534" y="118"/>
                </a:cxn>
                <a:cxn ang="0">
                  <a:pos x="532" y="78"/>
                </a:cxn>
                <a:cxn ang="0">
                  <a:pos x="544" y="114"/>
                </a:cxn>
                <a:cxn ang="0">
                  <a:pos x="566" y="108"/>
                </a:cxn>
                <a:cxn ang="0">
                  <a:pos x="562" y="66"/>
                </a:cxn>
                <a:cxn ang="0">
                  <a:pos x="580" y="104"/>
                </a:cxn>
                <a:cxn ang="0">
                  <a:pos x="582" y="102"/>
                </a:cxn>
                <a:cxn ang="0">
                  <a:pos x="594" y="52"/>
                </a:cxn>
                <a:cxn ang="0">
                  <a:pos x="612" y="84"/>
                </a:cxn>
                <a:cxn ang="0">
                  <a:pos x="616" y="42"/>
                </a:cxn>
              </a:cxnLst>
              <a:rect l="0" t="0" r="r" b="b"/>
              <a:pathLst>
                <a:path w="624" h="146">
                  <a:moveTo>
                    <a:pt x="312" y="62"/>
                  </a:moveTo>
                  <a:lnTo>
                    <a:pt x="312" y="62"/>
                  </a:lnTo>
                  <a:lnTo>
                    <a:pt x="256" y="60"/>
                  </a:lnTo>
                  <a:lnTo>
                    <a:pt x="204" y="58"/>
                  </a:lnTo>
                  <a:lnTo>
                    <a:pt x="156" y="52"/>
                  </a:lnTo>
                  <a:lnTo>
                    <a:pt x="114" y="44"/>
                  </a:lnTo>
                  <a:lnTo>
                    <a:pt x="76" y="36"/>
                  </a:lnTo>
                  <a:lnTo>
                    <a:pt x="44" y="24"/>
                  </a:lnTo>
                  <a:lnTo>
                    <a:pt x="22" y="14"/>
                  </a:lnTo>
                  <a:lnTo>
                    <a:pt x="12" y="6"/>
                  </a:lnTo>
                  <a:lnTo>
                    <a:pt x="6" y="0"/>
                  </a:lnTo>
                  <a:lnTo>
                    <a:pt x="6" y="0"/>
                  </a:lnTo>
                  <a:lnTo>
                    <a:pt x="2" y="8"/>
                  </a:lnTo>
                  <a:lnTo>
                    <a:pt x="0" y="16"/>
                  </a:lnTo>
                  <a:lnTo>
                    <a:pt x="0" y="68"/>
                  </a:lnTo>
                  <a:lnTo>
                    <a:pt x="0" y="68"/>
                  </a:lnTo>
                  <a:lnTo>
                    <a:pt x="2" y="76"/>
                  </a:lnTo>
                  <a:lnTo>
                    <a:pt x="6" y="84"/>
                  </a:lnTo>
                  <a:lnTo>
                    <a:pt x="14" y="92"/>
                  </a:lnTo>
                  <a:lnTo>
                    <a:pt x="24" y="98"/>
                  </a:lnTo>
                  <a:lnTo>
                    <a:pt x="38" y="106"/>
                  </a:lnTo>
                  <a:lnTo>
                    <a:pt x="54" y="112"/>
                  </a:lnTo>
                  <a:lnTo>
                    <a:pt x="92" y="124"/>
                  </a:lnTo>
                  <a:lnTo>
                    <a:pt x="138" y="132"/>
                  </a:lnTo>
                  <a:lnTo>
                    <a:pt x="190" y="140"/>
                  </a:lnTo>
                  <a:lnTo>
                    <a:pt x="250" y="144"/>
                  </a:lnTo>
                  <a:lnTo>
                    <a:pt x="312" y="146"/>
                  </a:lnTo>
                  <a:lnTo>
                    <a:pt x="312" y="146"/>
                  </a:lnTo>
                  <a:lnTo>
                    <a:pt x="374" y="144"/>
                  </a:lnTo>
                  <a:lnTo>
                    <a:pt x="434" y="140"/>
                  </a:lnTo>
                  <a:lnTo>
                    <a:pt x="486" y="132"/>
                  </a:lnTo>
                  <a:lnTo>
                    <a:pt x="532" y="124"/>
                  </a:lnTo>
                  <a:lnTo>
                    <a:pt x="570" y="112"/>
                  </a:lnTo>
                  <a:lnTo>
                    <a:pt x="586" y="106"/>
                  </a:lnTo>
                  <a:lnTo>
                    <a:pt x="598" y="98"/>
                  </a:lnTo>
                  <a:lnTo>
                    <a:pt x="610" y="92"/>
                  </a:lnTo>
                  <a:lnTo>
                    <a:pt x="616" y="84"/>
                  </a:lnTo>
                  <a:lnTo>
                    <a:pt x="622" y="76"/>
                  </a:lnTo>
                  <a:lnTo>
                    <a:pt x="624" y="68"/>
                  </a:lnTo>
                  <a:lnTo>
                    <a:pt x="624" y="16"/>
                  </a:lnTo>
                  <a:lnTo>
                    <a:pt x="624" y="16"/>
                  </a:lnTo>
                  <a:lnTo>
                    <a:pt x="622" y="8"/>
                  </a:lnTo>
                  <a:lnTo>
                    <a:pt x="618" y="0"/>
                  </a:lnTo>
                  <a:lnTo>
                    <a:pt x="618" y="0"/>
                  </a:lnTo>
                  <a:lnTo>
                    <a:pt x="610" y="6"/>
                  </a:lnTo>
                  <a:lnTo>
                    <a:pt x="602" y="14"/>
                  </a:lnTo>
                  <a:lnTo>
                    <a:pt x="578" y="24"/>
                  </a:lnTo>
                  <a:lnTo>
                    <a:pt x="548" y="36"/>
                  </a:lnTo>
                  <a:lnTo>
                    <a:pt x="510" y="44"/>
                  </a:lnTo>
                  <a:lnTo>
                    <a:pt x="468" y="52"/>
                  </a:lnTo>
                  <a:lnTo>
                    <a:pt x="420" y="58"/>
                  </a:lnTo>
                  <a:lnTo>
                    <a:pt x="368" y="60"/>
                  </a:lnTo>
                  <a:lnTo>
                    <a:pt x="312" y="62"/>
                  </a:lnTo>
                  <a:lnTo>
                    <a:pt x="312" y="62"/>
                  </a:lnTo>
                  <a:close/>
                  <a:moveTo>
                    <a:pt x="18" y="82"/>
                  </a:moveTo>
                  <a:lnTo>
                    <a:pt x="18" y="82"/>
                  </a:lnTo>
                  <a:lnTo>
                    <a:pt x="18" y="82"/>
                  </a:lnTo>
                  <a:lnTo>
                    <a:pt x="16" y="84"/>
                  </a:lnTo>
                  <a:lnTo>
                    <a:pt x="14" y="84"/>
                  </a:lnTo>
                  <a:lnTo>
                    <a:pt x="14" y="84"/>
                  </a:lnTo>
                  <a:lnTo>
                    <a:pt x="14" y="82"/>
                  </a:lnTo>
                  <a:lnTo>
                    <a:pt x="12" y="82"/>
                  </a:lnTo>
                  <a:lnTo>
                    <a:pt x="12" y="42"/>
                  </a:lnTo>
                  <a:lnTo>
                    <a:pt x="12" y="42"/>
                  </a:lnTo>
                  <a:lnTo>
                    <a:pt x="14" y="40"/>
                  </a:lnTo>
                  <a:lnTo>
                    <a:pt x="14" y="40"/>
                  </a:lnTo>
                  <a:lnTo>
                    <a:pt x="16" y="40"/>
                  </a:lnTo>
                  <a:lnTo>
                    <a:pt x="16" y="40"/>
                  </a:lnTo>
                  <a:lnTo>
                    <a:pt x="18" y="40"/>
                  </a:lnTo>
                  <a:lnTo>
                    <a:pt x="18" y="42"/>
                  </a:lnTo>
                  <a:lnTo>
                    <a:pt x="18" y="82"/>
                  </a:lnTo>
                  <a:close/>
                  <a:moveTo>
                    <a:pt x="34" y="92"/>
                  </a:moveTo>
                  <a:lnTo>
                    <a:pt x="34" y="92"/>
                  </a:lnTo>
                  <a:lnTo>
                    <a:pt x="34" y="94"/>
                  </a:lnTo>
                  <a:lnTo>
                    <a:pt x="32" y="94"/>
                  </a:lnTo>
                  <a:lnTo>
                    <a:pt x="32" y="94"/>
                  </a:lnTo>
                  <a:lnTo>
                    <a:pt x="32" y="94"/>
                  </a:lnTo>
                  <a:lnTo>
                    <a:pt x="30" y="94"/>
                  </a:lnTo>
                  <a:lnTo>
                    <a:pt x="28" y="92"/>
                  </a:lnTo>
                  <a:lnTo>
                    <a:pt x="28" y="54"/>
                  </a:lnTo>
                  <a:lnTo>
                    <a:pt x="28" y="54"/>
                  </a:lnTo>
                  <a:lnTo>
                    <a:pt x="30" y="52"/>
                  </a:lnTo>
                  <a:lnTo>
                    <a:pt x="32" y="52"/>
                  </a:lnTo>
                  <a:lnTo>
                    <a:pt x="32" y="52"/>
                  </a:lnTo>
                  <a:lnTo>
                    <a:pt x="32" y="52"/>
                  </a:lnTo>
                  <a:lnTo>
                    <a:pt x="34" y="52"/>
                  </a:lnTo>
                  <a:lnTo>
                    <a:pt x="34" y="54"/>
                  </a:lnTo>
                  <a:lnTo>
                    <a:pt x="34" y="92"/>
                  </a:lnTo>
                  <a:close/>
                  <a:moveTo>
                    <a:pt x="52" y="102"/>
                  </a:moveTo>
                  <a:lnTo>
                    <a:pt x="52" y="102"/>
                  </a:lnTo>
                  <a:lnTo>
                    <a:pt x="50" y="104"/>
                  </a:lnTo>
                  <a:lnTo>
                    <a:pt x="50" y="104"/>
                  </a:lnTo>
                  <a:lnTo>
                    <a:pt x="48" y="104"/>
                  </a:lnTo>
                  <a:lnTo>
                    <a:pt x="48" y="104"/>
                  </a:lnTo>
                  <a:lnTo>
                    <a:pt x="46" y="104"/>
                  </a:lnTo>
                  <a:lnTo>
                    <a:pt x="46" y="102"/>
                  </a:lnTo>
                  <a:lnTo>
                    <a:pt x="46" y="62"/>
                  </a:lnTo>
                  <a:lnTo>
                    <a:pt x="46" y="62"/>
                  </a:lnTo>
                  <a:lnTo>
                    <a:pt x="46" y="62"/>
                  </a:lnTo>
                  <a:lnTo>
                    <a:pt x="48" y="60"/>
                  </a:lnTo>
                  <a:lnTo>
                    <a:pt x="50" y="60"/>
                  </a:lnTo>
                  <a:lnTo>
                    <a:pt x="50" y="60"/>
                  </a:lnTo>
                  <a:lnTo>
                    <a:pt x="50" y="62"/>
                  </a:lnTo>
                  <a:lnTo>
                    <a:pt x="52" y="62"/>
                  </a:lnTo>
                  <a:lnTo>
                    <a:pt x="52" y="102"/>
                  </a:lnTo>
                  <a:close/>
                  <a:moveTo>
                    <a:pt x="68" y="108"/>
                  </a:moveTo>
                  <a:lnTo>
                    <a:pt x="68" y="108"/>
                  </a:lnTo>
                  <a:lnTo>
                    <a:pt x="68" y="110"/>
                  </a:lnTo>
                  <a:lnTo>
                    <a:pt x="66" y="110"/>
                  </a:lnTo>
                  <a:lnTo>
                    <a:pt x="64" y="110"/>
                  </a:lnTo>
                  <a:lnTo>
                    <a:pt x="64" y="110"/>
                  </a:lnTo>
                  <a:lnTo>
                    <a:pt x="62" y="110"/>
                  </a:lnTo>
                  <a:lnTo>
                    <a:pt x="62" y="108"/>
                  </a:lnTo>
                  <a:lnTo>
                    <a:pt x="62" y="68"/>
                  </a:lnTo>
                  <a:lnTo>
                    <a:pt x="62" y="68"/>
                  </a:lnTo>
                  <a:lnTo>
                    <a:pt x="62" y="68"/>
                  </a:lnTo>
                  <a:lnTo>
                    <a:pt x="64" y="66"/>
                  </a:lnTo>
                  <a:lnTo>
                    <a:pt x="66" y="66"/>
                  </a:lnTo>
                  <a:lnTo>
                    <a:pt x="66" y="66"/>
                  </a:lnTo>
                  <a:lnTo>
                    <a:pt x="68" y="68"/>
                  </a:lnTo>
                  <a:lnTo>
                    <a:pt x="68" y="68"/>
                  </a:lnTo>
                  <a:lnTo>
                    <a:pt x="68" y="108"/>
                  </a:lnTo>
                  <a:close/>
                  <a:moveTo>
                    <a:pt x="84" y="114"/>
                  </a:moveTo>
                  <a:lnTo>
                    <a:pt x="84" y="114"/>
                  </a:lnTo>
                  <a:lnTo>
                    <a:pt x="84" y="114"/>
                  </a:lnTo>
                  <a:lnTo>
                    <a:pt x="82" y="116"/>
                  </a:lnTo>
                  <a:lnTo>
                    <a:pt x="80" y="116"/>
                  </a:lnTo>
                  <a:lnTo>
                    <a:pt x="80" y="116"/>
                  </a:lnTo>
                  <a:lnTo>
                    <a:pt x="80" y="114"/>
                  </a:lnTo>
                  <a:lnTo>
                    <a:pt x="78" y="114"/>
                  </a:lnTo>
                  <a:lnTo>
                    <a:pt x="78" y="74"/>
                  </a:lnTo>
                  <a:lnTo>
                    <a:pt x="78" y="74"/>
                  </a:lnTo>
                  <a:lnTo>
                    <a:pt x="80" y="72"/>
                  </a:lnTo>
                  <a:lnTo>
                    <a:pt x="80" y="72"/>
                  </a:lnTo>
                  <a:lnTo>
                    <a:pt x="82" y="72"/>
                  </a:lnTo>
                  <a:lnTo>
                    <a:pt x="82" y="72"/>
                  </a:lnTo>
                  <a:lnTo>
                    <a:pt x="84" y="72"/>
                  </a:lnTo>
                  <a:lnTo>
                    <a:pt x="84" y="74"/>
                  </a:lnTo>
                  <a:lnTo>
                    <a:pt x="84" y="114"/>
                  </a:lnTo>
                  <a:close/>
                  <a:moveTo>
                    <a:pt x="102" y="118"/>
                  </a:moveTo>
                  <a:lnTo>
                    <a:pt x="102" y="118"/>
                  </a:lnTo>
                  <a:lnTo>
                    <a:pt x="100" y="120"/>
                  </a:lnTo>
                  <a:lnTo>
                    <a:pt x="98" y="120"/>
                  </a:lnTo>
                  <a:lnTo>
                    <a:pt x="98" y="120"/>
                  </a:lnTo>
                  <a:lnTo>
                    <a:pt x="98" y="120"/>
                  </a:lnTo>
                  <a:lnTo>
                    <a:pt x="96" y="120"/>
                  </a:lnTo>
                  <a:lnTo>
                    <a:pt x="96" y="118"/>
                  </a:lnTo>
                  <a:lnTo>
                    <a:pt x="96" y="80"/>
                  </a:lnTo>
                  <a:lnTo>
                    <a:pt x="96" y="80"/>
                  </a:lnTo>
                  <a:lnTo>
                    <a:pt x="96" y="78"/>
                  </a:lnTo>
                  <a:lnTo>
                    <a:pt x="98" y="78"/>
                  </a:lnTo>
                  <a:lnTo>
                    <a:pt x="98" y="78"/>
                  </a:lnTo>
                  <a:lnTo>
                    <a:pt x="98" y="78"/>
                  </a:lnTo>
                  <a:lnTo>
                    <a:pt x="100" y="78"/>
                  </a:lnTo>
                  <a:lnTo>
                    <a:pt x="102" y="80"/>
                  </a:lnTo>
                  <a:lnTo>
                    <a:pt x="102" y="118"/>
                  </a:lnTo>
                  <a:close/>
                  <a:moveTo>
                    <a:pt x="118" y="122"/>
                  </a:moveTo>
                  <a:lnTo>
                    <a:pt x="118" y="122"/>
                  </a:lnTo>
                  <a:lnTo>
                    <a:pt x="118" y="122"/>
                  </a:lnTo>
                  <a:lnTo>
                    <a:pt x="116" y="124"/>
                  </a:lnTo>
                  <a:lnTo>
                    <a:pt x="114" y="124"/>
                  </a:lnTo>
                  <a:lnTo>
                    <a:pt x="114" y="124"/>
                  </a:lnTo>
                  <a:lnTo>
                    <a:pt x="112" y="122"/>
                  </a:lnTo>
                  <a:lnTo>
                    <a:pt x="112" y="122"/>
                  </a:lnTo>
                  <a:lnTo>
                    <a:pt x="112" y="82"/>
                  </a:lnTo>
                  <a:lnTo>
                    <a:pt x="112" y="82"/>
                  </a:lnTo>
                  <a:lnTo>
                    <a:pt x="112" y="82"/>
                  </a:lnTo>
                  <a:lnTo>
                    <a:pt x="114" y="80"/>
                  </a:lnTo>
                  <a:lnTo>
                    <a:pt x="116" y="80"/>
                  </a:lnTo>
                  <a:lnTo>
                    <a:pt x="116" y="80"/>
                  </a:lnTo>
                  <a:lnTo>
                    <a:pt x="118" y="82"/>
                  </a:lnTo>
                  <a:lnTo>
                    <a:pt x="118" y="82"/>
                  </a:lnTo>
                  <a:lnTo>
                    <a:pt x="118" y="122"/>
                  </a:lnTo>
                  <a:close/>
                  <a:moveTo>
                    <a:pt x="134" y="126"/>
                  </a:moveTo>
                  <a:lnTo>
                    <a:pt x="134" y="126"/>
                  </a:lnTo>
                  <a:lnTo>
                    <a:pt x="134" y="126"/>
                  </a:lnTo>
                  <a:lnTo>
                    <a:pt x="132" y="128"/>
                  </a:lnTo>
                  <a:lnTo>
                    <a:pt x="130" y="128"/>
                  </a:lnTo>
                  <a:lnTo>
                    <a:pt x="130" y="128"/>
                  </a:lnTo>
                  <a:lnTo>
                    <a:pt x="128" y="126"/>
                  </a:lnTo>
                  <a:lnTo>
                    <a:pt x="128" y="126"/>
                  </a:lnTo>
                  <a:lnTo>
                    <a:pt x="128" y="86"/>
                  </a:lnTo>
                  <a:lnTo>
                    <a:pt x="128" y="86"/>
                  </a:lnTo>
                  <a:lnTo>
                    <a:pt x="128" y="84"/>
                  </a:lnTo>
                  <a:lnTo>
                    <a:pt x="130" y="84"/>
                  </a:lnTo>
                  <a:lnTo>
                    <a:pt x="132" y="84"/>
                  </a:lnTo>
                  <a:lnTo>
                    <a:pt x="132" y="84"/>
                  </a:lnTo>
                  <a:lnTo>
                    <a:pt x="134" y="84"/>
                  </a:lnTo>
                  <a:lnTo>
                    <a:pt x="134" y="86"/>
                  </a:lnTo>
                  <a:lnTo>
                    <a:pt x="134" y="126"/>
                  </a:lnTo>
                  <a:close/>
                  <a:moveTo>
                    <a:pt x="150" y="128"/>
                  </a:moveTo>
                  <a:lnTo>
                    <a:pt x="150" y="128"/>
                  </a:lnTo>
                  <a:lnTo>
                    <a:pt x="150" y="130"/>
                  </a:lnTo>
                  <a:lnTo>
                    <a:pt x="148" y="130"/>
                  </a:lnTo>
                  <a:lnTo>
                    <a:pt x="146" y="130"/>
                  </a:lnTo>
                  <a:lnTo>
                    <a:pt x="146" y="130"/>
                  </a:lnTo>
                  <a:lnTo>
                    <a:pt x="146" y="130"/>
                  </a:lnTo>
                  <a:lnTo>
                    <a:pt x="144" y="128"/>
                  </a:lnTo>
                  <a:lnTo>
                    <a:pt x="144" y="90"/>
                  </a:lnTo>
                  <a:lnTo>
                    <a:pt x="144" y="90"/>
                  </a:lnTo>
                  <a:lnTo>
                    <a:pt x="146" y="88"/>
                  </a:lnTo>
                  <a:lnTo>
                    <a:pt x="146" y="88"/>
                  </a:lnTo>
                  <a:lnTo>
                    <a:pt x="148" y="88"/>
                  </a:lnTo>
                  <a:lnTo>
                    <a:pt x="148" y="88"/>
                  </a:lnTo>
                  <a:lnTo>
                    <a:pt x="150" y="88"/>
                  </a:lnTo>
                  <a:lnTo>
                    <a:pt x="150" y="90"/>
                  </a:lnTo>
                  <a:lnTo>
                    <a:pt x="150" y="128"/>
                  </a:lnTo>
                  <a:close/>
                  <a:moveTo>
                    <a:pt x="168" y="130"/>
                  </a:moveTo>
                  <a:lnTo>
                    <a:pt x="168" y="130"/>
                  </a:lnTo>
                  <a:lnTo>
                    <a:pt x="166" y="132"/>
                  </a:lnTo>
                  <a:lnTo>
                    <a:pt x="166" y="132"/>
                  </a:lnTo>
                  <a:lnTo>
                    <a:pt x="164" y="132"/>
                  </a:lnTo>
                  <a:lnTo>
                    <a:pt x="164" y="132"/>
                  </a:lnTo>
                  <a:lnTo>
                    <a:pt x="162" y="132"/>
                  </a:lnTo>
                  <a:lnTo>
                    <a:pt x="162" y="130"/>
                  </a:lnTo>
                  <a:lnTo>
                    <a:pt x="162" y="92"/>
                  </a:lnTo>
                  <a:lnTo>
                    <a:pt x="162" y="92"/>
                  </a:lnTo>
                  <a:lnTo>
                    <a:pt x="162" y="90"/>
                  </a:lnTo>
                  <a:lnTo>
                    <a:pt x="164" y="90"/>
                  </a:lnTo>
                  <a:lnTo>
                    <a:pt x="166" y="90"/>
                  </a:lnTo>
                  <a:lnTo>
                    <a:pt x="166" y="90"/>
                  </a:lnTo>
                  <a:lnTo>
                    <a:pt x="166" y="90"/>
                  </a:lnTo>
                  <a:lnTo>
                    <a:pt x="168" y="92"/>
                  </a:lnTo>
                  <a:lnTo>
                    <a:pt x="168" y="130"/>
                  </a:lnTo>
                  <a:close/>
                  <a:moveTo>
                    <a:pt x="184" y="132"/>
                  </a:moveTo>
                  <a:lnTo>
                    <a:pt x="184" y="132"/>
                  </a:lnTo>
                  <a:lnTo>
                    <a:pt x="184" y="134"/>
                  </a:lnTo>
                  <a:lnTo>
                    <a:pt x="182" y="136"/>
                  </a:lnTo>
                  <a:lnTo>
                    <a:pt x="180" y="136"/>
                  </a:lnTo>
                  <a:lnTo>
                    <a:pt x="180" y="136"/>
                  </a:lnTo>
                  <a:lnTo>
                    <a:pt x="178" y="134"/>
                  </a:lnTo>
                  <a:lnTo>
                    <a:pt x="178" y="132"/>
                  </a:lnTo>
                  <a:lnTo>
                    <a:pt x="178" y="94"/>
                  </a:lnTo>
                  <a:lnTo>
                    <a:pt x="178" y="94"/>
                  </a:lnTo>
                  <a:lnTo>
                    <a:pt x="178" y="92"/>
                  </a:lnTo>
                  <a:lnTo>
                    <a:pt x="180" y="92"/>
                  </a:lnTo>
                  <a:lnTo>
                    <a:pt x="182" y="92"/>
                  </a:lnTo>
                  <a:lnTo>
                    <a:pt x="182" y="92"/>
                  </a:lnTo>
                  <a:lnTo>
                    <a:pt x="184" y="92"/>
                  </a:lnTo>
                  <a:lnTo>
                    <a:pt x="184" y="94"/>
                  </a:lnTo>
                  <a:lnTo>
                    <a:pt x="184" y="132"/>
                  </a:lnTo>
                  <a:close/>
                  <a:moveTo>
                    <a:pt x="200" y="136"/>
                  </a:moveTo>
                  <a:lnTo>
                    <a:pt x="200" y="136"/>
                  </a:lnTo>
                  <a:lnTo>
                    <a:pt x="200" y="136"/>
                  </a:lnTo>
                  <a:lnTo>
                    <a:pt x="198" y="138"/>
                  </a:lnTo>
                  <a:lnTo>
                    <a:pt x="196" y="138"/>
                  </a:lnTo>
                  <a:lnTo>
                    <a:pt x="196" y="138"/>
                  </a:lnTo>
                  <a:lnTo>
                    <a:pt x="196" y="136"/>
                  </a:lnTo>
                  <a:lnTo>
                    <a:pt x="194" y="136"/>
                  </a:lnTo>
                  <a:lnTo>
                    <a:pt x="194" y="96"/>
                  </a:lnTo>
                  <a:lnTo>
                    <a:pt x="194" y="96"/>
                  </a:lnTo>
                  <a:lnTo>
                    <a:pt x="196" y="94"/>
                  </a:lnTo>
                  <a:lnTo>
                    <a:pt x="196" y="94"/>
                  </a:lnTo>
                  <a:lnTo>
                    <a:pt x="198" y="94"/>
                  </a:lnTo>
                  <a:lnTo>
                    <a:pt x="198" y="94"/>
                  </a:lnTo>
                  <a:lnTo>
                    <a:pt x="200" y="94"/>
                  </a:lnTo>
                  <a:lnTo>
                    <a:pt x="200" y="96"/>
                  </a:lnTo>
                  <a:lnTo>
                    <a:pt x="200" y="136"/>
                  </a:lnTo>
                  <a:close/>
                  <a:moveTo>
                    <a:pt x="218" y="136"/>
                  </a:moveTo>
                  <a:lnTo>
                    <a:pt x="218" y="136"/>
                  </a:lnTo>
                  <a:lnTo>
                    <a:pt x="216" y="138"/>
                  </a:lnTo>
                  <a:lnTo>
                    <a:pt x="214" y="138"/>
                  </a:lnTo>
                  <a:lnTo>
                    <a:pt x="214" y="138"/>
                  </a:lnTo>
                  <a:lnTo>
                    <a:pt x="214" y="138"/>
                  </a:lnTo>
                  <a:lnTo>
                    <a:pt x="212" y="138"/>
                  </a:lnTo>
                  <a:lnTo>
                    <a:pt x="210" y="136"/>
                  </a:lnTo>
                  <a:lnTo>
                    <a:pt x="210" y="98"/>
                  </a:lnTo>
                  <a:lnTo>
                    <a:pt x="210" y="98"/>
                  </a:lnTo>
                  <a:lnTo>
                    <a:pt x="212" y="96"/>
                  </a:lnTo>
                  <a:lnTo>
                    <a:pt x="214" y="96"/>
                  </a:lnTo>
                  <a:lnTo>
                    <a:pt x="214" y="96"/>
                  </a:lnTo>
                  <a:lnTo>
                    <a:pt x="214" y="96"/>
                  </a:lnTo>
                  <a:lnTo>
                    <a:pt x="216" y="96"/>
                  </a:lnTo>
                  <a:lnTo>
                    <a:pt x="218" y="98"/>
                  </a:lnTo>
                  <a:lnTo>
                    <a:pt x="218" y="136"/>
                  </a:lnTo>
                  <a:close/>
                  <a:moveTo>
                    <a:pt x="234" y="138"/>
                  </a:moveTo>
                  <a:lnTo>
                    <a:pt x="234" y="138"/>
                  </a:lnTo>
                  <a:lnTo>
                    <a:pt x="232" y="140"/>
                  </a:lnTo>
                  <a:lnTo>
                    <a:pt x="232" y="140"/>
                  </a:lnTo>
                  <a:lnTo>
                    <a:pt x="230" y="140"/>
                  </a:lnTo>
                  <a:lnTo>
                    <a:pt x="230" y="140"/>
                  </a:lnTo>
                  <a:lnTo>
                    <a:pt x="228" y="140"/>
                  </a:lnTo>
                  <a:lnTo>
                    <a:pt x="228" y="138"/>
                  </a:lnTo>
                  <a:lnTo>
                    <a:pt x="228" y="100"/>
                  </a:lnTo>
                  <a:lnTo>
                    <a:pt x="228" y="100"/>
                  </a:lnTo>
                  <a:lnTo>
                    <a:pt x="228" y="98"/>
                  </a:lnTo>
                  <a:lnTo>
                    <a:pt x="230" y="96"/>
                  </a:lnTo>
                  <a:lnTo>
                    <a:pt x="232" y="96"/>
                  </a:lnTo>
                  <a:lnTo>
                    <a:pt x="232" y="96"/>
                  </a:lnTo>
                  <a:lnTo>
                    <a:pt x="232" y="98"/>
                  </a:lnTo>
                  <a:lnTo>
                    <a:pt x="234" y="100"/>
                  </a:lnTo>
                  <a:lnTo>
                    <a:pt x="234" y="138"/>
                  </a:lnTo>
                  <a:close/>
                  <a:moveTo>
                    <a:pt x="250" y="140"/>
                  </a:moveTo>
                  <a:lnTo>
                    <a:pt x="250" y="140"/>
                  </a:lnTo>
                  <a:lnTo>
                    <a:pt x="250" y="140"/>
                  </a:lnTo>
                  <a:lnTo>
                    <a:pt x="248" y="142"/>
                  </a:lnTo>
                  <a:lnTo>
                    <a:pt x="246" y="142"/>
                  </a:lnTo>
                  <a:lnTo>
                    <a:pt x="246" y="142"/>
                  </a:lnTo>
                  <a:lnTo>
                    <a:pt x="244" y="140"/>
                  </a:lnTo>
                  <a:lnTo>
                    <a:pt x="244" y="140"/>
                  </a:lnTo>
                  <a:lnTo>
                    <a:pt x="244" y="100"/>
                  </a:lnTo>
                  <a:lnTo>
                    <a:pt x="244" y="100"/>
                  </a:lnTo>
                  <a:lnTo>
                    <a:pt x="244" y="98"/>
                  </a:lnTo>
                  <a:lnTo>
                    <a:pt x="246" y="98"/>
                  </a:lnTo>
                  <a:lnTo>
                    <a:pt x="248" y="98"/>
                  </a:lnTo>
                  <a:lnTo>
                    <a:pt x="248" y="98"/>
                  </a:lnTo>
                  <a:lnTo>
                    <a:pt x="250" y="98"/>
                  </a:lnTo>
                  <a:lnTo>
                    <a:pt x="250" y="100"/>
                  </a:lnTo>
                  <a:lnTo>
                    <a:pt x="250" y="140"/>
                  </a:lnTo>
                  <a:close/>
                  <a:moveTo>
                    <a:pt x="266" y="140"/>
                  </a:moveTo>
                  <a:lnTo>
                    <a:pt x="266" y="140"/>
                  </a:lnTo>
                  <a:lnTo>
                    <a:pt x="266" y="140"/>
                  </a:lnTo>
                  <a:lnTo>
                    <a:pt x="264" y="142"/>
                  </a:lnTo>
                  <a:lnTo>
                    <a:pt x="262" y="142"/>
                  </a:lnTo>
                  <a:lnTo>
                    <a:pt x="262" y="142"/>
                  </a:lnTo>
                  <a:lnTo>
                    <a:pt x="262" y="140"/>
                  </a:lnTo>
                  <a:lnTo>
                    <a:pt x="260" y="140"/>
                  </a:lnTo>
                  <a:lnTo>
                    <a:pt x="260" y="100"/>
                  </a:lnTo>
                  <a:lnTo>
                    <a:pt x="260" y="100"/>
                  </a:lnTo>
                  <a:lnTo>
                    <a:pt x="262" y="98"/>
                  </a:lnTo>
                  <a:lnTo>
                    <a:pt x="262" y="98"/>
                  </a:lnTo>
                  <a:lnTo>
                    <a:pt x="264" y="98"/>
                  </a:lnTo>
                  <a:lnTo>
                    <a:pt x="264" y="98"/>
                  </a:lnTo>
                  <a:lnTo>
                    <a:pt x="266" y="98"/>
                  </a:lnTo>
                  <a:lnTo>
                    <a:pt x="266" y="100"/>
                  </a:lnTo>
                  <a:lnTo>
                    <a:pt x="266" y="140"/>
                  </a:lnTo>
                  <a:close/>
                  <a:moveTo>
                    <a:pt x="284" y="140"/>
                  </a:moveTo>
                  <a:lnTo>
                    <a:pt x="284" y="140"/>
                  </a:lnTo>
                  <a:lnTo>
                    <a:pt x="282" y="142"/>
                  </a:lnTo>
                  <a:lnTo>
                    <a:pt x="282" y="142"/>
                  </a:lnTo>
                  <a:lnTo>
                    <a:pt x="280" y="142"/>
                  </a:lnTo>
                  <a:lnTo>
                    <a:pt x="280" y="142"/>
                  </a:lnTo>
                  <a:lnTo>
                    <a:pt x="278" y="142"/>
                  </a:lnTo>
                  <a:lnTo>
                    <a:pt x="278" y="140"/>
                  </a:lnTo>
                  <a:lnTo>
                    <a:pt x="278" y="100"/>
                  </a:lnTo>
                  <a:lnTo>
                    <a:pt x="278" y="100"/>
                  </a:lnTo>
                  <a:lnTo>
                    <a:pt x="278" y="100"/>
                  </a:lnTo>
                  <a:lnTo>
                    <a:pt x="280" y="98"/>
                  </a:lnTo>
                  <a:lnTo>
                    <a:pt x="282" y="98"/>
                  </a:lnTo>
                  <a:lnTo>
                    <a:pt x="282" y="98"/>
                  </a:lnTo>
                  <a:lnTo>
                    <a:pt x="282" y="100"/>
                  </a:lnTo>
                  <a:lnTo>
                    <a:pt x="284" y="100"/>
                  </a:lnTo>
                  <a:lnTo>
                    <a:pt x="284" y="140"/>
                  </a:lnTo>
                  <a:close/>
                  <a:moveTo>
                    <a:pt x="300" y="140"/>
                  </a:moveTo>
                  <a:lnTo>
                    <a:pt x="300" y="140"/>
                  </a:lnTo>
                  <a:lnTo>
                    <a:pt x="300" y="142"/>
                  </a:lnTo>
                  <a:lnTo>
                    <a:pt x="298" y="142"/>
                  </a:lnTo>
                  <a:lnTo>
                    <a:pt x="296" y="142"/>
                  </a:lnTo>
                  <a:lnTo>
                    <a:pt x="296" y="142"/>
                  </a:lnTo>
                  <a:lnTo>
                    <a:pt x="294" y="142"/>
                  </a:lnTo>
                  <a:lnTo>
                    <a:pt x="294" y="140"/>
                  </a:lnTo>
                  <a:lnTo>
                    <a:pt x="294" y="100"/>
                  </a:lnTo>
                  <a:lnTo>
                    <a:pt x="294" y="100"/>
                  </a:lnTo>
                  <a:lnTo>
                    <a:pt x="294" y="100"/>
                  </a:lnTo>
                  <a:lnTo>
                    <a:pt x="296" y="98"/>
                  </a:lnTo>
                  <a:lnTo>
                    <a:pt x="298" y="98"/>
                  </a:lnTo>
                  <a:lnTo>
                    <a:pt x="298" y="98"/>
                  </a:lnTo>
                  <a:lnTo>
                    <a:pt x="300" y="100"/>
                  </a:lnTo>
                  <a:lnTo>
                    <a:pt x="300" y="100"/>
                  </a:lnTo>
                  <a:lnTo>
                    <a:pt x="300" y="140"/>
                  </a:lnTo>
                  <a:close/>
                  <a:moveTo>
                    <a:pt x="318" y="140"/>
                  </a:moveTo>
                  <a:lnTo>
                    <a:pt x="318" y="140"/>
                  </a:lnTo>
                  <a:lnTo>
                    <a:pt x="318" y="142"/>
                  </a:lnTo>
                  <a:lnTo>
                    <a:pt x="316" y="142"/>
                  </a:lnTo>
                  <a:lnTo>
                    <a:pt x="314" y="142"/>
                  </a:lnTo>
                  <a:lnTo>
                    <a:pt x="314" y="142"/>
                  </a:lnTo>
                  <a:lnTo>
                    <a:pt x="312" y="142"/>
                  </a:lnTo>
                  <a:lnTo>
                    <a:pt x="312" y="140"/>
                  </a:lnTo>
                  <a:lnTo>
                    <a:pt x="312" y="100"/>
                  </a:lnTo>
                  <a:lnTo>
                    <a:pt x="312" y="100"/>
                  </a:lnTo>
                  <a:lnTo>
                    <a:pt x="312" y="100"/>
                  </a:lnTo>
                  <a:lnTo>
                    <a:pt x="314" y="98"/>
                  </a:lnTo>
                  <a:lnTo>
                    <a:pt x="316" y="98"/>
                  </a:lnTo>
                  <a:lnTo>
                    <a:pt x="316" y="98"/>
                  </a:lnTo>
                  <a:lnTo>
                    <a:pt x="318" y="100"/>
                  </a:lnTo>
                  <a:lnTo>
                    <a:pt x="318" y="100"/>
                  </a:lnTo>
                  <a:lnTo>
                    <a:pt x="318" y="140"/>
                  </a:lnTo>
                  <a:close/>
                  <a:moveTo>
                    <a:pt x="334" y="140"/>
                  </a:moveTo>
                  <a:lnTo>
                    <a:pt x="334" y="140"/>
                  </a:lnTo>
                  <a:lnTo>
                    <a:pt x="334" y="142"/>
                  </a:lnTo>
                  <a:lnTo>
                    <a:pt x="332" y="142"/>
                  </a:lnTo>
                  <a:lnTo>
                    <a:pt x="330" y="142"/>
                  </a:lnTo>
                  <a:lnTo>
                    <a:pt x="330" y="142"/>
                  </a:lnTo>
                  <a:lnTo>
                    <a:pt x="330" y="142"/>
                  </a:lnTo>
                  <a:lnTo>
                    <a:pt x="328" y="140"/>
                  </a:lnTo>
                  <a:lnTo>
                    <a:pt x="328" y="100"/>
                  </a:lnTo>
                  <a:lnTo>
                    <a:pt x="328" y="100"/>
                  </a:lnTo>
                  <a:lnTo>
                    <a:pt x="330" y="100"/>
                  </a:lnTo>
                  <a:lnTo>
                    <a:pt x="330" y="98"/>
                  </a:lnTo>
                  <a:lnTo>
                    <a:pt x="332" y="98"/>
                  </a:lnTo>
                  <a:lnTo>
                    <a:pt x="332" y="98"/>
                  </a:lnTo>
                  <a:lnTo>
                    <a:pt x="334" y="100"/>
                  </a:lnTo>
                  <a:lnTo>
                    <a:pt x="334" y="100"/>
                  </a:lnTo>
                  <a:lnTo>
                    <a:pt x="334" y="140"/>
                  </a:lnTo>
                  <a:close/>
                  <a:moveTo>
                    <a:pt x="352" y="140"/>
                  </a:moveTo>
                  <a:lnTo>
                    <a:pt x="352" y="140"/>
                  </a:lnTo>
                  <a:lnTo>
                    <a:pt x="350" y="142"/>
                  </a:lnTo>
                  <a:lnTo>
                    <a:pt x="348" y="142"/>
                  </a:lnTo>
                  <a:lnTo>
                    <a:pt x="348" y="142"/>
                  </a:lnTo>
                  <a:lnTo>
                    <a:pt x="348" y="142"/>
                  </a:lnTo>
                  <a:lnTo>
                    <a:pt x="346" y="142"/>
                  </a:lnTo>
                  <a:lnTo>
                    <a:pt x="344" y="140"/>
                  </a:lnTo>
                  <a:lnTo>
                    <a:pt x="344" y="100"/>
                  </a:lnTo>
                  <a:lnTo>
                    <a:pt x="344" y="100"/>
                  </a:lnTo>
                  <a:lnTo>
                    <a:pt x="346" y="100"/>
                  </a:lnTo>
                  <a:lnTo>
                    <a:pt x="348" y="98"/>
                  </a:lnTo>
                  <a:lnTo>
                    <a:pt x="348" y="98"/>
                  </a:lnTo>
                  <a:lnTo>
                    <a:pt x="348" y="98"/>
                  </a:lnTo>
                  <a:lnTo>
                    <a:pt x="350" y="100"/>
                  </a:lnTo>
                  <a:lnTo>
                    <a:pt x="352" y="100"/>
                  </a:lnTo>
                  <a:lnTo>
                    <a:pt x="352" y="140"/>
                  </a:lnTo>
                  <a:close/>
                  <a:moveTo>
                    <a:pt x="368" y="140"/>
                  </a:moveTo>
                  <a:lnTo>
                    <a:pt x="368" y="140"/>
                  </a:lnTo>
                  <a:lnTo>
                    <a:pt x="366" y="140"/>
                  </a:lnTo>
                  <a:lnTo>
                    <a:pt x="366" y="142"/>
                  </a:lnTo>
                  <a:lnTo>
                    <a:pt x="364" y="142"/>
                  </a:lnTo>
                  <a:lnTo>
                    <a:pt x="364" y="142"/>
                  </a:lnTo>
                  <a:lnTo>
                    <a:pt x="362" y="140"/>
                  </a:lnTo>
                  <a:lnTo>
                    <a:pt x="362" y="140"/>
                  </a:lnTo>
                  <a:lnTo>
                    <a:pt x="362" y="100"/>
                  </a:lnTo>
                  <a:lnTo>
                    <a:pt x="362" y="100"/>
                  </a:lnTo>
                  <a:lnTo>
                    <a:pt x="362" y="98"/>
                  </a:lnTo>
                  <a:lnTo>
                    <a:pt x="364" y="98"/>
                  </a:lnTo>
                  <a:lnTo>
                    <a:pt x="366" y="98"/>
                  </a:lnTo>
                  <a:lnTo>
                    <a:pt x="366" y="98"/>
                  </a:lnTo>
                  <a:lnTo>
                    <a:pt x="366" y="98"/>
                  </a:lnTo>
                  <a:lnTo>
                    <a:pt x="368" y="100"/>
                  </a:lnTo>
                  <a:lnTo>
                    <a:pt x="368" y="140"/>
                  </a:lnTo>
                  <a:close/>
                  <a:moveTo>
                    <a:pt x="384" y="140"/>
                  </a:moveTo>
                  <a:lnTo>
                    <a:pt x="384" y="140"/>
                  </a:lnTo>
                  <a:lnTo>
                    <a:pt x="384" y="140"/>
                  </a:lnTo>
                  <a:lnTo>
                    <a:pt x="382" y="142"/>
                  </a:lnTo>
                  <a:lnTo>
                    <a:pt x="380" y="142"/>
                  </a:lnTo>
                  <a:lnTo>
                    <a:pt x="380" y="142"/>
                  </a:lnTo>
                  <a:lnTo>
                    <a:pt x="378" y="140"/>
                  </a:lnTo>
                  <a:lnTo>
                    <a:pt x="378" y="140"/>
                  </a:lnTo>
                  <a:lnTo>
                    <a:pt x="378" y="100"/>
                  </a:lnTo>
                  <a:lnTo>
                    <a:pt x="378" y="100"/>
                  </a:lnTo>
                  <a:lnTo>
                    <a:pt x="378" y="98"/>
                  </a:lnTo>
                  <a:lnTo>
                    <a:pt x="380" y="98"/>
                  </a:lnTo>
                  <a:lnTo>
                    <a:pt x="382" y="98"/>
                  </a:lnTo>
                  <a:lnTo>
                    <a:pt x="382" y="98"/>
                  </a:lnTo>
                  <a:lnTo>
                    <a:pt x="384" y="98"/>
                  </a:lnTo>
                  <a:lnTo>
                    <a:pt x="384" y="100"/>
                  </a:lnTo>
                  <a:lnTo>
                    <a:pt x="384" y="140"/>
                  </a:lnTo>
                  <a:close/>
                  <a:moveTo>
                    <a:pt x="400" y="138"/>
                  </a:moveTo>
                  <a:lnTo>
                    <a:pt x="400" y="138"/>
                  </a:lnTo>
                  <a:lnTo>
                    <a:pt x="400" y="140"/>
                  </a:lnTo>
                  <a:lnTo>
                    <a:pt x="398" y="140"/>
                  </a:lnTo>
                  <a:lnTo>
                    <a:pt x="396" y="140"/>
                  </a:lnTo>
                  <a:lnTo>
                    <a:pt x="396" y="140"/>
                  </a:lnTo>
                  <a:lnTo>
                    <a:pt x="396" y="140"/>
                  </a:lnTo>
                  <a:lnTo>
                    <a:pt x="394" y="138"/>
                  </a:lnTo>
                  <a:lnTo>
                    <a:pt x="394" y="100"/>
                  </a:lnTo>
                  <a:lnTo>
                    <a:pt x="394" y="100"/>
                  </a:lnTo>
                  <a:lnTo>
                    <a:pt x="396" y="98"/>
                  </a:lnTo>
                  <a:lnTo>
                    <a:pt x="396" y="96"/>
                  </a:lnTo>
                  <a:lnTo>
                    <a:pt x="398" y="96"/>
                  </a:lnTo>
                  <a:lnTo>
                    <a:pt x="398" y="96"/>
                  </a:lnTo>
                  <a:lnTo>
                    <a:pt x="400" y="98"/>
                  </a:lnTo>
                  <a:lnTo>
                    <a:pt x="400" y="100"/>
                  </a:lnTo>
                  <a:lnTo>
                    <a:pt x="400" y="138"/>
                  </a:lnTo>
                  <a:close/>
                  <a:moveTo>
                    <a:pt x="418" y="136"/>
                  </a:moveTo>
                  <a:lnTo>
                    <a:pt x="418" y="136"/>
                  </a:lnTo>
                  <a:lnTo>
                    <a:pt x="416" y="138"/>
                  </a:lnTo>
                  <a:lnTo>
                    <a:pt x="416" y="138"/>
                  </a:lnTo>
                  <a:lnTo>
                    <a:pt x="414" y="138"/>
                  </a:lnTo>
                  <a:lnTo>
                    <a:pt x="414" y="138"/>
                  </a:lnTo>
                  <a:lnTo>
                    <a:pt x="412" y="138"/>
                  </a:lnTo>
                  <a:lnTo>
                    <a:pt x="412" y="136"/>
                  </a:lnTo>
                  <a:lnTo>
                    <a:pt x="412" y="98"/>
                  </a:lnTo>
                  <a:lnTo>
                    <a:pt x="412" y="98"/>
                  </a:lnTo>
                  <a:lnTo>
                    <a:pt x="412" y="96"/>
                  </a:lnTo>
                  <a:lnTo>
                    <a:pt x="414" y="96"/>
                  </a:lnTo>
                  <a:lnTo>
                    <a:pt x="416" y="96"/>
                  </a:lnTo>
                  <a:lnTo>
                    <a:pt x="416" y="96"/>
                  </a:lnTo>
                  <a:lnTo>
                    <a:pt x="416" y="96"/>
                  </a:lnTo>
                  <a:lnTo>
                    <a:pt x="418" y="98"/>
                  </a:lnTo>
                  <a:lnTo>
                    <a:pt x="418" y="136"/>
                  </a:lnTo>
                  <a:close/>
                  <a:moveTo>
                    <a:pt x="434" y="136"/>
                  </a:moveTo>
                  <a:lnTo>
                    <a:pt x="434" y="136"/>
                  </a:lnTo>
                  <a:lnTo>
                    <a:pt x="434" y="136"/>
                  </a:lnTo>
                  <a:lnTo>
                    <a:pt x="432" y="138"/>
                  </a:lnTo>
                  <a:lnTo>
                    <a:pt x="430" y="138"/>
                  </a:lnTo>
                  <a:lnTo>
                    <a:pt x="430" y="138"/>
                  </a:lnTo>
                  <a:lnTo>
                    <a:pt x="428" y="136"/>
                  </a:lnTo>
                  <a:lnTo>
                    <a:pt x="428" y="136"/>
                  </a:lnTo>
                  <a:lnTo>
                    <a:pt x="428" y="96"/>
                  </a:lnTo>
                  <a:lnTo>
                    <a:pt x="428" y="96"/>
                  </a:lnTo>
                  <a:lnTo>
                    <a:pt x="428" y="94"/>
                  </a:lnTo>
                  <a:lnTo>
                    <a:pt x="430" y="94"/>
                  </a:lnTo>
                  <a:lnTo>
                    <a:pt x="432" y="94"/>
                  </a:lnTo>
                  <a:lnTo>
                    <a:pt x="432" y="94"/>
                  </a:lnTo>
                  <a:lnTo>
                    <a:pt x="434" y="94"/>
                  </a:lnTo>
                  <a:lnTo>
                    <a:pt x="434" y="96"/>
                  </a:lnTo>
                  <a:lnTo>
                    <a:pt x="434" y="136"/>
                  </a:lnTo>
                  <a:close/>
                  <a:moveTo>
                    <a:pt x="450" y="132"/>
                  </a:moveTo>
                  <a:lnTo>
                    <a:pt x="450" y="132"/>
                  </a:lnTo>
                  <a:lnTo>
                    <a:pt x="450" y="134"/>
                  </a:lnTo>
                  <a:lnTo>
                    <a:pt x="448" y="136"/>
                  </a:lnTo>
                  <a:lnTo>
                    <a:pt x="446" y="136"/>
                  </a:lnTo>
                  <a:lnTo>
                    <a:pt x="446" y="136"/>
                  </a:lnTo>
                  <a:lnTo>
                    <a:pt x="446" y="134"/>
                  </a:lnTo>
                  <a:lnTo>
                    <a:pt x="444" y="132"/>
                  </a:lnTo>
                  <a:lnTo>
                    <a:pt x="444" y="94"/>
                  </a:lnTo>
                  <a:lnTo>
                    <a:pt x="444" y="94"/>
                  </a:lnTo>
                  <a:lnTo>
                    <a:pt x="446" y="92"/>
                  </a:lnTo>
                  <a:lnTo>
                    <a:pt x="446" y="92"/>
                  </a:lnTo>
                  <a:lnTo>
                    <a:pt x="448" y="92"/>
                  </a:lnTo>
                  <a:lnTo>
                    <a:pt x="448" y="92"/>
                  </a:lnTo>
                  <a:lnTo>
                    <a:pt x="450" y="92"/>
                  </a:lnTo>
                  <a:lnTo>
                    <a:pt x="450" y="94"/>
                  </a:lnTo>
                  <a:lnTo>
                    <a:pt x="450" y="132"/>
                  </a:lnTo>
                  <a:close/>
                  <a:moveTo>
                    <a:pt x="468" y="130"/>
                  </a:moveTo>
                  <a:lnTo>
                    <a:pt x="468" y="130"/>
                  </a:lnTo>
                  <a:lnTo>
                    <a:pt x="466" y="132"/>
                  </a:lnTo>
                  <a:lnTo>
                    <a:pt x="464" y="132"/>
                  </a:lnTo>
                  <a:lnTo>
                    <a:pt x="464" y="132"/>
                  </a:lnTo>
                  <a:lnTo>
                    <a:pt x="464" y="132"/>
                  </a:lnTo>
                  <a:lnTo>
                    <a:pt x="462" y="132"/>
                  </a:lnTo>
                  <a:lnTo>
                    <a:pt x="460" y="130"/>
                  </a:lnTo>
                  <a:lnTo>
                    <a:pt x="460" y="92"/>
                  </a:lnTo>
                  <a:lnTo>
                    <a:pt x="460" y="92"/>
                  </a:lnTo>
                  <a:lnTo>
                    <a:pt x="462" y="90"/>
                  </a:lnTo>
                  <a:lnTo>
                    <a:pt x="464" y="90"/>
                  </a:lnTo>
                  <a:lnTo>
                    <a:pt x="464" y="90"/>
                  </a:lnTo>
                  <a:lnTo>
                    <a:pt x="464" y="90"/>
                  </a:lnTo>
                  <a:lnTo>
                    <a:pt x="466" y="90"/>
                  </a:lnTo>
                  <a:lnTo>
                    <a:pt x="468" y="92"/>
                  </a:lnTo>
                  <a:lnTo>
                    <a:pt x="468" y="130"/>
                  </a:lnTo>
                  <a:close/>
                  <a:moveTo>
                    <a:pt x="484" y="128"/>
                  </a:moveTo>
                  <a:lnTo>
                    <a:pt x="484" y="128"/>
                  </a:lnTo>
                  <a:lnTo>
                    <a:pt x="482" y="130"/>
                  </a:lnTo>
                  <a:lnTo>
                    <a:pt x="482" y="130"/>
                  </a:lnTo>
                  <a:lnTo>
                    <a:pt x="480" y="130"/>
                  </a:lnTo>
                  <a:lnTo>
                    <a:pt x="480" y="130"/>
                  </a:lnTo>
                  <a:lnTo>
                    <a:pt x="478" y="130"/>
                  </a:lnTo>
                  <a:lnTo>
                    <a:pt x="478" y="128"/>
                  </a:lnTo>
                  <a:lnTo>
                    <a:pt x="478" y="90"/>
                  </a:lnTo>
                  <a:lnTo>
                    <a:pt x="478" y="90"/>
                  </a:lnTo>
                  <a:lnTo>
                    <a:pt x="478" y="88"/>
                  </a:lnTo>
                  <a:lnTo>
                    <a:pt x="480" y="88"/>
                  </a:lnTo>
                  <a:lnTo>
                    <a:pt x="482" y="88"/>
                  </a:lnTo>
                  <a:lnTo>
                    <a:pt x="482" y="88"/>
                  </a:lnTo>
                  <a:lnTo>
                    <a:pt x="482" y="88"/>
                  </a:lnTo>
                  <a:lnTo>
                    <a:pt x="484" y="90"/>
                  </a:lnTo>
                  <a:lnTo>
                    <a:pt x="484" y="128"/>
                  </a:lnTo>
                  <a:close/>
                  <a:moveTo>
                    <a:pt x="500" y="126"/>
                  </a:moveTo>
                  <a:lnTo>
                    <a:pt x="500" y="126"/>
                  </a:lnTo>
                  <a:lnTo>
                    <a:pt x="500" y="126"/>
                  </a:lnTo>
                  <a:lnTo>
                    <a:pt x="498" y="128"/>
                  </a:lnTo>
                  <a:lnTo>
                    <a:pt x="496" y="128"/>
                  </a:lnTo>
                  <a:lnTo>
                    <a:pt x="496" y="128"/>
                  </a:lnTo>
                  <a:lnTo>
                    <a:pt x="494" y="126"/>
                  </a:lnTo>
                  <a:lnTo>
                    <a:pt x="494" y="126"/>
                  </a:lnTo>
                  <a:lnTo>
                    <a:pt x="494" y="86"/>
                  </a:lnTo>
                  <a:lnTo>
                    <a:pt x="494" y="86"/>
                  </a:lnTo>
                  <a:lnTo>
                    <a:pt x="494" y="84"/>
                  </a:lnTo>
                  <a:lnTo>
                    <a:pt x="496" y="84"/>
                  </a:lnTo>
                  <a:lnTo>
                    <a:pt x="498" y="84"/>
                  </a:lnTo>
                  <a:lnTo>
                    <a:pt x="498" y="84"/>
                  </a:lnTo>
                  <a:lnTo>
                    <a:pt x="500" y="84"/>
                  </a:lnTo>
                  <a:lnTo>
                    <a:pt x="500" y="86"/>
                  </a:lnTo>
                  <a:lnTo>
                    <a:pt x="500" y="126"/>
                  </a:lnTo>
                  <a:close/>
                  <a:moveTo>
                    <a:pt x="516" y="122"/>
                  </a:moveTo>
                  <a:lnTo>
                    <a:pt x="516" y="122"/>
                  </a:lnTo>
                  <a:lnTo>
                    <a:pt x="516" y="122"/>
                  </a:lnTo>
                  <a:lnTo>
                    <a:pt x="514" y="124"/>
                  </a:lnTo>
                  <a:lnTo>
                    <a:pt x="512" y="124"/>
                  </a:lnTo>
                  <a:lnTo>
                    <a:pt x="512" y="124"/>
                  </a:lnTo>
                  <a:lnTo>
                    <a:pt x="512" y="122"/>
                  </a:lnTo>
                  <a:lnTo>
                    <a:pt x="510" y="122"/>
                  </a:lnTo>
                  <a:lnTo>
                    <a:pt x="510" y="82"/>
                  </a:lnTo>
                  <a:lnTo>
                    <a:pt x="510" y="82"/>
                  </a:lnTo>
                  <a:lnTo>
                    <a:pt x="512" y="82"/>
                  </a:lnTo>
                  <a:lnTo>
                    <a:pt x="512" y="80"/>
                  </a:lnTo>
                  <a:lnTo>
                    <a:pt x="514" y="80"/>
                  </a:lnTo>
                  <a:lnTo>
                    <a:pt x="514" y="80"/>
                  </a:lnTo>
                  <a:lnTo>
                    <a:pt x="516" y="82"/>
                  </a:lnTo>
                  <a:lnTo>
                    <a:pt x="516" y="82"/>
                  </a:lnTo>
                  <a:lnTo>
                    <a:pt x="516" y="122"/>
                  </a:lnTo>
                  <a:close/>
                  <a:moveTo>
                    <a:pt x="534" y="118"/>
                  </a:moveTo>
                  <a:lnTo>
                    <a:pt x="534" y="118"/>
                  </a:lnTo>
                  <a:lnTo>
                    <a:pt x="532" y="120"/>
                  </a:lnTo>
                  <a:lnTo>
                    <a:pt x="532" y="120"/>
                  </a:lnTo>
                  <a:lnTo>
                    <a:pt x="530" y="120"/>
                  </a:lnTo>
                  <a:lnTo>
                    <a:pt x="530" y="120"/>
                  </a:lnTo>
                  <a:lnTo>
                    <a:pt x="528" y="120"/>
                  </a:lnTo>
                  <a:lnTo>
                    <a:pt x="528" y="118"/>
                  </a:lnTo>
                  <a:lnTo>
                    <a:pt x="528" y="80"/>
                  </a:lnTo>
                  <a:lnTo>
                    <a:pt x="528" y="80"/>
                  </a:lnTo>
                  <a:lnTo>
                    <a:pt x="528" y="78"/>
                  </a:lnTo>
                  <a:lnTo>
                    <a:pt x="530" y="78"/>
                  </a:lnTo>
                  <a:lnTo>
                    <a:pt x="532" y="78"/>
                  </a:lnTo>
                  <a:lnTo>
                    <a:pt x="532" y="78"/>
                  </a:lnTo>
                  <a:lnTo>
                    <a:pt x="532" y="78"/>
                  </a:lnTo>
                  <a:lnTo>
                    <a:pt x="534" y="80"/>
                  </a:lnTo>
                  <a:lnTo>
                    <a:pt x="534" y="118"/>
                  </a:lnTo>
                  <a:close/>
                  <a:moveTo>
                    <a:pt x="550" y="114"/>
                  </a:moveTo>
                  <a:lnTo>
                    <a:pt x="550" y="114"/>
                  </a:lnTo>
                  <a:lnTo>
                    <a:pt x="550" y="114"/>
                  </a:lnTo>
                  <a:lnTo>
                    <a:pt x="548" y="116"/>
                  </a:lnTo>
                  <a:lnTo>
                    <a:pt x="546" y="116"/>
                  </a:lnTo>
                  <a:lnTo>
                    <a:pt x="546" y="116"/>
                  </a:lnTo>
                  <a:lnTo>
                    <a:pt x="544" y="114"/>
                  </a:lnTo>
                  <a:lnTo>
                    <a:pt x="544" y="114"/>
                  </a:lnTo>
                  <a:lnTo>
                    <a:pt x="544" y="74"/>
                  </a:lnTo>
                  <a:lnTo>
                    <a:pt x="544" y="74"/>
                  </a:lnTo>
                  <a:lnTo>
                    <a:pt x="544" y="72"/>
                  </a:lnTo>
                  <a:lnTo>
                    <a:pt x="546" y="72"/>
                  </a:lnTo>
                  <a:lnTo>
                    <a:pt x="548" y="72"/>
                  </a:lnTo>
                  <a:lnTo>
                    <a:pt x="548" y="72"/>
                  </a:lnTo>
                  <a:lnTo>
                    <a:pt x="550" y="72"/>
                  </a:lnTo>
                  <a:lnTo>
                    <a:pt x="550" y="74"/>
                  </a:lnTo>
                  <a:lnTo>
                    <a:pt x="550" y="114"/>
                  </a:lnTo>
                  <a:close/>
                  <a:moveTo>
                    <a:pt x="566" y="108"/>
                  </a:moveTo>
                  <a:lnTo>
                    <a:pt x="566" y="108"/>
                  </a:lnTo>
                  <a:lnTo>
                    <a:pt x="566" y="110"/>
                  </a:lnTo>
                  <a:lnTo>
                    <a:pt x="564" y="110"/>
                  </a:lnTo>
                  <a:lnTo>
                    <a:pt x="562" y="110"/>
                  </a:lnTo>
                  <a:lnTo>
                    <a:pt x="562" y="110"/>
                  </a:lnTo>
                  <a:lnTo>
                    <a:pt x="560" y="110"/>
                  </a:lnTo>
                  <a:lnTo>
                    <a:pt x="560" y="108"/>
                  </a:lnTo>
                  <a:lnTo>
                    <a:pt x="560" y="68"/>
                  </a:lnTo>
                  <a:lnTo>
                    <a:pt x="560" y="68"/>
                  </a:lnTo>
                  <a:lnTo>
                    <a:pt x="560" y="68"/>
                  </a:lnTo>
                  <a:lnTo>
                    <a:pt x="562" y="66"/>
                  </a:lnTo>
                  <a:lnTo>
                    <a:pt x="564" y="66"/>
                  </a:lnTo>
                  <a:lnTo>
                    <a:pt x="564" y="66"/>
                  </a:lnTo>
                  <a:lnTo>
                    <a:pt x="566" y="68"/>
                  </a:lnTo>
                  <a:lnTo>
                    <a:pt x="566" y="68"/>
                  </a:lnTo>
                  <a:lnTo>
                    <a:pt x="566" y="108"/>
                  </a:lnTo>
                  <a:close/>
                  <a:moveTo>
                    <a:pt x="582" y="102"/>
                  </a:moveTo>
                  <a:lnTo>
                    <a:pt x="582" y="102"/>
                  </a:lnTo>
                  <a:lnTo>
                    <a:pt x="582" y="104"/>
                  </a:lnTo>
                  <a:lnTo>
                    <a:pt x="580" y="104"/>
                  </a:lnTo>
                  <a:lnTo>
                    <a:pt x="580" y="104"/>
                  </a:lnTo>
                  <a:lnTo>
                    <a:pt x="580" y="104"/>
                  </a:lnTo>
                  <a:lnTo>
                    <a:pt x="578" y="104"/>
                  </a:lnTo>
                  <a:lnTo>
                    <a:pt x="576" y="102"/>
                  </a:lnTo>
                  <a:lnTo>
                    <a:pt x="576" y="62"/>
                  </a:lnTo>
                  <a:lnTo>
                    <a:pt x="576" y="62"/>
                  </a:lnTo>
                  <a:lnTo>
                    <a:pt x="578" y="62"/>
                  </a:lnTo>
                  <a:lnTo>
                    <a:pt x="580" y="60"/>
                  </a:lnTo>
                  <a:lnTo>
                    <a:pt x="580" y="60"/>
                  </a:lnTo>
                  <a:lnTo>
                    <a:pt x="580" y="60"/>
                  </a:lnTo>
                  <a:lnTo>
                    <a:pt x="582" y="62"/>
                  </a:lnTo>
                  <a:lnTo>
                    <a:pt x="582" y="62"/>
                  </a:lnTo>
                  <a:lnTo>
                    <a:pt x="582" y="102"/>
                  </a:lnTo>
                  <a:close/>
                  <a:moveTo>
                    <a:pt x="600" y="92"/>
                  </a:moveTo>
                  <a:lnTo>
                    <a:pt x="600" y="92"/>
                  </a:lnTo>
                  <a:lnTo>
                    <a:pt x="598" y="94"/>
                  </a:lnTo>
                  <a:lnTo>
                    <a:pt x="598" y="94"/>
                  </a:lnTo>
                  <a:lnTo>
                    <a:pt x="596" y="94"/>
                  </a:lnTo>
                  <a:lnTo>
                    <a:pt x="596" y="94"/>
                  </a:lnTo>
                  <a:lnTo>
                    <a:pt x="594" y="94"/>
                  </a:lnTo>
                  <a:lnTo>
                    <a:pt x="594" y="92"/>
                  </a:lnTo>
                  <a:lnTo>
                    <a:pt x="594" y="54"/>
                  </a:lnTo>
                  <a:lnTo>
                    <a:pt x="594" y="54"/>
                  </a:lnTo>
                  <a:lnTo>
                    <a:pt x="594" y="52"/>
                  </a:lnTo>
                  <a:lnTo>
                    <a:pt x="596" y="52"/>
                  </a:lnTo>
                  <a:lnTo>
                    <a:pt x="598" y="52"/>
                  </a:lnTo>
                  <a:lnTo>
                    <a:pt x="598" y="52"/>
                  </a:lnTo>
                  <a:lnTo>
                    <a:pt x="598" y="52"/>
                  </a:lnTo>
                  <a:lnTo>
                    <a:pt x="600" y="54"/>
                  </a:lnTo>
                  <a:lnTo>
                    <a:pt x="600" y="92"/>
                  </a:lnTo>
                  <a:close/>
                  <a:moveTo>
                    <a:pt x="616" y="82"/>
                  </a:moveTo>
                  <a:lnTo>
                    <a:pt x="616" y="82"/>
                  </a:lnTo>
                  <a:lnTo>
                    <a:pt x="616" y="82"/>
                  </a:lnTo>
                  <a:lnTo>
                    <a:pt x="614" y="84"/>
                  </a:lnTo>
                  <a:lnTo>
                    <a:pt x="612" y="84"/>
                  </a:lnTo>
                  <a:lnTo>
                    <a:pt x="612" y="84"/>
                  </a:lnTo>
                  <a:lnTo>
                    <a:pt x="610" y="82"/>
                  </a:lnTo>
                  <a:lnTo>
                    <a:pt x="610" y="82"/>
                  </a:lnTo>
                  <a:lnTo>
                    <a:pt x="610" y="42"/>
                  </a:lnTo>
                  <a:lnTo>
                    <a:pt x="610" y="42"/>
                  </a:lnTo>
                  <a:lnTo>
                    <a:pt x="610" y="40"/>
                  </a:lnTo>
                  <a:lnTo>
                    <a:pt x="612" y="40"/>
                  </a:lnTo>
                  <a:lnTo>
                    <a:pt x="614" y="40"/>
                  </a:lnTo>
                  <a:lnTo>
                    <a:pt x="614" y="40"/>
                  </a:lnTo>
                  <a:lnTo>
                    <a:pt x="616" y="40"/>
                  </a:lnTo>
                  <a:lnTo>
                    <a:pt x="616" y="42"/>
                  </a:lnTo>
                  <a:lnTo>
                    <a:pt x="616" y="8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896"/>
            <p:cNvSpPr>
              <a:spLocks noEditPoints="1"/>
            </p:cNvSpPr>
            <p:nvPr/>
          </p:nvSpPr>
          <p:spPr bwMode="auto">
            <a:xfrm>
              <a:off x="-2781300" y="-3206750"/>
              <a:ext cx="990600" cy="231775"/>
            </a:xfrm>
            <a:custGeom>
              <a:avLst/>
              <a:gdLst/>
              <a:ahLst/>
              <a:cxnLst>
                <a:cxn ang="0">
                  <a:pos x="6" y="0"/>
                </a:cxn>
                <a:cxn ang="0">
                  <a:pos x="54" y="112"/>
                </a:cxn>
                <a:cxn ang="0">
                  <a:pos x="570" y="112"/>
                </a:cxn>
                <a:cxn ang="0">
                  <a:pos x="618" y="0"/>
                </a:cxn>
                <a:cxn ang="0">
                  <a:pos x="18" y="80"/>
                </a:cxn>
                <a:cxn ang="0">
                  <a:pos x="14" y="40"/>
                </a:cxn>
                <a:cxn ang="0">
                  <a:pos x="32" y="94"/>
                </a:cxn>
                <a:cxn ang="0">
                  <a:pos x="34" y="92"/>
                </a:cxn>
                <a:cxn ang="0">
                  <a:pos x="46" y="60"/>
                </a:cxn>
                <a:cxn ang="0">
                  <a:pos x="64" y="110"/>
                </a:cxn>
                <a:cxn ang="0">
                  <a:pos x="68" y="68"/>
                </a:cxn>
                <a:cxn ang="0">
                  <a:pos x="78" y="74"/>
                </a:cxn>
                <a:cxn ang="0">
                  <a:pos x="98" y="120"/>
                </a:cxn>
                <a:cxn ang="0">
                  <a:pos x="100" y="78"/>
                </a:cxn>
                <a:cxn ang="0">
                  <a:pos x="112" y="82"/>
                </a:cxn>
                <a:cxn ang="0">
                  <a:pos x="134" y="126"/>
                </a:cxn>
                <a:cxn ang="0">
                  <a:pos x="132" y="84"/>
                </a:cxn>
                <a:cxn ang="0">
                  <a:pos x="144" y="128"/>
                </a:cxn>
                <a:cxn ang="0">
                  <a:pos x="168" y="130"/>
                </a:cxn>
                <a:cxn ang="0">
                  <a:pos x="166" y="90"/>
                </a:cxn>
                <a:cxn ang="0">
                  <a:pos x="178" y="134"/>
                </a:cxn>
                <a:cxn ang="0">
                  <a:pos x="200" y="134"/>
                </a:cxn>
                <a:cxn ang="0">
                  <a:pos x="196" y="94"/>
                </a:cxn>
                <a:cxn ang="0">
                  <a:pos x="214" y="138"/>
                </a:cxn>
                <a:cxn ang="0">
                  <a:pos x="218" y="136"/>
                </a:cxn>
                <a:cxn ang="0">
                  <a:pos x="228" y="98"/>
                </a:cxn>
                <a:cxn ang="0">
                  <a:pos x="246" y="140"/>
                </a:cxn>
                <a:cxn ang="0">
                  <a:pos x="250" y="100"/>
                </a:cxn>
                <a:cxn ang="0">
                  <a:pos x="260" y="100"/>
                </a:cxn>
                <a:cxn ang="0">
                  <a:pos x="282" y="142"/>
                </a:cxn>
                <a:cxn ang="0">
                  <a:pos x="282" y="98"/>
                </a:cxn>
                <a:cxn ang="0">
                  <a:pos x="294" y="100"/>
                </a:cxn>
                <a:cxn ang="0">
                  <a:pos x="318" y="140"/>
                </a:cxn>
                <a:cxn ang="0">
                  <a:pos x="316" y="98"/>
                </a:cxn>
                <a:cxn ang="0">
                  <a:pos x="328" y="140"/>
                </a:cxn>
                <a:cxn ang="0">
                  <a:pos x="352" y="140"/>
                </a:cxn>
                <a:cxn ang="0">
                  <a:pos x="348" y="98"/>
                </a:cxn>
                <a:cxn ang="0">
                  <a:pos x="362" y="140"/>
                </a:cxn>
                <a:cxn ang="0">
                  <a:pos x="384" y="138"/>
                </a:cxn>
                <a:cxn ang="0">
                  <a:pos x="380" y="98"/>
                </a:cxn>
                <a:cxn ang="0">
                  <a:pos x="396" y="140"/>
                </a:cxn>
                <a:cxn ang="0">
                  <a:pos x="400" y="138"/>
                </a:cxn>
                <a:cxn ang="0">
                  <a:pos x="412" y="96"/>
                </a:cxn>
                <a:cxn ang="0">
                  <a:pos x="430" y="138"/>
                </a:cxn>
                <a:cxn ang="0">
                  <a:pos x="434" y="96"/>
                </a:cxn>
                <a:cxn ang="0">
                  <a:pos x="444" y="94"/>
                </a:cxn>
                <a:cxn ang="0">
                  <a:pos x="464" y="132"/>
                </a:cxn>
                <a:cxn ang="0">
                  <a:pos x="466" y="90"/>
                </a:cxn>
                <a:cxn ang="0">
                  <a:pos x="478" y="90"/>
                </a:cxn>
                <a:cxn ang="0">
                  <a:pos x="500" y="126"/>
                </a:cxn>
                <a:cxn ang="0">
                  <a:pos x="498" y="84"/>
                </a:cxn>
                <a:cxn ang="0">
                  <a:pos x="510" y="120"/>
                </a:cxn>
                <a:cxn ang="0">
                  <a:pos x="534" y="118"/>
                </a:cxn>
                <a:cxn ang="0">
                  <a:pos x="532" y="76"/>
                </a:cxn>
                <a:cxn ang="0">
                  <a:pos x="544" y="114"/>
                </a:cxn>
                <a:cxn ang="0">
                  <a:pos x="566" y="108"/>
                </a:cxn>
                <a:cxn ang="0">
                  <a:pos x="562" y="66"/>
                </a:cxn>
                <a:cxn ang="0">
                  <a:pos x="580" y="104"/>
                </a:cxn>
                <a:cxn ang="0">
                  <a:pos x="582" y="102"/>
                </a:cxn>
                <a:cxn ang="0">
                  <a:pos x="594" y="52"/>
                </a:cxn>
                <a:cxn ang="0">
                  <a:pos x="612" y="82"/>
                </a:cxn>
                <a:cxn ang="0">
                  <a:pos x="616" y="42"/>
                </a:cxn>
              </a:cxnLst>
              <a:rect l="0" t="0" r="r" b="b"/>
              <a:pathLst>
                <a:path w="624" h="146">
                  <a:moveTo>
                    <a:pt x="312" y="62"/>
                  </a:moveTo>
                  <a:lnTo>
                    <a:pt x="312" y="62"/>
                  </a:lnTo>
                  <a:lnTo>
                    <a:pt x="256" y="60"/>
                  </a:lnTo>
                  <a:lnTo>
                    <a:pt x="204" y="58"/>
                  </a:lnTo>
                  <a:lnTo>
                    <a:pt x="156" y="52"/>
                  </a:lnTo>
                  <a:lnTo>
                    <a:pt x="114" y="44"/>
                  </a:lnTo>
                  <a:lnTo>
                    <a:pt x="76" y="34"/>
                  </a:lnTo>
                  <a:lnTo>
                    <a:pt x="44" y="24"/>
                  </a:lnTo>
                  <a:lnTo>
                    <a:pt x="22" y="12"/>
                  </a:lnTo>
                  <a:lnTo>
                    <a:pt x="12" y="6"/>
                  </a:lnTo>
                  <a:lnTo>
                    <a:pt x="6" y="0"/>
                  </a:lnTo>
                  <a:lnTo>
                    <a:pt x="6" y="0"/>
                  </a:lnTo>
                  <a:lnTo>
                    <a:pt x="2" y="8"/>
                  </a:lnTo>
                  <a:lnTo>
                    <a:pt x="0" y="16"/>
                  </a:lnTo>
                  <a:lnTo>
                    <a:pt x="0" y="68"/>
                  </a:lnTo>
                  <a:lnTo>
                    <a:pt x="0" y="68"/>
                  </a:lnTo>
                  <a:lnTo>
                    <a:pt x="2" y="76"/>
                  </a:lnTo>
                  <a:lnTo>
                    <a:pt x="6" y="84"/>
                  </a:lnTo>
                  <a:lnTo>
                    <a:pt x="14" y="92"/>
                  </a:lnTo>
                  <a:lnTo>
                    <a:pt x="24" y="98"/>
                  </a:lnTo>
                  <a:lnTo>
                    <a:pt x="38" y="106"/>
                  </a:lnTo>
                  <a:lnTo>
                    <a:pt x="54" y="112"/>
                  </a:lnTo>
                  <a:lnTo>
                    <a:pt x="92" y="124"/>
                  </a:lnTo>
                  <a:lnTo>
                    <a:pt x="138" y="132"/>
                  </a:lnTo>
                  <a:lnTo>
                    <a:pt x="190" y="140"/>
                  </a:lnTo>
                  <a:lnTo>
                    <a:pt x="250" y="144"/>
                  </a:lnTo>
                  <a:lnTo>
                    <a:pt x="312" y="146"/>
                  </a:lnTo>
                  <a:lnTo>
                    <a:pt x="312" y="146"/>
                  </a:lnTo>
                  <a:lnTo>
                    <a:pt x="374" y="144"/>
                  </a:lnTo>
                  <a:lnTo>
                    <a:pt x="434" y="140"/>
                  </a:lnTo>
                  <a:lnTo>
                    <a:pt x="486" y="132"/>
                  </a:lnTo>
                  <a:lnTo>
                    <a:pt x="532" y="124"/>
                  </a:lnTo>
                  <a:lnTo>
                    <a:pt x="570" y="112"/>
                  </a:lnTo>
                  <a:lnTo>
                    <a:pt x="586" y="106"/>
                  </a:lnTo>
                  <a:lnTo>
                    <a:pt x="598" y="98"/>
                  </a:lnTo>
                  <a:lnTo>
                    <a:pt x="610" y="92"/>
                  </a:lnTo>
                  <a:lnTo>
                    <a:pt x="616" y="84"/>
                  </a:lnTo>
                  <a:lnTo>
                    <a:pt x="622" y="76"/>
                  </a:lnTo>
                  <a:lnTo>
                    <a:pt x="624" y="68"/>
                  </a:lnTo>
                  <a:lnTo>
                    <a:pt x="624" y="16"/>
                  </a:lnTo>
                  <a:lnTo>
                    <a:pt x="624" y="16"/>
                  </a:lnTo>
                  <a:lnTo>
                    <a:pt x="622" y="8"/>
                  </a:lnTo>
                  <a:lnTo>
                    <a:pt x="618" y="0"/>
                  </a:lnTo>
                  <a:lnTo>
                    <a:pt x="618" y="0"/>
                  </a:lnTo>
                  <a:lnTo>
                    <a:pt x="610" y="6"/>
                  </a:lnTo>
                  <a:lnTo>
                    <a:pt x="602" y="12"/>
                  </a:lnTo>
                  <a:lnTo>
                    <a:pt x="578" y="24"/>
                  </a:lnTo>
                  <a:lnTo>
                    <a:pt x="548" y="34"/>
                  </a:lnTo>
                  <a:lnTo>
                    <a:pt x="510" y="44"/>
                  </a:lnTo>
                  <a:lnTo>
                    <a:pt x="468" y="52"/>
                  </a:lnTo>
                  <a:lnTo>
                    <a:pt x="420" y="58"/>
                  </a:lnTo>
                  <a:lnTo>
                    <a:pt x="368" y="60"/>
                  </a:lnTo>
                  <a:lnTo>
                    <a:pt x="312" y="62"/>
                  </a:lnTo>
                  <a:lnTo>
                    <a:pt x="312" y="62"/>
                  </a:lnTo>
                  <a:close/>
                  <a:moveTo>
                    <a:pt x="18" y="80"/>
                  </a:moveTo>
                  <a:lnTo>
                    <a:pt x="18" y="80"/>
                  </a:lnTo>
                  <a:lnTo>
                    <a:pt x="18" y="82"/>
                  </a:lnTo>
                  <a:lnTo>
                    <a:pt x="16" y="82"/>
                  </a:lnTo>
                  <a:lnTo>
                    <a:pt x="14" y="82"/>
                  </a:lnTo>
                  <a:lnTo>
                    <a:pt x="14" y="82"/>
                  </a:lnTo>
                  <a:lnTo>
                    <a:pt x="14" y="82"/>
                  </a:lnTo>
                  <a:lnTo>
                    <a:pt x="12" y="80"/>
                  </a:lnTo>
                  <a:lnTo>
                    <a:pt x="12" y="42"/>
                  </a:lnTo>
                  <a:lnTo>
                    <a:pt x="12" y="42"/>
                  </a:lnTo>
                  <a:lnTo>
                    <a:pt x="14" y="40"/>
                  </a:lnTo>
                  <a:lnTo>
                    <a:pt x="14" y="40"/>
                  </a:lnTo>
                  <a:lnTo>
                    <a:pt x="16" y="40"/>
                  </a:lnTo>
                  <a:lnTo>
                    <a:pt x="16" y="40"/>
                  </a:lnTo>
                  <a:lnTo>
                    <a:pt x="18" y="40"/>
                  </a:lnTo>
                  <a:lnTo>
                    <a:pt x="18" y="42"/>
                  </a:lnTo>
                  <a:lnTo>
                    <a:pt x="18" y="80"/>
                  </a:lnTo>
                  <a:close/>
                  <a:moveTo>
                    <a:pt x="34" y="92"/>
                  </a:moveTo>
                  <a:lnTo>
                    <a:pt x="34" y="92"/>
                  </a:lnTo>
                  <a:lnTo>
                    <a:pt x="34" y="94"/>
                  </a:lnTo>
                  <a:lnTo>
                    <a:pt x="32" y="94"/>
                  </a:lnTo>
                  <a:lnTo>
                    <a:pt x="32" y="94"/>
                  </a:lnTo>
                  <a:lnTo>
                    <a:pt x="32" y="94"/>
                  </a:lnTo>
                  <a:lnTo>
                    <a:pt x="30" y="94"/>
                  </a:lnTo>
                  <a:lnTo>
                    <a:pt x="28" y="92"/>
                  </a:lnTo>
                  <a:lnTo>
                    <a:pt x="28" y="54"/>
                  </a:lnTo>
                  <a:lnTo>
                    <a:pt x="28" y="54"/>
                  </a:lnTo>
                  <a:lnTo>
                    <a:pt x="30" y="52"/>
                  </a:lnTo>
                  <a:lnTo>
                    <a:pt x="32" y="52"/>
                  </a:lnTo>
                  <a:lnTo>
                    <a:pt x="32" y="52"/>
                  </a:lnTo>
                  <a:lnTo>
                    <a:pt x="32" y="52"/>
                  </a:lnTo>
                  <a:lnTo>
                    <a:pt x="34" y="52"/>
                  </a:lnTo>
                  <a:lnTo>
                    <a:pt x="34" y="54"/>
                  </a:lnTo>
                  <a:lnTo>
                    <a:pt x="34" y="92"/>
                  </a:lnTo>
                  <a:close/>
                  <a:moveTo>
                    <a:pt x="52" y="102"/>
                  </a:moveTo>
                  <a:lnTo>
                    <a:pt x="52" y="102"/>
                  </a:lnTo>
                  <a:lnTo>
                    <a:pt x="50" y="102"/>
                  </a:lnTo>
                  <a:lnTo>
                    <a:pt x="50" y="104"/>
                  </a:lnTo>
                  <a:lnTo>
                    <a:pt x="48" y="104"/>
                  </a:lnTo>
                  <a:lnTo>
                    <a:pt x="48" y="104"/>
                  </a:lnTo>
                  <a:lnTo>
                    <a:pt x="46" y="102"/>
                  </a:lnTo>
                  <a:lnTo>
                    <a:pt x="46" y="102"/>
                  </a:lnTo>
                  <a:lnTo>
                    <a:pt x="46" y="62"/>
                  </a:lnTo>
                  <a:lnTo>
                    <a:pt x="46" y="62"/>
                  </a:lnTo>
                  <a:lnTo>
                    <a:pt x="46" y="60"/>
                  </a:lnTo>
                  <a:lnTo>
                    <a:pt x="48" y="60"/>
                  </a:lnTo>
                  <a:lnTo>
                    <a:pt x="50" y="60"/>
                  </a:lnTo>
                  <a:lnTo>
                    <a:pt x="50" y="60"/>
                  </a:lnTo>
                  <a:lnTo>
                    <a:pt x="50" y="60"/>
                  </a:lnTo>
                  <a:lnTo>
                    <a:pt x="52" y="62"/>
                  </a:lnTo>
                  <a:lnTo>
                    <a:pt x="52" y="102"/>
                  </a:lnTo>
                  <a:close/>
                  <a:moveTo>
                    <a:pt x="68" y="108"/>
                  </a:moveTo>
                  <a:lnTo>
                    <a:pt x="68" y="108"/>
                  </a:lnTo>
                  <a:lnTo>
                    <a:pt x="68" y="108"/>
                  </a:lnTo>
                  <a:lnTo>
                    <a:pt x="66" y="110"/>
                  </a:lnTo>
                  <a:lnTo>
                    <a:pt x="64" y="110"/>
                  </a:lnTo>
                  <a:lnTo>
                    <a:pt x="64" y="110"/>
                  </a:lnTo>
                  <a:lnTo>
                    <a:pt x="62" y="108"/>
                  </a:lnTo>
                  <a:lnTo>
                    <a:pt x="62" y="108"/>
                  </a:lnTo>
                  <a:lnTo>
                    <a:pt x="62" y="68"/>
                  </a:lnTo>
                  <a:lnTo>
                    <a:pt x="62" y="68"/>
                  </a:lnTo>
                  <a:lnTo>
                    <a:pt x="62" y="66"/>
                  </a:lnTo>
                  <a:lnTo>
                    <a:pt x="64" y="66"/>
                  </a:lnTo>
                  <a:lnTo>
                    <a:pt x="66" y="66"/>
                  </a:lnTo>
                  <a:lnTo>
                    <a:pt x="66" y="66"/>
                  </a:lnTo>
                  <a:lnTo>
                    <a:pt x="68" y="66"/>
                  </a:lnTo>
                  <a:lnTo>
                    <a:pt x="68" y="68"/>
                  </a:lnTo>
                  <a:lnTo>
                    <a:pt x="68" y="108"/>
                  </a:lnTo>
                  <a:close/>
                  <a:moveTo>
                    <a:pt x="84" y="112"/>
                  </a:moveTo>
                  <a:lnTo>
                    <a:pt x="84" y="112"/>
                  </a:lnTo>
                  <a:lnTo>
                    <a:pt x="84" y="114"/>
                  </a:lnTo>
                  <a:lnTo>
                    <a:pt x="82" y="114"/>
                  </a:lnTo>
                  <a:lnTo>
                    <a:pt x="80" y="114"/>
                  </a:lnTo>
                  <a:lnTo>
                    <a:pt x="80" y="114"/>
                  </a:lnTo>
                  <a:lnTo>
                    <a:pt x="80" y="114"/>
                  </a:lnTo>
                  <a:lnTo>
                    <a:pt x="78" y="112"/>
                  </a:lnTo>
                  <a:lnTo>
                    <a:pt x="78" y="74"/>
                  </a:lnTo>
                  <a:lnTo>
                    <a:pt x="78" y="74"/>
                  </a:lnTo>
                  <a:lnTo>
                    <a:pt x="80" y="72"/>
                  </a:lnTo>
                  <a:lnTo>
                    <a:pt x="80" y="72"/>
                  </a:lnTo>
                  <a:lnTo>
                    <a:pt x="82" y="72"/>
                  </a:lnTo>
                  <a:lnTo>
                    <a:pt x="82" y="72"/>
                  </a:lnTo>
                  <a:lnTo>
                    <a:pt x="84" y="72"/>
                  </a:lnTo>
                  <a:lnTo>
                    <a:pt x="84" y="74"/>
                  </a:lnTo>
                  <a:lnTo>
                    <a:pt x="84" y="112"/>
                  </a:lnTo>
                  <a:close/>
                  <a:moveTo>
                    <a:pt x="102" y="118"/>
                  </a:moveTo>
                  <a:lnTo>
                    <a:pt x="102" y="118"/>
                  </a:lnTo>
                  <a:lnTo>
                    <a:pt x="100" y="120"/>
                  </a:lnTo>
                  <a:lnTo>
                    <a:pt x="98" y="120"/>
                  </a:lnTo>
                  <a:lnTo>
                    <a:pt x="98" y="120"/>
                  </a:lnTo>
                  <a:lnTo>
                    <a:pt x="98" y="120"/>
                  </a:lnTo>
                  <a:lnTo>
                    <a:pt x="96" y="120"/>
                  </a:lnTo>
                  <a:lnTo>
                    <a:pt x="96" y="118"/>
                  </a:lnTo>
                  <a:lnTo>
                    <a:pt x="96" y="78"/>
                  </a:lnTo>
                  <a:lnTo>
                    <a:pt x="96" y="78"/>
                  </a:lnTo>
                  <a:lnTo>
                    <a:pt x="96" y="78"/>
                  </a:lnTo>
                  <a:lnTo>
                    <a:pt x="98" y="76"/>
                  </a:lnTo>
                  <a:lnTo>
                    <a:pt x="98" y="76"/>
                  </a:lnTo>
                  <a:lnTo>
                    <a:pt x="98" y="76"/>
                  </a:lnTo>
                  <a:lnTo>
                    <a:pt x="100" y="78"/>
                  </a:lnTo>
                  <a:lnTo>
                    <a:pt x="102" y="78"/>
                  </a:lnTo>
                  <a:lnTo>
                    <a:pt x="102" y="118"/>
                  </a:lnTo>
                  <a:close/>
                  <a:moveTo>
                    <a:pt x="118" y="120"/>
                  </a:moveTo>
                  <a:lnTo>
                    <a:pt x="118" y="120"/>
                  </a:lnTo>
                  <a:lnTo>
                    <a:pt x="118" y="122"/>
                  </a:lnTo>
                  <a:lnTo>
                    <a:pt x="116" y="124"/>
                  </a:lnTo>
                  <a:lnTo>
                    <a:pt x="114" y="124"/>
                  </a:lnTo>
                  <a:lnTo>
                    <a:pt x="114" y="124"/>
                  </a:lnTo>
                  <a:lnTo>
                    <a:pt x="112" y="122"/>
                  </a:lnTo>
                  <a:lnTo>
                    <a:pt x="112" y="120"/>
                  </a:lnTo>
                  <a:lnTo>
                    <a:pt x="112" y="82"/>
                  </a:lnTo>
                  <a:lnTo>
                    <a:pt x="112" y="82"/>
                  </a:lnTo>
                  <a:lnTo>
                    <a:pt x="112" y="80"/>
                  </a:lnTo>
                  <a:lnTo>
                    <a:pt x="114" y="80"/>
                  </a:lnTo>
                  <a:lnTo>
                    <a:pt x="116" y="80"/>
                  </a:lnTo>
                  <a:lnTo>
                    <a:pt x="116" y="80"/>
                  </a:lnTo>
                  <a:lnTo>
                    <a:pt x="118" y="80"/>
                  </a:lnTo>
                  <a:lnTo>
                    <a:pt x="118" y="82"/>
                  </a:lnTo>
                  <a:lnTo>
                    <a:pt x="118" y="120"/>
                  </a:lnTo>
                  <a:close/>
                  <a:moveTo>
                    <a:pt x="134" y="124"/>
                  </a:moveTo>
                  <a:lnTo>
                    <a:pt x="134" y="124"/>
                  </a:lnTo>
                  <a:lnTo>
                    <a:pt x="134" y="126"/>
                  </a:lnTo>
                  <a:lnTo>
                    <a:pt x="132" y="128"/>
                  </a:lnTo>
                  <a:lnTo>
                    <a:pt x="130" y="128"/>
                  </a:lnTo>
                  <a:lnTo>
                    <a:pt x="130" y="128"/>
                  </a:lnTo>
                  <a:lnTo>
                    <a:pt x="128" y="126"/>
                  </a:lnTo>
                  <a:lnTo>
                    <a:pt x="128" y="124"/>
                  </a:lnTo>
                  <a:lnTo>
                    <a:pt x="128" y="86"/>
                  </a:lnTo>
                  <a:lnTo>
                    <a:pt x="128" y="86"/>
                  </a:lnTo>
                  <a:lnTo>
                    <a:pt x="128" y="84"/>
                  </a:lnTo>
                  <a:lnTo>
                    <a:pt x="130" y="84"/>
                  </a:lnTo>
                  <a:lnTo>
                    <a:pt x="132" y="84"/>
                  </a:lnTo>
                  <a:lnTo>
                    <a:pt x="132" y="84"/>
                  </a:lnTo>
                  <a:lnTo>
                    <a:pt x="134" y="84"/>
                  </a:lnTo>
                  <a:lnTo>
                    <a:pt x="134" y="86"/>
                  </a:lnTo>
                  <a:lnTo>
                    <a:pt x="134" y="124"/>
                  </a:lnTo>
                  <a:close/>
                  <a:moveTo>
                    <a:pt x="150" y="128"/>
                  </a:moveTo>
                  <a:lnTo>
                    <a:pt x="150" y="128"/>
                  </a:lnTo>
                  <a:lnTo>
                    <a:pt x="150" y="130"/>
                  </a:lnTo>
                  <a:lnTo>
                    <a:pt x="148" y="130"/>
                  </a:lnTo>
                  <a:lnTo>
                    <a:pt x="146" y="130"/>
                  </a:lnTo>
                  <a:lnTo>
                    <a:pt x="146" y="130"/>
                  </a:lnTo>
                  <a:lnTo>
                    <a:pt x="146" y="130"/>
                  </a:lnTo>
                  <a:lnTo>
                    <a:pt x="144" y="128"/>
                  </a:lnTo>
                  <a:lnTo>
                    <a:pt x="144" y="90"/>
                  </a:lnTo>
                  <a:lnTo>
                    <a:pt x="144" y="90"/>
                  </a:lnTo>
                  <a:lnTo>
                    <a:pt x="146" y="88"/>
                  </a:lnTo>
                  <a:lnTo>
                    <a:pt x="146" y="88"/>
                  </a:lnTo>
                  <a:lnTo>
                    <a:pt x="148" y="88"/>
                  </a:lnTo>
                  <a:lnTo>
                    <a:pt x="148" y="88"/>
                  </a:lnTo>
                  <a:lnTo>
                    <a:pt x="150" y="88"/>
                  </a:lnTo>
                  <a:lnTo>
                    <a:pt x="150" y="90"/>
                  </a:lnTo>
                  <a:lnTo>
                    <a:pt x="150" y="128"/>
                  </a:lnTo>
                  <a:close/>
                  <a:moveTo>
                    <a:pt x="168" y="130"/>
                  </a:moveTo>
                  <a:lnTo>
                    <a:pt x="168" y="130"/>
                  </a:lnTo>
                  <a:lnTo>
                    <a:pt x="166" y="132"/>
                  </a:lnTo>
                  <a:lnTo>
                    <a:pt x="166" y="132"/>
                  </a:lnTo>
                  <a:lnTo>
                    <a:pt x="164" y="132"/>
                  </a:lnTo>
                  <a:lnTo>
                    <a:pt x="164" y="132"/>
                  </a:lnTo>
                  <a:lnTo>
                    <a:pt x="162" y="132"/>
                  </a:lnTo>
                  <a:lnTo>
                    <a:pt x="162" y="130"/>
                  </a:lnTo>
                  <a:lnTo>
                    <a:pt x="162" y="92"/>
                  </a:lnTo>
                  <a:lnTo>
                    <a:pt x="162" y="92"/>
                  </a:lnTo>
                  <a:lnTo>
                    <a:pt x="162" y="90"/>
                  </a:lnTo>
                  <a:lnTo>
                    <a:pt x="164" y="90"/>
                  </a:lnTo>
                  <a:lnTo>
                    <a:pt x="166" y="90"/>
                  </a:lnTo>
                  <a:lnTo>
                    <a:pt x="166" y="90"/>
                  </a:lnTo>
                  <a:lnTo>
                    <a:pt x="166" y="90"/>
                  </a:lnTo>
                  <a:lnTo>
                    <a:pt x="168" y="92"/>
                  </a:lnTo>
                  <a:lnTo>
                    <a:pt x="168" y="130"/>
                  </a:lnTo>
                  <a:close/>
                  <a:moveTo>
                    <a:pt x="184" y="132"/>
                  </a:moveTo>
                  <a:lnTo>
                    <a:pt x="184" y="132"/>
                  </a:lnTo>
                  <a:lnTo>
                    <a:pt x="184" y="134"/>
                  </a:lnTo>
                  <a:lnTo>
                    <a:pt x="182" y="134"/>
                  </a:lnTo>
                  <a:lnTo>
                    <a:pt x="180" y="134"/>
                  </a:lnTo>
                  <a:lnTo>
                    <a:pt x="180" y="134"/>
                  </a:lnTo>
                  <a:lnTo>
                    <a:pt x="178" y="134"/>
                  </a:lnTo>
                  <a:lnTo>
                    <a:pt x="178" y="132"/>
                  </a:lnTo>
                  <a:lnTo>
                    <a:pt x="178" y="94"/>
                  </a:lnTo>
                  <a:lnTo>
                    <a:pt x="178" y="94"/>
                  </a:lnTo>
                  <a:lnTo>
                    <a:pt x="178" y="92"/>
                  </a:lnTo>
                  <a:lnTo>
                    <a:pt x="180" y="92"/>
                  </a:lnTo>
                  <a:lnTo>
                    <a:pt x="182" y="92"/>
                  </a:lnTo>
                  <a:lnTo>
                    <a:pt x="182" y="92"/>
                  </a:lnTo>
                  <a:lnTo>
                    <a:pt x="184" y="92"/>
                  </a:lnTo>
                  <a:lnTo>
                    <a:pt x="184" y="94"/>
                  </a:lnTo>
                  <a:lnTo>
                    <a:pt x="184" y="132"/>
                  </a:lnTo>
                  <a:close/>
                  <a:moveTo>
                    <a:pt x="200" y="134"/>
                  </a:moveTo>
                  <a:lnTo>
                    <a:pt x="200" y="134"/>
                  </a:lnTo>
                  <a:lnTo>
                    <a:pt x="200" y="136"/>
                  </a:lnTo>
                  <a:lnTo>
                    <a:pt x="198" y="138"/>
                  </a:lnTo>
                  <a:lnTo>
                    <a:pt x="196" y="138"/>
                  </a:lnTo>
                  <a:lnTo>
                    <a:pt x="196" y="138"/>
                  </a:lnTo>
                  <a:lnTo>
                    <a:pt x="196" y="136"/>
                  </a:lnTo>
                  <a:lnTo>
                    <a:pt x="194" y="134"/>
                  </a:lnTo>
                  <a:lnTo>
                    <a:pt x="194" y="96"/>
                  </a:lnTo>
                  <a:lnTo>
                    <a:pt x="194" y="96"/>
                  </a:lnTo>
                  <a:lnTo>
                    <a:pt x="196" y="94"/>
                  </a:lnTo>
                  <a:lnTo>
                    <a:pt x="196" y="94"/>
                  </a:lnTo>
                  <a:lnTo>
                    <a:pt x="198" y="94"/>
                  </a:lnTo>
                  <a:lnTo>
                    <a:pt x="198" y="94"/>
                  </a:lnTo>
                  <a:lnTo>
                    <a:pt x="200" y="94"/>
                  </a:lnTo>
                  <a:lnTo>
                    <a:pt x="200" y="96"/>
                  </a:lnTo>
                  <a:lnTo>
                    <a:pt x="200" y="134"/>
                  </a:lnTo>
                  <a:close/>
                  <a:moveTo>
                    <a:pt x="218" y="136"/>
                  </a:moveTo>
                  <a:lnTo>
                    <a:pt x="218" y="136"/>
                  </a:lnTo>
                  <a:lnTo>
                    <a:pt x="216" y="138"/>
                  </a:lnTo>
                  <a:lnTo>
                    <a:pt x="214" y="138"/>
                  </a:lnTo>
                  <a:lnTo>
                    <a:pt x="214" y="138"/>
                  </a:lnTo>
                  <a:lnTo>
                    <a:pt x="214" y="138"/>
                  </a:lnTo>
                  <a:lnTo>
                    <a:pt x="212" y="138"/>
                  </a:lnTo>
                  <a:lnTo>
                    <a:pt x="210" y="136"/>
                  </a:lnTo>
                  <a:lnTo>
                    <a:pt x="210" y="98"/>
                  </a:lnTo>
                  <a:lnTo>
                    <a:pt x="210" y="98"/>
                  </a:lnTo>
                  <a:lnTo>
                    <a:pt x="212" y="96"/>
                  </a:lnTo>
                  <a:lnTo>
                    <a:pt x="214" y="94"/>
                  </a:lnTo>
                  <a:lnTo>
                    <a:pt x="214" y="94"/>
                  </a:lnTo>
                  <a:lnTo>
                    <a:pt x="214" y="94"/>
                  </a:lnTo>
                  <a:lnTo>
                    <a:pt x="216" y="96"/>
                  </a:lnTo>
                  <a:lnTo>
                    <a:pt x="218" y="98"/>
                  </a:lnTo>
                  <a:lnTo>
                    <a:pt x="218" y="136"/>
                  </a:lnTo>
                  <a:close/>
                  <a:moveTo>
                    <a:pt x="234" y="138"/>
                  </a:moveTo>
                  <a:lnTo>
                    <a:pt x="234" y="138"/>
                  </a:lnTo>
                  <a:lnTo>
                    <a:pt x="232" y="140"/>
                  </a:lnTo>
                  <a:lnTo>
                    <a:pt x="232" y="140"/>
                  </a:lnTo>
                  <a:lnTo>
                    <a:pt x="230" y="140"/>
                  </a:lnTo>
                  <a:lnTo>
                    <a:pt x="230" y="140"/>
                  </a:lnTo>
                  <a:lnTo>
                    <a:pt x="228" y="140"/>
                  </a:lnTo>
                  <a:lnTo>
                    <a:pt x="228" y="138"/>
                  </a:lnTo>
                  <a:lnTo>
                    <a:pt x="228" y="98"/>
                  </a:lnTo>
                  <a:lnTo>
                    <a:pt x="228" y="98"/>
                  </a:lnTo>
                  <a:lnTo>
                    <a:pt x="228" y="98"/>
                  </a:lnTo>
                  <a:lnTo>
                    <a:pt x="230" y="96"/>
                  </a:lnTo>
                  <a:lnTo>
                    <a:pt x="232" y="96"/>
                  </a:lnTo>
                  <a:lnTo>
                    <a:pt x="232" y="96"/>
                  </a:lnTo>
                  <a:lnTo>
                    <a:pt x="232" y="98"/>
                  </a:lnTo>
                  <a:lnTo>
                    <a:pt x="234" y="98"/>
                  </a:lnTo>
                  <a:lnTo>
                    <a:pt x="234" y="138"/>
                  </a:lnTo>
                  <a:close/>
                  <a:moveTo>
                    <a:pt x="250" y="138"/>
                  </a:moveTo>
                  <a:lnTo>
                    <a:pt x="250" y="138"/>
                  </a:lnTo>
                  <a:lnTo>
                    <a:pt x="250" y="140"/>
                  </a:lnTo>
                  <a:lnTo>
                    <a:pt x="248" y="140"/>
                  </a:lnTo>
                  <a:lnTo>
                    <a:pt x="246" y="140"/>
                  </a:lnTo>
                  <a:lnTo>
                    <a:pt x="246" y="140"/>
                  </a:lnTo>
                  <a:lnTo>
                    <a:pt x="244" y="140"/>
                  </a:lnTo>
                  <a:lnTo>
                    <a:pt x="244" y="138"/>
                  </a:lnTo>
                  <a:lnTo>
                    <a:pt x="244" y="100"/>
                  </a:lnTo>
                  <a:lnTo>
                    <a:pt x="244" y="100"/>
                  </a:lnTo>
                  <a:lnTo>
                    <a:pt x="244" y="98"/>
                  </a:lnTo>
                  <a:lnTo>
                    <a:pt x="246" y="98"/>
                  </a:lnTo>
                  <a:lnTo>
                    <a:pt x="248" y="98"/>
                  </a:lnTo>
                  <a:lnTo>
                    <a:pt x="248" y="98"/>
                  </a:lnTo>
                  <a:lnTo>
                    <a:pt x="250" y="98"/>
                  </a:lnTo>
                  <a:lnTo>
                    <a:pt x="250" y="100"/>
                  </a:lnTo>
                  <a:lnTo>
                    <a:pt x="250" y="138"/>
                  </a:lnTo>
                  <a:close/>
                  <a:moveTo>
                    <a:pt x="266" y="138"/>
                  </a:moveTo>
                  <a:lnTo>
                    <a:pt x="266" y="138"/>
                  </a:lnTo>
                  <a:lnTo>
                    <a:pt x="266" y="140"/>
                  </a:lnTo>
                  <a:lnTo>
                    <a:pt x="264" y="140"/>
                  </a:lnTo>
                  <a:lnTo>
                    <a:pt x="262" y="140"/>
                  </a:lnTo>
                  <a:lnTo>
                    <a:pt x="262" y="140"/>
                  </a:lnTo>
                  <a:lnTo>
                    <a:pt x="262" y="140"/>
                  </a:lnTo>
                  <a:lnTo>
                    <a:pt x="260" y="138"/>
                  </a:lnTo>
                  <a:lnTo>
                    <a:pt x="260" y="100"/>
                  </a:lnTo>
                  <a:lnTo>
                    <a:pt x="260" y="100"/>
                  </a:lnTo>
                  <a:lnTo>
                    <a:pt x="262" y="98"/>
                  </a:lnTo>
                  <a:lnTo>
                    <a:pt x="262" y="98"/>
                  </a:lnTo>
                  <a:lnTo>
                    <a:pt x="264" y="98"/>
                  </a:lnTo>
                  <a:lnTo>
                    <a:pt x="264" y="98"/>
                  </a:lnTo>
                  <a:lnTo>
                    <a:pt x="266" y="98"/>
                  </a:lnTo>
                  <a:lnTo>
                    <a:pt x="266" y="100"/>
                  </a:lnTo>
                  <a:lnTo>
                    <a:pt x="266" y="138"/>
                  </a:lnTo>
                  <a:close/>
                  <a:moveTo>
                    <a:pt x="284" y="140"/>
                  </a:moveTo>
                  <a:lnTo>
                    <a:pt x="284" y="140"/>
                  </a:lnTo>
                  <a:lnTo>
                    <a:pt x="282" y="140"/>
                  </a:lnTo>
                  <a:lnTo>
                    <a:pt x="282" y="142"/>
                  </a:lnTo>
                  <a:lnTo>
                    <a:pt x="280" y="142"/>
                  </a:lnTo>
                  <a:lnTo>
                    <a:pt x="280" y="142"/>
                  </a:lnTo>
                  <a:lnTo>
                    <a:pt x="278" y="140"/>
                  </a:lnTo>
                  <a:lnTo>
                    <a:pt x="278" y="140"/>
                  </a:lnTo>
                  <a:lnTo>
                    <a:pt x="278" y="100"/>
                  </a:lnTo>
                  <a:lnTo>
                    <a:pt x="278" y="100"/>
                  </a:lnTo>
                  <a:lnTo>
                    <a:pt x="278" y="98"/>
                  </a:lnTo>
                  <a:lnTo>
                    <a:pt x="280" y="98"/>
                  </a:lnTo>
                  <a:lnTo>
                    <a:pt x="282" y="98"/>
                  </a:lnTo>
                  <a:lnTo>
                    <a:pt x="282" y="98"/>
                  </a:lnTo>
                  <a:lnTo>
                    <a:pt x="282" y="98"/>
                  </a:lnTo>
                  <a:lnTo>
                    <a:pt x="284" y="100"/>
                  </a:lnTo>
                  <a:lnTo>
                    <a:pt x="284" y="140"/>
                  </a:lnTo>
                  <a:close/>
                  <a:moveTo>
                    <a:pt x="300" y="140"/>
                  </a:moveTo>
                  <a:lnTo>
                    <a:pt x="300" y="140"/>
                  </a:lnTo>
                  <a:lnTo>
                    <a:pt x="300" y="140"/>
                  </a:lnTo>
                  <a:lnTo>
                    <a:pt x="298" y="142"/>
                  </a:lnTo>
                  <a:lnTo>
                    <a:pt x="296" y="142"/>
                  </a:lnTo>
                  <a:lnTo>
                    <a:pt x="296" y="142"/>
                  </a:lnTo>
                  <a:lnTo>
                    <a:pt x="294" y="140"/>
                  </a:lnTo>
                  <a:lnTo>
                    <a:pt x="294" y="140"/>
                  </a:lnTo>
                  <a:lnTo>
                    <a:pt x="294" y="100"/>
                  </a:lnTo>
                  <a:lnTo>
                    <a:pt x="294" y="100"/>
                  </a:lnTo>
                  <a:lnTo>
                    <a:pt x="294" y="98"/>
                  </a:lnTo>
                  <a:lnTo>
                    <a:pt x="296" y="98"/>
                  </a:lnTo>
                  <a:lnTo>
                    <a:pt x="298" y="98"/>
                  </a:lnTo>
                  <a:lnTo>
                    <a:pt x="298" y="98"/>
                  </a:lnTo>
                  <a:lnTo>
                    <a:pt x="300" y="98"/>
                  </a:lnTo>
                  <a:lnTo>
                    <a:pt x="300" y="100"/>
                  </a:lnTo>
                  <a:lnTo>
                    <a:pt x="300" y="140"/>
                  </a:lnTo>
                  <a:close/>
                  <a:moveTo>
                    <a:pt x="318" y="140"/>
                  </a:moveTo>
                  <a:lnTo>
                    <a:pt x="318" y="140"/>
                  </a:lnTo>
                  <a:lnTo>
                    <a:pt x="318" y="140"/>
                  </a:lnTo>
                  <a:lnTo>
                    <a:pt x="316" y="142"/>
                  </a:lnTo>
                  <a:lnTo>
                    <a:pt x="314" y="142"/>
                  </a:lnTo>
                  <a:lnTo>
                    <a:pt x="314" y="142"/>
                  </a:lnTo>
                  <a:lnTo>
                    <a:pt x="312" y="140"/>
                  </a:lnTo>
                  <a:lnTo>
                    <a:pt x="312" y="140"/>
                  </a:lnTo>
                  <a:lnTo>
                    <a:pt x="312" y="100"/>
                  </a:lnTo>
                  <a:lnTo>
                    <a:pt x="312" y="100"/>
                  </a:lnTo>
                  <a:lnTo>
                    <a:pt x="312" y="98"/>
                  </a:lnTo>
                  <a:lnTo>
                    <a:pt x="314" y="98"/>
                  </a:lnTo>
                  <a:lnTo>
                    <a:pt x="316" y="98"/>
                  </a:lnTo>
                  <a:lnTo>
                    <a:pt x="316" y="98"/>
                  </a:lnTo>
                  <a:lnTo>
                    <a:pt x="318" y="98"/>
                  </a:lnTo>
                  <a:lnTo>
                    <a:pt x="318" y="100"/>
                  </a:lnTo>
                  <a:lnTo>
                    <a:pt x="318" y="140"/>
                  </a:lnTo>
                  <a:close/>
                  <a:moveTo>
                    <a:pt x="334" y="140"/>
                  </a:moveTo>
                  <a:lnTo>
                    <a:pt x="334" y="140"/>
                  </a:lnTo>
                  <a:lnTo>
                    <a:pt x="334" y="140"/>
                  </a:lnTo>
                  <a:lnTo>
                    <a:pt x="332" y="142"/>
                  </a:lnTo>
                  <a:lnTo>
                    <a:pt x="330" y="142"/>
                  </a:lnTo>
                  <a:lnTo>
                    <a:pt x="330" y="142"/>
                  </a:lnTo>
                  <a:lnTo>
                    <a:pt x="330" y="140"/>
                  </a:lnTo>
                  <a:lnTo>
                    <a:pt x="328" y="140"/>
                  </a:lnTo>
                  <a:lnTo>
                    <a:pt x="328" y="100"/>
                  </a:lnTo>
                  <a:lnTo>
                    <a:pt x="328" y="100"/>
                  </a:lnTo>
                  <a:lnTo>
                    <a:pt x="330" y="98"/>
                  </a:lnTo>
                  <a:lnTo>
                    <a:pt x="330" y="98"/>
                  </a:lnTo>
                  <a:lnTo>
                    <a:pt x="332" y="98"/>
                  </a:lnTo>
                  <a:lnTo>
                    <a:pt x="332" y="98"/>
                  </a:lnTo>
                  <a:lnTo>
                    <a:pt x="334" y="98"/>
                  </a:lnTo>
                  <a:lnTo>
                    <a:pt x="334" y="100"/>
                  </a:lnTo>
                  <a:lnTo>
                    <a:pt x="334" y="140"/>
                  </a:lnTo>
                  <a:close/>
                  <a:moveTo>
                    <a:pt x="352" y="140"/>
                  </a:moveTo>
                  <a:lnTo>
                    <a:pt x="352" y="140"/>
                  </a:lnTo>
                  <a:lnTo>
                    <a:pt x="350" y="140"/>
                  </a:lnTo>
                  <a:lnTo>
                    <a:pt x="348" y="142"/>
                  </a:lnTo>
                  <a:lnTo>
                    <a:pt x="348" y="142"/>
                  </a:lnTo>
                  <a:lnTo>
                    <a:pt x="348" y="142"/>
                  </a:lnTo>
                  <a:lnTo>
                    <a:pt x="346" y="140"/>
                  </a:lnTo>
                  <a:lnTo>
                    <a:pt x="344" y="140"/>
                  </a:lnTo>
                  <a:lnTo>
                    <a:pt x="344" y="100"/>
                  </a:lnTo>
                  <a:lnTo>
                    <a:pt x="344" y="100"/>
                  </a:lnTo>
                  <a:lnTo>
                    <a:pt x="346" y="98"/>
                  </a:lnTo>
                  <a:lnTo>
                    <a:pt x="348" y="98"/>
                  </a:lnTo>
                  <a:lnTo>
                    <a:pt x="348" y="98"/>
                  </a:lnTo>
                  <a:lnTo>
                    <a:pt x="348" y="98"/>
                  </a:lnTo>
                  <a:lnTo>
                    <a:pt x="350" y="98"/>
                  </a:lnTo>
                  <a:lnTo>
                    <a:pt x="352" y="100"/>
                  </a:lnTo>
                  <a:lnTo>
                    <a:pt x="352" y="140"/>
                  </a:lnTo>
                  <a:close/>
                  <a:moveTo>
                    <a:pt x="368" y="138"/>
                  </a:moveTo>
                  <a:lnTo>
                    <a:pt x="368" y="138"/>
                  </a:lnTo>
                  <a:lnTo>
                    <a:pt x="366" y="140"/>
                  </a:lnTo>
                  <a:lnTo>
                    <a:pt x="366" y="140"/>
                  </a:lnTo>
                  <a:lnTo>
                    <a:pt x="364" y="140"/>
                  </a:lnTo>
                  <a:lnTo>
                    <a:pt x="364" y="140"/>
                  </a:lnTo>
                  <a:lnTo>
                    <a:pt x="362" y="140"/>
                  </a:lnTo>
                  <a:lnTo>
                    <a:pt x="362" y="138"/>
                  </a:lnTo>
                  <a:lnTo>
                    <a:pt x="362" y="100"/>
                  </a:lnTo>
                  <a:lnTo>
                    <a:pt x="362" y="100"/>
                  </a:lnTo>
                  <a:lnTo>
                    <a:pt x="362" y="98"/>
                  </a:lnTo>
                  <a:lnTo>
                    <a:pt x="364" y="98"/>
                  </a:lnTo>
                  <a:lnTo>
                    <a:pt x="366" y="98"/>
                  </a:lnTo>
                  <a:lnTo>
                    <a:pt x="366" y="98"/>
                  </a:lnTo>
                  <a:lnTo>
                    <a:pt x="366" y="98"/>
                  </a:lnTo>
                  <a:lnTo>
                    <a:pt x="368" y="100"/>
                  </a:lnTo>
                  <a:lnTo>
                    <a:pt x="368" y="138"/>
                  </a:lnTo>
                  <a:close/>
                  <a:moveTo>
                    <a:pt x="384" y="138"/>
                  </a:moveTo>
                  <a:lnTo>
                    <a:pt x="384" y="138"/>
                  </a:lnTo>
                  <a:lnTo>
                    <a:pt x="384" y="140"/>
                  </a:lnTo>
                  <a:lnTo>
                    <a:pt x="382" y="140"/>
                  </a:lnTo>
                  <a:lnTo>
                    <a:pt x="380" y="140"/>
                  </a:lnTo>
                  <a:lnTo>
                    <a:pt x="380" y="140"/>
                  </a:lnTo>
                  <a:lnTo>
                    <a:pt x="378" y="140"/>
                  </a:lnTo>
                  <a:lnTo>
                    <a:pt x="378" y="138"/>
                  </a:lnTo>
                  <a:lnTo>
                    <a:pt x="378" y="100"/>
                  </a:lnTo>
                  <a:lnTo>
                    <a:pt x="378" y="100"/>
                  </a:lnTo>
                  <a:lnTo>
                    <a:pt x="378" y="98"/>
                  </a:lnTo>
                  <a:lnTo>
                    <a:pt x="380" y="98"/>
                  </a:lnTo>
                  <a:lnTo>
                    <a:pt x="382" y="98"/>
                  </a:lnTo>
                  <a:lnTo>
                    <a:pt x="382" y="98"/>
                  </a:lnTo>
                  <a:lnTo>
                    <a:pt x="384" y="98"/>
                  </a:lnTo>
                  <a:lnTo>
                    <a:pt x="384" y="100"/>
                  </a:lnTo>
                  <a:lnTo>
                    <a:pt x="384" y="138"/>
                  </a:lnTo>
                  <a:close/>
                  <a:moveTo>
                    <a:pt x="400" y="138"/>
                  </a:moveTo>
                  <a:lnTo>
                    <a:pt x="400" y="138"/>
                  </a:lnTo>
                  <a:lnTo>
                    <a:pt x="400" y="140"/>
                  </a:lnTo>
                  <a:lnTo>
                    <a:pt x="398" y="140"/>
                  </a:lnTo>
                  <a:lnTo>
                    <a:pt x="396" y="140"/>
                  </a:lnTo>
                  <a:lnTo>
                    <a:pt x="396" y="140"/>
                  </a:lnTo>
                  <a:lnTo>
                    <a:pt x="396" y="140"/>
                  </a:lnTo>
                  <a:lnTo>
                    <a:pt x="394" y="138"/>
                  </a:lnTo>
                  <a:lnTo>
                    <a:pt x="394" y="98"/>
                  </a:lnTo>
                  <a:lnTo>
                    <a:pt x="394" y="98"/>
                  </a:lnTo>
                  <a:lnTo>
                    <a:pt x="396" y="98"/>
                  </a:lnTo>
                  <a:lnTo>
                    <a:pt x="396" y="96"/>
                  </a:lnTo>
                  <a:lnTo>
                    <a:pt x="398" y="96"/>
                  </a:lnTo>
                  <a:lnTo>
                    <a:pt x="398" y="96"/>
                  </a:lnTo>
                  <a:lnTo>
                    <a:pt x="400" y="98"/>
                  </a:lnTo>
                  <a:lnTo>
                    <a:pt x="400" y="98"/>
                  </a:lnTo>
                  <a:lnTo>
                    <a:pt x="400" y="138"/>
                  </a:lnTo>
                  <a:close/>
                  <a:moveTo>
                    <a:pt x="418" y="136"/>
                  </a:moveTo>
                  <a:lnTo>
                    <a:pt x="418" y="136"/>
                  </a:lnTo>
                  <a:lnTo>
                    <a:pt x="416" y="138"/>
                  </a:lnTo>
                  <a:lnTo>
                    <a:pt x="416" y="138"/>
                  </a:lnTo>
                  <a:lnTo>
                    <a:pt x="414" y="138"/>
                  </a:lnTo>
                  <a:lnTo>
                    <a:pt x="414" y="138"/>
                  </a:lnTo>
                  <a:lnTo>
                    <a:pt x="412" y="138"/>
                  </a:lnTo>
                  <a:lnTo>
                    <a:pt x="412" y="136"/>
                  </a:lnTo>
                  <a:lnTo>
                    <a:pt x="412" y="98"/>
                  </a:lnTo>
                  <a:lnTo>
                    <a:pt x="412" y="98"/>
                  </a:lnTo>
                  <a:lnTo>
                    <a:pt x="412" y="96"/>
                  </a:lnTo>
                  <a:lnTo>
                    <a:pt x="414" y="94"/>
                  </a:lnTo>
                  <a:lnTo>
                    <a:pt x="416" y="94"/>
                  </a:lnTo>
                  <a:lnTo>
                    <a:pt x="416" y="94"/>
                  </a:lnTo>
                  <a:lnTo>
                    <a:pt x="416" y="96"/>
                  </a:lnTo>
                  <a:lnTo>
                    <a:pt x="418" y="98"/>
                  </a:lnTo>
                  <a:lnTo>
                    <a:pt x="418" y="136"/>
                  </a:lnTo>
                  <a:close/>
                  <a:moveTo>
                    <a:pt x="434" y="134"/>
                  </a:moveTo>
                  <a:lnTo>
                    <a:pt x="434" y="134"/>
                  </a:lnTo>
                  <a:lnTo>
                    <a:pt x="434" y="136"/>
                  </a:lnTo>
                  <a:lnTo>
                    <a:pt x="432" y="138"/>
                  </a:lnTo>
                  <a:lnTo>
                    <a:pt x="430" y="138"/>
                  </a:lnTo>
                  <a:lnTo>
                    <a:pt x="430" y="138"/>
                  </a:lnTo>
                  <a:lnTo>
                    <a:pt x="428" y="136"/>
                  </a:lnTo>
                  <a:lnTo>
                    <a:pt x="428" y="134"/>
                  </a:lnTo>
                  <a:lnTo>
                    <a:pt x="428" y="96"/>
                  </a:lnTo>
                  <a:lnTo>
                    <a:pt x="428" y="96"/>
                  </a:lnTo>
                  <a:lnTo>
                    <a:pt x="428" y="94"/>
                  </a:lnTo>
                  <a:lnTo>
                    <a:pt x="430" y="94"/>
                  </a:lnTo>
                  <a:lnTo>
                    <a:pt x="432" y="94"/>
                  </a:lnTo>
                  <a:lnTo>
                    <a:pt x="432" y="94"/>
                  </a:lnTo>
                  <a:lnTo>
                    <a:pt x="434" y="94"/>
                  </a:lnTo>
                  <a:lnTo>
                    <a:pt x="434" y="96"/>
                  </a:lnTo>
                  <a:lnTo>
                    <a:pt x="434" y="134"/>
                  </a:lnTo>
                  <a:close/>
                  <a:moveTo>
                    <a:pt x="450" y="132"/>
                  </a:moveTo>
                  <a:lnTo>
                    <a:pt x="450" y="132"/>
                  </a:lnTo>
                  <a:lnTo>
                    <a:pt x="450" y="134"/>
                  </a:lnTo>
                  <a:lnTo>
                    <a:pt x="448" y="134"/>
                  </a:lnTo>
                  <a:lnTo>
                    <a:pt x="446" y="134"/>
                  </a:lnTo>
                  <a:lnTo>
                    <a:pt x="446" y="134"/>
                  </a:lnTo>
                  <a:lnTo>
                    <a:pt x="446" y="134"/>
                  </a:lnTo>
                  <a:lnTo>
                    <a:pt x="444" y="132"/>
                  </a:lnTo>
                  <a:lnTo>
                    <a:pt x="444" y="94"/>
                  </a:lnTo>
                  <a:lnTo>
                    <a:pt x="444" y="94"/>
                  </a:lnTo>
                  <a:lnTo>
                    <a:pt x="446" y="92"/>
                  </a:lnTo>
                  <a:lnTo>
                    <a:pt x="446" y="92"/>
                  </a:lnTo>
                  <a:lnTo>
                    <a:pt x="448" y="92"/>
                  </a:lnTo>
                  <a:lnTo>
                    <a:pt x="448" y="92"/>
                  </a:lnTo>
                  <a:lnTo>
                    <a:pt x="450" y="92"/>
                  </a:lnTo>
                  <a:lnTo>
                    <a:pt x="450" y="94"/>
                  </a:lnTo>
                  <a:lnTo>
                    <a:pt x="450" y="132"/>
                  </a:lnTo>
                  <a:close/>
                  <a:moveTo>
                    <a:pt x="468" y="130"/>
                  </a:moveTo>
                  <a:lnTo>
                    <a:pt x="468" y="130"/>
                  </a:lnTo>
                  <a:lnTo>
                    <a:pt x="466" y="132"/>
                  </a:lnTo>
                  <a:lnTo>
                    <a:pt x="464" y="132"/>
                  </a:lnTo>
                  <a:lnTo>
                    <a:pt x="464" y="132"/>
                  </a:lnTo>
                  <a:lnTo>
                    <a:pt x="464" y="132"/>
                  </a:lnTo>
                  <a:lnTo>
                    <a:pt x="462" y="132"/>
                  </a:lnTo>
                  <a:lnTo>
                    <a:pt x="460" y="130"/>
                  </a:lnTo>
                  <a:lnTo>
                    <a:pt x="460" y="92"/>
                  </a:lnTo>
                  <a:lnTo>
                    <a:pt x="460" y="92"/>
                  </a:lnTo>
                  <a:lnTo>
                    <a:pt x="462" y="90"/>
                  </a:lnTo>
                  <a:lnTo>
                    <a:pt x="464" y="90"/>
                  </a:lnTo>
                  <a:lnTo>
                    <a:pt x="464" y="90"/>
                  </a:lnTo>
                  <a:lnTo>
                    <a:pt x="464" y="90"/>
                  </a:lnTo>
                  <a:lnTo>
                    <a:pt x="466" y="90"/>
                  </a:lnTo>
                  <a:lnTo>
                    <a:pt x="468" y="92"/>
                  </a:lnTo>
                  <a:lnTo>
                    <a:pt x="468" y="130"/>
                  </a:lnTo>
                  <a:close/>
                  <a:moveTo>
                    <a:pt x="484" y="128"/>
                  </a:moveTo>
                  <a:lnTo>
                    <a:pt x="484" y="128"/>
                  </a:lnTo>
                  <a:lnTo>
                    <a:pt x="482" y="130"/>
                  </a:lnTo>
                  <a:lnTo>
                    <a:pt x="482" y="130"/>
                  </a:lnTo>
                  <a:lnTo>
                    <a:pt x="480" y="130"/>
                  </a:lnTo>
                  <a:lnTo>
                    <a:pt x="480" y="130"/>
                  </a:lnTo>
                  <a:lnTo>
                    <a:pt x="478" y="130"/>
                  </a:lnTo>
                  <a:lnTo>
                    <a:pt x="478" y="128"/>
                  </a:lnTo>
                  <a:lnTo>
                    <a:pt x="478" y="90"/>
                  </a:lnTo>
                  <a:lnTo>
                    <a:pt x="478" y="90"/>
                  </a:lnTo>
                  <a:lnTo>
                    <a:pt x="478" y="88"/>
                  </a:lnTo>
                  <a:lnTo>
                    <a:pt x="480" y="88"/>
                  </a:lnTo>
                  <a:lnTo>
                    <a:pt x="482" y="88"/>
                  </a:lnTo>
                  <a:lnTo>
                    <a:pt x="482" y="88"/>
                  </a:lnTo>
                  <a:lnTo>
                    <a:pt x="482" y="88"/>
                  </a:lnTo>
                  <a:lnTo>
                    <a:pt x="484" y="90"/>
                  </a:lnTo>
                  <a:lnTo>
                    <a:pt x="484" y="128"/>
                  </a:lnTo>
                  <a:close/>
                  <a:moveTo>
                    <a:pt x="500" y="124"/>
                  </a:moveTo>
                  <a:lnTo>
                    <a:pt x="500" y="124"/>
                  </a:lnTo>
                  <a:lnTo>
                    <a:pt x="500" y="126"/>
                  </a:lnTo>
                  <a:lnTo>
                    <a:pt x="498" y="128"/>
                  </a:lnTo>
                  <a:lnTo>
                    <a:pt x="496" y="128"/>
                  </a:lnTo>
                  <a:lnTo>
                    <a:pt x="496" y="128"/>
                  </a:lnTo>
                  <a:lnTo>
                    <a:pt x="494" y="126"/>
                  </a:lnTo>
                  <a:lnTo>
                    <a:pt x="494" y="124"/>
                  </a:lnTo>
                  <a:lnTo>
                    <a:pt x="494" y="86"/>
                  </a:lnTo>
                  <a:lnTo>
                    <a:pt x="494" y="86"/>
                  </a:lnTo>
                  <a:lnTo>
                    <a:pt x="494" y="84"/>
                  </a:lnTo>
                  <a:lnTo>
                    <a:pt x="496" y="84"/>
                  </a:lnTo>
                  <a:lnTo>
                    <a:pt x="498" y="84"/>
                  </a:lnTo>
                  <a:lnTo>
                    <a:pt x="498" y="84"/>
                  </a:lnTo>
                  <a:lnTo>
                    <a:pt x="500" y="84"/>
                  </a:lnTo>
                  <a:lnTo>
                    <a:pt x="500" y="86"/>
                  </a:lnTo>
                  <a:lnTo>
                    <a:pt x="500" y="124"/>
                  </a:lnTo>
                  <a:close/>
                  <a:moveTo>
                    <a:pt x="516" y="120"/>
                  </a:moveTo>
                  <a:lnTo>
                    <a:pt x="516" y="120"/>
                  </a:lnTo>
                  <a:lnTo>
                    <a:pt x="516" y="122"/>
                  </a:lnTo>
                  <a:lnTo>
                    <a:pt x="514" y="124"/>
                  </a:lnTo>
                  <a:lnTo>
                    <a:pt x="512" y="124"/>
                  </a:lnTo>
                  <a:lnTo>
                    <a:pt x="512" y="124"/>
                  </a:lnTo>
                  <a:lnTo>
                    <a:pt x="512" y="122"/>
                  </a:lnTo>
                  <a:lnTo>
                    <a:pt x="510" y="120"/>
                  </a:lnTo>
                  <a:lnTo>
                    <a:pt x="510" y="82"/>
                  </a:lnTo>
                  <a:lnTo>
                    <a:pt x="510" y="82"/>
                  </a:lnTo>
                  <a:lnTo>
                    <a:pt x="512" y="80"/>
                  </a:lnTo>
                  <a:lnTo>
                    <a:pt x="512" y="80"/>
                  </a:lnTo>
                  <a:lnTo>
                    <a:pt x="514" y="80"/>
                  </a:lnTo>
                  <a:lnTo>
                    <a:pt x="514" y="80"/>
                  </a:lnTo>
                  <a:lnTo>
                    <a:pt x="516" y="80"/>
                  </a:lnTo>
                  <a:lnTo>
                    <a:pt x="516" y="82"/>
                  </a:lnTo>
                  <a:lnTo>
                    <a:pt x="516" y="120"/>
                  </a:lnTo>
                  <a:close/>
                  <a:moveTo>
                    <a:pt x="534" y="118"/>
                  </a:moveTo>
                  <a:lnTo>
                    <a:pt x="534" y="118"/>
                  </a:lnTo>
                  <a:lnTo>
                    <a:pt x="532" y="120"/>
                  </a:lnTo>
                  <a:lnTo>
                    <a:pt x="532" y="120"/>
                  </a:lnTo>
                  <a:lnTo>
                    <a:pt x="530" y="120"/>
                  </a:lnTo>
                  <a:lnTo>
                    <a:pt x="530" y="120"/>
                  </a:lnTo>
                  <a:lnTo>
                    <a:pt x="528" y="120"/>
                  </a:lnTo>
                  <a:lnTo>
                    <a:pt x="528" y="118"/>
                  </a:lnTo>
                  <a:lnTo>
                    <a:pt x="528" y="78"/>
                  </a:lnTo>
                  <a:lnTo>
                    <a:pt x="528" y="78"/>
                  </a:lnTo>
                  <a:lnTo>
                    <a:pt x="528" y="78"/>
                  </a:lnTo>
                  <a:lnTo>
                    <a:pt x="530" y="76"/>
                  </a:lnTo>
                  <a:lnTo>
                    <a:pt x="532" y="76"/>
                  </a:lnTo>
                  <a:lnTo>
                    <a:pt x="532" y="76"/>
                  </a:lnTo>
                  <a:lnTo>
                    <a:pt x="532" y="78"/>
                  </a:lnTo>
                  <a:lnTo>
                    <a:pt x="534" y="78"/>
                  </a:lnTo>
                  <a:lnTo>
                    <a:pt x="534" y="118"/>
                  </a:lnTo>
                  <a:close/>
                  <a:moveTo>
                    <a:pt x="550" y="112"/>
                  </a:moveTo>
                  <a:lnTo>
                    <a:pt x="550" y="112"/>
                  </a:lnTo>
                  <a:lnTo>
                    <a:pt x="550" y="114"/>
                  </a:lnTo>
                  <a:lnTo>
                    <a:pt x="548" y="114"/>
                  </a:lnTo>
                  <a:lnTo>
                    <a:pt x="546" y="114"/>
                  </a:lnTo>
                  <a:lnTo>
                    <a:pt x="546" y="114"/>
                  </a:lnTo>
                  <a:lnTo>
                    <a:pt x="544" y="114"/>
                  </a:lnTo>
                  <a:lnTo>
                    <a:pt x="544" y="112"/>
                  </a:lnTo>
                  <a:lnTo>
                    <a:pt x="544" y="74"/>
                  </a:lnTo>
                  <a:lnTo>
                    <a:pt x="544" y="74"/>
                  </a:lnTo>
                  <a:lnTo>
                    <a:pt x="544" y="72"/>
                  </a:lnTo>
                  <a:lnTo>
                    <a:pt x="546" y="72"/>
                  </a:lnTo>
                  <a:lnTo>
                    <a:pt x="548" y="72"/>
                  </a:lnTo>
                  <a:lnTo>
                    <a:pt x="548" y="72"/>
                  </a:lnTo>
                  <a:lnTo>
                    <a:pt x="550" y="72"/>
                  </a:lnTo>
                  <a:lnTo>
                    <a:pt x="550" y="74"/>
                  </a:lnTo>
                  <a:lnTo>
                    <a:pt x="550" y="112"/>
                  </a:lnTo>
                  <a:close/>
                  <a:moveTo>
                    <a:pt x="566" y="108"/>
                  </a:moveTo>
                  <a:lnTo>
                    <a:pt x="566" y="108"/>
                  </a:lnTo>
                  <a:lnTo>
                    <a:pt x="566" y="108"/>
                  </a:lnTo>
                  <a:lnTo>
                    <a:pt x="564" y="110"/>
                  </a:lnTo>
                  <a:lnTo>
                    <a:pt x="562" y="110"/>
                  </a:lnTo>
                  <a:lnTo>
                    <a:pt x="562" y="110"/>
                  </a:lnTo>
                  <a:lnTo>
                    <a:pt x="560" y="108"/>
                  </a:lnTo>
                  <a:lnTo>
                    <a:pt x="560" y="108"/>
                  </a:lnTo>
                  <a:lnTo>
                    <a:pt x="560" y="68"/>
                  </a:lnTo>
                  <a:lnTo>
                    <a:pt x="560" y="68"/>
                  </a:lnTo>
                  <a:lnTo>
                    <a:pt x="560" y="66"/>
                  </a:lnTo>
                  <a:lnTo>
                    <a:pt x="562" y="66"/>
                  </a:lnTo>
                  <a:lnTo>
                    <a:pt x="564" y="66"/>
                  </a:lnTo>
                  <a:lnTo>
                    <a:pt x="564" y="66"/>
                  </a:lnTo>
                  <a:lnTo>
                    <a:pt x="566" y="66"/>
                  </a:lnTo>
                  <a:lnTo>
                    <a:pt x="566" y="68"/>
                  </a:lnTo>
                  <a:lnTo>
                    <a:pt x="566" y="108"/>
                  </a:lnTo>
                  <a:close/>
                  <a:moveTo>
                    <a:pt x="582" y="102"/>
                  </a:moveTo>
                  <a:lnTo>
                    <a:pt x="582" y="102"/>
                  </a:lnTo>
                  <a:lnTo>
                    <a:pt x="582" y="102"/>
                  </a:lnTo>
                  <a:lnTo>
                    <a:pt x="580" y="104"/>
                  </a:lnTo>
                  <a:lnTo>
                    <a:pt x="580" y="104"/>
                  </a:lnTo>
                  <a:lnTo>
                    <a:pt x="580" y="104"/>
                  </a:lnTo>
                  <a:lnTo>
                    <a:pt x="578" y="102"/>
                  </a:lnTo>
                  <a:lnTo>
                    <a:pt x="576" y="102"/>
                  </a:lnTo>
                  <a:lnTo>
                    <a:pt x="576" y="62"/>
                  </a:lnTo>
                  <a:lnTo>
                    <a:pt x="576" y="62"/>
                  </a:lnTo>
                  <a:lnTo>
                    <a:pt x="578" y="60"/>
                  </a:lnTo>
                  <a:lnTo>
                    <a:pt x="580" y="60"/>
                  </a:lnTo>
                  <a:lnTo>
                    <a:pt x="580" y="60"/>
                  </a:lnTo>
                  <a:lnTo>
                    <a:pt x="580" y="60"/>
                  </a:lnTo>
                  <a:lnTo>
                    <a:pt x="582" y="60"/>
                  </a:lnTo>
                  <a:lnTo>
                    <a:pt x="582" y="62"/>
                  </a:lnTo>
                  <a:lnTo>
                    <a:pt x="582" y="102"/>
                  </a:lnTo>
                  <a:close/>
                  <a:moveTo>
                    <a:pt x="600" y="92"/>
                  </a:moveTo>
                  <a:lnTo>
                    <a:pt x="600" y="92"/>
                  </a:lnTo>
                  <a:lnTo>
                    <a:pt x="598" y="94"/>
                  </a:lnTo>
                  <a:lnTo>
                    <a:pt x="598" y="94"/>
                  </a:lnTo>
                  <a:lnTo>
                    <a:pt x="596" y="94"/>
                  </a:lnTo>
                  <a:lnTo>
                    <a:pt x="596" y="94"/>
                  </a:lnTo>
                  <a:lnTo>
                    <a:pt x="594" y="94"/>
                  </a:lnTo>
                  <a:lnTo>
                    <a:pt x="594" y="92"/>
                  </a:lnTo>
                  <a:lnTo>
                    <a:pt x="594" y="54"/>
                  </a:lnTo>
                  <a:lnTo>
                    <a:pt x="594" y="54"/>
                  </a:lnTo>
                  <a:lnTo>
                    <a:pt x="594" y="52"/>
                  </a:lnTo>
                  <a:lnTo>
                    <a:pt x="596" y="52"/>
                  </a:lnTo>
                  <a:lnTo>
                    <a:pt x="598" y="52"/>
                  </a:lnTo>
                  <a:lnTo>
                    <a:pt x="598" y="52"/>
                  </a:lnTo>
                  <a:lnTo>
                    <a:pt x="598" y="52"/>
                  </a:lnTo>
                  <a:lnTo>
                    <a:pt x="600" y="54"/>
                  </a:lnTo>
                  <a:lnTo>
                    <a:pt x="600" y="92"/>
                  </a:lnTo>
                  <a:close/>
                  <a:moveTo>
                    <a:pt x="616" y="80"/>
                  </a:moveTo>
                  <a:lnTo>
                    <a:pt x="616" y="80"/>
                  </a:lnTo>
                  <a:lnTo>
                    <a:pt x="616" y="82"/>
                  </a:lnTo>
                  <a:lnTo>
                    <a:pt x="614" y="82"/>
                  </a:lnTo>
                  <a:lnTo>
                    <a:pt x="612" y="82"/>
                  </a:lnTo>
                  <a:lnTo>
                    <a:pt x="612" y="82"/>
                  </a:lnTo>
                  <a:lnTo>
                    <a:pt x="610" y="82"/>
                  </a:lnTo>
                  <a:lnTo>
                    <a:pt x="610" y="80"/>
                  </a:lnTo>
                  <a:lnTo>
                    <a:pt x="610" y="42"/>
                  </a:lnTo>
                  <a:lnTo>
                    <a:pt x="610" y="42"/>
                  </a:lnTo>
                  <a:lnTo>
                    <a:pt x="610" y="40"/>
                  </a:lnTo>
                  <a:lnTo>
                    <a:pt x="612" y="40"/>
                  </a:lnTo>
                  <a:lnTo>
                    <a:pt x="614" y="40"/>
                  </a:lnTo>
                  <a:lnTo>
                    <a:pt x="614" y="40"/>
                  </a:lnTo>
                  <a:lnTo>
                    <a:pt x="616" y="40"/>
                  </a:lnTo>
                  <a:lnTo>
                    <a:pt x="616" y="42"/>
                  </a:lnTo>
                  <a:lnTo>
                    <a:pt x="616" y="8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897"/>
            <p:cNvSpPr>
              <a:spLocks noEditPoints="1"/>
            </p:cNvSpPr>
            <p:nvPr/>
          </p:nvSpPr>
          <p:spPr bwMode="auto">
            <a:xfrm>
              <a:off x="-2781300" y="-3057525"/>
              <a:ext cx="990600" cy="228600"/>
            </a:xfrm>
            <a:custGeom>
              <a:avLst/>
              <a:gdLst/>
              <a:ahLst/>
              <a:cxnLst>
                <a:cxn ang="0">
                  <a:pos x="6" y="0"/>
                </a:cxn>
                <a:cxn ang="0">
                  <a:pos x="54" y="110"/>
                </a:cxn>
                <a:cxn ang="0">
                  <a:pos x="570" y="110"/>
                </a:cxn>
                <a:cxn ang="0">
                  <a:pos x="618" y="0"/>
                </a:cxn>
                <a:cxn ang="0">
                  <a:pos x="18" y="80"/>
                </a:cxn>
                <a:cxn ang="0">
                  <a:pos x="14" y="38"/>
                </a:cxn>
                <a:cxn ang="0">
                  <a:pos x="32" y="94"/>
                </a:cxn>
                <a:cxn ang="0">
                  <a:pos x="34" y="92"/>
                </a:cxn>
                <a:cxn ang="0">
                  <a:pos x="46" y="60"/>
                </a:cxn>
                <a:cxn ang="0">
                  <a:pos x="64" y="108"/>
                </a:cxn>
                <a:cxn ang="0">
                  <a:pos x="68" y="68"/>
                </a:cxn>
                <a:cxn ang="0">
                  <a:pos x="78" y="74"/>
                </a:cxn>
                <a:cxn ang="0">
                  <a:pos x="98" y="120"/>
                </a:cxn>
                <a:cxn ang="0">
                  <a:pos x="100" y="76"/>
                </a:cxn>
                <a:cxn ang="0">
                  <a:pos x="112" y="82"/>
                </a:cxn>
                <a:cxn ang="0">
                  <a:pos x="134" y="126"/>
                </a:cxn>
                <a:cxn ang="0">
                  <a:pos x="132" y="84"/>
                </a:cxn>
                <a:cxn ang="0">
                  <a:pos x="144" y="128"/>
                </a:cxn>
                <a:cxn ang="0">
                  <a:pos x="168" y="130"/>
                </a:cxn>
                <a:cxn ang="0">
                  <a:pos x="166" y="88"/>
                </a:cxn>
                <a:cxn ang="0">
                  <a:pos x="178" y="134"/>
                </a:cxn>
                <a:cxn ang="0">
                  <a:pos x="200" y="134"/>
                </a:cxn>
                <a:cxn ang="0">
                  <a:pos x="196" y="94"/>
                </a:cxn>
                <a:cxn ang="0">
                  <a:pos x="214" y="138"/>
                </a:cxn>
                <a:cxn ang="0">
                  <a:pos x="218" y="136"/>
                </a:cxn>
                <a:cxn ang="0">
                  <a:pos x="228" y="96"/>
                </a:cxn>
                <a:cxn ang="0">
                  <a:pos x="246" y="140"/>
                </a:cxn>
                <a:cxn ang="0">
                  <a:pos x="250" y="100"/>
                </a:cxn>
                <a:cxn ang="0">
                  <a:pos x="260" y="100"/>
                </a:cxn>
                <a:cxn ang="0">
                  <a:pos x="282" y="140"/>
                </a:cxn>
                <a:cxn ang="0">
                  <a:pos x="282" y="98"/>
                </a:cxn>
                <a:cxn ang="0">
                  <a:pos x="294" y="100"/>
                </a:cxn>
                <a:cxn ang="0">
                  <a:pos x="318" y="140"/>
                </a:cxn>
                <a:cxn ang="0">
                  <a:pos x="316" y="98"/>
                </a:cxn>
                <a:cxn ang="0">
                  <a:pos x="328" y="138"/>
                </a:cxn>
                <a:cxn ang="0">
                  <a:pos x="352" y="138"/>
                </a:cxn>
                <a:cxn ang="0">
                  <a:pos x="348" y="98"/>
                </a:cxn>
                <a:cxn ang="0">
                  <a:pos x="362" y="140"/>
                </a:cxn>
                <a:cxn ang="0">
                  <a:pos x="384" y="138"/>
                </a:cxn>
                <a:cxn ang="0">
                  <a:pos x="380" y="96"/>
                </a:cxn>
                <a:cxn ang="0">
                  <a:pos x="396" y="138"/>
                </a:cxn>
                <a:cxn ang="0">
                  <a:pos x="400" y="136"/>
                </a:cxn>
                <a:cxn ang="0">
                  <a:pos x="412" y="94"/>
                </a:cxn>
                <a:cxn ang="0">
                  <a:pos x="430" y="136"/>
                </a:cxn>
                <a:cxn ang="0">
                  <a:pos x="434" y="96"/>
                </a:cxn>
                <a:cxn ang="0">
                  <a:pos x="444" y="94"/>
                </a:cxn>
                <a:cxn ang="0">
                  <a:pos x="464" y="132"/>
                </a:cxn>
                <a:cxn ang="0">
                  <a:pos x="466" y="90"/>
                </a:cxn>
                <a:cxn ang="0">
                  <a:pos x="478" y="88"/>
                </a:cxn>
                <a:cxn ang="0">
                  <a:pos x="500" y="126"/>
                </a:cxn>
                <a:cxn ang="0">
                  <a:pos x="498" y="84"/>
                </a:cxn>
                <a:cxn ang="0">
                  <a:pos x="510" y="120"/>
                </a:cxn>
                <a:cxn ang="0">
                  <a:pos x="534" y="116"/>
                </a:cxn>
                <a:cxn ang="0">
                  <a:pos x="532" y="76"/>
                </a:cxn>
                <a:cxn ang="0">
                  <a:pos x="544" y="114"/>
                </a:cxn>
                <a:cxn ang="0">
                  <a:pos x="566" y="106"/>
                </a:cxn>
                <a:cxn ang="0">
                  <a:pos x="562" y="66"/>
                </a:cxn>
                <a:cxn ang="0">
                  <a:pos x="580" y="102"/>
                </a:cxn>
                <a:cxn ang="0">
                  <a:pos x="582" y="100"/>
                </a:cxn>
                <a:cxn ang="0">
                  <a:pos x="594" y="52"/>
                </a:cxn>
                <a:cxn ang="0">
                  <a:pos x="612" y="82"/>
                </a:cxn>
                <a:cxn ang="0">
                  <a:pos x="616" y="42"/>
                </a:cxn>
              </a:cxnLst>
              <a:rect l="0" t="0" r="r" b="b"/>
              <a:pathLst>
                <a:path w="624" h="144">
                  <a:moveTo>
                    <a:pt x="312" y="60"/>
                  </a:moveTo>
                  <a:lnTo>
                    <a:pt x="312" y="60"/>
                  </a:lnTo>
                  <a:lnTo>
                    <a:pt x="256" y="60"/>
                  </a:lnTo>
                  <a:lnTo>
                    <a:pt x="204" y="56"/>
                  </a:lnTo>
                  <a:lnTo>
                    <a:pt x="156" y="50"/>
                  </a:lnTo>
                  <a:lnTo>
                    <a:pt x="114" y="44"/>
                  </a:lnTo>
                  <a:lnTo>
                    <a:pt x="76" y="34"/>
                  </a:lnTo>
                  <a:lnTo>
                    <a:pt x="44" y="24"/>
                  </a:lnTo>
                  <a:lnTo>
                    <a:pt x="22" y="12"/>
                  </a:lnTo>
                  <a:lnTo>
                    <a:pt x="12" y="6"/>
                  </a:lnTo>
                  <a:lnTo>
                    <a:pt x="6" y="0"/>
                  </a:lnTo>
                  <a:lnTo>
                    <a:pt x="6" y="0"/>
                  </a:lnTo>
                  <a:lnTo>
                    <a:pt x="2" y="6"/>
                  </a:lnTo>
                  <a:lnTo>
                    <a:pt x="0" y="14"/>
                  </a:lnTo>
                  <a:lnTo>
                    <a:pt x="0" y="68"/>
                  </a:lnTo>
                  <a:lnTo>
                    <a:pt x="0" y="68"/>
                  </a:lnTo>
                  <a:lnTo>
                    <a:pt x="2" y="76"/>
                  </a:lnTo>
                  <a:lnTo>
                    <a:pt x="6" y="84"/>
                  </a:lnTo>
                  <a:lnTo>
                    <a:pt x="14" y="90"/>
                  </a:lnTo>
                  <a:lnTo>
                    <a:pt x="24" y="98"/>
                  </a:lnTo>
                  <a:lnTo>
                    <a:pt x="38" y="104"/>
                  </a:lnTo>
                  <a:lnTo>
                    <a:pt x="54" y="110"/>
                  </a:lnTo>
                  <a:lnTo>
                    <a:pt x="92" y="122"/>
                  </a:lnTo>
                  <a:lnTo>
                    <a:pt x="138" y="132"/>
                  </a:lnTo>
                  <a:lnTo>
                    <a:pt x="190" y="138"/>
                  </a:lnTo>
                  <a:lnTo>
                    <a:pt x="250" y="144"/>
                  </a:lnTo>
                  <a:lnTo>
                    <a:pt x="312" y="144"/>
                  </a:lnTo>
                  <a:lnTo>
                    <a:pt x="312" y="144"/>
                  </a:lnTo>
                  <a:lnTo>
                    <a:pt x="374" y="144"/>
                  </a:lnTo>
                  <a:lnTo>
                    <a:pt x="434" y="138"/>
                  </a:lnTo>
                  <a:lnTo>
                    <a:pt x="486" y="132"/>
                  </a:lnTo>
                  <a:lnTo>
                    <a:pt x="532" y="122"/>
                  </a:lnTo>
                  <a:lnTo>
                    <a:pt x="570" y="110"/>
                  </a:lnTo>
                  <a:lnTo>
                    <a:pt x="586" y="104"/>
                  </a:lnTo>
                  <a:lnTo>
                    <a:pt x="598" y="98"/>
                  </a:lnTo>
                  <a:lnTo>
                    <a:pt x="610" y="90"/>
                  </a:lnTo>
                  <a:lnTo>
                    <a:pt x="616" y="84"/>
                  </a:lnTo>
                  <a:lnTo>
                    <a:pt x="622" y="76"/>
                  </a:lnTo>
                  <a:lnTo>
                    <a:pt x="624" y="68"/>
                  </a:lnTo>
                  <a:lnTo>
                    <a:pt x="624" y="14"/>
                  </a:lnTo>
                  <a:lnTo>
                    <a:pt x="624" y="14"/>
                  </a:lnTo>
                  <a:lnTo>
                    <a:pt x="622" y="6"/>
                  </a:lnTo>
                  <a:lnTo>
                    <a:pt x="618" y="0"/>
                  </a:lnTo>
                  <a:lnTo>
                    <a:pt x="618" y="0"/>
                  </a:lnTo>
                  <a:lnTo>
                    <a:pt x="610" y="6"/>
                  </a:lnTo>
                  <a:lnTo>
                    <a:pt x="602" y="12"/>
                  </a:lnTo>
                  <a:lnTo>
                    <a:pt x="578" y="24"/>
                  </a:lnTo>
                  <a:lnTo>
                    <a:pt x="548" y="34"/>
                  </a:lnTo>
                  <a:lnTo>
                    <a:pt x="510" y="44"/>
                  </a:lnTo>
                  <a:lnTo>
                    <a:pt x="468" y="50"/>
                  </a:lnTo>
                  <a:lnTo>
                    <a:pt x="420" y="56"/>
                  </a:lnTo>
                  <a:lnTo>
                    <a:pt x="368" y="60"/>
                  </a:lnTo>
                  <a:lnTo>
                    <a:pt x="312" y="60"/>
                  </a:lnTo>
                  <a:lnTo>
                    <a:pt x="312" y="60"/>
                  </a:lnTo>
                  <a:close/>
                  <a:moveTo>
                    <a:pt x="18" y="80"/>
                  </a:moveTo>
                  <a:lnTo>
                    <a:pt x="18" y="80"/>
                  </a:lnTo>
                  <a:lnTo>
                    <a:pt x="18" y="82"/>
                  </a:lnTo>
                  <a:lnTo>
                    <a:pt x="16" y="82"/>
                  </a:lnTo>
                  <a:lnTo>
                    <a:pt x="14" y="82"/>
                  </a:lnTo>
                  <a:lnTo>
                    <a:pt x="14" y="82"/>
                  </a:lnTo>
                  <a:lnTo>
                    <a:pt x="14" y="82"/>
                  </a:lnTo>
                  <a:lnTo>
                    <a:pt x="12" y="80"/>
                  </a:lnTo>
                  <a:lnTo>
                    <a:pt x="12" y="42"/>
                  </a:lnTo>
                  <a:lnTo>
                    <a:pt x="12" y="42"/>
                  </a:lnTo>
                  <a:lnTo>
                    <a:pt x="14" y="40"/>
                  </a:lnTo>
                  <a:lnTo>
                    <a:pt x="14" y="38"/>
                  </a:lnTo>
                  <a:lnTo>
                    <a:pt x="16" y="38"/>
                  </a:lnTo>
                  <a:lnTo>
                    <a:pt x="16" y="38"/>
                  </a:lnTo>
                  <a:lnTo>
                    <a:pt x="18" y="40"/>
                  </a:lnTo>
                  <a:lnTo>
                    <a:pt x="18" y="42"/>
                  </a:lnTo>
                  <a:lnTo>
                    <a:pt x="18" y="80"/>
                  </a:lnTo>
                  <a:close/>
                  <a:moveTo>
                    <a:pt x="34" y="92"/>
                  </a:moveTo>
                  <a:lnTo>
                    <a:pt x="34" y="92"/>
                  </a:lnTo>
                  <a:lnTo>
                    <a:pt x="34" y="92"/>
                  </a:lnTo>
                  <a:lnTo>
                    <a:pt x="32" y="94"/>
                  </a:lnTo>
                  <a:lnTo>
                    <a:pt x="32" y="94"/>
                  </a:lnTo>
                  <a:lnTo>
                    <a:pt x="32" y="94"/>
                  </a:lnTo>
                  <a:lnTo>
                    <a:pt x="30" y="92"/>
                  </a:lnTo>
                  <a:lnTo>
                    <a:pt x="28" y="92"/>
                  </a:lnTo>
                  <a:lnTo>
                    <a:pt x="28" y="52"/>
                  </a:lnTo>
                  <a:lnTo>
                    <a:pt x="28" y="52"/>
                  </a:lnTo>
                  <a:lnTo>
                    <a:pt x="30" y="52"/>
                  </a:lnTo>
                  <a:lnTo>
                    <a:pt x="32" y="50"/>
                  </a:lnTo>
                  <a:lnTo>
                    <a:pt x="32" y="50"/>
                  </a:lnTo>
                  <a:lnTo>
                    <a:pt x="32" y="50"/>
                  </a:lnTo>
                  <a:lnTo>
                    <a:pt x="34" y="52"/>
                  </a:lnTo>
                  <a:lnTo>
                    <a:pt x="34" y="52"/>
                  </a:lnTo>
                  <a:lnTo>
                    <a:pt x="34" y="92"/>
                  </a:lnTo>
                  <a:close/>
                  <a:moveTo>
                    <a:pt x="52" y="100"/>
                  </a:moveTo>
                  <a:lnTo>
                    <a:pt x="52" y="100"/>
                  </a:lnTo>
                  <a:lnTo>
                    <a:pt x="50" y="102"/>
                  </a:lnTo>
                  <a:lnTo>
                    <a:pt x="50" y="102"/>
                  </a:lnTo>
                  <a:lnTo>
                    <a:pt x="48" y="102"/>
                  </a:lnTo>
                  <a:lnTo>
                    <a:pt x="48" y="102"/>
                  </a:lnTo>
                  <a:lnTo>
                    <a:pt x="46" y="102"/>
                  </a:lnTo>
                  <a:lnTo>
                    <a:pt x="46" y="100"/>
                  </a:lnTo>
                  <a:lnTo>
                    <a:pt x="46" y="62"/>
                  </a:lnTo>
                  <a:lnTo>
                    <a:pt x="46" y="62"/>
                  </a:lnTo>
                  <a:lnTo>
                    <a:pt x="46" y="60"/>
                  </a:lnTo>
                  <a:lnTo>
                    <a:pt x="48" y="60"/>
                  </a:lnTo>
                  <a:lnTo>
                    <a:pt x="50" y="60"/>
                  </a:lnTo>
                  <a:lnTo>
                    <a:pt x="50" y="60"/>
                  </a:lnTo>
                  <a:lnTo>
                    <a:pt x="50" y="60"/>
                  </a:lnTo>
                  <a:lnTo>
                    <a:pt x="52" y="62"/>
                  </a:lnTo>
                  <a:lnTo>
                    <a:pt x="52" y="100"/>
                  </a:lnTo>
                  <a:close/>
                  <a:moveTo>
                    <a:pt x="68" y="106"/>
                  </a:moveTo>
                  <a:lnTo>
                    <a:pt x="68" y="106"/>
                  </a:lnTo>
                  <a:lnTo>
                    <a:pt x="68" y="108"/>
                  </a:lnTo>
                  <a:lnTo>
                    <a:pt x="66" y="108"/>
                  </a:lnTo>
                  <a:lnTo>
                    <a:pt x="64" y="108"/>
                  </a:lnTo>
                  <a:lnTo>
                    <a:pt x="64" y="108"/>
                  </a:lnTo>
                  <a:lnTo>
                    <a:pt x="62" y="108"/>
                  </a:lnTo>
                  <a:lnTo>
                    <a:pt x="62" y="106"/>
                  </a:lnTo>
                  <a:lnTo>
                    <a:pt x="62" y="68"/>
                  </a:lnTo>
                  <a:lnTo>
                    <a:pt x="62" y="68"/>
                  </a:lnTo>
                  <a:lnTo>
                    <a:pt x="62" y="66"/>
                  </a:lnTo>
                  <a:lnTo>
                    <a:pt x="64" y="66"/>
                  </a:lnTo>
                  <a:lnTo>
                    <a:pt x="66" y="66"/>
                  </a:lnTo>
                  <a:lnTo>
                    <a:pt x="66" y="66"/>
                  </a:lnTo>
                  <a:lnTo>
                    <a:pt x="68" y="66"/>
                  </a:lnTo>
                  <a:lnTo>
                    <a:pt x="68" y="68"/>
                  </a:lnTo>
                  <a:lnTo>
                    <a:pt x="68" y="106"/>
                  </a:lnTo>
                  <a:close/>
                  <a:moveTo>
                    <a:pt x="84" y="112"/>
                  </a:moveTo>
                  <a:lnTo>
                    <a:pt x="84" y="112"/>
                  </a:lnTo>
                  <a:lnTo>
                    <a:pt x="84" y="114"/>
                  </a:lnTo>
                  <a:lnTo>
                    <a:pt x="82" y="114"/>
                  </a:lnTo>
                  <a:lnTo>
                    <a:pt x="80" y="114"/>
                  </a:lnTo>
                  <a:lnTo>
                    <a:pt x="80" y="114"/>
                  </a:lnTo>
                  <a:lnTo>
                    <a:pt x="80" y="114"/>
                  </a:lnTo>
                  <a:lnTo>
                    <a:pt x="78" y="112"/>
                  </a:lnTo>
                  <a:lnTo>
                    <a:pt x="78" y="74"/>
                  </a:lnTo>
                  <a:lnTo>
                    <a:pt x="78" y="74"/>
                  </a:lnTo>
                  <a:lnTo>
                    <a:pt x="80" y="72"/>
                  </a:lnTo>
                  <a:lnTo>
                    <a:pt x="80" y="70"/>
                  </a:lnTo>
                  <a:lnTo>
                    <a:pt x="82" y="70"/>
                  </a:lnTo>
                  <a:lnTo>
                    <a:pt x="82" y="70"/>
                  </a:lnTo>
                  <a:lnTo>
                    <a:pt x="84" y="72"/>
                  </a:lnTo>
                  <a:lnTo>
                    <a:pt x="84" y="74"/>
                  </a:lnTo>
                  <a:lnTo>
                    <a:pt x="84" y="112"/>
                  </a:lnTo>
                  <a:close/>
                  <a:moveTo>
                    <a:pt x="102" y="116"/>
                  </a:moveTo>
                  <a:lnTo>
                    <a:pt x="102" y="116"/>
                  </a:lnTo>
                  <a:lnTo>
                    <a:pt x="100" y="118"/>
                  </a:lnTo>
                  <a:lnTo>
                    <a:pt x="98" y="120"/>
                  </a:lnTo>
                  <a:lnTo>
                    <a:pt x="98" y="120"/>
                  </a:lnTo>
                  <a:lnTo>
                    <a:pt x="98" y="120"/>
                  </a:lnTo>
                  <a:lnTo>
                    <a:pt x="96" y="118"/>
                  </a:lnTo>
                  <a:lnTo>
                    <a:pt x="96" y="116"/>
                  </a:lnTo>
                  <a:lnTo>
                    <a:pt x="96" y="78"/>
                  </a:lnTo>
                  <a:lnTo>
                    <a:pt x="96" y="78"/>
                  </a:lnTo>
                  <a:lnTo>
                    <a:pt x="96" y="76"/>
                  </a:lnTo>
                  <a:lnTo>
                    <a:pt x="98" y="76"/>
                  </a:lnTo>
                  <a:lnTo>
                    <a:pt x="98" y="76"/>
                  </a:lnTo>
                  <a:lnTo>
                    <a:pt x="98" y="76"/>
                  </a:lnTo>
                  <a:lnTo>
                    <a:pt x="100" y="76"/>
                  </a:lnTo>
                  <a:lnTo>
                    <a:pt x="102" y="78"/>
                  </a:lnTo>
                  <a:lnTo>
                    <a:pt x="102" y="116"/>
                  </a:lnTo>
                  <a:close/>
                  <a:moveTo>
                    <a:pt x="118" y="120"/>
                  </a:moveTo>
                  <a:lnTo>
                    <a:pt x="118" y="120"/>
                  </a:lnTo>
                  <a:lnTo>
                    <a:pt x="118" y="122"/>
                  </a:lnTo>
                  <a:lnTo>
                    <a:pt x="116" y="122"/>
                  </a:lnTo>
                  <a:lnTo>
                    <a:pt x="114" y="122"/>
                  </a:lnTo>
                  <a:lnTo>
                    <a:pt x="114" y="122"/>
                  </a:lnTo>
                  <a:lnTo>
                    <a:pt x="112" y="122"/>
                  </a:lnTo>
                  <a:lnTo>
                    <a:pt x="112" y="120"/>
                  </a:lnTo>
                  <a:lnTo>
                    <a:pt x="112" y="82"/>
                  </a:lnTo>
                  <a:lnTo>
                    <a:pt x="112" y="82"/>
                  </a:lnTo>
                  <a:lnTo>
                    <a:pt x="112" y="80"/>
                  </a:lnTo>
                  <a:lnTo>
                    <a:pt x="114" y="80"/>
                  </a:lnTo>
                  <a:lnTo>
                    <a:pt x="116" y="80"/>
                  </a:lnTo>
                  <a:lnTo>
                    <a:pt x="116" y="80"/>
                  </a:lnTo>
                  <a:lnTo>
                    <a:pt x="118" y="80"/>
                  </a:lnTo>
                  <a:lnTo>
                    <a:pt x="118" y="82"/>
                  </a:lnTo>
                  <a:lnTo>
                    <a:pt x="118" y="120"/>
                  </a:lnTo>
                  <a:close/>
                  <a:moveTo>
                    <a:pt x="134" y="124"/>
                  </a:moveTo>
                  <a:lnTo>
                    <a:pt x="134" y="124"/>
                  </a:lnTo>
                  <a:lnTo>
                    <a:pt x="134" y="126"/>
                  </a:lnTo>
                  <a:lnTo>
                    <a:pt x="132" y="126"/>
                  </a:lnTo>
                  <a:lnTo>
                    <a:pt x="130" y="126"/>
                  </a:lnTo>
                  <a:lnTo>
                    <a:pt x="130" y="126"/>
                  </a:lnTo>
                  <a:lnTo>
                    <a:pt x="128" y="126"/>
                  </a:lnTo>
                  <a:lnTo>
                    <a:pt x="128" y="124"/>
                  </a:lnTo>
                  <a:lnTo>
                    <a:pt x="128" y="86"/>
                  </a:lnTo>
                  <a:lnTo>
                    <a:pt x="128" y="86"/>
                  </a:lnTo>
                  <a:lnTo>
                    <a:pt x="128" y="84"/>
                  </a:lnTo>
                  <a:lnTo>
                    <a:pt x="130" y="84"/>
                  </a:lnTo>
                  <a:lnTo>
                    <a:pt x="132" y="84"/>
                  </a:lnTo>
                  <a:lnTo>
                    <a:pt x="132" y="84"/>
                  </a:lnTo>
                  <a:lnTo>
                    <a:pt x="134" y="84"/>
                  </a:lnTo>
                  <a:lnTo>
                    <a:pt x="134" y="86"/>
                  </a:lnTo>
                  <a:lnTo>
                    <a:pt x="134" y="124"/>
                  </a:lnTo>
                  <a:close/>
                  <a:moveTo>
                    <a:pt x="150" y="128"/>
                  </a:moveTo>
                  <a:lnTo>
                    <a:pt x="150" y="128"/>
                  </a:lnTo>
                  <a:lnTo>
                    <a:pt x="150" y="128"/>
                  </a:lnTo>
                  <a:lnTo>
                    <a:pt x="148" y="130"/>
                  </a:lnTo>
                  <a:lnTo>
                    <a:pt x="146" y="130"/>
                  </a:lnTo>
                  <a:lnTo>
                    <a:pt x="146" y="130"/>
                  </a:lnTo>
                  <a:lnTo>
                    <a:pt x="146" y="128"/>
                  </a:lnTo>
                  <a:lnTo>
                    <a:pt x="144" y="128"/>
                  </a:lnTo>
                  <a:lnTo>
                    <a:pt x="144" y="88"/>
                  </a:lnTo>
                  <a:lnTo>
                    <a:pt x="144" y="88"/>
                  </a:lnTo>
                  <a:lnTo>
                    <a:pt x="146" y="88"/>
                  </a:lnTo>
                  <a:lnTo>
                    <a:pt x="146" y="86"/>
                  </a:lnTo>
                  <a:lnTo>
                    <a:pt x="148" y="86"/>
                  </a:lnTo>
                  <a:lnTo>
                    <a:pt x="148" y="86"/>
                  </a:lnTo>
                  <a:lnTo>
                    <a:pt x="150" y="88"/>
                  </a:lnTo>
                  <a:lnTo>
                    <a:pt x="150" y="88"/>
                  </a:lnTo>
                  <a:lnTo>
                    <a:pt x="150" y="128"/>
                  </a:lnTo>
                  <a:close/>
                  <a:moveTo>
                    <a:pt x="168" y="130"/>
                  </a:moveTo>
                  <a:lnTo>
                    <a:pt x="168" y="130"/>
                  </a:lnTo>
                  <a:lnTo>
                    <a:pt x="166" y="132"/>
                  </a:lnTo>
                  <a:lnTo>
                    <a:pt x="166" y="132"/>
                  </a:lnTo>
                  <a:lnTo>
                    <a:pt x="164" y="132"/>
                  </a:lnTo>
                  <a:lnTo>
                    <a:pt x="164" y="132"/>
                  </a:lnTo>
                  <a:lnTo>
                    <a:pt x="162" y="132"/>
                  </a:lnTo>
                  <a:lnTo>
                    <a:pt x="162" y="130"/>
                  </a:lnTo>
                  <a:lnTo>
                    <a:pt x="162" y="90"/>
                  </a:lnTo>
                  <a:lnTo>
                    <a:pt x="162" y="90"/>
                  </a:lnTo>
                  <a:lnTo>
                    <a:pt x="162" y="90"/>
                  </a:lnTo>
                  <a:lnTo>
                    <a:pt x="164" y="88"/>
                  </a:lnTo>
                  <a:lnTo>
                    <a:pt x="166" y="88"/>
                  </a:lnTo>
                  <a:lnTo>
                    <a:pt x="166" y="88"/>
                  </a:lnTo>
                  <a:lnTo>
                    <a:pt x="166" y="90"/>
                  </a:lnTo>
                  <a:lnTo>
                    <a:pt x="168" y="90"/>
                  </a:lnTo>
                  <a:lnTo>
                    <a:pt x="168" y="130"/>
                  </a:lnTo>
                  <a:close/>
                  <a:moveTo>
                    <a:pt x="184" y="132"/>
                  </a:moveTo>
                  <a:lnTo>
                    <a:pt x="184" y="132"/>
                  </a:lnTo>
                  <a:lnTo>
                    <a:pt x="184" y="134"/>
                  </a:lnTo>
                  <a:lnTo>
                    <a:pt x="182" y="134"/>
                  </a:lnTo>
                  <a:lnTo>
                    <a:pt x="180" y="134"/>
                  </a:lnTo>
                  <a:lnTo>
                    <a:pt x="180" y="134"/>
                  </a:lnTo>
                  <a:lnTo>
                    <a:pt x="178" y="134"/>
                  </a:lnTo>
                  <a:lnTo>
                    <a:pt x="178" y="132"/>
                  </a:lnTo>
                  <a:lnTo>
                    <a:pt x="178" y="94"/>
                  </a:lnTo>
                  <a:lnTo>
                    <a:pt x="178" y="94"/>
                  </a:lnTo>
                  <a:lnTo>
                    <a:pt x="178" y="92"/>
                  </a:lnTo>
                  <a:lnTo>
                    <a:pt x="180" y="90"/>
                  </a:lnTo>
                  <a:lnTo>
                    <a:pt x="182" y="90"/>
                  </a:lnTo>
                  <a:lnTo>
                    <a:pt x="182" y="90"/>
                  </a:lnTo>
                  <a:lnTo>
                    <a:pt x="184" y="92"/>
                  </a:lnTo>
                  <a:lnTo>
                    <a:pt x="184" y="94"/>
                  </a:lnTo>
                  <a:lnTo>
                    <a:pt x="184" y="132"/>
                  </a:lnTo>
                  <a:close/>
                  <a:moveTo>
                    <a:pt x="200" y="134"/>
                  </a:moveTo>
                  <a:lnTo>
                    <a:pt x="200" y="134"/>
                  </a:lnTo>
                  <a:lnTo>
                    <a:pt x="200" y="136"/>
                  </a:lnTo>
                  <a:lnTo>
                    <a:pt x="198" y="136"/>
                  </a:lnTo>
                  <a:lnTo>
                    <a:pt x="196" y="136"/>
                  </a:lnTo>
                  <a:lnTo>
                    <a:pt x="196" y="136"/>
                  </a:lnTo>
                  <a:lnTo>
                    <a:pt x="196" y="136"/>
                  </a:lnTo>
                  <a:lnTo>
                    <a:pt x="194" y="134"/>
                  </a:lnTo>
                  <a:lnTo>
                    <a:pt x="194" y="96"/>
                  </a:lnTo>
                  <a:lnTo>
                    <a:pt x="194" y="96"/>
                  </a:lnTo>
                  <a:lnTo>
                    <a:pt x="196" y="94"/>
                  </a:lnTo>
                  <a:lnTo>
                    <a:pt x="196" y="94"/>
                  </a:lnTo>
                  <a:lnTo>
                    <a:pt x="198" y="94"/>
                  </a:lnTo>
                  <a:lnTo>
                    <a:pt x="198" y="94"/>
                  </a:lnTo>
                  <a:lnTo>
                    <a:pt x="200" y="94"/>
                  </a:lnTo>
                  <a:lnTo>
                    <a:pt x="200" y="96"/>
                  </a:lnTo>
                  <a:lnTo>
                    <a:pt x="200" y="134"/>
                  </a:lnTo>
                  <a:close/>
                  <a:moveTo>
                    <a:pt x="218" y="136"/>
                  </a:moveTo>
                  <a:lnTo>
                    <a:pt x="218" y="136"/>
                  </a:lnTo>
                  <a:lnTo>
                    <a:pt x="216" y="136"/>
                  </a:lnTo>
                  <a:lnTo>
                    <a:pt x="214" y="138"/>
                  </a:lnTo>
                  <a:lnTo>
                    <a:pt x="214" y="138"/>
                  </a:lnTo>
                  <a:lnTo>
                    <a:pt x="214" y="138"/>
                  </a:lnTo>
                  <a:lnTo>
                    <a:pt x="212" y="136"/>
                  </a:lnTo>
                  <a:lnTo>
                    <a:pt x="210" y="136"/>
                  </a:lnTo>
                  <a:lnTo>
                    <a:pt x="210" y="96"/>
                  </a:lnTo>
                  <a:lnTo>
                    <a:pt x="210" y="96"/>
                  </a:lnTo>
                  <a:lnTo>
                    <a:pt x="212" y="94"/>
                  </a:lnTo>
                  <a:lnTo>
                    <a:pt x="214" y="94"/>
                  </a:lnTo>
                  <a:lnTo>
                    <a:pt x="214" y="94"/>
                  </a:lnTo>
                  <a:lnTo>
                    <a:pt x="214" y="94"/>
                  </a:lnTo>
                  <a:lnTo>
                    <a:pt x="216" y="94"/>
                  </a:lnTo>
                  <a:lnTo>
                    <a:pt x="218" y="96"/>
                  </a:lnTo>
                  <a:lnTo>
                    <a:pt x="218" y="136"/>
                  </a:lnTo>
                  <a:close/>
                  <a:moveTo>
                    <a:pt x="234" y="136"/>
                  </a:moveTo>
                  <a:lnTo>
                    <a:pt x="234" y="136"/>
                  </a:lnTo>
                  <a:lnTo>
                    <a:pt x="232" y="138"/>
                  </a:lnTo>
                  <a:lnTo>
                    <a:pt x="232" y="138"/>
                  </a:lnTo>
                  <a:lnTo>
                    <a:pt x="230" y="138"/>
                  </a:lnTo>
                  <a:lnTo>
                    <a:pt x="230" y="138"/>
                  </a:lnTo>
                  <a:lnTo>
                    <a:pt x="228" y="138"/>
                  </a:lnTo>
                  <a:lnTo>
                    <a:pt x="228" y="136"/>
                  </a:lnTo>
                  <a:lnTo>
                    <a:pt x="228" y="98"/>
                  </a:lnTo>
                  <a:lnTo>
                    <a:pt x="228" y="98"/>
                  </a:lnTo>
                  <a:lnTo>
                    <a:pt x="228" y="96"/>
                  </a:lnTo>
                  <a:lnTo>
                    <a:pt x="230" y="96"/>
                  </a:lnTo>
                  <a:lnTo>
                    <a:pt x="232" y="96"/>
                  </a:lnTo>
                  <a:lnTo>
                    <a:pt x="232" y="96"/>
                  </a:lnTo>
                  <a:lnTo>
                    <a:pt x="232" y="96"/>
                  </a:lnTo>
                  <a:lnTo>
                    <a:pt x="234" y="98"/>
                  </a:lnTo>
                  <a:lnTo>
                    <a:pt x="234" y="136"/>
                  </a:lnTo>
                  <a:close/>
                  <a:moveTo>
                    <a:pt x="250" y="138"/>
                  </a:moveTo>
                  <a:lnTo>
                    <a:pt x="250" y="138"/>
                  </a:lnTo>
                  <a:lnTo>
                    <a:pt x="250" y="140"/>
                  </a:lnTo>
                  <a:lnTo>
                    <a:pt x="248" y="140"/>
                  </a:lnTo>
                  <a:lnTo>
                    <a:pt x="246" y="140"/>
                  </a:lnTo>
                  <a:lnTo>
                    <a:pt x="246" y="140"/>
                  </a:lnTo>
                  <a:lnTo>
                    <a:pt x="244" y="140"/>
                  </a:lnTo>
                  <a:lnTo>
                    <a:pt x="244" y="138"/>
                  </a:lnTo>
                  <a:lnTo>
                    <a:pt x="244" y="100"/>
                  </a:lnTo>
                  <a:lnTo>
                    <a:pt x="244" y="100"/>
                  </a:lnTo>
                  <a:lnTo>
                    <a:pt x="244" y="98"/>
                  </a:lnTo>
                  <a:lnTo>
                    <a:pt x="246" y="96"/>
                  </a:lnTo>
                  <a:lnTo>
                    <a:pt x="248" y="96"/>
                  </a:lnTo>
                  <a:lnTo>
                    <a:pt x="248" y="96"/>
                  </a:lnTo>
                  <a:lnTo>
                    <a:pt x="250" y="98"/>
                  </a:lnTo>
                  <a:lnTo>
                    <a:pt x="250" y="100"/>
                  </a:lnTo>
                  <a:lnTo>
                    <a:pt x="250" y="138"/>
                  </a:lnTo>
                  <a:close/>
                  <a:moveTo>
                    <a:pt x="266" y="138"/>
                  </a:moveTo>
                  <a:lnTo>
                    <a:pt x="266" y="138"/>
                  </a:lnTo>
                  <a:lnTo>
                    <a:pt x="266" y="140"/>
                  </a:lnTo>
                  <a:lnTo>
                    <a:pt x="264" y="140"/>
                  </a:lnTo>
                  <a:lnTo>
                    <a:pt x="262" y="140"/>
                  </a:lnTo>
                  <a:lnTo>
                    <a:pt x="262" y="140"/>
                  </a:lnTo>
                  <a:lnTo>
                    <a:pt x="262" y="140"/>
                  </a:lnTo>
                  <a:lnTo>
                    <a:pt x="260" y="138"/>
                  </a:lnTo>
                  <a:lnTo>
                    <a:pt x="260" y="100"/>
                  </a:lnTo>
                  <a:lnTo>
                    <a:pt x="260" y="100"/>
                  </a:lnTo>
                  <a:lnTo>
                    <a:pt x="262" y="98"/>
                  </a:lnTo>
                  <a:lnTo>
                    <a:pt x="262" y="96"/>
                  </a:lnTo>
                  <a:lnTo>
                    <a:pt x="264" y="96"/>
                  </a:lnTo>
                  <a:lnTo>
                    <a:pt x="264" y="96"/>
                  </a:lnTo>
                  <a:lnTo>
                    <a:pt x="266" y="98"/>
                  </a:lnTo>
                  <a:lnTo>
                    <a:pt x="266" y="100"/>
                  </a:lnTo>
                  <a:lnTo>
                    <a:pt x="266" y="138"/>
                  </a:lnTo>
                  <a:close/>
                  <a:moveTo>
                    <a:pt x="284" y="138"/>
                  </a:moveTo>
                  <a:lnTo>
                    <a:pt x="284" y="138"/>
                  </a:lnTo>
                  <a:lnTo>
                    <a:pt x="282" y="140"/>
                  </a:lnTo>
                  <a:lnTo>
                    <a:pt x="282" y="140"/>
                  </a:lnTo>
                  <a:lnTo>
                    <a:pt x="280" y="140"/>
                  </a:lnTo>
                  <a:lnTo>
                    <a:pt x="280" y="140"/>
                  </a:lnTo>
                  <a:lnTo>
                    <a:pt x="278" y="140"/>
                  </a:lnTo>
                  <a:lnTo>
                    <a:pt x="278" y="138"/>
                  </a:lnTo>
                  <a:lnTo>
                    <a:pt x="278" y="100"/>
                  </a:lnTo>
                  <a:lnTo>
                    <a:pt x="278" y="100"/>
                  </a:lnTo>
                  <a:lnTo>
                    <a:pt x="278" y="98"/>
                  </a:lnTo>
                  <a:lnTo>
                    <a:pt x="280" y="98"/>
                  </a:lnTo>
                  <a:lnTo>
                    <a:pt x="282" y="98"/>
                  </a:lnTo>
                  <a:lnTo>
                    <a:pt x="282" y="98"/>
                  </a:lnTo>
                  <a:lnTo>
                    <a:pt x="282" y="98"/>
                  </a:lnTo>
                  <a:lnTo>
                    <a:pt x="284" y="100"/>
                  </a:lnTo>
                  <a:lnTo>
                    <a:pt x="284" y="138"/>
                  </a:lnTo>
                  <a:close/>
                  <a:moveTo>
                    <a:pt x="300" y="138"/>
                  </a:moveTo>
                  <a:lnTo>
                    <a:pt x="300" y="138"/>
                  </a:lnTo>
                  <a:lnTo>
                    <a:pt x="300" y="140"/>
                  </a:lnTo>
                  <a:lnTo>
                    <a:pt x="298" y="140"/>
                  </a:lnTo>
                  <a:lnTo>
                    <a:pt x="296" y="140"/>
                  </a:lnTo>
                  <a:lnTo>
                    <a:pt x="296" y="140"/>
                  </a:lnTo>
                  <a:lnTo>
                    <a:pt x="294" y="140"/>
                  </a:lnTo>
                  <a:lnTo>
                    <a:pt x="294" y="138"/>
                  </a:lnTo>
                  <a:lnTo>
                    <a:pt x="294" y="100"/>
                  </a:lnTo>
                  <a:lnTo>
                    <a:pt x="294" y="100"/>
                  </a:lnTo>
                  <a:lnTo>
                    <a:pt x="294" y="98"/>
                  </a:lnTo>
                  <a:lnTo>
                    <a:pt x="296" y="98"/>
                  </a:lnTo>
                  <a:lnTo>
                    <a:pt x="298" y="98"/>
                  </a:lnTo>
                  <a:lnTo>
                    <a:pt x="298" y="98"/>
                  </a:lnTo>
                  <a:lnTo>
                    <a:pt x="300" y="98"/>
                  </a:lnTo>
                  <a:lnTo>
                    <a:pt x="300" y="100"/>
                  </a:lnTo>
                  <a:lnTo>
                    <a:pt x="300" y="138"/>
                  </a:lnTo>
                  <a:close/>
                  <a:moveTo>
                    <a:pt x="318" y="138"/>
                  </a:moveTo>
                  <a:lnTo>
                    <a:pt x="318" y="138"/>
                  </a:lnTo>
                  <a:lnTo>
                    <a:pt x="318" y="140"/>
                  </a:lnTo>
                  <a:lnTo>
                    <a:pt x="316" y="140"/>
                  </a:lnTo>
                  <a:lnTo>
                    <a:pt x="314" y="140"/>
                  </a:lnTo>
                  <a:lnTo>
                    <a:pt x="314" y="140"/>
                  </a:lnTo>
                  <a:lnTo>
                    <a:pt x="312" y="140"/>
                  </a:lnTo>
                  <a:lnTo>
                    <a:pt x="312" y="138"/>
                  </a:lnTo>
                  <a:lnTo>
                    <a:pt x="312" y="100"/>
                  </a:lnTo>
                  <a:lnTo>
                    <a:pt x="312" y="100"/>
                  </a:lnTo>
                  <a:lnTo>
                    <a:pt x="312" y="98"/>
                  </a:lnTo>
                  <a:lnTo>
                    <a:pt x="314" y="98"/>
                  </a:lnTo>
                  <a:lnTo>
                    <a:pt x="316" y="98"/>
                  </a:lnTo>
                  <a:lnTo>
                    <a:pt x="316" y="98"/>
                  </a:lnTo>
                  <a:lnTo>
                    <a:pt x="318" y="98"/>
                  </a:lnTo>
                  <a:lnTo>
                    <a:pt x="318" y="100"/>
                  </a:lnTo>
                  <a:lnTo>
                    <a:pt x="318" y="138"/>
                  </a:lnTo>
                  <a:close/>
                  <a:moveTo>
                    <a:pt x="334" y="138"/>
                  </a:moveTo>
                  <a:lnTo>
                    <a:pt x="334" y="138"/>
                  </a:lnTo>
                  <a:lnTo>
                    <a:pt x="334" y="140"/>
                  </a:lnTo>
                  <a:lnTo>
                    <a:pt x="332" y="140"/>
                  </a:lnTo>
                  <a:lnTo>
                    <a:pt x="330" y="140"/>
                  </a:lnTo>
                  <a:lnTo>
                    <a:pt x="330" y="140"/>
                  </a:lnTo>
                  <a:lnTo>
                    <a:pt x="330" y="140"/>
                  </a:lnTo>
                  <a:lnTo>
                    <a:pt x="328" y="138"/>
                  </a:lnTo>
                  <a:lnTo>
                    <a:pt x="328" y="100"/>
                  </a:lnTo>
                  <a:lnTo>
                    <a:pt x="328" y="100"/>
                  </a:lnTo>
                  <a:lnTo>
                    <a:pt x="330" y="98"/>
                  </a:lnTo>
                  <a:lnTo>
                    <a:pt x="330" y="98"/>
                  </a:lnTo>
                  <a:lnTo>
                    <a:pt x="332" y="98"/>
                  </a:lnTo>
                  <a:lnTo>
                    <a:pt x="332" y="98"/>
                  </a:lnTo>
                  <a:lnTo>
                    <a:pt x="334" y="98"/>
                  </a:lnTo>
                  <a:lnTo>
                    <a:pt x="334" y="100"/>
                  </a:lnTo>
                  <a:lnTo>
                    <a:pt x="334" y="138"/>
                  </a:lnTo>
                  <a:close/>
                  <a:moveTo>
                    <a:pt x="352" y="138"/>
                  </a:moveTo>
                  <a:lnTo>
                    <a:pt x="352" y="138"/>
                  </a:lnTo>
                  <a:lnTo>
                    <a:pt x="350" y="140"/>
                  </a:lnTo>
                  <a:lnTo>
                    <a:pt x="348" y="140"/>
                  </a:lnTo>
                  <a:lnTo>
                    <a:pt x="348" y="140"/>
                  </a:lnTo>
                  <a:lnTo>
                    <a:pt x="348" y="140"/>
                  </a:lnTo>
                  <a:lnTo>
                    <a:pt x="346" y="140"/>
                  </a:lnTo>
                  <a:lnTo>
                    <a:pt x="344" y="138"/>
                  </a:lnTo>
                  <a:lnTo>
                    <a:pt x="344" y="100"/>
                  </a:lnTo>
                  <a:lnTo>
                    <a:pt x="344" y="100"/>
                  </a:lnTo>
                  <a:lnTo>
                    <a:pt x="346" y="98"/>
                  </a:lnTo>
                  <a:lnTo>
                    <a:pt x="348" y="98"/>
                  </a:lnTo>
                  <a:lnTo>
                    <a:pt x="348" y="98"/>
                  </a:lnTo>
                  <a:lnTo>
                    <a:pt x="348" y="98"/>
                  </a:lnTo>
                  <a:lnTo>
                    <a:pt x="350" y="98"/>
                  </a:lnTo>
                  <a:lnTo>
                    <a:pt x="352" y="100"/>
                  </a:lnTo>
                  <a:lnTo>
                    <a:pt x="352" y="138"/>
                  </a:lnTo>
                  <a:close/>
                  <a:moveTo>
                    <a:pt x="368" y="138"/>
                  </a:moveTo>
                  <a:lnTo>
                    <a:pt x="368" y="138"/>
                  </a:lnTo>
                  <a:lnTo>
                    <a:pt x="366" y="140"/>
                  </a:lnTo>
                  <a:lnTo>
                    <a:pt x="366" y="140"/>
                  </a:lnTo>
                  <a:lnTo>
                    <a:pt x="364" y="140"/>
                  </a:lnTo>
                  <a:lnTo>
                    <a:pt x="364" y="140"/>
                  </a:lnTo>
                  <a:lnTo>
                    <a:pt x="362" y="140"/>
                  </a:lnTo>
                  <a:lnTo>
                    <a:pt x="362" y="138"/>
                  </a:lnTo>
                  <a:lnTo>
                    <a:pt x="362" y="100"/>
                  </a:lnTo>
                  <a:lnTo>
                    <a:pt x="362" y="100"/>
                  </a:lnTo>
                  <a:lnTo>
                    <a:pt x="362" y="98"/>
                  </a:lnTo>
                  <a:lnTo>
                    <a:pt x="364" y="96"/>
                  </a:lnTo>
                  <a:lnTo>
                    <a:pt x="366" y="96"/>
                  </a:lnTo>
                  <a:lnTo>
                    <a:pt x="366" y="96"/>
                  </a:lnTo>
                  <a:lnTo>
                    <a:pt x="366" y="98"/>
                  </a:lnTo>
                  <a:lnTo>
                    <a:pt x="368" y="100"/>
                  </a:lnTo>
                  <a:lnTo>
                    <a:pt x="368" y="138"/>
                  </a:lnTo>
                  <a:close/>
                  <a:moveTo>
                    <a:pt x="384" y="138"/>
                  </a:moveTo>
                  <a:lnTo>
                    <a:pt x="384" y="138"/>
                  </a:lnTo>
                  <a:lnTo>
                    <a:pt x="384" y="140"/>
                  </a:lnTo>
                  <a:lnTo>
                    <a:pt x="382" y="140"/>
                  </a:lnTo>
                  <a:lnTo>
                    <a:pt x="380" y="140"/>
                  </a:lnTo>
                  <a:lnTo>
                    <a:pt x="380" y="140"/>
                  </a:lnTo>
                  <a:lnTo>
                    <a:pt x="378" y="140"/>
                  </a:lnTo>
                  <a:lnTo>
                    <a:pt x="378" y="138"/>
                  </a:lnTo>
                  <a:lnTo>
                    <a:pt x="378" y="100"/>
                  </a:lnTo>
                  <a:lnTo>
                    <a:pt x="378" y="100"/>
                  </a:lnTo>
                  <a:lnTo>
                    <a:pt x="378" y="98"/>
                  </a:lnTo>
                  <a:lnTo>
                    <a:pt x="380" y="96"/>
                  </a:lnTo>
                  <a:lnTo>
                    <a:pt x="382" y="96"/>
                  </a:lnTo>
                  <a:lnTo>
                    <a:pt x="382" y="96"/>
                  </a:lnTo>
                  <a:lnTo>
                    <a:pt x="384" y="98"/>
                  </a:lnTo>
                  <a:lnTo>
                    <a:pt x="384" y="100"/>
                  </a:lnTo>
                  <a:lnTo>
                    <a:pt x="384" y="138"/>
                  </a:lnTo>
                  <a:close/>
                  <a:moveTo>
                    <a:pt x="400" y="136"/>
                  </a:moveTo>
                  <a:lnTo>
                    <a:pt x="400" y="136"/>
                  </a:lnTo>
                  <a:lnTo>
                    <a:pt x="400" y="138"/>
                  </a:lnTo>
                  <a:lnTo>
                    <a:pt x="398" y="138"/>
                  </a:lnTo>
                  <a:lnTo>
                    <a:pt x="396" y="138"/>
                  </a:lnTo>
                  <a:lnTo>
                    <a:pt x="396" y="138"/>
                  </a:lnTo>
                  <a:lnTo>
                    <a:pt x="396" y="138"/>
                  </a:lnTo>
                  <a:lnTo>
                    <a:pt x="394" y="136"/>
                  </a:lnTo>
                  <a:lnTo>
                    <a:pt x="394" y="98"/>
                  </a:lnTo>
                  <a:lnTo>
                    <a:pt x="394" y="98"/>
                  </a:lnTo>
                  <a:lnTo>
                    <a:pt x="396" y="96"/>
                  </a:lnTo>
                  <a:lnTo>
                    <a:pt x="396" y="96"/>
                  </a:lnTo>
                  <a:lnTo>
                    <a:pt x="398" y="96"/>
                  </a:lnTo>
                  <a:lnTo>
                    <a:pt x="398" y="96"/>
                  </a:lnTo>
                  <a:lnTo>
                    <a:pt x="400" y="96"/>
                  </a:lnTo>
                  <a:lnTo>
                    <a:pt x="400" y="98"/>
                  </a:lnTo>
                  <a:lnTo>
                    <a:pt x="400" y="136"/>
                  </a:lnTo>
                  <a:close/>
                  <a:moveTo>
                    <a:pt x="418" y="136"/>
                  </a:moveTo>
                  <a:lnTo>
                    <a:pt x="418" y="136"/>
                  </a:lnTo>
                  <a:lnTo>
                    <a:pt x="416" y="136"/>
                  </a:lnTo>
                  <a:lnTo>
                    <a:pt x="416" y="138"/>
                  </a:lnTo>
                  <a:lnTo>
                    <a:pt x="414" y="138"/>
                  </a:lnTo>
                  <a:lnTo>
                    <a:pt x="414" y="138"/>
                  </a:lnTo>
                  <a:lnTo>
                    <a:pt x="412" y="136"/>
                  </a:lnTo>
                  <a:lnTo>
                    <a:pt x="412" y="136"/>
                  </a:lnTo>
                  <a:lnTo>
                    <a:pt x="412" y="96"/>
                  </a:lnTo>
                  <a:lnTo>
                    <a:pt x="412" y="96"/>
                  </a:lnTo>
                  <a:lnTo>
                    <a:pt x="412" y="94"/>
                  </a:lnTo>
                  <a:lnTo>
                    <a:pt x="414" y="94"/>
                  </a:lnTo>
                  <a:lnTo>
                    <a:pt x="416" y="94"/>
                  </a:lnTo>
                  <a:lnTo>
                    <a:pt x="416" y="94"/>
                  </a:lnTo>
                  <a:lnTo>
                    <a:pt x="416" y="94"/>
                  </a:lnTo>
                  <a:lnTo>
                    <a:pt x="418" y="96"/>
                  </a:lnTo>
                  <a:lnTo>
                    <a:pt x="418" y="136"/>
                  </a:lnTo>
                  <a:close/>
                  <a:moveTo>
                    <a:pt x="434" y="134"/>
                  </a:moveTo>
                  <a:lnTo>
                    <a:pt x="434" y="134"/>
                  </a:lnTo>
                  <a:lnTo>
                    <a:pt x="434" y="136"/>
                  </a:lnTo>
                  <a:lnTo>
                    <a:pt x="432" y="136"/>
                  </a:lnTo>
                  <a:lnTo>
                    <a:pt x="430" y="136"/>
                  </a:lnTo>
                  <a:lnTo>
                    <a:pt x="430" y="136"/>
                  </a:lnTo>
                  <a:lnTo>
                    <a:pt x="428" y="136"/>
                  </a:lnTo>
                  <a:lnTo>
                    <a:pt x="428" y="134"/>
                  </a:lnTo>
                  <a:lnTo>
                    <a:pt x="428" y="96"/>
                  </a:lnTo>
                  <a:lnTo>
                    <a:pt x="428" y="96"/>
                  </a:lnTo>
                  <a:lnTo>
                    <a:pt x="428" y="94"/>
                  </a:lnTo>
                  <a:lnTo>
                    <a:pt x="430" y="94"/>
                  </a:lnTo>
                  <a:lnTo>
                    <a:pt x="432" y="94"/>
                  </a:lnTo>
                  <a:lnTo>
                    <a:pt x="432" y="94"/>
                  </a:lnTo>
                  <a:lnTo>
                    <a:pt x="434" y="94"/>
                  </a:lnTo>
                  <a:lnTo>
                    <a:pt x="434" y="96"/>
                  </a:lnTo>
                  <a:lnTo>
                    <a:pt x="434" y="134"/>
                  </a:lnTo>
                  <a:close/>
                  <a:moveTo>
                    <a:pt x="450" y="132"/>
                  </a:moveTo>
                  <a:lnTo>
                    <a:pt x="450" y="132"/>
                  </a:lnTo>
                  <a:lnTo>
                    <a:pt x="450" y="134"/>
                  </a:lnTo>
                  <a:lnTo>
                    <a:pt x="448" y="134"/>
                  </a:lnTo>
                  <a:lnTo>
                    <a:pt x="446" y="134"/>
                  </a:lnTo>
                  <a:lnTo>
                    <a:pt x="446" y="134"/>
                  </a:lnTo>
                  <a:lnTo>
                    <a:pt x="446" y="134"/>
                  </a:lnTo>
                  <a:lnTo>
                    <a:pt x="444" y="132"/>
                  </a:lnTo>
                  <a:lnTo>
                    <a:pt x="444" y="94"/>
                  </a:lnTo>
                  <a:lnTo>
                    <a:pt x="444" y="94"/>
                  </a:lnTo>
                  <a:lnTo>
                    <a:pt x="446" y="92"/>
                  </a:lnTo>
                  <a:lnTo>
                    <a:pt x="446" y="90"/>
                  </a:lnTo>
                  <a:lnTo>
                    <a:pt x="448" y="90"/>
                  </a:lnTo>
                  <a:lnTo>
                    <a:pt x="448" y="90"/>
                  </a:lnTo>
                  <a:lnTo>
                    <a:pt x="450" y="92"/>
                  </a:lnTo>
                  <a:lnTo>
                    <a:pt x="450" y="94"/>
                  </a:lnTo>
                  <a:lnTo>
                    <a:pt x="450" y="132"/>
                  </a:lnTo>
                  <a:close/>
                  <a:moveTo>
                    <a:pt x="468" y="130"/>
                  </a:moveTo>
                  <a:lnTo>
                    <a:pt x="468" y="130"/>
                  </a:lnTo>
                  <a:lnTo>
                    <a:pt x="466" y="132"/>
                  </a:lnTo>
                  <a:lnTo>
                    <a:pt x="464" y="132"/>
                  </a:lnTo>
                  <a:lnTo>
                    <a:pt x="464" y="132"/>
                  </a:lnTo>
                  <a:lnTo>
                    <a:pt x="464" y="132"/>
                  </a:lnTo>
                  <a:lnTo>
                    <a:pt x="462" y="132"/>
                  </a:lnTo>
                  <a:lnTo>
                    <a:pt x="460" y="130"/>
                  </a:lnTo>
                  <a:lnTo>
                    <a:pt x="460" y="90"/>
                  </a:lnTo>
                  <a:lnTo>
                    <a:pt x="460" y="90"/>
                  </a:lnTo>
                  <a:lnTo>
                    <a:pt x="462" y="90"/>
                  </a:lnTo>
                  <a:lnTo>
                    <a:pt x="464" y="88"/>
                  </a:lnTo>
                  <a:lnTo>
                    <a:pt x="464" y="88"/>
                  </a:lnTo>
                  <a:lnTo>
                    <a:pt x="464" y="88"/>
                  </a:lnTo>
                  <a:lnTo>
                    <a:pt x="466" y="90"/>
                  </a:lnTo>
                  <a:lnTo>
                    <a:pt x="468" y="90"/>
                  </a:lnTo>
                  <a:lnTo>
                    <a:pt x="468" y="130"/>
                  </a:lnTo>
                  <a:close/>
                  <a:moveTo>
                    <a:pt x="484" y="128"/>
                  </a:moveTo>
                  <a:lnTo>
                    <a:pt x="484" y="128"/>
                  </a:lnTo>
                  <a:lnTo>
                    <a:pt x="482" y="128"/>
                  </a:lnTo>
                  <a:lnTo>
                    <a:pt x="482" y="130"/>
                  </a:lnTo>
                  <a:lnTo>
                    <a:pt x="480" y="130"/>
                  </a:lnTo>
                  <a:lnTo>
                    <a:pt x="480" y="130"/>
                  </a:lnTo>
                  <a:lnTo>
                    <a:pt x="478" y="128"/>
                  </a:lnTo>
                  <a:lnTo>
                    <a:pt x="478" y="128"/>
                  </a:lnTo>
                  <a:lnTo>
                    <a:pt x="478" y="88"/>
                  </a:lnTo>
                  <a:lnTo>
                    <a:pt x="478" y="88"/>
                  </a:lnTo>
                  <a:lnTo>
                    <a:pt x="478" y="88"/>
                  </a:lnTo>
                  <a:lnTo>
                    <a:pt x="480" y="86"/>
                  </a:lnTo>
                  <a:lnTo>
                    <a:pt x="482" y="86"/>
                  </a:lnTo>
                  <a:lnTo>
                    <a:pt x="482" y="86"/>
                  </a:lnTo>
                  <a:lnTo>
                    <a:pt x="482" y="88"/>
                  </a:lnTo>
                  <a:lnTo>
                    <a:pt x="484" y="88"/>
                  </a:lnTo>
                  <a:lnTo>
                    <a:pt x="484" y="128"/>
                  </a:lnTo>
                  <a:close/>
                  <a:moveTo>
                    <a:pt x="500" y="124"/>
                  </a:moveTo>
                  <a:lnTo>
                    <a:pt x="500" y="124"/>
                  </a:lnTo>
                  <a:lnTo>
                    <a:pt x="500" y="126"/>
                  </a:lnTo>
                  <a:lnTo>
                    <a:pt x="498" y="126"/>
                  </a:lnTo>
                  <a:lnTo>
                    <a:pt x="496" y="126"/>
                  </a:lnTo>
                  <a:lnTo>
                    <a:pt x="496" y="126"/>
                  </a:lnTo>
                  <a:lnTo>
                    <a:pt x="494" y="126"/>
                  </a:lnTo>
                  <a:lnTo>
                    <a:pt x="494" y="124"/>
                  </a:lnTo>
                  <a:lnTo>
                    <a:pt x="494" y="86"/>
                  </a:lnTo>
                  <a:lnTo>
                    <a:pt x="494" y="86"/>
                  </a:lnTo>
                  <a:lnTo>
                    <a:pt x="494" y="84"/>
                  </a:lnTo>
                  <a:lnTo>
                    <a:pt x="496" y="84"/>
                  </a:lnTo>
                  <a:lnTo>
                    <a:pt x="498" y="84"/>
                  </a:lnTo>
                  <a:lnTo>
                    <a:pt x="498" y="84"/>
                  </a:lnTo>
                  <a:lnTo>
                    <a:pt x="500" y="84"/>
                  </a:lnTo>
                  <a:lnTo>
                    <a:pt x="500" y="86"/>
                  </a:lnTo>
                  <a:lnTo>
                    <a:pt x="500" y="124"/>
                  </a:lnTo>
                  <a:close/>
                  <a:moveTo>
                    <a:pt x="516" y="120"/>
                  </a:moveTo>
                  <a:lnTo>
                    <a:pt x="516" y="120"/>
                  </a:lnTo>
                  <a:lnTo>
                    <a:pt x="516" y="122"/>
                  </a:lnTo>
                  <a:lnTo>
                    <a:pt x="514" y="122"/>
                  </a:lnTo>
                  <a:lnTo>
                    <a:pt x="512" y="122"/>
                  </a:lnTo>
                  <a:lnTo>
                    <a:pt x="512" y="122"/>
                  </a:lnTo>
                  <a:lnTo>
                    <a:pt x="512" y="122"/>
                  </a:lnTo>
                  <a:lnTo>
                    <a:pt x="510" y="120"/>
                  </a:lnTo>
                  <a:lnTo>
                    <a:pt x="510" y="82"/>
                  </a:lnTo>
                  <a:lnTo>
                    <a:pt x="510" y="82"/>
                  </a:lnTo>
                  <a:lnTo>
                    <a:pt x="512" y="80"/>
                  </a:lnTo>
                  <a:lnTo>
                    <a:pt x="512" y="80"/>
                  </a:lnTo>
                  <a:lnTo>
                    <a:pt x="514" y="80"/>
                  </a:lnTo>
                  <a:lnTo>
                    <a:pt x="514" y="80"/>
                  </a:lnTo>
                  <a:lnTo>
                    <a:pt x="516" y="80"/>
                  </a:lnTo>
                  <a:lnTo>
                    <a:pt x="516" y="82"/>
                  </a:lnTo>
                  <a:lnTo>
                    <a:pt x="516" y="120"/>
                  </a:lnTo>
                  <a:close/>
                  <a:moveTo>
                    <a:pt x="534" y="116"/>
                  </a:moveTo>
                  <a:lnTo>
                    <a:pt x="534" y="116"/>
                  </a:lnTo>
                  <a:lnTo>
                    <a:pt x="532" y="118"/>
                  </a:lnTo>
                  <a:lnTo>
                    <a:pt x="532" y="120"/>
                  </a:lnTo>
                  <a:lnTo>
                    <a:pt x="530" y="120"/>
                  </a:lnTo>
                  <a:lnTo>
                    <a:pt x="530" y="120"/>
                  </a:lnTo>
                  <a:lnTo>
                    <a:pt x="528" y="118"/>
                  </a:lnTo>
                  <a:lnTo>
                    <a:pt x="528" y="116"/>
                  </a:lnTo>
                  <a:lnTo>
                    <a:pt x="528" y="78"/>
                  </a:lnTo>
                  <a:lnTo>
                    <a:pt x="528" y="78"/>
                  </a:lnTo>
                  <a:lnTo>
                    <a:pt x="528" y="76"/>
                  </a:lnTo>
                  <a:lnTo>
                    <a:pt x="530" y="76"/>
                  </a:lnTo>
                  <a:lnTo>
                    <a:pt x="532" y="76"/>
                  </a:lnTo>
                  <a:lnTo>
                    <a:pt x="532" y="76"/>
                  </a:lnTo>
                  <a:lnTo>
                    <a:pt x="532" y="76"/>
                  </a:lnTo>
                  <a:lnTo>
                    <a:pt x="534" y="78"/>
                  </a:lnTo>
                  <a:lnTo>
                    <a:pt x="534" y="116"/>
                  </a:lnTo>
                  <a:close/>
                  <a:moveTo>
                    <a:pt x="550" y="112"/>
                  </a:moveTo>
                  <a:lnTo>
                    <a:pt x="550" y="112"/>
                  </a:lnTo>
                  <a:lnTo>
                    <a:pt x="550" y="114"/>
                  </a:lnTo>
                  <a:lnTo>
                    <a:pt x="548" y="114"/>
                  </a:lnTo>
                  <a:lnTo>
                    <a:pt x="546" y="114"/>
                  </a:lnTo>
                  <a:lnTo>
                    <a:pt x="546" y="114"/>
                  </a:lnTo>
                  <a:lnTo>
                    <a:pt x="544" y="114"/>
                  </a:lnTo>
                  <a:lnTo>
                    <a:pt x="544" y="112"/>
                  </a:lnTo>
                  <a:lnTo>
                    <a:pt x="544" y="74"/>
                  </a:lnTo>
                  <a:lnTo>
                    <a:pt x="544" y="74"/>
                  </a:lnTo>
                  <a:lnTo>
                    <a:pt x="544" y="72"/>
                  </a:lnTo>
                  <a:lnTo>
                    <a:pt x="546" y="70"/>
                  </a:lnTo>
                  <a:lnTo>
                    <a:pt x="548" y="70"/>
                  </a:lnTo>
                  <a:lnTo>
                    <a:pt x="548" y="70"/>
                  </a:lnTo>
                  <a:lnTo>
                    <a:pt x="550" y="72"/>
                  </a:lnTo>
                  <a:lnTo>
                    <a:pt x="550" y="74"/>
                  </a:lnTo>
                  <a:lnTo>
                    <a:pt x="550" y="112"/>
                  </a:lnTo>
                  <a:close/>
                  <a:moveTo>
                    <a:pt x="566" y="106"/>
                  </a:moveTo>
                  <a:lnTo>
                    <a:pt x="566" y="106"/>
                  </a:lnTo>
                  <a:lnTo>
                    <a:pt x="566" y="108"/>
                  </a:lnTo>
                  <a:lnTo>
                    <a:pt x="564" y="108"/>
                  </a:lnTo>
                  <a:lnTo>
                    <a:pt x="562" y="108"/>
                  </a:lnTo>
                  <a:lnTo>
                    <a:pt x="562" y="108"/>
                  </a:lnTo>
                  <a:lnTo>
                    <a:pt x="560" y="108"/>
                  </a:lnTo>
                  <a:lnTo>
                    <a:pt x="560" y="106"/>
                  </a:lnTo>
                  <a:lnTo>
                    <a:pt x="560" y="68"/>
                  </a:lnTo>
                  <a:lnTo>
                    <a:pt x="560" y="68"/>
                  </a:lnTo>
                  <a:lnTo>
                    <a:pt x="560" y="66"/>
                  </a:lnTo>
                  <a:lnTo>
                    <a:pt x="562" y="66"/>
                  </a:lnTo>
                  <a:lnTo>
                    <a:pt x="564" y="66"/>
                  </a:lnTo>
                  <a:lnTo>
                    <a:pt x="564" y="66"/>
                  </a:lnTo>
                  <a:lnTo>
                    <a:pt x="566" y="66"/>
                  </a:lnTo>
                  <a:lnTo>
                    <a:pt x="566" y="68"/>
                  </a:lnTo>
                  <a:lnTo>
                    <a:pt x="566" y="106"/>
                  </a:lnTo>
                  <a:close/>
                  <a:moveTo>
                    <a:pt x="582" y="100"/>
                  </a:moveTo>
                  <a:lnTo>
                    <a:pt x="582" y="100"/>
                  </a:lnTo>
                  <a:lnTo>
                    <a:pt x="582" y="102"/>
                  </a:lnTo>
                  <a:lnTo>
                    <a:pt x="580" y="102"/>
                  </a:lnTo>
                  <a:lnTo>
                    <a:pt x="580" y="102"/>
                  </a:lnTo>
                  <a:lnTo>
                    <a:pt x="580" y="102"/>
                  </a:lnTo>
                  <a:lnTo>
                    <a:pt x="578" y="102"/>
                  </a:lnTo>
                  <a:lnTo>
                    <a:pt x="576" y="100"/>
                  </a:lnTo>
                  <a:lnTo>
                    <a:pt x="576" y="62"/>
                  </a:lnTo>
                  <a:lnTo>
                    <a:pt x="576" y="62"/>
                  </a:lnTo>
                  <a:lnTo>
                    <a:pt x="578" y="60"/>
                  </a:lnTo>
                  <a:lnTo>
                    <a:pt x="580" y="60"/>
                  </a:lnTo>
                  <a:lnTo>
                    <a:pt x="580" y="60"/>
                  </a:lnTo>
                  <a:lnTo>
                    <a:pt x="580" y="60"/>
                  </a:lnTo>
                  <a:lnTo>
                    <a:pt x="582" y="60"/>
                  </a:lnTo>
                  <a:lnTo>
                    <a:pt x="582" y="62"/>
                  </a:lnTo>
                  <a:lnTo>
                    <a:pt x="582" y="100"/>
                  </a:lnTo>
                  <a:close/>
                  <a:moveTo>
                    <a:pt x="600" y="92"/>
                  </a:moveTo>
                  <a:lnTo>
                    <a:pt x="600" y="92"/>
                  </a:lnTo>
                  <a:lnTo>
                    <a:pt x="598" y="92"/>
                  </a:lnTo>
                  <a:lnTo>
                    <a:pt x="598" y="94"/>
                  </a:lnTo>
                  <a:lnTo>
                    <a:pt x="596" y="94"/>
                  </a:lnTo>
                  <a:lnTo>
                    <a:pt x="596" y="94"/>
                  </a:lnTo>
                  <a:lnTo>
                    <a:pt x="594" y="92"/>
                  </a:lnTo>
                  <a:lnTo>
                    <a:pt x="594" y="92"/>
                  </a:lnTo>
                  <a:lnTo>
                    <a:pt x="594" y="52"/>
                  </a:lnTo>
                  <a:lnTo>
                    <a:pt x="594" y="52"/>
                  </a:lnTo>
                  <a:lnTo>
                    <a:pt x="594" y="52"/>
                  </a:lnTo>
                  <a:lnTo>
                    <a:pt x="596" y="50"/>
                  </a:lnTo>
                  <a:lnTo>
                    <a:pt x="598" y="50"/>
                  </a:lnTo>
                  <a:lnTo>
                    <a:pt x="598" y="50"/>
                  </a:lnTo>
                  <a:lnTo>
                    <a:pt x="598" y="52"/>
                  </a:lnTo>
                  <a:lnTo>
                    <a:pt x="600" y="52"/>
                  </a:lnTo>
                  <a:lnTo>
                    <a:pt x="600" y="92"/>
                  </a:lnTo>
                  <a:close/>
                  <a:moveTo>
                    <a:pt x="616" y="80"/>
                  </a:moveTo>
                  <a:lnTo>
                    <a:pt x="616" y="80"/>
                  </a:lnTo>
                  <a:lnTo>
                    <a:pt x="616" y="82"/>
                  </a:lnTo>
                  <a:lnTo>
                    <a:pt x="614" y="82"/>
                  </a:lnTo>
                  <a:lnTo>
                    <a:pt x="612" y="82"/>
                  </a:lnTo>
                  <a:lnTo>
                    <a:pt x="612" y="82"/>
                  </a:lnTo>
                  <a:lnTo>
                    <a:pt x="610" y="82"/>
                  </a:lnTo>
                  <a:lnTo>
                    <a:pt x="610" y="80"/>
                  </a:lnTo>
                  <a:lnTo>
                    <a:pt x="610" y="42"/>
                  </a:lnTo>
                  <a:lnTo>
                    <a:pt x="610" y="42"/>
                  </a:lnTo>
                  <a:lnTo>
                    <a:pt x="610" y="40"/>
                  </a:lnTo>
                  <a:lnTo>
                    <a:pt x="612" y="38"/>
                  </a:lnTo>
                  <a:lnTo>
                    <a:pt x="614" y="38"/>
                  </a:lnTo>
                  <a:lnTo>
                    <a:pt x="614" y="38"/>
                  </a:lnTo>
                  <a:lnTo>
                    <a:pt x="616" y="40"/>
                  </a:lnTo>
                  <a:lnTo>
                    <a:pt x="616" y="42"/>
                  </a:lnTo>
                  <a:lnTo>
                    <a:pt x="616" y="8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898"/>
            <p:cNvSpPr>
              <a:spLocks noEditPoints="1"/>
            </p:cNvSpPr>
            <p:nvPr/>
          </p:nvSpPr>
          <p:spPr bwMode="auto">
            <a:xfrm>
              <a:off x="-2781300" y="-2911475"/>
              <a:ext cx="990600" cy="228600"/>
            </a:xfrm>
            <a:custGeom>
              <a:avLst/>
              <a:gdLst/>
              <a:ahLst/>
              <a:cxnLst>
                <a:cxn ang="0">
                  <a:pos x="6" y="0"/>
                </a:cxn>
                <a:cxn ang="0">
                  <a:pos x="54" y="110"/>
                </a:cxn>
                <a:cxn ang="0">
                  <a:pos x="570" y="110"/>
                </a:cxn>
                <a:cxn ang="0">
                  <a:pos x="618" y="0"/>
                </a:cxn>
                <a:cxn ang="0">
                  <a:pos x="18" y="80"/>
                </a:cxn>
                <a:cxn ang="0">
                  <a:pos x="14" y="40"/>
                </a:cxn>
                <a:cxn ang="0">
                  <a:pos x="32" y="94"/>
                </a:cxn>
                <a:cxn ang="0">
                  <a:pos x="34" y="92"/>
                </a:cxn>
                <a:cxn ang="0">
                  <a:pos x="46" y="60"/>
                </a:cxn>
                <a:cxn ang="0">
                  <a:pos x="64" y="108"/>
                </a:cxn>
                <a:cxn ang="0">
                  <a:pos x="68" y="68"/>
                </a:cxn>
                <a:cxn ang="0">
                  <a:pos x="78" y="74"/>
                </a:cxn>
                <a:cxn ang="0">
                  <a:pos x="98" y="120"/>
                </a:cxn>
                <a:cxn ang="0">
                  <a:pos x="100" y="76"/>
                </a:cxn>
                <a:cxn ang="0">
                  <a:pos x="112" y="82"/>
                </a:cxn>
                <a:cxn ang="0">
                  <a:pos x="134" y="126"/>
                </a:cxn>
                <a:cxn ang="0">
                  <a:pos x="132" y="84"/>
                </a:cxn>
                <a:cxn ang="0">
                  <a:pos x="144" y="128"/>
                </a:cxn>
                <a:cxn ang="0">
                  <a:pos x="168" y="130"/>
                </a:cxn>
                <a:cxn ang="0">
                  <a:pos x="166" y="88"/>
                </a:cxn>
                <a:cxn ang="0">
                  <a:pos x="178" y="134"/>
                </a:cxn>
                <a:cxn ang="0">
                  <a:pos x="200" y="134"/>
                </a:cxn>
                <a:cxn ang="0">
                  <a:pos x="196" y="94"/>
                </a:cxn>
                <a:cxn ang="0">
                  <a:pos x="214" y="138"/>
                </a:cxn>
                <a:cxn ang="0">
                  <a:pos x="218" y="136"/>
                </a:cxn>
                <a:cxn ang="0">
                  <a:pos x="228" y="96"/>
                </a:cxn>
                <a:cxn ang="0">
                  <a:pos x="246" y="140"/>
                </a:cxn>
                <a:cxn ang="0">
                  <a:pos x="250" y="100"/>
                </a:cxn>
                <a:cxn ang="0">
                  <a:pos x="260" y="100"/>
                </a:cxn>
                <a:cxn ang="0">
                  <a:pos x="282" y="140"/>
                </a:cxn>
                <a:cxn ang="0">
                  <a:pos x="282" y="98"/>
                </a:cxn>
                <a:cxn ang="0">
                  <a:pos x="294" y="100"/>
                </a:cxn>
                <a:cxn ang="0">
                  <a:pos x="318" y="140"/>
                </a:cxn>
                <a:cxn ang="0">
                  <a:pos x="316" y="98"/>
                </a:cxn>
                <a:cxn ang="0">
                  <a:pos x="328" y="138"/>
                </a:cxn>
                <a:cxn ang="0">
                  <a:pos x="352" y="138"/>
                </a:cxn>
                <a:cxn ang="0">
                  <a:pos x="348" y="98"/>
                </a:cxn>
                <a:cxn ang="0">
                  <a:pos x="362" y="140"/>
                </a:cxn>
                <a:cxn ang="0">
                  <a:pos x="384" y="138"/>
                </a:cxn>
                <a:cxn ang="0">
                  <a:pos x="380" y="98"/>
                </a:cxn>
                <a:cxn ang="0">
                  <a:pos x="396" y="140"/>
                </a:cxn>
                <a:cxn ang="0">
                  <a:pos x="400" y="136"/>
                </a:cxn>
                <a:cxn ang="0">
                  <a:pos x="412" y="94"/>
                </a:cxn>
                <a:cxn ang="0">
                  <a:pos x="430" y="136"/>
                </a:cxn>
                <a:cxn ang="0">
                  <a:pos x="434" y="96"/>
                </a:cxn>
                <a:cxn ang="0">
                  <a:pos x="444" y="94"/>
                </a:cxn>
                <a:cxn ang="0">
                  <a:pos x="464" y="132"/>
                </a:cxn>
                <a:cxn ang="0">
                  <a:pos x="466" y="90"/>
                </a:cxn>
                <a:cxn ang="0">
                  <a:pos x="478" y="88"/>
                </a:cxn>
                <a:cxn ang="0">
                  <a:pos x="500" y="126"/>
                </a:cxn>
                <a:cxn ang="0">
                  <a:pos x="498" y="84"/>
                </a:cxn>
                <a:cxn ang="0">
                  <a:pos x="510" y="120"/>
                </a:cxn>
                <a:cxn ang="0">
                  <a:pos x="534" y="116"/>
                </a:cxn>
                <a:cxn ang="0">
                  <a:pos x="532" y="76"/>
                </a:cxn>
                <a:cxn ang="0">
                  <a:pos x="544" y="114"/>
                </a:cxn>
                <a:cxn ang="0">
                  <a:pos x="566" y="106"/>
                </a:cxn>
                <a:cxn ang="0">
                  <a:pos x="562" y="66"/>
                </a:cxn>
                <a:cxn ang="0">
                  <a:pos x="580" y="102"/>
                </a:cxn>
                <a:cxn ang="0">
                  <a:pos x="582" y="100"/>
                </a:cxn>
                <a:cxn ang="0">
                  <a:pos x="594" y="52"/>
                </a:cxn>
                <a:cxn ang="0">
                  <a:pos x="612" y="82"/>
                </a:cxn>
                <a:cxn ang="0">
                  <a:pos x="616" y="42"/>
                </a:cxn>
              </a:cxnLst>
              <a:rect l="0" t="0" r="r" b="b"/>
              <a:pathLst>
                <a:path w="624" h="144">
                  <a:moveTo>
                    <a:pt x="312" y="62"/>
                  </a:moveTo>
                  <a:lnTo>
                    <a:pt x="312" y="62"/>
                  </a:lnTo>
                  <a:lnTo>
                    <a:pt x="256" y="60"/>
                  </a:lnTo>
                  <a:lnTo>
                    <a:pt x="204" y="56"/>
                  </a:lnTo>
                  <a:lnTo>
                    <a:pt x="156" y="50"/>
                  </a:lnTo>
                  <a:lnTo>
                    <a:pt x="114" y="44"/>
                  </a:lnTo>
                  <a:lnTo>
                    <a:pt x="76" y="34"/>
                  </a:lnTo>
                  <a:lnTo>
                    <a:pt x="44" y="24"/>
                  </a:lnTo>
                  <a:lnTo>
                    <a:pt x="22" y="12"/>
                  </a:lnTo>
                  <a:lnTo>
                    <a:pt x="12" y="6"/>
                  </a:lnTo>
                  <a:lnTo>
                    <a:pt x="6" y="0"/>
                  </a:lnTo>
                  <a:lnTo>
                    <a:pt x="6" y="0"/>
                  </a:lnTo>
                  <a:lnTo>
                    <a:pt x="2" y="6"/>
                  </a:lnTo>
                  <a:lnTo>
                    <a:pt x="0" y="14"/>
                  </a:lnTo>
                  <a:lnTo>
                    <a:pt x="0" y="68"/>
                  </a:lnTo>
                  <a:lnTo>
                    <a:pt x="0" y="68"/>
                  </a:lnTo>
                  <a:lnTo>
                    <a:pt x="2" y="76"/>
                  </a:lnTo>
                  <a:lnTo>
                    <a:pt x="6" y="84"/>
                  </a:lnTo>
                  <a:lnTo>
                    <a:pt x="14" y="90"/>
                  </a:lnTo>
                  <a:lnTo>
                    <a:pt x="24" y="98"/>
                  </a:lnTo>
                  <a:lnTo>
                    <a:pt x="38" y="104"/>
                  </a:lnTo>
                  <a:lnTo>
                    <a:pt x="54" y="110"/>
                  </a:lnTo>
                  <a:lnTo>
                    <a:pt x="92" y="122"/>
                  </a:lnTo>
                  <a:lnTo>
                    <a:pt x="138" y="132"/>
                  </a:lnTo>
                  <a:lnTo>
                    <a:pt x="190" y="138"/>
                  </a:lnTo>
                  <a:lnTo>
                    <a:pt x="250" y="144"/>
                  </a:lnTo>
                  <a:lnTo>
                    <a:pt x="312" y="144"/>
                  </a:lnTo>
                  <a:lnTo>
                    <a:pt x="312" y="144"/>
                  </a:lnTo>
                  <a:lnTo>
                    <a:pt x="374" y="144"/>
                  </a:lnTo>
                  <a:lnTo>
                    <a:pt x="434" y="138"/>
                  </a:lnTo>
                  <a:lnTo>
                    <a:pt x="486" y="132"/>
                  </a:lnTo>
                  <a:lnTo>
                    <a:pt x="532" y="122"/>
                  </a:lnTo>
                  <a:lnTo>
                    <a:pt x="570" y="110"/>
                  </a:lnTo>
                  <a:lnTo>
                    <a:pt x="586" y="104"/>
                  </a:lnTo>
                  <a:lnTo>
                    <a:pt x="598" y="98"/>
                  </a:lnTo>
                  <a:lnTo>
                    <a:pt x="610" y="90"/>
                  </a:lnTo>
                  <a:lnTo>
                    <a:pt x="616" y="84"/>
                  </a:lnTo>
                  <a:lnTo>
                    <a:pt x="622" y="76"/>
                  </a:lnTo>
                  <a:lnTo>
                    <a:pt x="624" y="68"/>
                  </a:lnTo>
                  <a:lnTo>
                    <a:pt x="624" y="14"/>
                  </a:lnTo>
                  <a:lnTo>
                    <a:pt x="624" y="14"/>
                  </a:lnTo>
                  <a:lnTo>
                    <a:pt x="622" y="6"/>
                  </a:lnTo>
                  <a:lnTo>
                    <a:pt x="618" y="0"/>
                  </a:lnTo>
                  <a:lnTo>
                    <a:pt x="618" y="0"/>
                  </a:lnTo>
                  <a:lnTo>
                    <a:pt x="610" y="6"/>
                  </a:lnTo>
                  <a:lnTo>
                    <a:pt x="602" y="12"/>
                  </a:lnTo>
                  <a:lnTo>
                    <a:pt x="578" y="24"/>
                  </a:lnTo>
                  <a:lnTo>
                    <a:pt x="548" y="34"/>
                  </a:lnTo>
                  <a:lnTo>
                    <a:pt x="510" y="44"/>
                  </a:lnTo>
                  <a:lnTo>
                    <a:pt x="468" y="50"/>
                  </a:lnTo>
                  <a:lnTo>
                    <a:pt x="420" y="56"/>
                  </a:lnTo>
                  <a:lnTo>
                    <a:pt x="368" y="60"/>
                  </a:lnTo>
                  <a:lnTo>
                    <a:pt x="312" y="62"/>
                  </a:lnTo>
                  <a:lnTo>
                    <a:pt x="312" y="62"/>
                  </a:lnTo>
                  <a:close/>
                  <a:moveTo>
                    <a:pt x="18" y="80"/>
                  </a:moveTo>
                  <a:lnTo>
                    <a:pt x="18" y="80"/>
                  </a:lnTo>
                  <a:lnTo>
                    <a:pt x="18" y="82"/>
                  </a:lnTo>
                  <a:lnTo>
                    <a:pt x="16" y="82"/>
                  </a:lnTo>
                  <a:lnTo>
                    <a:pt x="14" y="82"/>
                  </a:lnTo>
                  <a:lnTo>
                    <a:pt x="14" y="82"/>
                  </a:lnTo>
                  <a:lnTo>
                    <a:pt x="14" y="82"/>
                  </a:lnTo>
                  <a:lnTo>
                    <a:pt x="12" y="80"/>
                  </a:lnTo>
                  <a:lnTo>
                    <a:pt x="12" y="42"/>
                  </a:lnTo>
                  <a:lnTo>
                    <a:pt x="12" y="42"/>
                  </a:lnTo>
                  <a:lnTo>
                    <a:pt x="14" y="40"/>
                  </a:lnTo>
                  <a:lnTo>
                    <a:pt x="14" y="40"/>
                  </a:lnTo>
                  <a:lnTo>
                    <a:pt x="16" y="40"/>
                  </a:lnTo>
                  <a:lnTo>
                    <a:pt x="16" y="40"/>
                  </a:lnTo>
                  <a:lnTo>
                    <a:pt x="18" y="40"/>
                  </a:lnTo>
                  <a:lnTo>
                    <a:pt x="18" y="42"/>
                  </a:lnTo>
                  <a:lnTo>
                    <a:pt x="18" y="80"/>
                  </a:lnTo>
                  <a:close/>
                  <a:moveTo>
                    <a:pt x="34" y="92"/>
                  </a:moveTo>
                  <a:lnTo>
                    <a:pt x="34" y="92"/>
                  </a:lnTo>
                  <a:lnTo>
                    <a:pt x="34" y="94"/>
                  </a:lnTo>
                  <a:lnTo>
                    <a:pt x="32" y="94"/>
                  </a:lnTo>
                  <a:lnTo>
                    <a:pt x="32" y="94"/>
                  </a:lnTo>
                  <a:lnTo>
                    <a:pt x="32" y="94"/>
                  </a:lnTo>
                  <a:lnTo>
                    <a:pt x="30" y="94"/>
                  </a:lnTo>
                  <a:lnTo>
                    <a:pt x="28" y="92"/>
                  </a:lnTo>
                  <a:lnTo>
                    <a:pt x="28" y="52"/>
                  </a:lnTo>
                  <a:lnTo>
                    <a:pt x="28" y="52"/>
                  </a:lnTo>
                  <a:lnTo>
                    <a:pt x="30" y="52"/>
                  </a:lnTo>
                  <a:lnTo>
                    <a:pt x="32" y="50"/>
                  </a:lnTo>
                  <a:lnTo>
                    <a:pt x="32" y="50"/>
                  </a:lnTo>
                  <a:lnTo>
                    <a:pt x="32" y="50"/>
                  </a:lnTo>
                  <a:lnTo>
                    <a:pt x="34" y="52"/>
                  </a:lnTo>
                  <a:lnTo>
                    <a:pt x="34" y="52"/>
                  </a:lnTo>
                  <a:lnTo>
                    <a:pt x="34" y="92"/>
                  </a:lnTo>
                  <a:close/>
                  <a:moveTo>
                    <a:pt x="52" y="100"/>
                  </a:moveTo>
                  <a:lnTo>
                    <a:pt x="52" y="100"/>
                  </a:lnTo>
                  <a:lnTo>
                    <a:pt x="50" y="102"/>
                  </a:lnTo>
                  <a:lnTo>
                    <a:pt x="50" y="102"/>
                  </a:lnTo>
                  <a:lnTo>
                    <a:pt x="48" y="102"/>
                  </a:lnTo>
                  <a:lnTo>
                    <a:pt x="48" y="102"/>
                  </a:lnTo>
                  <a:lnTo>
                    <a:pt x="46" y="102"/>
                  </a:lnTo>
                  <a:lnTo>
                    <a:pt x="46" y="100"/>
                  </a:lnTo>
                  <a:lnTo>
                    <a:pt x="46" y="62"/>
                  </a:lnTo>
                  <a:lnTo>
                    <a:pt x="46" y="62"/>
                  </a:lnTo>
                  <a:lnTo>
                    <a:pt x="46" y="60"/>
                  </a:lnTo>
                  <a:lnTo>
                    <a:pt x="48" y="60"/>
                  </a:lnTo>
                  <a:lnTo>
                    <a:pt x="50" y="60"/>
                  </a:lnTo>
                  <a:lnTo>
                    <a:pt x="50" y="60"/>
                  </a:lnTo>
                  <a:lnTo>
                    <a:pt x="50" y="60"/>
                  </a:lnTo>
                  <a:lnTo>
                    <a:pt x="52" y="62"/>
                  </a:lnTo>
                  <a:lnTo>
                    <a:pt x="52" y="100"/>
                  </a:lnTo>
                  <a:close/>
                  <a:moveTo>
                    <a:pt x="68" y="106"/>
                  </a:moveTo>
                  <a:lnTo>
                    <a:pt x="68" y="106"/>
                  </a:lnTo>
                  <a:lnTo>
                    <a:pt x="68" y="108"/>
                  </a:lnTo>
                  <a:lnTo>
                    <a:pt x="66" y="108"/>
                  </a:lnTo>
                  <a:lnTo>
                    <a:pt x="64" y="108"/>
                  </a:lnTo>
                  <a:lnTo>
                    <a:pt x="64" y="108"/>
                  </a:lnTo>
                  <a:lnTo>
                    <a:pt x="62" y="108"/>
                  </a:lnTo>
                  <a:lnTo>
                    <a:pt x="62" y="106"/>
                  </a:lnTo>
                  <a:lnTo>
                    <a:pt x="62" y="68"/>
                  </a:lnTo>
                  <a:lnTo>
                    <a:pt x="62" y="68"/>
                  </a:lnTo>
                  <a:lnTo>
                    <a:pt x="62" y="66"/>
                  </a:lnTo>
                  <a:lnTo>
                    <a:pt x="64" y="66"/>
                  </a:lnTo>
                  <a:lnTo>
                    <a:pt x="66" y="66"/>
                  </a:lnTo>
                  <a:lnTo>
                    <a:pt x="66" y="66"/>
                  </a:lnTo>
                  <a:lnTo>
                    <a:pt x="68" y="66"/>
                  </a:lnTo>
                  <a:lnTo>
                    <a:pt x="68" y="68"/>
                  </a:lnTo>
                  <a:lnTo>
                    <a:pt x="68" y="106"/>
                  </a:lnTo>
                  <a:close/>
                  <a:moveTo>
                    <a:pt x="84" y="112"/>
                  </a:moveTo>
                  <a:lnTo>
                    <a:pt x="84" y="112"/>
                  </a:lnTo>
                  <a:lnTo>
                    <a:pt x="84" y="114"/>
                  </a:lnTo>
                  <a:lnTo>
                    <a:pt x="82" y="114"/>
                  </a:lnTo>
                  <a:lnTo>
                    <a:pt x="80" y="114"/>
                  </a:lnTo>
                  <a:lnTo>
                    <a:pt x="80" y="114"/>
                  </a:lnTo>
                  <a:lnTo>
                    <a:pt x="80" y="114"/>
                  </a:lnTo>
                  <a:lnTo>
                    <a:pt x="78" y="112"/>
                  </a:lnTo>
                  <a:lnTo>
                    <a:pt x="78" y="74"/>
                  </a:lnTo>
                  <a:lnTo>
                    <a:pt x="78" y="74"/>
                  </a:lnTo>
                  <a:lnTo>
                    <a:pt x="80" y="72"/>
                  </a:lnTo>
                  <a:lnTo>
                    <a:pt x="80" y="72"/>
                  </a:lnTo>
                  <a:lnTo>
                    <a:pt x="82" y="72"/>
                  </a:lnTo>
                  <a:lnTo>
                    <a:pt x="82" y="72"/>
                  </a:lnTo>
                  <a:lnTo>
                    <a:pt x="84" y="72"/>
                  </a:lnTo>
                  <a:lnTo>
                    <a:pt x="84" y="74"/>
                  </a:lnTo>
                  <a:lnTo>
                    <a:pt x="84" y="112"/>
                  </a:lnTo>
                  <a:close/>
                  <a:moveTo>
                    <a:pt x="102" y="116"/>
                  </a:moveTo>
                  <a:lnTo>
                    <a:pt x="102" y="116"/>
                  </a:lnTo>
                  <a:lnTo>
                    <a:pt x="100" y="118"/>
                  </a:lnTo>
                  <a:lnTo>
                    <a:pt x="98" y="120"/>
                  </a:lnTo>
                  <a:lnTo>
                    <a:pt x="98" y="120"/>
                  </a:lnTo>
                  <a:lnTo>
                    <a:pt x="98" y="120"/>
                  </a:lnTo>
                  <a:lnTo>
                    <a:pt x="96" y="118"/>
                  </a:lnTo>
                  <a:lnTo>
                    <a:pt x="96" y="116"/>
                  </a:lnTo>
                  <a:lnTo>
                    <a:pt x="96" y="78"/>
                  </a:lnTo>
                  <a:lnTo>
                    <a:pt x="96" y="78"/>
                  </a:lnTo>
                  <a:lnTo>
                    <a:pt x="96" y="76"/>
                  </a:lnTo>
                  <a:lnTo>
                    <a:pt x="98" y="76"/>
                  </a:lnTo>
                  <a:lnTo>
                    <a:pt x="98" y="76"/>
                  </a:lnTo>
                  <a:lnTo>
                    <a:pt x="98" y="76"/>
                  </a:lnTo>
                  <a:lnTo>
                    <a:pt x="100" y="76"/>
                  </a:lnTo>
                  <a:lnTo>
                    <a:pt x="102" y="78"/>
                  </a:lnTo>
                  <a:lnTo>
                    <a:pt x="102" y="116"/>
                  </a:lnTo>
                  <a:close/>
                  <a:moveTo>
                    <a:pt x="118" y="120"/>
                  </a:moveTo>
                  <a:lnTo>
                    <a:pt x="118" y="120"/>
                  </a:lnTo>
                  <a:lnTo>
                    <a:pt x="118" y="122"/>
                  </a:lnTo>
                  <a:lnTo>
                    <a:pt x="116" y="122"/>
                  </a:lnTo>
                  <a:lnTo>
                    <a:pt x="114" y="122"/>
                  </a:lnTo>
                  <a:lnTo>
                    <a:pt x="114" y="122"/>
                  </a:lnTo>
                  <a:lnTo>
                    <a:pt x="112" y="122"/>
                  </a:lnTo>
                  <a:lnTo>
                    <a:pt x="112" y="120"/>
                  </a:lnTo>
                  <a:lnTo>
                    <a:pt x="112" y="82"/>
                  </a:lnTo>
                  <a:lnTo>
                    <a:pt x="112" y="82"/>
                  </a:lnTo>
                  <a:lnTo>
                    <a:pt x="112" y="80"/>
                  </a:lnTo>
                  <a:lnTo>
                    <a:pt x="114" y="80"/>
                  </a:lnTo>
                  <a:lnTo>
                    <a:pt x="116" y="80"/>
                  </a:lnTo>
                  <a:lnTo>
                    <a:pt x="116" y="80"/>
                  </a:lnTo>
                  <a:lnTo>
                    <a:pt x="118" y="80"/>
                  </a:lnTo>
                  <a:lnTo>
                    <a:pt x="118" y="82"/>
                  </a:lnTo>
                  <a:lnTo>
                    <a:pt x="118" y="120"/>
                  </a:lnTo>
                  <a:close/>
                  <a:moveTo>
                    <a:pt x="134" y="124"/>
                  </a:moveTo>
                  <a:lnTo>
                    <a:pt x="134" y="124"/>
                  </a:lnTo>
                  <a:lnTo>
                    <a:pt x="134" y="126"/>
                  </a:lnTo>
                  <a:lnTo>
                    <a:pt x="132" y="126"/>
                  </a:lnTo>
                  <a:lnTo>
                    <a:pt x="130" y="126"/>
                  </a:lnTo>
                  <a:lnTo>
                    <a:pt x="130" y="126"/>
                  </a:lnTo>
                  <a:lnTo>
                    <a:pt x="128" y="126"/>
                  </a:lnTo>
                  <a:lnTo>
                    <a:pt x="128" y="124"/>
                  </a:lnTo>
                  <a:lnTo>
                    <a:pt x="128" y="86"/>
                  </a:lnTo>
                  <a:lnTo>
                    <a:pt x="128" y="86"/>
                  </a:lnTo>
                  <a:lnTo>
                    <a:pt x="128" y="84"/>
                  </a:lnTo>
                  <a:lnTo>
                    <a:pt x="130" y="84"/>
                  </a:lnTo>
                  <a:lnTo>
                    <a:pt x="132" y="84"/>
                  </a:lnTo>
                  <a:lnTo>
                    <a:pt x="132" y="84"/>
                  </a:lnTo>
                  <a:lnTo>
                    <a:pt x="134" y="84"/>
                  </a:lnTo>
                  <a:lnTo>
                    <a:pt x="134" y="86"/>
                  </a:lnTo>
                  <a:lnTo>
                    <a:pt x="134" y="124"/>
                  </a:lnTo>
                  <a:close/>
                  <a:moveTo>
                    <a:pt x="150" y="128"/>
                  </a:moveTo>
                  <a:lnTo>
                    <a:pt x="150" y="128"/>
                  </a:lnTo>
                  <a:lnTo>
                    <a:pt x="150" y="130"/>
                  </a:lnTo>
                  <a:lnTo>
                    <a:pt x="148" y="130"/>
                  </a:lnTo>
                  <a:lnTo>
                    <a:pt x="146" y="130"/>
                  </a:lnTo>
                  <a:lnTo>
                    <a:pt x="146" y="130"/>
                  </a:lnTo>
                  <a:lnTo>
                    <a:pt x="146" y="130"/>
                  </a:lnTo>
                  <a:lnTo>
                    <a:pt x="144" y="128"/>
                  </a:lnTo>
                  <a:lnTo>
                    <a:pt x="144" y="88"/>
                  </a:lnTo>
                  <a:lnTo>
                    <a:pt x="144" y="88"/>
                  </a:lnTo>
                  <a:lnTo>
                    <a:pt x="146" y="88"/>
                  </a:lnTo>
                  <a:lnTo>
                    <a:pt x="146" y="86"/>
                  </a:lnTo>
                  <a:lnTo>
                    <a:pt x="148" y="86"/>
                  </a:lnTo>
                  <a:lnTo>
                    <a:pt x="148" y="86"/>
                  </a:lnTo>
                  <a:lnTo>
                    <a:pt x="150" y="88"/>
                  </a:lnTo>
                  <a:lnTo>
                    <a:pt x="150" y="88"/>
                  </a:lnTo>
                  <a:lnTo>
                    <a:pt x="150" y="128"/>
                  </a:lnTo>
                  <a:close/>
                  <a:moveTo>
                    <a:pt x="168" y="130"/>
                  </a:moveTo>
                  <a:lnTo>
                    <a:pt x="168" y="130"/>
                  </a:lnTo>
                  <a:lnTo>
                    <a:pt x="166" y="132"/>
                  </a:lnTo>
                  <a:lnTo>
                    <a:pt x="166" y="132"/>
                  </a:lnTo>
                  <a:lnTo>
                    <a:pt x="164" y="132"/>
                  </a:lnTo>
                  <a:lnTo>
                    <a:pt x="164" y="132"/>
                  </a:lnTo>
                  <a:lnTo>
                    <a:pt x="162" y="132"/>
                  </a:lnTo>
                  <a:lnTo>
                    <a:pt x="162" y="130"/>
                  </a:lnTo>
                  <a:lnTo>
                    <a:pt x="162" y="92"/>
                  </a:lnTo>
                  <a:lnTo>
                    <a:pt x="162" y="92"/>
                  </a:lnTo>
                  <a:lnTo>
                    <a:pt x="162" y="90"/>
                  </a:lnTo>
                  <a:lnTo>
                    <a:pt x="164" y="88"/>
                  </a:lnTo>
                  <a:lnTo>
                    <a:pt x="166" y="88"/>
                  </a:lnTo>
                  <a:lnTo>
                    <a:pt x="166" y="88"/>
                  </a:lnTo>
                  <a:lnTo>
                    <a:pt x="166" y="90"/>
                  </a:lnTo>
                  <a:lnTo>
                    <a:pt x="168" y="92"/>
                  </a:lnTo>
                  <a:lnTo>
                    <a:pt x="168" y="130"/>
                  </a:lnTo>
                  <a:close/>
                  <a:moveTo>
                    <a:pt x="184" y="132"/>
                  </a:moveTo>
                  <a:lnTo>
                    <a:pt x="184" y="132"/>
                  </a:lnTo>
                  <a:lnTo>
                    <a:pt x="184" y="134"/>
                  </a:lnTo>
                  <a:lnTo>
                    <a:pt x="182" y="134"/>
                  </a:lnTo>
                  <a:lnTo>
                    <a:pt x="180" y="134"/>
                  </a:lnTo>
                  <a:lnTo>
                    <a:pt x="180" y="134"/>
                  </a:lnTo>
                  <a:lnTo>
                    <a:pt x="178" y="134"/>
                  </a:lnTo>
                  <a:lnTo>
                    <a:pt x="178" y="132"/>
                  </a:lnTo>
                  <a:lnTo>
                    <a:pt x="178" y="94"/>
                  </a:lnTo>
                  <a:lnTo>
                    <a:pt x="178" y="94"/>
                  </a:lnTo>
                  <a:lnTo>
                    <a:pt x="178" y="92"/>
                  </a:lnTo>
                  <a:lnTo>
                    <a:pt x="180" y="90"/>
                  </a:lnTo>
                  <a:lnTo>
                    <a:pt x="182" y="90"/>
                  </a:lnTo>
                  <a:lnTo>
                    <a:pt x="182" y="90"/>
                  </a:lnTo>
                  <a:lnTo>
                    <a:pt x="184" y="92"/>
                  </a:lnTo>
                  <a:lnTo>
                    <a:pt x="184" y="94"/>
                  </a:lnTo>
                  <a:lnTo>
                    <a:pt x="184" y="132"/>
                  </a:lnTo>
                  <a:close/>
                  <a:moveTo>
                    <a:pt x="200" y="134"/>
                  </a:moveTo>
                  <a:lnTo>
                    <a:pt x="200" y="134"/>
                  </a:lnTo>
                  <a:lnTo>
                    <a:pt x="200" y="136"/>
                  </a:lnTo>
                  <a:lnTo>
                    <a:pt x="198" y="136"/>
                  </a:lnTo>
                  <a:lnTo>
                    <a:pt x="196" y="136"/>
                  </a:lnTo>
                  <a:lnTo>
                    <a:pt x="196" y="136"/>
                  </a:lnTo>
                  <a:lnTo>
                    <a:pt x="196" y="136"/>
                  </a:lnTo>
                  <a:lnTo>
                    <a:pt x="194" y="134"/>
                  </a:lnTo>
                  <a:lnTo>
                    <a:pt x="194" y="96"/>
                  </a:lnTo>
                  <a:lnTo>
                    <a:pt x="194" y="96"/>
                  </a:lnTo>
                  <a:lnTo>
                    <a:pt x="196" y="94"/>
                  </a:lnTo>
                  <a:lnTo>
                    <a:pt x="196" y="94"/>
                  </a:lnTo>
                  <a:lnTo>
                    <a:pt x="198" y="94"/>
                  </a:lnTo>
                  <a:lnTo>
                    <a:pt x="198" y="94"/>
                  </a:lnTo>
                  <a:lnTo>
                    <a:pt x="200" y="94"/>
                  </a:lnTo>
                  <a:lnTo>
                    <a:pt x="200" y="96"/>
                  </a:lnTo>
                  <a:lnTo>
                    <a:pt x="200" y="134"/>
                  </a:lnTo>
                  <a:close/>
                  <a:moveTo>
                    <a:pt x="218" y="136"/>
                  </a:moveTo>
                  <a:lnTo>
                    <a:pt x="218" y="136"/>
                  </a:lnTo>
                  <a:lnTo>
                    <a:pt x="216" y="136"/>
                  </a:lnTo>
                  <a:lnTo>
                    <a:pt x="214" y="138"/>
                  </a:lnTo>
                  <a:lnTo>
                    <a:pt x="214" y="138"/>
                  </a:lnTo>
                  <a:lnTo>
                    <a:pt x="214" y="138"/>
                  </a:lnTo>
                  <a:lnTo>
                    <a:pt x="212" y="136"/>
                  </a:lnTo>
                  <a:lnTo>
                    <a:pt x="210" y="136"/>
                  </a:lnTo>
                  <a:lnTo>
                    <a:pt x="210" y="96"/>
                  </a:lnTo>
                  <a:lnTo>
                    <a:pt x="210" y="96"/>
                  </a:lnTo>
                  <a:lnTo>
                    <a:pt x="212" y="94"/>
                  </a:lnTo>
                  <a:lnTo>
                    <a:pt x="214" y="94"/>
                  </a:lnTo>
                  <a:lnTo>
                    <a:pt x="214" y="94"/>
                  </a:lnTo>
                  <a:lnTo>
                    <a:pt x="214" y="94"/>
                  </a:lnTo>
                  <a:lnTo>
                    <a:pt x="216" y="94"/>
                  </a:lnTo>
                  <a:lnTo>
                    <a:pt x="218" y="96"/>
                  </a:lnTo>
                  <a:lnTo>
                    <a:pt x="218" y="136"/>
                  </a:lnTo>
                  <a:close/>
                  <a:moveTo>
                    <a:pt x="234" y="136"/>
                  </a:moveTo>
                  <a:lnTo>
                    <a:pt x="234" y="136"/>
                  </a:lnTo>
                  <a:lnTo>
                    <a:pt x="232" y="138"/>
                  </a:lnTo>
                  <a:lnTo>
                    <a:pt x="232" y="140"/>
                  </a:lnTo>
                  <a:lnTo>
                    <a:pt x="230" y="140"/>
                  </a:lnTo>
                  <a:lnTo>
                    <a:pt x="230" y="140"/>
                  </a:lnTo>
                  <a:lnTo>
                    <a:pt x="228" y="138"/>
                  </a:lnTo>
                  <a:lnTo>
                    <a:pt x="228" y="136"/>
                  </a:lnTo>
                  <a:lnTo>
                    <a:pt x="228" y="98"/>
                  </a:lnTo>
                  <a:lnTo>
                    <a:pt x="228" y="98"/>
                  </a:lnTo>
                  <a:lnTo>
                    <a:pt x="228" y="96"/>
                  </a:lnTo>
                  <a:lnTo>
                    <a:pt x="230" y="96"/>
                  </a:lnTo>
                  <a:lnTo>
                    <a:pt x="232" y="96"/>
                  </a:lnTo>
                  <a:lnTo>
                    <a:pt x="232" y="96"/>
                  </a:lnTo>
                  <a:lnTo>
                    <a:pt x="232" y="96"/>
                  </a:lnTo>
                  <a:lnTo>
                    <a:pt x="234" y="98"/>
                  </a:lnTo>
                  <a:lnTo>
                    <a:pt x="234" y="136"/>
                  </a:lnTo>
                  <a:close/>
                  <a:moveTo>
                    <a:pt x="250" y="138"/>
                  </a:moveTo>
                  <a:lnTo>
                    <a:pt x="250" y="138"/>
                  </a:lnTo>
                  <a:lnTo>
                    <a:pt x="250" y="140"/>
                  </a:lnTo>
                  <a:lnTo>
                    <a:pt x="248" y="140"/>
                  </a:lnTo>
                  <a:lnTo>
                    <a:pt x="246" y="140"/>
                  </a:lnTo>
                  <a:lnTo>
                    <a:pt x="246" y="140"/>
                  </a:lnTo>
                  <a:lnTo>
                    <a:pt x="244" y="140"/>
                  </a:lnTo>
                  <a:lnTo>
                    <a:pt x="244" y="138"/>
                  </a:lnTo>
                  <a:lnTo>
                    <a:pt x="244" y="100"/>
                  </a:lnTo>
                  <a:lnTo>
                    <a:pt x="244" y="100"/>
                  </a:lnTo>
                  <a:lnTo>
                    <a:pt x="244" y="98"/>
                  </a:lnTo>
                  <a:lnTo>
                    <a:pt x="246" y="98"/>
                  </a:lnTo>
                  <a:lnTo>
                    <a:pt x="248" y="98"/>
                  </a:lnTo>
                  <a:lnTo>
                    <a:pt x="248" y="98"/>
                  </a:lnTo>
                  <a:lnTo>
                    <a:pt x="250" y="98"/>
                  </a:lnTo>
                  <a:lnTo>
                    <a:pt x="250" y="100"/>
                  </a:lnTo>
                  <a:lnTo>
                    <a:pt x="250" y="138"/>
                  </a:lnTo>
                  <a:close/>
                  <a:moveTo>
                    <a:pt x="266" y="138"/>
                  </a:moveTo>
                  <a:lnTo>
                    <a:pt x="266" y="138"/>
                  </a:lnTo>
                  <a:lnTo>
                    <a:pt x="266" y="140"/>
                  </a:lnTo>
                  <a:lnTo>
                    <a:pt x="264" y="140"/>
                  </a:lnTo>
                  <a:lnTo>
                    <a:pt x="262" y="140"/>
                  </a:lnTo>
                  <a:lnTo>
                    <a:pt x="262" y="140"/>
                  </a:lnTo>
                  <a:lnTo>
                    <a:pt x="262" y="140"/>
                  </a:lnTo>
                  <a:lnTo>
                    <a:pt x="260" y="138"/>
                  </a:lnTo>
                  <a:lnTo>
                    <a:pt x="260" y="100"/>
                  </a:lnTo>
                  <a:lnTo>
                    <a:pt x="260" y="100"/>
                  </a:lnTo>
                  <a:lnTo>
                    <a:pt x="262" y="98"/>
                  </a:lnTo>
                  <a:lnTo>
                    <a:pt x="262" y="98"/>
                  </a:lnTo>
                  <a:lnTo>
                    <a:pt x="264" y="98"/>
                  </a:lnTo>
                  <a:lnTo>
                    <a:pt x="264" y="98"/>
                  </a:lnTo>
                  <a:lnTo>
                    <a:pt x="266" y="98"/>
                  </a:lnTo>
                  <a:lnTo>
                    <a:pt x="266" y="100"/>
                  </a:lnTo>
                  <a:lnTo>
                    <a:pt x="266" y="138"/>
                  </a:lnTo>
                  <a:close/>
                  <a:moveTo>
                    <a:pt x="284" y="138"/>
                  </a:moveTo>
                  <a:lnTo>
                    <a:pt x="284" y="138"/>
                  </a:lnTo>
                  <a:lnTo>
                    <a:pt x="282" y="140"/>
                  </a:lnTo>
                  <a:lnTo>
                    <a:pt x="282" y="140"/>
                  </a:lnTo>
                  <a:lnTo>
                    <a:pt x="280" y="140"/>
                  </a:lnTo>
                  <a:lnTo>
                    <a:pt x="280" y="140"/>
                  </a:lnTo>
                  <a:lnTo>
                    <a:pt x="278" y="140"/>
                  </a:lnTo>
                  <a:lnTo>
                    <a:pt x="278" y="138"/>
                  </a:lnTo>
                  <a:lnTo>
                    <a:pt x="278" y="100"/>
                  </a:lnTo>
                  <a:lnTo>
                    <a:pt x="278" y="100"/>
                  </a:lnTo>
                  <a:lnTo>
                    <a:pt x="278" y="98"/>
                  </a:lnTo>
                  <a:lnTo>
                    <a:pt x="280" y="98"/>
                  </a:lnTo>
                  <a:lnTo>
                    <a:pt x="282" y="98"/>
                  </a:lnTo>
                  <a:lnTo>
                    <a:pt x="282" y="98"/>
                  </a:lnTo>
                  <a:lnTo>
                    <a:pt x="282" y="98"/>
                  </a:lnTo>
                  <a:lnTo>
                    <a:pt x="284" y="100"/>
                  </a:lnTo>
                  <a:lnTo>
                    <a:pt x="284" y="138"/>
                  </a:lnTo>
                  <a:close/>
                  <a:moveTo>
                    <a:pt x="300" y="138"/>
                  </a:moveTo>
                  <a:lnTo>
                    <a:pt x="300" y="138"/>
                  </a:lnTo>
                  <a:lnTo>
                    <a:pt x="300" y="140"/>
                  </a:lnTo>
                  <a:lnTo>
                    <a:pt x="298" y="140"/>
                  </a:lnTo>
                  <a:lnTo>
                    <a:pt x="296" y="140"/>
                  </a:lnTo>
                  <a:lnTo>
                    <a:pt x="296" y="140"/>
                  </a:lnTo>
                  <a:lnTo>
                    <a:pt x="294" y="140"/>
                  </a:lnTo>
                  <a:lnTo>
                    <a:pt x="294" y="138"/>
                  </a:lnTo>
                  <a:lnTo>
                    <a:pt x="294" y="100"/>
                  </a:lnTo>
                  <a:lnTo>
                    <a:pt x="294" y="100"/>
                  </a:lnTo>
                  <a:lnTo>
                    <a:pt x="294" y="98"/>
                  </a:lnTo>
                  <a:lnTo>
                    <a:pt x="296" y="98"/>
                  </a:lnTo>
                  <a:lnTo>
                    <a:pt x="298" y="98"/>
                  </a:lnTo>
                  <a:lnTo>
                    <a:pt x="298" y="98"/>
                  </a:lnTo>
                  <a:lnTo>
                    <a:pt x="300" y="98"/>
                  </a:lnTo>
                  <a:lnTo>
                    <a:pt x="300" y="100"/>
                  </a:lnTo>
                  <a:lnTo>
                    <a:pt x="300" y="138"/>
                  </a:lnTo>
                  <a:close/>
                  <a:moveTo>
                    <a:pt x="318" y="138"/>
                  </a:moveTo>
                  <a:lnTo>
                    <a:pt x="318" y="138"/>
                  </a:lnTo>
                  <a:lnTo>
                    <a:pt x="318" y="140"/>
                  </a:lnTo>
                  <a:lnTo>
                    <a:pt x="316" y="140"/>
                  </a:lnTo>
                  <a:lnTo>
                    <a:pt x="314" y="140"/>
                  </a:lnTo>
                  <a:lnTo>
                    <a:pt x="314" y="140"/>
                  </a:lnTo>
                  <a:lnTo>
                    <a:pt x="312" y="140"/>
                  </a:lnTo>
                  <a:lnTo>
                    <a:pt x="312" y="138"/>
                  </a:lnTo>
                  <a:lnTo>
                    <a:pt x="312" y="100"/>
                  </a:lnTo>
                  <a:lnTo>
                    <a:pt x="312" y="100"/>
                  </a:lnTo>
                  <a:lnTo>
                    <a:pt x="312" y="98"/>
                  </a:lnTo>
                  <a:lnTo>
                    <a:pt x="314" y="98"/>
                  </a:lnTo>
                  <a:lnTo>
                    <a:pt x="316" y="98"/>
                  </a:lnTo>
                  <a:lnTo>
                    <a:pt x="316" y="98"/>
                  </a:lnTo>
                  <a:lnTo>
                    <a:pt x="318" y="98"/>
                  </a:lnTo>
                  <a:lnTo>
                    <a:pt x="318" y="100"/>
                  </a:lnTo>
                  <a:lnTo>
                    <a:pt x="318" y="138"/>
                  </a:lnTo>
                  <a:close/>
                  <a:moveTo>
                    <a:pt x="334" y="138"/>
                  </a:moveTo>
                  <a:lnTo>
                    <a:pt x="334" y="138"/>
                  </a:lnTo>
                  <a:lnTo>
                    <a:pt x="334" y="140"/>
                  </a:lnTo>
                  <a:lnTo>
                    <a:pt x="332" y="140"/>
                  </a:lnTo>
                  <a:lnTo>
                    <a:pt x="330" y="140"/>
                  </a:lnTo>
                  <a:lnTo>
                    <a:pt x="330" y="140"/>
                  </a:lnTo>
                  <a:lnTo>
                    <a:pt x="330" y="140"/>
                  </a:lnTo>
                  <a:lnTo>
                    <a:pt x="328" y="138"/>
                  </a:lnTo>
                  <a:lnTo>
                    <a:pt x="328" y="100"/>
                  </a:lnTo>
                  <a:lnTo>
                    <a:pt x="328" y="100"/>
                  </a:lnTo>
                  <a:lnTo>
                    <a:pt x="330" y="98"/>
                  </a:lnTo>
                  <a:lnTo>
                    <a:pt x="330" y="98"/>
                  </a:lnTo>
                  <a:lnTo>
                    <a:pt x="332" y="98"/>
                  </a:lnTo>
                  <a:lnTo>
                    <a:pt x="332" y="98"/>
                  </a:lnTo>
                  <a:lnTo>
                    <a:pt x="334" y="98"/>
                  </a:lnTo>
                  <a:lnTo>
                    <a:pt x="334" y="100"/>
                  </a:lnTo>
                  <a:lnTo>
                    <a:pt x="334" y="138"/>
                  </a:lnTo>
                  <a:close/>
                  <a:moveTo>
                    <a:pt x="352" y="138"/>
                  </a:moveTo>
                  <a:lnTo>
                    <a:pt x="352" y="138"/>
                  </a:lnTo>
                  <a:lnTo>
                    <a:pt x="350" y="140"/>
                  </a:lnTo>
                  <a:lnTo>
                    <a:pt x="348" y="140"/>
                  </a:lnTo>
                  <a:lnTo>
                    <a:pt x="348" y="140"/>
                  </a:lnTo>
                  <a:lnTo>
                    <a:pt x="348" y="140"/>
                  </a:lnTo>
                  <a:lnTo>
                    <a:pt x="346" y="140"/>
                  </a:lnTo>
                  <a:lnTo>
                    <a:pt x="344" y="138"/>
                  </a:lnTo>
                  <a:lnTo>
                    <a:pt x="344" y="100"/>
                  </a:lnTo>
                  <a:lnTo>
                    <a:pt x="344" y="100"/>
                  </a:lnTo>
                  <a:lnTo>
                    <a:pt x="346" y="98"/>
                  </a:lnTo>
                  <a:lnTo>
                    <a:pt x="348" y="98"/>
                  </a:lnTo>
                  <a:lnTo>
                    <a:pt x="348" y="98"/>
                  </a:lnTo>
                  <a:lnTo>
                    <a:pt x="348" y="98"/>
                  </a:lnTo>
                  <a:lnTo>
                    <a:pt x="350" y="98"/>
                  </a:lnTo>
                  <a:lnTo>
                    <a:pt x="352" y="100"/>
                  </a:lnTo>
                  <a:lnTo>
                    <a:pt x="352" y="138"/>
                  </a:lnTo>
                  <a:close/>
                  <a:moveTo>
                    <a:pt x="368" y="138"/>
                  </a:moveTo>
                  <a:lnTo>
                    <a:pt x="368" y="138"/>
                  </a:lnTo>
                  <a:lnTo>
                    <a:pt x="366" y="140"/>
                  </a:lnTo>
                  <a:lnTo>
                    <a:pt x="366" y="140"/>
                  </a:lnTo>
                  <a:lnTo>
                    <a:pt x="364" y="140"/>
                  </a:lnTo>
                  <a:lnTo>
                    <a:pt x="364" y="140"/>
                  </a:lnTo>
                  <a:lnTo>
                    <a:pt x="362" y="140"/>
                  </a:lnTo>
                  <a:lnTo>
                    <a:pt x="362" y="138"/>
                  </a:lnTo>
                  <a:lnTo>
                    <a:pt x="362" y="100"/>
                  </a:lnTo>
                  <a:lnTo>
                    <a:pt x="362" y="100"/>
                  </a:lnTo>
                  <a:lnTo>
                    <a:pt x="362" y="98"/>
                  </a:lnTo>
                  <a:lnTo>
                    <a:pt x="364" y="98"/>
                  </a:lnTo>
                  <a:lnTo>
                    <a:pt x="366" y="98"/>
                  </a:lnTo>
                  <a:lnTo>
                    <a:pt x="366" y="98"/>
                  </a:lnTo>
                  <a:lnTo>
                    <a:pt x="366" y="98"/>
                  </a:lnTo>
                  <a:lnTo>
                    <a:pt x="368" y="100"/>
                  </a:lnTo>
                  <a:lnTo>
                    <a:pt x="368" y="138"/>
                  </a:lnTo>
                  <a:close/>
                  <a:moveTo>
                    <a:pt x="384" y="138"/>
                  </a:moveTo>
                  <a:lnTo>
                    <a:pt x="384" y="138"/>
                  </a:lnTo>
                  <a:lnTo>
                    <a:pt x="384" y="140"/>
                  </a:lnTo>
                  <a:lnTo>
                    <a:pt x="382" y="140"/>
                  </a:lnTo>
                  <a:lnTo>
                    <a:pt x="380" y="140"/>
                  </a:lnTo>
                  <a:lnTo>
                    <a:pt x="380" y="140"/>
                  </a:lnTo>
                  <a:lnTo>
                    <a:pt x="378" y="140"/>
                  </a:lnTo>
                  <a:lnTo>
                    <a:pt x="378" y="138"/>
                  </a:lnTo>
                  <a:lnTo>
                    <a:pt x="378" y="100"/>
                  </a:lnTo>
                  <a:lnTo>
                    <a:pt x="378" y="100"/>
                  </a:lnTo>
                  <a:lnTo>
                    <a:pt x="378" y="98"/>
                  </a:lnTo>
                  <a:lnTo>
                    <a:pt x="380" y="98"/>
                  </a:lnTo>
                  <a:lnTo>
                    <a:pt x="382" y="98"/>
                  </a:lnTo>
                  <a:lnTo>
                    <a:pt x="382" y="98"/>
                  </a:lnTo>
                  <a:lnTo>
                    <a:pt x="384" y="98"/>
                  </a:lnTo>
                  <a:lnTo>
                    <a:pt x="384" y="100"/>
                  </a:lnTo>
                  <a:lnTo>
                    <a:pt x="384" y="138"/>
                  </a:lnTo>
                  <a:close/>
                  <a:moveTo>
                    <a:pt x="400" y="136"/>
                  </a:moveTo>
                  <a:lnTo>
                    <a:pt x="400" y="136"/>
                  </a:lnTo>
                  <a:lnTo>
                    <a:pt x="400" y="138"/>
                  </a:lnTo>
                  <a:lnTo>
                    <a:pt x="398" y="140"/>
                  </a:lnTo>
                  <a:lnTo>
                    <a:pt x="396" y="140"/>
                  </a:lnTo>
                  <a:lnTo>
                    <a:pt x="396" y="140"/>
                  </a:lnTo>
                  <a:lnTo>
                    <a:pt x="396" y="138"/>
                  </a:lnTo>
                  <a:lnTo>
                    <a:pt x="394" y="136"/>
                  </a:lnTo>
                  <a:lnTo>
                    <a:pt x="394" y="98"/>
                  </a:lnTo>
                  <a:lnTo>
                    <a:pt x="394" y="98"/>
                  </a:lnTo>
                  <a:lnTo>
                    <a:pt x="396" y="96"/>
                  </a:lnTo>
                  <a:lnTo>
                    <a:pt x="396" y="96"/>
                  </a:lnTo>
                  <a:lnTo>
                    <a:pt x="398" y="96"/>
                  </a:lnTo>
                  <a:lnTo>
                    <a:pt x="398" y="96"/>
                  </a:lnTo>
                  <a:lnTo>
                    <a:pt x="400" y="96"/>
                  </a:lnTo>
                  <a:lnTo>
                    <a:pt x="400" y="98"/>
                  </a:lnTo>
                  <a:lnTo>
                    <a:pt x="400" y="136"/>
                  </a:lnTo>
                  <a:close/>
                  <a:moveTo>
                    <a:pt x="418" y="136"/>
                  </a:moveTo>
                  <a:lnTo>
                    <a:pt x="418" y="136"/>
                  </a:lnTo>
                  <a:lnTo>
                    <a:pt x="416" y="136"/>
                  </a:lnTo>
                  <a:lnTo>
                    <a:pt x="416" y="138"/>
                  </a:lnTo>
                  <a:lnTo>
                    <a:pt x="414" y="138"/>
                  </a:lnTo>
                  <a:lnTo>
                    <a:pt x="414" y="138"/>
                  </a:lnTo>
                  <a:lnTo>
                    <a:pt x="412" y="136"/>
                  </a:lnTo>
                  <a:lnTo>
                    <a:pt x="412" y="136"/>
                  </a:lnTo>
                  <a:lnTo>
                    <a:pt x="412" y="96"/>
                  </a:lnTo>
                  <a:lnTo>
                    <a:pt x="412" y="96"/>
                  </a:lnTo>
                  <a:lnTo>
                    <a:pt x="412" y="94"/>
                  </a:lnTo>
                  <a:lnTo>
                    <a:pt x="414" y="94"/>
                  </a:lnTo>
                  <a:lnTo>
                    <a:pt x="416" y="94"/>
                  </a:lnTo>
                  <a:lnTo>
                    <a:pt x="416" y="94"/>
                  </a:lnTo>
                  <a:lnTo>
                    <a:pt x="416" y="94"/>
                  </a:lnTo>
                  <a:lnTo>
                    <a:pt x="418" y="96"/>
                  </a:lnTo>
                  <a:lnTo>
                    <a:pt x="418" y="136"/>
                  </a:lnTo>
                  <a:close/>
                  <a:moveTo>
                    <a:pt x="434" y="134"/>
                  </a:moveTo>
                  <a:lnTo>
                    <a:pt x="434" y="134"/>
                  </a:lnTo>
                  <a:lnTo>
                    <a:pt x="434" y="136"/>
                  </a:lnTo>
                  <a:lnTo>
                    <a:pt x="432" y="136"/>
                  </a:lnTo>
                  <a:lnTo>
                    <a:pt x="430" y="136"/>
                  </a:lnTo>
                  <a:lnTo>
                    <a:pt x="430" y="136"/>
                  </a:lnTo>
                  <a:lnTo>
                    <a:pt x="428" y="136"/>
                  </a:lnTo>
                  <a:lnTo>
                    <a:pt x="428" y="134"/>
                  </a:lnTo>
                  <a:lnTo>
                    <a:pt x="428" y="96"/>
                  </a:lnTo>
                  <a:lnTo>
                    <a:pt x="428" y="96"/>
                  </a:lnTo>
                  <a:lnTo>
                    <a:pt x="428" y="94"/>
                  </a:lnTo>
                  <a:lnTo>
                    <a:pt x="430" y="94"/>
                  </a:lnTo>
                  <a:lnTo>
                    <a:pt x="432" y="94"/>
                  </a:lnTo>
                  <a:lnTo>
                    <a:pt x="432" y="94"/>
                  </a:lnTo>
                  <a:lnTo>
                    <a:pt x="434" y="94"/>
                  </a:lnTo>
                  <a:lnTo>
                    <a:pt x="434" y="96"/>
                  </a:lnTo>
                  <a:lnTo>
                    <a:pt x="434" y="134"/>
                  </a:lnTo>
                  <a:close/>
                  <a:moveTo>
                    <a:pt x="450" y="132"/>
                  </a:moveTo>
                  <a:lnTo>
                    <a:pt x="450" y="132"/>
                  </a:lnTo>
                  <a:lnTo>
                    <a:pt x="450" y="134"/>
                  </a:lnTo>
                  <a:lnTo>
                    <a:pt x="448" y="134"/>
                  </a:lnTo>
                  <a:lnTo>
                    <a:pt x="446" y="134"/>
                  </a:lnTo>
                  <a:lnTo>
                    <a:pt x="446" y="134"/>
                  </a:lnTo>
                  <a:lnTo>
                    <a:pt x="446" y="134"/>
                  </a:lnTo>
                  <a:lnTo>
                    <a:pt x="444" y="132"/>
                  </a:lnTo>
                  <a:lnTo>
                    <a:pt x="444" y="94"/>
                  </a:lnTo>
                  <a:lnTo>
                    <a:pt x="444" y="94"/>
                  </a:lnTo>
                  <a:lnTo>
                    <a:pt x="446" y="92"/>
                  </a:lnTo>
                  <a:lnTo>
                    <a:pt x="446" y="90"/>
                  </a:lnTo>
                  <a:lnTo>
                    <a:pt x="448" y="90"/>
                  </a:lnTo>
                  <a:lnTo>
                    <a:pt x="448" y="90"/>
                  </a:lnTo>
                  <a:lnTo>
                    <a:pt x="450" y="92"/>
                  </a:lnTo>
                  <a:lnTo>
                    <a:pt x="450" y="94"/>
                  </a:lnTo>
                  <a:lnTo>
                    <a:pt x="450" y="132"/>
                  </a:lnTo>
                  <a:close/>
                  <a:moveTo>
                    <a:pt x="468" y="130"/>
                  </a:moveTo>
                  <a:lnTo>
                    <a:pt x="468" y="130"/>
                  </a:lnTo>
                  <a:lnTo>
                    <a:pt x="466" y="132"/>
                  </a:lnTo>
                  <a:lnTo>
                    <a:pt x="464" y="132"/>
                  </a:lnTo>
                  <a:lnTo>
                    <a:pt x="464" y="132"/>
                  </a:lnTo>
                  <a:lnTo>
                    <a:pt x="464" y="132"/>
                  </a:lnTo>
                  <a:lnTo>
                    <a:pt x="462" y="132"/>
                  </a:lnTo>
                  <a:lnTo>
                    <a:pt x="460" y="130"/>
                  </a:lnTo>
                  <a:lnTo>
                    <a:pt x="460" y="92"/>
                  </a:lnTo>
                  <a:lnTo>
                    <a:pt x="460" y="92"/>
                  </a:lnTo>
                  <a:lnTo>
                    <a:pt x="462" y="90"/>
                  </a:lnTo>
                  <a:lnTo>
                    <a:pt x="464" y="88"/>
                  </a:lnTo>
                  <a:lnTo>
                    <a:pt x="464" y="88"/>
                  </a:lnTo>
                  <a:lnTo>
                    <a:pt x="464" y="88"/>
                  </a:lnTo>
                  <a:lnTo>
                    <a:pt x="466" y="90"/>
                  </a:lnTo>
                  <a:lnTo>
                    <a:pt x="468" y="92"/>
                  </a:lnTo>
                  <a:lnTo>
                    <a:pt x="468" y="130"/>
                  </a:lnTo>
                  <a:close/>
                  <a:moveTo>
                    <a:pt x="484" y="128"/>
                  </a:moveTo>
                  <a:lnTo>
                    <a:pt x="484" y="128"/>
                  </a:lnTo>
                  <a:lnTo>
                    <a:pt x="482" y="130"/>
                  </a:lnTo>
                  <a:lnTo>
                    <a:pt x="482" y="130"/>
                  </a:lnTo>
                  <a:lnTo>
                    <a:pt x="480" y="130"/>
                  </a:lnTo>
                  <a:lnTo>
                    <a:pt x="480" y="130"/>
                  </a:lnTo>
                  <a:lnTo>
                    <a:pt x="478" y="130"/>
                  </a:lnTo>
                  <a:lnTo>
                    <a:pt x="478" y="128"/>
                  </a:lnTo>
                  <a:lnTo>
                    <a:pt x="478" y="88"/>
                  </a:lnTo>
                  <a:lnTo>
                    <a:pt x="478" y="88"/>
                  </a:lnTo>
                  <a:lnTo>
                    <a:pt x="478" y="88"/>
                  </a:lnTo>
                  <a:lnTo>
                    <a:pt x="480" y="86"/>
                  </a:lnTo>
                  <a:lnTo>
                    <a:pt x="482" y="86"/>
                  </a:lnTo>
                  <a:lnTo>
                    <a:pt x="482" y="86"/>
                  </a:lnTo>
                  <a:lnTo>
                    <a:pt x="482" y="88"/>
                  </a:lnTo>
                  <a:lnTo>
                    <a:pt x="484" y="88"/>
                  </a:lnTo>
                  <a:lnTo>
                    <a:pt x="484" y="128"/>
                  </a:lnTo>
                  <a:close/>
                  <a:moveTo>
                    <a:pt x="500" y="124"/>
                  </a:moveTo>
                  <a:lnTo>
                    <a:pt x="500" y="124"/>
                  </a:lnTo>
                  <a:lnTo>
                    <a:pt x="500" y="126"/>
                  </a:lnTo>
                  <a:lnTo>
                    <a:pt x="498" y="126"/>
                  </a:lnTo>
                  <a:lnTo>
                    <a:pt x="496" y="126"/>
                  </a:lnTo>
                  <a:lnTo>
                    <a:pt x="496" y="126"/>
                  </a:lnTo>
                  <a:lnTo>
                    <a:pt x="494" y="126"/>
                  </a:lnTo>
                  <a:lnTo>
                    <a:pt x="494" y="124"/>
                  </a:lnTo>
                  <a:lnTo>
                    <a:pt x="494" y="86"/>
                  </a:lnTo>
                  <a:lnTo>
                    <a:pt x="494" y="86"/>
                  </a:lnTo>
                  <a:lnTo>
                    <a:pt x="494" y="84"/>
                  </a:lnTo>
                  <a:lnTo>
                    <a:pt x="496" y="84"/>
                  </a:lnTo>
                  <a:lnTo>
                    <a:pt x="498" y="84"/>
                  </a:lnTo>
                  <a:lnTo>
                    <a:pt x="498" y="84"/>
                  </a:lnTo>
                  <a:lnTo>
                    <a:pt x="500" y="84"/>
                  </a:lnTo>
                  <a:lnTo>
                    <a:pt x="500" y="86"/>
                  </a:lnTo>
                  <a:lnTo>
                    <a:pt x="500" y="124"/>
                  </a:lnTo>
                  <a:close/>
                  <a:moveTo>
                    <a:pt x="516" y="120"/>
                  </a:moveTo>
                  <a:lnTo>
                    <a:pt x="516" y="120"/>
                  </a:lnTo>
                  <a:lnTo>
                    <a:pt x="516" y="122"/>
                  </a:lnTo>
                  <a:lnTo>
                    <a:pt x="514" y="122"/>
                  </a:lnTo>
                  <a:lnTo>
                    <a:pt x="512" y="122"/>
                  </a:lnTo>
                  <a:lnTo>
                    <a:pt x="512" y="122"/>
                  </a:lnTo>
                  <a:lnTo>
                    <a:pt x="512" y="122"/>
                  </a:lnTo>
                  <a:lnTo>
                    <a:pt x="510" y="120"/>
                  </a:lnTo>
                  <a:lnTo>
                    <a:pt x="510" y="82"/>
                  </a:lnTo>
                  <a:lnTo>
                    <a:pt x="510" y="82"/>
                  </a:lnTo>
                  <a:lnTo>
                    <a:pt x="512" y="80"/>
                  </a:lnTo>
                  <a:lnTo>
                    <a:pt x="512" y="80"/>
                  </a:lnTo>
                  <a:lnTo>
                    <a:pt x="514" y="80"/>
                  </a:lnTo>
                  <a:lnTo>
                    <a:pt x="514" y="80"/>
                  </a:lnTo>
                  <a:lnTo>
                    <a:pt x="516" y="80"/>
                  </a:lnTo>
                  <a:lnTo>
                    <a:pt x="516" y="82"/>
                  </a:lnTo>
                  <a:lnTo>
                    <a:pt x="516" y="120"/>
                  </a:lnTo>
                  <a:close/>
                  <a:moveTo>
                    <a:pt x="534" y="116"/>
                  </a:moveTo>
                  <a:lnTo>
                    <a:pt x="534" y="116"/>
                  </a:lnTo>
                  <a:lnTo>
                    <a:pt x="532" y="118"/>
                  </a:lnTo>
                  <a:lnTo>
                    <a:pt x="532" y="120"/>
                  </a:lnTo>
                  <a:lnTo>
                    <a:pt x="530" y="120"/>
                  </a:lnTo>
                  <a:lnTo>
                    <a:pt x="530" y="120"/>
                  </a:lnTo>
                  <a:lnTo>
                    <a:pt x="528" y="118"/>
                  </a:lnTo>
                  <a:lnTo>
                    <a:pt x="528" y="116"/>
                  </a:lnTo>
                  <a:lnTo>
                    <a:pt x="528" y="78"/>
                  </a:lnTo>
                  <a:lnTo>
                    <a:pt x="528" y="78"/>
                  </a:lnTo>
                  <a:lnTo>
                    <a:pt x="528" y="76"/>
                  </a:lnTo>
                  <a:lnTo>
                    <a:pt x="530" y="76"/>
                  </a:lnTo>
                  <a:lnTo>
                    <a:pt x="532" y="76"/>
                  </a:lnTo>
                  <a:lnTo>
                    <a:pt x="532" y="76"/>
                  </a:lnTo>
                  <a:lnTo>
                    <a:pt x="532" y="76"/>
                  </a:lnTo>
                  <a:lnTo>
                    <a:pt x="534" y="78"/>
                  </a:lnTo>
                  <a:lnTo>
                    <a:pt x="534" y="116"/>
                  </a:lnTo>
                  <a:close/>
                  <a:moveTo>
                    <a:pt x="550" y="112"/>
                  </a:moveTo>
                  <a:lnTo>
                    <a:pt x="550" y="112"/>
                  </a:lnTo>
                  <a:lnTo>
                    <a:pt x="550" y="114"/>
                  </a:lnTo>
                  <a:lnTo>
                    <a:pt x="548" y="114"/>
                  </a:lnTo>
                  <a:lnTo>
                    <a:pt x="546" y="114"/>
                  </a:lnTo>
                  <a:lnTo>
                    <a:pt x="546" y="114"/>
                  </a:lnTo>
                  <a:lnTo>
                    <a:pt x="544" y="114"/>
                  </a:lnTo>
                  <a:lnTo>
                    <a:pt x="544" y="112"/>
                  </a:lnTo>
                  <a:lnTo>
                    <a:pt x="544" y="74"/>
                  </a:lnTo>
                  <a:lnTo>
                    <a:pt x="544" y="74"/>
                  </a:lnTo>
                  <a:lnTo>
                    <a:pt x="544" y="72"/>
                  </a:lnTo>
                  <a:lnTo>
                    <a:pt x="546" y="72"/>
                  </a:lnTo>
                  <a:lnTo>
                    <a:pt x="548" y="72"/>
                  </a:lnTo>
                  <a:lnTo>
                    <a:pt x="548" y="72"/>
                  </a:lnTo>
                  <a:lnTo>
                    <a:pt x="550" y="72"/>
                  </a:lnTo>
                  <a:lnTo>
                    <a:pt x="550" y="74"/>
                  </a:lnTo>
                  <a:lnTo>
                    <a:pt x="550" y="112"/>
                  </a:lnTo>
                  <a:close/>
                  <a:moveTo>
                    <a:pt x="566" y="106"/>
                  </a:moveTo>
                  <a:lnTo>
                    <a:pt x="566" y="106"/>
                  </a:lnTo>
                  <a:lnTo>
                    <a:pt x="566" y="108"/>
                  </a:lnTo>
                  <a:lnTo>
                    <a:pt x="564" y="108"/>
                  </a:lnTo>
                  <a:lnTo>
                    <a:pt x="562" y="108"/>
                  </a:lnTo>
                  <a:lnTo>
                    <a:pt x="562" y="108"/>
                  </a:lnTo>
                  <a:lnTo>
                    <a:pt x="560" y="108"/>
                  </a:lnTo>
                  <a:lnTo>
                    <a:pt x="560" y="106"/>
                  </a:lnTo>
                  <a:lnTo>
                    <a:pt x="560" y="68"/>
                  </a:lnTo>
                  <a:lnTo>
                    <a:pt x="560" y="68"/>
                  </a:lnTo>
                  <a:lnTo>
                    <a:pt x="560" y="66"/>
                  </a:lnTo>
                  <a:lnTo>
                    <a:pt x="562" y="66"/>
                  </a:lnTo>
                  <a:lnTo>
                    <a:pt x="564" y="66"/>
                  </a:lnTo>
                  <a:lnTo>
                    <a:pt x="564" y="66"/>
                  </a:lnTo>
                  <a:lnTo>
                    <a:pt x="566" y="66"/>
                  </a:lnTo>
                  <a:lnTo>
                    <a:pt x="566" y="68"/>
                  </a:lnTo>
                  <a:lnTo>
                    <a:pt x="566" y="106"/>
                  </a:lnTo>
                  <a:close/>
                  <a:moveTo>
                    <a:pt x="582" y="100"/>
                  </a:moveTo>
                  <a:lnTo>
                    <a:pt x="582" y="100"/>
                  </a:lnTo>
                  <a:lnTo>
                    <a:pt x="582" y="102"/>
                  </a:lnTo>
                  <a:lnTo>
                    <a:pt x="580" y="102"/>
                  </a:lnTo>
                  <a:lnTo>
                    <a:pt x="580" y="102"/>
                  </a:lnTo>
                  <a:lnTo>
                    <a:pt x="580" y="102"/>
                  </a:lnTo>
                  <a:lnTo>
                    <a:pt x="578" y="102"/>
                  </a:lnTo>
                  <a:lnTo>
                    <a:pt x="576" y="100"/>
                  </a:lnTo>
                  <a:lnTo>
                    <a:pt x="576" y="62"/>
                  </a:lnTo>
                  <a:lnTo>
                    <a:pt x="576" y="62"/>
                  </a:lnTo>
                  <a:lnTo>
                    <a:pt x="578" y="60"/>
                  </a:lnTo>
                  <a:lnTo>
                    <a:pt x="580" y="60"/>
                  </a:lnTo>
                  <a:lnTo>
                    <a:pt x="580" y="60"/>
                  </a:lnTo>
                  <a:lnTo>
                    <a:pt x="580" y="60"/>
                  </a:lnTo>
                  <a:lnTo>
                    <a:pt x="582" y="60"/>
                  </a:lnTo>
                  <a:lnTo>
                    <a:pt x="582" y="62"/>
                  </a:lnTo>
                  <a:lnTo>
                    <a:pt x="582" y="100"/>
                  </a:lnTo>
                  <a:close/>
                  <a:moveTo>
                    <a:pt x="600" y="92"/>
                  </a:moveTo>
                  <a:lnTo>
                    <a:pt x="600" y="92"/>
                  </a:lnTo>
                  <a:lnTo>
                    <a:pt x="598" y="94"/>
                  </a:lnTo>
                  <a:lnTo>
                    <a:pt x="598" y="94"/>
                  </a:lnTo>
                  <a:lnTo>
                    <a:pt x="596" y="94"/>
                  </a:lnTo>
                  <a:lnTo>
                    <a:pt x="596" y="94"/>
                  </a:lnTo>
                  <a:lnTo>
                    <a:pt x="594" y="94"/>
                  </a:lnTo>
                  <a:lnTo>
                    <a:pt x="594" y="92"/>
                  </a:lnTo>
                  <a:lnTo>
                    <a:pt x="594" y="52"/>
                  </a:lnTo>
                  <a:lnTo>
                    <a:pt x="594" y="52"/>
                  </a:lnTo>
                  <a:lnTo>
                    <a:pt x="594" y="52"/>
                  </a:lnTo>
                  <a:lnTo>
                    <a:pt x="596" y="50"/>
                  </a:lnTo>
                  <a:lnTo>
                    <a:pt x="598" y="50"/>
                  </a:lnTo>
                  <a:lnTo>
                    <a:pt x="598" y="50"/>
                  </a:lnTo>
                  <a:lnTo>
                    <a:pt x="598" y="52"/>
                  </a:lnTo>
                  <a:lnTo>
                    <a:pt x="600" y="52"/>
                  </a:lnTo>
                  <a:lnTo>
                    <a:pt x="600" y="92"/>
                  </a:lnTo>
                  <a:close/>
                  <a:moveTo>
                    <a:pt x="616" y="80"/>
                  </a:moveTo>
                  <a:lnTo>
                    <a:pt x="616" y="80"/>
                  </a:lnTo>
                  <a:lnTo>
                    <a:pt x="616" y="82"/>
                  </a:lnTo>
                  <a:lnTo>
                    <a:pt x="614" y="82"/>
                  </a:lnTo>
                  <a:lnTo>
                    <a:pt x="612" y="82"/>
                  </a:lnTo>
                  <a:lnTo>
                    <a:pt x="612" y="82"/>
                  </a:lnTo>
                  <a:lnTo>
                    <a:pt x="610" y="82"/>
                  </a:lnTo>
                  <a:lnTo>
                    <a:pt x="610" y="80"/>
                  </a:lnTo>
                  <a:lnTo>
                    <a:pt x="610" y="42"/>
                  </a:lnTo>
                  <a:lnTo>
                    <a:pt x="610" y="42"/>
                  </a:lnTo>
                  <a:lnTo>
                    <a:pt x="610" y="40"/>
                  </a:lnTo>
                  <a:lnTo>
                    <a:pt x="612" y="40"/>
                  </a:lnTo>
                  <a:lnTo>
                    <a:pt x="614" y="40"/>
                  </a:lnTo>
                  <a:lnTo>
                    <a:pt x="614" y="40"/>
                  </a:lnTo>
                  <a:lnTo>
                    <a:pt x="616" y="40"/>
                  </a:lnTo>
                  <a:lnTo>
                    <a:pt x="616" y="42"/>
                  </a:lnTo>
                  <a:lnTo>
                    <a:pt x="616" y="8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899"/>
            <p:cNvSpPr>
              <a:spLocks noEditPoints="1"/>
            </p:cNvSpPr>
            <p:nvPr/>
          </p:nvSpPr>
          <p:spPr bwMode="auto">
            <a:xfrm>
              <a:off x="-2781300" y="-2765425"/>
              <a:ext cx="990600" cy="231775"/>
            </a:xfrm>
            <a:custGeom>
              <a:avLst/>
              <a:gdLst/>
              <a:ahLst/>
              <a:cxnLst>
                <a:cxn ang="0">
                  <a:pos x="6" y="0"/>
                </a:cxn>
                <a:cxn ang="0">
                  <a:pos x="54" y="112"/>
                </a:cxn>
                <a:cxn ang="0">
                  <a:pos x="570" y="112"/>
                </a:cxn>
                <a:cxn ang="0">
                  <a:pos x="618" y="0"/>
                </a:cxn>
                <a:cxn ang="0">
                  <a:pos x="18" y="82"/>
                </a:cxn>
                <a:cxn ang="0">
                  <a:pos x="14" y="40"/>
                </a:cxn>
                <a:cxn ang="0">
                  <a:pos x="32" y="96"/>
                </a:cxn>
                <a:cxn ang="0">
                  <a:pos x="34" y="94"/>
                </a:cxn>
                <a:cxn ang="0">
                  <a:pos x="46" y="62"/>
                </a:cxn>
                <a:cxn ang="0">
                  <a:pos x="64" y="110"/>
                </a:cxn>
                <a:cxn ang="0">
                  <a:pos x="68" y="70"/>
                </a:cxn>
                <a:cxn ang="0">
                  <a:pos x="78" y="74"/>
                </a:cxn>
                <a:cxn ang="0">
                  <a:pos x="98" y="120"/>
                </a:cxn>
                <a:cxn ang="0">
                  <a:pos x="100" y="78"/>
                </a:cxn>
                <a:cxn ang="0">
                  <a:pos x="112" y="84"/>
                </a:cxn>
                <a:cxn ang="0">
                  <a:pos x="134" y="128"/>
                </a:cxn>
                <a:cxn ang="0">
                  <a:pos x="132" y="84"/>
                </a:cxn>
                <a:cxn ang="0">
                  <a:pos x="144" y="130"/>
                </a:cxn>
                <a:cxn ang="0">
                  <a:pos x="168" y="132"/>
                </a:cxn>
                <a:cxn ang="0">
                  <a:pos x="166" y="90"/>
                </a:cxn>
                <a:cxn ang="0">
                  <a:pos x="178" y="136"/>
                </a:cxn>
                <a:cxn ang="0">
                  <a:pos x="200" y="136"/>
                </a:cxn>
                <a:cxn ang="0">
                  <a:pos x="196" y="94"/>
                </a:cxn>
                <a:cxn ang="0">
                  <a:pos x="214" y="140"/>
                </a:cxn>
                <a:cxn ang="0">
                  <a:pos x="218" y="136"/>
                </a:cxn>
                <a:cxn ang="0">
                  <a:pos x="228" y="98"/>
                </a:cxn>
                <a:cxn ang="0">
                  <a:pos x="246" y="142"/>
                </a:cxn>
                <a:cxn ang="0">
                  <a:pos x="250" y="100"/>
                </a:cxn>
                <a:cxn ang="0">
                  <a:pos x="260" y="100"/>
                </a:cxn>
                <a:cxn ang="0">
                  <a:pos x="282" y="142"/>
                </a:cxn>
                <a:cxn ang="0">
                  <a:pos x="282" y="100"/>
                </a:cxn>
                <a:cxn ang="0">
                  <a:pos x="294" y="102"/>
                </a:cxn>
                <a:cxn ang="0">
                  <a:pos x="318" y="142"/>
                </a:cxn>
                <a:cxn ang="0">
                  <a:pos x="316" y="100"/>
                </a:cxn>
                <a:cxn ang="0">
                  <a:pos x="328" y="140"/>
                </a:cxn>
                <a:cxn ang="0">
                  <a:pos x="352" y="140"/>
                </a:cxn>
                <a:cxn ang="0">
                  <a:pos x="348" y="100"/>
                </a:cxn>
                <a:cxn ang="0">
                  <a:pos x="362" y="142"/>
                </a:cxn>
                <a:cxn ang="0">
                  <a:pos x="384" y="140"/>
                </a:cxn>
                <a:cxn ang="0">
                  <a:pos x="380" y="98"/>
                </a:cxn>
                <a:cxn ang="0">
                  <a:pos x="396" y="140"/>
                </a:cxn>
                <a:cxn ang="0">
                  <a:pos x="400" y="138"/>
                </a:cxn>
                <a:cxn ang="0">
                  <a:pos x="412" y="96"/>
                </a:cxn>
                <a:cxn ang="0">
                  <a:pos x="430" y="138"/>
                </a:cxn>
                <a:cxn ang="0">
                  <a:pos x="434" y="98"/>
                </a:cxn>
                <a:cxn ang="0">
                  <a:pos x="444" y="94"/>
                </a:cxn>
                <a:cxn ang="0">
                  <a:pos x="464" y="134"/>
                </a:cxn>
                <a:cxn ang="0">
                  <a:pos x="466" y="92"/>
                </a:cxn>
                <a:cxn ang="0">
                  <a:pos x="478" y="90"/>
                </a:cxn>
                <a:cxn ang="0">
                  <a:pos x="500" y="128"/>
                </a:cxn>
                <a:cxn ang="0">
                  <a:pos x="498" y="84"/>
                </a:cxn>
                <a:cxn ang="0">
                  <a:pos x="510" y="122"/>
                </a:cxn>
                <a:cxn ang="0">
                  <a:pos x="534" y="118"/>
                </a:cxn>
                <a:cxn ang="0">
                  <a:pos x="532" y="78"/>
                </a:cxn>
                <a:cxn ang="0">
                  <a:pos x="544" y="116"/>
                </a:cxn>
                <a:cxn ang="0">
                  <a:pos x="566" y="108"/>
                </a:cxn>
                <a:cxn ang="0">
                  <a:pos x="562" y="68"/>
                </a:cxn>
                <a:cxn ang="0">
                  <a:pos x="580" y="104"/>
                </a:cxn>
                <a:cxn ang="0">
                  <a:pos x="582" y="102"/>
                </a:cxn>
                <a:cxn ang="0">
                  <a:pos x="594" y="52"/>
                </a:cxn>
                <a:cxn ang="0">
                  <a:pos x="612" y="84"/>
                </a:cxn>
                <a:cxn ang="0">
                  <a:pos x="616" y="44"/>
                </a:cxn>
              </a:cxnLst>
              <a:rect l="0" t="0" r="r" b="b"/>
              <a:pathLst>
                <a:path w="624" h="146">
                  <a:moveTo>
                    <a:pt x="312" y="62"/>
                  </a:moveTo>
                  <a:lnTo>
                    <a:pt x="312" y="62"/>
                  </a:lnTo>
                  <a:lnTo>
                    <a:pt x="256" y="62"/>
                  </a:lnTo>
                  <a:lnTo>
                    <a:pt x="204" y="58"/>
                  </a:lnTo>
                  <a:lnTo>
                    <a:pt x="156" y="52"/>
                  </a:lnTo>
                  <a:lnTo>
                    <a:pt x="114" y="46"/>
                  </a:lnTo>
                  <a:lnTo>
                    <a:pt x="76" y="36"/>
                  </a:lnTo>
                  <a:lnTo>
                    <a:pt x="44" y="26"/>
                  </a:lnTo>
                  <a:lnTo>
                    <a:pt x="22" y="14"/>
                  </a:lnTo>
                  <a:lnTo>
                    <a:pt x="12" y="8"/>
                  </a:lnTo>
                  <a:lnTo>
                    <a:pt x="6" y="0"/>
                  </a:lnTo>
                  <a:lnTo>
                    <a:pt x="6" y="0"/>
                  </a:lnTo>
                  <a:lnTo>
                    <a:pt x="2" y="8"/>
                  </a:lnTo>
                  <a:lnTo>
                    <a:pt x="0" y="16"/>
                  </a:lnTo>
                  <a:lnTo>
                    <a:pt x="0" y="70"/>
                  </a:lnTo>
                  <a:lnTo>
                    <a:pt x="0" y="70"/>
                  </a:lnTo>
                  <a:lnTo>
                    <a:pt x="2" y="78"/>
                  </a:lnTo>
                  <a:lnTo>
                    <a:pt x="6" y="86"/>
                  </a:lnTo>
                  <a:lnTo>
                    <a:pt x="14" y="92"/>
                  </a:lnTo>
                  <a:lnTo>
                    <a:pt x="24" y="100"/>
                  </a:lnTo>
                  <a:lnTo>
                    <a:pt x="38" y="106"/>
                  </a:lnTo>
                  <a:lnTo>
                    <a:pt x="54" y="112"/>
                  </a:lnTo>
                  <a:lnTo>
                    <a:pt x="92" y="124"/>
                  </a:lnTo>
                  <a:lnTo>
                    <a:pt x="138" y="134"/>
                  </a:lnTo>
                  <a:lnTo>
                    <a:pt x="190" y="140"/>
                  </a:lnTo>
                  <a:lnTo>
                    <a:pt x="250" y="144"/>
                  </a:lnTo>
                  <a:lnTo>
                    <a:pt x="312" y="146"/>
                  </a:lnTo>
                  <a:lnTo>
                    <a:pt x="312" y="146"/>
                  </a:lnTo>
                  <a:lnTo>
                    <a:pt x="374" y="144"/>
                  </a:lnTo>
                  <a:lnTo>
                    <a:pt x="434" y="140"/>
                  </a:lnTo>
                  <a:lnTo>
                    <a:pt x="486" y="134"/>
                  </a:lnTo>
                  <a:lnTo>
                    <a:pt x="532" y="124"/>
                  </a:lnTo>
                  <a:lnTo>
                    <a:pt x="570" y="112"/>
                  </a:lnTo>
                  <a:lnTo>
                    <a:pt x="586" y="106"/>
                  </a:lnTo>
                  <a:lnTo>
                    <a:pt x="598" y="100"/>
                  </a:lnTo>
                  <a:lnTo>
                    <a:pt x="610" y="92"/>
                  </a:lnTo>
                  <a:lnTo>
                    <a:pt x="616" y="86"/>
                  </a:lnTo>
                  <a:lnTo>
                    <a:pt x="622" y="78"/>
                  </a:lnTo>
                  <a:lnTo>
                    <a:pt x="624" y="70"/>
                  </a:lnTo>
                  <a:lnTo>
                    <a:pt x="624" y="16"/>
                  </a:lnTo>
                  <a:lnTo>
                    <a:pt x="624" y="16"/>
                  </a:lnTo>
                  <a:lnTo>
                    <a:pt x="622" y="8"/>
                  </a:lnTo>
                  <a:lnTo>
                    <a:pt x="618" y="0"/>
                  </a:lnTo>
                  <a:lnTo>
                    <a:pt x="618" y="0"/>
                  </a:lnTo>
                  <a:lnTo>
                    <a:pt x="610" y="8"/>
                  </a:lnTo>
                  <a:lnTo>
                    <a:pt x="602" y="14"/>
                  </a:lnTo>
                  <a:lnTo>
                    <a:pt x="578" y="26"/>
                  </a:lnTo>
                  <a:lnTo>
                    <a:pt x="548" y="36"/>
                  </a:lnTo>
                  <a:lnTo>
                    <a:pt x="510" y="46"/>
                  </a:lnTo>
                  <a:lnTo>
                    <a:pt x="468" y="52"/>
                  </a:lnTo>
                  <a:lnTo>
                    <a:pt x="420" y="58"/>
                  </a:lnTo>
                  <a:lnTo>
                    <a:pt x="368" y="62"/>
                  </a:lnTo>
                  <a:lnTo>
                    <a:pt x="312" y="62"/>
                  </a:lnTo>
                  <a:lnTo>
                    <a:pt x="312" y="62"/>
                  </a:lnTo>
                  <a:close/>
                  <a:moveTo>
                    <a:pt x="18" y="82"/>
                  </a:moveTo>
                  <a:lnTo>
                    <a:pt x="18" y="82"/>
                  </a:lnTo>
                  <a:lnTo>
                    <a:pt x="18" y="84"/>
                  </a:lnTo>
                  <a:lnTo>
                    <a:pt x="16" y="84"/>
                  </a:lnTo>
                  <a:lnTo>
                    <a:pt x="14" y="84"/>
                  </a:lnTo>
                  <a:lnTo>
                    <a:pt x="14" y="84"/>
                  </a:lnTo>
                  <a:lnTo>
                    <a:pt x="14" y="84"/>
                  </a:lnTo>
                  <a:lnTo>
                    <a:pt x="12" y="82"/>
                  </a:lnTo>
                  <a:lnTo>
                    <a:pt x="12" y="44"/>
                  </a:lnTo>
                  <a:lnTo>
                    <a:pt x="12" y="44"/>
                  </a:lnTo>
                  <a:lnTo>
                    <a:pt x="14" y="42"/>
                  </a:lnTo>
                  <a:lnTo>
                    <a:pt x="14" y="40"/>
                  </a:lnTo>
                  <a:lnTo>
                    <a:pt x="16" y="40"/>
                  </a:lnTo>
                  <a:lnTo>
                    <a:pt x="16" y="40"/>
                  </a:lnTo>
                  <a:lnTo>
                    <a:pt x="18" y="42"/>
                  </a:lnTo>
                  <a:lnTo>
                    <a:pt x="18" y="44"/>
                  </a:lnTo>
                  <a:lnTo>
                    <a:pt x="18" y="82"/>
                  </a:lnTo>
                  <a:close/>
                  <a:moveTo>
                    <a:pt x="34" y="94"/>
                  </a:moveTo>
                  <a:lnTo>
                    <a:pt x="34" y="94"/>
                  </a:lnTo>
                  <a:lnTo>
                    <a:pt x="34" y="94"/>
                  </a:lnTo>
                  <a:lnTo>
                    <a:pt x="32" y="96"/>
                  </a:lnTo>
                  <a:lnTo>
                    <a:pt x="32" y="96"/>
                  </a:lnTo>
                  <a:lnTo>
                    <a:pt x="32" y="96"/>
                  </a:lnTo>
                  <a:lnTo>
                    <a:pt x="30" y="94"/>
                  </a:lnTo>
                  <a:lnTo>
                    <a:pt x="28" y="94"/>
                  </a:lnTo>
                  <a:lnTo>
                    <a:pt x="28" y="54"/>
                  </a:lnTo>
                  <a:lnTo>
                    <a:pt x="28" y="54"/>
                  </a:lnTo>
                  <a:lnTo>
                    <a:pt x="30" y="52"/>
                  </a:lnTo>
                  <a:lnTo>
                    <a:pt x="32" y="52"/>
                  </a:lnTo>
                  <a:lnTo>
                    <a:pt x="32" y="52"/>
                  </a:lnTo>
                  <a:lnTo>
                    <a:pt x="32" y="52"/>
                  </a:lnTo>
                  <a:lnTo>
                    <a:pt x="34" y="52"/>
                  </a:lnTo>
                  <a:lnTo>
                    <a:pt x="34" y="54"/>
                  </a:lnTo>
                  <a:lnTo>
                    <a:pt x="34" y="94"/>
                  </a:lnTo>
                  <a:close/>
                  <a:moveTo>
                    <a:pt x="52" y="102"/>
                  </a:moveTo>
                  <a:lnTo>
                    <a:pt x="52" y="102"/>
                  </a:lnTo>
                  <a:lnTo>
                    <a:pt x="50" y="104"/>
                  </a:lnTo>
                  <a:lnTo>
                    <a:pt x="50" y="104"/>
                  </a:lnTo>
                  <a:lnTo>
                    <a:pt x="48" y="104"/>
                  </a:lnTo>
                  <a:lnTo>
                    <a:pt x="48" y="104"/>
                  </a:lnTo>
                  <a:lnTo>
                    <a:pt x="46" y="104"/>
                  </a:lnTo>
                  <a:lnTo>
                    <a:pt x="46" y="102"/>
                  </a:lnTo>
                  <a:lnTo>
                    <a:pt x="46" y="64"/>
                  </a:lnTo>
                  <a:lnTo>
                    <a:pt x="46" y="64"/>
                  </a:lnTo>
                  <a:lnTo>
                    <a:pt x="46" y="62"/>
                  </a:lnTo>
                  <a:lnTo>
                    <a:pt x="48" y="62"/>
                  </a:lnTo>
                  <a:lnTo>
                    <a:pt x="50" y="62"/>
                  </a:lnTo>
                  <a:lnTo>
                    <a:pt x="50" y="62"/>
                  </a:lnTo>
                  <a:lnTo>
                    <a:pt x="50" y="62"/>
                  </a:lnTo>
                  <a:lnTo>
                    <a:pt x="52" y="64"/>
                  </a:lnTo>
                  <a:lnTo>
                    <a:pt x="52" y="102"/>
                  </a:lnTo>
                  <a:close/>
                  <a:moveTo>
                    <a:pt x="68" y="108"/>
                  </a:moveTo>
                  <a:lnTo>
                    <a:pt x="68" y="108"/>
                  </a:lnTo>
                  <a:lnTo>
                    <a:pt x="68" y="110"/>
                  </a:lnTo>
                  <a:lnTo>
                    <a:pt x="66" y="110"/>
                  </a:lnTo>
                  <a:lnTo>
                    <a:pt x="64" y="110"/>
                  </a:lnTo>
                  <a:lnTo>
                    <a:pt x="64" y="110"/>
                  </a:lnTo>
                  <a:lnTo>
                    <a:pt x="62" y="110"/>
                  </a:lnTo>
                  <a:lnTo>
                    <a:pt x="62" y="108"/>
                  </a:lnTo>
                  <a:lnTo>
                    <a:pt x="62" y="70"/>
                  </a:lnTo>
                  <a:lnTo>
                    <a:pt x="62" y="70"/>
                  </a:lnTo>
                  <a:lnTo>
                    <a:pt x="62" y="68"/>
                  </a:lnTo>
                  <a:lnTo>
                    <a:pt x="64" y="68"/>
                  </a:lnTo>
                  <a:lnTo>
                    <a:pt x="66" y="68"/>
                  </a:lnTo>
                  <a:lnTo>
                    <a:pt x="66" y="68"/>
                  </a:lnTo>
                  <a:lnTo>
                    <a:pt x="68" y="68"/>
                  </a:lnTo>
                  <a:lnTo>
                    <a:pt x="68" y="70"/>
                  </a:lnTo>
                  <a:lnTo>
                    <a:pt x="68" y="108"/>
                  </a:lnTo>
                  <a:close/>
                  <a:moveTo>
                    <a:pt x="84" y="114"/>
                  </a:moveTo>
                  <a:lnTo>
                    <a:pt x="84" y="114"/>
                  </a:lnTo>
                  <a:lnTo>
                    <a:pt x="84" y="116"/>
                  </a:lnTo>
                  <a:lnTo>
                    <a:pt x="82" y="116"/>
                  </a:lnTo>
                  <a:lnTo>
                    <a:pt x="80" y="116"/>
                  </a:lnTo>
                  <a:lnTo>
                    <a:pt x="80" y="116"/>
                  </a:lnTo>
                  <a:lnTo>
                    <a:pt x="80" y="116"/>
                  </a:lnTo>
                  <a:lnTo>
                    <a:pt x="78" y="114"/>
                  </a:lnTo>
                  <a:lnTo>
                    <a:pt x="78" y="74"/>
                  </a:lnTo>
                  <a:lnTo>
                    <a:pt x="78" y="74"/>
                  </a:lnTo>
                  <a:lnTo>
                    <a:pt x="80" y="74"/>
                  </a:lnTo>
                  <a:lnTo>
                    <a:pt x="80" y="72"/>
                  </a:lnTo>
                  <a:lnTo>
                    <a:pt x="82" y="72"/>
                  </a:lnTo>
                  <a:lnTo>
                    <a:pt x="82" y="72"/>
                  </a:lnTo>
                  <a:lnTo>
                    <a:pt x="84" y="74"/>
                  </a:lnTo>
                  <a:lnTo>
                    <a:pt x="84" y="74"/>
                  </a:lnTo>
                  <a:lnTo>
                    <a:pt x="84" y="114"/>
                  </a:lnTo>
                  <a:close/>
                  <a:moveTo>
                    <a:pt x="102" y="118"/>
                  </a:moveTo>
                  <a:lnTo>
                    <a:pt x="102" y="118"/>
                  </a:lnTo>
                  <a:lnTo>
                    <a:pt x="100" y="120"/>
                  </a:lnTo>
                  <a:lnTo>
                    <a:pt x="98" y="120"/>
                  </a:lnTo>
                  <a:lnTo>
                    <a:pt x="98" y="120"/>
                  </a:lnTo>
                  <a:lnTo>
                    <a:pt x="98" y="120"/>
                  </a:lnTo>
                  <a:lnTo>
                    <a:pt x="96" y="120"/>
                  </a:lnTo>
                  <a:lnTo>
                    <a:pt x="96" y="118"/>
                  </a:lnTo>
                  <a:lnTo>
                    <a:pt x="96" y="80"/>
                  </a:lnTo>
                  <a:lnTo>
                    <a:pt x="96" y="80"/>
                  </a:lnTo>
                  <a:lnTo>
                    <a:pt x="96" y="78"/>
                  </a:lnTo>
                  <a:lnTo>
                    <a:pt x="98" y="78"/>
                  </a:lnTo>
                  <a:lnTo>
                    <a:pt x="98" y="78"/>
                  </a:lnTo>
                  <a:lnTo>
                    <a:pt x="98" y="78"/>
                  </a:lnTo>
                  <a:lnTo>
                    <a:pt x="100" y="78"/>
                  </a:lnTo>
                  <a:lnTo>
                    <a:pt x="102" y="80"/>
                  </a:lnTo>
                  <a:lnTo>
                    <a:pt x="102" y="118"/>
                  </a:lnTo>
                  <a:close/>
                  <a:moveTo>
                    <a:pt x="118" y="122"/>
                  </a:moveTo>
                  <a:lnTo>
                    <a:pt x="118" y="122"/>
                  </a:lnTo>
                  <a:lnTo>
                    <a:pt x="118" y="124"/>
                  </a:lnTo>
                  <a:lnTo>
                    <a:pt x="116" y="124"/>
                  </a:lnTo>
                  <a:lnTo>
                    <a:pt x="114" y="124"/>
                  </a:lnTo>
                  <a:lnTo>
                    <a:pt x="114" y="124"/>
                  </a:lnTo>
                  <a:lnTo>
                    <a:pt x="112" y="124"/>
                  </a:lnTo>
                  <a:lnTo>
                    <a:pt x="112" y="122"/>
                  </a:lnTo>
                  <a:lnTo>
                    <a:pt x="112" y="84"/>
                  </a:lnTo>
                  <a:lnTo>
                    <a:pt x="112" y="84"/>
                  </a:lnTo>
                  <a:lnTo>
                    <a:pt x="112" y="82"/>
                  </a:lnTo>
                  <a:lnTo>
                    <a:pt x="114" y="82"/>
                  </a:lnTo>
                  <a:lnTo>
                    <a:pt x="116" y="82"/>
                  </a:lnTo>
                  <a:lnTo>
                    <a:pt x="116" y="82"/>
                  </a:lnTo>
                  <a:lnTo>
                    <a:pt x="118" y="82"/>
                  </a:lnTo>
                  <a:lnTo>
                    <a:pt x="118" y="84"/>
                  </a:lnTo>
                  <a:lnTo>
                    <a:pt x="118" y="122"/>
                  </a:lnTo>
                  <a:close/>
                  <a:moveTo>
                    <a:pt x="134" y="126"/>
                  </a:moveTo>
                  <a:lnTo>
                    <a:pt x="134" y="126"/>
                  </a:lnTo>
                  <a:lnTo>
                    <a:pt x="134" y="128"/>
                  </a:lnTo>
                  <a:lnTo>
                    <a:pt x="132" y="128"/>
                  </a:lnTo>
                  <a:lnTo>
                    <a:pt x="130" y="128"/>
                  </a:lnTo>
                  <a:lnTo>
                    <a:pt x="130" y="128"/>
                  </a:lnTo>
                  <a:lnTo>
                    <a:pt x="128" y="128"/>
                  </a:lnTo>
                  <a:lnTo>
                    <a:pt x="128" y="126"/>
                  </a:lnTo>
                  <a:lnTo>
                    <a:pt x="128" y="88"/>
                  </a:lnTo>
                  <a:lnTo>
                    <a:pt x="128" y="88"/>
                  </a:lnTo>
                  <a:lnTo>
                    <a:pt x="128" y="86"/>
                  </a:lnTo>
                  <a:lnTo>
                    <a:pt x="130" y="84"/>
                  </a:lnTo>
                  <a:lnTo>
                    <a:pt x="132" y="84"/>
                  </a:lnTo>
                  <a:lnTo>
                    <a:pt x="132" y="84"/>
                  </a:lnTo>
                  <a:lnTo>
                    <a:pt x="134" y="86"/>
                  </a:lnTo>
                  <a:lnTo>
                    <a:pt x="134" y="88"/>
                  </a:lnTo>
                  <a:lnTo>
                    <a:pt x="134" y="126"/>
                  </a:lnTo>
                  <a:close/>
                  <a:moveTo>
                    <a:pt x="150" y="130"/>
                  </a:moveTo>
                  <a:lnTo>
                    <a:pt x="150" y="130"/>
                  </a:lnTo>
                  <a:lnTo>
                    <a:pt x="150" y="130"/>
                  </a:lnTo>
                  <a:lnTo>
                    <a:pt x="148" y="132"/>
                  </a:lnTo>
                  <a:lnTo>
                    <a:pt x="146" y="132"/>
                  </a:lnTo>
                  <a:lnTo>
                    <a:pt x="146" y="132"/>
                  </a:lnTo>
                  <a:lnTo>
                    <a:pt x="146" y="130"/>
                  </a:lnTo>
                  <a:lnTo>
                    <a:pt x="144" y="130"/>
                  </a:lnTo>
                  <a:lnTo>
                    <a:pt x="144" y="90"/>
                  </a:lnTo>
                  <a:lnTo>
                    <a:pt x="144" y="90"/>
                  </a:lnTo>
                  <a:lnTo>
                    <a:pt x="146" y="88"/>
                  </a:lnTo>
                  <a:lnTo>
                    <a:pt x="146" y="88"/>
                  </a:lnTo>
                  <a:lnTo>
                    <a:pt x="148" y="88"/>
                  </a:lnTo>
                  <a:lnTo>
                    <a:pt x="148" y="88"/>
                  </a:lnTo>
                  <a:lnTo>
                    <a:pt x="150" y="88"/>
                  </a:lnTo>
                  <a:lnTo>
                    <a:pt x="150" y="90"/>
                  </a:lnTo>
                  <a:lnTo>
                    <a:pt x="150" y="130"/>
                  </a:lnTo>
                  <a:close/>
                  <a:moveTo>
                    <a:pt x="168" y="132"/>
                  </a:moveTo>
                  <a:lnTo>
                    <a:pt x="168" y="132"/>
                  </a:lnTo>
                  <a:lnTo>
                    <a:pt x="166" y="132"/>
                  </a:lnTo>
                  <a:lnTo>
                    <a:pt x="166" y="134"/>
                  </a:lnTo>
                  <a:lnTo>
                    <a:pt x="164" y="134"/>
                  </a:lnTo>
                  <a:lnTo>
                    <a:pt x="164" y="134"/>
                  </a:lnTo>
                  <a:lnTo>
                    <a:pt x="162" y="132"/>
                  </a:lnTo>
                  <a:lnTo>
                    <a:pt x="162" y="132"/>
                  </a:lnTo>
                  <a:lnTo>
                    <a:pt x="162" y="92"/>
                  </a:lnTo>
                  <a:lnTo>
                    <a:pt x="162" y="92"/>
                  </a:lnTo>
                  <a:lnTo>
                    <a:pt x="162" y="92"/>
                  </a:lnTo>
                  <a:lnTo>
                    <a:pt x="164" y="90"/>
                  </a:lnTo>
                  <a:lnTo>
                    <a:pt x="166" y="90"/>
                  </a:lnTo>
                  <a:lnTo>
                    <a:pt x="166" y="90"/>
                  </a:lnTo>
                  <a:lnTo>
                    <a:pt x="166" y="92"/>
                  </a:lnTo>
                  <a:lnTo>
                    <a:pt x="168" y="92"/>
                  </a:lnTo>
                  <a:lnTo>
                    <a:pt x="168" y="132"/>
                  </a:lnTo>
                  <a:close/>
                  <a:moveTo>
                    <a:pt x="184" y="134"/>
                  </a:moveTo>
                  <a:lnTo>
                    <a:pt x="184" y="134"/>
                  </a:lnTo>
                  <a:lnTo>
                    <a:pt x="184" y="136"/>
                  </a:lnTo>
                  <a:lnTo>
                    <a:pt x="182" y="136"/>
                  </a:lnTo>
                  <a:lnTo>
                    <a:pt x="180" y="136"/>
                  </a:lnTo>
                  <a:lnTo>
                    <a:pt x="180" y="136"/>
                  </a:lnTo>
                  <a:lnTo>
                    <a:pt x="178" y="136"/>
                  </a:lnTo>
                  <a:lnTo>
                    <a:pt x="178" y="134"/>
                  </a:lnTo>
                  <a:lnTo>
                    <a:pt x="178" y="94"/>
                  </a:lnTo>
                  <a:lnTo>
                    <a:pt x="178" y="94"/>
                  </a:lnTo>
                  <a:lnTo>
                    <a:pt x="178" y="94"/>
                  </a:lnTo>
                  <a:lnTo>
                    <a:pt x="180" y="92"/>
                  </a:lnTo>
                  <a:lnTo>
                    <a:pt x="182" y="92"/>
                  </a:lnTo>
                  <a:lnTo>
                    <a:pt x="182" y="92"/>
                  </a:lnTo>
                  <a:lnTo>
                    <a:pt x="184" y="94"/>
                  </a:lnTo>
                  <a:lnTo>
                    <a:pt x="184" y="94"/>
                  </a:lnTo>
                  <a:lnTo>
                    <a:pt x="184" y="134"/>
                  </a:lnTo>
                  <a:close/>
                  <a:moveTo>
                    <a:pt x="200" y="136"/>
                  </a:moveTo>
                  <a:lnTo>
                    <a:pt x="200" y="136"/>
                  </a:lnTo>
                  <a:lnTo>
                    <a:pt x="200" y="138"/>
                  </a:lnTo>
                  <a:lnTo>
                    <a:pt x="198" y="138"/>
                  </a:lnTo>
                  <a:lnTo>
                    <a:pt x="196" y="138"/>
                  </a:lnTo>
                  <a:lnTo>
                    <a:pt x="196" y="138"/>
                  </a:lnTo>
                  <a:lnTo>
                    <a:pt x="196" y="138"/>
                  </a:lnTo>
                  <a:lnTo>
                    <a:pt x="194" y="136"/>
                  </a:lnTo>
                  <a:lnTo>
                    <a:pt x="194" y="98"/>
                  </a:lnTo>
                  <a:lnTo>
                    <a:pt x="194" y="98"/>
                  </a:lnTo>
                  <a:lnTo>
                    <a:pt x="196" y="96"/>
                  </a:lnTo>
                  <a:lnTo>
                    <a:pt x="196" y="94"/>
                  </a:lnTo>
                  <a:lnTo>
                    <a:pt x="198" y="94"/>
                  </a:lnTo>
                  <a:lnTo>
                    <a:pt x="198" y="94"/>
                  </a:lnTo>
                  <a:lnTo>
                    <a:pt x="200" y="96"/>
                  </a:lnTo>
                  <a:lnTo>
                    <a:pt x="200" y="98"/>
                  </a:lnTo>
                  <a:lnTo>
                    <a:pt x="200" y="136"/>
                  </a:lnTo>
                  <a:close/>
                  <a:moveTo>
                    <a:pt x="218" y="136"/>
                  </a:moveTo>
                  <a:lnTo>
                    <a:pt x="218" y="136"/>
                  </a:lnTo>
                  <a:lnTo>
                    <a:pt x="216" y="138"/>
                  </a:lnTo>
                  <a:lnTo>
                    <a:pt x="214" y="140"/>
                  </a:lnTo>
                  <a:lnTo>
                    <a:pt x="214" y="140"/>
                  </a:lnTo>
                  <a:lnTo>
                    <a:pt x="214" y="140"/>
                  </a:lnTo>
                  <a:lnTo>
                    <a:pt x="212" y="138"/>
                  </a:lnTo>
                  <a:lnTo>
                    <a:pt x="210" y="136"/>
                  </a:lnTo>
                  <a:lnTo>
                    <a:pt x="210" y="98"/>
                  </a:lnTo>
                  <a:lnTo>
                    <a:pt x="210" y="98"/>
                  </a:lnTo>
                  <a:lnTo>
                    <a:pt x="212" y="96"/>
                  </a:lnTo>
                  <a:lnTo>
                    <a:pt x="214" y="96"/>
                  </a:lnTo>
                  <a:lnTo>
                    <a:pt x="214" y="96"/>
                  </a:lnTo>
                  <a:lnTo>
                    <a:pt x="214" y="96"/>
                  </a:lnTo>
                  <a:lnTo>
                    <a:pt x="216" y="96"/>
                  </a:lnTo>
                  <a:lnTo>
                    <a:pt x="218" y="98"/>
                  </a:lnTo>
                  <a:lnTo>
                    <a:pt x="218" y="136"/>
                  </a:lnTo>
                  <a:close/>
                  <a:moveTo>
                    <a:pt x="234" y="138"/>
                  </a:moveTo>
                  <a:lnTo>
                    <a:pt x="234" y="138"/>
                  </a:lnTo>
                  <a:lnTo>
                    <a:pt x="232" y="140"/>
                  </a:lnTo>
                  <a:lnTo>
                    <a:pt x="232" y="140"/>
                  </a:lnTo>
                  <a:lnTo>
                    <a:pt x="230" y="140"/>
                  </a:lnTo>
                  <a:lnTo>
                    <a:pt x="230" y="140"/>
                  </a:lnTo>
                  <a:lnTo>
                    <a:pt x="228" y="140"/>
                  </a:lnTo>
                  <a:lnTo>
                    <a:pt x="228" y="138"/>
                  </a:lnTo>
                  <a:lnTo>
                    <a:pt x="228" y="100"/>
                  </a:lnTo>
                  <a:lnTo>
                    <a:pt x="228" y="100"/>
                  </a:lnTo>
                  <a:lnTo>
                    <a:pt x="228" y="98"/>
                  </a:lnTo>
                  <a:lnTo>
                    <a:pt x="230" y="98"/>
                  </a:lnTo>
                  <a:lnTo>
                    <a:pt x="232" y="98"/>
                  </a:lnTo>
                  <a:lnTo>
                    <a:pt x="232" y="98"/>
                  </a:lnTo>
                  <a:lnTo>
                    <a:pt x="232" y="98"/>
                  </a:lnTo>
                  <a:lnTo>
                    <a:pt x="234" y="100"/>
                  </a:lnTo>
                  <a:lnTo>
                    <a:pt x="234" y="138"/>
                  </a:lnTo>
                  <a:close/>
                  <a:moveTo>
                    <a:pt x="250" y="140"/>
                  </a:moveTo>
                  <a:lnTo>
                    <a:pt x="250" y="140"/>
                  </a:lnTo>
                  <a:lnTo>
                    <a:pt x="250" y="142"/>
                  </a:lnTo>
                  <a:lnTo>
                    <a:pt x="248" y="142"/>
                  </a:lnTo>
                  <a:lnTo>
                    <a:pt x="246" y="142"/>
                  </a:lnTo>
                  <a:lnTo>
                    <a:pt x="246" y="142"/>
                  </a:lnTo>
                  <a:lnTo>
                    <a:pt x="244" y="142"/>
                  </a:lnTo>
                  <a:lnTo>
                    <a:pt x="244" y="140"/>
                  </a:lnTo>
                  <a:lnTo>
                    <a:pt x="244" y="100"/>
                  </a:lnTo>
                  <a:lnTo>
                    <a:pt x="244" y="100"/>
                  </a:lnTo>
                  <a:lnTo>
                    <a:pt x="244" y="100"/>
                  </a:lnTo>
                  <a:lnTo>
                    <a:pt x="246" y="98"/>
                  </a:lnTo>
                  <a:lnTo>
                    <a:pt x="248" y="98"/>
                  </a:lnTo>
                  <a:lnTo>
                    <a:pt x="248" y="98"/>
                  </a:lnTo>
                  <a:lnTo>
                    <a:pt x="250" y="100"/>
                  </a:lnTo>
                  <a:lnTo>
                    <a:pt x="250" y="100"/>
                  </a:lnTo>
                  <a:lnTo>
                    <a:pt x="250" y="140"/>
                  </a:lnTo>
                  <a:close/>
                  <a:moveTo>
                    <a:pt x="266" y="140"/>
                  </a:moveTo>
                  <a:lnTo>
                    <a:pt x="266" y="140"/>
                  </a:lnTo>
                  <a:lnTo>
                    <a:pt x="266" y="142"/>
                  </a:lnTo>
                  <a:lnTo>
                    <a:pt x="264" y="142"/>
                  </a:lnTo>
                  <a:lnTo>
                    <a:pt x="262" y="142"/>
                  </a:lnTo>
                  <a:lnTo>
                    <a:pt x="262" y="142"/>
                  </a:lnTo>
                  <a:lnTo>
                    <a:pt x="262" y="142"/>
                  </a:lnTo>
                  <a:lnTo>
                    <a:pt x="260" y="140"/>
                  </a:lnTo>
                  <a:lnTo>
                    <a:pt x="260" y="100"/>
                  </a:lnTo>
                  <a:lnTo>
                    <a:pt x="260" y="100"/>
                  </a:lnTo>
                  <a:lnTo>
                    <a:pt x="262" y="100"/>
                  </a:lnTo>
                  <a:lnTo>
                    <a:pt x="262" y="98"/>
                  </a:lnTo>
                  <a:lnTo>
                    <a:pt x="264" y="98"/>
                  </a:lnTo>
                  <a:lnTo>
                    <a:pt x="264" y="98"/>
                  </a:lnTo>
                  <a:lnTo>
                    <a:pt x="266" y="100"/>
                  </a:lnTo>
                  <a:lnTo>
                    <a:pt x="266" y="100"/>
                  </a:lnTo>
                  <a:lnTo>
                    <a:pt x="266" y="140"/>
                  </a:lnTo>
                  <a:close/>
                  <a:moveTo>
                    <a:pt x="284" y="140"/>
                  </a:moveTo>
                  <a:lnTo>
                    <a:pt x="284" y="140"/>
                  </a:lnTo>
                  <a:lnTo>
                    <a:pt x="282" y="142"/>
                  </a:lnTo>
                  <a:lnTo>
                    <a:pt x="282" y="142"/>
                  </a:lnTo>
                  <a:lnTo>
                    <a:pt x="280" y="142"/>
                  </a:lnTo>
                  <a:lnTo>
                    <a:pt x="280" y="142"/>
                  </a:lnTo>
                  <a:lnTo>
                    <a:pt x="278" y="142"/>
                  </a:lnTo>
                  <a:lnTo>
                    <a:pt x="278" y="140"/>
                  </a:lnTo>
                  <a:lnTo>
                    <a:pt x="278" y="102"/>
                  </a:lnTo>
                  <a:lnTo>
                    <a:pt x="278" y="102"/>
                  </a:lnTo>
                  <a:lnTo>
                    <a:pt x="278" y="100"/>
                  </a:lnTo>
                  <a:lnTo>
                    <a:pt x="280" y="100"/>
                  </a:lnTo>
                  <a:lnTo>
                    <a:pt x="282" y="100"/>
                  </a:lnTo>
                  <a:lnTo>
                    <a:pt x="282" y="100"/>
                  </a:lnTo>
                  <a:lnTo>
                    <a:pt x="282" y="100"/>
                  </a:lnTo>
                  <a:lnTo>
                    <a:pt x="284" y="102"/>
                  </a:lnTo>
                  <a:lnTo>
                    <a:pt x="284" y="140"/>
                  </a:lnTo>
                  <a:close/>
                  <a:moveTo>
                    <a:pt x="300" y="140"/>
                  </a:moveTo>
                  <a:lnTo>
                    <a:pt x="300" y="140"/>
                  </a:lnTo>
                  <a:lnTo>
                    <a:pt x="300" y="142"/>
                  </a:lnTo>
                  <a:lnTo>
                    <a:pt x="298" y="142"/>
                  </a:lnTo>
                  <a:lnTo>
                    <a:pt x="296" y="142"/>
                  </a:lnTo>
                  <a:lnTo>
                    <a:pt x="296" y="142"/>
                  </a:lnTo>
                  <a:lnTo>
                    <a:pt x="294" y="142"/>
                  </a:lnTo>
                  <a:lnTo>
                    <a:pt x="294" y="140"/>
                  </a:lnTo>
                  <a:lnTo>
                    <a:pt x="294" y="102"/>
                  </a:lnTo>
                  <a:lnTo>
                    <a:pt x="294" y="102"/>
                  </a:lnTo>
                  <a:lnTo>
                    <a:pt x="294" y="100"/>
                  </a:lnTo>
                  <a:lnTo>
                    <a:pt x="296" y="100"/>
                  </a:lnTo>
                  <a:lnTo>
                    <a:pt x="298" y="100"/>
                  </a:lnTo>
                  <a:lnTo>
                    <a:pt x="298" y="100"/>
                  </a:lnTo>
                  <a:lnTo>
                    <a:pt x="300" y="100"/>
                  </a:lnTo>
                  <a:lnTo>
                    <a:pt x="300" y="102"/>
                  </a:lnTo>
                  <a:lnTo>
                    <a:pt x="300" y="140"/>
                  </a:lnTo>
                  <a:close/>
                  <a:moveTo>
                    <a:pt x="318" y="140"/>
                  </a:moveTo>
                  <a:lnTo>
                    <a:pt x="318" y="140"/>
                  </a:lnTo>
                  <a:lnTo>
                    <a:pt x="318" y="142"/>
                  </a:lnTo>
                  <a:lnTo>
                    <a:pt x="316" y="142"/>
                  </a:lnTo>
                  <a:lnTo>
                    <a:pt x="314" y="142"/>
                  </a:lnTo>
                  <a:lnTo>
                    <a:pt x="314" y="142"/>
                  </a:lnTo>
                  <a:lnTo>
                    <a:pt x="312" y="142"/>
                  </a:lnTo>
                  <a:lnTo>
                    <a:pt x="312" y="140"/>
                  </a:lnTo>
                  <a:lnTo>
                    <a:pt x="312" y="102"/>
                  </a:lnTo>
                  <a:lnTo>
                    <a:pt x="312" y="102"/>
                  </a:lnTo>
                  <a:lnTo>
                    <a:pt x="312" y="100"/>
                  </a:lnTo>
                  <a:lnTo>
                    <a:pt x="314" y="100"/>
                  </a:lnTo>
                  <a:lnTo>
                    <a:pt x="316" y="100"/>
                  </a:lnTo>
                  <a:lnTo>
                    <a:pt x="316" y="100"/>
                  </a:lnTo>
                  <a:lnTo>
                    <a:pt x="318" y="100"/>
                  </a:lnTo>
                  <a:lnTo>
                    <a:pt x="318" y="102"/>
                  </a:lnTo>
                  <a:lnTo>
                    <a:pt x="318" y="140"/>
                  </a:lnTo>
                  <a:close/>
                  <a:moveTo>
                    <a:pt x="334" y="140"/>
                  </a:moveTo>
                  <a:lnTo>
                    <a:pt x="334" y="140"/>
                  </a:lnTo>
                  <a:lnTo>
                    <a:pt x="334" y="142"/>
                  </a:lnTo>
                  <a:lnTo>
                    <a:pt x="332" y="142"/>
                  </a:lnTo>
                  <a:lnTo>
                    <a:pt x="330" y="142"/>
                  </a:lnTo>
                  <a:lnTo>
                    <a:pt x="330" y="142"/>
                  </a:lnTo>
                  <a:lnTo>
                    <a:pt x="330" y="142"/>
                  </a:lnTo>
                  <a:lnTo>
                    <a:pt x="328" y="140"/>
                  </a:lnTo>
                  <a:lnTo>
                    <a:pt x="328" y="102"/>
                  </a:lnTo>
                  <a:lnTo>
                    <a:pt x="328" y="102"/>
                  </a:lnTo>
                  <a:lnTo>
                    <a:pt x="330" y="100"/>
                  </a:lnTo>
                  <a:lnTo>
                    <a:pt x="330" y="100"/>
                  </a:lnTo>
                  <a:lnTo>
                    <a:pt x="332" y="100"/>
                  </a:lnTo>
                  <a:lnTo>
                    <a:pt x="332" y="100"/>
                  </a:lnTo>
                  <a:lnTo>
                    <a:pt x="334" y="100"/>
                  </a:lnTo>
                  <a:lnTo>
                    <a:pt x="334" y="102"/>
                  </a:lnTo>
                  <a:lnTo>
                    <a:pt x="334" y="140"/>
                  </a:lnTo>
                  <a:close/>
                  <a:moveTo>
                    <a:pt x="352" y="140"/>
                  </a:moveTo>
                  <a:lnTo>
                    <a:pt x="352" y="140"/>
                  </a:lnTo>
                  <a:lnTo>
                    <a:pt x="350" y="142"/>
                  </a:lnTo>
                  <a:lnTo>
                    <a:pt x="348" y="142"/>
                  </a:lnTo>
                  <a:lnTo>
                    <a:pt x="348" y="142"/>
                  </a:lnTo>
                  <a:lnTo>
                    <a:pt x="348" y="142"/>
                  </a:lnTo>
                  <a:lnTo>
                    <a:pt x="346" y="142"/>
                  </a:lnTo>
                  <a:lnTo>
                    <a:pt x="344" y="140"/>
                  </a:lnTo>
                  <a:lnTo>
                    <a:pt x="344" y="102"/>
                  </a:lnTo>
                  <a:lnTo>
                    <a:pt x="344" y="102"/>
                  </a:lnTo>
                  <a:lnTo>
                    <a:pt x="346" y="100"/>
                  </a:lnTo>
                  <a:lnTo>
                    <a:pt x="348" y="100"/>
                  </a:lnTo>
                  <a:lnTo>
                    <a:pt x="348" y="100"/>
                  </a:lnTo>
                  <a:lnTo>
                    <a:pt x="348" y="100"/>
                  </a:lnTo>
                  <a:lnTo>
                    <a:pt x="350" y="100"/>
                  </a:lnTo>
                  <a:lnTo>
                    <a:pt x="352" y="102"/>
                  </a:lnTo>
                  <a:lnTo>
                    <a:pt x="352" y="140"/>
                  </a:lnTo>
                  <a:close/>
                  <a:moveTo>
                    <a:pt x="368" y="140"/>
                  </a:moveTo>
                  <a:lnTo>
                    <a:pt x="368" y="140"/>
                  </a:lnTo>
                  <a:lnTo>
                    <a:pt x="366" y="142"/>
                  </a:lnTo>
                  <a:lnTo>
                    <a:pt x="366" y="142"/>
                  </a:lnTo>
                  <a:lnTo>
                    <a:pt x="364" y="142"/>
                  </a:lnTo>
                  <a:lnTo>
                    <a:pt x="364" y="142"/>
                  </a:lnTo>
                  <a:lnTo>
                    <a:pt x="362" y="142"/>
                  </a:lnTo>
                  <a:lnTo>
                    <a:pt x="362" y="140"/>
                  </a:lnTo>
                  <a:lnTo>
                    <a:pt x="362" y="100"/>
                  </a:lnTo>
                  <a:lnTo>
                    <a:pt x="362" y="100"/>
                  </a:lnTo>
                  <a:lnTo>
                    <a:pt x="362" y="100"/>
                  </a:lnTo>
                  <a:lnTo>
                    <a:pt x="364" y="98"/>
                  </a:lnTo>
                  <a:lnTo>
                    <a:pt x="366" y="98"/>
                  </a:lnTo>
                  <a:lnTo>
                    <a:pt x="366" y="98"/>
                  </a:lnTo>
                  <a:lnTo>
                    <a:pt x="366" y="100"/>
                  </a:lnTo>
                  <a:lnTo>
                    <a:pt x="368" y="100"/>
                  </a:lnTo>
                  <a:lnTo>
                    <a:pt x="368" y="140"/>
                  </a:lnTo>
                  <a:close/>
                  <a:moveTo>
                    <a:pt x="384" y="140"/>
                  </a:moveTo>
                  <a:lnTo>
                    <a:pt x="384" y="140"/>
                  </a:lnTo>
                  <a:lnTo>
                    <a:pt x="384" y="142"/>
                  </a:lnTo>
                  <a:lnTo>
                    <a:pt x="382" y="142"/>
                  </a:lnTo>
                  <a:lnTo>
                    <a:pt x="380" y="142"/>
                  </a:lnTo>
                  <a:lnTo>
                    <a:pt x="380" y="142"/>
                  </a:lnTo>
                  <a:lnTo>
                    <a:pt x="378" y="142"/>
                  </a:lnTo>
                  <a:lnTo>
                    <a:pt x="378" y="140"/>
                  </a:lnTo>
                  <a:lnTo>
                    <a:pt x="378" y="100"/>
                  </a:lnTo>
                  <a:lnTo>
                    <a:pt x="378" y="100"/>
                  </a:lnTo>
                  <a:lnTo>
                    <a:pt x="378" y="100"/>
                  </a:lnTo>
                  <a:lnTo>
                    <a:pt x="380" y="98"/>
                  </a:lnTo>
                  <a:lnTo>
                    <a:pt x="382" y="98"/>
                  </a:lnTo>
                  <a:lnTo>
                    <a:pt x="382" y="98"/>
                  </a:lnTo>
                  <a:lnTo>
                    <a:pt x="384" y="100"/>
                  </a:lnTo>
                  <a:lnTo>
                    <a:pt x="384" y="100"/>
                  </a:lnTo>
                  <a:lnTo>
                    <a:pt x="384" y="140"/>
                  </a:lnTo>
                  <a:close/>
                  <a:moveTo>
                    <a:pt x="400" y="138"/>
                  </a:moveTo>
                  <a:lnTo>
                    <a:pt x="400" y="138"/>
                  </a:lnTo>
                  <a:lnTo>
                    <a:pt x="400" y="140"/>
                  </a:lnTo>
                  <a:lnTo>
                    <a:pt x="398" y="140"/>
                  </a:lnTo>
                  <a:lnTo>
                    <a:pt x="396" y="140"/>
                  </a:lnTo>
                  <a:lnTo>
                    <a:pt x="396" y="140"/>
                  </a:lnTo>
                  <a:lnTo>
                    <a:pt x="396" y="140"/>
                  </a:lnTo>
                  <a:lnTo>
                    <a:pt x="394" y="138"/>
                  </a:lnTo>
                  <a:lnTo>
                    <a:pt x="394" y="100"/>
                  </a:lnTo>
                  <a:lnTo>
                    <a:pt x="394" y="100"/>
                  </a:lnTo>
                  <a:lnTo>
                    <a:pt x="396" y="98"/>
                  </a:lnTo>
                  <a:lnTo>
                    <a:pt x="396" y="98"/>
                  </a:lnTo>
                  <a:lnTo>
                    <a:pt x="398" y="98"/>
                  </a:lnTo>
                  <a:lnTo>
                    <a:pt x="398" y="98"/>
                  </a:lnTo>
                  <a:lnTo>
                    <a:pt x="400" y="98"/>
                  </a:lnTo>
                  <a:lnTo>
                    <a:pt x="400" y="100"/>
                  </a:lnTo>
                  <a:lnTo>
                    <a:pt x="400" y="138"/>
                  </a:lnTo>
                  <a:close/>
                  <a:moveTo>
                    <a:pt x="418" y="136"/>
                  </a:moveTo>
                  <a:lnTo>
                    <a:pt x="418" y="136"/>
                  </a:lnTo>
                  <a:lnTo>
                    <a:pt x="416" y="138"/>
                  </a:lnTo>
                  <a:lnTo>
                    <a:pt x="416" y="140"/>
                  </a:lnTo>
                  <a:lnTo>
                    <a:pt x="414" y="140"/>
                  </a:lnTo>
                  <a:lnTo>
                    <a:pt x="414" y="140"/>
                  </a:lnTo>
                  <a:lnTo>
                    <a:pt x="412" y="138"/>
                  </a:lnTo>
                  <a:lnTo>
                    <a:pt x="412" y="136"/>
                  </a:lnTo>
                  <a:lnTo>
                    <a:pt x="412" y="98"/>
                  </a:lnTo>
                  <a:lnTo>
                    <a:pt x="412" y="98"/>
                  </a:lnTo>
                  <a:lnTo>
                    <a:pt x="412" y="96"/>
                  </a:lnTo>
                  <a:lnTo>
                    <a:pt x="414" y="96"/>
                  </a:lnTo>
                  <a:lnTo>
                    <a:pt x="416" y="96"/>
                  </a:lnTo>
                  <a:lnTo>
                    <a:pt x="416" y="96"/>
                  </a:lnTo>
                  <a:lnTo>
                    <a:pt x="416" y="96"/>
                  </a:lnTo>
                  <a:lnTo>
                    <a:pt x="418" y="98"/>
                  </a:lnTo>
                  <a:lnTo>
                    <a:pt x="418" y="136"/>
                  </a:lnTo>
                  <a:close/>
                  <a:moveTo>
                    <a:pt x="434" y="136"/>
                  </a:moveTo>
                  <a:lnTo>
                    <a:pt x="434" y="136"/>
                  </a:lnTo>
                  <a:lnTo>
                    <a:pt x="434" y="138"/>
                  </a:lnTo>
                  <a:lnTo>
                    <a:pt x="432" y="138"/>
                  </a:lnTo>
                  <a:lnTo>
                    <a:pt x="430" y="138"/>
                  </a:lnTo>
                  <a:lnTo>
                    <a:pt x="430" y="138"/>
                  </a:lnTo>
                  <a:lnTo>
                    <a:pt x="428" y="138"/>
                  </a:lnTo>
                  <a:lnTo>
                    <a:pt x="428" y="136"/>
                  </a:lnTo>
                  <a:lnTo>
                    <a:pt x="428" y="98"/>
                  </a:lnTo>
                  <a:lnTo>
                    <a:pt x="428" y="98"/>
                  </a:lnTo>
                  <a:lnTo>
                    <a:pt x="428" y="96"/>
                  </a:lnTo>
                  <a:lnTo>
                    <a:pt x="430" y="94"/>
                  </a:lnTo>
                  <a:lnTo>
                    <a:pt x="432" y="94"/>
                  </a:lnTo>
                  <a:lnTo>
                    <a:pt x="432" y="94"/>
                  </a:lnTo>
                  <a:lnTo>
                    <a:pt x="434" y="96"/>
                  </a:lnTo>
                  <a:lnTo>
                    <a:pt x="434" y="98"/>
                  </a:lnTo>
                  <a:lnTo>
                    <a:pt x="434" y="136"/>
                  </a:lnTo>
                  <a:close/>
                  <a:moveTo>
                    <a:pt x="450" y="134"/>
                  </a:moveTo>
                  <a:lnTo>
                    <a:pt x="450" y="134"/>
                  </a:lnTo>
                  <a:lnTo>
                    <a:pt x="450" y="136"/>
                  </a:lnTo>
                  <a:lnTo>
                    <a:pt x="448" y="136"/>
                  </a:lnTo>
                  <a:lnTo>
                    <a:pt x="446" y="136"/>
                  </a:lnTo>
                  <a:lnTo>
                    <a:pt x="446" y="136"/>
                  </a:lnTo>
                  <a:lnTo>
                    <a:pt x="446" y="136"/>
                  </a:lnTo>
                  <a:lnTo>
                    <a:pt x="444" y="134"/>
                  </a:lnTo>
                  <a:lnTo>
                    <a:pt x="444" y="94"/>
                  </a:lnTo>
                  <a:lnTo>
                    <a:pt x="444" y="94"/>
                  </a:lnTo>
                  <a:lnTo>
                    <a:pt x="446" y="94"/>
                  </a:lnTo>
                  <a:lnTo>
                    <a:pt x="446" y="92"/>
                  </a:lnTo>
                  <a:lnTo>
                    <a:pt x="448" y="92"/>
                  </a:lnTo>
                  <a:lnTo>
                    <a:pt x="448" y="92"/>
                  </a:lnTo>
                  <a:lnTo>
                    <a:pt x="450" y="94"/>
                  </a:lnTo>
                  <a:lnTo>
                    <a:pt x="450" y="94"/>
                  </a:lnTo>
                  <a:lnTo>
                    <a:pt x="450" y="134"/>
                  </a:lnTo>
                  <a:close/>
                  <a:moveTo>
                    <a:pt x="468" y="132"/>
                  </a:moveTo>
                  <a:lnTo>
                    <a:pt x="468" y="132"/>
                  </a:lnTo>
                  <a:lnTo>
                    <a:pt x="466" y="132"/>
                  </a:lnTo>
                  <a:lnTo>
                    <a:pt x="464" y="134"/>
                  </a:lnTo>
                  <a:lnTo>
                    <a:pt x="464" y="134"/>
                  </a:lnTo>
                  <a:lnTo>
                    <a:pt x="464" y="134"/>
                  </a:lnTo>
                  <a:lnTo>
                    <a:pt x="462" y="132"/>
                  </a:lnTo>
                  <a:lnTo>
                    <a:pt x="460" y="132"/>
                  </a:lnTo>
                  <a:lnTo>
                    <a:pt x="460" y="92"/>
                  </a:lnTo>
                  <a:lnTo>
                    <a:pt x="460" y="92"/>
                  </a:lnTo>
                  <a:lnTo>
                    <a:pt x="462" y="92"/>
                  </a:lnTo>
                  <a:lnTo>
                    <a:pt x="464" y="90"/>
                  </a:lnTo>
                  <a:lnTo>
                    <a:pt x="464" y="90"/>
                  </a:lnTo>
                  <a:lnTo>
                    <a:pt x="464" y="90"/>
                  </a:lnTo>
                  <a:lnTo>
                    <a:pt x="466" y="92"/>
                  </a:lnTo>
                  <a:lnTo>
                    <a:pt x="468" y="92"/>
                  </a:lnTo>
                  <a:lnTo>
                    <a:pt x="468" y="132"/>
                  </a:lnTo>
                  <a:close/>
                  <a:moveTo>
                    <a:pt x="484" y="130"/>
                  </a:moveTo>
                  <a:lnTo>
                    <a:pt x="484" y="130"/>
                  </a:lnTo>
                  <a:lnTo>
                    <a:pt x="482" y="130"/>
                  </a:lnTo>
                  <a:lnTo>
                    <a:pt x="482" y="132"/>
                  </a:lnTo>
                  <a:lnTo>
                    <a:pt x="480" y="132"/>
                  </a:lnTo>
                  <a:lnTo>
                    <a:pt x="480" y="132"/>
                  </a:lnTo>
                  <a:lnTo>
                    <a:pt x="478" y="130"/>
                  </a:lnTo>
                  <a:lnTo>
                    <a:pt x="478" y="130"/>
                  </a:lnTo>
                  <a:lnTo>
                    <a:pt x="478" y="90"/>
                  </a:lnTo>
                  <a:lnTo>
                    <a:pt x="478" y="90"/>
                  </a:lnTo>
                  <a:lnTo>
                    <a:pt x="478" y="88"/>
                  </a:lnTo>
                  <a:lnTo>
                    <a:pt x="480" y="88"/>
                  </a:lnTo>
                  <a:lnTo>
                    <a:pt x="482" y="88"/>
                  </a:lnTo>
                  <a:lnTo>
                    <a:pt x="482" y="88"/>
                  </a:lnTo>
                  <a:lnTo>
                    <a:pt x="482" y="88"/>
                  </a:lnTo>
                  <a:lnTo>
                    <a:pt x="484" y="90"/>
                  </a:lnTo>
                  <a:lnTo>
                    <a:pt x="484" y="130"/>
                  </a:lnTo>
                  <a:close/>
                  <a:moveTo>
                    <a:pt x="500" y="126"/>
                  </a:moveTo>
                  <a:lnTo>
                    <a:pt x="500" y="126"/>
                  </a:lnTo>
                  <a:lnTo>
                    <a:pt x="500" y="128"/>
                  </a:lnTo>
                  <a:lnTo>
                    <a:pt x="498" y="128"/>
                  </a:lnTo>
                  <a:lnTo>
                    <a:pt x="496" y="128"/>
                  </a:lnTo>
                  <a:lnTo>
                    <a:pt x="496" y="128"/>
                  </a:lnTo>
                  <a:lnTo>
                    <a:pt x="494" y="128"/>
                  </a:lnTo>
                  <a:lnTo>
                    <a:pt x="494" y="126"/>
                  </a:lnTo>
                  <a:lnTo>
                    <a:pt x="494" y="88"/>
                  </a:lnTo>
                  <a:lnTo>
                    <a:pt x="494" y="88"/>
                  </a:lnTo>
                  <a:lnTo>
                    <a:pt x="494" y="86"/>
                  </a:lnTo>
                  <a:lnTo>
                    <a:pt x="496" y="84"/>
                  </a:lnTo>
                  <a:lnTo>
                    <a:pt x="498" y="84"/>
                  </a:lnTo>
                  <a:lnTo>
                    <a:pt x="498" y="84"/>
                  </a:lnTo>
                  <a:lnTo>
                    <a:pt x="500" y="86"/>
                  </a:lnTo>
                  <a:lnTo>
                    <a:pt x="500" y="88"/>
                  </a:lnTo>
                  <a:lnTo>
                    <a:pt x="500" y="126"/>
                  </a:lnTo>
                  <a:close/>
                  <a:moveTo>
                    <a:pt x="516" y="122"/>
                  </a:moveTo>
                  <a:lnTo>
                    <a:pt x="516" y="122"/>
                  </a:lnTo>
                  <a:lnTo>
                    <a:pt x="516" y="124"/>
                  </a:lnTo>
                  <a:lnTo>
                    <a:pt x="514" y="124"/>
                  </a:lnTo>
                  <a:lnTo>
                    <a:pt x="512" y="124"/>
                  </a:lnTo>
                  <a:lnTo>
                    <a:pt x="512" y="124"/>
                  </a:lnTo>
                  <a:lnTo>
                    <a:pt x="512" y="124"/>
                  </a:lnTo>
                  <a:lnTo>
                    <a:pt x="510" y="122"/>
                  </a:lnTo>
                  <a:lnTo>
                    <a:pt x="510" y="84"/>
                  </a:lnTo>
                  <a:lnTo>
                    <a:pt x="510" y="84"/>
                  </a:lnTo>
                  <a:lnTo>
                    <a:pt x="512" y="82"/>
                  </a:lnTo>
                  <a:lnTo>
                    <a:pt x="512" y="82"/>
                  </a:lnTo>
                  <a:lnTo>
                    <a:pt x="514" y="82"/>
                  </a:lnTo>
                  <a:lnTo>
                    <a:pt x="514" y="82"/>
                  </a:lnTo>
                  <a:lnTo>
                    <a:pt x="516" y="82"/>
                  </a:lnTo>
                  <a:lnTo>
                    <a:pt x="516" y="84"/>
                  </a:lnTo>
                  <a:lnTo>
                    <a:pt x="516" y="122"/>
                  </a:lnTo>
                  <a:close/>
                  <a:moveTo>
                    <a:pt x="534" y="118"/>
                  </a:moveTo>
                  <a:lnTo>
                    <a:pt x="534" y="118"/>
                  </a:lnTo>
                  <a:lnTo>
                    <a:pt x="532" y="120"/>
                  </a:lnTo>
                  <a:lnTo>
                    <a:pt x="532" y="120"/>
                  </a:lnTo>
                  <a:lnTo>
                    <a:pt x="530" y="120"/>
                  </a:lnTo>
                  <a:lnTo>
                    <a:pt x="530" y="120"/>
                  </a:lnTo>
                  <a:lnTo>
                    <a:pt x="528" y="120"/>
                  </a:lnTo>
                  <a:lnTo>
                    <a:pt x="528" y="118"/>
                  </a:lnTo>
                  <a:lnTo>
                    <a:pt x="528" y="80"/>
                  </a:lnTo>
                  <a:lnTo>
                    <a:pt x="528" y="80"/>
                  </a:lnTo>
                  <a:lnTo>
                    <a:pt x="528" y="78"/>
                  </a:lnTo>
                  <a:lnTo>
                    <a:pt x="530" y="78"/>
                  </a:lnTo>
                  <a:lnTo>
                    <a:pt x="532" y="78"/>
                  </a:lnTo>
                  <a:lnTo>
                    <a:pt x="532" y="78"/>
                  </a:lnTo>
                  <a:lnTo>
                    <a:pt x="532" y="78"/>
                  </a:lnTo>
                  <a:lnTo>
                    <a:pt x="534" y="80"/>
                  </a:lnTo>
                  <a:lnTo>
                    <a:pt x="534" y="118"/>
                  </a:lnTo>
                  <a:close/>
                  <a:moveTo>
                    <a:pt x="550" y="114"/>
                  </a:moveTo>
                  <a:lnTo>
                    <a:pt x="550" y="114"/>
                  </a:lnTo>
                  <a:lnTo>
                    <a:pt x="550" y="116"/>
                  </a:lnTo>
                  <a:lnTo>
                    <a:pt x="548" y="116"/>
                  </a:lnTo>
                  <a:lnTo>
                    <a:pt x="546" y="116"/>
                  </a:lnTo>
                  <a:lnTo>
                    <a:pt x="546" y="116"/>
                  </a:lnTo>
                  <a:lnTo>
                    <a:pt x="544" y="116"/>
                  </a:lnTo>
                  <a:lnTo>
                    <a:pt x="544" y="114"/>
                  </a:lnTo>
                  <a:lnTo>
                    <a:pt x="544" y="74"/>
                  </a:lnTo>
                  <a:lnTo>
                    <a:pt x="544" y="74"/>
                  </a:lnTo>
                  <a:lnTo>
                    <a:pt x="544" y="74"/>
                  </a:lnTo>
                  <a:lnTo>
                    <a:pt x="546" y="72"/>
                  </a:lnTo>
                  <a:lnTo>
                    <a:pt x="548" y="72"/>
                  </a:lnTo>
                  <a:lnTo>
                    <a:pt x="548" y="72"/>
                  </a:lnTo>
                  <a:lnTo>
                    <a:pt x="550" y="74"/>
                  </a:lnTo>
                  <a:lnTo>
                    <a:pt x="550" y="74"/>
                  </a:lnTo>
                  <a:lnTo>
                    <a:pt x="550" y="114"/>
                  </a:lnTo>
                  <a:close/>
                  <a:moveTo>
                    <a:pt x="566" y="108"/>
                  </a:moveTo>
                  <a:lnTo>
                    <a:pt x="566" y="108"/>
                  </a:lnTo>
                  <a:lnTo>
                    <a:pt x="566" y="110"/>
                  </a:lnTo>
                  <a:lnTo>
                    <a:pt x="564" y="110"/>
                  </a:lnTo>
                  <a:lnTo>
                    <a:pt x="562" y="110"/>
                  </a:lnTo>
                  <a:lnTo>
                    <a:pt x="562" y="110"/>
                  </a:lnTo>
                  <a:lnTo>
                    <a:pt x="560" y="110"/>
                  </a:lnTo>
                  <a:lnTo>
                    <a:pt x="560" y="108"/>
                  </a:lnTo>
                  <a:lnTo>
                    <a:pt x="560" y="70"/>
                  </a:lnTo>
                  <a:lnTo>
                    <a:pt x="560" y="70"/>
                  </a:lnTo>
                  <a:lnTo>
                    <a:pt x="560" y="68"/>
                  </a:lnTo>
                  <a:lnTo>
                    <a:pt x="562" y="68"/>
                  </a:lnTo>
                  <a:lnTo>
                    <a:pt x="564" y="68"/>
                  </a:lnTo>
                  <a:lnTo>
                    <a:pt x="564" y="68"/>
                  </a:lnTo>
                  <a:lnTo>
                    <a:pt x="566" y="68"/>
                  </a:lnTo>
                  <a:lnTo>
                    <a:pt x="566" y="70"/>
                  </a:lnTo>
                  <a:lnTo>
                    <a:pt x="566" y="108"/>
                  </a:lnTo>
                  <a:close/>
                  <a:moveTo>
                    <a:pt x="582" y="102"/>
                  </a:moveTo>
                  <a:lnTo>
                    <a:pt x="582" y="102"/>
                  </a:lnTo>
                  <a:lnTo>
                    <a:pt x="582" y="104"/>
                  </a:lnTo>
                  <a:lnTo>
                    <a:pt x="580" y="104"/>
                  </a:lnTo>
                  <a:lnTo>
                    <a:pt x="580" y="104"/>
                  </a:lnTo>
                  <a:lnTo>
                    <a:pt x="580" y="104"/>
                  </a:lnTo>
                  <a:lnTo>
                    <a:pt x="578" y="104"/>
                  </a:lnTo>
                  <a:lnTo>
                    <a:pt x="576" y="102"/>
                  </a:lnTo>
                  <a:lnTo>
                    <a:pt x="576" y="64"/>
                  </a:lnTo>
                  <a:lnTo>
                    <a:pt x="576" y="64"/>
                  </a:lnTo>
                  <a:lnTo>
                    <a:pt x="578" y="62"/>
                  </a:lnTo>
                  <a:lnTo>
                    <a:pt x="580" y="62"/>
                  </a:lnTo>
                  <a:lnTo>
                    <a:pt x="580" y="62"/>
                  </a:lnTo>
                  <a:lnTo>
                    <a:pt x="580" y="62"/>
                  </a:lnTo>
                  <a:lnTo>
                    <a:pt x="582" y="62"/>
                  </a:lnTo>
                  <a:lnTo>
                    <a:pt x="582" y="64"/>
                  </a:lnTo>
                  <a:lnTo>
                    <a:pt x="582" y="102"/>
                  </a:lnTo>
                  <a:close/>
                  <a:moveTo>
                    <a:pt x="600" y="94"/>
                  </a:moveTo>
                  <a:lnTo>
                    <a:pt x="600" y="94"/>
                  </a:lnTo>
                  <a:lnTo>
                    <a:pt x="598" y="94"/>
                  </a:lnTo>
                  <a:lnTo>
                    <a:pt x="598" y="96"/>
                  </a:lnTo>
                  <a:lnTo>
                    <a:pt x="596" y="96"/>
                  </a:lnTo>
                  <a:lnTo>
                    <a:pt x="596" y="96"/>
                  </a:lnTo>
                  <a:lnTo>
                    <a:pt x="594" y="94"/>
                  </a:lnTo>
                  <a:lnTo>
                    <a:pt x="594" y="94"/>
                  </a:lnTo>
                  <a:lnTo>
                    <a:pt x="594" y="54"/>
                  </a:lnTo>
                  <a:lnTo>
                    <a:pt x="594" y="54"/>
                  </a:lnTo>
                  <a:lnTo>
                    <a:pt x="594" y="52"/>
                  </a:lnTo>
                  <a:lnTo>
                    <a:pt x="596" y="52"/>
                  </a:lnTo>
                  <a:lnTo>
                    <a:pt x="598" y="52"/>
                  </a:lnTo>
                  <a:lnTo>
                    <a:pt x="598" y="52"/>
                  </a:lnTo>
                  <a:lnTo>
                    <a:pt x="598" y="52"/>
                  </a:lnTo>
                  <a:lnTo>
                    <a:pt x="600" y="54"/>
                  </a:lnTo>
                  <a:lnTo>
                    <a:pt x="600" y="94"/>
                  </a:lnTo>
                  <a:close/>
                  <a:moveTo>
                    <a:pt x="616" y="82"/>
                  </a:moveTo>
                  <a:lnTo>
                    <a:pt x="616" y="82"/>
                  </a:lnTo>
                  <a:lnTo>
                    <a:pt x="616" y="84"/>
                  </a:lnTo>
                  <a:lnTo>
                    <a:pt x="614" y="84"/>
                  </a:lnTo>
                  <a:lnTo>
                    <a:pt x="612" y="84"/>
                  </a:lnTo>
                  <a:lnTo>
                    <a:pt x="612" y="84"/>
                  </a:lnTo>
                  <a:lnTo>
                    <a:pt x="610" y="84"/>
                  </a:lnTo>
                  <a:lnTo>
                    <a:pt x="610" y="82"/>
                  </a:lnTo>
                  <a:lnTo>
                    <a:pt x="610" y="44"/>
                  </a:lnTo>
                  <a:lnTo>
                    <a:pt x="610" y="44"/>
                  </a:lnTo>
                  <a:lnTo>
                    <a:pt x="610" y="42"/>
                  </a:lnTo>
                  <a:lnTo>
                    <a:pt x="612" y="40"/>
                  </a:lnTo>
                  <a:lnTo>
                    <a:pt x="614" y="40"/>
                  </a:lnTo>
                  <a:lnTo>
                    <a:pt x="614" y="40"/>
                  </a:lnTo>
                  <a:lnTo>
                    <a:pt x="616" y="42"/>
                  </a:lnTo>
                  <a:lnTo>
                    <a:pt x="616" y="44"/>
                  </a:lnTo>
                  <a:lnTo>
                    <a:pt x="616" y="8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40" name="Freeform 900"/>
            <p:cNvSpPr>
              <a:spLocks noEditPoints="1"/>
            </p:cNvSpPr>
            <p:nvPr/>
          </p:nvSpPr>
          <p:spPr bwMode="auto">
            <a:xfrm>
              <a:off x="-2781300" y="-2616200"/>
              <a:ext cx="990600" cy="231775"/>
            </a:xfrm>
            <a:custGeom>
              <a:avLst/>
              <a:gdLst/>
              <a:ahLst/>
              <a:cxnLst>
                <a:cxn ang="0">
                  <a:pos x="6" y="0"/>
                </a:cxn>
                <a:cxn ang="0">
                  <a:pos x="54" y="112"/>
                </a:cxn>
                <a:cxn ang="0">
                  <a:pos x="570" y="112"/>
                </a:cxn>
                <a:cxn ang="0">
                  <a:pos x="618" y="0"/>
                </a:cxn>
                <a:cxn ang="0">
                  <a:pos x="18" y="80"/>
                </a:cxn>
                <a:cxn ang="0">
                  <a:pos x="14" y="40"/>
                </a:cxn>
                <a:cxn ang="0">
                  <a:pos x="32" y="94"/>
                </a:cxn>
                <a:cxn ang="0">
                  <a:pos x="34" y="92"/>
                </a:cxn>
                <a:cxn ang="0">
                  <a:pos x="46" y="60"/>
                </a:cxn>
                <a:cxn ang="0">
                  <a:pos x="64" y="110"/>
                </a:cxn>
                <a:cxn ang="0">
                  <a:pos x="68" y="68"/>
                </a:cxn>
                <a:cxn ang="0">
                  <a:pos x="78" y="74"/>
                </a:cxn>
                <a:cxn ang="0">
                  <a:pos x="98" y="120"/>
                </a:cxn>
                <a:cxn ang="0">
                  <a:pos x="100" y="78"/>
                </a:cxn>
                <a:cxn ang="0">
                  <a:pos x="112" y="82"/>
                </a:cxn>
                <a:cxn ang="0">
                  <a:pos x="134" y="126"/>
                </a:cxn>
                <a:cxn ang="0">
                  <a:pos x="132" y="84"/>
                </a:cxn>
                <a:cxn ang="0">
                  <a:pos x="144" y="128"/>
                </a:cxn>
                <a:cxn ang="0">
                  <a:pos x="168" y="130"/>
                </a:cxn>
                <a:cxn ang="0">
                  <a:pos x="166" y="90"/>
                </a:cxn>
                <a:cxn ang="0">
                  <a:pos x="178" y="134"/>
                </a:cxn>
                <a:cxn ang="0">
                  <a:pos x="200" y="134"/>
                </a:cxn>
                <a:cxn ang="0">
                  <a:pos x="196" y="94"/>
                </a:cxn>
                <a:cxn ang="0">
                  <a:pos x="214" y="138"/>
                </a:cxn>
                <a:cxn ang="0">
                  <a:pos x="218" y="136"/>
                </a:cxn>
                <a:cxn ang="0">
                  <a:pos x="228" y="98"/>
                </a:cxn>
                <a:cxn ang="0">
                  <a:pos x="246" y="140"/>
                </a:cxn>
                <a:cxn ang="0">
                  <a:pos x="250" y="100"/>
                </a:cxn>
                <a:cxn ang="0">
                  <a:pos x="260" y="100"/>
                </a:cxn>
                <a:cxn ang="0">
                  <a:pos x="282" y="142"/>
                </a:cxn>
                <a:cxn ang="0">
                  <a:pos x="282" y="100"/>
                </a:cxn>
                <a:cxn ang="0">
                  <a:pos x="294" y="100"/>
                </a:cxn>
                <a:cxn ang="0">
                  <a:pos x="318" y="140"/>
                </a:cxn>
                <a:cxn ang="0">
                  <a:pos x="316" y="98"/>
                </a:cxn>
                <a:cxn ang="0">
                  <a:pos x="328" y="140"/>
                </a:cxn>
                <a:cxn ang="0">
                  <a:pos x="352" y="140"/>
                </a:cxn>
                <a:cxn ang="0">
                  <a:pos x="348" y="98"/>
                </a:cxn>
                <a:cxn ang="0">
                  <a:pos x="362" y="140"/>
                </a:cxn>
                <a:cxn ang="0">
                  <a:pos x="384" y="138"/>
                </a:cxn>
                <a:cxn ang="0">
                  <a:pos x="380" y="98"/>
                </a:cxn>
                <a:cxn ang="0">
                  <a:pos x="396" y="140"/>
                </a:cxn>
                <a:cxn ang="0">
                  <a:pos x="400" y="138"/>
                </a:cxn>
                <a:cxn ang="0">
                  <a:pos x="412" y="96"/>
                </a:cxn>
                <a:cxn ang="0">
                  <a:pos x="430" y="138"/>
                </a:cxn>
                <a:cxn ang="0">
                  <a:pos x="434" y="96"/>
                </a:cxn>
                <a:cxn ang="0">
                  <a:pos x="444" y="94"/>
                </a:cxn>
                <a:cxn ang="0">
                  <a:pos x="464" y="132"/>
                </a:cxn>
                <a:cxn ang="0">
                  <a:pos x="466" y="90"/>
                </a:cxn>
                <a:cxn ang="0">
                  <a:pos x="478" y="90"/>
                </a:cxn>
                <a:cxn ang="0">
                  <a:pos x="500" y="126"/>
                </a:cxn>
                <a:cxn ang="0">
                  <a:pos x="498" y="84"/>
                </a:cxn>
                <a:cxn ang="0">
                  <a:pos x="510" y="122"/>
                </a:cxn>
                <a:cxn ang="0">
                  <a:pos x="534" y="118"/>
                </a:cxn>
                <a:cxn ang="0">
                  <a:pos x="532" y="76"/>
                </a:cxn>
                <a:cxn ang="0">
                  <a:pos x="544" y="114"/>
                </a:cxn>
                <a:cxn ang="0">
                  <a:pos x="566" y="108"/>
                </a:cxn>
                <a:cxn ang="0">
                  <a:pos x="562" y="66"/>
                </a:cxn>
                <a:cxn ang="0">
                  <a:pos x="580" y="104"/>
                </a:cxn>
                <a:cxn ang="0">
                  <a:pos x="582" y="102"/>
                </a:cxn>
                <a:cxn ang="0">
                  <a:pos x="594" y="52"/>
                </a:cxn>
                <a:cxn ang="0">
                  <a:pos x="612" y="84"/>
                </a:cxn>
                <a:cxn ang="0">
                  <a:pos x="616" y="42"/>
                </a:cxn>
              </a:cxnLst>
              <a:rect l="0" t="0" r="r" b="b"/>
              <a:pathLst>
                <a:path w="624" h="146">
                  <a:moveTo>
                    <a:pt x="312" y="62"/>
                  </a:moveTo>
                  <a:lnTo>
                    <a:pt x="312" y="62"/>
                  </a:lnTo>
                  <a:lnTo>
                    <a:pt x="256" y="60"/>
                  </a:lnTo>
                  <a:lnTo>
                    <a:pt x="204" y="58"/>
                  </a:lnTo>
                  <a:lnTo>
                    <a:pt x="156" y="52"/>
                  </a:lnTo>
                  <a:lnTo>
                    <a:pt x="114" y="44"/>
                  </a:lnTo>
                  <a:lnTo>
                    <a:pt x="76" y="36"/>
                  </a:lnTo>
                  <a:lnTo>
                    <a:pt x="44" y="24"/>
                  </a:lnTo>
                  <a:lnTo>
                    <a:pt x="22" y="12"/>
                  </a:lnTo>
                  <a:lnTo>
                    <a:pt x="12" y="6"/>
                  </a:lnTo>
                  <a:lnTo>
                    <a:pt x="6" y="0"/>
                  </a:lnTo>
                  <a:lnTo>
                    <a:pt x="6" y="0"/>
                  </a:lnTo>
                  <a:lnTo>
                    <a:pt x="2" y="8"/>
                  </a:lnTo>
                  <a:lnTo>
                    <a:pt x="0" y="16"/>
                  </a:lnTo>
                  <a:lnTo>
                    <a:pt x="0" y="68"/>
                  </a:lnTo>
                  <a:lnTo>
                    <a:pt x="0" y="68"/>
                  </a:lnTo>
                  <a:lnTo>
                    <a:pt x="2" y="76"/>
                  </a:lnTo>
                  <a:lnTo>
                    <a:pt x="6" y="84"/>
                  </a:lnTo>
                  <a:lnTo>
                    <a:pt x="14" y="92"/>
                  </a:lnTo>
                  <a:lnTo>
                    <a:pt x="24" y="98"/>
                  </a:lnTo>
                  <a:lnTo>
                    <a:pt x="38" y="106"/>
                  </a:lnTo>
                  <a:lnTo>
                    <a:pt x="54" y="112"/>
                  </a:lnTo>
                  <a:lnTo>
                    <a:pt x="92" y="124"/>
                  </a:lnTo>
                  <a:lnTo>
                    <a:pt x="138" y="132"/>
                  </a:lnTo>
                  <a:lnTo>
                    <a:pt x="190" y="140"/>
                  </a:lnTo>
                  <a:lnTo>
                    <a:pt x="250" y="144"/>
                  </a:lnTo>
                  <a:lnTo>
                    <a:pt x="312" y="146"/>
                  </a:lnTo>
                  <a:lnTo>
                    <a:pt x="312" y="146"/>
                  </a:lnTo>
                  <a:lnTo>
                    <a:pt x="374" y="144"/>
                  </a:lnTo>
                  <a:lnTo>
                    <a:pt x="434" y="140"/>
                  </a:lnTo>
                  <a:lnTo>
                    <a:pt x="486" y="132"/>
                  </a:lnTo>
                  <a:lnTo>
                    <a:pt x="532" y="124"/>
                  </a:lnTo>
                  <a:lnTo>
                    <a:pt x="570" y="112"/>
                  </a:lnTo>
                  <a:lnTo>
                    <a:pt x="586" y="106"/>
                  </a:lnTo>
                  <a:lnTo>
                    <a:pt x="598" y="98"/>
                  </a:lnTo>
                  <a:lnTo>
                    <a:pt x="610" y="92"/>
                  </a:lnTo>
                  <a:lnTo>
                    <a:pt x="616" y="84"/>
                  </a:lnTo>
                  <a:lnTo>
                    <a:pt x="622" y="76"/>
                  </a:lnTo>
                  <a:lnTo>
                    <a:pt x="624" y="68"/>
                  </a:lnTo>
                  <a:lnTo>
                    <a:pt x="624" y="16"/>
                  </a:lnTo>
                  <a:lnTo>
                    <a:pt x="624" y="16"/>
                  </a:lnTo>
                  <a:lnTo>
                    <a:pt x="622" y="8"/>
                  </a:lnTo>
                  <a:lnTo>
                    <a:pt x="618" y="0"/>
                  </a:lnTo>
                  <a:lnTo>
                    <a:pt x="618" y="0"/>
                  </a:lnTo>
                  <a:lnTo>
                    <a:pt x="610" y="6"/>
                  </a:lnTo>
                  <a:lnTo>
                    <a:pt x="602" y="12"/>
                  </a:lnTo>
                  <a:lnTo>
                    <a:pt x="578" y="24"/>
                  </a:lnTo>
                  <a:lnTo>
                    <a:pt x="548" y="36"/>
                  </a:lnTo>
                  <a:lnTo>
                    <a:pt x="510" y="44"/>
                  </a:lnTo>
                  <a:lnTo>
                    <a:pt x="468" y="52"/>
                  </a:lnTo>
                  <a:lnTo>
                    <a:pt x="420" y="58"/>
                  </a:lnTo>
                  <a:lnTo>
                    <a:pt x="368" y="60"/>
                  </a:lnTo>
                  <a:lnTo>
                    <a:pt x="312" y="62"/>
                  </a:lnTo>
                  <a:lnTo>
                    <a:pt x="312" y="62"/>
                  </a:lnTo>
                  <a:close/>
                  <a:moveTo>
                    <a:pt x="18" y="80"/>
                  </a:moveTo>
                  <a:lnTo>
                    <a:pt x="18" y="80"/>
                  </a:lnTo>
                  <a:lnTo>
                    <a:pt x="18" y="82"/>
                  </a:lnTo>
                  <a:lnTo>
                    <a:pt x="16" y="84"/>
                  </a:lnTo>
                  <a:lnTo>
                    <a:pt x="14" y="84"/>
                  </a:lnTo>
                  <a:lnTo>
                    <a:pt x="14" y="84"/>
                  </a:lnTo>
                  <a:lnTo>
                    <a:pt x="14" y="82"/>
                  </a:lnTo>
                  <a:lnTo>
                    <a:pt x="12" y="80"/>
                  </a:lnTo>
                  <a:lnTo>
                    <a:pt x="12" y="42"/>
                  </a:lnTo>
                  <a:lnTo>
                    <a:pt x="12" y="42"/>
                  </a:lnTo>
                  <a:lnTo>
                    <a:pt x="14" y="40"/>
                  </a:lnTo>
                  <a:lnTo>
                    <a:pt x="14" y="40"/>
                  </a:lnTo>
                  <a:lnTo>
                    <a:pt x="16" y="40"/>
                  </a:lnTo>
                  <a:lnTo>
                    <a:pt x="16" y="40"/>
                  </a:lnTo>
                  <a:lnTo>
                    <a:pt x="18" y="40"/>
                  </a:lnTo>
                  <a:lnTo>
                    <a:pt x="18" y="42"/>
                  </a:lnTo>
                  <a:lnTo>
                    <a:pt x="18" y="80"/>
                  </a:lnTo>
                  <a:close/>
                  <a:moveTo>
                    <a:pt x="34" y="92"/>
                  </a:moveTo>
                  <a:lnTo>
                    <a:pt x="34" y="92"/>
                  </a:lnTo>
                  <a:lnTo>
                    <a:pt x="34" y="94"/>
                  </a:lnTo>
                  <a:lnTo>
                    <a:pt x="32" y="94"/>
                  </a:lnTo>
                  <a:lnTo>
                    <a:pt x="32" y="94"/>
                  </a:lnTo>
                  <a:lnTo>
                    <a:pt x="32" y="94"/>
                  </a:lnTo>
                  <a:lnTo>
                    <a:pt x="30" y="94"/>
                  </a:lnTo>
                  <a:lnTo>
                    <a:pt x="28" y="92"/>
                  </a:lnTo>
                  <a:lnTo>
                    <a:pt x="28" y="54"/>
                  </a:lnTo>
                  <a:lnTo>
                    <a:pt x="28" y="54"/>
                  </a:lnTo>
                  <a:lnTo>
                    <a:pt x="30" y="52"/>
                  </a:lnTo>
                  <a:lnTo>
                    <a:pt x="32" y="52"/>
                  </a:lnTo>
                  <a:lnTo>
                    <a:pt x="32" y="52"/>
                  </a:lnTo>
                  <a:lnTo>
                    <a:pt x="32" y="52"/>
                  </a:lnTo>
                  <a:lnTo>
                    <a:pt x="34" y="52"/>
                  </a:lnTo>
                  <a:lnTo>
                    <a:pt x="34" y="54"/>
                  </a:lnTo>
                  <a:lnTo>
                    <a:pt x="34" y="92"/>
                  </a:lnTo>
                  <a:close/>
                  <a:moveTo>
                    <a:pt x="52" y="102"/>
                  </a:moveTo>
                  <a:lnTo>
                    <a:pt x="52" y="102"/>
                  </a:lnTo>
                  <a:lnTo>
                    <a:pt x="50" y="102"/>
                  </a:lnTo>
                  <a:lnTo>
                    <a:pt x="50" y="104"/>
                  </a:lnTo>
                  <a:lnTo>
                    <a:pt x="48" y="104"/>
                  </a:lnTo>
                  <a:lnTo>
                    <a:pt x="48" y="104"/>
                  </a:lnTo>
                  <a:lnTo>
                    <a:pt x="46" y="102"/>
                  </a:lnTo>
                  <a:lnTo>
                    <a:pt x="46" y="102"/>
                  </a:lnTo>
                  <a:lnTo>
                    <a:pt x="46" y="62"/>
                  </a:lnTo>
                  <a:lnTo>
                    <a:pt x="46" y="62"/>
                  </a:lnTo>
                  <a:lnTo>
                    <a:pt x="46" y="60"/>
                  </a:lnTo>
                  <a:lnTo>
                    <a:pt x="48" y="60"/>
                  </a:lnTo>
                  <a:lnTo>
                    <a:pt x="50" y="60"/>
                  </a:lnTo>
                  <a:lnTo>
                    <a:pt x="50" y="60"/>
                  </a:lnTo>
                  <a:lnTo>
                    <a:pt x="50" y="60"/>
                  </a:lnTo>
                  <a:lnTo>
                    <a:pt x="52" y="62"/>
                  </a:lnTo>
                  <a:lnTo>
                    <a:pt x="52" y="102"/>
                  </a:lnTo>
                  <a:close/>
                  <a:moveTo>
                    <a:pt x="68" y="108"/>
                  </a:moveTo>
                  <a:lnTo>
                    <a:pt x="68" y="108"/>
                  </a:lnTo>
                  <a:lnTo>
                    <a:pt x="68" y="108"/>
                  </a:lnTo>
                  <a:lnTo>
                    <a:pt x="66" y="110"/>
                  </a:lnTo>
                  <a:lnTo>
                    <a:pt x="64" y="110"/>
                  </a:lnTo>
                  <a:lnTo>
                    <a:pt x="64" y="110"/>
                  </a:lnTo>
                  <a:lnTo>
                    <a:pt x="62" y="108"/>
                  </a:lnTo>
                  <a:lnTo>
                    <a:pt x="62" y="108"/>
                  </a:lnTo>
                  <a:lnTo>
                    <a:pt x="62" y="68"/>
                  </a:lnTo>
                  <a:lnTo>
                    <a:pt x="62" y="68"/>
                  </a:lnTo>
                  <a:lnTo>
                    <a:pt x="62" y="68"/>
                  </a:lnTo>
                  <a:lnTo>
                    <a:pt x="64" y="66"/>
                  </a:lnTo>
                  <a:lnTo>
                    <a:pt x="66" y="66"/>
                  </a:lnTo>
                  <a:lnTo>
                    <a:pt x="66" y="66"/>
                  </a:lnTo>
                  <a:lnTo>
                    <a:pt x="68" y="68"/>
                  </a:lnTo>
                  <a:lnTo>
                    <a:pt x="68" y="68"/>
                  </a:lnTo>
                  <a:lnTo>
                    <a:pt x="68" y="108"/>
                  </a:lnTo>
                  <a:close/>
                  <a:moveTo>
                    <a:pt x="84" y="112"/>
                  </a:moveTo>
                  <a:lnTo>
                    <a:pt x="84" y="112"/>
                  </a:lnTo>
                  <a:lnTo>
                    <a:pt x="84" y="114"/>
                  </a:lnTo>
                  <a:lnTo>
                    <a:pt x="82" y="116"/>
                  </a:lnTo>
                  <a:lnTo>
                    <a:pt x="80" y="116"/>
                  </a:lnTo>
                  <a:lnTo>
                    <a:pt x="80" y="116"/>
                  </a:lnTo>
                  <a:lnTo>
                    <a:pt x="80" y="114"/>
                  </a:lnTo>
                  <a:lnTo>
                    <a:pt x="78" y="112"/>
                  </a:lnTo>
                  <a:lnTo>
                    <a:pt x="78" y="74"/>
                  </a:lnTo>
                  <a:lnTo>
                    <a:pt x="78" y="74"/>
                  </a:lnTo>
                  <a:lnTo>
                    <a:pt x="80" y="72"/>
                  </a:lnTo>
                  <a:lnTo>
                    <a:pt x="80" y="72"/>
                  </a:lnTo>
                  <a:lnTo>
                    <a:pt x="82" y="72"/>
                  </a:lnTo>
                  <a:lnTo>
                    <a:pt x="82" y="72"/>
                  </a:lnTo>
                  <a:lnTo>
                    <a:pt x="84" y="72"/>
                  </a:lnTo>
                  <a:lnTo>
                    <a:pt x="84" y="74"/>
                  </a:lnTo>
                  <a:lnTo>
                    <a:pt x="84" y="112"/>
                  </a:lnTo>
                  <a:close/>
                  <a:moveTo>
                    <a:pt x="102" y="118"/>
                  </a:moveTo>
                  <a:lnTo>
                    <a:pt x="102" y="118"/>
                  </a:lnTo>
                  <a:lnTo>
                    <a:pt x="100" y="120"/>
                  </a:lnTo>
                  <a:lnTo>
                    <a:pt x="98" y="120"/>
                  </a:lnTo>
                  <a:lnTo>
                    <a:pt x="98" y="120"/>
                  </a:lnTo>
                  <a:lnTo>
                    <a:pt x="98" y="120"/>
                  </a:lnTo>
                  <a:lnTo>
                    <a:pt x="96" y="120"/>
                  </a:lnTo>
                  <a:lnTo>
                    <a:pt x="96" y="118"/>
                  </a:lnTo>
                  <a:lnTo>
                    <a:pt x="96" y="80"/>
                  </a:lnTo>
                  <a:lnTo>
                    <a:pt x="96" y="80"/>
                  </a:lnTo>
                  <a:lnTo>
                    <a:pt x="96" y="78"/>
                  </a:lnTo>
                  <a:lnTo>
                    <a:pt x="98" y="76"/>
                  </a:lnTo>
                  <a:lnTo>
                    <a:pt x="98" y="76"/>
                  </a:lnTo>
                  <a:lnTo>
                    <a:pt x="98" y="76"/>
                  </a:lnTo>
                  <a:lnTo>
                    <a:pt x="100" y="78"/>
                  </a:lnTo>
                  <a:lnTo>
                    <a:pt x="102" y="80"/>
                  </a:lnTo>
                  <a:lnTo>
                    <a:pt x="102" y="118"/>
                  </a:lnTo>
                  <a:close/>
                  <a:moveTo>
                    <a:pt x="118" y="122"/>
                  </a:moveTo>
                  <a:lnTo>
                    <a:pt x="118" y="122"/>
                  </a:lnTo>
                  <a:lnTo>
                    <a:pt x="118" y="122"/>
                  </a:lnTo>
                  <a:lnTo>
                    <a:pt x="116" y="124"/>
                  </a:lnTo>
                  <a:lnTo>
                    <a:pt x="114" y="124"/>
                  </a:lnTo>
                  <a:lnTo>
                    <a:pt x="114" y="124"/>
                  </a:lnTo>
                  <a:lnTo>
                    <a:pt x="112" y="122"/>
                  </a:lnTo>
                  <a:lnTo>
                    <a:pt x="112" y="122"/>
                  </a:lnTo>
                  <a:lnTo>
                    <a:pt x="112" y="82"/>
                  </a:lnTo>
                  <a:lnTo>
                    <a:pt x="112" y="82"/>
                  </a:lnTo>
                  <a:lnTo>
                    <a:pt x="112" y="80"/>
                  </a:lnTo>
                  <a:lnTo>
                    <a:pt x="114" y="80"/>
                  </a:lnTo>
                  <a:lnTo>
                    <a:pt x="116" y="80"/>
                  </a:lnTo>
                  <a:lnTo>
                    <a:pt x="116" y="80"/>
                  </a:lnTo>
                  <a:lnTo>
                    <a:pt x="118" y="80"/>
                  </a:lnTo>
                  <a:lnTo>
                    <a:pt x="118" y="82"/>
                  </a:lnTo>
                  <a:lnTo>
                    <a:pt x="118" y="122"/>
                  </a:lnTo>
                  <a:close/>
                  <a:moveTo>
                    <a:pt x="134" y="124"/>
                  </a:moveTo>
                  <a:lnTo>
                    <a:pt x="134" y="124"/>
                  </a:lnTo>
                  <a:lnTo>
                    <a:pt x="134" y="126"/>
                  </a:lnTo>
                  <a:lnTo>
                    <a:pt x="132" y="128"/>
                  </a:lnTo>
                  <a:lnTo>
                    <a:pt x="130" y="128"/>
                  </a:lnTo>
                  <a:lnTo>
                    <a:pt x="130" y="128"/>
                  </a:lnTo>
                  <a:lnTo>
                    <a:pt x="128" y="126"/>
                  </a:lnTo>
                  <a:lnTo>
                    <a:pt x="128" y="124"/>
                  </a:lnTo>
                  <a:lnTo>
                    <a:pt x="128" y="86"/>
                  </a:lnTo>
                  <a:lnTo>
                    <a:pt x="128" y="86"/>
                  </a:lnTo>
                  <a:lnTo>
                    <a:pt x="128" y="84"/>
                  </a:lnTo>
                  <a:lnTo>
                    <a:pt x="130" y="84"/>
                  </a:lnTo>
                  <a:lnTo>
                    <a:pt x="132" y="84"/>
                  </a:lnTo>
                  <a:lnTo>
                    <a:pt x="132" y="84"/>
                  </a:lnTo>
                  <a:lnTo>
                    <a:pt x="134" y="84"/>
                  </a:lnTo>
                  <a:lnTo>
                    <a:pt x="134" y="86"/>
                  </a:lnTo>
                  <a:lnTo>
                    <a:pt x="134" y="124"/>
                  </a:lnTo>
                  <a:close/>
                  <a:moveTo>
                    <a:pt x="150" y="128"/>
                  </a:moveTo>
                  <a:lnTo>
                    <a:pt x="150" y="128"/>
                  </a:lnTo>
                  <a:lnTo>
                    <a:pt x="150" y="130"/>
                  </a:lnTo>
                  <a:lnTo>
                    <a:pt x="148" y="130"/>
                  </a:lnTo>
                  <a:lnTo>
                    <a:pt x="146" y="130"/>
                  </a:lnTo>
                  <a:lnTo>
                    <a:pt x="146" y="130"/>
                  </a:lnTo>
                  <a:lnTo>
                    <a:pt x="146" y="130"/>
                  </a:lnTo>
                  <a:lnTo>
                    <a:pt x="144" y="128"/>
                  </a:lnTo>
                  <a:lnTo>
                    <a:pt x="144" y="90"/>
                  </a:lnTo>
                  <a:lnTo>
                    <a:pt x="144" y="90"/>
                  </a:lnTo>
                  <a:lnTo>
                    <a:pt x="146" y="88"/>
                  </a:lnTo>
                  <a:lnTo>
                    <a:pt x="146" y="88"/>
                  </a:lnTo>
                  <a:lnTo>
                    <a:pt x="148" y="88"/>
                  </a:lnTo>
                  <a:lnTo>
                    <a:pt x="148" y="88"/>
                  </a:lnTo>
                  <a:lnTo>
                    <a:pt x="150" y="88"/>
                  </a:lnTo>
                  <a:lnTo>
                    <a:pt x="150" y="90"/>
                  </a:lnTo>
                  <a:lnTo>
                    <a:pt x="150" y="128"/>
                  </a:lnTo>
                  <a:close/>
                  <a:moveTo>
                    <a:pt x="168" y="130"/>
                  </a:moveTo>
                  <a:lnTo>
                    <a:pt x="168" y="130"/>
                  </a:lnTo>
                  <a:lnTo>
                    <a:pt x="166" y="132"/>
                  </a:lnTo>
                  <a:lnTo>
                    <a:pt x="166" y="132"/>
                  </a:lnTo>
                  <a:lnTo>
                    <a:pt x="164" y="132"/>
                  </a:lnTo>
                  <a:lnTo>
                    <a:pt x="164" y="132"/>
                  </a:lnTo>
                  <a:lnTo>
                    <a:pt x="162" y="132"/>
                  </a:lnTo>
                  <a:lnTo>
                    <a:pt x="162" y="130"/>
                  </a:lnTo>
                  <a:lnTo>
                    <a:pt x="162" y="92"/>
                  </a:lnTo>
                  <a:lnTo>
                    <a:pt x="162" y="92"/>
                  </a:lnTo>
                  <a:lnTo>
                    <a:pt x="162" y="90"/>
                  </a:lnTo>
                  <a:lnTo>
                    <a:pt x="164" y="90"/>
                  </a:lnTo>
                  <a:lnTo>
                    <a:pt x="166" y="90"/>
                  </a:lnTo>
                  <a:lnTo>
                    <a:pt x="166" y="90"/>
                  </a:lnTo>
                  <a:lnTo>
                    <a:pt x="166" y="90"/>
                  </a:lnTo>
                  <a:lnTo>
                    <a:pt x="168" y="92"/>
                  </a:lnTo>
                  <a:lnTo>
                    <a:pt x="168" y="130"/>
                  </a:lnTo>
                  <a:close/>
                  <a:moveTo>
                    <a:pt x="184" y="132"/>
                  </a:moveTo>
                  <a:lnTo>
                    <a:pt x="184" y="132"/>
                  </a:lnTo>
                  <a:lnTo>
                    <a:pt x="184" y="134"/>
                  </a:lnTo>
                  <a:lnTo>
                    <a:pt x="182" y="134"/>
                  </a:lnTo>
                  <a:lnTo>
                    <a:pt x="180" y="134"/>
                  </a:lnTo>
                  <a:lnTo>
                    <a:pt x="180" y="134"/>
                  </a:lnTo>
                  <a:lnTo>
                    <a:pt x="178" y="134"/>
                  </a:lnTo>
                  <a:lnTo>
                    <a:pt x="178" y="132"/>
                  </a:lnTo>
                  <a:lnTo>
                    <a:pt x="178" y="94"/>
                  </a:lnTo>
                  <a:lnTo>
                    <a:pt x="178" y="94"/>
                  </a:lnTo>
                  <a:lnTo>
                    <a:pt x="178" y="92"/>
                  </a:lnTo>
                  <a:lnTo>
                    <a:pt x="180" y="92"/>
                  </a:lnTo>
                  <a:lnTo>
                    <a:pt x="182" y="92"/>
                  </a:lnTo>
                  <a:lnTo>
                    <a:pt x="182" y="92"/>
                  </a:lnTo>
                  <a:lnTo>
                    <a:pt x="184" y="92"/>
                  </a:lnTo>
                  <a:lnTo>
                    <a:pt x="184" y="94"/>
                  </a:lnTo>
                  <a:lnTo>
                    <a:pt x="184" y="132"/>
                  </a:lnTo>
                  <a:close/>
                  <a:moveTo>
                    <a:pt x="200" y="134"/>
                  </a:moveTo>
                  <a:lnTo>
                    <a:pt x="200" y="134"/>
                  </a:lnTo>
                  <a:lnTo>
                    <a:pt x="200" y="136"/>
                  </a:lnTo>
                  <a:lnTo>
                    <a:pt x="198" y="138"/>
                  </a:lnTo>
                  <a:lnTo>
                    <a:pt x="196" y="138"/>
                  </a:lnTo>
                  <a:lnTo>
                    <a:pt x="196" y="138"/>
                  </a:lnTo>
                  <a:lnTo>
                    <a:pt x="196" y="136"/>
                  </a:lnTo>
                  <a:lnTo>
                    <a:pt x="194" y="134"/>
                  </a:lnTo>
                  <a:lnTo>
                    <a:pt x="194" y="96"/>
                  </a:lnTo>
                  <a:lnTo>
                    <a:pt x="194" y="96"/>
                  </a:lnTo>
                  <a:lnTo>
                    <a:pt x="196" y="94"/>
                  </a:lnTo>
                  <a:lnTo>
                    <a:pt x="196" y="94"/>
                  </a:lnTo>
                  <a:lnTo>
                    <a:pt x="198" y="94"/>
                  </a:lnTo>
                  <a:lnTo>
                    <a:pt x="198" y="94"/>
                  </a:lnTo>
                  <a:lnTo>
                    <a:pt x="200" y="94"/>
                  </a:lnTo>
                  <a:lnTo>
                    <a:pt x="200" y="96"/>
                  </a:lnTo>
                  <a:lnTo>
                    <a:pt x="200" y="134"/>
                  </a:lnTo>
                  <a:close/>
                  <a:moveTo>
                    <a:pt x="218" y="136"/>
                  </a:moveTo>
                  <a:lnTo>
                    <a:pt x="218" y="136"/>
                  </a:lnTo>
                  <a:lnTo>
                    <a:pt x="216" y="138"/>
                  </a:lnTo>
                  <a:lnTo>
                    <a:pt x="214" y="138"/>
                  </a:lnTo>
                  <a:lnTo>
                    <a:pt x="214" y="138"/>
                  </a:lnTo>
                  <a:lnTo>
                    <a:pt x="214" y="138"/>
                  </a:lnTo>
                  <a:lnTo>
                    <a:pt x="212" y="138"/>
                  </a:lnTo>
                  <a:lnTo>
                    <a:pt x="210" y="136"/>
                  </a:lnTo>
                  <a:lnTo>
                    <a:pt x="210" y="98"/>
                  </a:lnTo>
                  <a:lnTo>
                    <a:pt x="210" y="98"/>
                  </a:lnTo>
                  <a:lnTo>
                    <a:pt x="212" y="96"/>
                  </a:lnTo>
                  <a:lnTo>
                    <a:pt x="214" y="96"/>
                  </a:lnTo>
                  <a:lnTo>
                    <a:pt x="214" y="96"/>
                  </a:lnTo>
                  <a:lnTo>
                    <a:pt x="214" y="96"/>
                  </a:lnTo>
                  <a:lnTo>
                    <a:pt x="216" y="96"/>
                  </a:lnTo>
                  <a:lnTo>
                    <a:pt x="218" y="98"/>
                  </a:lnTo>
                  <a:lnTo>
                    <a:pt x="218" y="136"/>
                  </a:lnTo>
                  <a:close/>
                  <a:moveTo>
                    <a:pt x="234" y="138"/>
                  </a:moveTo>
                  <a:lnTo>
                    <a:pt x="234" y="138"/>
                  </a:lnTo>
                  <a:lnTo>
                    <a:pt x="232" y="140"/>
                  </a:lnTo>
                  <a:lnTo>
                    <a:pt x="232" y="140"/>
                  </a:lnTo>
                  <a:lnTo>
                    <a:pt x="230" y="140"/>
                  </a:lnTo>
                  <a:lnTo>
                    <a:pt x="230" y="140"/>
                  </a:lnTo>
                  <a:lnTo>
                    <a:pt x="228" y="140"/>
                  </a:lnTo>
                  <a:lnTo>
                    <a:pt x="228" y="138"/>
                  </a:lnTo>
                  <a:lnTo>
                    <a:pt x="228" y="98"/>
                  </a:lnTo>
                  <a:lnTo>
                    <a:pt x="228" y="98"/>
                  </a:lnTo>
                  <a:lnTo>
                    <a:pt x="228" y="98"/>
                  </a:lnTo>
                  <a:lnTo>
                    <a:pt x="230" y="96"/>
                  </a:lnTo>
                  <a:lnTo>
                    <a:pt x="232" y="96"/>
                  </a:lnTo>
                  <a:lnTo>
                    <a:pt x="232" y="96"/>
                  </a:lnTo>
                  <a:lnTo>
                    <a:pt x="232" y="98"/>
                  </a:lnTo>
                  <a:lnTo>
                    <a:pt x="234" y="98"/>
                  </a:lnTo>
                  <a:lnTo>
                    <a:pt x="234" y="138"/>
                  </a:lnTo>
                  <a:close/>
                  <a:moveTo>
                    <a:pt x="250" y="138"/>
                  </a:moveTo>
                  <a:lnTo>
                    <a:pt x="250" y="138"/>
                  </a:lnTo>
                  <a:lnTo>
                    <a:pt x="250" y="140"/>
                  </a:lnTo>
                  <a:lnTo>
                    <a:pt x="248" y="140"/>
                  </a:lnTo>
                  <a:lnTo>
                    <a:pt x="246" y="140"/>
                  </a:lnTo>
                  <a:lnTo>
                    <a:pt x="246" y="140"/>
                  </a:lnTo>
                  <a:lnTo>
                    <a:pt x="244" y="140"/>
                  </a:lnTo>
                  <a:lnTo>
                    <a:pt x="244" y="138"/>
                  </a:lnTo>
                  <a:lnTo>
                    <a:pt x="244" y="100"/>
                  </a:lnTo>
                  <a:lnTo>
                    <a:pt x="244" y="100"/>
                  </a:lnTo>
                  <a:lnTo>
                    <a:pt x="244" y="98"/>
                  </a:lnTo>
                  <a:lnTo>
                    <a:pt x="246" y="98"/>
                  </a:lnTo>
                  <a:lnTo>
                    <a:pt x="248" y="98"/>
                  </a:lnTo>
                  <a:lnTo>
                    <a:pt x="248" y="98"/>
                  </a:lnTo>
                  <a:lnTo>
                    <a:pt x="250" y="98"/>
                  </a:lnTo>
                  <a:lnTo>
                    <a:pt x="250" y="100"/>
                  </a:lnTo>
                  <a:lnTo>
                    <a:pt x="250" y="138"/>
                  </a:lnTo>
                  <a:close/>
                  <a:moveTo>
                    <a:pt x="266" y="138"/>
                  </a:moveTo>
                  <a:lnTo>
                    <a:pt x="266" y="138"/>
                  </a:lnTo>
                  <a:lnTo>
                    <a:pt x="266" y="140"/>
                  </a:lnTo>
                  <a:lnTo>
                    <a:pt x="264" y="140"/>
                  </a:lnTo>
                  <a:lnTo>
                    <a:pt x="262" y="140"/>
                  </a:lnTo>
                  <a:lnTo>
                    <a:pt x="262" y="140"/>
                  </a:lnTo>
                  <a:lnTo>
                    <a:pt x="262" y="140"/>
                  </a:lnTo>
                  <a:lnTo>
                    <a:pt x="260" y="138"/>
                  </a:lnTo>
                  <a:lnTo>
                    <a:pt x="260" y="100"/>
                  </a:lnTo>
                  <a:lnTo>
                    <a:pt x="260" y="100"/>
                  </a:lnTo>
                  <a:lnTo>
                    <a:pt x="262" y="98"/>
                  </a:lnTo>
                  <a:lnTo>
                    <a:pt x="262" y="98"/>
                  </a:lnTo>
                  <a:lnTo>
                    <a:pt x="264" y="98"/>
                  </a:lnTo>
                  <a:lnTo>
                    <a:pt x="264" y="98"/>
                  </a:lnTo>
                  <a:lnTo>
                    <a:pt x="266" y="98"/>
                  </a:lnTo>
                  <a:lnTo>
                    <a:pt x="266" y="100"/>
                  </a:lnTo>
                  <a:lnTo>
                    <a:pt x="266" y="138"/>
                  </a:lnTo>
                  <a:close/>
                  <a:moveTo>
                    <a:pt x="284" y="140"/>
                  </a:moveTo>
                  <a:lnTo>
                    <a:pt x="284" y="140"/>
                  </a:lnTo>
                  <a:lnTo>
                    <a:pt x="282" y="140"/>
                  </a:lnTo>
                  <a:lnTo>
                    <a:pt x="282" y="142"/>
                  </a:lnTo>
                  <a:lnTo>
                    <a:pt x="280" y="142"/>
                  </a:lnTo>
                  <a:lnTo>
                    <a:pt x="280" y="142"/>
                  </a:lnTo>
                  <a:lnTo>
                    <a:pt x="278" y="140"/>
                  </a:lnTo>
                  <a:lnTo>
                    <a:pt x="278" y="140"/>
                  </a:lnTo>
                  <a:lnTo>
                    <a:pt x="278" y="100"/>
                  </a:lnTo>
                  <a:lnTo>
                    <a:pt x="278" y="100"/>
                  </a:lnTo>
                  <a:lnTo>
                    <a:pt x="278" y="100"/>
                  </a:lnTo>
                  <a:lnTo>
                    <a:pt x="280" y="98"/>
                  </a:lnTo>
                  <a:lnTo>
                    <a:pt x="282" y="98"/>
                  </a:lnTo>
                  <a:lnTo>
                    <a:pt x="282" y="98"/>
                  </a:lnTo>
                  <a:lnTo>
                    <a:pt x="282" y="100"/>
                  </a:lnTo>
                  <a:lnTo>
                    <a:pt x="284" y="100"/>
                  </a:lnTo>
                  <a:lnTo>
                    <a:pt x="284" y="140"/>
                  </a:lnTo>
                  <a:close/>
                  <a:moveTo>
                    <a:pt x="300" y="140"/>
                  </a:moveTo>
                  <a:lnTo>
                    <a:pt x="300" y="140"/>
                  </a:lnTo>
                  <a:lnTo>
                    <a:pt x="300" y="140"/>
                  </a:lnTo>
                  <a:lnTo>
                    <a:pt x="298" y="142"/>
                  </a:lnTo>
                  <a:lnTo>
                    <a:pt x="296" y="142"/>
                  </a:lnTo>
                  <a:lnTo>
                    <a:pt x="296" y="142"/>
                  </a:lnTo>
                  <a:lnTo>
                    <a:pt x="294" y="140"/>
                  </a:lnTo>
                  <a:lnTo>
                    <a:pt x="294" y="140"/>
                  </a:lnTo>
                  <a:lnTo>
                    <a:pt x="294" y="100"/>
                  </a:lnTo>
                  <a:lnTo>
                    <a:pt x="294" y="100"/>
                  </a:lnTo>
                  <a:lnTo>
                    <a:pt x="294" y="100"/>
                  </a:lnTo>
                  <a:lnTo>
                    <a:pt x="296" y="98"/>
                  </a:lnTo>
                  <a:lnTo>
                    <a:pt x="298" y="98"/>
                  </a:lnTo>
                  <a:lnTo>
                    <a:pt x="298" y="98"/>
                  </a:lnTo>
                  <a:lnTo>
                    <a:pt x="300" y="100"/>
                  </a:lnTo>
                  <a:lnTo>
                    <a:pt x="300" y="100"/>
                  </a:lnTo>
                  <a:lnTo>
                    <a:pt x="300" y="140"/>
                  </a:lnTo>
                  <a:close/>
                  <a:moveTo>
                    <a:pt x="318" y="140"/>
                  </a:moveTo>
                  <a:lnTo>
                    <a:pt x="318" y="140"/>
                  </a:lnTo>
                  <a:lnTo>
                    <a:pt x="318" y="140"/>
                  </a:lnTo>
                  <a:lnTo>
                    <a:pt x="316" y="142"/>
                  </a:lnTo>
                  <a:lnTo>
                    <a:pt x="314" y="142"/>
                  </a:lnTo>
                  <a:lnTo>
                    <a:pt x="314" y="142"/>
                  </a:lnTo>
                  <a:lnTo>
                    <a:pt x="312" y="140"/>
                  </a:lnTo>
                  <a:lnTo>
                    <a:pt x="312" y="140"/>
                  </a:lnTo>
                  <a:lnTo>
                    <a:pt x="312" y="100"/>
                  </a:lnTo>
                  <a:lnTo>
                    <a:pt x="312" y="100"/>
                  </a:lnTo>
                  <a:lnTo>
                    <a:pt x="312" y="100"/>
                  </a:lnTo>
                  <a:lnTo>
                    <a:pt x="314" y="98"/>
                  </a:lnTo>
                  <a:lnTo>
                    <a:pt x="316" y="98"/>
                  </a:lnTo>
                  <a:lnTo>
                    <a:pt x="316" y="98"/>
                  </a:lnTo>
                  <a:lnTo>
                    <a:pt x="318" y="100"/>
                  </a:lnTo>
                  <a:lnTo>
                    <a:pt x="318" y="100"/>
                  </a:lnTo>
                  <a:lnTo>
                    <a:pt x="318" y="140"/>
                  </a:lnTo>
                  <a:close/>
                  <a:moveTo>
                    <a:pt x="334" y="140"/>
                  </a:moveTo>
                  <a:lnTo>
                    <a:pt x="334" y="140"/>
                  </a:lnTo>
                  <a:lnTo>
                    <a:pt x="334" y="140"/>
                  </a:lnTo>
                  <a:lnTo>
                    <a:pt x="332" y="142"/>
                  </a:lnTo>
                  <a:lnTo>
                    <a:pt x="330" y="142"/>
                  </a:lnTo>
                  <a:lnTo>
                    <a:pt x="330" y="142"/>
                  </a:lnTo>
                  <a:lnTo>
                    <a:pt x="330" y="140"/>
                  </a:lnTo>
                  <a:lnTo>
                    <a:pt x="328" y="140"/>
                  </a:lnTo>
                  <a:lnTo>
                    <a:pt x="328" y="100"/>
                  </a:lnTo>
                  <a:lnTo>
                    <a:pt x="328" y="100"/>
                  </a:lnTo>
                  <a:lnTo>
                    <a:pt x="330" y="100"/>
                  </a:lnTo>
                  <a:lnTo>
                    <a:pt x="330" y="98"/>
                  </a:lnTo>
                  <a:lnTo>
                    <a:pt x="332" y="98"/>
                  </a:lnTo>
                  <a:lnTo>
                    <a:pt x="332" y="98"/>
                  </a:lnTo>
                  <a:lnTo>
                    <a:pt x="334" y="100"/>
                  </a:lnTo>
                  <a:lnTo>
                    <a:pt x="334" y="100"/>
                  </a:lnTo>
                  <a:lnTo>
                    <a:pt x="334" y="140"/>
                  </a:lnTo>
                  <a:close/>
                  <a:moveTo>
                    <a:pt x="352" y="140"/>
                  </a:moveTo>
                  <a:lnTo>
                    <a:pt x="352" y="140"/>
                  </a:lnTo>
                  <a:lnTo>
                    <a:pt x="350" y="140"/>
                  </a:lnTo>
                  <a:lnTo>
                    <a:pt x="348" y="142"/>
                  </a:lnTo>
                  <a:lnTo>
                    <a:pt x="348" y="142"/>
                  </a:lnTo>
                  <a:lnTo>
                    <a:pt x="348" y="142"/>
                  </a:lnTo>
                  <a:lnTo>
                    <a:pt x="346" y="140"/>
                  </a:lnTo>
                  <a:lnTo>
                    <a:pt x="344" y="140"/>
                  </a:lnTo>
                  <a:lnTo>
                    <a:pt x="344" y="100"/>
                  </a:lnTo>
                  <a:lnTo>
                    <a:pt x="344" y="100"/>
                  </a:lnTo>
                  <a:lnTo>
                    <a:pt x="346" y="100"/>
                  </a:lnTo>
                  <a:lnTo>
                    <a:pt x="348" y="98"/>
                  </a:lnTo>
                  <a:lnTo>
                    <a:pt x="348" y="98"/>
                  </a:lnTo>
                  <a:lnTo>
                    <a:pt x="348" y="98"/>
                  </a:lnTo>
                  <a:lnTo>
                    <a:pt x="350" y="100"/>
                  </a:lnTo>
                  <a:lnTo>
                    <a:pt x="352" y="100"/>
                  </a:lnTo>
                  <a:lnTo>
                    <a:pt x="352" y="140"/>
                  </a:lnTo>
                  <a:close/>
                  <a:moveTo>
                    <a:pt x="368" y="138"/>
                  </a:moveTo>
                  <a:lnTo>
                    <a:pt x="368" y="138"/>
                  </a:lnTo>
                  <a:lnTo>
                    <a:pt x="366" y="140"/>
                  </a:lnTo>
                  <a:lnTo>
                    <a:pt x="366" y="140"/>
                  </a:lnTo>
                  <a:lnTo>
                    <a:pt x="364" y="140"/>
                  </a:lnTo>
                  <a:lnTo>
                    <a:pt x="364" y="140"/>
                  </a:lnTo>
                  <a:lnTo>
                    <a:pt x="362" y="140"/>
                  </a:lnTo>
                  <a:lnTo>
                    <a:pt x="362" y="138"/>
                  </a:lnTo>
                  <a:lnTo>
                    <a:pt x="362" y="100"/>
                  </a:lnTo>
                  <a:lnTo>
                    <a:pt x="362" y="100"/>
                  </a:lnTo>
                  <a:lnTo>
                    <a:pt x="362" y="98"/>
                  </a:lnTo>
                  <a:lnTo>
                    <a:pt x="364" y="98"/>
                  </a:lnTo>
                  <a:lnTo>
                    <a:pt x="366" y="98"/>
                  </a:lnTo>
                  <a:lnTo>
                    <a:pt x="366" y="98"/>
                  </a:lnTo>
                  <a:lnTo>
                    <a:pt x="366" y="98"/>
                  </a:lnTo>
                  <a:lnTo>
                    <a:pt x="368" y="100"/>
                  </a:lnTo>
                  <a:lnTo>
                    <a:pt x="368" y="138"/>
                  </a:lnTo>
                  <a:close/>
                  <a:moveTo>
                    <a:pt x="384" y="138"/>
                  </a:moveTo>
                  <a:lnTo>
                    <a:pt x="384" y="138"/>
                  </a:lnTo>
                  <a:lnTo>
                    <a:pt x="384" y="140"/>
                  </a:lnTo>
                  <a:lnTo>
                    <a:pt x="382" y="140"/>
                  </a:lnTo>
                  <a:lnTo>
                    <a:pt x="380" y="140"/>
                  </a:lnTo>
                  <a:lnTo>
                    <a:pt x="380" y="140"/>
                  </a:lnTo>
                  <a:lnTo>
                    <a:pt x="378" y="140"/>
                  </a:lnTo>
                  <a:lnTo>
                    <a:pt x="378" y="138"/>
                  </a:lnTo>
                  <a:lnTo>
                    <a:pt x="378" y="100"/>
                  </a:lnTo>
                  <a:lnTo>
                    <a:pt x="378" y="100"/>
                  </a:lnTo>
                  <a:lnTo>
                    <a:pt x="378" y="98"/>
                  </a:lnTo>
                  <a:lnTo>
                    <a:pt x="380" y="98"/>
                  </a:lnTo>
                  <a:lnTo>
                    <a:pt x="382" y="98"/>
                  </a:lnTo>
                  <a:lnTo>
                    <a:pt x="382" y="98"/>
                  </a:lnTo>
                  <a:lnTo>
                    <a:pt x="384" y="98"/>
                  </a:lnTo>
                  <a:lnTo>
                    <a:pt x="384" y="100"/>
                  </a:lnTo>
                  <a:lnTo>
                    <a:pt x="384" y="138"/>
                  </a:lnTo>
                  <a:close/>
                  <a:moveTo>
                    <a:pt x="400" y="138"/>
                  </a:moveTo>
                  <a:lnTo>
                    <a:pt x="400" y="138"/>
                  </a:lnTo>
                  <a:lnTo>
                    <a:pt x="400" y="140"/>
                  </a:lnTo>
                  <a:lnTo>
                    <a:pt x="398" y="140"/>
                  </a:lnTo>
                  <a:lnTo>
                    <a:pt x="396" y="140"/>
                  </a:lnTo>
                  <a:lnTo>
                    <a:pt x="396" y="140"/>
                  </a:lnTo>
                  <a:lnTo>
                    <a:pt x="396" y="140"/>
                  </a:lnTo>
                  <a:lnTo>
                    <a:pt x="394" y="138"/>
                  </a:lnTo>
                  <a:lnTo>
                    <a:pt x="394" y="98"/>
                  </a:lnTo>
                  <a:lnTo>
                    <a:pt x="394" y="98"/>
                  </a:lnTo>
                  <a:lnTo>
                    <a:pt x="396" y="98"/>
                  </a:lnTo>
                  <a:lnTo>
                    <a:pt x="396" y="96"/>
                  </a:lnTo>
                  <a:lnTo>
                    <a:pt x="398" y="96"/>
                  </a:lnTo>
                  <a:lnTo>
                    <a:pt x="398" y="96"/>
                  </a:lnTo>
                  <a:lnTo>
                    <a:pt x="400" y="98"/>
                  </a:lnTo>
                  <a:lnTo>
                    <a:pt x="400" y="98"/>
                  </a:lnTo>
                  <a:lnTo>
                    <a:pt x="400" y="138"/>
                  </a:lnTo>
                  <a:close/>
                  <a:moveTo>
                    <a:pt x="418" y="136"/>
                  </a:moveTo>
                  <a:lnTo>
                    <a:pt x="418" y="136"/>
                  </a:lnTo>
                  <a:lnTo>
                    <a:pt x="416" y="138"/>
                  </a:lnTo>
                  <a:lnTo>
                    <a:pt x="416" y="138"/>
                  </a:lnTo>
                  <a:lnTo>
                    <a:pt x="414" y="138"/>
                  </a:lnTo>
                  <a:lnTo>
                    <a:pt x="414" y="138"/>
                  </a:lnTo>
                  <a:lnTo>
                    <a:pt x="412" y="138"/>
                  </a:lnTo>
                  <a:lnTo>
                    <a:pt x="412" y="136"/>
                  </a:lnTo>
                  <a:lnTo>
                    <a:pt x="412" y="98"/>
                  </a:lnTo>
                  <a:lnTo>
                    <a:pt x="412" y="98"/>
                  </a:lnTo>
                  <a:lnTo>
                    <a:pt x="412" y="96"/>
                  </a:lnTo>
                  <a:lnTo>
                    <a:pt x="414" y="96"/>
                  </a:lnTo>
                  <a:lnTo>
                    <a:pt x="416" y="96"/>
                  </a:lnTo>
                  <a:lnTo>
                    <a:pt x="416" y="96"/>
                  </a:lnTo>
                  <a:lnTo>
                    <a:pt x="416" y="96"/>
                  </a:lnTo>
                  <a:lnTo>
                    <a:pt x="418" y="98"/>
                  </a:lnTo>
                  <a:lnTo>
                    <a:pt x="418" y="136"/>
                  </a:lnTo>
                  <a:close/>
                  <a:moveTo>
                    <a:pt x="434" y="134"/>
                  </a:moveTo>
                  <a:lnTo>
                    <a:pt x="434" y="134"/>
                  </a:lnTo>
                  <a:lnTo>
                    <a:pt x="434" y="136"/>
                  </a:lnTo>
                  <a:lnTo>
                    <a:pt x="432" y="138"/>
                  </a:lnTo>
                  <a:lnTo>
                    <a:pt x="430" y="138"/>
                  </a:lnTo>
                  <a:lnTo>
                    <a:pt x="430" y="138"/>
                  </a:lnTo>
                  <a:lnTo>
                    <a:pt x="428" y="136"/>
                  </a:lnTo>
                  <a:lnTo>
                    <a:pt x="428" y="134"/>
                  </a:lnTo>
                  <a:lnTo>
                    <a:pt x="428" y="96"/>
                  </a:lnTo>
                  <a:lnTo>
                    <a:pt x="428" y="96"/>
                  </a:lnTo>
                  <a:lnTo>
                    <a:pt x="428" y="94"/>
                  </a:lnTo>
                  <a:lnTo>
                    <a:pt x="430" y="94"/>
                  </a:lnTo>
                  <a:lnTo>
                    <a:pt x="432" y="94"/>
                  </a:lnTo>
                  <a:lnTo>
                    <a:pt x="432" y="94"/>
                  </a:lnTo>
                  <a:lnTo>
                    <a:pt x="434" y="94"/>
                  </a:lnTo>
                  <a:lnTo>
                    <a:pt x="434" y="96"/>
                  </a:lnTo>
                  <a:lnTo>
                    <a:pt x="434" y="134"/>
                  </a:lnTo>
                  <a:close/>
                  <a:moveTo>
                    <a:pt x="450" y="132"/>
                  </a:moveTo>
                  <a:lnTo>
                    <a:pt x="450" y="132"/>
                  </a:lnTo>
                  <a:lnTo>
                    <a:pt x="450" y="134"/>
                  </a:lnTo>
                  <a:lnTo>
                    <a:pt x="448" y="134"/>
                  </a:lnTo>
                  <a:lnTo>
                    <a:pt x="446" y="134"/>
                  </a:lnTo>
                  <a:lnTo>
                    <a:pt x="446" y="134"/>
                  </a:lnTo>
                  <a:lnTo>
                    <a:pt x="446" y="134"/>
                  </a:lnTo>
                  <a:lnTo>
                    <a:pt x="444" y="132"/>
                  </a:lnTo>
                  <a:lnTo>
                    <a:pt x="444" y="94"/>
                  </a:lnTo>
                  <a:lnTo>
                    <a:pt x="444" y="94"/>
                  </a:lnTo>
                  <a:lnTo>
                    <a:pt x="446" y="92"/>
                  </a:lnTo>
                  <a:lnTo>
                    <a:pt x="446" y="92"/>
                  </a:lnTo>
                  <a:lnTo>
                    <a:pt x="448" y="92"/>
                  </a:lnTo>
                  <a:lnTo>
                    <a:pt x="448" y="92"/>
                  </a:lnTo>
                  <a:lnTo>
                    <a:pt x="450" y="92"/>
                  </a:lnTo>
                  <a:lnTo>
                    <a:pt x="450" y="94"/>
                  </a:lnTo>
                  <a:lnTo>
                    <a:pt x="450" y="132"/>
                  </a:lnTo>
                  <a:close/>
                  <a:moveTo>
                    <a:pt x="468" y="130"/>
                  </a:moveTo>
                  <a:lnTo>
                    <a:pt x="468" y="130"/>
                  </a:lnTo>
                  <a:lnTo>
                    <a:pt x="466" y="132"/>
                  </a:lnTo>
                  <a:lnTo>
                    <a:pt x="464" y="132"/>
                  </a:lnTo>
                  <a:lnTo>
                    <a:pt x="464" y="132"/>
                  </a:lnTo>
                  <a:lnTo>
                    <a:pt x="464" y="132"/>
                  </a:lnTo>
                  <a:lnTo>
                    <a:pt x="462" y="132"/>
                  </a:lnTo>
                  <a:lnTo>
                    <a:pt x="460" y="130"/>
                  </a:lnTo>
                  <a:lnTo>
                    <a:pt x="460" y="92"/>
                  </a:lnTo>
                  <a:lnTo>
                    <a:pt x="460" y="92"/>
                  </a:lnTo>
                  <a:lnTo>
                    <a:pt x="462" y="90"/>
                  </a:lnTo>
                  <a:lnTo>
                    <a:pt x="464" y="90"/>
                  </a:lnTo>
                  <a:lnTo>
                    <a:pt x="464" y="90"/>
                  </a:lnTo>
                  <a:lnTo>
                    <a:pt x="464" y="90"/>
                  </a:lnTo>
                  <a:lnTo>
                    <a:pt x="466" y="90"/>
                  </a:lnTo>
                  <a:lnTo>
                    <a:pt x="468" y="92"/>
                  </a:lnTo>
                  <a:lnTo>
                    <a:pt x="468" y="130"/>
                  </a:lnTo>
                  <a:close/>
                  <a:moveTo>
                    <a:pt x="484" y="128"/>
                  </a:moveTo>
                  <a:lnTo>
                    <a:pt x="484" y="128"/>
                  </a:lnTo>
                  <a:lnTo>
                    <a:pt x="482" y="130"/>
                  </a:lnTo>
                  <a:lnTo>
                    <a:pt x="482" y="130"/>
                  </a:lnTo>
                  <a:lnTo>
                    <a:pt x="480" y="130"/>
                  </a:lnTo>
                  <a:lnTo>
                    <a:pt x="480" y="130"/>
                  </a:lnTo>
                  <a:lnTo>
                    <a:pt x="478" y="130"/>
                  </a:lnTo>
                  <a:lnTo>
                    <a:pt x="478" y="128"/>
                  </a:lnTo>
                  <a:lnTo>
                    <a:pt x="478" y="90"/>
                  </a:lnTo>
                  <a:lnTo>
                    <a:pt x="478" y="90"/>
                  </a:lnTo>
                  <a:lnTo>
                    <a:pt x="478" y="88"/>
                  </a:lnTo>
                  <a:lnTo>
                    <a:pt x="480" y="88"/>
                  </a:lnTo>
                  <a:lnTo>
                    <a:pt x="482" y="88"/>
                  </a:lnTo>
                  <a:lnTo>
                    <a:pt x="482" y="88"/>
                  </a:lnTo>
                  <a:lnTo>
                    <a:pt x="482" y="88"/>
                  </a:lnTo>
                  <a:lnTo>
                    <a:pt x="484" y="90"/>
                  </a:lnTo>
                  <a:lnTo>
                    <a:pt x="484" y="128"/>
                  </a:lnTo>
                  <a:close/>
                  <a:moveTo>
                    <a:pt x="500" y="124"/>
                  </a:moveTo>
                  <a:lnTo>
                    <a:pt x="500" y="124"/>
                  </a:lnTo>
                  <a:lnTo>
                    <a:pt x="500" y="126"/>
                  </a:lnTo>
                  <a:lnTo>
                    <a:pt x="498" y="128"/>
                  </a:lnTo>
                  <a:lnTo>
                    <a:pt x="496" y="128"/>
                  </a:lnTo>
                  <a:lnTo>
                    <a:pt x="496" y="128"/>
                  </a:lnTo>
                  <a:lnTo>
                    <a:pt x="494" y="126"/>
                  </a:lnTo>
                  <a:lnTo>
                    <a:pt x="494" y="124"/>
                  </a:lnTo>
                  <a:lnTo>
                    <a:pt x="494" y="86"/>
                  </a:lnTo>
                  <a:lnTo>
                    <a:pt x="494" y="86"/>
                  </a:lnTo>
                  <a:lnTo>
                    <a:pt x="494" y="84"/>
                  </a:lnTo>
                  <a:lnTo>
                    <a:pt x="496" y="84"/>
                  </a:lnTo>
                  <a:lnTo>
                    <a:pt x="498" y="84"/>
                  </a:lnTo>
                  <a:lnTo>
                    <a:pt x="498" y="84"/>
                  </a:lnTo>
                  <a:lnTo>
                    <a:pt x="500" y="84"/>
                  </a:lnTo>
                  <a:lnTo>
                    <a:pt x="500" y="86"/>
                  </a:lnTo>
                  <a:lnTo>
                    <a:pt x="500" y="124"/>
                  </a:lnTo>
                  <a:close/>
                  <a:moveTo>
                    <a:pt x="516" y="122"/>
                  </a:moveTo>
                  <a:lnTo>
                    <a:pt x="516" y="122"/>
                  </a:lnTo>
                  <a:lnTo>
                    <a:pt x="516" y="122"/>
                  </a:lnTo>
                  <a:lnTo>
                    <a:pt x="514" y="124"/>
                  </a:lnTo>
                  <a:lnTo>
                    <a:pt x="512" y="124"/>
                  </a:lnTo>
                  <a:lnTo>
                    <a:pt x="512" y="124"/>
                  </a:lnTo>
                  <a:lnTo>
                    <a:pt x="512" y="122"/>
                  </a:lnTo>
                  <a:lnTo>
                    <a:pt x="510" y="122"/>
                  </a:lnTo>
                  <a:lnTo>
                    <a:pt x="510" y="82"/>
                  </a:lnTo>
                  <a:lnTo>
                    <a:pt x="510" y="82"/>
                  </a:lnTo>
                  <a:lnTo>
                    <a:pt x="512" y="80"/>
                  </a:lnTo>
                  <a:lnTo>
                    <a:pt x="512" y="80"/>
                  </a:lnTo>
                  <a:lnTo>
                    <a:pt x="514" y="80"/>
                  </a:lnTo>
                  <a:lnTo>
                    <a:pt x="514" y="80"/>
                  </a:lnTo>
                  <a:lnTo>
                    <a:pt x="516" y="80"/>
                  </a:lnTo>
                  <a:lnTo>
                    <a:pt x="516" y="82"/>
                  </a:lnTo>
                  <a:lnTo>
                    <a:pt x="516" y="122"/>
                  </a:lnTo>
                  <a:close/>
                  <a:moveTo>
                    <a:pt x="534" y="118"/>
                  </a:moveTo>
                  <a:lnTo>
                    <a:pt x="534" y="118"/>
                  </a:lnTo>
                  <a:lnTo>
                    <a:pt x="532" y="120"/>
                  </a:lnTo>
                  <a:lnTo>
                    <a:pt x="532" y="120"/>
                  </a:lnTo>
                  <a:lnTo>
                    <a:pt x="530" y="120"/>
                  </a:lnTo>
                  <a:lnTo>
                    <a:pt x="530" y="120"/>
                  </a:lnTo>
                  <a:lnTo>
                    <a:pt x="528" y="120"/>
                  </a:lnTo>
                  <a:lnTo>
                    <a:pt x="528" y="118"/>
                  </a:lnTo>
                  <a:lnTo>
                    <a:pt x="528" y="80"/>
                  </a:lnTo>
                  <a:lnTo>
                    <a:pt x="528" y="80"/>
                  </a:lnTo>
                  <a:lnTo>
                    <a:pt x="528" y="78"/>
                  </a:lnTo>
                  <a:lnTo>
                    <a:pt x="530" y="76"/>
                  </a:lnTo>
                  <a:lnTo>
                    <a:pt x="532" y="76"/>
                  </a:lnTo>
                  <a:lnTo>
                    <a:pt x="532" y="76"/>
                  </a:lnTo>
                  <a:lnTo>
                    <a:pt x="532" y="78"/>
                  </a:lnTo>
                  <a:lnTo>
                    <a:pt x="534" y="80"/>
                  </a:lnTo>
                  <a:lnTo>
                    <a:pt x="534" y="118"/>
                  </a:lnTo>
                  <a:close/>
                  <a:moveTo>
                    <a:pt x="550" y="112"/>
                  </a:moveTo>
                  <a:lnTo>
                    <a:pt x="550" y="112"/>
                  </a:lnTo>
                  <a:lnTo>
                    <a:pt x="550" y="114"/>
                  </a:lnTo>
                  <a:lnTo>
                    <a:pt x="548" y="116"/>
                  </a:lnTo>
                  <a:lnTo>
                    <a:pt x="546" y="116"/>
                  </a:lnTo>
                  <a:lnTo>
                    <a:pt x="546" y="116"/>
                  </a:lnTo>
                  <a:lnTo>
                    <a:pt x="544" y="114"/>
                  </a:lnTo>
                  <a:lnTo>
                    <a:pt x="544" y="112"/>
                  </a:lnTo>
                  <a:lnTo>
                    <a:pt x="544" y="74"/>
                  </a:lnTo>
                  <a:lnTo>
                    <a:pt x="544" y="74"/>
                  </a:lnTo>
                  <a:lnTo>
                    <a:pt x="544" y="72"/>
                  </a:lnTo>
                  <a:lnTo>
                    <a:pt x="546" y="72"/>
                  </a:lnTo>
                  <a:lnTo>
                    <a:pt x="548" y="72"/>
                  </a:lnTo>
                  <a:lnTo>
                    <a:pt x="548" y="72"/>
                  </a:lnTo>
                  <a:lnTo>
                    <a:pt x="550" y="72"/>
                  </a:lnTo>
                  <a:lnTo>
                    <a:pt x="550" y="74"/>
                  </a:lnTo>
                  <a:lnTo>
                    <a:pt x="550" y="112"/>
                  </a:lnTo>
                  <a:close/>
                  <a:moveTo>
                    <a:pt x="566" y="108"/>
                  </a:moveTo>
                  <a:lnTo>
                    <a:pt x="566" y="108"/>
                  </a:lnTo>
                  <a:lnTo>
                    <a:pt x="566" y="108"/>
                  </a:lnTo>
                  <a:lnTo>
                    <a:pt x="564" y="110"/>
                  </a:lnTo>
                  <a:lnTo>
                    <a:pt x="562" y="110"/>
                  </a:lnTo>
                  <a:lnTo>
                    <a:pt x="562" y="110"/>
                  </a:lnTo>
                  <a:lnTo>
                    <a:pt x="560" y="108"/>
                  </a:lnTo>
                  <a:lnTo>
                    <a:pt x="560" y="108"/>
                  </a:lnTo>
                  <a:lnTo>
                    <a:pt x="560" y="68"/>
                  </a:lnTo>
                  <a:lnTo>
                    <a:pt x="560" y="68"/>
                  </a:lnTo>
                  <a:lnTo>
                    <a:pt x="560" y="68"/>
                  </a:lnTo>
                  <a:lnTo>
                    <a:pt x="562" y="66"/>
                  </a:lnTo>
                  <a:lnTo>
                    <a:pt x="564" y="66"/>
                  </a:lnTo>
                  <a:lnTo>
                    <a:pt x="564" y="66"/>
                  </a:lnTo>
                  <a:lnTo>
                    <a:pt x="566" y="68"/>
                  </a:lnTo>
                  <a:lnTo>
                    <a:pt x="566" y="68"/>
                  </a:lnTo>
                  <a:lnTo>
                    <a:pt x="566" y="108"/>
                  </a:lnTo>
                  <a:close/>
                  <a:moveTo>
                    <a:pt x="582" y="102"/>
                  </a:moveTo>
                  <a:lnTo>
                    <a:pt x="582" y="102"/>
                  </a:lnTo>
                  <a:lnTo>
                    <a:pt x="582" y="102"/>
                  </a:lnTo>
                  <a:lnTo>
                    <a:pt x="580" y="104"/>
                  </a:lnTo>
                  <a:lnTo>
                    <a:pt x="580" y="104"/>
                  </a:lnTo>
                  <a:lnTo>
                    <a:pt x="580" y="104"/>
                  </a:lnTo>
                  <a:lnTo>
                    <a:pt x="578" y="102"/>
                  </a:lnTo>
                  <a:lnTo>
                    <a:pt x="576" y="102"/>
                  </a:lnTo>
                  <a:lnTo>
                    <a:pt x="576" y="62"/>
                  </a:lnTo>
                  <a:lnTo>
                    <a:pt x="576" y="62"/>
                  </a:lnTo>
                  <a:lnTo>
                    <a:pt x="578" y="60"/>
                  </a:lnTo>
                  <a:lnTo>
                    <a:pt x="580" y="60"/>
                  </a:lnTo>
                  <a:lnTo>
                    <a:pt x="580" y="60"/>
                  </a:lnTo>
                  <a:lnTo>
                    <a:pt x="580" y="60"/>
                  </a:lnTo>
                  <a:lnTo>
                    <a:pt x="582" y="60"/>
                  </a:lnTo>
                  <a:lnTo>
                    <a:pt x="582" y="62"/>
                  </a:lnTo>
                  <a:lnTo>
                    <a:pt x="582" y="102"/>
                  </a:lnTo>
                  <a:close/>
                  <a:moveTo>
                    <a:pt x="600" y="92"/>
                  </a:moveTo>
                  <a:lnTo>
                    <a:pt x="600" y="92"/>
                  </a:lnTo>
                  <a:lnTo>
                    <a:pt x="598" y="94"/>
                  </a:lnTo>
                  <a:lnTo>
                    <a:pt x="598" y="94"/>
                  </a:lnTo>
                  <a:lnTo>
                    <a:pt x="596" y="94"/>
                  </a:lnTo>
                  <a:lnTo>
                    <a:pt x="596" y="94"/>
                  </a:lnTo>
                  <a:lnTo>
                    <a:pt x="594" y="94"/>
                  </a:lnTo>
                  <a:lnTo>
                    <a:pt x="594" y="92"/>
                  </a:lnTo>
                  <a:lnTo>
                    <a:pt x="594" y="54"/>
                  </a:lnTo>
                  <a:lnTo>
                    <a:pt x="594" y="54"/>
                  </a:lnTo>
                  <a:lnTo>
                    <a:pt x="594" y="52"/>
                  </a:lnTo>
                  <a:lnTo>
                    <a:pt x="596" y="52"/>
                  </a:lnTo>
                  <a:lnTo>
                    <a:pt x="598" y="52"/>
                  </a:lnTo>
                  <a:lnTo>
                    <a:pt x="598" y="52"/>
                  </a:lnTo>
                  <a:lnTo>
                    <a:pt x="598" y="52"/>
                  </a:lnTo>
                  <a:lnTo>
                    <a:pt x="600" y="54"/>
                  </a:lnTo>
                  <a:lnTo>
                    <a:pt x="600" y="92"/>
                  </a:lnTo>
                  <a:close/>
                  <a:moveTo>
                    <a:pt x="616" y="80"/>
                  </a:moveTo>
                  <a:lnTo>
                    <a:pt x="616" y="80"/>
                  </a:lnTo>
                  <a:lnTo>
                    <a:pt x="616" y="82"/>
                  </a:lnTo>
                  <a:lnTo>
                    <a:pt x="614" y="84"/>
                  </a:lnTo>
                  <a:lnTo>
                    <a:pt x="612" y="84"/>
                  </a:lnTo>
                  <a:lnTo>
                    <a:pt x="612" y="84"/>
                  </a:lnTo>
                  <a:lnTo>
                    <a:pt x="610" y="82"/>
                  </a:lnTo>
                  <a:lnTo>
                    <a:pt x="610" y="80"/>
                  </a:lnTo>
                  <a:lnTo>
                    <a:pt x="610" y="42"/>
                  </a:lnTo>
                  <a:lnTo>
                    <a:pt x="610" y="42"/>
                  </a:lnTo>
                  <a:lnTo>
                    <a:pt x="610" y="40"/>
                  </a:lnTo>
                  <a:lnTo>
                    <a:pt x="612" y="40"/>
                  </a:lnTo>
                  <a:lnTo>
                    <a:pt x="614" y="40"/>
                  </a:lnTo>
                  <a:lnTo>
                    <a:pt x="614" y="40"/>
                  </a:lnTo>
                  <a:lnTo>
                    <a:pt x="616" y="40"/>
                  </a:lnTo>
                  <a:lnTo>
                    <a:pt x="616" y="42"/>
                  </a:lnTo>
                  <a:lnTo>
                    <a:pt x="616" y="80"/>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901"/>
            <p:cNvSpPr>
              <a:spLocks noEditPoints="1"/>
            </p:cNvSpPr>
            <p:nvPr/>
          </p:nvSpPr>
          <p:spPr bwMode="auto">
            <a:xfrm>
              <a:off x="-1749425" y="-3140075"/>
              <a:ext cx="990600" cy="330200"/>
            </a:xfrm>
            <a:custGeom>
              <a:avLst/>
              <a:gdLst/>
              <a:ahLst/>
              <a:cxnLst>
                <a:cxn ang="0">
                  <a:pos x="2" y="70"/>
                </a:cxn>
                <a:cxn ang="0">
                  <a:pos x="190" y="202"/>
                </a:cxn>
                <a:cxn ang="0">
                  <a:pos x="616" y="146"/>
                </a:cxn>
                <a:cxn ang="0">
                  <a:pos x="486" y="14"/>
                </a:cxn>
                <a:cxn ang="0">
                  <a:pos x="12" y="142"/>
                </a:cxn>
                <a:cxn ang="0">
                  <a:pos x="34" y="156"/>
                </a:cxn>
                <a:cxn ang="0">
                  <a:pos x="34" y="114"/>
                </a:cxn>
                <a:cxn ang="0">
                  <a:pos x="46" y="124"/>
                </a:cxn>
                <a:cxn ang="0">
                  <a:pos x="64" y="172"/>
                </a:cxn>
                <a:cxn ang="0">
                  <a:pos x="68" y="170"/>
                </a:cxn>
                <a:cxn ang="0">
                  <a:pos x="80" y="134"/>
                </a:cxn>
                <a:cxn ang="0">
                  <a:pos x="96" y="182"/>
                </a:cxn>
                <a:cxn ang="0">
                  <a:pos x="118" y="184"/>
                </a:cxn>
                <a:cxn ang="0">
                  <a:pos x="116" y="142"/>
                </a:cxn>
                <a:cxn ang="0">
                  <a:pos x="128" y="148"/>
                </a:cxn>
                <a:cxn ang="0">
                  <a:pos x="148" y="192"/>
                </a:cxn>
                <a:cxn ang="0">
                  <a:pos x="150" y="152"/>
                </a:cxn>
                <a:cxn ang="0">
                  <a:pos x="162" y="152"/>
                </a:cxn>
                <a:cxn ang="0">
                  <a:pos x="180" y="196"/>
                </a:cxn>
                <a:cxn ang="0">
                  <a:pos x="200" y="196"/>
                </a:cxn>
                <a:cxn ang="0">
                  <a:pos x="198" y="156"/>
                </a:cxn>
                <a:cxn ang="0">
                  <a:pos x="210" y="198"/>
                </a:cxn>
                <a:cxn ang="0">
                  <a:pos x="232" y="202"/>
                </a:cxn>
                <a:cxn ang="0">
                  <a:pos x="232" y="160"/>
                </a:cxn>
                <a:cxn ang="0">
                  <a:pos x="244" y="162"/>
                </a:cxn>
                <a:cxn ang="0">
                  <a:pos x="262" y="204"/>
                </a:cxn>
                <a:cxn ang="0">
                  <a:pos x="266" y="200"/>
                </a:cxn>
                <a:cxn ang="0">
                  <a:pos x="280" y="160"/>
                </a:cxn>
                <a:cxn ang="0">
                  <a:pos x="294" y="202"/>
                </a:cxn>
                <a:cxn ang="0">
                  <a:pos x="318" y="202"/>
                </a:cxn>
                <a:cxn ang="0">
                  <a:pos x="316" y="160"/>
                </a:cxn>
                <a:cxn ang="0">
                  <a:pos x="328" y="162"/>
                </a:cxn>
                <a:cxn ang="0">
                  <a:pos x="348" y="204"/>
                </a:cxn>
                <a:cxn ang="0">
                  <a:pos x="350" y="162"/>
                </a:cxn>
                <a:cxn ang="0">
                  <a:pos x="362" y="160"/>
                </a:cxn>
                <a:cxn ang="0">
                  <a:pos x="380" y="204"/>
                </a:cxn>
                <a:cxn ang="0">
                  <a:pos x="400" y="200"/>
                </a:cxn>
                <a:cxn ang="0">
                  <a:pos x="398" y="158"/>
                </a:cxn>
                <a:cxn ang="0">
                  <a:pos x="410" y="198"/>
                </a:cxn>
                <a:cxn ang="0">
                  <a:pos x="264" y="134"/>
                </a:cxn>
                <a:cxn ang="0">
                  <a:pos x="320" y="76"/>
                </a:cxn>
                <a:cxn ang="0">
                  <a:pos x="294" y="42"/>
                </a:cxn>
                <a:cxn ang="0">
                  <a:pos x="362" y="36"/>
                </a:cxn>
                <a:cxn ang="0">
                  <a:pos x="416" y="98"/>
                </a:cxn>
                <a:cxn ang="0">
                  <a:pos x="434" y="196"/>
                </a:cxn>
                <a:cxn ang="0">
                  <a:pos x="432" y="156"/>
                </a:cxn>
                <a:cxn ang="0">
                  <a:pos x="444" y="156"/>
                </a:cxn>
                <a:cxn ang="0">
                  <a:pos x="464" y="194"/>
                </a:cxn>
                <a:cxn ang="0">
                  <a:pos x="466" y="154"/>
                </a:cxn>
                <a:cxn ang="0">
                  <a:pos x="478" y="150"/>
                </a:cxn>
                <a:cxn ang="0">
                  <a:pos x="496" y="190"/>
                </a:cxn>
                <a:cxn ang="0">
                  <a:pos x="516" y="184"/>
                </a:cxn>
                <a:cxn ang="0">
                  <a:pos x="514" y="142"/>
                </a:cxn>
                <a:cxn ang="0">
                  <a:pos x="526" y="180"/>
                </a:cxn>
                <a:cxn ang="0">
                  <a:pos x="548" y="176"/>
                </a:cxn>
                <a:cxn ang="0">
                  <a:pos x="548" y="134"/>
                </a:cxn>
                <a:cxn ang="0">
                  <a:pos x="560" y="130"/>
                </a:cxn>
                <a:cxn ang="0">
                  <a:pos x="578" y="166"/>
                </a:cxn>
                <a:cxn ang="0">
                  <a:pos x="582" y="164"/>
                </a:cxn>
                <a:cxn ang="0">
                  <a:pos x="596" y="114"/>
                </a:cxn>
                <a:cxn ang="0">
                  <a:pos x="610" y="144"/>
                </a:cxn>
              </a:cxnLst>
              <a:rect l="0" t="0" r="r" b="b"/>
              <a:pathLst>
                <a:path w="624" h="208">
                  <a:moveTo>
                    <a:pt x="312" y="0"/>
                  </a:moveTo>
                  <a:lnTo>
                    <a:pt x="312" y="0"/>
                  </a:lnTo>
                  <a:lnTo>
                    <a:pt x="248" y="2"/>
                  </a:lnTo>
                  <a:lnTo>
                    <a:pt x="190" y="6"/>
                  </a:lnTo>
                  <a:lnTo>
                    <a:pt x="138" y="14"/>
                  </a:lnTo>
                  <a:lnTo>
                    <a:pt x="92" y="22"/>
                  </a:lnTo>
                  <a:lnTo>
                    <a:pt x="54" y="34"/>
                  </a:lnTo>
                  <a:lnTo>
                    <a:pt x="38" y="40"/>
                  </a:lnTo>
                  <a:lnTo>
                    <a:pt x="24" y="48"/>
                  </a:lnTo>
                  <a:lnTo>
                    <a:pt x="14" y="54"/>
                  </a:lnTo>
                  <a:lnTo>
                    <a:pt x="6" y="62"/>
                  </a:lnTo>
                  <a:lnTo>
                    <a:pt x="2" y="70"/>
                  </a:lnTo>
                  <a:lnTo>
                    <a:pt x="0" y="78"/>
                  </a:lnTo>
                  <a:lnTo>
                    <a:pt x="0" y="130"/>
                  </a:lnTo>
                  <a:lnTo>
                    <a:pt x="0" y="130"/>
                  </a:lnTo>
                  <a:lnTo>
                    <a:pt x="2" y="138"/>
                  </a:lnTo>
                  <a:lnTo>
                    <a:pt x="6" y="146"/>
                  </a:lnTo>
                  <a:lnTo>
                    <a:pt x="14" y="154"/>
                  </a:lnTo>
                  <a:lnTo>
                    <a:pt x="24" y="160"/>
                  </a:lnTo>
                  <a:lnTo>
                    <a:pt x="38" y="168"/>
                  </a:lnTo>
                  <a:lnTo>
                    <a:pt x="54" y="174"/>
                  </a:lnTo>
                  <a:lnTo>
                    <a:pt x="92" y="186"/>
                  </a:lnTo>
                  <a:lnTo>
                    <a:pt x="138" y="194"/>
                  </a:lnTo>
                  <a:lnTo>
                    <a:pt x="190" y="202"/>
                  </a:lnTo>
                  <a:lnTo>
                    <a:pt x="248" y="206"/>
                  </a:lnTo>
                  <a:lnTo>
                    <a:pt x="312" y="208"/>
                  </a:lnTo>
                  <a:lnTo>
                    <a:pt x="312" y="208"/>
                  </a:lnTo>
                  <a:lnTo>
                    <a:pt x="374" y="206"/>
                  </a:lnTo>
                  <a:lnTo>
                    <a:pt x="432" y="202"/>
                  </a:lnTo>
                  <a:lnTo>
                    <a:pt x="486" y="194"/>
                  </a:lnTo>
                  <a:lnTo>
                    <a:pt x="532" y="186"/>
                  </a:lnTo>
                  <a:lnTo>
                    <a:pt x="570" y="174"/>
                  </a:lnTo>
                  <a:lnTo>
                    <a:pt x="586" y="168"/>
                  </a:lnTo>
                  <a:lnTo>
                    <a:pt x="598" y="160"/>
                  </a:lnTo>
                  <a:lnTo>
                    <a:pt x="610" y="154"/>
                  </a:lnTo>
                  <a:lnTo>
                    <a:pt x="616" y="146"/>
                  </a:lnTo>
                  <a:lnTo>
                    <a:pt x="622" y="138"/>
                  </a:lnTo>
                  <a:lnTo>
                    <a:pt x="624" y="130"/>
                  </a:lnTo>
                  <a:lnTo>
                    <a:pt x="624" y="78"/>
                  </a:lnTo>
                  <a:lnTo>
                    <a:pt x="624" y="78"/>
                  </a:lnTo>
                  <a:lnTo>
                    <a:pt x="622" y="70"/>
                  </a:lnTo>
                  <a:lnTo>
                    <a:pt x="616" y="62"/>
                  </a:lnTo>
                  <a:lnTo>
                    <a:pt x="610" y="54"/>
                  </a:lnTo>
                  <a:lnTo>
                    <a:pt x="598" y="48"/>
                  </a:lnTo>
                  <a:lnTo>
                    <a:pt x="586" y="40"/>
                  </a:lnTo>
                  <a:lnTo>
                    <a:pt x="570" y="34"/>
                  </a:lnTo>
                  <a:lnTo>
                    <a:pt x="532" y="22"/>
                  </a:lnTo>
                  <a:lnTo>
                    <a:pt x="486" y="14"/>
                  </a:lnTo>
                  <a:lnTo>
                    <a:pt x="432" y="6"/>
                  </a:lnTo>
                  <a:lnTo>
                    <a:pt x="374" y="2"/>
                  </a:lnTo>
                  <a:lnTo>
                    <a:pt x="312" y="0"/>
                  </a:lnTo>
                  <a:lnTo>
                    <a:pt x="312" y="0"/>
                  </a:lnTo>
                  <a:close/>
                  <a:moveTo>
                    <a:pt x="18" y="142"/>
                  </a:moveTo>
                  <a:lnTo>
                    <a:pt x="18" y="142"/>
                  </a:lnTo>
                  <a:lnTo>
                    <a:pt x="18" y="144"/>
                  </a:lnTo>
                  <a:lnTo>
                    <a:pt x="16" y="146"/>
                  </a:lnTo>
                  <a:lnTo>
                    <a:pt x="14" y="146"/>
                  </a:lnTo>
                  <a:lnTo>
                    <a:pt x="14" y="146"/>
                  </a:lnTo>
                  <a:lnTo>
                    <a:pt x="12" y="144"/>
                  </a:lnTo>
                  <a:lnTo>
                    <a:pt x="12" y="142"/>
                  </a:lnTo>
                  <a:lnTo>
                    <a:pt x="12" y="104"/>
                  </a:lnTo>
                  <a:lnTo>
                    <a:pt x="12" y="104"/>
                  </a:lnTo>
                  <a:lnTo>
                    <a:pt x="12" y="102"/>
                  </a:lnTo>
                  <a:lnTo>
                    <a:pt x="14" y="102"/>
                  </a:lnTo>
                  <a:lnTo>
                    <a:pt x="16" y="102"/>
                  </a:lnTo>
                  <a:lnTo>
                    <a:pt x="16" y="102"/>
                  </a:lnTo>
                  <a:lnTo>
                    <a:pt x="18" y="102"/>
                  </a:lnTo>
                  <a:lnTo>
                    <a:pt x="18" y="104"/>
                  </a:lnTo>
                  <a:lnTo>
                    <a:pt x="18" y="142"/>
                  </a:lnTo>
                  <a:close/>
                  <a:moveTo>
                    <a:pt x="34" y="154"/>
                  </a:moveTo>
                  <a:lnTo>
                    <a:pt x="34" y="154"/>
                  </a:lnTo>
                  <a:lnTo>
                    <a:pt x="34" y="156"/>
                  </a:lnTo>
                  <a:lnTo>
                    <a:pt x="32" y="156"/>
                  </a:lnTo>
                  <a:lnTo>
                    <a:pt x="30" y="156"/>
                  </a:lnTo>
                  <a:lnTo>
                    <a:pt x="30" y="156"/>
                  </a:lnTo>
                  <a:lnTo>
                    <a:pt x="30" y="156"/>
                  </a:lnTo>
                  <a:lnTo>
                    <a:pt x="28" y="154"/>
                  </a:lnTo>
                  <a:lnTo>
                    <a:pt x="28" y="116"/>
                  </a:lnTo>
                  <a:lnTo>
                    <a:pt x="28" y="116"/>
                  </a:lnTo>
                  <a:lnTo>
                    <a:pt x="30" y="114"/>
                  </a:lnTo>
                  <a:lnTo>
                    <a:pt x="30" y="114"/>
                  </a:lnTo>
                  <a:lnTo>
                    <a:pt x="32" y="114"/>
                  </a:lnTo>
                  <a:lnTo>
                    <a:pt x="32" y="114"/>
                  </a:lnTo>
                  <a:lnTo>
                    <a:pt x="34" y="114"/>
                  </a:lnTo>
                  <a:lnTo>
                    <a:pt x="34" y="116"/>
                  </a:lnTo>
                  <a:lnTo>
                    <a:pt x="34" y="154"/>
                  </a:lnTo>
                  <a:close/>
                  <a:moveTo>
                    <a:pt x="52" y="164"/>
                  </a:moveTo>
                  <a:lnTo>
                    <a:pt x="52" y="164"/>
                  </a:lnTo>
                  <a:lnTo>
                    <a:pt x="50" y="164"/>
                  </a:lnTo>
                  <a:lnTo>
                    <a:pt x="48" y="166"/>
                  </a:lnTo>
                  <a:lnTo>
                    <a:pt x="48" y="166"/>
                  </a:lnTo>
                  <a:lnTo>
                    <a:pt x="48" y="166"/>
                  </a:lnTo>
                  <a:lnTo>
                    <a:pt x="46" y="164"/>
                  </a:lnTo>
                  <a:lnTo>
                    <a:pt x="46" y="164"/>
                  </a:lnTo>
                  <a:lnTo>
                    <a:pt x="46" y="124"/>
                  </a:lnTo>
                  <a:lnTo>
                    <a:pt x="46" y="124"/>
                  </a:lnTo>
                  <a:lnTo>
                    <a:pt x="46" y="122"/>
                  </a:lnTo>
                  <a:lnTo>
                    <a:pt x="48" y="122"/>
                  </a:lnTo>
                  <a:lnTo>
                    <a:pt x="48" y="122"/>
                  </a:lnTo>
                  <a:lnTo>
                    <a:pt x="48" y="122"/>
                  </a:lnTo>
                  <a:lnTo>
                    <a:pt x="50" y="122"/>
                  </a:lnTo>
                  <a:lnTo>
                    <a:pt x="52" y="124"/>
                  </a:lnTo>
                  <a:lnTo>
                    <a:pt x="52" y="164"/>
                  </a:lnTo>
                  <a:close/>
                  <a:moveTo>
                    <a:pt x="68" y="170"/>
                  </a:moveTo>
                  <a:lnTo>
                    <a:pt x="68" y="170"/>
                  </a:lnTo>
                  <a:lnTo>
                    <a:pt x="68" y="170"/>
                  </a:lnTo>
                  <a:lnTo>
                    <a:pt x="66" y="172"/>
                  </a:lnTo>
                  <a:lnTo>
                    <a:pt x="64" y="172"/>
                  </a:lnTo>
                  <a:lnTo>
                    <a:pt x="64" y="172"/>
                  </a:lnTo>
                  <a:lnTo>
                    <a:pt x="62" y="170"/>
                  </a:lnTo>
                  <a:lnTo>
                    <a:pt x="62" y="170"/>
                  </a:lnTo>
                  <a:lnTo>
                    <a:pt x="62" y="130"/>
                  </a:lnTo>
                  <a:lnTo>
                    <a:pt x="62" y="130"/>
                  </a:lnTo>
                  <a:lnTo>
                    <a:pt x="62" y="130"/>
                  </a:lnTo>
                  <a:lnTo>
                    <a:pt x="64" y="128"/>
                  </a:lnTo>
                  <a:lnTo>
                    <a:pt x="66" y="128"/>
                  </a:lnTo>
                  <a:lnTo>
                    <a:pt x="66" y="128"/>
                  </a:lnTo>
                  <a:lnTo>
                    <a:pt x="68" y="130"/>
                  </a:lnTo>
                  <a:lnTo>
                    <a:pt x="68" y="130"/>
                  </a:lnTo>
                  <a:lnTo>
                    <a:pt x="68" y="170"/>
                  </a:lnTo>
                  <a:close/>
                  <a:moveTo>
                    <a:pt x="84" y="174"/>
                  </a:moveTo>
                  <a:lnTo>
                    <a:pt x="84" y="174"/>
                  </a:lnTo>
                  <a:lnTo>
                    <a:pt x="84" y="176"/>
                  </a:lnTo>
                  <a:lnTo>
                    <a:pt x="82" y="178"/>
                  </a:lnTo>
                  <a:lnTo>
                    <a:pt x="80" y="178"/>
                  </a:lnTo>
                  <a:lnTo>
                    <a:pt x="80" y="178"/>
                  </a:lnTo>
                  <a:lnTo>
                    <a:pt x="78" y="176"/>
                  </a:lnTo>
                  <a:lnTo>
                    <a:pt x="78" y="174"/>
                  </a:lnTo>
                  <a:lnTo>
                    <a:pt x="78" y="136"/>
                  </a:lnTo>
                  <a:lnTo>
                    <a:pt x="78" y="136"/>
                  </a:lnTo>
                  <a:lnTo>
                    <a:pt x="78" y="134"/>
                  </a:lnTo>
                  <a:lnTo>
                    <a:pt x="80" y="134"/>
                  </a:lnTo>
                  <a:lnTo>
                    <a:pt x="82" y="134"/>
                  </a:lnTo>
                  <a:lnTo>
                    <a:pt x="82" y="134"/>
                  </a:lnTo>
                  <a:lnTo>
                    <a:pt x="84" y="134"/>
                  </a:lnTo>
                  <a:lnTo>
                    <a:pt x="84" y="136"/>
                  </a:lnTo>
                  <a:lnTo>
                    <a:pt x="84" y="174"/>
                  </a:lnTo>
                  <a:close/>
                  <a:moveTo>
                    <a:pt x="100" y="180"/>
                  </a:moveTo>
                  <a:lnTo>
                    <a:pt x="100" y="180"/>
                  </a:lnTo>
                  <a:lnTo>
                    <a:pt x="100" y="182"/>
                  </a:lnTo>
                  <a:lnTo>
                    <a:pt x="98" y="182"/>
                  </a:lnTo>
                  <a:lnTo>
                    <a:pt x="98" y="182"/>
                  </a:lnTo>
                  <a:lnTo>
                    <a:pt x="98" y="182"/>
                  </a:lnTo>
                  <a:lnTo>
                    <a:pt x="96" y="182"/>
                  </a:lnTo>
                  <a:lnTo>
                    <a:pt x="94" y="180"/>
                  </a:lnTo>
                  <a:lnTo>
                    <a:pt x="94" y="142"/>
                  </a:lnTo>
                  <a:lnTo>
                    <a:pt x="94" y="142"/>
                  </a:lnTo>
                  <a:lnTo>
                    <a:pt x="96" y="140"/>
                  </a:lnTo>
                  <a:lnTo>
                    <a:pt x="98" y="138"/>
                  </a:lnTo>
                  <a:lnTo>
                    <a:pt x="98" y="138"/>
                  </a:lnTo>
                  <a:lnTo>
                    <a:pt x="98" y="138"/>
                  </a:lnTo>
                  <a:lnTo>
                    <a:pt x="100" y="140"/>
                  </a:lnTo>
                  <a:lnTo>
                    <a:pt x="100" y="142"/>
                  </a:lnTo>
                  <a:lnTo>
                    <a:pt x="100" y="180"/>
                  </a:lnTo>
                  <a:close/>
                  <a:moveTo>
                    <a:pt x="118" y="184"/>
                  </a:moveTo>
                  <a:lnTo>
                    <a:pt x="118" y="184"/>
                  </a:lnTo>
                  <a:lnTo>
                    <a:pt x="116" y="184"/>
                  </a:lnTo>
                  <a:lnTo>
                    <a:pt x="116" y="186"/>
                  </a:lnTo>
                  <a:lnTo>
                    <a:pt x="114" y="186"/>
                  </a:lnTo>
                  <a:lnTo>
                    <a:pt x="114" y="186"/>
                  </a:lnTo>
                  <a:lnTo>
                    <a:pt x="112" y="184"/>
                  </a:lnTo>
                  <a:lnTo>
                    <a:pt x="112" y="184"/>
                  </a:lnTo>
                  <a:lnTo>
                    <a:pt x="112" y="144"/>
                  </a:lnTo>
                  <a:lnTo>
                    <a:pt x="112" y="144"/>
                  </a:lnTo>
                  <a:lnTo>
                    <a:pt x="112" y="142"/>
                  </a:lnTo>
                  <a:lnTo>
                    <a:pt x="114" y="142"/>
                  </a:lnTo>
                  <a:lnTo>
                    <a:pt x="116" y="142"/>
                  </a:lnTo>
                  <a:lnTo>
                    <a:pt x="116" y="142"/>
                  </a:lnTo>
                  <a:lnTo>
                    <a:pt x="116" y="142"/>
                  </a:lnTo>
                  <a:lnTo>
                    <a:pt x="118" y="144"/>
                  </a:lnTo>
                  <a:lnTo>
                    <a:pt x="118" y="184"/>
                  </a:lnTo>
                  <a:close/>
                  <a:moveTo>
                    <a:pt x="134" y="186"/>
                  </a:moveTo>
                  <a:lnTo>
                    <a:pt x="134" y="186"/>
                  </a:lnTo>
                  <a:lnTo>
                    <a:pt x="134" y="188"/>
                  </a:lnTo>
                  <a:lnTo>
                    <a:pt x="132" y="190"/>
                  </a:lnTo>
                  <a:lnTo>
                    <a:pt x="130" y="190"/>
                  </a:lnTo>
                  <a:lnTo>
                    <a:pt x="130" y="190"/>
                  </a:lnTo>
                  <a:lnTo>
                    <a:pt x="128" y="188"/>
                  </a:lnTo>
                  <a:lnTo>
                    <a:pt x="128" y="186"/>
                  </a:lnTo>
                  <a:lnTo>
                    <a:pt x="128" y="148"/>
                  </a:lnTo>
                  <a:lnTo>
                    <a:pt x="128" y="148"/>
                  </a:lnTo>
                  <a:lnTo>
                    <a:pt x="128" y="146"/>
                  </a:lnTo>
                  <a:lnTo>
                    <a:pt x="130" y="146"/>
                  </a:lnTo>
                  <a:lnTo>
                    <a:pt x="132" y="146"/>
                  </a:lnTo>
                  <a:lnTo>
                    <a:pt x="132" y="146"/>
                  </a:lnTo>
                  <a:lnTo>
                    <a:pt x="134" y="146"/>
                  </a:lnTo>
                  <a:lnTo>
                    <a:pt x="134" y="148"/>
                  </a:lnTo>
                  <a:lnTo>
                    <a:pt x="134" y="186"/>
                  </a:lnTo>
                  <a:close/>
                  <a:moveTo>
                    <a:pt x="150" y="190"/>
                  </a:moveTo>
                  <a:lnTo>
                    <a:pt x="150" y="190"/>
                  </a:lnTo>
                  <a:lnTo>
                    <a:pt x="150" y="192"/>
                  </a:lnTo>
                  <a:lnTo>
                    <a:pt x="148" y="192"/>
                  </a:lnTo>
                  <a:lnTo>
                    <a:pt x="146" y="192"/>
                  </a:lnTo>
                  <a:lnTo>
                    <a:pt x="146" y="192"/>
                  </a:lnTo>
                  <a:lnTo>
                    <a:pt x="146" y="192"/>
                  </a:lnTo>
                  <a:lnTo>
                    <a:pt x="144" y="190"/>
                  </a:lnTo>
                  <a:lnTo>
                    <a:pt x="144" y="152"/>
                  </a:lnTo>
                  <a:lnTo>
                    <a:pt x="144" y="152"/>
                  </a:lnTo>
                  <a:lnTo>
                    <a:pt x="146" y="150"/>
                  </a:lnTo>
                  <a:lnTo>
                    <a:pt x="146" y="150"/>
                  </a:lnTo>
                  <a:lnTo>
                    <a:pt x="148" y="150"/>
                  </a:lnTo>
                  <a:lnTo>
                    <a:pt x="148" y="150"/>
                  </a:lnTo>
                  <a:lnTo>
                    <a:pt x="150" y="150"/>
                  </a:lnTo>
                  <a:lnTo>
                    <a:pt x="150" y="152"/>
                  </a:lnTo>
                  <a:lnTo>
                    <a:pt x="150" y="190"/>
                  </a:lnTo>
                  <a:close/>
                  <a:moveTo>
                    <a:pt x="168" y="192"/>
                  </a:moveTo>
                  <a:lnTo>
                    <a:pt x="168" y="192"/>
                  </a:lnTo>
                  <a:lnTo>
                    <a:pt x="166" y="194"/>
                  </a:lnTo>
                  <a:lnTo>
                    <a:pt x="164" y="194"/>
                  </a:lnTo>
                  <a:lnTo>
                    <a:pt x="164" y="194"/>
                  </a:lnTo>
                  <a:lnTo>
                    <a:pt x="164" y="194"/>
                  </a:lnTo>
                  <a:lnTo>
                    <a:pt x="162" y="194"/>
                  </a:lnTo>
                  <a:lnTo>
                    <a:pt x="162" y="192"/>
                  </a:lnTo>
                  <a:lnTo>
                    <a:pt x="162" y="154"/>
                  </a:lnTo>
                  <a:lnTo>
                    <a:pt x="162" y="154"/>
                  </a:lnTo>
                  <a:lnTo>
                    <a:pt x="162" y="152"/>
                  </a:lnTo>
                  <a:lnTo>
                    <a:pt x="164" y="152"/>
                  </a:lnTo>
                  <a:lnTo>
                    <a:pt x="164" y="152"/>
                  </a:lnTo>
                  <a:lnTo>
                    <a:pt x="164" y="152"/>
                  </a:lnTo>
                  <a:lnTo>
                    <a:pt x="166" y="152"/>
                  </a:lnTo>
                  <a:lnTo>
                    <a:pt x="168" y="154"/>
                  </a:lnTo>
                  <a:lnTo>
                    <a:pt x="168" y="192"/>
                  </a:lnTo>
                  <a:close/>
                  <a:moveTo>
                    <a:pt x="184" y="194"/>
                  </a:moveTo>
                  <a:lnTo>
                    <a:pt x="184" y="194"/>
                  </a:lnTo>
                  <a:lnTo>
                    <a:pt x="184" y="196"/>
                  </a:lnTo>
                  <a:lnTo>
                    <a:pt x="182" y="196"/>
                  </a:lnTo>
                  <a:lnTo>
                    <a:pt x="180" y="196"/>
                  </a:lnTo>
                  <a:lnTo>
                    <a:pt x="180" y="196"/>
                  </a:lnTo>
                  <a:lnTo>
                    <a:pt x="178" y="196"/>
                  </a:lnTo>
                  <a:lnTo>
                    <a:pt x="178" y="194"/>
                  </a:lnTo>
                  <a:lnTo>
                    <a:pt x="178" y="156"/>
                  </a:lnTo>
                  <a:lnTo>
                    <a:pt x="178" y="156"/>
                  </a:lnTo>
                  <a:lnTo>
                    <a:pt x="178" y="154"/>
                  </a:lnTo>
                  <a:lnTo>
                    <a:pt x="180" y="154"/>
                  </a:lnTo>
                  <a:lnTo>
                    <a:pt x="182" y="154"/>
                  </a:lnTo>
                  <a:lnTo>
                    <a:pt x="182" y="154"/>
                  </a:lnTo>
                  <a:lnTo>
                    <a:pt x="184" y="154"/>
                  </a:lnTo>
                  <a:lnTo>
                    <a:pt x="184" y="156"/>
                  </a:lnTo>
                  <a:lnTo>
                    <a:pt x="184" y="194"/>
                  </a:lnTo>
                  <a:close/>
                  <a:moveTo>
                    <a:pt x="200" y="196"/>
                  </a:moveTo>
                  <a:lnTo>
                    <a:pt x="200" y="196"/>
                  </a:lnTo>
                  <a:lnTo>
                    <a:pt x="200" y="198"/>
                  </a:lnTo>
                  <a:lnTo>
                    <a:pt x="198" y="200"/>
                  </a:lnTo>
                  <a:lnTo>
                    <a:pt x="196" y="200"/>
                  </a:lnTo>
                  <a:lnTo>
                    <a:pt x="196" y="200"/>
                  </a:lnTo>
                  <a:lnTo>
                    <a:pt x="194" y="198"/>
                  </a:lnTo>
                  <a:lnTo>
                    <a:pt x="194" y="196"/>
                  </a:lnTo>
                  <a:lnTo>
                    <a:pt x="194" y="158"/>
                  </a:lnTo>
                  <a:lnTo>
                    <a:pt x="194" y="158"/>
                  </a:lnTo>
                  <a:lnTo>
                    <a:pt x="194" y="156"/>
                  </a:lnTo>
                  <a:lnTo>
                    <a:pt x="196" y="156"/>
                  </a:lnTo>
                  <a:lnTo>
                    <a:pt x="198" y="156"/>
                  </a:lnTo>
                  <a:lnTo>
                    <a:pt x="198" y="156"/>
                  </a:lnTo>
                  <a:lnTo>
                    <a:pt x="200" y="156"/>
                  </a:lnTo>
                  <a:lnTo>
                    <a:pt x="200" y="158"/>
                  </a:lnTo>
                  <a:lnTo>
                    <a:pt x="200" y="196"/>
                  </a:lnTo>
                  <a:close/>
                  <a:moveTo>
                    <a:pt x="216" y="198"/>
                  </a:moveTo>
                  <a:lnTo>
                    <a:pt x="216" y="198"/>
                  </a:lnTo>
                  <a:lnTo>
                    <a:pt x="216" y="200"/>
                  </a:lnTo>
                  <a:lnTo>
                    <a:pt x="214" y="200"/>
                  </a:lnTo>
                  <a:lnTo>
                    <a:pt x="212" y="200"/>
                  </a:lnTo>
                  <a:lnTo>
                    <a:pt x="212" y="200"/>
                  </a:lnTo>
                  <a:lnTo>
                    <a:pt x="212" y="200"/>
                  </a:lnTo>
                  <a:lnTo>
                    <a:pt x="210" y="198"/>
                  </a:lnTo>
                  <a:lnTo>
                    <a:pt x="210" y="160"/>
                  </a:lnTo>
                  <a:lnTo>
                    <a:pt x="210" y="160"/>
                  </a:lnTo>
                  <a:lnTo>
                    <a:pt x="212" y="158"/>
                  </a:lnTo>
                  <a:lnTo>
                    <a:pt x="212" y="158"/>
                  </a:lnTo>
                  <a:lnTo>
                    <a:pt x="214" y="158"/>
                  </a:lnTo>
                  <a:lnTo>
                    <a:pt x="214" y="158"/>
                  </a:lnTo>
                  <a:lnTo>
                    <a:pt x="216" y="158"/>
                  </a:lnTo>
                  <a:lnTo>
                    <a:pt x="216" y="160"/>
                  </a:lnTo>
                  <a:lnTo>
                    <a:pt x="216" y="198"/>
                  </a:lnTo>
                  <a:close/>
                  <a:moveTo>
                    <a:pt x="234" y="200"/>
                  </a:moveTo>
                  <a:lnTo>
                    <a:pt x="234" y="200"/>
                  </a:lnTo>
                  <a:lnTo>
                    <a:pt x="232" y="202"/>
                  </a:lnTo>
                  <a:lnTo>
                    <a:pt x="232" y="202"/>
                  </a:lnTo>
                  <a:lnTo>
                    <a:pt x="230" y="202"/>
                  </a:lnTo>
                  <a:lnTo>
                    <a:pt x="230" y="202"/>
                  </a:lnTo>
                  <a:lnTo>
                    <a:pt x="228" y="202"/>
                  </a:lnTo>
                  <a:lnTo>
                    <a:pt x="228" y="200"/>
                  </a:lnTo>
                  <a:lnTo>
                    <a:pt x="228" y="162"/>
                  </a:lnTo>
                  <a:lnTo>
                    <a:pt x="228" y="162"/>
                  </a:lnTo>
                  <a:lnTo>
                    <a:pt x="228" y="160"/>
                  </a:lnTo>
                  <a:lnTo>
                    <a:pt x="230" y="158"/>
                  </a:lnTo>
                  <a:lnTo>
                    <a:pt x="232" y="158"/>
                  </a:lnTo>
                  <a:lnTo>
                    <a:pt x="232" y="158"/>
                  </a:lnTo>
                  <a:lnTo>
                    <a:pt x="232" y="160"/>
                  </a:lnTo>
                  <a:lnTo>
                    <a:pt x="234" y="162"/>
                  </a:lnTo>
                  <a:lnTo>
                    <a:pt x="234" y="200"/>
                  </a:lnTo>
                  <a:close/>
                  <a:moveTo>
                    <a:pt x="250" y="200"/>
                  </a:moveTo>
                  <a:lnTo>
                    <a:pt x="250" y="200"/>
                  </a:lnTo>
                  <a:lnTo>
                    <a:pt x="250" y="202"/>
                  </a:lnTo>
                  <a:lnTo>
                    <a:pt x="248" y="204"/>
                  </a:lnTo>
                  <a:lnTo>
                    <a:pt x="246" y="204"/>
                  </a:lnTo>
                  <a:lnTo>
                    <a:pt x="246" y="204"/>
                  </a:lnTo>
                  <a:lnTo>
                    <a:pt x="244" y="202"/>
                  </a:lnTo>
                  <a:lnTo>
                    <a:pt x="244" y="200"/>
                  </a:lnTo>
                  <a:lnTo>
                    <a:pt x="244" y="162"/>
                  </a:lnTo>
                  <a:lnTo>
                    <a:pt x="244" y="162"/>
                  </a:lnTo>
                  <a:lnTo>
                    <a:pt x="244" y="160"/>
                  </a:lnTo>
                  <a:lnTo>
                    <a:pt x="246" y="160"/>
                  </a:lnTo>
                  <a:lnTo>
                    <a:pt x="248" y="160"/>
                  </a:lnTo>
                  <a:lnTo>
                    <a:pt x="248" y="160"/>
                  </a:lnTo>
                  <a:lnTo>
                    <a:pt x="250" y="160"/>
                  </a:lnTo>
                  <a:lnTo>
                    <a:pt x="250" y="162"/>
                  </a:lnTo>
                  <a:lnTo>
                    <a:pt x="250" y="200"/>
                  </a:lnTo>
                  <a:close/>
                  <a:moveTo>
                    <a:pt x="266" y="200"/>
                  </a:moveTo>
                  <a:lnTo>
                    <a:pt x="266" y="200"/>
                  </a:lnTo>
                  <a:lnTo>
                    <a:pt x="266" y="202"/>
                  </a:lnTo>
                  <a:lnTo>
                    <a:pt x="264" y="204"/>
                  </a:lnTo>
                  <a:lnTo>
                    <a:pt x="262" y="204"/>
                  </a:lnTo>
                  <a:lnTo>
                    <a:pt x="262" y="204"/>
                  </a:lnTo>
                  <a:lnTo>
                    <a:pt x="262" y="202"/>
                  </a:lnTo>
                  <a:lnTo>
                    <a:pt x="260" y="200"/>
                  </a:lnTo>
                  <a:lnTo>
                    <a:pt x="260" y="162"/>
                  </a:lnTo>
                  <a:lnTo>
                    <a:pt x="260" y="162"/>
                  </a:lnTo>
                  <a:lnTo>
                    <a:pt x="262" y="160"/>
                  </a:lnTo>
                  <a:lnTo>
                    <a:pt x="262" y="160"/>
                  </a:lnTo>
                  <a:lnTo>
                    <a:pt x="264" y="160"/>
                  </a:lnTo>
                  <a:lnTo>
                    <a:pt x="264" y="160"/>
                  </a:lnTo>
                  <a:lnTo>
                    <a:pt x="266" y="160"/>
                  </a:lnTo>
                  <a:lnTo>
                    <a:pt x="266" y="162"/>
                  </a:lnTo>
                  <a:lnTo>
                    <a:pt x="266" y="200"/>
                  </a:lnTo>
                  <a:close/>
                  <a:moveTo>
                    <a:pt x="284" y="202"/>
                  </a:moveTo>
                  <a:lnTo>
                    <a:pt x="284" y="202"/>
                  </a:lnTo>
                  <a:lnTo>
                    <a:pt x="282" y="202"/>
                  </a:lnTo>
                  <a:lnTo>
                    <a:pt x="280" y="204"/>
                  </a:lnTo>
                  <a:lnTo>
                    <a:pt x="280" y="204"/>
                  </a:lnTo>
                  <a:lnTo>
                    <a:pt x="280" y="204"/>
                  </a:lnTo>
                  <a:lnTo>
                    <a:pt x="278" y="202"/>
                  </a:lnTo>
                  <a:lnTo>
                    <a:pt x="276" y="202"/>
                  </a:lnTo>
                  <a:lnTo>
                    <a:pt x="276" y="162"/>
                  </a:lnTo>
                  <a:lnTo>
                    <a:pt x="276" y="162"/>
                  </a:lnTo>
                  <a:lnTo>
                    <a:pt x="278" y="162"/>
                  </a:lnTo>
                  <a:lnTo>
                    <a:pt x="280" y="160"/>
                  </a:lnTo>
                  <a:lnTo>
                    <a:pt x="280" y="160"/>
                  </a:lnTo>
                  <a:lnTo>
                    <a:pt x="280" y="160"/>
                  </a:lnTo>
                  <a:lnTo>
                    <a:pt x="282" y="162"/>
                  </a:lnTo>
                  <a:lnTo>
                    <a:pt x="284" y="162"/>
                  </a:lnTo>
                  <a:lnTo>
                    <a:pt x="284" y="202"/>
                  </a:lnTo>
                  <a:close/>
                  <a:moveTo>
                    <a:pt x="300" y="202"/>
                  </a:moveTo>
                  <a:lnTo>
                    <a:pt x="300" y="202"/>
                  </a:lnTo>
                  <a:lnTo>
                    <a:pt x="298" y="202"/>
                  </a:lnTo>
                  <a:lnTo>
                    <a:pt x="298" y="204"/>
                  </a:lnTo>
                  <a:lnTo>
                    <a:pt x="296" y="204"/>
                  </a:lnTo>
                  <a:lnTo>
                    <a:pt x="296" y="204"/>
                  </a:lnTo>
                  <a:lnTo>
                    <a:pt x="294" y="202"/>
                  </a:lnTo>
                  <a:lnTo>
                    <a:pt x="294" y="202"/>
                  </a:lnTo>
                  <a:lnTo>
                    <a:pt x="294" y="162"/>
                  </a:lnTo>
                  <a:lnTo>
                    <a:pt x="294" y="162"/>
                  </a:lnTo>
                  <a:lnTo>
                    <a:pt x="294" y="162"/>
                  </a:lnTo>
                  <a:lnTo>
                    <a:pt x="296" y="160"/>
                  </a:lnTo>
                  <a:lnTo>
                    <a:pt x="298" y="160"/>
                  </a:lnTo>
                  <a:lnTo>
                    <a:pt x="298" y="160"/>
                  </a:lnTo>
                  <a:lnTo>
                    <a:pt x="298" y="162"/>
                  </a:lnTo>
                  <a:lnTo>
                    <a:pt x="300" y="162"/>
                  </a:lnTo>
                  <a:lnTo>
                    <a:pt x="300" y="202"/>
                  </a:lnTo>
                  <a:close/>
                  <a:moveTo>
                    <a:pt x="318" y="202"/>
                  </a:moveTo>
                  <a:lnTo>
                    <a:pt x="318" y="202"/>
                  </a:lnTo>
                  <a:lnTo>
                    <a:pt x="316" y="202"/>
                  </a:lnTo>
                  <a:lnTo>
                    <a:pt x="316" y="204"/>
                  </a:lnTo>
                  <a:lnTo>
                    <a:pt x="314" y="204"/>
                  </a:lnTo>
                  <a:lnTo>
                    <a:pt x="314" y="204"/>
                  </a:lnTo>
                  <a:lnTo>
                    <a:pt x="312" y="202"/>
                  </a:lnTo>
                  <a:lnTo>
                    <a:pt x="312" y="202"/>
                  </a:lnTo>
                  <a:lnTo>
                    <a:pt x="312" y="162"/>
                  </a:lnTo>
                  <a:lnTo>
                    <a:pt x="312" y="162"/>
                  </a:lnTo>
                  <a:lnTo>
                    <a:pt x="312" y="162"/>
                  </a:lnTo>
                  <a:lnTo>
                    <a:pt x="314" y="160"/>
                  </a:lnTo>
                  <a:lnTo>
                    <a:pt x="316" y="160"/>
                  </a:lnTo>
                  <a:lnTo>
                    <a:pt x="316" y="160"/>
                  </a:lnTo>
                  <a:lnTo>
                    <a:pt x="316" y="162"/>
                  </a:lnTo>
                  <a:lnTo>
                    <a:pt x="318" y="162"/>
                  </a:lnTo>
                  <a:lnTo>
                    <a:pt x="318" y="202"/>
                  </a:lnTo>
                  <a:close/>
                  <a:moveTo>
                    <a:pt x="334" y="202"/>
                  </a:moveTo>
                  <a:lnTo>
                    <a:pt x="334" y="202"/>
                  </a:lnTo>
                  <a:lnTo>
                    <a:pt x="334" y="202"/>
                  </a:lnTo>
                  <a:lnTo>
                    <a:pt x="332" y="204"/>
                  </a:lnTo>
                  <a:lnTo>
                    <a:pt x="330" y="204"/>
                  </a:lnTo>
                  <a:lnTo>
                    <a:pt x="330" y="204"/>
                  </a:lnTo>
                  <a:lnTo>
                    <a:pt x="328" y="202"/>
                  </a:lnTo>
                  <a:lnTo>
                    <a:pt x="328" y="202"/>
                  </a:lnTo>
                  <a:lnTo>
                    <a:pt x="328" y="162"/>
                  </a:lnTo>
                  <a:lnTo>
                    <a:pt x="328" y="162"/>
                  </a:lnTo>
                  <a:lnTo>
                    <a:pt x="328" y="162"/>
                  </a:lnTo>
                  <a:lnTo>
                    <a:pt x="330" y="160"/>
                  </a:lnTo>
                  <a:lnTo>
                    <a:pt x="332" y="160"/>
                  </a:lnTo>
                  <a:lnTo>
                    <a:pt x="332" y="160"/>
                  </a:lnTo>
                  <a:lnTo>
                    <a:pt x="334" y="162"/>
                  </a:lnTo>
                  <a:lnTo>
                    <a:pt x="334" y="162"/>
                  </a:lnTo>
                  <a:lnTo>
                    <a:pt x="334" y="202"/>
                  </a:lnTo>
                  <a:close/>
                  <a:moveTo>
                    <a:pt x="350" y="202"/>
                  </a:moveTo>
                  <a:lnTo>
                    <a:pt x="350" y="202"/>
                  </a:lnTo>
                  <a:lnTo>
                    <a:pt x="350" y="202"/>
                  </a:lnTo>
                  <a:lnTo>
                    <a:pt x="348" y="204"/>
                  </a:lnTo>
                  <a:lnTo>
                    <a:pt x="346" y="204"/>
                  </a:lnTo>
                  <a:lnTo>
                    <a:pt x="346" y="204"/>
                  </a:lnTo>
                  <a:lnTo>
                    <a:pt x="346" y="202"/>
                  </a:lnTo>
                  <a:lnTo>
                    <a:pt x="344" y="202"/>
                  </a:lnTo>
                  <a:lnTo>
                    <a:pt x="344" y="162"/>
                  </a:lnTo>
                  <a:lnTo>
                    <a:pt x="344" y="162"/>
                  </a:lnTo>
                  <a:lnTo>
                    <a:pt x="346" y="162"/>
                  </a:lnTo>
                  <a:lnTo>
                    <a:pt x="346" y="160"/>
                  </a:lnTo>
                  <a:lnTo>
                    <a:pt x="348" y="160"/>
                  </a:lnTo>
                  <a:lnTo>
                    <a:pt x="348" y="160"/>
                  </a:lnTo>
                  <a:lnTo>
                    <a:pt x="350" y="162"/>
                  </a:lnTo>
                  <a:lnTo>
                    <a:pt x="350" y="162"/>
                  </a:lnTo>
                  <a:lnTo>
                    <a:pt x="350" y="202"/>
                  </a:lnTo>
                  <a:close/>
                  <a:moveTo>
                    <a:pt x="368" y="200"/>
                  </a:moveTo>
                  <a:lnTo>
                    <a:pt x="368" y="200"/>
                  </a:lnTo>
                  <a:lnTo>
                    <a:pt x="366" y="202"/>
                  </a:lnTo>
                  <a:lnTo>
                    <a:pt x="366" y="204"/>
                  </a:lnTo>
                  <a:lnTo>
                    <a:pt x="364" y="204"/>
                  </a:lnTo>
                  <a:lnTo>
                    <a:pt x="364" y="204"/>
                  </a:lnTo>
                  <a:lnTo>
                    <a:pt x="362" y="202"/>
                  </a:lnTo>
                  <a:lnTo>
                    <a:pt x="362" y="200"/>
                  </a:lnTo>
                  <a:lnTo>
                    <a:pt x="362" y="162"/>
                  </a:lnTo>
                  <a:lnTo>
                    <a:pt x="362" y="162"/>
                  </a:lnTo>
                  <a:lnTo>
                    <a:pt x="362" y="160"/>
                  </a:lnTo>
                  <a:lnTo>
                    <a:pt x="364" y="160"/>
                  </a:lnTo>
                  <a:lnTo>
                    <a:pt x="366" y="160"/>
                  </a:lnTo>
                  <a:lnTo>
                    <a:pt x="366" y="160"/>
                  </a:lnTo>
                  <a:lnTo>
                    <a:pt x="366" y="160"/>
                  </a:lnTo>
                  <a:lnTo>
                    <a:pt x="368" y="162"/>
                  </a:lnTo>
                  <a:lnTo>
                    <a:pt x="368" y="200"/>
                  </a:lnTo>
                  <a:close/>
                  <a:moveTo>
                    <a:pt x="384" y="200"/>
                  </a:moveTo>
                  <a:lnTo>
                    <a:pt x="384" y="200"/>
                  </a:lnTo>
                  <a:lnTo>
                    <a:pt x="384" y="202"/>
                  </a:lnTo>
                  <a:lnTo>
                    <a:pt x="382" y="204"/>
                  </a:lnTo>
                  <a:lnTo>
                    <a:pt x="380" y="204"/>
                  </a:lnTo>
                  <a:lnTo>
                    <a:pt x="380" y="204"/>
                  </a:lnTo>
                  <a:lnTo>
                    <a:pt x="378" y="202"/>
                  </a:lnTo>
                  <a:lnTo>
                    <a:pt x="378" y="200"/>
                  </a:lnTo>
                  <a:lnTo>
                    <a:pt x="378" y="162"/>
                  </a:lnTo>
                  <a:lnTo>
                    <a:pt x="378" y="162"/>
                  </a:lnTo>
                  <a:lnTo>
                    <a:pt x="378" y="160"/>
                  </a:lnTo>
                  <a:lnTo>
                    <a:pt x="380" y="160"/>
                  </a:lnTo>
                  <a:lnTo>
                    <a:pt x="382" y="160"/>
                  </a:lnTo>
                  <a:lnTo>
                    <a:pt x="382" y="160"/>
                  </a:lnTo>
                  <a:lnTo>
                    <a:pt x="384" y="160"/>
                  </a:lnTo>
                  <a:lnTo>
                    <a:pt x="384" y="162"/>
                  </a:lnTo>
                  <a:lnTo>
                    <a:pt x="384" y="200"/>
                  </a:lnTo>
                  <a:close/>
                  <a:moveTo>
                    <a:pt x="400" y="200"/>
                  </a:moveTo>
                  <a:lnTo>
                    <a:pt x="400" y="200"/>
                  </a:lnTo>
                  <a:lnTo>
                    <a:pt x="400" y="202"/>
                  </a:lnTo>
                  <a:lnTo>
                    <a:pt x="398" y="202"/>
                  </a:lnTo>
                  <a:lnTo>
                    <a:pt x="396" y="202"/>
                  </a:lnTo>
                  <a:lnTo>
                    <a:pt x="396" y="202"/>
                  </a:lnTo>
                  <a:lnTo>
                    <a:pt x="396" y="202"/>
                  </a:lnTo>
                  <a:lnTo>
                    <a:pt x="394" y="200"/>
                  </a:lnTo>
                  <a:lnTo>
                    <a:pt x="394" y="162"/>
                  </a:lnTo>
                  <a:lnTo>
                    <a:pt x="394" y="162"/>
                  </a:lnTo>
                  <a:lnTo>
                    <a:pt x="396" y="160"/>
                  </a:lnTo>
                  <a:lnTo>
                    <a:pt x="396" y="158"/>
                  </a:lnTo>
                  <a:lnTo>
                    <a:pt x="398" y="158"/>
                  </a:lnTo>
                  <a:lnTo>
                    <a:pt x="398" y="158"/>
                  </a:lnTo>
                  <a:lnTo>
                    <a:pt x="400" y="160"/>
                  </a:lnTo>
                  <a:lnTo>
                    <a:pt x="400" y="162"/>
                  </a:lnTo>
                  <a:lnTo>
                    <a:pt x="400" y="200"/>
                  </a:lnTo>
                  <a:close/>
                  <a:moveTo>
                    <a:pt x="418" y="198"/>
                  </a:moveTo>
                  <a:lnTo>
                    <a:pt x="418" y="198"/>
                  </a:lnTo>
                  <a:lnTo>
                    <a:pt x="416" y="200"/>
                  </a:lnTo>
                  <a:lnTo>
                    <a:pt x="414" y="200"/>
                  </a:lnTo>
                  <a:lnTo>
                    <a:pt x="414" y="200"/>
                  </a:lnTo>
                  <a:lnTo>
                    <a:pt x="414" y="200"/>
                  </a:lnTo>
                  <a:lnTo>
                    <a:pt x="412" y="200"/>
                  </a:lnTo>
                  <a:lnTo>
                    <a:pt x="410" y="198"/>
                  </a:lnTo>
                  <a:lnTo>
                    <a:pt x="410" y="160"/>
                  </a:lnTo>
                  <a:lnTo>
                    <a:pt x="410" y="160"/>
                  </a:lnTo>
                  <a:lnTo>
                    <a:pt x="412" y="158"/>
                  </a:lnTo>
                  <a:lnTo>
                    <a:pt x="414" y="158"/>
                  </a:lnTo>
                  <a:lnTo>
                    <a:pt x="414" y="158"/>
                  </a:lnTo>
                  <a:lnTo>
                    <a:pt x="414" y="158"/>
                  </a:lnTo>
                  <a:lnTo>
                    <a:pt x="416" y="158"/>
                  </a:lnTo>
                  <a:lnTo>
                    <a:pt x="418" y="160"/>
                  </a:lnTo>
                  <a:lnTo>
                    <a:pt x="418" y="198"/>
                  </a:lnTo>
                  <a:close/>
                  <a:moveTo>
                    <a:pt x="286" y="134"/>
                  </a:moveTo>
                  <a:lnTo>
                    <a:pt x="286" y="134"/>
                  </a:lnTo>
                  <a:lnTo>
                    <a:pt x="264" y="134"/>
                  </a:lnTo>
                  <a:lnTo>
                    <a:pt x="244" y="132"/>
                  </a:lnTo>
                  <a:lnTo>
                    <a:pt x="210" y="126"/>
                  </a:lnTo>
                  <a:lnTo>
                    <a:pt x="188" y="118"/>
                  </a:lnTo>
                  <a:lnTo>
                    <a:pt x="180" y="114"/>
                  </a:lnTo>
                  <a:lnTo>
                    <a:pt x="174" y="110"/>
                  </a:lnTo>
                  <a:lnTo>
                    <a:pt x="238" y="70"/>
                  </a:lnTo>
                  <a:lnTo>
                    <a:pt x="238" y="70"/>
                  </a:lnTo>
                  <a:lnTo>
                    <a:pt x="260" y="74"/>
                  </a:lnTo>
                  <a:lnTo>
                    <a:pt x="278" y="76"/>
                  </a:lnTo>
                  <a:lnTo>
                    <a:pt x="298" y="78"/>
                  </a:lnTo>
                  <a:lnTo>
                    <a:pt x="298" y="78"/>
                  </a:lnTo>
                  <a:lnTo>
                    <a:pt x="320" y="76"/>
                  </a:lnTo>
                  <a:lnTo>
                    <a:pt x="338" y="72"/>
                  </a:lnTo>
                  <a:lnTo>
                    <a:pt x="346" y="70"/>
                  </a:lnTo>
                  <a:lnTo>
                    <a:pt x="350" y="66"/>
                  </a:lnTo>
                  <a:lnTo>
                    <a:pt x="352" y="62"/>
                  </a:lnTo>
                  <a:lnTo>
                    <a:pt x="352" y="56"/>
                  </a:lnTo>
                  <a:lnTo>
                    <a:pt x="352" y="56"/>
                  </a:lnTo>
                  <a:lnTo>
                    <a:pt x="350" y="54"/>
                  </a:lnTo>
                  <a:lnTo>
                    <a:pt x="346" y="50"/>
                  </a:lnTo>
                  <a:lnTo>
                    <a:pt x="336" y="46"/>
                  </a:lnTo>
                  <a:lnTo>
                    <a:pt x="318" y="44"/>
                  </a:lnTo>
                  <a:lnTo>
                    <a:pt x="294" y="42"/>
                  </a:lnTo>
                  <a:lnTo>
                    <a:pt x="294" y="42"/>
                  </a:lnTo>
                  <a:lnTo>
                    <a:pt x="270" y="44"/>
                  </a:lnTo>
                  <a:lnTo>
                    <a:pt x="300" y="22"/>
                  </a:lnTo>
                  <a:lnTo>
                    <a:pt x="360" y="22"/>
                  </a:lnTo>
                  <a:lnTo>
                    <a:pt x="366" y="28"/>
                  </a:lnTo>
                  <a:lnTo>
                    <a:pt x="316" y="28"/>
                  </a:lnTo>
                  <a:lnTo>
                    <a:pt x="310" y="34"/>
                  </a:lnTo>
                  <a:lnTo>
                    <a:pt x="310" y="34"/>
                  </a:lnTo>
                  <a:lnTo>
                    <a:pt x="320" y="34"/>
                  </a:lnTo>
                  <a:lnTo>
                    <a:pt x="320" y="34"/>
                  </a:lnTo>
                  <a:lnTo>
                    <a:pt x="342" y="34"/>
                  </a:lnTo>
                  <a:lnTo>
                    <a:pt x="362" y="36"/>
                  </a:lnTo>
                  <a:lnTo>
                    <a:pt x="362" y="36"/>
                  </a:lnTo>
                  <a:lnTo>
                    <a:pt x="374" y="40"/>
                  </a:lnTo>
                  <a:lnTo>
                    <a:pt x="386" y="44"/>
                  </a:lnTo>
                  <a:lnTo>
                    <a:pt x="396" y="48"/>
                  </a:lnTo>
                  <a:lnTo>
                    <a:pt x="406" y="54"/>
                  </a:lnTo>
                  <a:lnTo>
                    <a:pt x="406" y="54"/>
                  </a:lnTo>
                  <a:lnTo>
                    <a:pt x="412" y="60"/>
                  </a:lnTo>
                  <a:lnTo>
                    <a:pt x="416" y="66"/>
                  </a:lnTo>
                  <a:lnTo>
                    <a:pt x="420" y="72"/>
                  </a:lnTo>
                  <a:lnTo>
                    <a:pt x="420" y="78"/>
                  </a:lnTo>
                  <a:lnTo>
                    <a:pt x="420" y="86"/>
                  </a:lnTo>
                  <a:lnTo>
                    <a:pt x="420" y="92"/>
                  </a:lnTo>
                  <a:lnTo>
                    <a:pt x="416" y="98"/>
                  </a:lnTo>
                  <a:lnTo>
                    <a:pt x="410" y="104"/>
                  </a:lnTo>
                  <a:lnTo>
                    <a:pt x="404" y="110"/>
                  </a:lnTo>
                  <a:lnTo>
                    <a:pt x="394" y="116"/>
                  </a:lnTo>
                  <a:lnTo>
                    <a:pt x="382" y="122"/>
                  </a:lnTo>
                  <a:lnTo>
                    <a:pt x="368" y="126"/>
                  </a:lnTo>
                  <a:lnTo>
                    <a:pt x="352" y="130"/>
                  </a:lnTo>
                  <a:lnTo>
                    <a:pt x="332" y="132"/>
                  </a:lnTo>
                  <a:lnTo>
                    <a:pt x="310" y="134"/>
                  </a:lnTo>
                  <a:lnTo>
                    <a:pt x="286" y="134"/>
                  </a:lnTo>
                  <a:lnTo>
                    <a:pt x="286" y="134"/>
                  </a:lnTo>
                  <a:close/>
                  <a:moveTo>
                    <a:pt x="434" y="196"/>
                  </a:moveTo>
                  <a:lnTo>
                    <a:pt x="434" y="196"/>
                  </a:lnTo>
                  <a:lnTo>
                    <a:pt x="432" y="198"/>
                  </a:lnTo>
                  <a:lnTo>
                    <a:pt x="432" y="200"/>
                  </a:lnTo>
                  <a:lnTo>
                    <a:pt x="430" y="200"/>
                  </a:lnTo>
                  <a:lnTo>
                    <a:pt x="430" y="200"/>
                  </a:lnTo>
                  <a:lnTo>
                    <a:pt x="428" y="198"/>
                  </a:lnTo>
                  <a:lnTo>
                    <a:pt x="428" y="196"/>
                  </a:lnTo>
                  <a:lnTo>
                    <a:pt x="428" y="158"/>
                  </a:lnTo>
                  <a:lnTo>
                    <a:pt x="428" y="158"/>
                  </a:lnTo>
                  <a:lnTo>
                    <a:pt x="428" y="156"/>
                  </a:lnTo>
                  <a:lnTo>
                    <a:pt x="430" y="156"/>
                  </a:lnTo>
                  <a:lnTo>
                    <a:pt x="432" y="156"/>
                  </a:lnTo>
                  <a:lnTo>
                    <a:pt x="432" y="156"/>
                  </a:lnTo>
                  <a:lnTo>
                    <a:pt x="432" y="156"/>
                  </a:lnTo>
                  <a:lnTo>
                    <a:pt x="434" y="158"/>
                  </a:lnTo>
                  <a:lnTo>
                    <a:pt x="434" y="196"/>
                  </a:lnTo>
                  <a:close/>
                  <a:moveTo>
                    <a:pt x="450" y="194"/>
                  </a:moveTo>
                  <a:lnTo>
                    <a:pt x="450" y="194"/>
                  </a:lnTo>
                  <a:lnTo>
                    <a:pt x="450" y="196"/>
                  </a:lnTo>
                  <a:lnTo>
                    <a:pt x="448" y="196"/>
                  </a:lnTo>
                  <a:lnTo>
                    <a:pt x="446" y="196"/>
                  </a:lnTo>
                  <a:lnTo>
                    <a:pt x="446" y="196"/>
                  </a:lnTo>
                  <a:lnTo>
                    <a:pt x="444" y="196"/>
                  </a:lnTo>
                  <a:lnTo>
                    <a:pt x="444" y="194"/>
                  </a:lnTo>
                  <a:lnTo>
                    <a:pt x="444" y="156"/>
                  </a:lnTo>
                  <a:lnTo>
                    <a:pt x="444" y="156"/>
                  </a:lnTo>
                  <a:lnTo>
                    <a:pt x="444" y="154"/>
                  </a:lnTo>
                  <a:lnTo>
                    <a:pt x="446" y="154"/>
                  </a:lnTo>
                  <a:lnTo>
                    <a:pt x="448" y="154"/>
                  </a:lnTo>
                  <a:lnTo>
                    <a:pt x="448" y="154"/>
                  </a:lnTo>
                  <a:lnTo>
                    <a:pt x="450" y="154"/>
                  </a:lnTo>
                  <a:lnTo>
                    <a:pt x="450" y="156"/>
                  </a:lnTo>
                  <a:lnTo>
                    <a:pt x="450" y="194"/>
                  </a:lnTo>
                  <a:close/>
                  <a:moveTo>
                    <a:pt x="466" y="192"/>
                  </a:moveTo>
                  <a:lnTo>
                    <a:pt x="466" y="192"/>
                  </a:lnTo>
                  <a:lnTo>
                    <a:pt x="466" y="194"/>
                  </a:lnTo>
                  <a:lnTo>
                    <a:pt x="464" y="194"/>
                  </a:lnTo>
                  <a:lnTo>
                    <a:pt x="462" y="194"/>
                  </a:lnTo>
                  <a:lnTo>
                    <a:pt x="462" y="194"/>
                  </a:lnTo>
                  <a:lnTo>
                    <a:pt x="462" y="194"/>
                  </a:lnTo>
                  <a:lnTo>
                    <a:pt x="460" y="192"/>
                  </a:lnTo>
                  <a:lnTo>
                    <a:pt x="460" y="154"/>
                  </a:lnTo>
                  <a:lnTo>
                    <a:pt x="460" y="154"/>
                  </a:lnTo>
                  <a:lnTo>
                    <a:pt x="462" y="152"/>
                  </a:lnTo>
                  <a:lnTo>
                    <a:pt x="462" y="152"/>
                  </a:lnTo>
                  <a:lnTo>
                    <a:pt x="464" y="152"/>
                  </a:lnTo>
                  <a:lnTo>
                    <a:pt x="464" y="152"/>
                  </a:lnTo>
                  <a:lnTo>
                    <a:pt x="466" y="152"/>
                  </a:lnTo>
                  <a:lnTo>
                    <a:pt x="466" y="154"/>
                  </a:lnTo>
                  <a:lnTo>
                    <a:pt x="466" y="192"/>
                  </a:lnTo>
                  <a:close/>
                  <a:moveTo>
                    <a:pt x="484" y="190"/>
                  </a:moveTo>
                  <a:lnTo>
                    <a:pt x="484" y="190"/>
                  </a:lnTo>
                  <a:lnTo>
                    <a:pt x="482" y="192"/>
                  </a:lnTo>
                  <a:lnTo>
                    <a:pt x="482" y="192"/>
                  </a:lnTo>
                  <a:lnTo>
                    <a:pt x="480" y="192"/>
                  </a:lnTo>
                  <a:lnTo>
                    <a:pt x="480" y="192"/>
                  </a:lnTo>
                  <a:lnTo>
                    <a:pt x="478" y="192"/>
                  </a:lnTo>
                  <a:lnTo>
                    <a:pt x="478" y="190"/>
                  </a:lnTo>
                  <a:lnTo>
                    <a:pt x="478" y="152"/>
                  </a:lnTo>
                  <a:lnTo>
                    <a:pt x="478" y="152"/>
                  </a:lnTo>
                  <a:lnTo>
                    <a:pt x="478" y="150"/>
                  </a:lnTo>
                  <a:lnTo>
                    <a:pt x="480" y="150"/>
                  </a:lnTo>
                  <a:lnTo>
                    <a:pt x="482" y="150"/>
                  </a:lnTo>
                  <a:lnTo>
                    <a:pt x="482" y="150"/>
                  </a:lnTo>
                  <a:lnTo>
                    <a:pt x="482" y="150"/>
                  </a:lnTo>
                  <a:lnTo>
                    <a:pt x="484" y="152"/>
                  </a:lnTo>
                  <a:lnTo>
                    <a:pt x="484" y="190"/>
                  </a:lnTo>
                  <a:close/>
                  <a:moveTo>
                    <a:pt x="500" y="186"/>
                  </a:moveTo>
                  <a:lnTo>
                    <a:pt x="500" y="186"/>
                  </a:lnTo>
                  <a:lnTo>
                    <a:pt x="500" y="188"/>
                  </a:lnTo>
                  <a:lnTo>
                    <a:pt x="498" y="190"/>
                  </a:lnTo>
                  <a:lnTo>
                    <a:pt x="496" y="190"/>
                  </a:lnTo>
                  <a:lnTo>
                    <a:pt x="496" y="190"/>
                  </a:lnTo>
                  <a:lnTo>
                    <a:pt x="494" y="188"/>
                  </a:lnTo>
                  <a:lnTo>
                    <a:pt x="494" y="186"/>
                  </a:lnTo>
                  <a:lnTo>
                    <a:pt x="494" y="148"/>
                  </a:lnTo>
                  <a:lnTo>
                    <a:pt x="494" y="148"/>
                  </a:lnTo>
                  <a:lnTo>
                    <a:pt x="494" y="146"/>
                  </a:lnTo>
                  <a:lnTo>
                    <a:pt x="496" y="146"/>
                  </a:lnTo>
                  <a:lnTo>
                    <a:pt x="498" y="146"/>
                  </a:lnTo>
                  <a:lnTo>
                    <a:pt x="498" y="146"/>
                  </a:lnTo>
                  <a:lnTo>
                    <a:pt x="500" y="146"/>
                  </a:lnTo>
                  <a:lnTo>
                    <a:pt x="500" y="148"/>
                  </a:lnTo>
                  <a:lnTo>
                    <a:pt x="500" y="186"/>
                  </a:lnTo>
                  <a:close/>
                  <a:moveTo>
                    <a:pt x="516" y="184"/>
                  </a:moveTo>
                  <a:lnTo>
                    <a:pt x="516" y="184"/>
                  </a:lnTo>
                  <a:lnTo>
                    <a:pt x="516" y="184"/>
                  </a:lnTo>
                  <a:lnTo>
                    <a:pt x="514" y="186"/>
                  </a:lnTo>
                  <a:lnTo>
                    <a:pt x="512" y="186"/>
                  </a:lnTo>
                  <a:lnTo>
                    <a:pt x="512" y="186"/>
                  </a:lnTo>
                  <a:lnTo>
                    <a:pt x="512" y="184"/>
                  </a:lnTo>
                  <a:lnTo>
                    <a:pt x="510" y="184"/>
                  </a:lnTo>
                  <a:lnTo>
                    <a:pt x="510" y="144"/>
                  </a:lnTo>
                  <a:lnTo>
                    <a:pt x="510" y="144"/>
                  </a:lnTo>
                  <a:lnTo>
                    <a:pt x="512" y="142"/>
                  </a:lnTo>
                  <a:lnTo>
                    <a:pt x="512" y="142"/>
                  </a:lnTo>
                  <a:lnTo>
                    <a:pt x="514" y="142"/>
                  </a:lnTo>
                  <a:lnTo>
                    <a:pt x="514" y="142"/>
                  </a:lnTo>
                  <a:lnTo>
                    <a:pt x="516" y="142"/>
                  </a:lnTo>
                  <a:lnTo>
                    <a:pt x="516" y="144"/>
                  </a:lnTo>
                  <a:lnTo>
                    <a:pt x="516" y="184"/>
                  </a:lnTo>
                  <a:close/>
                  <a:moveTo>
                    <a:pt x="534" y="180"/>
                  </a:moveTo>
                  <a:lnTo>
                    <a:pt x="534" y="180"/>
                  </a:lnTo>
                  <a:lnTo>
                    <a:pt x="532" y="182"/>
                  </a:lnTo>
                  <a:lnTo>
                    <a:pt x="530" y="182"/>
                  </a:lnTo>
                  <a:lnTo>
                    <a:pt x="530" y="182"/>
                  </a:lnTo>
                  <a:lnTo>
                    <a:pt x="530" y="182"/>
                  </a:lnTo>
                  <a:lnTo>
                    <a:pt x="528" y="182"/>
                  </a:lnTo>
                  <a:lnTo>
                    <a:pt x="526" y="180"/>
                  </a:lnTo>
                  <a:lnTo>
                    <a:pt x="526" y="142"/>
                  </a:lnTo>
                  <a:lnTo>
                    <a:pt x="526" y="142"/>
                  </a:lnTo>
                  <a:lnTo>
                    <a:pt x="528" y="140"/>
                  </a:lnTo>
                  <a:lnTo>
                    <a:pt x="530" y="138"/>
                  </a:lnTo>
                  <a:lnTo>
                    <a:pt x="530" y="138"/>
                  </a:lnTo>
                  <a:lnTo>
                    <a:pt x="530" y="138"/>
                  </a:lnTo>
                  <a:lnTo>
                    <a:pt x="532" y="140"/>
                  </a:lnTo>
                  <a:lnTo>
                    <a:pt x="534" y="142"/>
                  </a:lnTo>
                  <a:lnTo>
                    <a:pt x="534" y="180"/>
                  </a:lnTo>
                  <a:close/>
                  <a:moveTo>
                    <a:pt x="550" y="174"/>
                  </a:moveTo>
                  <a:lnTo>
                    <a:pt x="550" y="174"/>
                  </a:lnTo>
                  <a:lnTo>
                    <a:pt x="548" y="176"/>
                  </a:lnTo>
                  <a:lnTo>
                    <a:pt x="548" y="178"/>
                  </a:lnTo>
                  <a:lnTo>
                    <a:pt x="546" y="178"/>
                  </a:lnTo>
                  <a:lnTo>
                    <a:pt x="546" y="178"/>
                  </a:lnTo>
                  <a:lnTo>
                    <a:pt x="544" y="176"/>
                  </a:lnTo>
                  <a:lnTo>
                    <a:pt x="544" y="174"/>
                  </a:lnTo>
                  <a:lnTo>
                    <a:pt x="544" y="136"/>
                  </a:lnTo>
                  <a:lnTo>
                    <a:pt x="544" y="136"/>
                  </a:lnTo>
                  <a:lnTo>
                    <a:pt x="544" y="134"/>
                  </a:lnTo>
                  <a:lnTo>
                    <a:pt x="546" y="134"/>
                  </a:lnTo>
                  <a:lnTo>
                    <a:pt x="548" y="134"/>
                  </a:lnTo>
                  <a:lnTo>
                    <a:pt x="548" y="134"/>
                  </a:lnTo>
                  <a:lnTo>
                    <a:pt x="548" y="134"/>
                  </a:lnTo>
                  <a:lnTo>
                    <a:pt x="550" y="136"/>
                  </a:lnTo>
                  <a:lnTo>
                    <a:pt x="550" y="174"/>
                  </a:lnTo>
                  <a:close/>
                  <a:moveTo>
                    <a:pt x="566" y="170"/>
                  </a:moveTo>
                  <a:lnTo>
                    <a:pt x="566" y="170"/>
                  </a:lnTo>
                  <a:lnTo>
                    <a:pt x="566" y="170"/>
                  </a:lnTo>
                  <a:lnTo>
                    <a:pt x="564" y="172"/>
                  </a:lnTo>
                  <a:lnTo>
                    <a:pt x="562" y="172"/>
                  </a:lnTo>
                  <a:lnTo>
                    <a:pt x="562" y="172"/>
                  </a:lnTo>
                  <a:lnTo>
                    <a:pt x="560" y="170"/>
                  </a:lnTo>
                  <a:lnTo>
                    <a:pt x="560" y="170"/>
                  </a:lnTo>
                  <a:lnTo>
                    <a:pt x="560" y="130"/>
                  </a:lnTo>
                  <a:lnTo>
                    <a:pt x="560" y="130"/>
                  </a:lnTo>
                  <a:lnTo>
                    <a:pt x="560" y="130"/>
                  </a:lnTo>
                  <a:lnTo>
                    <a:pt x="562" y="128"/>
                  </a:lnTo>
                  <a:lnTo>
                    <a:pt x="564" y="128"/>
                  </a:lnTo>
                  <a:lnTo>
                    <a:pt x="564" y="128"/>
                  </a:lnTo>
                  <a:lnTo>
                    <a:pt x="566" y="130"/>
                  </a:lnTo>
                  <a:lnTo>
                    <a:pt x="566" y="130"/>
                  </a:lnTo>
                  <a:lnTo>
                    <a:pt x="566" y="170"/>
                  </a:lnTo>
                  <a:close/>
                  <a:moveTo>
                    <a:pt x="582" y="164"/>
                  </a:moveTo>
                  <a:lnTo>
                    <a:pt x="582" y="164"/>
                  </a:lnTo>
                  <a:lnTo>
                    <a:pt x="582" y="164"/>
                  </a:lnTo>
                  <a:lnTo>
                    <a:pt x="580" y="166"/>
                  </a:lnTo>
                  <a:lnTo>
                    <a:pt x="578" y="166"/>
                  </a:lnTo>
                  <a:lnTo>
                    <a:pt x="578" y="166"/>
                  </a:lnTo>
                  <a:lnTo>
                    <a:pt x="578" y="164"/>
                  </a:lnTo>
                  <a:lnTo>
                    <a:pt x="576" y="164"/>
                  </a:lnTo>
                  <a:lnTo>
                    <a:pt x="576" y="124"/>
                  </a:lnTo>
                  <a:lnTo>
                    <a:pt x="576" y="124"/>
                  </a:lnTo>
                  <a:lnTo>
                    <a:pt x="578" y="122"/>
                  </a:lnTo>
                  <a:lnTo>
                    <a:pt x="578" y="122"/>
                  </a:lnTo>
                  <a:lnTo>
                    <a:pt x="580" y="122"/>
                  </a:lnTo>
                  <a:lnTo>
                    <a:pt x="580" y="122"/>
                  </a:lnTo>
                  <a:lnTo>
                    <a:pt x="582" y="122"/>
                  </a:lnTo>
                  <a:lnTo>
                    <a:pt x="582" y="124"/>
                  </a:lnTo>
                  <a:lnTo>
                    <a:pt x="582" y="164"/>
                  </a:lnTo>
                  <a:close/>
                  <a:moveTo>
                    <a:pt x="600" y="154"/>
                  </a:moveTo>
                  <a:lnTo>
                    <a:pt x="600" y="154"/>
                  </a:lnTo>
                  <a:lnTo>
                    <a:pt x="598" y="156"/>
                  </a:lnTo>
                  <a:lnTo>
                    <a:pt x="598" y="156"/>
                  </a:lnTo>
                  <a:lnTo>
                    <a:pt x="596" y="156"/>
                  </a:lnTo>
                  <a:lnTo>
                    <a:pt x="596" y="156"/>
                  </a:lnTo>
                  <a:lnTo>
                    <a:pt x="594" y="156"/>
                  </a:lnTo>
                  <a:lnTo>
                    <a:pt x="594" y="154"/>
                  </a:lnTo>
                  <a:lnTo>
                    <a:pt x="594" y="116"/>
                  </a:lnTo>
                  <a:lnTo>
                    <a:pt x="594" y="116"/>
                  </a:lnTo>
                  <a:lnTo>
                    <a:pt x="594" y="114"/>
                  </a:lnTo>
                  <a:lnTo>
                    <a:pt x="596" y="114"/>
                  </a:lnTo>
                  <a:lnTo>
                    <a:pt x="598" y="114"/>
                  </a:lnTo>
                  <a:lnTo>
                    <a:pt x="598" y="114"/>
                  </a:lnTo>
                  <a:lnTo>
                    <a:pt x="598" y="114"/>
                  </a:lnTo>
                  <a:lnTo>
                    <a:pt x="600" y="116"/>
                  </a:lnTo>
                  <a:lnTo>
                    <a:pt x="600" y="154"/>
                  </a:lnTo>
                  <a:close/>
                  <a:moveTo>
                    <a:pt x="616" y="142"/>
                  </a:moveTo>
                  <a:lnTo>
                    <a:pt x="616" y="142"/>
                  </a:lnTo>
                  <a:lnTo>
                    <a:pt x="614" y="144"/>
                  </a:lnTo>
                  <a:lnTo>
                    <a:pt x="614" y="146"/>
                  </a:lnTo>
                  <a:lnTo>
                    <a:pt x="612" y="146"/>
                  </a:lnTo>
                  <a:lnTo>
                    <a:pt x="612" y="146"/>
                  </a:lnTo>
                  <a:lnTo>
                    <a:pt x="610" y="144"/>
                  </a:lnTo>
                  <a:lnTo>
                    <a:pt x="610" y="142"/>
                  </a:lnTo>
                  <a:lnTo>
                    <a:pt x="610" y="104"/>
                  </a:lnTo>
                  <a:lnTo>
                    <a:pt x="610" y="104"/>
                  </a:lnTo>
                  <a:lnTo>
                    <a:pt x="610" y="102"/>
                  </a:lnTo>
                  <a:lnTo>
                    <a:pt x="612" y="102"/>
                  </a:lnTo>
                  <a:lnTo>
                    <a:pt x="614" y="102"/>
                  </a:lnTo>
                  <a:lnTo>
                    <a:pt x="614" y="102"/>
                  </a:lnTo>
                  <a:lnTo>
                    <a:pt x="614" y="102"/>
                  </a:lnTo>
                  <a:lnTo>
                    <a:pt x="616" y="104"/>
                  </a:lnTo>
                  <a:lnTo>
                    <a:pt x="616" y="14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sp>
          <p:nvSpPr>
            <p:cNvPr id="142" name="Freeform 902"/>
            <p:cNvSpPr>
              <a:spLocks noEditPoints="1"/>
            </p:cNvSpPr>
            <p:nvPr/>
          </p:nvSpPr>
          <p:spPr bwMode="auto">
            <a:xfrm>
              <a:off x="-2781300" y="-3603625"/>
              <a:ext cx="990600" cy="330200"/>
            </a:xfrm>
            <a:custGeom>
              <a:avLst/>
              <a:gdLst/>
              <a:ahLst/>
              <a:cxnLst>
                <a:cxn ang="0">
                  <a:pos x="6" y="62"/>
                </a:cxn>
                <a:cxn ang="0">
                  <a:pos x="92" y="186"/>
                </a:cxn>
                <a:cxn ang="0">
                  <a:pos x="586" y="168"/>
                </a:cxn>
                <a:cxn ang="0">
                  <a:pos x="598" y="48"/>
                </a:cxn>
                <a:cxn ang="0">
                  <a:pos x="18" y="146"/>
                </a:cxn>
                <a:cxn ang="0">
                  <a:pos x="16" y="102"/>
                </a:cxn>
                <a:cxn ang="0">
                  <a:pos x="28" y="156"/>
                </a:cxn>
                <a:cxn ang="0">
                  <a:pos x="52" y="164"/>
                </a:cxn>
                <a:cxn ang="0">
                  <a:pos x="50" y="122"/>
                </a:cxn>
                <a:cxn ang="0">
                  <a:pos x="62" y="172"/>
                </a:cxn>
                <a:cxn ang="0">
                  <a:pos x="84" y="176"/>
                </a:cxn>
                <a:cxn ang="0">
                  <a:pos x="80" y="134"/>
                </a:cxn>
                <a:cxn ang="0">
                  <a:pos x="98" y="182"/>
                </a:cxn>
                <a:cxn ang="0">
                  <a:pos x="102" y="180"/>
                </a:cxn>
                <a:cxn ang="0">
                  <a:pos x="112" y="144"/>
                </a:cxn>
                <a:cxn ang="0">
                  <a:pos x="130" y="190"/>
                </a:cxn>
                <a:cxn ang="0">
                  <a:pos x="134" y="148"/>
                </a:cxn>
                <a:cxn ang="0">
                  <a:pos x="144" y="152"/>
                </a:cxn>
                <a:cxn ang="0">
                  <a:pos x="166" y="196"/>
                </a:cxn>
                <a:cxn ang="0">
                  <a:pos x="166" y="152"/>
                </a:cxn>
                <a:cxn ang="0">
                  <a:pos x="178" y="156"/>
                </a:cxn>
                <a:cxn ang="0">
                  <a:pos x="200" y="200"/>
                </a:cxn>
                <a:cxn ang="0">
                  <a:pos x="198" y="156"/>
                </a:cxn>
                <a:cxn ang="0">
                  <a:pos x="210" y="198"/>
                </a:cxn>
                <a:cxn ang="0">
                  <a:pos x="234" y="200"/>
                </a:cxn>
                <a:cxn ang="0">
                  <a:pos x="232" y="160"/>
                </a:cxn>
                <a:cxn ang="0">
                  <a:pos x="244" y="202"/>
                </a:cxn>
                <a:cxn ang="0">
                  <a:pos x="266" y="202"/>
                </a:cxn>
                <a:cxn ang="0">
                  <a:pos x="262" y="160"/>
                </a:cxn>
                <a:cxn ang="0">
                  <a:pos x="280" y="204"/>
                </a:cxn>
                <a:cxn ang="0">
                  <a:pos x="284" y="202"/>
                </a:cxn>
                <a:cxn ang="0">
                  <a:pos x="294" y="162"/>
                </a:cxn>
                <a:cxn ang="0">
                  <a:pos x="314" y="204"/>
                </a:cxn>
                <a:cxn ang="0">
                  <a:pos x="318" y="164"/>
                </a:cxn>
                <a:cxn ang="0">
                  <a:pos x="328" y="164"/>
                </a:cxn>
                <a:cxn ang="0">
                  <a:pos x="348" y="204"/>
                </a:cxn>
                <a:cxn ang="0">
                  <a:pos x="350" y="162"/>
                </a:cxn>
                <a:cxn ang="0">
                  <a:pos x="362" y="162"/>
                </a:cxn>
                <a:cxn ang="0">
                  <a:pos x="384" y="202"/>
                </a:cxn>
                <a:cxn ang="0">
                  <a:pos x="382" y="160"/>
                </a:cxn>
                <a:cxn ang="0">
                  <a:pos x="260" y="126"/>
                </a:cxn>
                <a:cxn ang="0">
                  <a:pos x="396" y="160"/>
                </a:cxn>
                <a:cxn ang="0">
                  <a:pos x="414" y="200"/>
                </a:cxn>
                <a:cxn ang="0">
                  <a:pos x="418" y="160"/>
                </a:cxn>
                <a:cxn ang="0">
                  <a:pos x="428" y="158"/>
                </a:cxn>
                <a:cxn ang="0">
                  <a:pos x="448" y="198"/>
                </a:cxn>
                <a:cxn ang="0">
                  <a:pos x="450" y="156"/>
                </a:cxn>
                <a:cxn ang="0">
                  <a:pos x="460" y="154"/>
                </a:cxn>
                <a:cxn ang="0">
                  <a:pos x="482" y="192"/>
                </a:cxn>
                <a:cxn ang="0">
                  <a:pos x="482" y="150"/>
                </a:cxn>
                <a:cxn ang="0">
                  <a:pos x="494" y="188"/>
                </a:cxn>
                <a:cxn ang="0">
                  <a:pos x="516" y="184"/>
                </a:cxn>
                <a:cxn ang="0">
                  <a:pos x="514" y="142"/>
                </a:cxn>
                <a:cxn ang="0">
                  <a:pos x="528" y="182"/>
                </a:cxn>
                <a:cxn ang="0">
                  <a:pos x="550" y="176"/>
                </a:cxn>
                <a:cxn ang="0">
                  <a:pos x="546" y="134"/>
                </a:cxn>
                <a:cxn ang="0">
                  <a:pos x="562" y="172"/>
                </a:cxn>
                <a:cxn ang="0">
                  <a:pos x="566" y="170"/>
                </a:cxn>
                <a:cxn ang="0">
                  <a:pos x="578" y="124"/>
                </a:cxn>
                <a:cxn ang="0">
                  <a:pos x="596" y="158"/>
                </a:cxn>
                <a:cxn ang="0">
                  <a:pos x="600" y="116"/>
                </a:cxn>
                <a:cxn ang="0">
                  <a:pos x="610" y="104"/>
                </a:cxn>
              </a:cxnLst>
              <a:rect l="0" t="0" r="r" b="b"/>
              <a:pathLst>
                <a:path w="624" h="208">
                  <a:moveTo>
                    <a:pt x="312" y="0"/>
                  </a:moveTo>
                  <a:lnTo>
                    <a:pt x="312" y="0"/>
                  </a:lnTo>
                  <a:lnTo>
                    <a:pt x="250" y="2"/>
                  </a:lnTo>
                  <a:lnTo>
                    <a:pt x="190" y="6"/>
                  </a:lnTo>
                  <a:lnTo>
                    <a:pt x="138" y="14"/>
                  </a:lnTo>
                  <a:lnTo>
                    <a:pt x="92" y="24"/>
                  </a:lnTo>
                  <a:lnTo>
                    <a:pt x="54" y="34"/>
                  </a:lnTo>
                  <a:lnTo>
                    <a:pt x="38" y="42"/>
                  </a:lnTo>
                  <a:lnTo>
                    <a:pt x="24" y="48"/>
                  </a:lnTo>
                  <a:lnTo>
                    <a:pt x="14" y="56"/>
                  </a:lnTo>
                  <a:lnTo>
                    <a:pt x="6" y="62"/>
                  </a:lnTo>
                  <a:lnTo>
                    <a:pt x="2" y="70"/>
                  </a:lnTo>
                  <a:lnTo>
                    <a:pt x="0" y="78"/>
                  </a:lnTo>
                  <a:lnTo>
                    <a:pt x="0" y="132"/>
                  </a:lnTo>
                  <a:lnTo>
                    <a:pt x="0" y="132"/>
                  </a:lnTo>
                  <a:lnTo>
                    <a:pt x="2" y="140"/>
                  </a:lnTo>
                  <a:lnTo>
                    <a:pt x="6" y="146"/>
                  </a:lnTo>
                  <a:lnTo>
                    <a:pt x="14" y="154"/>
                  </a:lnTo>
                  <a:lnTo>
                    <a:pt x="24" y="162"/>
                  </a:lnTo>
                  <a:lnTo>
                    <a:pt x="38" y="168"/>
                  </a:lnTo>
                  <a:lnTo>
                    <a:pt x="54" y="174"/>
                  </a:lnTo>
                  <a:lnTo>
                    <a:pt x="92" y="186"/>
                  </a:lnTo>
                  <a:lnTo>
                    <a:pt x="138" y="196"/>
                  </a:lnTo>
                  <a:lnTo>
                    <a:pt x="190" y="202"/>
                  </a:lnTo>
                  <a:lnTo>
                    <a:pt x="250" y="206"/>
                  </a:lnTo>
                  <a:lnTo>
                    <a:pt x="312" y="208"/>
                  </a:lnTo>
                  <a:lnTo>
                    <a:pt x="312" y="208"/>
                  </a:lnTo>
                  <a:lnTo>
                    <a:pt x="374" y="206"/>
                  </a:lnTo>
                  <a:lnTo>
                    <a:pt x="434" y="202"/>
                  </a:lnTo>
                  <a:lnTo>
                    <a:pt x="486" y="196"/>
                  </a:lnTo>
                  <a:lnTo>
                    <a:pt x="532" y="186"/>
                  </a:lnTo>
                  <a:lnTo>
                    <a:pt x="570" y="174"/>
                  </a:lnTo>
                  <a:lnTo>
                    <a:pt x="586" y="168"/>
                  </a:lnTo>
                  <a:lnTo>
                    <a:pt x="598" y="162"/>
                  </a:lnTo>
                  <a:lnTo>
                    <a:pt x="610" y="154"/>
                  </a:lnTo>
                  <a:lnTo>
                    <a:pt x="616" y="146"/>
                  </a:lnTo>
                  <a:lnTo>
                    <a:pt x="622" y="140"/>
                  </a:lnTo>
                  <a:lnTo>
                    <a:pt x="624" y="132"/>
                  </a:lnTo>
                  <a:lnTo>
                    <a:pt x="624" y="78"/>
                  </a:lnTo>
                  <a:lnTo>
                    <a:pt x="624" y="78"/>
                  </a:lnTo>
                  <a:lnTo>
                    <a:pt x="622" y="70"/>
                  </a:lnTo>
                  <a:lnTo>
                    <a:pt x="616" y="62"/>
                  </a:lnTo>
                  <a:lnTo>
                    <a:pt x="610" y="56"/>
                  </a:lnTo>
                  <a:lnTo>
                    <a:pt x="598" y="48"/>
                  </a:lnTo>
                  <a:lnTo>
                    <a:pt x="586" y="42"/>
                  </a:lnTo>
                  <a:lnTo>
                    <a:pt x="570" y="34"/>
                  </a:lnTo>
                  <a:lnTo>
                    <a:pt x="532" y="24"/>
                  </a:lnTo>
                  <a:lnTo>
                    <a:pt x="486" y="14"/>
                  </a:lnTo>
                  <a:lnTo>
                    <a:pt x="434" y="6"/>
                  </a:lnTo>
                  <a:lnTo>
                    <a:pt x="374" y="2"/>
                  </a:lnTo>
                  <a:lnTo>
                    <a:pt x="312" y="0"/>
                  </a:lnTo>
                  <a:lnTo>
                    <a:pt x="312" y="0"/>
                  </a:lnTo>
                  <a:close/>
                  <a:moveTo>
                    <a:pt x="18" y="144"/>
                  </a:moveTo>
                  <a:lnTo>
                    <a:pt x="18" y="144"/>
                  </a:lnTo>
                  <a:lnTo>
                    <a:pt x="18" y="146"/>
                  </a:lnTo>
                  <a:lnTo>
                    <a:pt x="16" y="146"/>
                  </a:lnTo>
                  <a:lnTo>
                    <a:pt x="14" y="146"/>
                  </a:lnTo>
                  <a:lnTo>
                    <a:pt x="14" y="146"/>
                  </a:lnTo>
                  <a:lnTo>
                    <a:pt x="14" y="146"/>
                  </a:lnTo>
                  <a:lnTo>
                    <a:pt x="12" y="144"/>
                  </a:lnTo>
                  <a:lnTo>
                    <a:pt x="12" y="104"/>
                  </a:lnTo>
                  <a:lnTo>
                    <a:pt x="12" y="104"/>
                  </a:lnTo>
                  <a:lnTo>
                    <a:pt x="14" y="104"/>
                  </a:lnTo>
                  <a:lnTo>
                    <a:pt x="14" y="102"/>
                  </a:lnTo>
                  <a:lnTo>
                    <a:pt x="16" y="102"/>
                  </a:lnTo>
                  <a:lnTo>
                    <a:pt x="16" y="102"/>
                  </a:lnTo>
                  <a:lnTo>
                    <a:pt x="18" y="104"/>
                  </a:lnTo>
                  <a:lnTo>
                    <a:pt x="18" y="104"/>
                  </a:lnTo>
                  <a:lnTo>
                    <a:pt x="18" y="144"/>
                  </a:lnTo>
                  <a:close/>
                  <a:moveTo>
                    <a:pt x="34" y="156"/>
                  </a:moveTo>
                  <a:lnTo>
                    <a:pt x="34" y="156"/>
                  </a:lnTo>
                  <a:lnTo>
                    <a:pt x="34" y="156"/>
                  </a:lnTo>
                  <a:lnTo>
                    <a:pt x="32" y="158"/>
                  </a:lnTo>
                  <a:lnTo>
                    <a:pt x="32" y="158"/>
                  </a:lnTo>
                  <a:lnTo>
                    <a:pt x="32" y="158"/>
                  </a:lnTo>
                  <a:lnTo>
                    <a:pt x="30" y="156"/>
                  </a:lnTo>
                  <a:lnTo>
                    <a:pt x="28" y="156"/>
                  </a:lnTo>
                  <a:lnTo>
                    <a:pt x="28" y="116"/>
                  </a:lnTo>
                  <a:lnTo>
                    <a:pt x="28" y="116"/>
                  </a:lnTo>
                  <a:lnTo>
                    <a:pt x="30" y="114"/>
                  </a:lnTo>
                  <a:lnTo>
                    <a:pt x="32" y="114"/>
                  </a:lnTo>
                  <a:lnTo>
                    <a:pt x="32" y="114"/>
                  </a:lnTo>
                  <a:lnTo>
                    <a:pt x="32" y="114"/>
                  </a:lnTo>
                  <a:lnTo>
                    <a:pt x="34" y="114"/>
                  </a:lnTo>
                  <a:lnTo>
                    <a:pt x="34" y="116"/>
                  </a:lnTo>
                  <a:lnTo>
                    <a:pt x="34" y="156"/>
                  </a:lnTo>
                  <a:close/>
                  <a:moveTo>
                    <a:pt x="52" y="164"/>
                  </a:moveTo>
                  <a:lnTo>
                    <a:pt x="52" y="164"/>
                  </a:lnTo>
                  <a:lnTo>
                    <a:pt x="50" y="166"/>
                  </a:lnTo>
                  <a:lnTo>
                    <a:pt x="50" y="166"/>
                  </a:lnTo>
                  <a:lnTo>
                    <a:pt x="48" y="166"/>
                  </a:lnTo>
                  <a:lnTo>
                    <a:pt x="48" y="166"/>
                  </a:lnTo>
                  <a:lnTo>
                    <a:pt x="46" y="166"/>
                  </a:lnTo>
                  <a:lnTo>
                    <a:pt x="46" y="164"/>
                  </a:lnTo>
                  <a:lnTo>
                    <a:pt x="46" y="126"/>
                  </a:lnTo>
                  <a:lnTo>
                    <a:pt x="46" y="126"/>
                  </a:lnTo>
                  <a:lnTo>
                    <a:pt x="46" y="124"/>
                  </a:lnTo>
                  <a:lnTo>
                    <a:pt x="48" y="122"/>
                  </a:lnTo>
                  <a:lnTo>
                    <a:pt x="50" y="122"/>
                  </a:lnTo>
                  <a:lnTo>
                    <a:pt x="50" y="122"/>
                  </a:lnTo>
                  <a:lnTo>
                    <a:pt x="50" y="124"/>
                  </a:lnTo>
                  <a:lnTo>
                    <a:pt x="52" y="126"/>
                  </a:lnTo>
                  <a:lnTo>
                    <a:pt x="52" y="164"/>
                  </a:lnTo>
                  <a:close/>
                  <a:moveTo>
                    <a:pt x="68" y="170"/>
                  </a:moveTo>
                  <a:lnTo>
                    <a:pt x="68" y="170"/>
                  </a:lnTo>
                  <a:lnTo>
                    <a:pt x="68" y="172"/>
                  </a:lnTo>
                  <a:lnTo>
                    <a:pt x="66" y="172"/>
                  </a:lnTo>
                  <a:lnTo>
                    <a:pt x="64" y="172"/>
                  </a:lnTo>
                  <a:lnTo>
                    <a:pt x="64" y="172"/>
                  </a:lnTo>
                  <a:lnTo>
                    <a:pt x="62" y="172"/>
                  </a:lnTo>
                  <a:lnTo>
                    <a:pt x="62" y="170"/>
                  </a:lnTo>
                  <a:lnTo>
                    <a:pt x="62" y="132"/>
                  </a:lnTo>
                  <a:lnTo>
                    <a:pt x="62" y="132"/>
                  </a:lnTo>
                  <a:lnTo>
                    <a:pt x="62" y="130"/>
                  </a:lnTo>
                  <a:lnTo>
                    <a:pt x="64" y="130"/>
                  </a:lnTo>
                  <a:lnTo>
                    <a:pt x="66" y="130"/>
                  </a:lnTo>
                  <a:lnTo>
                    <a:pt x="66" y="130"/>
                  </a:lnTo>
                  <a:lnTo>
                    <a:pt x="68" y="130"/>
                  </a:lnTo>
                  <a:lnTo>
                    <a:pt x="68" y="132"/>
                  </a:lnTo>
                  <a:lnTo>
                    <a:pt x="68" y="170"/>
                  </a:lnTo>
                  <a:close/>
                  <a:moveTo>
                    <a:pt x="84" y="176"/>
                  </a:moveTo>
                  <a:lnTo>
                    <a:pt x="84" y="176"/>
                  </a:lnTo>
                  <a:lnTo>
                    <a:pt x="84" y="178"/>
                  </a:lnTo>
                  <a:lnTo>
                    <a:pt x="82" y="178"/>
                  </a:lnTo>
                  <a:lnTo>
                    <a:pt x="80" y="178"/>
                  </a:lnTo>
                  <a:lnTo>
                    <a:pt x="80" y="178"/>
                  </a:lnTo>
                  <a:lnTo>
                    <a:pt x="80" y="178"/>
                  </a:lnTo>
                  <a:lnTo>
                    <a:pt x="78" y="176"/>
                  </a:lnTo>
                  <a:lnTo>
                    <a:pt x="78" y="136"/>
                  </a:lnTo>
                  <a:lnTo>
                    <a:pt x="78" y="136"/>
                  </a:lnTo>
                  <a:lnTo>
                    <a:pt x="80" y="136"/>
                  </a:lnTo>
                  <a:lnTo>
                    <a:pt x="80" y="134"/>
                  </a:lnTo>
                  <a:lnTo>
                    <a:pt x="82" y="134"/>
                  </a:lnTo>
                  <a:lnTo>
                    <a:pt x="82" y="134"/>
                  </a:lnTo>
                  <a:lnTo>
                    <a:pt x="84" y="136"/>
                  </a:lnTo>
                  <a:lnTo>
                    <a:pt x="84" y="136"/>
                  </a:lnTo>
                  <a:lnTo>
                    <a:pt x="84" y="176"/>
                  </a:lnTo>
                  <a:close/>
                  <a:moveTo>
                    <a:pt x="102" y="180"/>
                  </a:moveTo>
                  <a:lnTo>
                    <a:pt x="102" y="180"/>
                  </a:lnTo>
                  <a:lnTo>
                    <a:pt x="100" y="182"/>
                  </a:lnTo>
                  <a:lnTo>
                    <a:pt x="98" y="182"/>
                  </a:lnTo>
                  <a:lnTo>
                    <a:pt x="98" y="182"/>
                  </a:lnTo>
                  <a:lnTo>
                    <a:pt x="98" y="182"/>
                  </a:lnTo>
                  <a:lnTo>
                    <a:pt x="96" y="182"/>
                  </a:lnTo>
                  <a:lnTo>
                    <a:pt x="96" y="180"/>
                  </a:lnTo>
                  <a:lnTo>
                    <a:pt x="96" y="142"/>
                  </a:lnTo>
                  <a:lnTo>
                    <a:pt x="96" y="142"/>
                  </a:lnTo>
                  <a:lnTo>
                    <a:pt x="96" y="140"/>
                  </a:lnTo>
                  <a:lnTo>
                    <a:pt x="98" y="140"/>
                  </a:lnTo>
                  <a:lnTo>
                    <a:pt x="98" y="140"/>
                  </a:lnTo>
                  <a:lnTo>
                    <a:pt x="98" y="140"/>
                  </a:lnTo>
                  <a:lnTo>
                    <a:pt x="100" y="140"/>
                  </a:lnTo>
                  <a:lnTo>
                    <a:pt x="102" y="142"/>
                  </a:lnTo>
                  <a:lnTo>
                    <a:pt x="102" y="180"/>
                  </a:lnTo>
                  <a:close/>
                  <a:moveTo>
                    <a:pt x="118" y="184"/>
                  </a:moveTo>
                  <a:lnTo>
                    <a:pt x="118" y="184"/>
                  </a:lnTo>
                  <a:lnTo>
                    <a:pt x="118" y="186"/>
                  </a:lnTo>
                  <a:lnTo>
                    <a:pt x="116" y="186"/>
                  </a:lnTo>
                  <a:lnTo>
                    <a:pt x="114" y="186"/>
                  </a:lnTo>
                  <a:lnTo>
                    <a:pt x="114" y="186"/>
                  </a:lnTo>
                  <a:lnTo>
                    <a:pt x="112" y="186"/>
                  </a:lnTo>
                  <a:lnTo>
                    <a:pt x="112" y="184"/>
                  </a:lnTo>
                  <a:lnTo>
                    <a:pt x="112" y="146"/>
                  </a:lnTo>
                  <a:lnTo>
                    <a:pt x="112" y="146"/>
                  </a:lnTo>
                  <a:lnTo>
                    <a:pt x="112" y="144"/>
                  </a:lnTo>
                  <a:lnTo>
                    <a:pt x="114" y="142"/>
                  </a:lnTo>
                  <a:lnTo>
                    <a:pt x="116" y="142"/>
                  </a:lnTo>
                  <a:lnTo>
                    <a:pt x="116" y="142"/>
                  </a:lnTo>
                  <a:lnTo>
                    <a:pt x="118" y="144"/>
                  </a:lnTo>
                  <a:lnTo>
                    <a:pt x="118" y="146"/>
                  </a:lnTo>
                  <a:lnTo>
                    <a:pt x="118" y="184"/>
                  </a:lnTo>
                  <a:close/>
                  <a:moveTo>
                    <a:pt x="134" y="188"/>
                  </a:moveTo>
                  <a:lnTo>
                    <a:pt x="134" y="188"/>
                  </a:lnTo>
                  <a:lnTo>
                    <a:pt x="134" y="190"/>
                  </a:lnTo>
                  <a:lnTo>
                    <a:pt x="132" y="190"/>
                  </a:lnTo>
                  <a:lnTo>
                    <a:pt x="130" y="190"/>
                  </a:lnTo>
                  <a:lnTo>
                    <a:pt x="130" y="190"/>
                  </a:lnTo>
                  <a:lnTo>
                    <a:pt x="128" y="190"/>
                  </a:lnTo>
                  <a:lnTo>
                    <a:pt x="128" y="188"/>
                  </a:lnTo>
                  <a:lnTo>
                    <a:pt x="128" y="148"/>
                  </a:lnTo>
                  <a:lnTo>
                    <a:pt x="128" y="148"/>
                  </a:lnTo>
                  <a:lnTo>
                    <a:pt x="128" y="148"/>
                  </a:lnTo>
                  <a:lnTo>
                    <a:pt x="130" y="146"/>
                  </a:lnTo>
                  <a:lnTo>
                    <a:pt x="132" y="146"/>
                  </a:lnTo>
                  <a:lnTo>
                    <a:pt x="132" y="146"/>
                  </a:lnTo>
                  <a:lnTo>
                    <a:pt x="134" y="148"/>
                  </a:lnTo>
                  <a:lnTo>
                    <a:pt x="134" y="148"/>
                  </a:lnTo>
                  <a:lnTo>
                    <a:pt x="134" y="188"/>
                  </a:lnTo>
                  <a:close/>
                  <a:moveTo>
                    <a:pt x="150" y="190"/>
                  </a:moveTo>
                  <a:lnTo>
                    <a:pt x="150" y="190"/>
                  </a:lnTo>
                  <a:lnTo>
                    <a:pt x="150" y="192"/>
                  </a:lnTo>
                  <a:lnTo>
                    <a:pt x="148" y="194"/>
                  </a:lnTo>
                  <a:lnTo>
                    <a:pt x="146" y="194"/>
                  </a:lnTo>
                  <a:lnTo>
                    <a:pt x="146" y="194"/>
                  </a:lnTo>
                  <a:lnTo>
                    <a:pt x="146" y="192"/>
                  </a:lnTo>
                  <a:lnTo>
                    <a:pt x="144" y="190"/>
                  </a:lnTo>
                  <a:lnTo>
                    <a:pt x="144" y="152"/>
                  </a:lnTo>
                  <a:lnTo>
                    <a:pt x="144" y="152"/>
                  </a:lnTo>
                  <a:lnTo>
                    <a:pt x="146" y="150"/>
                  </a:lnTo>
                  <a:lnTo>
                    <a:pt x="146" y="150"/>
                  </a:lnTo>
                  <a:lnTo>
                    <a:pt x="148" y="150"/>
                  </a:lnTo>
                  <a:lnTo>
                    <a:pt x="148" y="150"/>
                  </a:lnTo>
                  <a:lnTo>
                    <a:pt x="150" y="150"/>
                  </a:lnTo>
                  <a:lnTo>
                    <a:pt x="150" y="152"/>
                  </a:lnTo>
                  <a:lnTo>
                    <a:pt x="150" y="190"/>
                  </a:lnTo>
                  <a:close/>
                  <a:moveTo>
                    <a:pt x="168" y="194"/>
                  </a:moveTo>
                  <a:lnTo>
                    <a:pt x="168" y="194"/>
                  </a:lnTo>
                  <a:lnTo>
                    <a:pt x="166" y="194"/>
                  </a:lnTo>
                  <a:lnTo>
                    <a:pt x="166" y="196"/>
                  </a:lnTo>
                  <a:lnTo>
                    <a:pt x="164" y="196"/>
                  </a:lnTo>
                  <a:lnTo>
                    <a:pt x="164" y="196"/>
                  </a:lnTo>
                  <a:lnTo>
                    <a:pt x="162" y="194"/>
                  </a:lnTo>
                  <a:lnTo>
                    <a:pt x="162" y="194"/>
                  </a:lnTo>
                  <a:lnTo>
                    <a:pt x="162" y="154"/>
                  </a:lnTo>
                  <a:lnTo>
                    <a:pt x="162" y="154"/>
                  </a:lnTo>
                  <a:lnTo>
                    <a:pt x="162" y="152"/>
                  </a:lnTo>
                  <a:lnTo>
                    <a:pt x="164" y="152"/>
                  </a:lnTo>
                  <a:lnTo>
                    <a:pt x="166" y="152"/>
                  </a:lnTo>
                  <a:lnTo>
                    <a:pt x="166" y="152"/>
                  </a:lnTo>
                  <a:lnTo>
                    <a:pt x="166" y="152"/>
                  </a:lnTo>
                  <a:lnTo>
                    <a:pt x="168" y="154"/>
                  </a:lnTo>
                  <a:lnTo>
                    <a:pt x="168" y="194"/>
                  </a:lnTo>
                  <a:close/>
                  <a:moveTo>
                    <a:pt x="184" y="196"/>
                  </a:moveTo>
                  <a:lnTo>
                    <a:pt x="184" y="196"/>
                  </a:lnTo>
                  <a:lnTo>
                    <a:pt x="184" y="196"/>
                  </a:lnTo>
                  <a:lnTo>
                    <a:pt x="182" y="198"/>
                  </a:lnTo>
                  <a:lnTo>
                    <a:pt x="180" y="198"/>
                  </a:lnTo>
                  <a:lnTo>
                    <a:pt x="180" y="198"/>
                  </a:lnTo>
                  <a:lnTo>
                    <a:pt x="178" y="196"/>
                  </a:lnTo>
                  <a:lnTo>
                    <a:pt x="178" y="196"/>
                  </a:lnTo>
                  <a:lnTo>
                    <a:pt x="178" y="156"/>
                  </a:lnTo>
                  <a:lnTo>
                    <a:pt x="178" y="156"/>
                  </a:lnTo>
                  <a:lnTo>
                    <a:pt x="178" y="156"/>
                  </a:lnTo>
                  <a:lnTo>
                    <a:pt x="180" y="154"/>
                  </a:lnTo>
                  <a:lnTo>
                    <a:pt x="182" y="154"/>
                  </a:lnTo>
                  <a:lnTo>
                    <a:pt x="182" y="154"/>
                  </a:lnTo>
                  <a:lnTo>
                    <a:pt x="184" y="156"/>
                  </a:lnTo>
                  <a:lnTo>
                    <a:pt x="184" y="156"/>
                  </a:lnTo>
                  <a:lnTo>
                    <a:pt x="184" y="196"/>
                  </a:lnTo>
                  <a:close/>
                  <a:moveTo>
                    <a:pt x="200" y="198"/>
                  </a:moveTo>
                  <a:lnTo>
                    <a:pt x="200" y="198"/>
                  </a:lnTo>
                  <a:lnTo>
                    <a:pt x="200" y="200"/>
                  </a:lnTo>
                  <a:lnTo>
                    <a:pt x="198" y="200"/>
                  </a:lnTo>
                  <a:lnTo>
                    <a:pt x="196" y="200"/>
                  </a:lnTo>
                  <a:lnTo>
                    <a:pt x="196" y="200"/>
                  </a:lnTo>
                  <a:lnTo>
                    <a:pt x="196" y="200"/>
                  </a:lnTo>
                  <a:lnTo>
                    <a:pt x="194" y="198"/>
                  </a:lnTo>
                  <a:lnTo>
                    <a:pt x="194" y="158"/>
                  </a:lnTo>
                  <a:lnTo>
                    <a:pt x="194" y="158"/>
                  </a:lnTo>
                  <a:lnTo>
                    <a:pt x="196" y="158"/>
                  </a:lnTo>
                  <a:lnTo>
                    <a:pt x="196" y="156"/>
                  </a:lnTo>
                  <a:lnTo>
                    <a:pt x="198" y="156"/>
                  </a:lnTo>
                  <a:lnTo>
                    <a:pt x="198" y="156"/>
                  </a:lnTo>
                  <a:lnTo>
                    <a:pt x="200" y="158"/>
                  </a:lnTo>
                  <a:lnTo>
                    <a:pt x="200" y="158"/>
                  </a:lnTo>
                  <a:lnTo>
                    <a:pt x="200" y="198"/>
                  </a:lnTo>
                  <a:close/>
                  <a:moveTo>
                    <a:pt x="218" y="198"/>
                  </a:moveTo>
                  <a:lnTo>
                    <a:pt x="218" y="198"/>
                  </a:lnTo>
                  <a:lnTo>
                    <a:pt x="216" y="200"/>
                  </a:lnTo>
                  <a:lnTo>
                    <a:pt x="214" y="200"/>
                  </a:lnTo>
                  <a:lnTo>
                    <a:pt x="214" y="200"/>
                  </a:lnTo>
                  <a:lnTo>
                    <a:pt x="214" y="200"/>
                  </a:lnTo>
                  <a:lnTo>
                    <a:pt x="212" y="200"/>
                  </a:lnTo>
                  <a:lnTo>
                    <a:pt x="210" y="198"/>
                  </a:lnTo>
                  <a:lnTo>
                    <a:pt x="210" y="160"/>
                  </a:lnTo>
                  <a:lnTo>
                    <a:pt x="210" y="160"/>
                  </a:lnTo>
                  <a:lnTo>
                    <a:pt x="212" y="158"/>
                  </a:lnTo>
                  <a:lnTo>
                    <a:pt x="214" y="158"/>
                  </a:lnTo>
                  <a:lnTo>
                    <a:pt x="214" y="158"/>
                  </a:lnTo>
                  <a:lnTo>
                    <a:pt x="214" y="158"/>
                  </a:lnTo>
                  <a:lnTo>
                    <a:pt x="216" y="158"/>
                  </a:lnTo>
                  <a:lnTo>
                    <a:pt x="218" y="160"/>
                  </a:lnTo>
                  <a:lnTo>
                    <a:pt x="218" y="198"/>
                  </a:lnTo>
                  <a:close/>
                  <a:moveTo>
                    <a:pt x="234" y="200"/>
                  </a:moveTo>
                  <a:lnTo>
                    <a:pt x="234" y="200"/>
                  </a:lnTo>
                  <a:lnTo>
                    <a:pt x="232" y="202"/>
                  </a:lnTo>
                  <a:lnTo>
                    <a:pt x="232" y="202"/>
                  </a:lnTo>
                  <a:lnTo>
                    <a:pt x="230" y="202"/>
                  </a:lnTo>
                  <a:lnTo>
                    <a:pt x="230" y="202"/>
                  </a:lnTo>
                  <a:lnTo>
                    <a:pt x="228" y="202"/>
                  </a:lnTo>
                  <a:lnTo>
                    <a:pt x="228" y="200"/>
                  </a:lnTo>
                  <a:lnTo>
                    <a:pt x="228" y="162"/>
                  </a:lnTo>
                  <a:lnTo>
                    <a:pt x="228" y="162"/>
                  </a:lnTo>
                  <a:lnTo>
                    <a:pt x="228" y="160"/>
                  </a:lnTo>
                  <a:lnTo>
                    <a:pt x="230" y="160"/>
                  </a:lnTo>
                  <a:lnTo>
                    <a:pt x="232" y="160"/>
                  </a:lnTo>
                  <a:lnTo>
                    <a:pt x="232" y="160"/>
                  </a:lnTo>
                  <a:lnTo>
                    <a:pt x="232" y="160"/>
                  </a:lnTo>
                  <a:lnTo>
                    <a:pt x="234" y="162"/>
                  </a:lnTo>
                  <a:lnTo>
                    <a:pt x="234" y="200"/>
                  </a:lnTo>
                  <a:close/>
                  <a:moveTo>
                    <a:pt x="250" y="202"/>
                  </a:moveTo>
                  <a:lnTo>
                    <a:pt x="250" y="202"/>
                  </a:lnTo>
                  <a:lnTo>
                    <a:pt x="250" y="202"/>
                  </a:lnTo>
                  <a:lnTo>
                    <a:pt x="248" y="204"/>
                  </a:lnTo>
                  <a:lnTo>
                    <a:pt x="246" y="204"/>
                  </a:lnTo>
                  <a:lnTo>
                    <a:pt x="246" y="204"/>
                  </a:lnTo>
                  <a:lnTo>
                    <a:pt x="244" y="202"/>
                  </a:lnTo>
                  <a:lnTo>
                    <a:pt x="244" y="202"/>
                  </a:lnTo>
                  <a:lnTo>
                    <a:pt x="244" y="162"/>
                  </a:lnTo>
                  <a:lnTo>
                    <a:pt x="244" y="162"/>
                  </a:lnTo>
                  <a:lnTo>
                    <a:pt x="244" y="162"/>
                  </a:lnTo>
                  <a:lnTo>
                    <a:pt x="246" y="160"/>
                  </a:lnTo>
                  <a:lnTo>
                    <a:pt x="248" y="160"/>
                  </a:lnTo>
                  <a:lnTo>
                    <a:pt x="248" y="160"/>
                  </a:lnTo>
                  <a:lnTo>
                    <a:pt x="250" y="162"/>
                  </a:lnTo>
                  <a:lnTo>
                    <a:pt x="250" y="162"/>
                  </a:lnTo>
                  <a:lnTo>
                    <a:pt x="250" y="202"/>
                  </a:lnTo>
                  <a:close/>
                  <a:moveTo>
                    <a:pt x="266" y="202"/>
                  </a:moveTo>
                  <a:lnTo>
                    <a:pt x="266" y="202"/>
                  </a:lnTo>
                  <a:lnTo>
                    <a:pt x="266" y="202"/>
                  </a:lnTo>
                  <a:lnTo>
                    <a:pt x="264" y="204"/>
                  </a:lnTo>
                  <a:lnTo>
                    <a:pt x="262" y="204"/>
                  </a:lnTo>
                  <a:lnTo>
                    <a:pt x="262" y="204"/>
                  </a:lnTo>
                  <a:lnTo>
                    <a:pt x="262" y="202"/>
                  </a:lnTo>
                  <a:lnTo>
                    <a:pt x="260" y="202"/>
                  </a:lnTo>
                  <a:lnTo>
                    <a:pt x="260" y="162"/>
                  </a:lnTo>
                  <a:lnTo>
                    <a:pt x="260" y="162"/>
                  </a:lnTo>
                  <a:lnTo>
                    <a:pt x="262" y="162"/>
                  </a:lnTo>
                  <a:lnTo>
                    <a:pt x="262" y="160"/>
                  </a:lnTo>
                  <a:lnTo>
                    <a:pt x="264" y="160"/>
                  </a:lnTo>
                  <a:lnTo>
                    <a:pt x="264" y="160"/>
                  </a:lnTo>
                  <a:lnTo>
                    <a:pt x="266" y="162"/>
                  </a:lnTo>
                  <a:lnTo>
                    <a:pt x="266" y="162"/>
                  </a:lnTo>
                  <a:lnTo>
                    <a:pt x="266" y="202"/>
                  </a:lnTo>
                  <a:close/>
                  <a:moveTo>
                    <a:pt x="284" y="202"/>
                  </a:moveTo>
                  <a:lnTo>
                    <a:pt x="284" y="202"/>
                  </a:lnTo>
                  <a:lnTo>
                    <a:pt x="282" y="204"/>
                  </a:lnTo>
                  <a:lnTo>
                    <a:pt x="282" y="204"/>
                  </a:lnTo>
                  <a:lnTo>
                    <a:pt x="280" y="204"/>
                  </a:lnTo>
                  <a:lnTo>
                    <a:pt x="280" y="204"/>
                  </a:lnTo>
                  <a:lnTo>
                    <a:pt x="278" y="204"/>
                  </a:lnTo>
                  <a:lnTo>
                    <a:pt x="278" y="202"/>
                  </a:lnTo>
                  <a:lnTo>
                    <a:pt x="278" y="164"/>
                  </a:lnTo>
                  <a:lnTo>
                    <a:pt x="278" y="164"/>
                  </a:lnTo>
                  <a:lnTo>
                    <a:pt x="278" y="162"/>
                  </a:lnTo>
                  <a:lnTo>
                    <a:pt x="280" y="162"/>
                  </a:lnTo>
                  <a:lnTo>
                    <a:pt x="282" y="162"/>
                  </a:lnTo>
                  <a:lnTo>
                    <a:pt x="282" y="162"/>
                  </a:lnTo>
                  <a:lnTo>
                    <a:pt x="282" y="162"/>
                  </a:lnTo>
                  <a:lnTo>
                    <a:pt x="284" y="164"/>
                  </a:lnTo>
                  <a:lnTo>
                    <a:pt x="284" y="202"/>
                  </a:lnTo>
                  <a:close/>
                  <a:moveTo>
                    <a:pt x="300" y="202"/>
                  </a:moveTo>
                  <a:lnTo>
                    <a:pt x="300" y="202"/>
                  </a:lnTo>
                  <a:lnTo>
                    <a:pt x="300" y="204"/>
                  </a:lnTo>
                  <a:lnTo>
                    <a:pt x="298" y="204"/>
                  </a:lnTo>
                  <a:lnTo>
                    <a:pt x="296" y="204"/>
                  </a:lnTo>
                  <a:lnTo>
                    <a:pt x="296" y="204"/>
                  </a:lnTo>
                  <a:lnTo>
                    <a:pt x="294" y="204"/>
                  </a:lnTo>
                  <a:lnTo>
                    <a:pt x="294" y="202"/>
                  </a:lnTo>
                  <a:lnTo>
                    <a:pt x="294" y="164"/>
                  </a:lnTo>
                  <a:lnTo>
                    <a:pt x="294" y="164"/>
                  </a:lnTo>
                  <a:lnTo>
                    <a:pt x="294" y="162"/>
                  </a:lnTo>
                  <a:lnTo>
                    <a:pt x="296" y="162"/>
                  </a:lnTo>
                  <a:lnTo>
                    <a:pt x="298" y="162"/>
                  </a:lnTo>
                  <a:lnTo>
                    <a:pt x="298" y="162"/>
                  </a:lnTo>
                  <a:lnTo>
                    <a:pt x="300" y="162"/>
                  </a:lnTo>
                  <a:lnTo>
                    <a:pt x="300" y="164"/>
                  </a:lnTo>
                  <a:lnTo>
                    <a:pt x="300" y="202"/>
                  </a:lnTo>
                  <a:close/>
                  <a:moveTo>
                    <a:pt x="318" y="202"/>
                  </a:moveTo>
                  <a:lnTo>
                    <a:pt x="318" y="202"/>
                  </a:lnTo>
                  <a:lnTo>
                    <a:pt x="318" y="204"/>
                  </a:lnTo>
                  <a:lnTo>
                    <a:pt x="316" y="204"/>
                  </a:lnTo>
                  <a:lnTo>
                    <a:pt x="314" y="204"/>
                  </a:lnTo>
                  <a:lnTo>
                    <a:pt x="314" y="204"/>
                  </a:lnTo>
                  <a:lnTo>
                    <a:pt x="312" y="204"/>
                  </a:lnTo>
                  <a:lnTo>
                    <a:pt x="312" y="202"/>
                  </a:lnTo>
                  <a:lnTo>
                    <a:pt x="312" y="164"/>
                  </a:lnTo>
                  <a:lnTo>
                    <a:pt x="312" y="164"/>
                  </a:lnTo>
                  <a:lnTo>
                    <a:pt x="312" y="162"/>
                  </a:lnTo>
                  <a:lnTo>
                    <a:pt x="314" y="162"/>
                  </a:lnTo>
                  <a:lnTo>
                    <a:pt x="316" y="162"/>
                  </a:lnTo>
                  <a:lnTo>
                    <a:pt x="316" y="162"/>
                  </a:lnTo>
                  <a:lnTo>
                    <a:pt x="318" y="162"/>
                  </a:lnTo>
                  <a:lnTo>
                    <a:pt x="318" y="164"/>
                  </a:lnTo>
                  <a:lnTo>
                    <a:pt x="318" y="202"/>
                  </a:lnTo>
                  <a:close/>
                  <a:moveTo>
                    <a:pt x="334" y="202"/>
                  </a:moveTo>
                  <a:lnTo>
                    <a:pt x="334" y="202"/>
                  </a:lnTo>
                  <a:lnTo>
                    <a:pt x="334" y="204"/>
                  </a:lnTo>
                  <a:lnTo>
                    <a:pt x="332" y="204"/>
                  </a:lnTo>
                  <a:lnTo>
                    <a:pt x="330" y="204"/>
                  </a:lnTo>
                  <a:lnTo>
                    <a:pt x="330" y="204"/>
                  </a:lnTo>
                  <a:lnTo>
                    <a:pt x="330" y="204"/>
                  </a:lnTo>
                  <a:lnTo>
                    <a:pt x="328" y="202"/>
                  </a:lnTo>
                  <a:lnTo>
                    <a:pt x="328" y="164"/>
                  </a:lnTo>
                  <a:lnTo>
                    <a:pt x="328" y="164"/>
                  </a:lnTo>
                  <a:lnTo>
                    <a:pt x="330" y="162"/>
                  </a:lnTo>
                  <a:lnTo>
                    <a:pt x="330" y="162"/>
                  </a:lnTo>
                  <a:lnTo>
                    <a:pt x="332" y="162"/>
                  </a:lnTo>
                  <a:lnTo>
                    <a:pt x="332" y="162"/>
                  </a:lnTo>
                  <a:lnTo>
                    <a:pt x="334" y="162"/>
                  </a:lnTo>
                  <a:lnTo>
                    <a:pt x="334" y="164"/>
                  </a:lnTo>
                  <a:lnTo>
                    <a:pt x="334" y="202"/>
                  </a:lnTo>
                  <a:close/>
                  <a:moveTo>
                    <a:pt x="352" y="202"/>
                  </a:moveTo>
                  <a:lnTo>
                    <a:pt x="352" y="202"/>
                  </a:lnTo>
                  <a:lnTo>
                    <a:pt x="350" y="204"/>
                  </a:lnTo>
                  <a:lnTo>
                    <a:pt x="348" y="204"/>
                  </a:lnTo>
                  <a:lnTo>
                    <a:pt x="348" y="204"/>
                  </a:lnTo>
                  <a:lnTo>
                    <a:pt x="348" y="204"/>
                  </a:lnTo>
                  <a:lnTo>
                    <a:pt x="346" y="204"/>
                  </a:lnTo>
                  <a:lnTo>
                    <a:pt x="344" y="202"/>
                  </a:lnTo>
                  <a:lnTo>
                    <a:pt x="344" y="164"/>
                  </a:lnTo>
                  <a:lnTo>
                    <a:pt x="344" y="164"/>
                  </a:lnTo>
                  <a:lnTo>
                    <a:pt x="346" y="162"/>
                  </a:lnTo>
                  <a:lnTo>
                    <a:pt x="348" y="162"/>
                  </a:lnTo>
                  <a:lnTo>
                    <a:pt x="348" y="162"/>
                  </a:lnTo>
                  <a:lnTo>
                    <a:pt x="348" y="162"/>
                  </a:lnTo>
                  <a:lnTo>
                    <a:pt x="350" y="162"/>
                  </a:lnTo>
                  <a:lnTo>
                    <a:pt x="352" y="164"/>
                  </a:lnTo>
                  <a:lnTo>
                    <a:pt x="352" y="202"/>
                  </a:lnTo>
                  <a:close/>
                  <a:moveTo>
                    <a:pt x="368" y="202"/>
                  </a:moveTo>
                  <a:lnTo>
                    <a:pt x="368" y="202"/>
                  </a:lnTo>
                  <a:lnTo>
                    <a:pt x="366" y="202"/>
                  </a:lnTo>
                  <a:lnTo>
                    <a:pt x="366" y="204"/>
                  </a:lnTo>
                  <a:lnTo>
                    <a:pt x="364" y="204"/>
                  </a:lnTo>
                  <a:lnTo>
                    <a:pt x="364" y="204"/>
                  </a:lnTo>
                  <a:lnTo>
                    <a:pt x="362" y="202"/>
                  </a:lnTo>
                  <a:lnTo>
                    <a:pt x="362" y="202"/>
                  </a:lnTo>
                  <a:lnTo>
                    <a:pt x="362" y="162"/>
                  </a:lnTo>
                  <a:lnTo>
                    <a:pt x="362" y="162"/>
                  </a:lnTo>
                  <a:lnTo>
                    <a:pt x="362" y="162"/>
                  </a:lnTo>
                  <a:lnTo>
                    <a:pt x="364" y="160"/>
                  </a:lnTo>
                  <a:lnTo>
                    <a:pt x="366" y="160"/>
                  </a:lnTo>
                  <a:lnTo>
                    <a:pt x="366" y="160"/>
                  </a:lnTo>
                  <a:lnTo>
                    <a:pt x="366" y="162"/>
                  </a:lnTo>
                  <a:lnTo>
                    <a:pt x="368" y="162"/>
                  </a:lnTo>
                  <a:lnTo>
                    <a:pt x="368" y="202"/>
                  </a:lnTo>
                  <a:close/>
                  <a:moveTo>
                    <a:pt x="384" y="202"/>
                  </a:moveTo>
                  <a:lnTo>
                    <a:pt x="384" y="202"/>
                  </a:lnTo>
                  <a:lnTo>
                    <a:pt x="384" y="202"/>
                  </a:lnTo>
                  <a:lnTo>
                    <a:pt x="382" y="204"/>
                  </a:lnTo>
                  <a:lnTo>
                    <a:pt x="380" y="204"/>
                  </a:lnTo>
                  <a:lnTo>
                    <a:pt x="380" y="204"/>
                  </a:lnTo>
                  <a:lnTo>
                    <a:pt x="378" y="202"/>
                  </a:lnTo>
                  <a:lnTo>
                    <a:pt x="378" y="202"/>
                  </a:lnTo>
                  <a:lnTo>
                    <a:pt x="378" y="162"/>
                  </a:lnTo>
                  <a:lnTo>
                    <a:pt x="378" y="162"/>
                  </a:lnTo>
                  <a:lnTo>
                    <a:pt x="378" y="162"/>
                  </a:lnTo>
                  <a:lnTo>
                    <a:pt x="380" y="160"/>
                  </a:lnTo>
                  <a:lnTo>
                    <a:pt x="382" y="160"/>
                  </a:lnTo>
                  <a:lnTo>
                    <a:pt x="382" y="160"/>
                  </a:lnTo>
                  <a:lnTo>
                    <a:pt x="384" y="162"/>
                  </a:lnTo>
                  <a:lnTo>
                    <a:pt x="384" y="162"/>
                  </a:lnTo>
                  <a:lnTo>
                    <a:pt x="384" y="202"/>
                  </a:lnTo>
                  <a:close/>
                  <a:moveTo>
                    <a:pt x="260" y="126"/>
                  </a:moveTo>
                  <a:lnTo>
                    <a:pt x="258" y="34"/>
                  </a:lnTo>
                  <a:lnTo>
                    <a:pt x="230" y="42"/>
                  </a:lnTo>
                  <a:lnTo>
                    <a:pt x="230" y="32"/>
                  </a:lnTo>
                  <a:lnTo>
                    <a:pt x="260" y="24"/>
                  </a:lnTo>
                  <a:lnTo>
                    <a:pt x="280" y="24"/>
                  </a:lnTo>
                  <a:lnTo>
                    <a:pt x="394" y="126"/>
                  </a:lnTo>
                  <a:lnTo>
                    <a:pt x="260" y="126"/>
                  </a:lnTo>
                  <a:close/>
                  <a:moveTo>
                    <a:pt x="400" y="200"/>
                  </a:moveTo>
                  <a:lnTo>
                    <a:pt x="400" y="200"/>
                  </a:lnTo>
                  <a:lnTo>
                    <a:pt x="400" y="202"/>
                  </a:lnTo>
                  <a:lnTo>
                    <a:pt x="398" y="202"/>
                  </a:lnTo>
                  <a:lnTo>
                    <a:pt x="396" y="202"/>
                  </a:lnTo>
                  <a:lnTo>
                    <a:pt x="396" y="202"/>
                  </a:lnTo>
                  <a:lnTo>
                    <a:pt x="396" y="202"/>
                  </a:lnTo>
                  <a:lnTo>
                    <a:pt x="394" y="200"/>
                  </a:lnTo>
                  <a:lnTo>
                    <a:pt x="394" y="162"/>
                  </a:lnTo>
                  <a:lnTo>
                    <a:pt x="394" y="162"/>
                  </a:lnTo>
                  <a:lnTo>
                    <a:pt x="396" y="160"/>
                  </a:lnTo>
                  <a:lnTo>
                    <a:pt x="396" y="160"/>
                  </a:lnTo>
                  <a:lnTo>
                    <a:pt x="398" y="160"/>
                  </a:lnTo>
                  <a:lnTo>
                    <a:pt x="398" y="160"/>
                  </a:lnTo>
                  <a:lnTo>
                    <a:pt x="400" y="160"/>
                  </a:lnTo>
                  <a:lnTo>
                    <a:pt x="400" y="162"/>
                  </a:lnTo>
                  <a:lnTo>
                    <a:pt x="400" y="200"/>
                  </a:lnTo>
                  <a:close/>
                  <a:moveTo>
                    <a:pt x="418" y="198"/>
                  </a:moveTo>
                  <a:lnTo>
                    <a:pt x="418" y="198"/>
                  </a:lnTo>
                  <a:lnTo>
                    <a:pt x="416" y="200"/>
                  </a:lnTo>
                  <a:lnTo>
                    <a:pt x="416" y="200"/>
                  </a:lnTo>
                  <a:lnTo>
                    <a:pt x="414" y="200"/>
                  </a:lnTo>
                  <a:lnTo>
                    <a:pt x="414" y="200"/>
                  </a:lnTo>
                  <a:lnTo>
                    <a:pt x="412" y="200"/>
                  </a:lnTo>
                  <a:lnTo>
                    <a:pt x="412" y="198"/>
                  </a:lnTo>
                  <a:lnTo>
                    <a:pt x="412" y="160"/>
                  </a:lnTo>
                  <a:lnTo>
                    <a:pt x="412" y="160"/>
                  </a:lnTo>
                  <a:lnTo>
                    <a:pt x="412" y="158"/>
                  </a:lnTo>
                  <a:lnTo>
                    <a:pt x="414" y="158"/>
                  </a:lnTo>
                  <a:lnTo>
                    <a:pt x="416" y="158"/>
                  </a:lnTo>
                  <a:lnTo>
                    <a:pt x="416" y="158"/>
                  </a:lnTo>
                  <a:lnTo>
                    <a:pt x="416" y="158"/>
                  </a:lnTo>
                  <a:lnTo>
                    <a:pt x="418" y="160"/>
                  </a:lnTo>
                  <a:lnTo>
                    <a:pt x="418" y="198"/>
                  </a:lnTo>
                  <a:close/>
                  <a:moveTo>
                    <a:pt x="434" y="198"/>
                  </a:moveTo>
                  <a:lnTo>
                    <a:pt x="434" y="198"/>
                  </a:lnTo>
                  <a:lnTo>
                    <a:pt x="434" y="200"/>
                  </a:lnTo>
                  <a:lnTo>
                    <a:pt x="432" y="200"/>
                  </a:lnTo>
                  <a:lnTo>
                    <a:pt x="430" y="200"/>
                  </a:lnTo>
                  <a:lnTo>
                    <a:pt x="430" y="200"/>
                  </a:lnTo>
                  <a:lnTo>
                    <a:pt x="428" y="200"/>
                  </a:lnTo>
                  <a:lnTo>
                    <a:pt x="428" y="198"/>
                  </a:lnTo>
                  <a:lnTo>
                    <a:pt x="428" y="158"/>
                  </a:lnTo>
                  <a:lnTo>
                    <a:pt x="428" y="158"/>
                  </a:lnTo>
                  <a:lnTo>
                    <a:pt x="428" y="158"/>
                  </a:lnTo>
                  <a:lnTo>
                    <a:pt x="430" y="156"/>
                  </a:lnTo>
                  <a:lnTo>
                    <a:pt x="432" y="156"/>
                  </a:lnTo>
                  <a:lnTo>
                    <a:pt x="432" y="156"/>
                  </a:lnTo>
                  <a:lnTo>
                    <a:pt x="434" y="158"/>
                  </a:lnTo>
                  <a:lnTo>
                    <a:pt x="434" y="158"/>
                  </a:lnTo>
                  <a:lnTo>
                    <a:pt x="434" y="198"/>
                  </a:lnTo>
                  <a:close/>
                  <a:moveTo>
                    <a:pt x="450" y="196"/>
                  </a:moveTo>
                  <a:lnTo>
                    <a:pt x="450" y="196"/>
                  </a:lnTo>
                  <a:lnTo>
                    <a:pt x="450" y="196"/>
                  </a:lnTo>
                  <a:lnTo>
                    <a:pt x="448" y="198"/>
                  </a:lnTo>
                  <a:lnTo>
                    <a:pt x="446" y="198"/>
                  </a:lnTo>
                  <a:lnTo>
                    <a:pt x="446" y="198"/>
                  </a:lnTo>
                  <a:lnTo>
                    <a:pt x="446" y="196"/>
                  </a:lnTo>
                  <a:lnTo>
                    <a:pt x="444" y="196"/>
                  </a:lnTo>
                  <a:lnTo>
                    <a:pt x="444" y="156"/>
                  </a:lnTo>
                  <a:lnTo>
                    <a:pt x="444" y="156"/>
                  </a:lnTo>
                  <a:lnTo>
                    <a:pt x="446" y="156"/>
                  </a:lnTo>
                  <a:lnTo>
                    <a:pt x="446" y="154"/>
                  </a:lnTo>
                  <a:lnTo>
                    <a:pt x="448" y="154"/>
                  </a:lnTo>
                  <a:lnTo>
                    <a:pt x="448" y="154"/>
                  </a:lnTo>
                  <a:lnTo>
                    <a:pt x="450" y="156"/>
                  </a:lnTo>
                  <a:lnTo>
                    <a:pt x="450" y="156"/>
                  </a:lnTo>
                  <a:lnTo>
                    <a:pt x="450" y="196"/>
                  </a:lnTo>
                  <a:close/>
                  <a:moveTo>
                    <a:pt x="468" y="194"/>
                  </a:moveTo>
                  <a:lnTo>
                    <a:pt x="468" y="194"/>
                  </a:lnTo>
                  <a:lnTo>
                    <a:pt x="466" y="194"/>
                  </a:lnTo>
                  <a:lnTo>
                    <a:pt x="464" y="196"/>
                  </a:lnTo>
                  <a:lnTo>
                    <a:pt x="464" y="196"/>
                  </a:lnTo>
                  <a:lnTo>
                    <a:pt x="464" y="196"/>
                  </a:lnTo>
                  <a:lnTo>
                    <a:pt x="462" y="194"/>
                  </a:lnTo>
                  <a:lnTo>
                    <a:pt x="460" y="194"/>
                  </a:lnTo>
                  <a:lnTo>
                    <a:pt x="460" y="154"/>
                  </a:lnTo>
                  <a:lnTo>
                    <a:pt x="460" y="154"/>
                  </a:lnTo>
                  <a:lnTo>
                    <a:pt x="462" y="152"/>
                  </a:lnTo>
                  <a:lnTo>
                    <a:pt x="464" y="152"/>
                  </a:lnTo>
                  <a:lnTo>
                    <a:pt x="464" y="152"/>
                  </a:lnTo>
                  <a:lnTo>
                    <a:pt x="464" y="152"/>
                  </a:lnTo>
                  <a:lnTo>
                    <a:pt x="466" y="152"/>
                  </a:lnTo>
                  <a:lnTo>
                    <a:pt x="468" y="154"/>
                  </a:lnTo>
                  <a:lnTo>
                    <a:pt x="468" y="194"/>
                  </a:lnTo>
                  <a:close/>
                  <a:moveTo>
                    <a:pt x="484" y="190"/>
                  </a:moveTo>
                  <a:lnTo>
                    <a:pt x="484" y="190"/>
                  </a:lnTo>
                  <a:lnTo>
                    <a:pt x="482" y="192"/>
                  </a:lnTo>
                  <a:lnTo>
                    <a:pt x="482" y="194"/>
                  </a:lnTo>
                  <a:lnTo>
                    <a:pt x="480" y="194"/>
                  </a:lnTo>
                  <a:lnTo>
                    <a:pt x="480" y="194"/>
                  </a:lnTo>
                  <a:lnTo>
                    <a:pt x="478" y="192"/>
                  </a:lnTo>
                  <a:lnTo>
                    <a:pt x="478" y="190"/>
                  </a:lnTo>
                  <a:lnTo>
                    <a:pt x="478" y="152"/>
                  </a:lnTo>
                  <a:lnTo>
                    <a:pt x="478" y="152"/>
                  </a:lnTo>
                  <a:lnTo>
                    <a:pt x="478" y="150"/>
                  </a:lnTo>
                  <a:lnTo>
                    <a:pt x="480" y="150"/>
                  </a:lnTo>
                  <a:lnTo>
                    <a:pt x="482" y="150"/>
                  </a:lnTo>
                  <a:lnTo>
                    <a:pt x="482" y="150"/>
                  </a:lnTo>
                  <a:lnTo>
                    <a:pt x="482" y="150"/>
                  </a:lnTo>
                  <a:lnTo>
                    <a:pt x="484" y="152"/>
                  </a:lnTo>
                  <a:lnTo>
                    <a:pt x="484" y="190"/>
                  </a:lnTo>
                  <a:close/>
                  <a:moveTo>
                    <a:pt x="500" y="188"/>
                  </a:moveTo>
                  <a:lnTo>
                    <a:pt x="500" y="188"/>
                  </a:lnTo>
                  <a:lnTo>
                    <a:pt x="500" y="190"/>
                  </a:lnTo>
                  <a:lnTo>
                    <a:pt x="498" y="190"/>
                  </a:lnTo>
                  <a:lnTo>
                    <a:pt x="496" y="190"/>
                  </a:lnTo>
                  <a:lnTo>
                    <a:pt x="496" y="190"/>
                  </a:lnTo>
                  <a:lnTo>
                    <a:pt x="494" y="190"/>
                  </a:lnTo>
                  <a:lnTo>
                    <a:pt x="494" y="188"/>
                  </a:lnTo>
                  <a:lnTo>
                    <a:pt x="494" y="148"/>
                  </a:lnTo>
                  <a:lnTo>
                    <a:pt x="494" y="148"/>
                  </a:lnTo>
                  <a:lnTo>
                    <a:pt x="494" y="148"/>
                  </a:lnTo>
                  <a:lnTo>
                    <a:pt x="496" y="146"/>
                  </a:lnTo>
                  <a:lnTo>
                    <a:pt x="498" y="146"/>
                  </a:lnTo>
                  <a:lnTo>
                    <a:pt x="498" y="146"/>
                  </a:lnTo>
                  <a:lnTo>
                    <a:pt x="500" y="148"/>
                  </a:lnTo>
                  <a:lnTo>
                    <a:pt x="500" y="148"/>
                  </a:lnTo>
                  <a:lnTo>
                    <a:pt x="500" y="188"/>
                  </a:lnTo>
                  <a:close/>
                  <a:moveTo>
                    <a:pt x="516" y="184"/>
                  </a:moveTo>
                  <a:lnTo>
                    <a:pt x="516" y="184"/>
                  </a:lnTo>
                  <a:lnTo>
                    <a:pt x="516" y="186"/>
                  </a:lnTo>
                  <a:lnTo>
                    <a:pt x="514" y="186"/>
                  </a:lnTo>
                  <a:lnTo>
                    <a:pt x="512" y="186"/>
                  </a:lnTo>
                  <a:lnTo>
                    <a:pt x="512" y="186"/>
                  </a:lnTo>
                  <a:lnTo>
                    <a:pt x="512" y="186"/>
                  </a:lnTo>
                  <a:lnTo>
                    <a:pt x="510" y="184"/>
                  </a:lnTo>
                  <a:lnTo>
                    <a:pt x="510" y="146"/>
                  </a:lnTo>
                  <a:lnTo>
                    <a:pt x="510" y="146"/>
                  </a:lnTo>
                  <a:lnTo>
                    <a:pt x="512" y="144"/>
                  </a:lnTo>
                  <a:lnTo>
                    <a:pt x="512" y="142"/>
                  </a:lnTo>
                  <a:lnTo>
                    <a:pt x="514" y="142"/>
                  </a:lnTo>
                  <a:lnTo>
                    <a:pt x="514" y="142"/>
                  </a:lnTo>
                  <a:lnTo>
                    <a:pt x="516" y="144"/>
                  </a:lnTo>
                  <a:lnTo>
                    <a:pt x="516" y="146"/>
                  </a:lnTo>
                  <a:lnTo>
                    <a:pt x="516" y="184"/>
                  </a:lnTo>
                  <a:close/>
                  <a:moveTo>
                    <a:pt x="534" y="180"/>
                  </a:moveTo>
                  <a:lnTo>
                    <a:pt x="534" y="180"/>
                  </a:lnTo>
                  <a:lnTo>
                    <a:pt x="532" y="182"/>
                  </a:lnTo>
                  <a:lnTo>
                    <a:pt x="532" y="182"/>
                  </a:lnTo>
                  <a:lnTo>
                    <a:pt x="530" y="182"/>
                  </a:lnTo>
                  <a:lnTo>
                    <a:pt x="530" y="182"/>
                  </a:lnTo>
                  <a:lnTo>
                    <a:pt x="528" y="182"/>
                  </a:lnTo>
                  <a:lnTo>
                    <a:pt x="528" y="180"/>
                  </a:lnTo>
                  <a:lnTo>
                    <a:pt x="528" y="142"/>
                  </a:lnTo>
                  <a:lnTo>
                    <a:pt x="528" y="142"/>
                  </a:lnTo>
                  <a:lnTo>
                    <a:pt x="528" y="140"/>
                  </a:lnTo>
                  <a:lnTo>
                    <a:pt x="530" y="140"/>
                  </a:lnTo>
                  <a:lnTo>
                    <a:pt x="532" y="140"/>
                  </a:lnTo>
                  <a:lnTo>
                    <a:pt x="532" y="140"/>
                  </a:lnTo>
                  <a:lnTo>
                    <a:pt x="532" y="140"/>
                  </a:lnTo>
                  <a:lnTo>
                    <a:pt x="534" y="142"/>
                  </a:lnTo>
                  <a:lnTo>
                    <a:pt x="534" y="180"/>
                  </a:lnTo>
                  <a:close/>
                  <a:moveTo>
                    <a:pt x="550" y="176"/>
                  </a:moveTo>
                  <a:lnTo>
                    <a:pt x="550" y="176"/>
                  </a:lnTo>
                  <a:lnTo>
                    <a:pt x="550" y="178"/>
                  </a:lnTo>
                  <a:lnTo>
                    <a:pt x="548" y="178"/>
                  </a:lnTo>
                  <a:lnTo>
                    <a:pt x="546" y="178"/>
                  </a:lnTo>
                  <a:lnTo>
                    <a:pt x="546" y="178"/>
                  </a:lnTo>
                  <a:lnTo>
                    <a:pt x="544" y="178"/>
                  </a:lnTo>
                  <a:lnTo>
                    <a:pt x="544" y="176"/>
                  </a:lnTo>
                  <a:lnTo>
                    <a:pt x="544" y="136"/>
                  </a:lnTo>
                  <a:lnTo>
                    <a:pt x="544" y="136"/>
                  </a:lnTo>
                  <a:lnTo>
                    <a:pt x="544" y="136"/>
                  </a:lnTo>
                  <a:lnTo>
                    <a:pt x="546" y="134"/>
                  </a:lnTo>
                  <a:lnTo>
                    <a:pt x="548" y="134"/>
                  </a:lnTo>
                  <a:lnTo>
                    <a:pt x="548" y="134"/>
                  </a:lnTo>
                  <a:lnTo>
                    <a:pt x="550" y="136"/>
                  </a:lnTo>
                  <a:lnTo>
                    <a:pt x="550" y="136"/>
                  </a:lnTo>
                  <a:lnTo>
                    <a:pt x="550" y="176"/>
                  </a:lnTo>
                  <a:close/>
                  <a:moveTo>
                    <a:pt x="566" y="170"/>
                  </a:moveTo>
                  <a:lnTo>
                    <a:pt x="566" y="170"/>
                  </a:lnTo>
                  <a:lnTo>
                    <a:pt x="566" y="172"/>
                  </a:lnTo>
                  <a:lnTo>
                    <a:pt x="564" y="172"/>
                  </a:lnTo>
                  <a:lnTo>
                    <a:pt x="562" y="172"/>
                  </a:lnTo>
                  <a:lnTo>
                    <a:pt x="562" y="172"/>
                  </a:lnTo>
                  <a:lnTo>
                    <a:pt x="560" y="172"/>
                  </a:lnTo>
                  <a:lnTo>
                    <a:pt x="560" y="170"/>
                  </a:lnTo>
                  <a:lnTo>
                    <a:pt x="560" y="132"/>
                  </a:lnTo>
                  <a:lnTo>
                    <a:pt x="560" y="132"/>
                  </a:lnTo>
                  <a:lnTo>
                    <a:pt x="560" y="130"/>
                  </a:lnTo>
                  <a:lnTo>
                    <a:pt x="562" y="130"/>
                  </a:lnTo>
                  <a:lnTo>
                    <a:pt x="564" y="130"/>
                  </a:lnTo>
                  <a:lnTo>
                    <a:pt x="564" y="130"/>
                  </a:lnTo>
                  <a:lnTo>
                    <a:pt x="566" y="130"/>
                  </a:lnTo>
                  <a:lnTo>
                    <a:pt x="566" y="132"/>
                  </a:lnTo>
                  <a:lnTo>
                    <a:pt x="566" y="170"/>
                  </a:lnTo>
                  <a:close/>
                  <a:moveTo>
                    <a:pt x="582" y="164"/>
                  </a:moveTo>
                  <a:lnTo>
                    <a:pt x="582" y="164"/>
                  </a:lnTo>
                  <a:lnTo>
                    <a:pt x="582" y="166"/>
                  </a:lnTo>
                  <a:lnTo>
                    <a:pt x="580" y="166"/>
                  </a:lnTo>
                  <a:lnTo>
                    <a:pt x="580" y="166"/>
                  </a:lnTo>
                  <a:lnTo>
                    <a:pt x="580" y="166"/>
                  </a:lnTo>
                  <a:lnTo>
                    <a:pt x="578" y="166"/>
                  </a:lnTo>
                  <a:lnTo>
                    <a:pt x="576" y="164"/>
                  </a:lnTo>
                  <a:lnTo>
                    <a:pt x="576" y="126"/>
                  </a:lnTo>
                  <a:lnTo>
                    <a:pt x="576" y="126"/>
                  </a:lnTo>
                  <a:lnTo>
                    <a:pt x="578" y="124"/>
                  </a:lnTo>
                  <a:lnTo>
                    <a:pt x="580" y="122"/>
                  </a:lnTo>
                  <a:lnTo>
                    <a:pt x="580" y="122"/>
                  </a:lnTo>
                  <a:lnTo>
                    <a:pt x="580" y="122"/>
                  </a:lnTo>
                  <a:lnTo>
                    <a:pt x="582" y="124"/>
                  </a:lnTo>
                  <a:lnTo>
                    <a:pt x="582" y="126"/>
                  </a:lnTo>
                  <a:lnTo>
                    <a:pt x="582" y="164"/>
                  </a:lnTo>
                  <a:close/>
                  <a:moveTo>
                    <a:pt x="600" y="156"/>
                  </a:moveTo>
                  <a:lnTo>
                    <a:pt x="600" y="156"/>
                  </a:lnTo>
                  <a:lnTo>
                    <a:pt x="598" y="156"/>
                  </a:lnTo>
                  <a:lnTo>
                    <a:pt x="598" y="158"/>
                  </a:lnTo>
                  <a:lnTo>
                    <a:pt x="596" y="158"/>
                  </a:lnTo>
                  <a:lnTo>
                    <a:pt x="596" y="158"/>
                  </a:lnTo>
                  <a:lnTo>
                    <a:pt x="594" y="156"/>
                  </a:lnTo>
                  <a:lnTo>
                    <a:pt x="594" y="156"/>
                  </a:lnTo>
                  <a:lnTo>
                    <a:pt x="594" y="116"/>
                  </a:lnTo>
                  <a:lnTo>
                    <a:pt x="594" y="116"/>
                  </a:lnTo>
                  <a:lnTo>
                    <a:pt x="594" y="114"/>
                  </a:lnTo>
                  <a:lnTo>
                    <a:pt x="596" y="114"/>
                  </a:lnTo>
                  <a:lnTo>
                    <a:pt x="598" y="114"/>
                  </a:lnTo>
                  <a:lnTo>
                    <a:pt x="598" y="114"/>
                  </a:lnTo>
                  <a:lnTo>
                    <a:pt x="598" y="114"/>
                  </a:lnTo>
                  <a:lnTo>
                    <a:pt x="600" y="116"/>
                  </a:lnTo>
                  <a:lnTo>
                    <a:pt x="600" y="156"/>
                  </a:lnTo>
                  <a:close/>
                  <a:moveTo>
                    <a:pt x="616" y="144"/>
                  </a:moveTo>
                  <a:lnTo>
                    <a:pt x="616" y="144"/>
                  </a:lnTo>
                  <a:lnTo>
                    <a:pt x="616" y="146"/>
                  </a:lnTo>
                  <a:lnTo>
                    <a:pt x="614" y="146"/>
                  </a:lnTo>
                  <a:lnTo>
                    <a:pt x="612" y="146"/>
                  </a:lnTo>
                  <a:lnTo>
                    <a:pt x="612" y="146"/>
                  </a:lnTo>
                  <a:lnTo>
                    <a:pt x="610" y="146"/>
                  </a:lnTo>
                  <a:lnTo>
                    <a:pt x="610" y="144"/>
                  </a:lnTo>
                  <a:lnTo>
                    <a:pt x="610" y="104"/>
                  </a:lnTo>
                  <a:lnTo>
                    <a:pt x="610" y="104"/>
                  </a:lnTo>
                  <a:lnTo>
                    <a:pt x="610" y="104"/>
                  </a:lnTo>
                  <a:lnTo>
                    <a:pt x="612" y="102"/>
                  </a:lnTo>
                  <a:lnTo>
                    <a:pt x="614" y="102"/>
                  </a:lnTo>
                  <a:lnTo>
                    <a:pt x="614" y="102"/>
                  </a:lnTo>
                  <a:lnTo>
                    <a:pt x="616" y="104"/>
                  </a:lnTo>
                  <a:lnTo>
                    <a:pt x="616" y="104"/>
                  </a:lnTo>
                  <a:lnTo>
                    <a:pt x="616" y="144"/>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cs typeface="Arial" panose="020B0604020202020204" pitchFamily="34" charset="0"/>
              </a:endParaRPr>
            </a:p>
          </p:txBody>
        </p:sp>
      </p:grpSp>
      <p:sp>
        <p:nvSpPr>
          <p:cNvPr id="5" name="Title 4"/>
          <p:cNvSpPr>
            <a:spLocks noGrp="1"/>
          </p:cNvSpPr>
          <p:nvPr>
            <p:ph type="title"/>
          </p:nvPr>
        </p:nvSpPr>
        <p:spPr>
          <a:xfrm>
            <a:off x="814894" y="385700"/>
            <a:ext cx="8276219" cy="492443"/>
          </a:xfrm>
        </p:spPr>
        <p:txBody>
          <a:bodyPr/>
          <a:lstStyle/>
          <a:p>
            <a:r>
              <a:rPr lang="zh-CN" altLang="en-US" dirty="0"/>
              <a:t>永续债相关会计处理的规定</a:t>
            </a:r>
            <a:endParaRPr lang="en-GB" dirty="0"/>
          </a:p>
        </p:txBody>
      </p:sp>
      <p:sp>
        <p:nvSpPr>
          <p:cNvPr id="29" name="Rectangle 28"/>
          <p:cNvSpPr/>
          <p:nvPr/>
        </p:nvSpPr>
        <p:spPr>
          <a:xfrm>
            <a:off x="2690176" y="6008721"/>
            <a:ext cx="6396673" cy="276999"/>
          </a:xfrm>
          <a:prstGeom prst="rect">
            <a:avLst/>
          </a:prstGeom>
        </p:spPr>
        <p:txBody>
          <a:bodyPr wrap="square">
            <a:spAutoFit/>
          </a:bodyPr>
          <a:lstStyle/>
          <a:p>
            <a:pPr algn="r"/>
            <a:r>
              <a:rPr lang="en-US" altLang="zh-CN" sz="1200" dirty="0">
                <a:solidFill>
                  <a:srgbClr val="00338D"/>
                </a:solidFill>
                <a:latin typeface="Arial" panose="020B0604020202020204" pitchFamily="34" charset="0"/>
                <a:ea typeface="微软雅黑" panose="020B0503020204020204" pitchFamily="34" charset="-122"/>
              </a:rPr>
              <a:t>《</a:t>
            </a:r>
            <a:r>
              <a:rPr lang="zh-CN" altLang="en-US" sz="1200" dirty="0">
                <a:solidFill>
                  <a:srgbClr val="00338D"/>
                </a:solidFill>
                <a:latin typeface="Arial" panose="020B0604020202020204" pitchFamily="34" charset="0"/>
                <a:ea typeface="微软雅黑" panose="020B0503020204020204" pitchFamily="34" charset="-122"/>
              </a:rPr>
              <a:t>关于印发永续债相关会计处理的规定的通知</a:t>
            </a:r>
            <a:r>
              <a:rPr lang="en-US" altLang="zh-CN" sz="1200" dirty="0">
                <a:solidFill>
                  <a:srgbClr val="00338D"/>
                </a:solidFill>
                <a:latin typeface="Arial" panose="020B0604020202020204" pitchFamily="34" charset="0"/>
                <a:ea typeface="微软雅黑" panose="020B0503020204020204" pitchFamily="34" charset="-122"/>
              </a:rPr>
              <a:t>》</a:t>
            </a:r>
          </a:p>
        </p:txBody>
      </p:sp>
      <p:sp>
        <p:nvSpPr>
          <p:cNvPr id="32" name="Rectangle 31"/>
          <p:cNvSpPr/>
          <p:nvPr/>
        </p:nvSpPr>
        <p:spPr>
          <a:xfrm>
            <a:off x="2367791" y="5423672"/>
            <a:ext cx="5632176" cy="295466"/>
          </a:xfrm>
          <a:prstGeom prst="rect">
            <a:avLst/>
          </a:prstGeom>
        </p:spPr>
        <p:txBody>
          <a:bodyPr wrap="square" lIns="0" tIns="0" rIns="0" bIns="0">
            <a:spAutoFit/>
          </a:bodyPr>
          <a:lstStyle/>
          <a:p>
            <a:pPr>
              <a:lnSpc>
                <a:spcPct val="120000"/>
              </a:lnSpc>
              <a:spcAft>
                <a:spcPts val="900"/>
              </a:spcAft>
              <a:defRPr/>
            </a:pPr>
            <a:r>
              <a:rPr lang="zh-CN" altLang="en-US" sz="1600" b="1" kern="0" dirty="0">
                <a:solidFill>
                  <a:srgbClr val="00338D"/>
                </a:solidFill>
                <a:latin typeface="Arial" panose="020B0604020202020204" pitchFamily="34" charset="0"/>
                <a:ea typeface="微软雅黑" panose="020B0503020204020204" pitchFamily="34" charset="-122"/>
                <a:cs typeface="Arial" panose="020B0604020202020204" pitchFamily="34" charset="0"/>
              </a:rPr>
              <a:t>提供了更多指引</a:t>
            </a:r>
            <a:endParaRPr lang="en-US" altLang="zh-CN" sz="1600" b="1" kern="0"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07055" y="3233733"/>
            <a:ext cx="5755123" cy="1426588"/>
          </a:xfrm>
          <a:prstGeom prst="rect">
            <a:avLst/>
          </a:prstGeom>
        </p:spPr>
      </p:pic>
    </p:spTree>
    <p:extLst>
      <p:ext uri="{BB962C8B-B14F-4D97-AF65-F5344CB8AC3E}">
        <p14:creationId xmlns:p14="http://schemas.microsoft.com/office/powerpoint/2010/main" val="367495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负债还是权益</a:t>
            </a:r>
            <a:r>
              <a:rPr lang="en-US" altLang="zh-CN" dirty="0"/>
              <a:t>?</a:t>
            </a:r>
            <a:endParaRPr lang="en-GB" dirty="0"/>
          </a:p>
        </p:txBody>
      </p:sp>
      <p:sp>
        <p:nvSpPr>
          <p:cNvPr id="16" name="AutoShape 5"/>
          <p:cNvSpPr>
            <a:spLocks noChangeArrowheads="1"/>
          </p:cNvSpPr>
          <p:nvPr/>
        </p:nvSpPr>
        <p:spPr bwMode="blackWhite">
          <a:xfrm>
            <a:off x="3729000" y="3287230"/>
            <a:ext cx="2448000" cy="837184"/>
          </a:xfrm>
          <a:prstGeom prst="round2SameRect">
            <a:avLst>
              <a:gd name="adj1" fmla="val 9537"/>
              <a:gd name="adj2" fmla="val 0"/>
            </a:avLst>
          </a:prstGeom>
          <a:solidFill>
            <a:srgbClr val="F2F2F2"/>
          </a:solidFill>
          <a:ln w="12700" algn="ctr">
            <a:solidFill>
              <a:srgbClr val="005EB8"/>
            </a:solidFill>
            <a:miter lim="800000"/>
            <a:headEnd/>
            <a:tailEnd/>
          </a:ln>
          <a:effectLst/>
        </p:spPr>
        <p:txBody>
          <a:bodyPr lIns="72000" tIns="0" rIns="72000" bIns="0" anchor="ctr"/>
          <a:lstStyle/>
          <a:p>
            <a:pPr algn="ctr"/>
            <a:r>
              <a:rPr lang="zh-CN" altLang="en-US"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金融负债</a:t>
            </a:r>
            <a:endParaRPr lang="en-GB" sz="1600" b="1" dirty="0">
              <a:solidFill>
                <a:srgbClr val="005EB8"/>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AutoShape 5"/>
          <p:cNvSpPr>
            <a:spLocks noChangeArrowheads="1"/>
          </p:cNvSpPr>
          <p:nvPr/>
        </p:nvSpPr>
        <p:spPr bwMode="blackWhite">
          <a:xfrm>
            <a:off x="815100" y="3287230"/>
            <a:ext cx="2448000" cy="837184"/>
          </a:xfrm>
          <a:prstGeom prst="round2SameRect">
            <a:avLst>
              <a:gd name="adj1" fmla="val 8889"/>
              <a:gd name="adj2" fmla="val 0"/>
            </a:avLst>
          </a:prstGeom>
          <a:solidFill>
            <a:srgbClr val="F2F2F2"/>
          </a:solidFill>
          <a:ln w="12700" algn="ctr">
            <a:solidFill>
              <a:srgbClr val="005EB8"/>
            </a:solidFill>
            <a:miter lim="800000"/>
            <a:headEnd/>
            <a:tailEnd/>
          </a:ln>
          <a:effectLst/>
        </p:spPr>
        <p:txBody>
          <a:bodyPr lIns="72000" tIns="0" rIns="72000" bIns="0" anchor="ctr"/>
          <a:lstStyle/>
          <a:p>
            <a:pPr algn="ctr"/>
            <a:r>
              <a:rPr lang="zh-CN" altLang="en-US"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权益</a:t>
            </a:r>
            <a:endParaRPr lang="en-GB" sz="1600" b="1" dirty="0">
              <a:solidFill>
                <a:srgbClr val="005EB8"/>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AutoShape 5"/>
          <p:cNvSpPr>
            <a:spLocks noChangeArrowheads="1"/>
          </p:cNvSpPr>
          <p:nvPr/>
        </p:nvSpPr>
        <p:spPr bwMode="blackWhite">
          <a:xfrm>
            <a:off x="6642900" y="3287230"/>
            <a:ext cx="2448000" cy="837184"/>
          </a:xfrm>
          <a:prstGeom prst="round2SameRect">
            <a:avLst>
              <a:gd name="adj1" fmla="val 10834"/>
              <a:gd name="adj2" fmla="val 0"/>
            </a:avLst>
          </a:prstGeom>
          <a:solidFill>
            <a:srgbClr val="F2F2F2"/>
          </a:solidFill>
          <a:ln w="12700" algn="ctr">
            <a:solidFill>
              <a:srgbClr val="005EB8"/>
            </a:solidFill>
            <a:miter lim="800000"/>
            <a:headEnd/>
            <a:tailEnd/>
          </a:ln>
          <a:effectLst/>
        </p:spPr>
        <p:txBody>
          <a:bodyPr lIns="72000" tIns="0" rIns="72000" bIns="0" anchor="ctr"/>
          <a:lstStyle/>
          <a:p>
            <a:pPr algn="ctr"/>
            <a:r>
              <a:rPr lang="zh-CN" altLang="en-US"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权益</a:t>
            </a:r>
            <a:r>
              <a:rPr lang="en-US" altLang="zh-CN"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a:t>
            </a:r>
            <a:r>
              <a:rPr lang="en-GB"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  </a:t>
            </a:r>
            <a:r>
              <a:rPr lang="zh-CN" altLang="en-US"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负债</a:t>
            </a:r>
            <a:r>
              <a:rPr lang="en-US" altLang="zh-CN"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a:t>
            </a:r>
            <a:endParaRPr lang="en-GB" sz="1600" b="1" dirty="0">
              <a:solidFill>
                <a:srgbClr val="005EB8"/>
              </a:solidFill>
              <a:latin typeface="Arial" panose="020B0604020202020204" pitchFamily="34" charset="0"/>
              <a:ea typeface="微软雅黑" panose="020B0503020204020204" pitchFamily="34" charset="-122"/>
              <a:cs typeface="Arial" panose="020B0604020202020204" pitchFamily="34" charset="0"/>
            </a:endParaRPr>
          </a:p>
          <a:p>
            <a:pPr algn="ctr"/>
            <a:r>
              <a:rPr lang="en-GB" sz="1600" b="1" dirty="0">
                <a:solidFill>
                  <a:srgbClr val="00338D"/>
                </a:solidFill>
                <a:latin typeface="Arial" panose="020B0604020202020204" pitchFamily="34" charset="0"/>
                <a:ea typeface="微软雅黑" panose="020B0503020204020204" pitchFamily="34" charset="-122"/>
                <a:cs typeface="Arial" panose="020B0604020202020204" pitchFamily="34" charset="0"/>
              </a:rPr>
              <a:t> </a:t>
            </a:r>
            <a:r>
              <a:rPr lang="zh-CN" altLang="en-US" sz="1600" b="1" dirty="0">
                <a:solidFill>
                  <a:srgbClr val="005EB8"/>
                </a:solidFill>
                <a:latin typeface="Arial" panose="020B0604020202020204" pitchFamily="34" charset="0"/>
                <a:ea typeface="微软雅黑" panose="020B0503020204020204" pitchFamily="34" charset="-122"/>
                <a:cs typeface="Arial" panose="020B0604020202020204" pitchFamily="34" charset="0"/>
              </a:rPr>
              <a:t>兼有</a:t>
            </a:r>
            <a:r>
              <a:rPr lang="zh-CN" altLang="en-US" sz="1600" b="1" dirty="0">
                <a:solidFill>
                  <a:srgbClr val="F68D2E"/>
                </a:solidFill>
                <a:latin typeface="Arial" panose="020B0604020202020204" pitchFamily="34" charset="0"/>
                <a:ea typeface="微软雅黑" panose="020B0503020204020204" pitchFamily="34" charset="-122"/>
                <a:cs typeface="Arial" panose="020B0604020202020204" pitchFamily="34" charset="0"/>
              </a:rPr>
              <a:t> </a:t>
            </a:r>
            <a:r>
              <a:rPr lang="en-US" altLang="zh-CN" sz="1600" b="1" dirty="0">
                <a:solidFill>
                  <a:srgbClr val="F68D2E"/>
                </a:solidFill>
                <a:latin typeface="Arial" panose="020B0604020202020204" pitchFamily="34" charset="0"/>
                <a:ea typeface="微软雅黑" panose="020B0503020204020204" pitchFamily="34" charset="-122"/>
                <a:cs typeface="Arial" panose="020B0604020202020204" pitchFamily="34" charset="0"/>
              </a:rPr>
              <a:t>(</a:t>
            </a:r>
            <a:r>
              <a:rPr lang="zh-CN" altLang="en-US" sz="1600" b="1" dirty="0">
                <a:solidFill>
                  <a:srgbClr val="F68D2E"/>
                </a:solidFill>
                <a:latin typeface="Arial" panose="020B0604020202020204" pitchFamily="34" charset="0"/>
                <a:ea typeface="微软雅黑" panose="020B0503020204020204" pitchFamily="34" charset="-122"/>
                <a:cs typeface="Arial" panose="020B0604020202020204" pitchFamily="34" charset="0"/>
              </a:rPr>
              <a:t>如：复合工具</a:t>
            </a:r>
            <a:r>
              <a:rPr lang="en-US" altLang="zh-CN" sz="1600" b="1" dirty="0">
                <a:solidFill>
                  <a:srgbClr val="F68D2E"/>
                </a:solidFill>
                <a:latin typeface="Arial" panose="020B0604020202020204" pitchFamily="34" charset="0"/>
                <a:ea typeface="微软雅黑" panose="020B0503020204020204" pitchFamily="34" charset="-122"/>
                <a:cs typeface="Arial" panose="020B0604020202020204" pitchFamily="34" charset="0"/>
              </a:rPr>
              <a:t>)?</a:t>
            </a:r>
            <a:endParaRPr lang="en-GB" sz="1600" b="1" dirty="0">
              <a:solidFill>
                <a:srgbClr val="F68D2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8" name="Group 27"/>
          <p:cNvGrpSpPr>
            <a:grpSpLocks noChangeAspect="1"/>
          </p:cNvGrpSpPr>
          <p:nvPr/>
        </p:nvGrpSpPr>
        <p:grpSpPr>
          <a:xfrm>
            <a:off x="1905300" y="2816823"/>
            <a:ext cx="267599" cy="346362"/>
            <a:chOff x="797496" y="2938033"/>
            <a:chExt cx="595875" cy="771260"/>
          </a:xfrm>
        </p:grpSpPr>
        <p:sp>
          <p:nvSpPr>
            <p:cNvPr id="29" name="Isosceles Triangle 28"/>
            <p:cNvSpPr/>
            <p:nvPr/>
          </p:nvSpPr>
          <p:spPr>
            <a:xfrm rot="10800000">
              <a:off x="797496" y="2938033"/>
              <a:ext cx="595875" cy="385630"/>
            </a:xfrm>
            <a:prstGeom prst="triangle">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Isosceles Triangle 29"/>
            <p:cNvSpPr/>
            <p:nvPr/>
          </p:nvSpPr>
          <p:spPr>
            <a:xfrm rot="10800000">
              <a:off x="797496" y="3130849"/>
              <a:ext cx="595875" cy="385630"/>
            </a:xfrm>
            <a:prstGeom prst="triangle">
              <a:avLst/>
            </a:prstGeom>
            <a:solidFill>
              <a:srgbClr val="F68D2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Isosceles Triangle 30"/>
            <p:cNvSpPr/>
            <p:nvPr/>
          </p:nvSpPr>
          <p:spPr>
            <a:xfrm rot="10800000">
              <a:off x="797496" y="3323663"/>
              <a:ext cx="595875" cy="385630"/>
            </a:xfrm>
            <a:prstGeom prst="triangle">
              <a:avLst/>
            </a:prstGeom>
            <a:solidFill>
              <a:srgbClr val="F68D2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2" name="Group 31"/>
          <p:cNvGrpSpPr>
            <a:grpSpLocks noChangeAspect="1"/>
          </p:cNvGrpSpPr>
          <p:nvPr/>
        </p:nvGrpSpPr>
        <p:grpSpPr>
          <a:xfrm>
            <a:off x="4819200" y="2816822"/>
            <a:ext cx="267599" cy="346362"/>
            <a:chOff x="797496" y="2938033"/>
            <a:chExt cx="595875" cy="771260"/>
          </a:xfrm>
        </p:grpSpPr>
        <p:sp>
          <p:nvSpPr>
            <p:cNvPr id="33" name="Isosceles Triangle 32"/>
            <p:cNvSpPr/>
            <p:nvPr/>
          </p:nvSpPr>
          <p:spPr>
            <a:xfrm rot="10800000">
              <a:off x="797496" y="2938033"/>
              <a:ext cx="595875" cy="385630"/>
            </a:xfrm>
            <a:prstGeom prst="triangle">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Isosceles Triangle 33"/>
            <p:cNvSpPr/>
            <p:nvPr/>
          </p:nvSpPr>
          <p:spPr>
            <a:xfrm rot="10800000">
              <a:off x="797496" y="3130849"/>
              <a:ext cx="595875" cy="385630"/>
            </a:xfrm>
            <a:prstGeom prst="triangle">
              <a:avLst/>
            </a:prstGeom>
            <a:solidFill>
              <a:srgbClr val="F68D2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Isosceles Triangle 34"/>
            <p:cNvSpPr/>
            <p:nvPr/>
          </p:nvSpPr>
          <p:spPr>
            <a:xfrm rot="10800000">
              <a:off x="797496" y="3323663"/>
              <a:ext cx="595875" cy="385630"/>
            </a:xfrm>
            <a:prstGeom prst="triangle">
              <a:avLst/>
            </a:prstGeom>
            <a:solidFill>
              <a:srgbClr val="F68D2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Group 35"/>
          <p:cNvGrpSpPr>
            <a:grpSpLocks noChangeAspect="1"/>
          </p:cNvGrpSpPr>
          <p:nvPr/>
        </p:nvGrpSpPr>
        <p:grpSpPr>
          <a:xfrm>
            <a:off x="7729238" y="2820218"/>
            <a:ext cx="267599" cy="346362"/>
            <a:chOff x="797496" y="2938033"/>
            <a:chExt cx="595875" cy="771260"/>
          </a:xfrm>
        </p:grpSpPr>
        <p:sp>
          <p:nvSpPr>
            <p:cNvPr id="37" name="Isosceles Triangle 36"/>
            <p:cNvSpPr/>
            <p:nvPr/>
          </p:nvSpPr>
          <p:spPr>
            <a:xfrm rot="10800000">
              <a:off x="797496" y="2938033"/>
              <a:ext cx="595875" cy="385630"/>
            </a:xfrm>
            <a:prstGeom prst="triangle">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Isosceles Triangle 37"/>
            <p:cNvSpPr/>
            <p:nvPr/>
          </p:nvSpPr>
          <p:spPr>
            <a:xfrm rot="10800000">
              <a:off x="797496" y="3130849"/>
              <a:ext cx="595875" cy="385630"/>
            </a:xfrm>
            <a:prstGeom prst="triangle">
              <a:avLst/>
            </a:prstGeom>
            <a:solidFill>
              <a:srgbClr val="F68D2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Isosceles Triangle 39"/>
            <p:cNvSpPr/>
            <p:nvPr/>
          </p:nvSpPr>
          <p:spPr>
            <a:xfrm rot="10800000">
              <a:off x="797496" y="3323663"/>
              <a:ext cx="595875" cy="385630"/>
            </a:xfrm>
            <a:prstGeom prst="triangle">
              <a:avLst/>
            </a:prstGeom>
            <a:solidFill>
              <a:srgbClr val="F68D2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pPr>
                <a:lnSpc>
                  <a:spcPct val="120000"/>
                </a:lnSpc>
                <a:spcBef>
                  <a:spcPts val="1108"/>
                </a:spcBef>
              </a:pPr>
              <a:endParaRPr lang="en-GB" sz="1385"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3" name="Rounded Rectangle 42"/>
          <p:cNvSpPr/>
          <p:nvPr/>
        </p:nvSpPr>
        <p:spPr bwMode="auto">
          <a:xfrm>
            <a:off x="814893" y="1331144"/>
            <a:ext cx="2450592" cy="1371600"/>
          </a:xfrm>
          <a:prstGeom prst="roundRect">
            <a:avLst/>
          </a:prstGeom>
          <a:solidFill>
            <a:srgbClr val="005EB8"/>
          </a:solidFill>
          <a:ln w="31750" cap="flat" cmpd="sng" algn="ctr">
            <a:noFill/>
            <a:prstDash val="solid"/>
            <a:round/>
            <a:headEnd type="none" w="med" len="med"/>
            <a:tailEnd type="none" w="med" len="med"/>
          </a:ln>
          <a:effectLst/>
        </p:spPr>
        <p:txBody>
          <a:bodyPr vert="horz" wrap="square" lIns="74048" tIns="38505" rIns="74048" bIns="38505" numCol="1" rtlCol="0" anchor="ctr" anchorCtr="0" compatLnSpc="1">
            <a:prstTxWarp prst="textNoShape">
              <a:avLst/>
            </a:prstTxWarp>
          </a:bodyPr>
          <a:lstStyle/>
          <a:p>
            <a:pPr algn="ctr" defTabSz="752327">
              <a:spcBef>
                <a:spcPct val="30000"/>
              </a:spcBef>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普通股</a:t>
            </a:r>
            <a:endParaRPr lang="en-GB"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Rounded Rectangle 43"/>
          <p:cNvSpPr/>
          <p:nvPr/>
        </p:nvSpPr>
        <p:spPr bwMode="auto">
          <a:xfrm>
            <a:off x="3728896" y="1329421"/>
            <a:ext cx="2450592" cy="1371600"/>
          </a:xfrm>
          <a:prstGeom prst="roundRect">
            <a:avLst/>
          </a:prstGeom>
          <a:solidFill>
            <a:srgbClr val="005EB8"/>
          </a:solidFill>
          <a:ln w="31750" cap="flat" cmpd="sng" algn="ctr">
            <a:noFill/>
            <a:prstDash val="solid"/>
            <a:round/>
            <a:headEnd type="none" w="med" len="med"/>
            <a:tailEnd type="none" w="med" len="med"/>
          </a:ln>
          <a:effectLst/>
        </p:spPr>
        <p:txBody>
          <a:bodyPr vert="horz" wrap="square" lIns="74048" tIns="38505" rIns="74048" bIns="38505" numCol="1" rtlCol="0" anchor="ctr" anchorCtr="0" compatLnSpc="1">
            <a:prstTxWarp prst="textNoShape">
              <a:avLst/>
            </a:prstTxWarp>
          </a:bodyPr>
          <a:lstStyle/>
          <a:p>
            <a:pPr algn="ct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银行借款</a:t>
            </a:r>
            <a:endParaRPr lang="en-GB"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Rounded Rectangle 44"/>
          <p:cNvSpPr/>
          <p:nvPr/>
        </p:nvSpPr>
        <p:spPr bwMode="auto">
          <a:xfrm>
            <a:off x="6642899" y="1329421"/>
            <a:ext cx="2450592" cy="1371600"/>
          </a:xfrm>
          <a:prstGeom prst="roundRect">
            <a:avLst/>
          </a:prstGeom>
          <a:solidFill>
            <a:srgbClr val="005EB8"/>
          </a:solidFill>
          <a:ln w="31750" cap="flat" cmpd="sng" algn="ctr">
            <a:noFill/>
            <a:prstDash val="solid"/>
            <a:round/>
            <a:headEnd type="none" w="med" len="med"/>
            <a:tailEnd type="none" w="med" len="med"/>
          </a:ln>
          <a:effectLst/>
        </p:spPr>
        <p:txBody>
          <a:bodyPr vert="horz" wrap="square" lIns="74048" tIns="38505" rIns="74048" bIns="38505" numCol="1" rtlCol="0" anchor="ctr" anchorCtr="0" compatLnSpc="1">
            <a:prstTxWarp prst="textNoShape">
              <a:avLst/>
            </a:prstTxWarp>
          </a:bodyPr>
          <a:lstStyle/>
          <a:p>
            <a:pPr marL="176213" indent="-176213">
              <a:buFont typeface="Arial" pitchFamily="34" charset="0"/>
              <a:buChar char="•"/>
            </a:pPr>
            <a:r>
              <a:rPr lang="zh-CN" altLang="en-US" sz="16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优先股</a:t>
            </a:r>
            <a:endParaRPr lang="en-US" altLang="zh-CN" sz="16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a:p>
            <a:pPr marL="176213" indent="-176213">
              <a:buFont typeface="Arial" pitchFamily="34" charset="0"/>
              <a:buChar char="•"/>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可转债</a:t>
            </a:r>
            <a:r>
              <a:rPr lang="en-GB"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p>
          <a:p>
            <a:pPr marL="176213" indent="-176213">
              <a:buFont typeface="Arial" pitchFamily="34" charset="0"/>
              <a:buChar char="•"/>
            </a:pPr>
            <a:r>
              <a:rPr lang="zh-CN" altLang="en-US" sz="1600" b="1" dirty="0">
                <a:solidFill>
                  <a:srgbClr val="F68D2E"/>
                </a:solidFill>
                <a:latin typeface="Arial" panose="020B0604020202020204" pitchFamily="34" charset="0"/>
                <a:ea typeface="微软雅黑" panose="020B0503020204020204" pitchFamily="34" charset="-122"/>
                <a:cs typeface="Arial" panose="020B0604020202020204" pitchFamily="34" charset="0"/>
              </a:rPr>
              <a:t>永续债</a:t>
            </a:r>
            <a:endParaRPr lang="en-GB" sz="1600" b="1" dirty="0">
              <a:solidFill>
                <a:srgbClr val="F68D2E"/>
              </a:solidFill>
              <a:latin typeface="Arial" panose="020B0604020202020204" pitchFamily="34" charset="0"/>
              <a:ea typeface="微软雅黑" panose="020B0503020204020204" pitchFamily="34" charset="-122"/>
              <a:cs typeface="Arial" panose="020B0604020202020204" pitchFamily="34" charset="0"/>
            </a:endParaRPr>
          </a:p>
          <a:p>
            <a:pPr marL="176213" indent="-176213">
              <a:buFont typeface="Arial" pitchFamily="34" charset="0"/>
              <a:buChar char="•"/>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可转换可赎回优先股</a:t>
            </a:r>
            <a:endParaRPr lang="en-GB"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176213" indent="-176213">
              <a:buFont typeface="Arial" pitchFamily="34" charset="0"/>
              <a:buChar cha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en-GB"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9" name="Group 38"/>
          <p:cNvGrpSpPr/>
          <p:nvPr/>
        </p:nvGrpSpPr>
        <p:grpSpPr>
          <a:xfrm>
            <a:off x="1426890" y="4335048"/>
            <a:ext cx="1214709" cy="1216652"/>
            <a:chOff x="5931917" y="1471613"/>
            <a:chExt cx="992188" cy="993775"/>
          </a:xfrm>
        </p:grpSpPr>
        <p:sp>
          <p:nvSpPr>
            <p:cNvPr id="41" name="Freeform 24"/>
            <p:cNvSpPr>
              <a:spLocks/>
            </p:cNvSpPr>
            <p:nvPr/>
          </p:nvSpPr>
          <p:spPr bwMode="auto">
            <a:xfrm>
              <a:off x="5931917" y="1471613"/>
              <a:ext cx="992188" cy="993775"/>
            </a:xfrm>
            <a:custGeom>
              <a:avLst/>
              <a:gdLst>
                <a:gd name="T0" fmla="*/ 0 w 625"/>
                <a:gd name="T1" fmla="*/ 296 h 626"/>
                <a:gd name="T2" fmla="*/ 6 w 625"/>
                <a:gd name="T3" fmla="*/ 250 h 626"/>
                <a:gd name="T4" fmla="*/ 18 w 625"/>
                <a:gd name="T5" fmla="*/ 205 h 626"/>
                <a:gd name="T6" fmla="*/ 37 w 625"/>
                <a:gd name="T7" fmla="*/ 163 h 626"/>
                <a:gd name="T8" fmla="*/ 61 w 625"/>
                <a:gd name="T9" fmla="*/ 126 h 626"/>
                <a:gd name="T10" fmla="*/ 91 w 625"/>
                <a:gd name="T11" fmla="*/ 92 h 626"/>
                <a:gd name="T12" fmla="*/ 125 w 625"/>
                <a:gd name="T13" fmla="*/ 62 h 626"/>
                <a:gd name="T14" fmla="*/ 164 w 625"/>
                <a:gd name="T15" fmla="*/ 38 h 626"/>
                <a:gd name="T16" fmla="*/ 205 w 625"/>
                <a:gd name="T17" fmla="*/ 19 h 626"/>
                <a:gd name="T18" fmla="*/ 250 w 625"/>
                <a:gd name="T19" fmla="*/ 6 h 626"/>
                <a:gd name="T20" fmla="*/ 297 w 625"/>
                <a:gd name="T21" fmla="*/ 0 h 626"/>
                <a:gd name="T22" fmla="*/ 329 w 625"/>
                <a:gd name="T23" fmla="*/ 0 h 626"/>
                <a:gd name="T24" fmla="*/ 375 w 625"/>
                <a:gd name="T25" fmla="*/ 6 h 626"/>
                <a:gd name="T26" fmla="*/ 420 w 625"/>
                <a:gd name="T27" fmla="*/ 19 h 626"/>
                <a:gd name="T28" fmla="*/ 462 w 625"/>
                <a:gd name="T29" fmla="*/ 38 h 626"/>
                <a:gd name="T30" fmla="*/ 500 w 625"/>
                <a:gd name="T31" fmla="*/ 62 h 626"/>
                <a:gd name="T32" fmla="*/ 534 w 625"/>
                <a:gd name="T33" fmla="*/ 92 h 626"/>
                <a:gd name="T34" fmla="*/ 564 w 625"/>
                <a:gd name="T35" fmla="*/ 126 h 626"/>
                <a:gd name="T36" fmla="*/ 588 w 625"/>
                <a:gd name="T37" fmla="*/ 163 h 626"/>
                <a:gd name="T38" fmla="*/ 607 w 625"/>
                <a:gd name="T39" fmla="*/ 205 h 626"/>
                <a:gd name="T40" fmla="*/ 619 w 625"/>
                <a:gd name="T41" fmla="*/ 250 h 626"/>
                <a:gd name="T42" fmla="*/ 625 w 625"/>
                <a:gd name="T43" fmla="*/ 296 h 626"/>
                <a:gd name="T44" fmla="*/ 625 w 625"/>
                <a:gd name="T45" fmla="*/ 328 h 626"/>
                <a:gd name="T46" fmla="*/ 619 w 625"/>
                <a:gd name="T47" fmla="*/ 376 h 626"/>
                <a:gd name="T48" fmla="*/ 607 w 625"/>
                <a:gd name="T49" fmla="*/ 420 h 626"/>
                <a:gd name="T50" fmla="*/ 588 w 625"/>
                <a:gd name="T51" fmla="*/ 462 h 626"/>
                <a:gd name="T52" fmla="*/ 564 w 625"/>
                <a:gd name="T53" fmla="*/ 500 h 626"/>
                <a:gd name="T54" fmla="*/ 534 w 625"/>
                <a:gd name="T55" fmla="*/ 534 h 626"/>
                <a:gd name="T56" fmla="*/ 500 w 625"/>
                <a:gd name="T57" fmla="*/ 563 h 626"/>
                <a:gd name="T58" fmla="*/ 462 w 625"/>
                <a:gd name="T59" fmla="*/ 588 h 626"/>
                <a:gd name="T60" fmla="*/ 420 w 625"/>
                <a:gd name="T61" fmla="*/ 607 h 626"/>
                <a:gd name="T62" fmla="*/ 375 w 625"/>
                <a:gd name="T63" fmla="*/ 619 h 626"/>
                <a:gd name="T64" fmla="*/ 329 w 625"/>
                <a:gd name="T65" fmla="*/ 626 h 626"/>
                <a:gd name="T66" fmla="*/ 297 w 625"/>
                <a:gd name="T67" fmla="*/ 626 h 626"/>
                <a:gd name="T68" fmla="*/ 250 w 625"/>
                <a:gd name="T69" fmla="*/ 619 h 626"/>
                <a:gd name="T70" fmla="*/ 205 w 625"/>
                <a:gd name="T71" fmla="*/ 607 h 626"/>
                <a:gd name="T72" fmla="*/ 164 w 625"/>
                <a:gd name="T73" fmla="*/ 588 h 626"/>
                <a:gd name="T74" fmla="*/ 125 w 625"/>
                <a:gd name="T75" fmla="*/ 563 h 626"/>
                <a:gd name="T76" fmla="*/ 91 w 625"/>
                <a:gd name="T77" fmla="*/ 534 h 626"/>
                <a:gd name="T78" fmla="*/ 61 w 625"/>
                <a:gd name="T79" fmla="*/ 500 h 626"/>
                <a:gd name="T80" fmla="*/ 37 w 625"/>
                <a:gd name="T81" fmla="*/ 462 h 626"/>
                <a:gd name="T82" fmla="*/ 18 w 625"/>
                <a:gd name="T83" fmla="*/ 420 h 626"/>
                <a:gd name="T84" fmla="*/ 6 w 625"/>
                <a:gd name="T85" fmla="*/ 376 h 626"/>
                <a:gd name="T86" fmla="*/ 0 w 625"/>
                <a:gd name="T87" fmla="*/ 32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5" h="626">
                  <a:moveTo>
                    <a:pt x="0" y="313"/>
                  </a:moveTo>
                  <a:lnTo>
                    <a:pt x="0" y="313"/>
                  </a:lnTo>
                  <a:lnTo>
                    <a:pt x="0" y="296"/>
                  </a:lnTo>
                  <a:lnTo>
                    <a:pt x="2" y="281"/>
                  </a:lnTo>
                  <a:lnTo>
                    <a:pt x="3" y="266"/>
                  </a:lnTo>
                  <a:lnTo>
                    <a:pt x="6" y="250"/>
                  </a:lnTo>
                  <a:lnTo>
                    <a:pt x="10" y="235"/>
                  </a:lnTo>
                  <a:lnTo>
                    <a:pt x="14" y="219"/>
                  </a:lnTo>
                  <a:lnTo>
                    <a:pt x="18" y="205"/>
                  </a:lnTo>
                  <a:lnTo>
                    <a:pt x="24" y="191"/>
                  </a:lnTo>
                  <a:lnTo>
                    <a:pt x="30" y="177"/>
                  </a:lnTo>
                  <a:lnTo>
                    <a:pt x="37" y="163"/>
                  </a:lnTo>
                  <a:lnTo>
                    <a:pt x="45" y="150"/>
                  </a:lnTo>
                  <a:lnTo>
                    <a:pt x="54" y="138"/>
                  </a:lnTo>
                  <a:lnTo>
                    <a:pt x="61" y="126"/>
                  </a:lnTo>
                  <a:lnTo>
                    <a:pt x="71" y="114"/>
                  </a:lnTo>
                  <a:lnTo>
                    <a:pt x="81" y="103"/>
                  </a:lnTo>
                  <a:lnTo>
                    <a:pt x="91" y="92"/>
                  </a:lnTo>
                  <a:lnTo>
                    <a:pt x="102" y="81"/>
                  </a:lnTo>
                  <a:lnTo>
                    <a:pt x="113" y="72"/>
                  </a:lnTo>
                  <a:lnTo>
                    <a:pt x="125" y="62"/>
                  </a:lnTo>
                  <a:lnTo>
                    <a:pt x="137" y="53"/>
                  </a:lnTo>
                  <a:lnTo>
                    <a:pt x="151" y="45"/>
                  </a:lnTo>
                  <a:lnTo>
                    <a:pt x="164" y="38"/>
                  </a:lnTo>
                  <a:lnTo>
                    <a:pt x="177" y="31"/>
                  </a:lnTo>
                  <a:lnTo>
                    <a:pt x="191" y="24"/>
                  </a:lnTo>
                  <a:lnTo>
                    <a:pt x="205" y="19"/>
                  </a:lnTo>
                  <a:lnTo>
                    <a:pt x="220" y="13"/>
                  </a:lnTo>
                  <a:lnTo>
                    <a:pt x="234" y="10"/>
                  </a:lnTo>
                  <a:lnTo>
                    <a:pt x="250" y="6"/>
                  </a:lnTo>
                  <a:lnTo>
                    <a:pt x="265" y="3"/>
                  </a:lnTo>
                  <a:lnTo>
                    <a:pt x="281" y="1"/>
                  </a:lnTo>
                  <a:lnTo>
                    <a:pt x="297" y="0"/>
                  </a:lnTo>
                  <a:lnTo>
                    <a:pt x="312" y="0"/>
                  </a:lnTo>
                  <a:lnTo>
                    <a:pt x="312" y="0"/>
                  </a:lnTo>
                  <a:lnTo>
                    <a:pt x="329" y="0"/>
                  </a:lnTo>
                  <a:lnTo>
                    <a:pt x="344" y="1"/>
                  </a:lnTo>
                  <a:lnTo>
                    <a:pt x="360" y="3"/>
                  </a:lnTo>
                  <a:lnTo>
                    <a:pt x="375" y="6"/>
                  </a:lnTo>
                  <a:lnTo>
                    <a:pt x="391" y="10"/>
                  </a:lnTo>
                  <a:lnTo>
                    <a:pt x="406" y="13"/>
                  </a:lnTo>
                  <a:lnTo>
                    <a:pt x="420" y="19"/>
                  </a:lnTo>
                  <a:lnTo>
                    <a:pt x="435" y="24"/>
                  </a:lnTo>
                  <a:lnTo>
                    <a:pt x="448" y="31"/>
                  </a:lnTo>
                  <a:lnTo>
                    <a:pt x="462" y="38"/>
                  </a:lnTo>
                  <a:lnTo>
                    <a:pt x="474" y="45"/>
                  </a:lnTo>
                  <a:lnTo>
                    <a:pt x="488" y="53"/>
                  </a:lnTo>
                  <a:lnTo>
                    <a:pt x="500" y="62"/>
                  </a:lnTo>
                  <a:lnTo>
                    <a:pt x="512" y="72"/>
                  </a:lnTo>
                  <a:lnTo>
                    <a:pt x="523" y="81"/>
                  </a:lnTo>
                  <a:lnTo>
                    <a:pt x="534" y="92"/>
                  </a:lnTo>
                  <a:lnTo>
                    <a:pt x="544" y="103"/>
                  </a:lnTo>
                  <a:lnTo>
                    <a:pt x="554" y="114"/>
                  </a:lnTo>
                  <a:lnTo>
                    <a:pt x="564" y="126"/>
                  </a:lnTo>
                  <a:lnTo>
                    <a:pt x="572" y="138"/>
                  </a:lnTo>
                  <a:lnTo>
                    <a:pt x="580" y="150"/>
                  </a:lnTo>
                  <a:lnTo>
                    <a:pt x="588" y="163"/>
                  </a:lnTo>
                  <a:lnTo>
                    <a:pt x="594" y="177"/>
                  </a:lnTo>
                  <a:lnTo>
                    <a:pt x="601" y="191"/>
                  </a:lnTo>
                  <a:lnTo>
                    <a:pt x="607" y="205"/>
                  </a:lnTo>
                  <a:lnTo>
                    <a:pt x="611" y="219"/>
                  </a:lnTo>
                  <a:lnTo>
                    <a:pt x="615" y="235"/>
                  </a:lnTo>
                  <a:lnTo>
                    <a:pt x="619" y="250"/>
                  </a:lnTo>
                  <a:lnTo>
                    <a:pt x="622" y="266"/>
                  </a:lnTo>
                  <a:lnTo>
                    <a:pt x="624" y="281"/>
                  </a:lnTo>
                  <a:lnTo>
                    <a:pt x="625" y="296"/>
                  </a:lnTo>
                  <a:lnTo>
                    <a:pt x="625" y="313"/>
                  </a:lnTo>
                  <a:lnTo>
                    <a:pt x="625" y="313"/>
                  </a:lnTo>
                  <a:lnTo>
                    <a:pt x="625" y="328"/>
                  </a:lnTo>
                  <a:lnTo>
                    <a:pt x="624" y="345"/>
                  </a:lnTo>
                  <a:lnTo>
                    <a:pt x="622" y="360"/>
                  </a:lnTo>
                  <a:lnTo>
                    <a:pt x="619" y="376"/>
                  </a:lnTo>
                  <a:lnTo>
                    <a:pt x="615" y="391"/>
                  </a:lnTo>
                  <a:lnTo>
                    <a:pt x="611" y="405"/>
                  </a:lnTo>
                  <a:lnTo>
                    <a:pt x="607" y="420"/>
                  </a:lnTo>
                  <a:lnTo>
                    <a:pt x="601" y="434"/>
                  </a:lnTo>
                  <a:lnTo>
                    <a:pt x="594" y="448"/>
                  </a:lnTo>
                  <a:lnTo>
                    <a:pt x="588" y="462"/>
                  </a:lnTo>
                  <a:lnTo>
                    <a:pt x="580" y="475"/>
                  </a:lnTo>
                  <a:lnTo>
                    <a:pt x="572" y="488"/>
                  </a:lnTo>
                  <a:lnTo>
                    <a:pt x="564" y="500"/>
                  </a:lnTo>
                  <a:lnTo>
                    <a:pt x="554" y="512"/>
                  </a:lnTo>
                  <a:lnTo>
                    <a:pt x="544" y="523"/>
                  </a:lnTo>
                  <a:lnTo>
                    <a:pt x="534" y="534"/>
                  </a:lnTo>
                  <a:lnTo>
                    <a:pt x="523" y="544"/>
                  </a:lnTo>
                  <a:lnTo>
                    <a:pt x="512" y="554"/>
                  </a:lnTo>
                  <a:lnTo>
                    <a:pt x="500" y="563"/>
                  </a:lnTo>
                  <a:lnTo>
                    <a:pt x="488" y="572"/>
                  </a:lnTo>
                  <a:lnTo>
                    <a:pt x="474" y="580"/>
                  </a:lnTo>
                  <a:lnTo>
                    <a:pt x="462" y="588"/>
                  </a:lnTo>
                  <a:lnTo>
                    <a:pt x="448" y="595"/>
                  </a:lnTo>
                  <a:lnTo>
                    <a:pt x="435" y="601"/>
                  </a:lnTo>
                  <a:lnTo>
                    <a:pt x="420" y="607"/>
                  </a:lnTo>
                  <a:lnTo>
                    <a:pt x="406" y="611"/>
                  </a:lnTo>
                  <a:lnTo>
                    <a:pt x="391" y="616"/>
                  </a:lnTo>
                  <a:lnTo>
                    <a:pt x="375" y="619"/>
                  </a:lnTo>
                  <a:lnTo>
                    <a:pt x="360" y="622"/>
                  </a:lnTo>
                  <a:lnTo>
                    <a:pt x="344" y="623"/>
                  </a:lnTo>
                  <a:lnTo>
                    <a:pt x="329" y="626"/>
                  </a:lnTo>
                  <a:lnTo>
                    <a:pt x="312" y="626"/>
                  </a:lnTo>
                  <a:lnTo>
                    <a:pt x="312" y="626"/>
                  </a:lnTo>
                  <a:lnTo>
                    <a:pt x="297" y="626"/>
                  </a:lnTo>
                  <a:lnTo>
                    <a:pt x="281" y="623"/>
                  </a:lnTo>
                  <a:lnTo>
                    <a:pt x="265" y="622"/>
                  </a:lnTo>
                  <a:lnTo>
                    <a:pt x="250" y="619"/>
                  </a:lnTo>
                  <a:lnTo>
                    <a:pt x="234" y="616"/>
                  </a:lnTo>
                  <a:lnTo>
                    <a:pt x="220" y="611"/>
                  </a:lnTo>
                  <a:lnTo>
                    <a:pt x="205" y="607"/>
                  </a:lnTo>
                  <a:lnTo>
                    <a:pt x="191" y="601"/>
                  </a:lnTo>
                  <a:lnTo>
                    <a:pt x="177" y="595"/>
                  </a:lnTo>
                  <a:lnTo>
                    <a:pt x="164" y="588"/>
                  </a:lnTo>
                  <a:lnTo>
                    <a:pt x="151" y="580"/>
                  </a:lnTo>
                  <a:lnTo>
                    <a:pt x="137" y="572"/>
                  </a:lnTo>
                  <a:lnTo>
                    <a:pt x="125" y="563"/>
                  </a:lnTo>
                  <a:lnTo>
                    <a:pt x="113" y="554"/>
                  </a:lnTo>
                  <a:lnTo>
                    <a:pt x="102" y="544"/>
                  </a:lnTo>
                  <a:lnTo>
                    <a:pt x="91" y="534"/>
                  </a:lnTo>
                  <a:lnTo>
                    <a:pt x="81" y="523"/>
                  </a:lnTo>
                  <a:lnTo>
                    <a:pt x="71" y="512"/>
                  </a:lnTo>
                  <a:lnTo>
                    <a:pt x="61" y="500"/>
                  </a:lnTo>
                  <a:lnTo>
                    <a:pt x="54" y="488"/>
                  </a:lnTo>
                  <a:lnTo>
                    <a:pt x="45" y="475"/>
                  </a:lnTo>
                  <a:lnTo>
                    <a:pt x="37" y="462"/>
                  </a:lnTo>
                  <a:lnTo>
                    <a:pt x="30" y="448"/>
                  </a:lnTo>
                  <a:lnTo>
                    <a:pt x="24" y="434"/>
                  </a:lnTo>
                  <a:lnTo>
                    <a:pt x="18" y="420"/>
                  </a:lnTo>
                  <a:lnTo>
                    <a:pt x="14" y="405"/>
                  </a:lnTo>
                  <a:lnTo>
                    <a:pt x="10" y="391"/>
                  </a:lnTo>
                  <a:lnTo>
                    <a:pt x="6" y="376"/>
                  </a:lnTo>
                  <a:lnTo>
                    <a:pt x="3" y="360"/>
                  </a:lnTo>
                  <a:lnTo>
                    <a:pt x="2" y="345"/>
                  </a:lnTo>
                  <a:lnTo>
                    <a:pt x="0" y="328"/>
                  </a:lnTo>
                  <a:lnTo>
                    <a:pt x="0" y="313"/>
                  </a:lnTo>
                  <a:lnTo>
                    <a:pt x="0" y="313"/>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68"/>
            <p:cNvSpPr>
              <a:spLocks/>
            </p:cNvSpPr>
            <p:nvPr/>
          </p:nvSpPr>
          <p:spPr bwMode="auto">
            <a:xfrm>
              <a:off x="6185917" y="1665288"/>
              <a:ext cx="738188" cy="800100"/>
            </a:xfrm>
            <a:custGeom>
              <a:avLst/>
              <a:gdLst>
                <a:gd name="T0" fmla="*/ 286 w 465"/>
                <a:gd name="T1" fmla="*/ 9 h 504"/>
                <a:gd name="T2" fmla="*/ 286 w 465"/>
                <a:gd name="T3" fmla="*/ 9 h 504"/>
                <a:gd name="T4" fmla="*/ 277 w 465"/>
                <a:gd name="T5" fmla="*/ 6 h 504"/>
                <a:gd name="T6" fmla="*/ 158 w 465"/>
                <a:gd name="T7" fmla="*/ 6 h 504"/>
                <a:gd name="T8" fmla="*/ 152 w 465"/>
                <a:gd name="T9" fmla="*/ 2 h 504"/>
                <a:gd name="T10" fmla="*/ 145 w 465"/>
                <a:gd name="T11" fmla="*/ 0 h 504"/>
                <a:gd name="T12" fmla="*/ 141 w 465"/>
                <a:gd name="T13" fmla="*/ 2 h 504"/>
                <a:gd name="T14" fmla="*/ 133 w 465"/>
                <a:gd name="T15" fmla="*/ 6 h 504"/>
                <a:gd name="T16" fmla="*/ 14 w 465"/>
                <a:gd name="T17" fmla="*/ 6 h 504"/>
                <a:gd name="T18" fmla="*/ 4 w 465"/>
                <a:gd name="T19" fmla="*/ 9 h 504"/>
                <a:gd name="T20" fmla="*/ 0 w 465"/>
                <a:gd name="T21" fmla="*/ 19 h 504"/>
                <a:gd name="T22" fmla="*/ 0 w 465"/>
                <a:gd name="T23" fmla="*/ 359 h 504"/>
                <a:gd name="T24" fmla="*/ 0 w 465"/>
                <a:gd name="T25" fmla="*/ 369 h 504"/>
                <a:gd name="T26" fmla="*/ 2 w 465"/>
                <a:gd name="T27" fmla="*/ 375 h 504"/>
                <a:gd name="T28" fmla="*/ 128 w 465"/>
                <a:gd name="T29" fmla="*/ 503 h 504"/>
                <a:gd name="T30" fmla="*/ 152 w 465"/>
                <a:gd name="T31" fmla="*/ 504 h 504"/>
                <a:gd name="T32" fmla="*/ 169 w 465"/>
                <a:gd name="T33" fmla="*/ 503 h 504"/>
                <a:gd name="T34" fmla="*/ 200 w 465"/>
                <a:gd name="T35" fmla="*/ 499 h 504"/>
                <a:gd name="T36" fmla="*/ 231 w 465"/>
                <a:gd name="T37" fmla="*/ 494 h 504"/>
                <a:gd name="T38" fmla="*/ 260 w 465"/>
                <a:gd name="T39" fmla="*/ 484 h 504"/>
                <a:gd name="T40" fmla="*/ 288 w 465"/>
                <a:gd name="T41" fmla="*/ 473 h 504"/>
                <a:gd name="T42" fmla="*/ 314 w 465"/>
                <a:gd name="T43" fmla="*/ 458 h 504"/>
                <a:gd name="T44" fmla="*/ 340 w 465"/>
                <a:gd name="T45" fmla="*/ 441 h 504"/>
                <a:gd name="T46" fmla="*/ 363 w 465"/>
                <a:gd name="T47" fmla="*/ 422 h 504"/>
                <a:gd name="T48" fmla="*/ 384 w 465"/>
                <a:gd name="T49" fmla="*/ 401 h 504"/>
                <a:gd name="T50" fmla="*/ 404 w 465"/>
                <a:gd name="T51" fmla="*/ 378 h 504"/>
                <a:gd name="T52" fmla="*/ 420 w 465"/>
                <a:gd name="T53" fmla="*/ 353 h 504"/>
                <a:gd name="T54" fmla="*/ 434 w 465"/>
                <a:gd name="T55" fmla="*/ 326 h 504"/>
                <a:gd name="T56" fmla="*/ 447 w 465"/>
                <a:gd name="T57" fmla="*/ 298 h 504"/>
                <a:gd name="T58" fmla="*/ 455 w 465"/>
                <a:gd name="T59" fmla="*/ 269 h 504"/>
                <a:gd name="T60" fmla="*/ 462 w 465"/>
                <a:gd name="T61" fmla="*/ 238 h 504"/>
                <a:gd name="T62" fmla="*/ 465 w 465"/>
                <a:gd name="T63" fmla="*/ 206 h 504"/>
                <a:gd name="T64" fmla="*/ 465 w 465"/>
                <a:gd name="T65" fmla="*/ 191 h 504"/>
                <a:gd name="T66" fmla="*/ 287 w 465"/>
                <a:gd name="T67" fmla="*/ 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5" h="504">
                  <a:moveTo>
                    <a:pt x="286" y="9"/>
                  </a:moveTo>
                  <a:lnTo>
                    <a:pt x="286" y="9"/>
                  </a:lnTo>
                  <a:lnTo>
                    <a:pt x="286" y="9"/>
                  </a:lnTo>
                  <a:lnTo>
                    <a:pt x="286" y="9"/>
                  </a:lnTo>
                  <a:lnTo>
                    <a:pt x="282" y="7"/>
                  </a:lnTo>
                  <a:lnTo>
                    <a:pt x="277" y="6"/>
                  </a:lnTo>
                  <a:lnTo>
                    <a:pt x="158" y="6"/>
                  </a:lnTo>
                  <a:lnTo>
                    <a:pt x="158" y="6"/>
                  </a:lnTo>
                  <a:lnTo>
                    <a:pt x="155" y="4"/>
                  </a:lnTo>
                  <a:lnTo>
                    <a:pt x="152" y="2"/>
                  </a:lnTo>
                  <a:lnTo>
                    <a:pt x="149" y="2"/>
                  </a:lnTo>
                  <a:lnTo>
                    <a:pt x="145" y="0"/>
                  </a:lnTo>
                  <a:lnTo>
                    <a:pt x="145" y="0"/>
                  </a:lnTo>
                  <a:lnTo>
                    <a:pt x="141" y="2"/>
                  </a:lnTo>
                  <a:lnTo>
                    <a:pt x="138" y="2"/>
                  </a:lnTo>
                  <a:lnTo>
                    <a:pt x="133" y="6"/>
                  </a:lnTo>
                  <a:lnTo>
                    <a:pt x="14" y="6"/>
                  </a:lnTo>
                  <a:lnTo>
                    <a:pt x="14" y="6"/>
                  </a:lnTo>
                  <a:lnTo>
                    <a:pt x="8" y="7"/>
                  </a:lnTo>
                  <a:lnTo>
                    <a:pt x="4" y="9"/>
                  </a:lnTo>
                  <a:lnTo>
                    <a:pt x="2" y="14"/>
                  </a:lnTo>
                  <a:lnTo>
                    <a:pt x="0" y="19"/>
                  </a:lnTo>
                  <a:lnTo>
                    <a:pt x="0" y="29"/>
                  </a:lnTo>
                  <a:lnTo>
                    <a:pt x="0" y="359"/>
                  </a:lnTo>
                  <a:lnTo>
                    <a:pt x="0" y="369"/>
                  </a:lnTo>
                  <a:lnTo>
                    <a:pt x="0" y="369"/>
                  </a:lnTo>
                  <a:lnTo>
                    <a:pt x="0" y="371"/>
                  </a:lnTo>
                  <a:lnTo>
                    <a:pt x="2" y="375"/>
                  </a:lnTo>
                  <a:lnTo>
                    <a:pt x="5" y="379"/>
                  </a:lnTo>
                  <a:lnTo>
                    <a:pt x="128" y="503"/>
                  </a:lnTo>
                  <a:lnTo>
                    <a:pt x="128" y="503"/>
                  </a:lnTo>
                  <a:lnTo>
                    <a:pt x="152" y="504"/>
                  </a:lnTo>
                  <a:lnTo>
                    <a:pt x="152" y="504"/>
                  </a:lnTo>
                  <a:lnTo>
                    <a:pt x="169" y="503"/>
                  </a:lnTo>
                  <a:lnTo>
                    <a:pt x="184" y="501"/>
                  </a:lnTo>
                  <a:lnTo>
                    <a:pt x="200" y="499"/>
                  </a:lnTo>
                  <a:lnTo>
                    <a:pt x="215" y="497"/>
                  </a:lnTo>
                  <a:lnTo>
                    <a:pt x="231" y="494"/>
                  </a:lnTo>
                  <a:lnTo>
                    <a:pt x="245" y="489"/>
                  </a:lnTo>
                  <a:lnTo>
                    <a:pt x="260" y="484"/>
                  </a:lnTo>
                  <a:lnTo>
                    <a:pt x="275" y="478"/>
                  </a:lnTo>
                  <a:lnTo>
                    <a:pt x="288" y="473"/>
                  </a:lnTo>
                  <a:lnTo>
                    <a:pt x="301" y="465"/>
                  </a:lnTo>
                  <a:lnTo>
                    <a:pt x="314" y="458"/>
                  </a:lnTo>
                  <a:lnTo>
                    <a:pt x="328" y="450"/>
                  </a:lnTo>
                  <a:lnTo>
                    <a:pt x="340" y="441"/>
                  </a:lnTo>
                  <a:lnTo>
                    <a:pt x="352" y="432"/>
                  </a:lnTo>
                  <a:lnTo>
                    <a:pt x="363" y="422"/>
                  </a:lnTo>
                  <a:lnTo>
                    <a:pt x="374" y="412"/>
                  </a:lnTo>
                  <a:lnTo>
                    <a:pt x="384" y="401"/>
                  </a:lnTo>
                  <a:lnTo>
                    <a:pt x="394" y="389"/>
                  </a:lnTo>
                  <a:lnTo>
                    <a:pt x="404" y="378"/>
                  </a:lnTo>
                  <a:lnTo>
                    <a:pt x="412" y="365"/>
                  </a:lnTo>
                  <a:lnTo>
                    <a:pt x="420" y="353"/>
                  </a:lnTo>
                  <a:lnTo>
                    <a:pt x="428" y="340"/>
                  </a:lnTo>
                  <a:lnTo>
                    <a:pt x="434" y="326"/>
                  </a:lnTo>
                  <a:lnTo>
                    <a:pt x="441" y="312"/>
                  </a:lnTo>
                  <a:lnTo>
                    <a:pt x="447" y="298"/>
                  </a:lnTo>
                  <a:lnTo>
                    <a:pt x="451" y="283"/>
                  </a:lnTo>
                  <a:lnTo>
                    <a:pt x="455" y="269"/>
                  </a:lnTo>
                  <a:lnTo>
                    <a:pt x="459" y="254"/>
                  </a:lnTo>
                  <a:lnTo>
                    <a:pt x="462" y="238"/>
                  </a:lnTo>
                  <a:lnTo>
                    <a:pt x="464" y="223"/>
                  </a:lnTo>
                  <a:lnTo>
                    <a:pt x="465" y="206"/>
                  </a:lnTo>
                  <a:lnTo>
                    <a:pt x="465" y="191"/>
                  </a:lnTo>
                  <a:lnTo>
                    <a:pt x="465" y="191"/>
                  </a:lnTo>
                  <a:lnTo>
                    <a:pt x="465" y="189"/>
                  </a:lnTo>
                  <a:lnTo>
                    <a:pt x="287" y="9"/>
                  </a:lnTo>
                  <a:lnTo>
                    <a:pt x="286" y="9"/>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69"/>
            <p:cNvSpPr>
              <a:spLocks/>
            </p:cNvSpPr>
            <p:nvPr/>
          </p:nvSpPr>
          <p:spPr bwMode="auto">
            <a:xfrm>
              <a:off x="6185917" y="1690688"/>
              <a:ext cx="460375" cy="579438"/>
            </a:xfrm>
            <a:custGeom>
              <a:avLst/>
              <a:gdLst>
                <a:gd name="T0" fmla="*/ 290 w 290"/>
                <a:gd name="T1" fmla="*/ 353 h 365"/>
                <a:gd name="T2" fmla="*/ 290 w 290"/>
                <a:gd name="T3" fmla="*/ 353 h 365"/>
                <a:gd name="T4" fmla="*/ 289 w 290"/>
                <a:gd name="T5" fmla="*/ 358 h 365"/>
                <a:gd name="T6" fmla="*/ 287 w 290"/>
                <a:gd name="T7" fmla="*/ 362 h 365"/>
                <a:gd name="T8" fmla="*/ 282 w 290"/>
                <a:gd name="T9" fmla="*/ 364 h 365"/>
                <a:gd name="T10" fmla="*/ 277 w 290"/>
                <a:gd name="T11" fmla="*/ 365 h 365"/>
                <a:gd name="T12" fmla="*/ 14 w 290"/>
                <a:gd name="T13" fmla="*/ 365 h 365"/>
                <a:gd name="T14" fmla="*/ 14 w 290"/>
                <a:gd name="T15" fmla="*/ 365 h 365"/>
                <a:gd name="T16" fmla="*/ 8 w 290"/>
                <a:gd name="T17" fmla="*/ 364 h 365"/>
                <a:gd name="T18" fmla="*/ 4 w 290"/>
                <a:gd name="T19" fmla="*/ 362 h 365"/>
                <a:gd name="T20" fmla="*/ 2 w 290"/>
                <a:gd name="T21" fmla="*/ 358 h 365"/>
                <a:gd name="T22" fmla="*/ 0 w 290"/>
                <a:gd name="T23" fmla="*/ 353 h 365"/>
                <a:gd name="T24" fmla="*/ 0 w 290"/>
                <a:gd name="T25" fmla="*/ 13 h 365"/>
                <a:gd name="T26" fmla="*/ 0 w 290"/>
                <a:gd name="T27" fmla="*/ 13 h 365"/>
                <a:gd name="T28" fmla="*/ 2 w 290"/>
                <a:gd name="T29" fmla="*/ 8 h 365"/>
                <a:gd name="T30" fmla="*/ 4 w 290"/>
                <a:gd name="T31" fmla="*/ 3 h 365"/>
                <a:gd name="T32" fmla="*/ 8 w 290"/>
                <a:gd name="T33" fmla="*/ 1 h 365"/>
                <a:gd name="T34" fmla="*/ 14 w 290"/>
                <a:gd name="T35" fmla="*/ 0 h 365"/>
                <a:gd name="T36" fmla="*/ 277 w 290"/>
                <a:gd name="T37" fmla="*/ 0 h 365"/>
                <a:gd name="T38" fmla="*/ 277 w 290"/>
                <a:gd name="T39" fmla="*/ 0 h 365"/>
                <a:gd name="T40" fmla="*/ 282 w 290"/>
                <a:gd name="T41" fmla="*/ 1 h 365"/>
                <a:gd name="T42" fmla="*/ 287 w 290"/>
                <a:gd name="T43" fmla="*/ 3 h 365"/>
                <a:gd name="T44" fmla="*/ 289 w 290"/>
                <a:gd name="T45" fmla="*/ 8 h 365"/>
                <a:gd name="T46" fmla="*/ 290 w 290"/>
                <a:gd name="T47" fmla="*/ 13 h 365"/>
                <a:gd name="T48" fmla="*/ 290 w 290"/>
                <a:gd name="T49" fmla="*/ 35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365">
                  <a:moveTo>
                    <a:pt x="290" y="353"/>
                  </a:moveTo>
                  <a:lnTo>
                    <a:pt x="290" y="353"/>
                  </a:lnTo>
                  <a:lnTo>
                    <a:pt x="289" y="358"/>
                  </a:lnTo>
                  <a:lnTo>
                    <a:pt x="287" y="362"/>
                  </a:lnTo>
                  <a:lnTo>
                    <a:pt x="282" y="364"/>
                  </a:lnTo>
                  <a:lnTo>
                    <a:pt x="277" y="365"/>
                  </a:lnTo>
                  <a:lnTo>
                    <a:pt x="14" y="365"/>
                  </a:lnTo>
                  <a:lnTo>
                    <a:pt x="14" y="365"/>
                  </a:lnTo>
                  <a:lnTo>
                    <a:pt x="8" y="364"/>
                  </a:lnTo>
                  <a:lnTo>
                    <a:pt x="4" y="362"/>
                  </a:lnTo>
                  <a:lnTo>
                    <a:pt x="2" y="358"/>
                  </a:lnTo>
                  <a:lnTo>
                    <a:pt x="0" y="353"/>
                  </a:lnTo>
                  <a:lnTo>
                    <a:pt x="0" y="13"/>
                  </a:lnTo>
                  <a:lnTo>
                    <a:pt x="0" y="13"/>
                  </a:lnTo>
                  <a:lnTo>
                    <a:pt x="2" y="8"/>
                  </a:lnTo>
                  <a:lnTo>
                    <a:pt x="4" y="3"/>
                  </a:lnTo>
                  <a:lnTo>
                    <a:pt x="8" y="1"/>
                  </a:lnTo>
                  <a:lnTo>
                    <a:pt x="14" y="0"/>
                  </a:lnTo>
                  <a:lnTo>
                    <a:pt x="277" y="0"/>
                  </a:lnTo>
                  <a:lnTo>
                    <a:pt x="277" y="0"/>
                  </a:lnTo>
                  <a:lnTo>
                    <a:pt x="282" y="1"/>
                  </a:lnTo>
                  <a:lnTo>
                    <a:pt x="287" y="3"/>
                  </a:lnTo>
                  <a:lnTo>
                    <a:pt x="289" y="8"/>
                  </a:lnTo>
                  <a:lnTo>
                    <a:pt x="290" y="13"/>
                  </a:lnTo>
                  <a:lnTo>
                    <a:pt x="290" y="353"/>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70"/>
            <p:cNvSpPr>
              <a:spLocks/>
            </p:cNvSpPr>
            <p:nvPr/>
          </p:nvSpPr>
          <p:spPr bwMode="auto">
            <a:xfrm>
              <a:off x="6185917" y="1674813"/>
              <a:ext cx="460375" cy="579438"/>
            </a:xfrm>
            <a:custGeom>
              <a:avLst/>
              <a:gdLst>
                <a:gd name="T0" fmla="*/ 290 w 290"/>
                <a:gd name="T1" fmla="*/ 353 h 365"/>
                <a:gd name="T2" fmla="*/ 290 w 290"/>
                <a:gd name="T3" fmla="*/ 353 h 365"/>
                <a:gd name="T4" fmla="*/ 289 w 290"/>
                <a:gd name="T5" fmla="*/ 358 h 365"/>
                <a:gd name="T6" fmla="*/ 287 w 290"/>
                <a:gd name="T7" fmla="*/ 362 h 365"/>
                <a:gd name="T8" fmla="*/ 282 w 290"/>
                <a:gd name="T9" fmla="*/ 365 h 365"/>
                <a:gd name="T10" fmla="*/ 277 w 290"/>
                <a:gd name="T11" fmla="*/ 365 h 365"/>
                <a:gd name="T12" fmla="*/ 14 w 290"/>
                <a:gd name="T13" fmla="*/ 365 h 365"/>
                <a:gd name="T14" fmla="*/ 14 w 290"/>
                <a:gd name="T15" fmla="*/ 365 h 365"/>
                <a:gd name="T16" fmla="*/ 8 w 290"/>
                <a:gd name="T17" fmla="*/ 365 h 365"/>
                <a:gd name="T18" fmla="*/ 4 w 290"/>
                <a:gd name="T19" fmla="*/ 362 h 365"/>
                <a:gd name="T20" fmla="*/ 2 w 290"/>
                <a:gd name="T21" fmla="*/ 358 h 365"/>
                <a:gd name="T22" fmla="*/ 0 w 290"/>
                <a:gd name="T23" fmla="*/ 353 h 365"/>
                <a:gd name="T24" fmla="*/ 0 w 290"/>
                <a:gd name="T25" fmla="*/ 13 h 365"/>
                <a:gd name="T26" fmla="*/ 0 w 290"/>
                <a:gd name="T27" fmla="*/ 13 h 365"/>
                <a:gd name="T28" fmla="*/ 2 w 290"/>
                <a:gd name="T29" fmla="*/ 8 h 365"/>
                <a:gd name="T30" fmla="*/ 4 w 290"/>
                <a:gd name="T31" fmla="*/ 3 h 365"/>
                <a:gd name="T32" fmla="*/ 8 w 290"/>
                <a:gd name="T33" fmla="*/ 1 h 365"/>
                <a:gd name="T34" fmla="*/ 14 w 290"/>
                <a:gd name="T35" fmla="*/ 0 h 365"/>
                <a:gd name="T36" fmla="*/ 277 w 290"/>
                <a:gd name="T37" fmla="*/ 0 h 365"/>
                <a:gd name="T38" fmla="*/ 277 w 290"/>
                <a:gd name="T39" fmla="*/ 0 h 365"/>
                <a:gd name="T40" fmla="*/ 282 w 290"/>
                <a:gd name="T41" fmla="*/ 1 h 365"/>
                <a:gd name="T42" fmla="*/ 287 w 290"/>
                <a:gd name="T43" fmla="*/ 3 h 365"/>
                <a:gd name="T44" fmla="*/ 289 w 290"/>
                <a:gd name="T45" fmla="*/ 8 h 365"/>
                <a:gd name="T46" fmla="*/ 290 w 290"/>
                <a:gd name="T47" fmla="*/ 13 h 365"/>
                <a:gd name="T48" fmla="*/ 290 w 290"/>
                <a:gd name="T49" fmla="*/ 35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365">
                  <a:moveTo>
                    <a:pt x="290" y="353"/>
                  </a:moveTo>
                  <a:lnTo>
                    <a:pt x="290" y="353"/>
                  </a:lnTo>
                  <a:lnTo>
                    <a:pt x="289" y="358"/>
                  </a:lnTo>
                  <a:lnTo>
                    <a:pt x="287" y="362"/>
                  </a:lnTo>
                  <a:lnTo>
                    <a:pt x="282" y="365"/>
                  </a:lnTo>
                  <a:lnTo>
                    <a:pt x="277" y="365"/>
                  </a:lnTo>
                  <a:lnTo>
                    <a:pt x="14" y="365"/>
                  </a:lnTo>
                  <a:lnTo>
                    <a:pt x="14" y="365"/>
                  </a:lnTo>
                  <a:lnTo>
                    <a:pt x="8" y="365"/>
                  </a:lnTo>
                  <a:lnTo>
                    <a:pt x="4" y="362"/>
                  </a:lnTo>
                  <a:lnTo>
                    <a:pt x="2" y="358"/>
                  </a:lnTo>
                  <a:lnTo>
                    <a:pt x="0" y="353"/>
                  </a:lnTo>
                  <a:lnTo>
                    <a:pt x="0" y="13"/>
                  </a:lnTo>
                  <a:lnTo>
                    <a:pt x="0" y="13"/>
                  </a:lnTo>
                  <a:lnTo>
                    <a:pt x="2" y="8"/>
                  </a:lnTo>
                  <a:lnTo>
                    <a:pt x="4" y="3"/>
                  </a:lnTo>
                  <a:lnTo>
                    <a:pt x="8" y="1"/>
                  </a:lnTo>
                  <a:lnTo>
                    <a:pt x="14" y="0"/>
                  </a:lnTo>
                  <a:lnTo>
                    <a:pt x="277" y="0"/>
                  </a:lnTo>
                  <a:lnTo>
                    <a:pt x="277" y="0"/>
                  </a:lnTo>
                  <a:lnTo>
                    <a:pt x="282" y="1"/>
                  </a:lnTo>
                  <a:lnTo>
                    <a:pt x="287" y="3"/>
                  </a:lnTo>
                  <a:lnTo>
                    <a:pt x="289" y="8"/>
                  </a:lnTo>
                  <a:lnTo>
                    <a:pt x="290" y="13"/>
                  </a:lnTo>
                  <a:lnTo>
                    <a:pt x="290" y="353"/>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171"/>
            <p:cNvSpPr>
              <a:spLocks noChangeArrowheads="1"/>
            </p:cNvSpPr>
            <p:nvPr/>
          </p:nvSpPr>
          <p:spPr bwMode="auto">
            <a:xfrm>
              <a:off x="6224017" y="1711326"/>
              <a:ext cx="385763" cy="506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172"/>
            <p:cNvSpPr>
              <a:spLocks noChangeArrowheads="1"/>
            </p:cNvSpPr>
            <p:nvPr/>
          </p:nvSpPr>
          <p:spPr bwMode="auto">
            <a:xfrm>
              <a:off x="6224017" y="2201863"/>
              <a:ext cx="385763" cy="15875"/>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73"/>
            <p:cNvSpPr>
              <a:spLocks/>
            </p:cNvSpPr>
            <p:nvPr/>
          </p:nvSpPr>
          <p:spPr bwMode="auto">
            <a:xfrm>
              <a:off x="6327204" y="1706563"/>
              <a:ext cx="179388" cy="33338"/>
            </a:xfrm>
            <a:custGeom>
              <a:avLst/>
              <a:gdLst>
                <a:gd name="T0" fmla="*/ 113 w 113"/>
                <a:gd name="T1" fmla="*/ 21 h 21"/>
                <a:gd name="T2" fmla="*/ 113 w 113"/>
                <a:gd name="T3" fmla="*/ 7 h 21"/>
                <a:gd name="T4" fmla="*/ 113 w 113"/>
                <a:gd name="T5" fmla="*/ 7 h 21"/>
                <a:gd name="T6" fmla="*/ 112 w 113"/>
                <a:gd name="T7" fmla="*/ 4 h 21"/>
                <a:gd name="T8" fmla="*/ 111 w 113"/>
                <a:gd name="T9" fmla="*/ 2 h 21"/>
                <a:gd name="T10" fmla="*/ 108 w 113"/>
                <a:gd name="T11" fmla="*/ 0 h 21"/>
                <a:gd name="T12" fmla="*/ 105 w 113"/>
                <a:gd name="T13" fmla="*/ 0 h 21"/>
                <a:gd name="T14" fmla="*/ 7 w 113"/>
                <a:gd name="T15" fmla="*/ 0 h 21"/>
                <a:gd name="T16" fmla="*/ 7 w 113"/>
                <a:gd name="T17" fmla="*/ 0 h 21"/>
                <a:gd name="T18" fmla="*/ 4 w 113"/>
                <a:gd name="T19" fmla="*/ 0 h 21"/>
                <a:gd name="T20" fmla="*/ 2 w 113"/>
                <a:gd name="T21" fmla="*/ 2 h 21"/>
                <a:gd name="T22" fmla="*/ 1 w 113"/>
                <a:gd name="T23" fmla="*/ 4 h 21"/>
                <a:gd name="T24" fmla="*/ 0 w 113"/>
                <a:gd name="T25" fmla="*/ 7 h 21"/>
                <a:gd name="T26" fmla="*/ 0 w 113"/>
                <a:gd name="T27" fmla="*/ 21 h 21"/>
                <a:gd name="T28" fmla="*/ 113 w 113"/>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21">
                  <a:moveTo>
                    <a:pt x="113" y="21"/>
                  </a:moveTo>
                  <a:lnTo>
                    <a:pt x="113" y="7"/>
                  </a:lnTo>
                  <a:lnTo>
                    <a:pt x="113" y="7"/>
                  </a:lnTo>
                  <a:lnTo>
                    <a:pt x="112" y="4"/>
                  </a:lnTo>
                  <a:lnTo>
                    <a:pt x="111" y="2"/>
                  </a:lnTo>
                  <a:lnTo>
                    <a:pt x="108" y="0"/>
                  </a:lnTo>
                  <a:lnTo>
                    <a:pt x="105" y="0"/>
                  </a:lnTo>
                  <a:lnTo>
                    <a:pt x="7" y="0"/>
                  </a:lnTo>
                  <a:lnTo>
                    <a:pt x="7" y="0"/>
                  </a:lnTo>
                  <a:lnTo>
                    <a:pt x="4" y="0"/>
                  </a:lnTo>
                  <a:lnTo>
                    <a:pt x="2" y="2"/>
                  </a:lnTo>
                  <a:lnTo>
                    <a:pt x="1" y="4"/>
                  </a:lnTo>
                  <a:lnTo>
                    <a:pt x="0" y="7"/>
                  </a:lnTo>
                  <a:lnTo>
                    <a:pt x="0" y="21"/>
                  </a:lnTo>
                  <a:lnTo>
                    <a:pt x="113" y="21"/>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74"/>
            <p:cNvSpPr>
              <a:spLocks/>
            </p:cNvSpPr>
            <p:nvPr/>
          </p:nvSpPr>
          <p:spPr bwMode="auto">
            <a:xfrm>
              <a:off x="6327204" y="1697038"/>
              <a:ext cx="179388" cy="31750"/>
            </a:xfrm>
            <a:custGeom>
              <a:avLst/>
              <a:gdLst>
                <a:gd name="T0" fmla="*/ 113 w 113"/>
                <a:gd name="T1" fmla="*/ 20 h 20"/>
                <a:gd name="T2" fmla="*/ 113 w 113"/>
                <a:gd name="T3" fmla="*/ 8 h 20"/>
                <a:gd name="T4" fmla="*/ 113 w 113"/>
                <a:gd name="T5" fmla="*/ 8 h 20"/>
                <a:gd name="T6" fmla="*/ 112 w 113"/>
                <a:gd name="T7" fmla="*/ 5 h 20"/>
                <a:gd name="T8" fmla="*/ 111 w 113"/>
                <a:gd name="T9" fmla="*/ 2 h 20"/>
                <a:gd name="T10" fmla="*/ 108 w 113"/>
                <a:gd name="T11" fmla="*/ 0 h 20"/>
                <a:gd name="T12" fmla="*/ 105 w 113"/>
                <a:gd name="T13" fmla="*/ 0 h 20"/>
                <a:gd name="T14" fmla="*/ 7 w 113"/>
                <a:gd name="T15" fmla="*/ 0 h 20"/>
                <a:gd name="T16" fmla="*/ 7 w 113"/>
                <a:gd name="T17" fmla="*/ 0 h 20"/>
                <a:gd name="T18" fmla="*/ 4 w 113"/>
                <a:gd name="T19" fmla="*/ 0 h 20"/>
                <a:gd name="T20" fmla="*/ 2 w 113"/>
                <a:gd name="T21" fmla="*/ 2 h 20"/>
                <a:gd name="T22" fmla="*/ 1 w 113"/>
                <a:gd name="T23" fmla="*/ 5 h 20"/>
                <a:gd name="T24" fmla="*/ 0 w 113"/>
                <a:gd name="T25" fmla="*/ 8 h 20"/>
                <a:gd name="T26" fmla="*/ 0 w 113"/>
                <a:gd name="T27" fmla="*/ 20 h 20"/>
                <a:gd name="T28" fmla="*/ 113 w 113"/>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20">
                  <a:moveTo>
                    <a:pt x="113" y="20"/>
                  </a:moveTo>
                  <a:lnTo>
                    <a:pt x="113" y="8"/>
                  </a:lnTo>
                  <a:lnTo>
                    <a:pt x="113" y="8"/>
                  </a:lnTo>
                  <a:lnTo>
                    <a:pt x="112" y="5"/>
                  </a:lnTo>
                  <a:lnTo>
                    <a:pt x="111" y="2"/>
                  </a:lnTo>
                  <a:lnTo>
                    <a:pt x="108" y="0"/>
                  </a:lnTo>
                  <a:lnTo>
                    <a:pt x="105" y="0"/>
                  </a:lnTo>
                  <a:lnTo>
                    <a:pt x="7" y="0"/>
                  </a:lnTo>
                  <a:lnTo>
                    <a:pt x="7" y="0"/>
                  </a:lnTo>
                  <a:lnTo>
                    <a:pt x="4" y="0"/>
                  </a:lnTo>
                  <a:lnTo>
                    <a:pt x="2" y="2"/>
                  </a:lnTo>
                  <a:lnTo>
                    <a:pt x="1" y="5"/>
                  </a:lnTo>
                  <a:lnTo>
                    <a:pt x="0" y="8"/>
                  </a:lnTo>
                  <a:lnTo>
                    <a:pt x="0" y="20"/>
                  </a:lnTo>
                  <a:lnTo>
                    <a:pt x="113" y="20"/>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75"/>
            <p:cNvSpPr>
              <a:spLocks/>
            </p:cNvSpPr>
            <p:nvPr/>
          </p:nvSpPr>
          <p:spPr bwMode="auto">
            <a:xfrm>
              <a:off x="6387529" y="1665288"/>
              <a:ext cx="57150" cy="58738"/>
            </a:xfrm>
            <a:custGeom>
              <a:avLst/>
              <a:gdLst>
                <a:gd name="T0" fmla="*/ 36 w 36"/>
                <a:gd name="T1" fmla="*/ 19 h 37"/>
                <a:gd name="T2" fmla="*/ 36 w 36"/>
                <a:gd name="T3" fmla="*/ 19 h 37"/>
                <a:gd name="T4" fmla="*/ 36 w 36"/>
                <a:gd name="T5" fmla="*/ 22 h 37"/>
                <a:gd name="T6" fmla="*/ 35 w 36"/>
                <a:gd name="T7" fmla="*/ 26 h 37"/>
                <a:gd name="T8" fmla="*/ 33 w 36"/>
                <a:gd name="T9" fmla="*/ 29 h 37"/>
                <a:gd name="T10" fmla="*/ 31 w 36"/>
                <a:gd name="T11" fmla="*/ 31 h 37"/>
                <a:gd name="T12" fmla="*/ 29 w 36"/>
                <a:gd name="T13" fmla="*/ 33 h 37"/>
                <a:gd name="T14" fmla="*/ 25 w 36"/>
                <a:gd name="T15" fmla="*/ 36 h 37"/>
                <a:gd name="T16" fmla="*/ 22 w 36"/>
                <a:gd name="T17" fmla="*/ 37 h 37"/>
                <a:gd name="T18" fmla="*/ 18 w 36"/>
                <a:gd name="T19" fmla="*/ 37 h 37"/>
                <a:gd name="T20" fmla="*/ 18 w 36"/>
                <a:gd name="T21" fmla="*/ 37 h 37"/>
                <a:gd name="T22" fmla="*/ 14 w 36"/>
                <a:gd name="T23" fmla="*/ 37 h 37"/>
                <a:gd name="T24" fmla="*/ 11 w 36"/>
                <a:gd name="T25" fmla="*/ 36 h 37"/>
                <a:gd name="T26" fmla="*/ 8 w 36"/>
                <a:gd name="T27" fmla="*/ 33 h 37"/>
                <a:gd name="T28" fmla="*/ 6 w 36"/>
                <a:gd name="T29" fmla="*/ 31 h 37"/>
                <a:gd name="T30" fmla="*/ 3 w 36"/>
                <a:gd name="T31" fmla="*/ 29 h 37"/>
                <a:gd name="T32" fmla="*/ 1 w 36"/>
                <a:gd name="T33" fmla="*/ 26 h 37"/>
                <a:gd name="T34" fmla="*/ 0 w 36"/>
                <a:gd name="T35" fmla="*/ 22 h 37"/>
                <a:gd name="T36" fmla="*/ 0 w 36"/>
                <a:gd name="T37" fmla="*/ 19 h 37"/>
                <a:gd name="T38" fmla="*/ 0 w 36"/>
                <a:gd name="T39" fmla="*/ 19 h 37"/>
                <a:gd name="T40" fmla="*/ 0 w 36"/>
                <a:gd name="T41" fmla="*/ 15 h 37"/>
                <a:gd name="T42" fmla="*/ 1 w 36"/>
                <a:gd name="T43" fmla="*/ 11 h 37"/>
                <a:gd name="T44" fmla="*/ 3 w 36"/>
                <a:gd name="T45" fmla="*/ 8 h 37"/>
                <a:gd name="T46" fmla="*/ 6 w 36"/>
                <a:gd name="T47" fmla="*/ 6 h 37"/>
                <a:gd name="T48" fmla="*/ 8 w 36"/>
                <a:gd name="T49" fmla="*/ 4 h 37"/>
                <a:gd name="T50" fmla="*/ 11 w 36"/>
                <a:gd name="T51" fmla="*/ 3 h 37"/>
                <a:gd name="T52" fmla="*/ 14 w 36"/>
                <a:gd name="T53" fmla="*/ 2 h 37"/>
                <a:gd name="T54" fmla="*/ 18 w 36"/>
                <a:gd name="T55" fmla="*/ 0 h 37"/>
                <a:gd name="T56" fmla="*/ 18 w 36"/>
                <a:gd name="T57" fmla="*/ 0 h 37"/>
                <a:gd name="T58" fmla="*/ 22 w 36"/>
                <a:gd name="T59" fmla="*/ 2 h 37"/>
                <a:gd name="T60" fmla="*/ 25 w 36"/>
                <a:gd name="T61" fmla="*/ 3 h 37"/>
                <a:gd name="T62" fmla="*/ 29 w 36"/>
                <a:gd name="T63" fmla="*/ 4 h 37"/>
                <a:gd name="T64" fmla="*/ 31 w 36"/>
                <a:gd name="T65" fmla="*/ 6 h 37"/>
                <a:gd name="T66" fmla="*/ 33 w 36"/>
                <a:gd name="T67" fmla="*/ 8 h 37"/>
                <a:gd name="T68" fmla="*/ 35 w 36"/>
                <a:gd name="T69" fmla="*/ 11 h 37"/>
                <a:gd name="T70" fmla="*/ 36 w 36"/>
                <a:gd name="T71" fmla="*/ 15 h 37"/>
                <a:gd name="T72" fmla="*/ 36 w 36"/>
                <a:gd name="T73" fmla="*/ 19 h 37"/>
                <a:gd name="T74" fmla="*/ 36 w 36"/>
                <a:gd name="T7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7">
                  <a:moveTo>
                    <a:pt x="36" y="19"/>
                  </a:moveTo>
                  <a:lnTo>
                    <a:pt x="36" y="19"/>
                  </a:lnTo>
                  <a:lnTo>
                    <a:pt x="36" y="22"/>
                  </a:lnTo>
                  <a:lnTo>
                    <a:pt x="35" y="26"/>
                  </a:lnTo>
                  <a:lnTo>
                    <a:pt x="33" y="29"/>
                  </a:lnTo>
                  <a:lnTo>
                    <a:pt x="31" y="31"/>
                  </a:lnTo>
                  <a:lnTo>
                    <a:pt x="29" y="33"/>
                  </a:lnTo>
                  <a:lnTo>
                    <a:pt x="25" y="36"/>
                  </a:lnTo>
                  <a:lnTo>
                    <a:pt x="22" y="37"/>
                  </a:lnTo>
                  <a:lnTo>
                    <a:pt x="18" y="37"/>
                  </a:lnTo>
                  <a:lnTo>
                    <a:pt x="18" y="37"/>
                  </a:lnTo>
                  <a:lnTo>
                    <a:pt x="14" y="37"/>
                  </a:lnTo>
                  <a:lnTo>
                    <a:pt x="11" y="36"/>
                  </a:lnTo>
                  <a:lnTo>
                    <a:pt x="8" y="33"/>
                  </a:lnTo>
                  <a:lnTo>
                    <a:pt x="6" y="31"/>
                  </a:lnTo>
                  <a:lnTo>
                    <a:pt x="3" y="29"/>
                  </a:lnTo>
                  <a:lnTo>
                    <a:pt x="1" y="26"/>
                  </a:lnTo>
                  <a:lnTo>
                    <a:pt x="0" y="22"/>
                  </a:lnTo>
                  <a:lnTo>
                    <a:pt x="0" y="19"/>
                  </a:lnTo>
                  <a:lnTo>
                    <a:pt x="0" y="19"/>
                  </a:lnTo>
                  <a:lnTo>
                    <a:pt x="0" y="15"/>
                  </a:lnTo>
                  <a:lnTo>
                    <a:pt x="1" y="11"/>
                  </a:lnTo>
                  <a:lnTo>
                    <a:pt x="3" y="8"/>
                  </a:lnTo>
                  <a:lnTo>
                    <a:pt x="6" y="6"/>
                  </a:lnTo>
                  <a:lnTo>
                    <a:pt x="8" y="4"/>
                  </a:lnTo>
                  <a:lnTo>
                    <a:pt x="11" y="3"/>
                  </a:lnTo>
                  <a:lnTo>
                    <a:pt x="14" y="2"/>
                  </a:lnTo>
                  <a:lnTo>
                    <a:pt x="18" y="0"/>
                  </a:lnTo>
                  <a:lnTo>
                    <a:pt x="18" y="0"/>
                  </a:lnTo>
                  <a:lnTo>
                    <a:pt x="22" y="2"/>
                  </a:lnTo>
                  <a:lnTo>
                    <a:pt x="25" y="3"/>
                  </a:lnTo>
                  <a:lnTo>
                    <a:pt x="29" y="4"/>
                  </a:lnTo>
                  <a:lnTo>
                    <a:pt x="31" y="6"/>
                  </a:lnTo>
                  <a:lnTo>
                    <a:pt x="33" y="8"/>
                  </a:lnTo>
                  <a:lnTo>
                    <a:pt x="35" y="11"/>
                  </a:lnTo>
                  <a:lnTo>
                    <a:pt x="36" y="15"/>
                  </a:lnTo>
                  <a:lnTo>
                    <a:pt x="36" y="19"/>
                  </a:lnTo>
                  <a:lnTo>
                    <a:pt x="36" y="1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76"/>
            <p:cNvSpPr>
              <a:spLocks/>
            </p:cNvSpPr>
            <p:nvPr/>
          </p:nvSpPr>
          <p:spPr bwMode="auto">
            <a:xfrm>
              <a:off x="6403404" y="1682751"/>
              <a:ext cx="23813" cy="25400"/>
            </a:xfrm>
            <a:custGeom>
              <a:avLst/>
              <a:gdLst>
                <a:gd name="T0" fmla="*/ 15 w 15"/>
                <a:gd name="T1" fmla="*/ 8 h 16"/>
                <a:gd name="T2" fmla="*/ 15 w 15"/>
                <a:gd name="T3" fmla="*/ 8 h 16"/>
                <a:gd name="T4" fmla="*/ 15 w 15"/>
                <a:gd name="T5" fmla="*/ 11 h 16"/>
                <a:gd name="T6" fmla="*/ 13 w 15"/>
                <a:gd name="T7" fmla="*/ 14 h 16"/>
                <a:gd name="T8" fmla="*/ 11 w 15"/>
                <a:gd name="T9" fmla="*/ 15 h 16"/>
                <a:gd name="T10" fmla="*/ 8 w 15"/>
                <a:gd name="T11" fmla="*/ 16 h 16"/>
                <a:gd name="T12" fmla="*/ 8 w 15"/>
                <a:gd name="T13" fmla="*/ 16 h 16"/>
                <a:gd name="T14" fmla="*/ 6 w 15"/>
                <a:gd name="T15" fmla="*/ 15 h 16"/>
                <a:gd name="T16" fmla="*/ 2 w 15"/>
                <a:gd name="T17" fmla="*/ 14 h 16"/>
                <a:gd name="T18" fmla="*/ 1 w 15"/>
                <a:gd name="T19" fmla="*/ 11 h 16"/>
                <a:gd name="T20" fmla="*/ 0 w 15"/>
                <a:gd name="T21" fmla="*/ 8 h 16"/>
                <a:gd name="T22" fmla="*/ 0 w 15"/>
                <a:gd name="T23" fmla="*/ 8 h 16"/>
                <a:gd name="T24" fmla="*/ 1 w 15"/>
                <a:gd name="T25" fmla="*/ 5 h 16"/>
                <a:gd name="T26" fmla="*/ 2 w 15"/>
                <a:gd name="T27" fmla="*/ 3 h 16"/>
                <a:gd name="T28" fmla="*/ 6 w 15"/>
                <a:gd name="T29" fmla="*/ 0 h 16"/>
                <a:gd name="T30" fmla="*/ 8 w 15"/>
                <a:gd name="T31" fmla="*/ 0 h 16"/>
                <a:gd name="T32" fmla="*/ 8 w 15"/>
                <a:gd name="T33" fmla="*/ 0 h 16"/>
                <a:gd name="T34" fmla="*/ 11 w 15"/>
                <a:gd name="T35" fmla="*/ 0 h 16"/>
                <a:gd name="T36" fmla="*/ 13 w 15"/>
                <a:gd name="T37" fmla="*/ 3 h 16"/>
                <a:gd name="T38" fmla="*/ 15 w 15"/>
                <a:gd name="T39" fmla="*/ 5 h 16"/>
                <a:gd name="T40" fmla="*/ 15 w 15"/>
                <a:gd name="T41" fmla="*/ 8 h 16"/>
                <a:gd name="T42" fmla="*/ 15 w 15"/>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6">
                  <a:moveTo>
                    <a:pt x="15" y="8"/>
                  </a:moveTo>
                  <a:lnTo>
                    <a:pt x="15" y="8"/>
                  </a:lnTo>
                  <a:lnTo>
                    <a:pt x="15" y="11"/>
                  </a:lnTo>
                  <a:lnTo>
                    <a:pt x="13" y="14"/>
                  </a:lnTo>
                  <a:lnTo>
                    <a:pt x="11" y="15"/>
                  </a:lnTo>
                  <a:lnTo>
                    <a:pt x="8" y="16"/>
                  </a:lnTo>
                  <a:lnTo>
                    <a:pt x="8" y="16"/>
                  </a:lnTo>
                  <a:lnTo>
                    <a:pt x="6" y="15"/>
                  </a:lnTo>
                  <a:lnTo>
                    <a:pt x="2" y="14"/>
                  </a:lnTo>
                  <a:lnTo>
                    <a:pt x="1" y="11"/>
                  </a:lnTo>
                  <a:lnTo>
                    <a:pt x="0" y="8"/>
                  </a:lnTo>
                  <a:lnTo>
                    <a:pt x="0" y="8"/>
                  </a:lnTo>
                  <a:lnTo>
                    <a:pt x="1" y="5"/>
                  </a:lnTo>
                  <a:lnTo>
                    <a:pt x="2" y="3"/>
                  </a:lnTo>
                  <a:lnTo>
                    <a:pt x="6" y="0"/>
                  </a:lnTo>
                  <a:lnTo>
                    <a:pt x="8" y="0"/>
                  </a:lnTo>
                  <a:lnTo>
                    <a:pt x="8" y="0"/>
                  </a:lnTo>
                  <a:lnTo>
                    <a:pt x="11" y="0"/>
                  </a:lnTo>
                  <a:lnTo>
                    <a:pt x="13" y="3"/>
                  </a:lnTo>
                  <a:lnTo>
                    <a:pt x="15" y="5"/>
                  </a:lnTo>
                  <a:lnTo>
                    <a:pt x="15" y="8"/>
                  </a:lnTo>
                  <a:lnTo>
                    <a:pt x="15" y="8"/>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177"/>
            <p:cNvSpPr>
              <a:spLocks noChangeArrowheads="1"/>
            </p:cNvSpPr>
            <p:nvPr/>
          </p:nvSpPr>
          <p:spPr bwMode="auto">
            <a:xfrm>
              <a:off x="6316092" y="1847851"/>
              <a:ext cx="241300" cy="12700"/>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178"/>
            <p:cNvSpPr>
              <a:spLocks noChangeArrowheads="1"/>
            </p:cNvSpPr>
            <p:nvPr/>
          </p:nvSpPr>
          <p:spPr bwMode="auto">
            <a:xfrm>
              <a:off x="6316092" y="1898651"/>
              <a:ext cx="241300" cy="14288"/>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179"/>
            <p:cNvSpPr>
              <a:spLocks noChangeArrowheads="1"/>
            </p:cNvSpPr>
            <p:nvPr/>
          </p:nvSpPr>
          <p:spPr bwMode="auto">
            <a:xfrm>
              <a:off x="6316092" y="1951038"/>
              <a:ext cx="241300" cy="12700"/>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180"/>
            <p:cNvSpPr>
              <a:spLocks noChangeArrowheads="1"/>
            </p:cNvSpPr>
            <p:nvPr/>
          </p:nvSpPr>
          <p:spPr bwMode="auto">
            <a:xfrm>
              <a:off x="6316092" y="2003426"/>
              <a:ext cx="241300" cy="12700"/>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1"/>
            <p:cNvSpPr>
              <a:spLocks/>
            </p:cNvSpPr>
            <p:nvPr/>
          </p:nvSpPr>
          <p:spPr bwMode="auto">
            <a:xfrm>
              <a:off x="6257354" y="1831976"/>
              <a:ext cx="41275" cy="36513"/>
            </a:xfrm>
            <a:custGeom>
              <a:avLst/>
              <a:gdLst>
                <a:gd name="T0" fmla="*/ 9 w 26"/>
                <a:gd name="T1" fmla="*/ 23 h 23"/>
                <a:gd name="T2" fmla="*/ 9 w 26"/>
                <a:gd name="T3" fmla="*/ 23 h 23"/>
                <a:gd name="T4" fmla="*/ 7 w 26"/>
                <a:gd name="T5" fmla="*/ 22 h 23"/>
                <a:gd name="T6" fmla="*/ 1 w 26"/>
                <a:gd name="T7" fmla="*/ 15 h 23"/>
                <a:gd name="T8" fmla="*/ 1 w 26"/>
                <a:gd name="T9" fmla="*/ 15 h 23"/>
                <a:gd name="T10" fmla="*/ 0 w 26"/>
                <a:gd name="T11" fmla="*/ 13 h 23"/>
                <a:gd name="T12" fmla="*/ 1 w 26"/>
                <a:gd name="T13" fmla="*/ 10 h 23"/>
                <a:gd name="T14" fmla="*/ 1 w 26"/>
                <a:gd name="T15" fmla="*/ 10 h 23"/>
                <a:gd name="T16" fmla="*/ 4 w 26"/>
                <a:gd name="T17" fmla="*/ 10 h 23"/>
                <a:gd name="T18" fmla="*/ 6 w 26"/>
                <a:gd name="T19" fmla="*/ 11 h 23"/>
                <a:gd name="T20" fmla="*/ 9 w 26"/>
                <a:gd name="T21" fmla="*/ 14 h 23"/>
                <a:gd name="T22" fmla="*/ 19 w 26"/>
                <a:gd name="T23" fmla="*/ 1 h 23"/>
                <a:gd name="T24" fmla="*/ 19 w 26"/>
                <a:gd name="T25" fmla="*/ 1 h 23"/>
                <a:gd name="T26" fmla="*/ 23 w 26"/>
                <a:gd name="T27" fmla="*/ 0 h 23"/>
                <a:gd name="T28" fmla="*/ 25 w 26"/>
                <a:gd name="T29" fmla="*/ 0 h 23"/>
                <a:gd name="T30" fmla="*/ 25 w 26"/>
                <a:gd name="T31" fmla="*/ 0 h 23"/>
                <a:gd name="T32" fmla="*/ 26 w 26"/>
                <a:gd name="T33" fmla="*/ 3 h 23"/>
                <a:gd name="T34" fmla="*/ 25 w 26"/>
                <a:gd name="T35" fmla="*/ 6 h 23"/>
                <a:gd name="T36" fmla="*/ 13 w 26"/>
                <a:gd name="T37" fmla="*/ 22 h 23"/>
                <a:gd name="T38" fmla="*/ 13 w 26"/>
                <a:gd name="T39" fmla="*/ 22 h 23"/>
                <a:gd name="T40" fmla="*/ 9 w 26"/>
                <a:gd name="T41" fmla="*/ 23 h 23"/>
                <a:gd name="T42" fmla="*/ 9 w 2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9" y="23"/>
                  </a:moveTo>
                  <a:lnTo>
                    <a:pt x="9" y="23"/>
                  </a:lnTo>
                  <a:lnTo>
                    <a:pt x="7" y="22"/>
                  </a:lnTo>
                  <a:lnTo>
                    <a:pt x="1" y="15"/>
                  </a:lnTo>
                  <a:lnTo>
                    <a:pt x="1" y="15"/>
                  </a:lnTo>
                  <a:lnTo>
                    <a:pt x="0" y="13"/>
                  </a:lnTo>
                  <a:lnTo>
                    <a:pt x="1" y="10"/>
                  </a:lnTo>
                  <a:lnTo>
                    <a:pt x="1" y="10"/>
                  </a:lnTo>
                  <a:lnTo>
                    <a:pt x="4" y="10"/>
                  </a:lnTo>
                  <a:lnTo>
                    <a:pt x="6" y="11"/>
                  </a:lnTo>
                  <a:lnTo>
                    <a:pt x="9" y="14"/>
                  </a:lnTo>
                  <a:lnTo>
                    <a:pt x="19" y="1"/>
                  </a:lnTo>
                  <a:lnTo>
                    <a:pt x="19" y="1"/>
                  </a:lnTo>
                  <a:lnTo>
                    <a:pt x="23" y="0"/>
                  </a:lnTo>
                  <a:lnTo>
                    <a:pt x="25" y="0"/>
                  </a:lnTo>
                  <a:lnTo>
                    <a:pt x="25" y="0"/>
                  </a:lnTo>
                  <a:lnTo>
                    <a:pt x="26" y="3"/>
                  </a:lnTo>
                  <a:lnTo>
                    <a:pt x="25" y="6"/>
                  </a:lnTo>
                  <a:lnTo>
                    <a:pt x="13" y="22"/>
                  </a:lnTo>
                  <a:lnTo>
                    <a:pt x="13" y="22"/>
                  </a:lnTo>
                  <a:lnTo>
                    <a:pt x="9" y="23"/>
                  </a:lnTo>
                  <a:lnTo>
                    <a:pt x="9" y="23"/>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82"/>
            <p:cNvSpPr>
              <a:spLocks/>
            </p:cNvSpPr>
            <p:nvPr/>
          </p:nvSpPr>
          <p:spPr bwMode="auto">
            <a:xfrm>
              <a:off x="6257354" y="1881188"/>
              <a:ext cx="41275" cy="36513"/>
            </a:xfrm>
            <a:custGeom>
              <a:avLst/>
              <a:gdLst>
                <a:gd name="T0" fmla="*/ 9 w 26"/>
                <a:gd name="T1" fmla="*/ 23 h 23"/>
                <a:gd name="T2" fmla="*/ 9 w 26"/>
                <a:gd name="T3" fmla="*/ 23 h 23"/>
                <a:gd name="T4" fmla="*/ 7 w 26"/>
                <a:gd name="T5" fmla="*/ 22 h 23"/>
                <a:gd name="T6" fmla="*/ 1 w 26"/>
                <a:gd name="T7" fmla="*/ 16 h 23"/>
                <a:gd name="T8" fmla="*/ 1 w 26"/>
                <a:gd name="T9" fmla="*/ 16 h 23"/>
                <a:gd name="T10" fmla="*/ 0 w 26"/>
                <a:gd name="T11" fmla="*/ 13 h 23"/>
                <a:gd name="T12" fmla="*/ 1 w 26"/>
                <a:gd name="T13" fmla="*/ 11 h 23"/>
                <a:gd name="T14" fmla="*/ 1 w 26"/>
                <a:gd name="T15" fmla="*/ 11 h 23"/>
                <a:gd name="T16" fmla="*/ 4 w 26"/>
                <a:gd name="T17" fmla="*/ 10 h 23"/>
                <a:gd name="T18" fmla="*/ 6 w 26"/>
                <a:gd name="T19" fmla="*/ 11 h 23"/>
                <a:gd name="T20" fmla="*/ 9 w 26"/>
                <a:gd name="T21" fmla="*/ 14 h 23"/>
                <a:gd name="T22" fmla="*/ 19 w 26"/>
                <a:gd name="T23" fmla="*/ 1 h 23"/>
                <a:gd name="T24" fmla="*/ 19 w 26"/>
                <a:gd name="T25" fmla="*/ 1 h 23"/>
                <a:gd name="T26" fmla="*/ 23 w 26"/>
                <a:gd name="T27" fmla="*/ 0 h 23"/>
                <a:gd name="T28" fmla="*/ 25 w 26"/>
                <a:gd name="T29" fmla="*/ 1 h 23"/>
                <a:gd name="T30" fmla="*/ 25 w 26"/>
                <a:gd name="T31" fmla="*/ 1 h 23"/>
                <a:gd name="T32" fmla="*/ 26 w 26"/>
                <a:gd name="T33" fmla="*/ 3 h 23"/>
                <a:gd name="T34" fmla="*/ 25 w 26"/>
                <a:gd name="T35" fmla="*/ 6 h 23"/>
                <a:gd name="T36" fmla="*/ 13 w 26"/>
                <a:gd name="T37" fmla="*/ 22 h 23"/>
                <a:gd name="T38" fmla="*/ 13 w 26"/>
                <a:gd name="T39" fmla="*/ 22 h 23"/>
                <a:gd name="T40" fmla="*/ 9 w 26"/>
                <a:gd name="T41" fmla="*/ 23 h 23"/>
                <a:gd name="T42" fmla="*/ 9 w 2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9" y="23"/>
                  </a:moveTo>
                  <a:lnTo>
                    <a:pt x="9" y="23"/>
                  </a:lnTo>
                  <a:lnTo>
                    <a:pt x="7" y="22"/>
                  </a:lnTo>
                  <a:lnTo>
                    <a:pt x="1" y="16"/>
                  </a:lnTo>
                  <a:lnTo>
                    <a:pt x="1" y="16"/>
                  </a:lnTo>
                  <a:lnTo>
                    <a:pt x="0" y="13"/>
                  </a:lnTo>
                  <a:lnTo>
                    <a:pt x="1" y="11"/>
                  </a:lnTo>
                  <a:lnTo>
                    <a:pt x="1" y="11"/>
                  </a:lnTo>
                  <a:lnTo>
                    <a:pt x="4" y="10"/>
                  </a:lnTo>
                  <a:lnTo>
                    <a:pt x="6" y="11"/>
                  </a:lnTo>
                  <a:lnTo>
                    <a:pt x="9" y="14"/>
                  </a:lnTo>
                  <a:lnTo>
                    <a:pt x="19" y="1"/>
                  </a:lnTo>
                  <a:lnTo>
                    <a:pt x="19" y="1"/>
                  </a:lnTo>
                  <a:lnTo>
                    <a:pt x="23" y="0"/>
                  </a:lnTo>
                  <a:lnTo>
                    <a:pt x="25" y="1"/>
                  </a:lnTo>
                  <a:lnTo>
                    <a:pt x="25" y="1"/>
                  </a:lnTo>
                  <a:lnTo>
                    <a:pt x="26" y="3"/>
                  </a:lnTo>
                  <a:lnTo>
                    <a:pt x="25" y="6"/>
                  </a:lnTo>
                  <a:lnTo>
                    <a:pt x="13" y="22"/>
                  </a:lnTo>
                  <a:lnTo>
                    <a:pt x="13" y="22"/>
                  </a:lnTo>
                  <a:lnTo>
                    <a:pt x="9" y="23"/>
                  </a:lnTo>
                  <a:lnTo>
                    <a:pt x="9" y="23"/>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3"/>
            <p:cNvSpPr>
              <a:spLocks/>
            </p:cNvSpPr>
            <p:nvPr/>
          </p:nvSpPr>
          <p:spPr bwMode="auto">
            <a:xfrm>
              <a:off x="6257354" y="1931988"/>
              <a:ext cx="41275" cy="36513"/>
            </a:xfrm>
            <a:custGeom>
              <a:avLst/>
              <a:gdLst>
                <a:gd name="T0" fmla="*/ 9 w 26"/>
                <a:gd name="T1" fmla="*/ 23 h 23"/>
                <a:gd name="T2" fmla="*/ 9 w 26"/>
                <a:gd name="T3" fmla="*/ 23 h 23"/>
                <a:gd name="T4" fmla="*/ 7 w 26"/>
                <a:gd name="T5" fmla="*/ 22 h 23"/>
                <a:gd name="T6" fmla="*/ 1 w 26"/>
                <a:gd name="T7" fmla="*/ 15 h 23"/>
                <a:gd name="T8" fmla="*/ 1 w 26"/>
                <a:gd name="T9" fmla="*/ 15 h 23"/>
                <a:gd name="T10" fmla="*/ 0 w 26"/>
                <a:gd name="T11" fmla="*/ 13 h 23"/>
                <a:gd name="T12" fmla="*/ 1 w 26"/>
                <a:gd name="T13" fmla="*/ 11 h 23"/>
                <a:gd name="T14" fmla="*/ 1 w 26"/>
                <a:gd name="T15" fmla="*/ 11 h 23"/>
                <a:gd name="T16" fmla="*/ 4 w 26"/>
                <a:gd name="T17" fmla="*/ 10 h 23"/>
                <a:gd name="T18" fmla="*/ 6 w 26"/>
                <a:gd name="T19" fmla="*/ 11 h 23"/>
                <a:gd name="T20" fmla="*/ 9 w 26"/>
                <a:gd name="T21" fmla="*/ 14 h 23"/>
                <a:gd name="T22" fmla="*/ 19 w 26"/>
                <a:gd name="T23" fmla="*/ 1 h 23"/>
                <a:gd name="T24" fmla="*/ 19 w 26"/>
                <a:gd name="T25" fmla="*/ 1 h 23"/>
                <a:gd name="T26" fmla="*/ 23 w 26"/>
                <a:gd name="T27" fmla="*/ 0 h 23"/>
                <a:gd name="T28" fmla="*/ 25 w 26"/>
                <a:gd name="T29" fmla="*/ 0 h 23"/>
                <a:gd name="T30" fmla="*/ 25 w 26"/>
                <a:gd name="T31" fmla="*/ 0 h 23"/>
                <a:gd name="T32" fmla="*/ 26 w 26"/>
                <a:gd name="T33" fmla="*/ 3 h 23"/>
                <a:gd name="T34" fmla="*/ 25 w 26"/>
                <a:gd name="T35" fmla="*/ 5 h 23"/>
                <a:gd name="T36" fmla="*/ 13 w 26"/>
                <a:gd name="T37" fmla="*/ 22 h 23"/>
                <a:gd name="T38" fmla="*/ 13 w 26"/>
                <a:gd name="T39" fmla="*/ 22 h 23"/>
                <a:gd name="T40" fmla="*/ 9 w 26"/>
                <a:gd name="T41" fmla="*/ 23 h 23"/>
                <a:gd name="T42" fmla="*/ 9 w 2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9" y="23"/>
                  </a:moveTo>
                  <a:lnTo>
                    <a:pt x="9" y="23"/>
                  </a:lnTo>
                  <a:lnTo>
                    <a:pt x="7" y="22"/>
                  </a:lnTo>
                  <a:lnTo>
                    <a:pt x="1" y="15"/>
                  </a:lnTo>
                  <a:lnTo>
                    <a:pt x="1" y="15"/>
                  </a:lnTo>
                  <a:lnTo>
                    <a:pt x="0" y="13"/>
                  </a:lnTo>
                  <a:lnTo>
                    <a:pt x="1" y="11"/>
                  </a:lnTo>
                  <a:lnTo>
                    <a:pt x="1" y="11"/>
                  </a:lnTo>
                  <a:lnTo>
                    <a:pt x="4" y="10"/>
                  </a:lnTo>
                  <a:lnTo>
                    <a:pt x="6" y="11"/>
                  </a:lnTo>
                  <a:lnTo>
                    <a:pt x="9" y="14"/>
                  </a:lnTo>
                  <a:lnTo>
                    <a:pt x="19" y="1"/>
                  </a:lnTo>
                  <a:lnTo>
                    <a:pt x="19" y="1"/>
                  </a:lnTo>
                  <a:lnTo>
                    <a:pt x="23" y="0"/>
                  </a:lnTo>
                  <a:lnTo>
                    <a:pt x="25" y="0"/>
                  </a:lnTo>
                  <a:lnTo>
                    <a:pt x="25" y="0"/>
                  </a:lnTo>
                  <a:lnTo>
                    <a:pt x="26" y="3"/>
                  </a:lnTo>
                  <a:lnTo>
                    <a:pt x="25" y="5"/>
                  </a:lnTo>
                  <a:lnTo>
                    <a:pt x="13" y="22"/>
                  </a:lnTo>
                  <a:lnTo>
                    <a:pt x="13" y="22"/>
                  </a:lnTo>
                  <a:lnTo>
                    <a:pt x="9" y="23"/>
                  </a:lnTo>
                  <a:lnTo>
                    <a:pt x="9" y="23"/>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84"/>
            <p:cNvSpPr>
              <a:spLocks noEditPoints="1"/>
            </p:cNvSpPr>
            <p:nvPr/>
          </p:nvSpPr>
          <p:spPr bwMode="auto">
            <a:xfrm>
              <a:off x="6419279" y="2097088"/>
              <a:ext cx="131763" cy="52388"/>
            </a:xfrm>
            <a:custGeom>
              <a:avLst/>
              <a:gdLst>
                <a:gd name="T0" fmla="*/ 4 w 83"/>
                <a:gd name="T1" fmla="*/ 33 h 33"/>
                <a:gd name="T2" fmla="*/ 1 w 83"/>
                <a:gd name="T3" fmla="*/ 29 h 33"/>
                <a:gd name="T4" fmla="*/ 0 w 83"/>
                <a:gd name="T5" fmla="*/ 19 h 33"/>
                <a:gd name="T6" fmla="*/ 3 w 83"/>
                <a:gd name="T7" fmla="*/ 10 h 33"/>
                <a:gd name="T8" fmla="*/ 1 w 83"/>
                <a:gd name="T9" fmla="*/ 4 h 33"/>
                <a:gd name="T10" fmla="*/ 3 w 83"/>
                <a:gd name="T11" fmla="*/ 1 h 33"/>
                <a:gd name="T12" fmla="*/ 7 w 83"/>
                <a:gd name="T13" fmla="*/ 7 h 33"/>
                <a:gd name="T14" fmla="*/ 13 w 83"/>
                <a:gd name="T15" fmla="*/ 3 h 33"/>
                <a:gd name="T16" fmla="*/ 20 w 83"/>
                <a:gd name="T17" fmla="*/ 0 h 33"/>
                <a:gd name="T18" fmla="*/ 34 w 83"/>
                <a:gd name="T19" fmla="*/ 8 h 33"/>
                <a:gd name="T20" fmla="*/ 37 w 83"/>
                <a:gd name="T21" fmla="*/ 14 h 33"/>
                <a:gd name="T22" fmla="*/ 56 w 83"/>
                <a:gd name="T23" fmla="*/ 6 h 33"/>
                <a:gd name="T24" fmla="*/ 62 w 83"/>
                <a:gd name="T25" fmla="*/ 10 h 33"/>
                <a:gd name="T26" fmla="*/ 63 w 83"/>
                <a:gd name="T27" fmla="*/ 17 h 33"/>
                <a:gd name="T28" fmla="*/ 67 w 83"/>
                <a:gd name="T29" fmla="*/ 9 h 33"/>
                <a:gd name="T30" fmla="*/ 78 w 83"/>
                <a:gd name="T31" fmla="*/ 9 h 33"/>
                <a:gd name="T32" fmla="*/ 81 w 83"/>
                <a:gd name="T33" fmla="*/ 10 h 33"/>
                <a:gd name="T34" fmla="*/ 81 w 83"/>
                <a:gd name="T35" fmla="*/ 14 h 33"/>
                <a:gd name="T36" fmla="*/ 78 w 83"/>
                <a:gd name="T37" fmla="*/ 14 h 33"/>
                <a:gd name="T38" fmla="*/ 69 w 83"/>
                <a:gd name="T39" fmla="*/ 12 h 33"/>
                <a:gd name="T40" fmla="*/ 66 w 83"/>
                <a:gd name="T41" fmla="*/ 19 h 33"/>
                <a:gd name="T42" fmla="*/ 61 w 83"/>
                <a:gd name="T43" fmla="*/ 22 h 33"/>
                <a:gd name="T44" fmla="*/ 59 w 83"/>
                <a:gd name="T45" fmla="*/ 20 h 33"/>
                <a:gd name="T46" fmla="*/ 58 w 83"/>
                <a:gd name="T47" fmla="*/ 12 h 33"/>
                <a:gd name="T48" fmla="*/ 56 w 83"/>
                <a:gd name="T49" fmla="*/ 10 h 33"/>
                <a:gd name="T50" fmla="*/ 40 w 83"/>
                <a:gd name="T51" fmla="*/ 17 h 33"/>
                <a:gd name="T52" fmla="*/ 41 w 83"/>
                <a:gd name="T53" fmla="*/ 25 h 33"/>
                <a:gd name="T54" fmla="*/ 37 w 83"/>
                <a:gd name="T55" fmla="*/ 28 h 33"/>
                <a:gd name="T56" fmla="*/ 34 w 83"/>
                <a:gd name="T57" fmla="*/ 28 h 33"/>
                <a:gd name="T58" fmla="*/ 30 w 83"/>
                <a:gd name="T59" fmla="*/ 22 h 33"/>
                <a:gd name="T60" fmla="*/ 34 w 83"/>
                <a:gd name="T61" fmla="*/ 16 h 33"/>
                <a:gd name="T62" fmla="*/ 31 w 83"/>
                <a:gd name="T63" fmla="*/ 11 h 33"/>
                <a:gd name="T64" fmla="*/ 20 w 83"/>
                <a:gd name="T65" fmla="*/ 5 h 33"/>
                <a:gd name="T66" fmla="*/ 13 w 83"/>
                <a:gd name="T67" fmla="*/ 6 h 33"/>
                <a:gd name="T68" fmla="*/ 8 w 83"/>
                <a:gd name="T69" fmla="*/ 11 h 33"/>
                <a:gd name="T70" fmla="*/ 9 w 83"/>
                <a:gd name="T71" fmla="*/ 29 h 33"/>
                <a:gd name="T72" fmla="*/ 7 w 83"/>
                <a:gd name="T73" fmla="*/ 33 h 33"/>
                <a:gd name="T74" fmla="*/ 5 w 83"/>
                <a:gd name="T75" fmla="*/ 17 h 33"/>
                <a:gd name="T76" fmla="*/ 4 w 83"/>
                <a:gd name="T77" fmla="*/ 28 h 33"/>
                <a:gd name="T78" fmla="*/ 5 w 83"/>
                <a:gd name="T79" fmla="*/ 24 h 33"/>
                <a:gd name="T80" fmla="*/ 36 w 83"/>
                <a:gd name="T81" fmla="*/ 19 h 33"/>
                <a:gd name="T82" fmla="*/ 33 w 83"/>
                <a:gd name="T83" fmla="*/ 22 h 33"/>
                <a:gd name="T84" fmla="*/ 35 w 83"/>
                <a:gd name="T85" fmla="*/ 24 h 33"/>
                <a:gd name="T86" fmla="*/ 36 w 83"/>
                <a:gd name="T8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33">
                  <a:moveTo>
                    <a:pt x="5" y="33"/>
                  </a:moveTo>
                  <a:lnTo>
                    <a:pt x="4" y="33"/>
                  </a:lnTo>
                  <a:lnTo>
                    <a:pt x="4" y="33"/>
                  </a:lnTo>
                  <a:lnTo>
                    <a:pt x="3" y="33"/>
                  </a:lnTo>
                  <a:lnTo>
                    <a:pt x="2" y="32"/>
                  </a:lnTo>
                  <a:lnTo>
                    <a:pt x="1" y="29"/>
                  </a:lnTo>
                  <a:lnTo>
                    <a:pt x="1" y="29"/>
                  </a:lnTo>
                  <a:lnTo>
                    <a:pt x="0" y="25"/>
                  </a:lnTo>
                  <a:lnTo>
                    <a:pt x="0" y="19"/>
                  </a:lnTo>
                  <a:lnTo>
                    <a:pt x="1" y="15"/>
                  </a:lnTo>
                  <a:lnTo>
                    <a:pt x="3" y="10"/>
                  </a:lnTo>
                  <a:lnTo>
                    <a:pt x="3" y="10"/>
                  </a:lnTo>
                  <a:lnTo>
                    <a:pt x="1" y="5"/>
                  </a:lnTo>
                  <a:lnTo>
                    <a:pt x="1" y="5"/>
                  </a:lnTo>
                  <a:lnTo>
                    <a:pt x="1" y="4"/>
                  </a:lnTo>
                  <a:lnTo>
                    <a:pt x="2" y="3"/>
                  </a:lnTo>
                  <a:lnTo>
                    <a:pt x="2" y="3"/>
                  </a:lnTo>
                  <a:lnTo>
                    <a:pt x="3" y="1"/>
                  </a:lnTo>
                  <a:lnTo>
                    <a:pt x="4" y="3"/>
                  </a:lnTo>
                  <a:lnTo>
                    <a:pt x="4" y="3"/>
                  </a:lnTo>
                  <a:lnTo>
                    <a:pt x="7" y="7"/>
                  </a:lnTo>
                  <a:lnTo>
                    <a:pt x="7" y="7"/>
                  </a:lnTo>
                  <a:lnTo>
                    <a:pt x="10" y="4"/>
                  </a:lnTo>
                  <a:lnTo>
                    <a:pt x="13" y="3"/>
                  </a:lnTo>
                  <a:lnTo>
                    <a:pt x="16" y="1"/>
                  </a:lnTo>
                  <a:lnTo>
                    <a:pt x="20" y="0"/>
                  </a:lnTo>
                  <a:lnTo>
                    <a:pt x="20" y="0"/>
                  </a:lnTo>
                  <a:lnTo>
                    <a:pt x="25" y="1"/>
                  </a:lnTo>
                  <a:lnTo>
                    <a:pt x="30" y="5"/>
                  </a:lnTo>
                  <a:lnTo>
                    <a:pt x="34" y="8"/>
                  </a:lnTo>
                  <a:lnTo>
                    <a:pt x="36" y="12"/>
                  </a:lnTo>
                  <a:lnTo>
                    <a:pt x="37" y="14"/>
                  </a:lnTo>
                  <a:lnTo>
                    <a:pt x="37" y="14"/>
                  </a:lnTo>
                  <a:lnTo>
                    <a:pt x="47" y="8"/>
                  </a:lnTo>
                  <a:lnTo>
                    <a:pt x="52" y="7"/>
                  </a:lnTo>
                  <a:lnTo>
                    <a:pt x="56" y="6"/>
                  </a:lnTo>
                  <a:lnTo>
                    <a:pt x="56" y="6"/>
                  </a:lnTo>
                  <a:lnTo>
                    <a:pt x="59" y="8"/>
                  </a:lnTo>
                  <a:lnTo>
                    <a:pt x="62" y="10"/>
                  </a:lnTo>
                  <a:lnTo>
                    <a:pt x="63" y="14"/>
                  </a:lnTo>
                  <a:lnTo>
                    <a:pt x="63" y="17"/>
                  </a:lnTo>
                  <a:lnTo>
                    <a:pt x="63" y="17"/>
                  </a:lnTo>
                  <a:lnTo>
                    <a:pt x="65" y="11"/>
                  </a:lnTo>
                  <a:lnTo>
                    <a:pt x="65" y="11"/>
                  </a:lnTo>
                  <a:lnTo>
                    <a:pt x="67" y="9"/>
                  </a:lnTo>
                  <a:lnTo>
                    <a:pt x="69" y="8"/>
                  </a:lnTo>
                  <a:lnTo>
                    <a:pt x="73" y="8"/>
                  </a:lnTo>
                  <a:lnTo>
                    <a:pt x="78" y="9"/>
                  </a:lnTo>
                  <a:lnTo>
                    <a:pt x="80" y="9"/>
                  </a:lnTo>
                  <a:lnTo>
                    <a:pt x="80" y="9"/>
                  </a:lnTo>
                  <a:lnTo>
                    <a:pt x="81" y="10"/>
                  </a:lnTo>
                  <a:lnTo>
                    <a:pt x="83" y="12"/>
                  </a:lnTo>
                  <a:lnTo>
                    <a:pt x="83" y="12"/>
                  </a:lnTo>
                  <a:lnTo>
                    <a:pt x="81" y="14"/>
                  </a:lnTo>
                  <a:lnTo>
                    <a:pt x="80" y="14"/>
                  </a:lnTo>
                  <a:lnTo>
                    <a:pt x="78" y="14"/>
                  </a:lnTo>
                  <a:lnTo>
                    <a:pt x="78" y="14"/>
                  </a:lnTo>
                  <a:lnTo>
                    <a:pt x="69" y="11"/>
                  </a:lnTo>
                  <a:lnTo>
                    <a:pt x="69" y="12"/>
                  </a:lnTo>
                  <a:lnTo>
                    <a:pt x="69" y="12"/>
                  </a:lnTo>
                  <a:lnTo>
                    <a:pt x="68" y="16"/>
                  </a:lnTo>
                  <a:lnTo>
                    <a:pt x="66" y="19"/>
                  </a:lnTo>
                  <a:lnTo>
                    <a:pt x="66" y="19"/>
                  </a:lnTo>
                  <a:lnTo>
                    <a:pt x="63" y="22"/>
                  </a:lnTo>
                  <a:lnTo>
                    <a:pt x="62" y="22"/>
                  </a:lnTo>
                  <a:lnTo>
                    <a:pt x="61" y="22"/>
                  </a:lnTo>
                  <a:lnTo>
                    <a:pt x="61" y="22"/>
                  </a:lnTo>
                  <a:lnTo>
                    <a:pt x="59" y="21"/>
                  </a:lnTo>
                  <a:lnTo>
                    <a:pt x="59" y="20"/>
                  </a:lnTo>
                  <a:lnTo>
                    <a:pt x="58" y="18"/>
                  </a:lnTo>
                  <a:lnTo>
                    <a:pt x="58" y="18"/>
                  </a:lnTo>
                  <a:lnTo>
                    <a:pt x="58" y="12"/>
                  </a:lnTo>
                  <a:lnTo>
                    <a:pt x="57" y="11"/>
                  </a:lnTo>
                  <a:lnTo>
                    <a:pt x="56" y="10"/>
                  </a:lnTo>
                  <a:lnTo>
                    <a:pt x="56" y="10"/>
                  </a:lnTo>
                  <a:lnTo>
                    <a:pt x="52" y="10"/>
                  </a:lnTo>
                  <a:lnTo>
                    <a:pt x="48" y="12"/>
                  </a:lnTo>
                  <a:lnTo>
                    <a:pt x="40" y="17"/>
                  </a:lnTo>
                  <a:lnTo>
                    <a:pt x="40" y="17"/>
                  </a:lnTo>
                  <a:lnTo>
                    <a:pt x="41" y="22"/>
                  </a:lnTo>
                  <a:lnTo>
                    <a:pt x="41" y="25"/>
                  </a:lnTo>
                  <a:lnTo>
                    <a:pt x="40" y="27"/>
                  </a:lnTo>
                  <a:lnTo>
                    <a:pt x="40" y="27"/>
                  </a:lnTo>
                  <a:lnTo>
                    <a:pt x="37" y="28"/>
                  </a:lnTo>
                  <a:lnTo>
                    <a:pt x="36" y="28"/>
                  </a:lnTo>
                  <a:lnTo>
                    <a:pt x="34" y="28"/>
                  </a:lnTo>
                  <a:lnTo>
                    <a:pt x="34" y="28"/>
                  </a:lnTo>
                  <a:lnTo>
                    <a:pt x="31" y="27"/>
                  </a:lnTo>
                  <a:lnTo>
                    <a:pt x="30" y="25"/>
                  </a:lnTo>
                  <a:lnTo>
                    <a:pt x="30" y="22"/>
                  </a:lnTo>
                  <a:lnTo>
                    <a:pt x="30" y="22"/>
                  </a:lnTo>
                  <a:lnTo>
                    <a:pt x="31" y="19"/>
                  </a:lnTo>
                  <a:lnTo>
                    <a:pt x="34" y="16"/>
                  </a:lnTo>
                  <a:lnTo>
                    <a:pt x="33" y="15"/>
                  </a:lnTo>
                  <a:lnTo>
                    <a:pt x="33" y="15"/>
                  </a:lnTo>
                  <a:lnTo>
                    <a:pt x="31" y="11"/>
                  </a:lnTo>
                  <a:lnTo>
                    <a:pt x="27" y="8"/>
                  </a:lnTo>
                  <a:lnTo>
                    <a:pt x="24" y="6"/>
                  </a:lnTo>
                  <a:lnTo>
                    <a:pt x="20" y="5"/>
                  </a:lnTo>
                  <a:lnTo>
                    <a:pt x="20" y="5"/>
                  </a:lnTo>
                  <a:lnTo>
                    <a:pt x="16" y="5"/>
                  </a:lnTo>
                  <a:lnTo>
                    <a:pt x="13" y="6"/>
                  </a:lnTo>
                  <a:lnTo>
                    <a:pt x="11" y="8"/>
                  </a:lnTo>
                  <a:lnTo>
                    <a:pt x="8" y="11"/>
                  </a:lnTo>
                  <a:lnTo>
                    <a:pt x="8" y="11"/>
                  </a:lnTo>
                  <a:lnTo>
                    <a:pt x="9" y="18"/>
                  </a:lnTo>
                  <a:lnTo>
                    <a:pt x="10" y="25"/>
                  </a:lnTo>
                  <a:lnTo>
                    <a:pt x="9" y="29"/>
                  </a:lnTo>
                  <a:lnTo>
                    <a:pt x="8" y="32"/>
                  </a:lnTo>
                  <a:lnTo>
                    <a:pt x="8" y="32"/>
                  </a:lnTo>
                  <a:lnTo>
                    <a:pt x="7" y="33"/>
                  </a:lnTo>
                  <a:lnTo>
                    <a:pt x="5" y="33"/>
                  </a:lnTo>
                  <a:lnTo>
                    <a:pt x="5" y="33"/>
                  </a:lnTo>
                  <a:close/>
                  <a:moveTo>
                    <a:pt x="5" y="17"/>
                  </a:moveTo>
                  <a:lnTo>
                    <a:pt x="5" y="17"/>
                  </a:lnTo>
                  <a:lnTo>
                    <a:pt x="4" y="22"/>
                  </a:lnTo>
                  <a:lnTo>
                    <a:pt x="4" y="28"/>
                  </a:lnTo>
                  <a:lnTo>
                    <a:pt x="4" y="28"/>
                  </a:lnTo>
                  <a:lnTo>
                    <a:pt x="4" y="28"/>
                  </a:lnTo>
                  <a:lnTo>
                    <a:pt x="5" y="24"/>
                  </a:lnTo>
                  <a:lnTo>
                    <a:pt x="5" y="17"/>
                  </a:lnTo>
                  <a:lnTo>
                    <a:pt x="5" y="17"/>
                  </a:lnTo>
                  <a:close/>
                  <a:moveTo>
                    <a:pt x="36" y="19"/>
                  </a:moveTo>
                  <a:lnTo>
                    <a:pt x="36" y="19"/>
                  </a:lnTo>
                  <a:lnTo>
                    <a:pt x="33" y="22"/>
                  </a:lnTo>
                  <a:lnTo>
                    <a:pt x="33" y="22"/>
                  </a:lnTo>
                  <a:lnTo>
                    <a:pt x="33" y="24"/>
                  </a:lnTo>
                  <a:lnTo>
                    <a:pt x="35" y="24"/>
                  </a:lnTo>
                  <a:lnTo>
                    <a:pt x="35" y="24"/>
                  </a:lnTo>
                  <a:lnTo>
                    <a:pt x="36" y="24"/>
                  </a:lnTo>
                  <a:lnTo>
                    <a:pt x="36" y="24"/>
                  </a:lnTo>
                  <a:lnTo>
                    <a:pt x="36" y="22"/>
                  </a:lnTo>
                  <a:lnTo>
                    <a:pt x="36" y="19"/>
                  </a:lnTo>
                  <a:lnTo>
                    <a:pt x="36" y="19"/>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p:nvGrpSpPr>
        <p:grpSpPr>
          <a:xfrm>
            <a:off x="4323105" y="4323251"/>
            <a:ext cx="1224531" cy="1228449"/>
            <a:chOff x="5931917" y="188913"/>
            <a:chExt cx="992188" cy="995363"/>
          </a:xfrm>
        </p:grpSpPr>
        <p:sp>
          <p:nvSpPr>
            <p:cNvPr id="63" name="Freeform 23"/>
            <p:cNvSpPr>
              <a:spLocks/>
            </p:cNvSpPr>
            <p:nvPr/>
          </p:nvSpPr>
          <p:spPr bwMode="auto">
            <a:xfrm>
              <a:off x="5931917" y="188913"/>
              <a:ext cx="992188" cy="995363"/>
            </a:xfrm>
            <a:custGeom>
              <a:avLst/>
              <a:gdLst>
                <a:gd name="T0" fmla="*/ 0 w 625"/>
                <a:gd name="T1" fmla="*/ 297 h 627"/>
                <a:gd name="T2" fmla="*/ 6 w 625"/>
                <a:gd name="T3" fmla="*/ 250 h 627"/>
                <a:gd name="T4" fmla="*/ 18 w 625"/>
                <a:gd name="T5" fmla="*/ 206 h 627"/>
                <a:gd name="T6" fmla="*/ 37 w 625"/>
                <a:gd name="T7" fmla="*/ 164 h 627"/>
                <a:gd name="T8" fmla="*/ 61 w 625"/>
                <a:gd name="T9" fmla="*/ 127 h 627"/>
                <a:gd name="T10" fmla="*/ 91 w 625"/>
                <a:gd name="T11" fmla="*/ 92 h 627"/>
                <a:gd name="T12" fmla="*/ 125 w 625"/>
                <a:gd name="T13" fmla="*/ 63 h 627"/>
                <a:gd name="T14" fmla="*/ 164 w 625"/>
                <a:gd name="T15" fmla="*/ 39 h 627"/>
                <a:gd name="T16" fmla="*/ 205 w 625"/>
                <a:gd name="T17" fmla="*/ 20 h 627"/>
                <a:gd name="T18" fmla="*/ 250 w 625"/>
                <a:gd name="T19" fmla="*/ 7 h 627"/>
                <a:gd name="T20" fmla="*/ 297 w 625"/>
                <a:gd name="T21" fmla="*/ 1 h 627"/>
                <a:gd name="T22" fmla="*/ 329 w 625"/>
                <a:gd name="T23" fmla="*/ 1 h 627"/>
                <a:gd name="T24" fmla="*/ 375 w 625"/>
                <a:gd name="T25" fmla="*/ 7 h 627"/>
                <a:gd name="T26" fmla="*/ 420 w 625"/>
                <a:gd name="T27" fmla="*/ 20 h 627"/>
                <a:gd name="T28" fmla="*/ 462 w 625"/>
                <a:gd name="T29" fmla="*/ 39 h 627"/>
                <a:gd name="T30" fmla="*/ 500 w 625"/>
                <a:gd name="T31" fmla="*/ 63 h 627"/>
                <a:gd name="T32" fmla="*/ 534 w 625"/>
                <a:gd name="T33" fmla="*/ 92 h 627"/>
                <a:gd name="T34" fmla="*/ 564 w 625"/>
                <a:gd name="T35" fmla="*/ 127 h 627"/>
                <a:gd name="T36" fmla="*/ 588 w 625"/>
                <a:gd name="T37" fmla="*/ 164 h 627"/>
                <a:gd name="T38" fmla="*/ 607 w 625"/>
                <a:gd name="T39" fmla="*/ 206 h 627"/>
                <a:gd name="T40" fmla="*/ 619 w 625"/>
                <a:gd name="T41" fmla="*/ 250 h 627"/>
                <a:gd name="T42" fmla="*/ 625 w 625"/>
                <a:gd name="T43" fmla="*/ 297 h 627"/>
                <a:gd name="T44" fmla="*/ 625 w 625"/>
                <a:gd name="T45" fmla="*/ 329 h 627"/>
                <a:gd name="T46" fmla="*/ 619 w 625"/>
                <a:gd name="T47" fmla="*/ 377 h 627"/>
                <a:gd name="T48" fmla="*/ 607 w 625"/>
                <a:gd name="T49" fmla="*/ 421 h 627"/>
                <a:gd name="T50" fmla="*/ 588 w 625"/>
                <a:gd name="T51" fmla="*/ 462 h 627"/>
                <a:gd name="T52" fmla="*/ 564 w 625"/>
                <a:gd name="T53" fmla="*/ 501 h 627"/>
                <a:gd name="T54" fmla="*/ 534 w 625"/>
                <a:gd name="T55" fmla="*/ 534 h 627"/>
                <a:gd name="T56" fmla="*/ 500 w 625"/>
                <a:gd name="T57" fmla="*/ 564 h 627"/>
                <a:gd name="T58" fmla="*/ 462 w 625"/>
                <a:gd name="T59" fmla="*/ 588 h 627"/>
                <a:gd name="T60" fmla="*/ 420 w 625"/>
                <a:gd name="T61" fmla="*/ 607 h 627"/>
                <a:gd name="T62" fmla="*/ 375 w 625"/>
                <a:gd name="T63" fmla="*/ 620 h 627"/>
                <a:gd name="T64" fmla="*/ 329 w 625"/>
                <a:gd name="T65" fmla="*/ 625 h 627"/>
                <a:gd name="T66" fmla="*/ 297 w 625"/>
                <a:gd name="T67" fmla="*/ 625 h 627"/>
                <a:gd name="T68" fmla="*/ 250 w 625"/>
                <a:gd name="T69" fmla="*/ 620 h 627"/>
                <a:gd name="T70" fmla="*/ 205 w 625"/>
                <a:gd name="T71" fmla="*/ 607 h 627"/>
                <a:gd name="T72" fmla="*/ 164 w 625"/>
                <a:gd name="T73" fmla="*/ 588 h 627"/>
                <a:gd name="T74" fmla="*/ 125 w 625"/>
                <a:gd name="T75" fmla="*/ 564 h 627"/>
                <a:gd name="T76" fmla="*/ 91 w 625"/>
                <a:gd name="T77" fmla="*/ 534 h 627"/>
                <a:gd name="T78" fmla="*/ 61 w 625"/>
                <a:gd name="T79" fmla="*/ 501 h 627"/>
                <a:gd name="T80" fmla="*/ 37 w 625"/>
                <a:gd name="T81" fmla="*/ 462 h 627"/>
                <a:gd name="T82" fmla="*/ 18 w 625"/>
                <a:gd name="T83" fmla="*/ 421 h 627"/>
                <a:gd name="T84" fmla="*/ 6 w 625"/>
                <a:gd name="T85" fmla="*/ 377 h 627"/>
                <a:gd name="T86" fmla="*/ 0 w 625"/>
                <a:gd name="T87" fmla="*/ 32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5" h="627">
                  <a:moveTo>
                    <a:pt x="0" y="314"/>
                  </a:moveTo>
                  <a:lnTo>
                    <a:pt x="0" y="314"/>
                  </a:lnTo>
                  <a:lnTo>
                    <a:pt x="0" y="297"/>
                  </a:lnTo>
                  <a:lnTo>
                    <a:pt x="2" y="282"/>
                  </a:lnTo>
                  <a:lnTo>
                    <a:pt x="3" y="265"/>
                  </a:lnTo>
                  <a:lnTo>
                    <a:pt x="6" y="250"/>
                  </a:lnTo>
                  <a:lnTo>
                    <a:pt x="10" y="236"/>
                  </a:lnTo>
                  <a:lnTo>
                    <a:pt x="14" y="220"/>
                  </a:lnTo>
                  <a:lnTo>
                    <a:pt x="18" y="206"/>
                  </a:lnTo>
                  <a:lnTo>
                    <a:pt x="24" y="192"/>
                  </a:lnTo>
                  <a:lnTo>
                    <a:pt x="30" y="177"/>
                  </a:lnTo>
                  <a:lnTo>
                    <a:pt x="37" y="164"/>
                  </a:lnTo>
                  <a:lnTo>
                    <a:pt x="45" y="151"/>
                  </a:lnTo>
                  <a:lnTo>
                    <a:pt x="54" y="139"/>
                  </a:lnTo>
                  <a:lnTo>
                    <a:pt x="61" y="127"/>
                  </a:lnTo>
                  <a:lnTo>
                    <a:pt x="71" y="115"/>
                  </a:lnTo>
                  <a:lnTo>
                    <a:pt x="81" y="104"/>
                  </a:lnTo>
                  <a:lnTo>
                    <a:pt x="91" y="92"/>
                  </a:lnTo>
                  <a:lnTo>
                    <a:pt x="102" y="81"/>
                  </a:lnTo>
                  <a:lnTo>
                    <a:pt x="113" y="72"/>
                  </a:lnTo>
                  <a:lnTo>
                    <a:pt x="125" y="63"/>
                  </a:lnTo>
                  <a:lnTo>
                    <a:pt x="137" y="54"/>
                  </a:lnTo>
                  <a:lnTo>
                    <a:pt x="151" y="46"/>
                  </a:lnTo>
                  <a:lnTo>
                    <a:pt x="164" y="39"/>
                  </a:lnTo>
                  <a:lnTo>
                    <a:pt x="177" y="31"/>
                  </a:lnTo>
                  <a:lnTo>
                    <a:pt x="191" y="25"/>
                  </a:lnTo>
                  <a:lnTo>
                    <a:pt x="205" y="20"/>
                  </a:lnTo>
                  <a:lnTo>
                    <a:pt x="220" y="14"/>
                  </a:lnTo>
                  <a:lnTo>
                    <a:pt x="234" y="10"/>
                  </a:lnTo>
                  <a:lnTo>
                    <a:pt x="250" y="7"/>
                  </a:lnTo>
                  <a:lnTo>
                    <a:pt x="265" y="4"/>
                  </a:lnTo>
                  <a:lnTo>
                    <a:pt x="281" y="2"/>
                  </a:lnTo>
                  <a:lnTo>
                    <a:pt x="297" y="1"/>
                  </a:lnTo>
                  <a:lnTo>
                    <a:pt x="312" y="0"/>
                  </a:lnTo>
                  <a:lnTo>
                    <a:pt x="312" y="0"/>
                  </a:lnTo>
                  <a:lnTo>
                    <a:pt x="329" y="1"/>
                  </a:lnTo>
                  <a:lnTo>
                    <a:pt x="344" y="2"/>
                  </a:lnTo>
                  <a:lnTo>
                    <a:pt x="360" y="4"/>
                  </a:lnTo>
                  <a:lnTo>
                    <a:pt x="375" y="7"/>
                  </a:lnTo>
                  <a:lnTo>
                    <a:pt x="391" y="10"/>
                  </a:lnTo>
                  <a:lnTo>
                    <a:pt x="406" y="14"/>
                  </a:lnTo>
                  <a:lnTo>
                    <a:pt x="420" y="20"/>
                  </a:lnTo>
                  <a:lnTo>
                    <a:pt x="435" y="25"/>
                  </a:lnTo>
                  <a:lnTo>
                    <a:pt x="448" y="31"/>
                  </a:lnTo>
                  <a:lnTo>
                    <a:pt x="462" y="39"/>
                  </a:lnTo>
                  <a:lnTo>
                    <a:pt x="474" y="46"/>
                  </a:lnTo>
                  <a:lnTo>
                    <a:pt x="488" y="54"/>
                  </a:lnTo>
                  <a:lnTo>
                    <a:pt x="500" y="63"/>
                  </a:lnTo>
                  <a:lnTo>
                    <a:pt x="512" y="72"/>
                  </a:lnTo>
                  <a:lnTo>
                    <a:pt x="523" y="81"/>
                  </a:lnTo>
                  <a:lnTo>
                    <a:pt x="534" y="92"/>
                  </a:lnTo>
                  <a:lnTo>
                    <a:pt x="544" y="104"/>
                  </a:lnTo>
                  <a:lnTo>
                    <a:pt x="554" y="115"/>
                  </a:lnTo>
                  <a:lnTo>
                    <a:pt x="564" y="127"/>
                  </a:lnTo>
                  <a:lnTo>
                    <a:pt x="572" y="139"/>
                  </a:lnTo>
                  <a:lnTo>
                    <a:pt x="580" y="151"/>
                  </a:lnTo>
                  <a:lnTo>
                    <a:pt x="588" y="164"/>
                  </a:lnTo>
                  <a:lnTo>
                    <a:pt x="594" y="177"/>
                  </a:lnTo>
                  <a:lnTo>
                    <a:pt x="601" y="192"/>
                  </a:lnTo>
                  <a:lnTo>
                    <a:pt x="607" y="206"/>
                  </a:lnTo>
                  <a:lnTo>
                    <a:pt x="611" y="220"/>
                  </a:lnTo>
                  <a:lnTo>
                    <a:pt x="615" y="236"/>
                  </a:lnTo>
                  <a:lnTo>
                    <a:pt x="619" y="250"/>
                  </a:lnTo>
                  <a:lnTo>
                    <a:pt x="622" y="265"/>
                  </a:lnTo>
                  <a:lnTo>
                    <a:pt x="624" y="282"/>
                  </a:lnTo>
                  <a:lnTo>
                    <a:pt x="625" y="297"/>
                  </a:lnTo>
                  <a:lnTo>
                    <a:pt x="625" y="314"/>
                  </a:lnTo>
                  <a:lnTo>
                    <a:pt x="625" y="314"/>
                  </a:lnTo>
                  <a:lnTo>
                    <a:pt x="625" y="329"/>
                  </a:lnTo>
                  <a:lnTo>
                    <a:pt x="624" y="346"/>
                  </a:lnTo>
                  <a:lnTo>
                    <a:pt x="622" y="361"/>
                  </a:lnTo>
                  <a:lnTo>
                    <a:pt x="619" y="377"/>
                  </a:lnTo>
                  <a:lnTo>
                    <a:pt x="615" y="392"/>
                  </a:lnTo>
                  <a:lnTo>
                    <a:pt x="611" y="406"/>
                  </a:lnTo>
                  <a:lnTo>
                    <a:pt x="607" y="421"/>
                  </a:lnTo>
                  <a:lnTo>
                    <a:pt x="601" y="435"/>
                  </a:lnTo>
                  <a:lnTo>
                    <a:pt x="594" y="449"/>
                  </a:lnTo>
                  <a:lnTo>
                    <a:pt x="588" y="462"/>
                  </a:lnTo>
                  <a:lnTo>
                    <a:pt x="580" y="476"/>
                  </a:lnTo>
                  <a:lnTo>
                    <a:pt x="572" y="488"/>
                  </a:lnTo>
                  <a:lnTo>
                    <a:pt x="564" y="501"/>
                  </a:lnTo>
                  <a:lnTo>
                    <a:pt x="554" y="512"/>
                  </a:lnTo>
                  <a:lnTo>
                    <a:pt x="544" y="524"/>
                  </a:lnTo>
                  <a:lnTo>
                    <a:pt x="534" y="534"/>
                  </a:lnTo>
                  <a:lnTo>
                    <a:pt x="523" y="545"/>
                  </a:lnTo>
                  <a:lnTo>
                    <a:pt x="512" y="555"/>
                  </a:lnTo>
                  <a:lnTo>
                    <a:pt x="500" y="564"/>
                  </a:lnTo>
                  <a:lnTo>
                    <a:pt x="488" y="573"/>
                  </a:lnTo>
                  <a:lnTo>
                    <a:pt x="474" y="581"/>
                  </a:lnTo>
                  <a:lnTo>
                    <a:pt x="462" y="588"/>
                  </a:lnTo>
                  <a:lnTo>
                    <a:pt x="448" y="596"/>
                  </a:lnTo>
                  <a:lnTo>
                    <a:pt x="435" y="601"/>
                  </a:lnTo>
                  <a:lnTo>
                    <a:pt x="420" y="607"/>
                  </a:lnTo>
                  <a:lnTo>
                    <a:pt x="406" y="612"/>
                  </a:lnTo>
                  <a:lnTo>
                    <a:pt x="391" y="617"/>
                  </a:lnTo>
                  <a:lnTo>
                    <a:pt x="375" y="620"/>
                  </a:lnTo>
                  <a:lnTo>
                    <a:pt x="360" y="622"/>
                  </a:lnTo>
                  <a:lnTo>
                    <a:pt x="344" y="624"/>
                  </a:lnTo>
                  <a:lnTo>
                    <a:pt x="329" y="625"/>
                  </a:lnTo>
                  <a:lnTo>
                    <a:pt x="312" y="627"/>
                  </a:lnTo>
                  <a:lnTo>
                    <a:pt x="312" y="627"/>
                  </a:lnTo>
                  <a:lnTo>
                    <a:pt x="297" y="625"/>
                  </a:lnTo>
                  <a:lnTo>
                    <a:pt x="281" y="624"/>
                  </a:lnTo>
                  <a:lnTo>
                    <a:pt x="265" y="622"/>
                  </a:lnTo>
                  <a:lnTo>
                    <a:pt x="250" y="620"/>
                  </a:lnTo>
                  <a:lnTo>
                    <a:pt x="234" y="617"/>
                  </a:lnTo>
                  <a:lnTo>
                    <a:pt x="220" y="612"/>
                  </a:lnTo>
                  <a:lnTo>
                    <a:pt x="205" y="607"/>
                  </a:lnTo>
                  <a:lnTo>
                    <a:pt x="191" y="601"/>
                  </a:lnTo>
                  <a:lnTo>
                    <a:pt x="177" y="596"/>
                  </a:lnTo>
                  <a:lnTo>
                    <a:pt x="164" y="588"/>
                  </a:lnTo>
                  <a:lnTo>
                    <a:pt x="151" y="581"/>
                  </a:lnTo>
                  <a:lnTo>
                    <a:pt x="137" y="573"/>
                  </a:lnTo>
                  <a:lnTo>
                    <a:pt x="125" y="564"/>
                  </a:lnTo>
                  <a:lnTo>
                    <a:pt x="113" y="555"/>
                  </a:lnTo>
                  <a:lnTo>
                    <a:pt x="102" y="545"/>
                  </a:lnTo>
                  <a:lnTo>
                    <a:pt x="91" y="534"/>
                  </a:lnTo>
                  <a:lnTo>
                    <a:pt x="81" y="524"/>
                  </a:lnTo>
                  <a:lnTo>
                    <a:pt x="71" y="512"/>
                  </a:lnTo>
                  <a:lnTo>
                    <a:pt x="61" y="501"/>
                  </a:lnTo>
                  <a:lnTo>
                    <a:pt x="54" y="488"/>
                  </a:lnTo>
                  <a:lnTo>
                    <a:pt x="45" y="476"/>
                  </a:lnTo>
                  <a:lnTo>
                    <a:pt x="37" y="462"/>
                  </a:lnTo>
                  <a:lnTo>
                    <a:pt x="30" y="449"/>
                  </a:lnTo>
                  <a:lnTo>
                    <a:pt x="24" y="435"/>
                  </a:lnTo>
                  <a:lnTo>
                    <a:pt x="18" y="421"/>
                  </a:lnTo>
                  <a:lnTo>
                    <a:pt x="14" y="406"/>
                  </a:lnTo>
                  <a:lnTo>
                    <a:pt x="10" y="392"/>
                  </a:lnTo>
                  <a:lnTo>
                    <a:pt x="6" y="377"/>
                  </a:lnTo>
                  <a:lnTo>
                    <a:pt x="3" y="361"/>
                  </a:lnTo>
                  <a:lnTo>
                    <a:pt x="2" y="346"/>
                  </a:lnTo>
                  <a:lnTo>
                    <a:pt x="0" y="329"/>
                  </a:lnTo>
                  <a:lnTo>
                    <a:pt x="0" y="314"/>
                  </a:lnTo>
                  <a:lnTo>
                    <a:pt x="0" y="314"/>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8"/>
            <p:cNvSpPr>
              <a:spLocks/>
            </p:cNvSpPr>
            <p:nvPr/>
          </p:nvSpPr>
          <p:spPr bwMode="auto">
            <a:xfrm>
              <a:off x="6238304" y="379413"/>
              <a:ext cx="685800" cy="800100"/>
            </a:xfrm>
            <a:custGeom>
              <a:avLst/>
              <a:gdLst>
                <a:gd name="T0" fmla="*/ 275 w 432"/>
                <a:gd name="T1" fmla="*/ 41 h 504"/>
                <a:gd name="T2" fmla="*/ 275 w 432"/>
                <a:gd name="T3" fmla="*/ 41 h 504"/>
                <a:gd name="T4" fmla="*/ 267 w 432"/>
                <a:gd name="T5" fmla="*/ 32 h 504"/>
                <a:gd name="T6" fmla="*/ 258 w 432"/>
                <a:gd name="T7" fmla="*/ 24 h 504"/>
                <a:gd name="T8" fmla="*/ 248 w 432"/>
                <a:gd name="T9" fmla="*/ 17 h 504"/>
                <a:gd name="T10" fmla="*/ 238 w 432"/>
                <a:gd name="T11" fmla="*/ 11 h 504"/>
                <a:gd name="T12" fmla="*/ 227 w 432"/>
                <a:gd name="T13" fmla="*/ 7 h 504"/>
                <a:gd name="T14" fmla="*/ 215 w 432"/>
                <a:gd name="T15" fmla="*/ 3 h 504"/>
                <a:gd name="T16" fmla="*/ 203 w 432"/>
                <a:gd name="T17" fmla="*/ 1 h 504"/>
                <a:gd name="T18" fmla="*/ 191 w 432"/>
                <a:gd name="T19" fmla="*/ 0 h 504"/>
                <a:gd name="T20" fmla="*/ 191 w 432"/>
                <a:gd name="T21" fmla="*/ 0 h 504"/>
                <a:gd name="T22" fmla="*/ 179 w 432"/>
                <a:gd name="T23" fmla="*/ 1 h 504"/>
                <a:gd name="T24" fmla="*/ 168 w 432"/>
                <a:gd name="T25" fmla="*/ 2 h 504"/>
                <a:gd name="T26" fmla="*/ 157 w 432"/>
                <a:gd name="T27" fmla="*/ 6 h 504"/>
                <a:gd name="T28" fmla="*/ 147 w 432"/>
                <a:gd name="T29" fmla="*/ 10 h 504"/>
                <a:gd name="T30" fmla="*/ 137 w 432"/>
                <a:gd name="T31" fmla="*/ 14 h 504"/>
                <a:gd name="T32" fmla="*/ 127 w 432"/>
                <a:gd name="T33" fmla="*/ 20 h 504"/>
                <a:gd name="T34" fmla="*/ 119 w 432"/>
                <a:gd name="T35" fmla="*/ 28 h 504"/>
                <a:gd name="T36" fmla="*/ 111 w 432"/>
                <a:gd name="T37" fmla="*/ 35 h 504"/>
                <a:gd name="T38" fmla="*/ 84 w 432"/>
                <a:gd name="T39" fmla="*/ 35 h 504"/>
                <a:gd name="T40" fmla="*/ 27 w 432"/>
                <a:gd name="T41" fmla="*/ 35 h 504"/>
                <a:gd name="T42" fmla="*/ 27 w 432"/>
                <a:gd name="T43" fmla="*/ 35 h 504"/>
                <a:gd name="T44" fmla="*/ 21 w 432"/>
                <a:gd name="T45" fmla="*/ 35 h 504"/>
                <a:gd name="T46" fmla="*/ 17 w 432"/>
                <a:gd name="T47" fmla="*/ 36 h 504"/>
                <a:gd name="T48" fmla="*/ 13 w 432"/>
                <a:gd name="T49" fmla="*/ 40 h 504"/>
                <a:gd name="T50" fmla="*/ 8 w 432"/>
                <a:gd name="T51" fmla="*/ 42 h 504"/>
                <a:gd name="T52" fmla="*/ 5 w 432"/>
                <a:gd name="T53" fmla="*/ 46 h 504"/>
                <a:gd name="T54" fmla="*/ 3 w 432"/>
                <a:gd name="T55" fmla="*/ 51 h 504"/>
                <a:gd name="T56" fmla="*/ 2 w 432"/>
                <a:gd name="T57" fmla="*/ 55 h 504"/>
                <a:gd name="T58" fmla="*/ 0 w 432"/>
                <a:gd name="T59" fmla="*/ 61 h 504"/>
                <a:gd name="T60" fmla="*/ 0 w 432"/>
                <a:gd name="T61" fmla="*/ 341 h 504"/>
                <a:gd name="T62" fmla="*/ 0 w 432"/>
                <a:gd name="T63" fmla="*/ 341 h 504"/>
                <a:gd name="T64" fmla="*/ 2 w 432"/>
                <a:gd name="T65" fmla="*/ 348 h 504"/>
                <a:gd name="T66" fmla="*/ 4 w 432"/>
                <a:gd name="T67" fmla="*/ 353 h 504"/>
                <a:gd name="T68" fmla="*/ 7 w 432"/>
                <a:gd name="T69" fmla="*/ 359 h 504"/>
                <a:gd name="T70" fmla="*/ 12 w 432"/>
                <a:gd name="T71" fmla="*/ 362 h 504"/>
                <a:gd name="T72" fmla="*/ 154 w 432"/>
                <a:gd name="T73" fmla="*/ 504 h 504"/>
                <a:gd name="T74" fmla="*/ 154 w 432"/>
                <a:gd name="T75" fmla="*/ 504 h 504"/>
                <a:gd name="T76" fmla="*/ 168 w 432"/>
                <a:gd name="T77" fmla="*/ 502 h 504"/>
                <a:gd name="T78" fmla="*/ 182 w 432"/>
                <a:gd name="T79" fmla="*/ 500 h 504"/>
                <a:gd name="T80" fmla="*/ 197 w 432"/>
                <a:gd name="T81" fmla="*/ 497 h 504"/>
                <a:gd name="T82" fmla="*/ 210 w 432"/>
                <a:gd name="T83" fmla="*/ 493 h 504"/>
                <a:gd name="T84" fmla="*/ 236 w 432"/>
                <a:gd name="T85" fmla="*/ 483 h 504"/>
                <a:gd name="T86" fmla="*/ 263 w 432"/>
                <a:gd name="T87" fmla="*/ 471 h 504"/>
                <a:gd name="T88" fmla="*/ 287 w 432"/>
                <a:gd name="T89" fmla="*/ 458 h 504"/>
                <a:gd name="T90" fmla="*/ 310 w 432"/>
                <a:gd name="T91" fmla="*/ 442 h 504"/>
                <a:gd name="T92" fmla="*/ 331 w 432"/>
                <a:gd name="T93" fmla="*/ 424 h 504"/>
                <a:gd name="T94" fmla="*/ 351 w 432"/>
                <a:gd name="T95" fmla="*/ 404 h 504"/>
                <a:gd name="T96" fmla="*/ 368 w 432"/>
                <a:gd name="T97" fmla="*/ 383 h 504"/>
                <a:gd name="T98" fmla="*/ 384 w 432"/>
                <a:gd name="T99" fmla="*/ 360 h 504"/>
                <a:gd name="T100" fmla="*/ 398 w 432"/>
                <a:gd name="T101" fmla="*/ 336 h 504"/>
                <a:gd name="T102" fmla="*/ 410 w 432"/>
                <a:gd name="T103" fmla="*/ 311 h 504"/>
                <a:gd name="T104" fmla="*/ 419 w 432"/>
                <a:gd name="T105" fmla="*/ 284 h 504"/>
                <a:gd name="T106" fmla="*/ 423 w 432"/>
                <a:gd name="T107" fmla="*/ 270 h 504"/>
                <a:gd name="T108" fmla="*/ 427 w 432"/>
                <a:gd name="T109" fmla="*/ 255 h 504"/>
                <a:gd name="T110" fmla="*/ 429 w 432"/>
                <a:gd name="T111" fmla="*/ 241 h 504"/>
                <a:gd name="T112" fmla="*/ 431 w 432"/>
                <a:gd name="T113" fmla="*/ 227 h 504"/>
                <a:gd name="T114" fmla="*/ 432 w 432"/>
                <a:gd name="T115" fmla="*/ 213 h 504"/>
                <a:gd name="T116" fmla="*/ 432 w 432"/>
                <a:gd name="T117" fmla="*/ 197 h 504"/>
                <a:gd name="T118" fmla="*/ 275 w 432"/>
                <a:gd name="T119" fmla="*/ 4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2" h="504">
                  <a:moveTo>
                    <a:pt x="275" y="41"/>
                  </a:moveTo>
                  <a:lnTo>
                    <a:pt x="275" y="41"/>
                  </a:lnTo>
                  <a:lnTo>
                    <a:pt x="267" y="32"/>
                  </a:lnTo>
                  <a:lnTo>
                    <a:pt x="258" y="24"/>
                  </a:lnTo>
                  <a:lnTo>
                    <a:pt x="248" y="17"/>
                  </a:lnTo>
                  <a:lnTo>
                    <a:pt x="238" y="11"/>
                  </a:lnTo>
                  <a:lnTo>
                    <a:pt x="227" y="7"/>
                  </a:lnTo>
                  <a:lnTo>
                    <a:pt x="215" y="3"/>
                  </a:lnTo>
                  <a:lnTo>
                    <a:pt x="203" y="1"/>
                  </a:lnTo>
                  <a:lnTo>
                    <a:pt x="191" y="0"/>
                  </a:lnTo>
                  <a:lnTo>
                    <a:pt x="191" y="0"/>
                  </a:lnTo>
                  <a:lnTo>
                    <a:pt x="179" y="1"/>
                  </a:lnTo>
                  <a:lnTo>
                    <a:pt x="168" y="2"/>
                  </a:lnTo>
                  <a:lnTo>
                    <a:pt x="157" y="6"/>
                  </a:lnTo>
                  <a:lnTo>
                    <a:pt x="147" y="10"/>
                  </a:lnTo>
                  <a:lnTo>
                    <a:pt x="137" y="14"/>
                  </a:lnTo>
                  <a:lnTo>
                    <a:pt x="127" y="20"/>
                  </a:lnTo>
                  <a:lnTo>
                    <a:pt x="119" y="28"/>
                  </a:lnTo>
                  <a:lnTo>
                    <a:pt x="111" y="35"/>
                  </a:lnTo>
                  <a:lnTo>
                    <a:pt x="84" y="35"/>
                  </a:lnTo>
                  <a:lnTo>
                    <a:pt x="27" y="35"/>
                  </a:lnTo>
                  <a:lnTo>
                    <a:pt x="27" y="35"/>
                  </a:lnTo>
                  <a:lnTo>
                    <a:pt x="21" y="35"/>
                  </a:lnTo>
                  <a:lnTo>
                    <a:pt x="17" y="36"/>
                  </a:lnTo>
                  <a:lnTo>
                    <a:pt x="13" y="40"/>
                  </a:lnTo>
                  <a:lnTo>
                    <a:pt x="8" y="42"/>
                  </a:lnTo>
                  <a:lnTo>
                    <a:pt x="5" y="46"/>
                  </a:lnTo>
                  <a:lnTo>
                    <a:pt x="3" y="51"/>
                  </a:lnTo>
                  <a:lnTo>
                    <a:pt x="2" y="55"/>
                  </a:lnTo>
                  <a:lnTo>
                    <a:pt x="0" y="61"/>
                  </a:lnTo>
                  <a:lnTo>
                    <a:pt x="0" y="341"/>
                  </a:lnTo>
                  <a:lnTo>
                    <a:pt x="0" y="341"/>
                  </a:lnTo>
                  <a:lnTo>
                    <a:pt x="2" y="348"/>
                  </a:lnTo>
                  <a:lnTo>
                    <a:pt x="4" y="353"/>
                  </a:lnTo>
                  <a:lnTo>
                    <a:pt x="7" y="359"/>
                  </a:lnTo>
                  <a:lnTo>
                    <a:pt x="12" y="362"/>
                  </a:lnTo>
                  <a:lnTo>
                    <a:pt x="154" y="504"/>
                  </a:lnTo>
                  <a:lnTo>
                    <a:pt x="154" y="504"/>
                  </a:lnTo>
                  <a:lnTo>
                    <a:pt x="168" y="502"/>
                  </a:lnTo>
                  <a:lnTo>
                    <a:pt x="182" y="500"/>
                  </a:lnTo>
                  <a:lnTo>
                    <a:pt x="197" y="497"/>
                  </a:lnTo>
                  <a:lnTo>
                    <a:pt x="210" y="493"/>
                  </a:lnTo>
                  <a:lnTo>
                    <a:pt x="236" y="483"/>
                  </a:lnTo>
                  <a:lnTo>
                    <a:pt x="263" y="471"/>
                  </a:lnTo>
                  <a:lnTo>
                    <a:pt x="287" y="458"/>
                  </a:lnTo>
                  <a:lnTo>
                    <a:pt x="310" y="442"/>
                  </a:lnTo>
                  <a:lnTo>
                    <a:pt x="331" y="424"/>
                  </a:lnTo>
                  <a:lnTo>
                    <a:pt x="351" y="404"/>
                  </a:lnTo>
                  <a:lnTo>
                    <a:pt x="368" y="383"/>
                  </a:lnTo>
                  <a:lnTo>
                    <a:pt x="384" y="360"/>
                  </a:lnTo>
                  <a:lnTo>
                    <a:pt x="398" y="336"/>
                  </a:lnTo>
                  <a:lnTo>
                    <a:pt x="410" y="311"/>
                  </a:lnTo>
                  <a:lnTo>
                    <a:pt x="419" y="284"/>
                  </a:lnTo>
                  <a:lnTo>
                    <a:pt x="423" y="270"/>
                  </a:lnTo>
                  <a:lnTo>
                    <a:pt x="427" y="255"/>
                  </a:lnTo>
                  <a:lnTo>
                    <a:pt x="429" y="241"/>
                  </a:lnTo>
                  <a:lnTo>
                    <a:pt x="431" y="227"/>
                  </a:lnTo>
                  <a:lnTo>
                    <a:pt x="432" y="213"/>
                  </a:lnTo>
                  <a:lnTo>
                    <a:pt x="432" y="197"/>
                  </a:lnTo>
                  <a:lnTo>
                    <a:pt x="275" y="41"/>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89"/>
            <p:cNvSpPr>
              <a:spLocks/>
            </p:cNvSpPr>
            <p:nvPr/>
          </p:nvSpPr>
          <p:spPr bwMode="auto">
            <a:xfrm>
              <a:off x="6238304" y="434976"/>
              <a:ext cx="269875" cy="528638"/>
            </a:xfrm>
            <a:custGeom>
              <a:avLst/>
              <a:gdLst>
                <a:gd name="T0" fmla="*/ 144 w 170"/>
                <a:gd name="T1" fmla="*/ 0 h 333"/>
                <a:gd name="T2" fmla="*/ 27 w 170"/>
                <a:gd name="T3" fmla="*/ 0 h 333"/>
                <a:gd name="T4" fmla="*/ 27 w 170"/>
                <a:gd name="T5" fmla="*/ 0 h 333"/>
                <a:gd name="T6" fmla="*/ 21 w 170"/>
                <a:gd name="T7" fmla="*/ 0 h 333"/>
                <a:gd name="T8" fmla="*/ 17 w 170"/>
                <a:gd name="T9" fmla="*/ 1 h 333"/>
                <a:gd name="T10" fmla="*/ 13 w 170"/>
                <a:gd name="T11" fmla="*/ 5 h 333"/>
                <a:gd name="T12" fmla="*/ 8 w 170"/>
                <a:gd name="T13" fmla="*/ 7 h 333"/>
                <a:gd name="T14" fmla="*/ 5 w 170"/>
                <a:gd name="T15" fmla="*/ 11 h 333"/>
                <a:gd name="T16" fmla="*/ 3 w 170"/>
                <a:gd name="T17" fmla="*/ 16 h 333"/>
                <a:gd name="T18" fmla="*/ 2 w 170"/>
                <a:gd name="T19" fmla="*/ 20 h 333"/>
                <a:gd name="T20" fmla="*/ 0 w 170"/>
                <a:gd name="T21" fmla="*/ 26 h 333"/>
                <a:gd name="T22" fmla="*/ 0 w 170"/>
                <a:gd name="T23" fmla="*/ 306 h 333"/>
                <a:gd name="T24" fmla="*/ 0 w 170"/>
                <a:gd name="T25" fmla="*/ 306 h 333"/>
                <a:gd name="T26" fmla="*/ 2 w 170"/>
                <a:gd name="T27" fmla="*/ 312 h 333"/>
                <a:gd name="T28" fmla="*/ 3 w 170"/>
                <a:gd name="T29" fmla="*/ 316 h 333"/>
                <a:gd name="T30" fmla="*/ 5 w 170"/>
                <a:gd name="T31" fmla="*/ 321 h 333"/>
                <a:gd name="T32" fmla="*/ 8 w 170"/>
                <a:gd name="T33" fmla="*/ 325 h 333"/>
                <a:gd name="T34" fmla="*/ 13 w 170"/>
                <a:gd name="T35" fmla="*/ 328 h 333"/>
                <a:gd name="T36" fmla="*/ 17 w 170"/>
                <a:gd name="T37" fmla="*/ 331 h 333"/>
                <a:gd name="T38" fmla="*/ 21 w 170"/>
                <a:gd name="T39" fmla="*/ 332 h 333"/>
                <a:gd name="T40" fmla="*/ 27 w 170"/>
                <a:gd name="T41" fmla="*/ 333 h 333"/>
                <a:gd name="T42" fmla="*/ 144 w 170"/>
                <a:gd name="T43" fmla="*/ 333 h 333"/>
                <a:gd name="T44" fmla="*/ 144 w 170"/>
                <a:gd name="T45" fmla="*/ 333 h 333"/>
                <a:gd name="T46" fmla="*/ 149 w 170"/>
                <a:gd name="T47" fmla="*/ 332 h 333"/>
                <a:gd name="T48" fmla="*/ 155 w 170"/>
                <a:gd name="T49" fmla="*/ 331 h 333"/>
                <a:gd name="T50" fmla="*/ 159 w 170"/>
                <a:gd name="T51" fmla="*/ 328 h 333"/>
                <a:gd name="T52" fmla="*/ 162 w 170"/>
                <a:gd name="T53" fmla="*/ 325 h 333"/>
                <a:gd name="T54" fmla="*/ 166 w 170"/>
                <a:gd name="T55" fmla="*/ 321 h 333"/>
                <a:gd name="T56" fmla="*/ 168 w 170"/>
                <a:gd name="T57" fmla="*/ 316 h 333"/>
                <a:gd name="T58" fmla="*/ 169 w 170"/>
                <a:gd name="T59" fmla="*/ 312 h 333"/>
                <a:gd name="T60" fmla="*/ 170 w 170"/>
                <a:gd name="T61" fmla="*/ 306 h 333"/>
                <a:gd name="T62" fmla="*/ 170 w 170"/>
                <a:gd name="T63" fmla="*/ 26 h 333"/>
                <a:gd name="T64" fmla="*/ 170 w 170"/>
                <a:gd name="T65" fmla="*/ 26 h 333"/>
                <a:gd name="T66" fmla="*/ 169 w 170"/>
                <a:gd name="T67" fmla="*/ 20 h 333"/>
                <a:gd name="T68" fmla="*/ 168 w 170"/>
                <a:gd name="T69" fmla="*/ 16 h 333"/>
                <a:gd name="T70" fmla="*/ 166 w 170"/>
                <a:gd name="T71" fmla="*/ 11 h 333"/>
                <a:gd name="T72" fmla="*/ 162 w 170"/>
                <a:gd name="T73" fmla="*/ 7 h 333"/>
                <a:gd name="T74" fmla="*/ 159 w 170"/>
                <a:gd name="T75" fmla="*/ 5 h 333"/>
                <a:gd name="T76" fmla="*/ 155 w 170"/>
                <a:gd name="T77" fmla="*/ 1 h 333"/>
                <a:gd name="T78" fmla="*/ 149 w 170"/>
                <a:gd name="T79" fmla="*/ 0 h 333"/>
                <a:gd name="T80" fmla="*/ 144 w 170"/>
                <a:gd name="T81" fmla="*/ 0 h 333"/>
                <a:gd name="T82" fmla="*/ 144 w 170"/>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333">
                  <a:moveTo>
                    <a:pt x="144" y="0"/>
                  </a:moveTo>
                  <a:lnTo>
                    <a:pt x="27" y="0"/>
                  </a:lnTo>
                  <a:lnTo>
                    <a:pt x="27" y="0"/>
                  </a:lnTo>
                  <a:lnTo>
                    <a:pt x="21" y="0"/>
                  </a:lnTo>
                  <a:lnTo>
                    <a:pt x="17" y="1"/>
                  </a:lnTo>
                  <a:lnTo>
                    <a:pt x="13" y="5"/>
                  </a:lnTo>
                  <a:lnTo>
                    <a:pt x="8" y="7"/>
                  </a:lnTo>
                  <a:lnTo>
                    <a:pt x="5" y="11"/>
                  </a:lnTo>
                  <a:lnTo>
                    <a:pt x="3" y="16"/>
                  </a:lnTo>
                  <a:lnTo>
                    <a:pt x="2" y="20"/>
                  </a:lnTo>
                  <a:lnTo>
                    <a:pt x="0" y="26"/>
                  </a:lnTo>
                  <a:lnTo>
                    <a:pt x="0" y="306"/>
                  </a:lnTo>
                  <a:lnTo>
                    <a:pt x="0" y="306"/>
                  </a:lnTo>
                  <a:lnTo>
                    <a:pt x="2" y="312"/>
                  </a:lnTo>
                  <a:lnTo>
                    <a:pt x="3" y="316"/>
                  </a:lnTo>
                  <a:lnTo>
                    <a:pt x="5" y="321"/>
                  </a:lnTo>
                  <a:lnTo>
                    <a:pt x="8" y="325"/>
                  </a:lnTo>
                  <a:lnTo>
                    <a:pt x="13" y="328"/>
                  </a:lnTo>
                  <a:lnTo>
                    <a:pt x="17" y="331"/>
                  </a:lnTo>
                  <a:lnTo>
                    <a:pt x="21" y="332"/>
                  </a:lnTo>
                  <a:lnTo>
                    <a:pt x="27" y="333"/>
                  </a:lnTo>
                  <a:lnTo>
                    <a:pt x="144" y="333"/>
                  </a:lnTo>
                  <a:lnTo>
                    <a:pt x="144" y="333"/>
                  </a:lnTo>
                  <a:lnTo>
                    <a:pt x="149" y="332"/>
                  </a:lnTo>
                  <a:lnTo>
                    <a:pt x="155" y="331"/>
                  </a:lnTo>
                  <a:lnTo>
                    <a:pt x="159" y="328"/>
                  </a:lnTo>
                  <a:lnTo>
                    <a:pt x="162" y="325"/>
                  </a:lnTo>
                  <a:lnTo>
                    <a:pt x="166" y="321"/>
                  </a:lnTo>
                  <a:lnTo>
                    <a:pt x="168" y="316"/>
                  </a:lnTo>
                  <a:lnTo>
                    <a:pt x="169" y="312"/>
                  </a:lnTo>
                  <a:lnTo>
                    <a:pt x="170" y="306"/>
                  </a:lnTo>
                  <a:lnTo>
                    <a:pt x="170" y="26"/>
                  </a:lnTo>
                  <a:lnTo>
                    <a:pt x="170" y="26"/>
                  </a:lnTo>
                  <a:lnTo>
                    <a:pt x="169" y="20"/>
                  </a:lnTo>
                  <a:lnTo>
                    <a:pt x="168" y="16"/>
                  </a:lnTo>
                  <a:lnTo>
                    <a:pt x="166" y="11"/>
                  </a:lnTo>
                  <a:lnTo>
                    <a:pt x="162" y="7"/>
                  </a:lnTo>
                  <a:lnTo>
                    <a:pt x="159" y="5"/>
                  </a:lnTo>
                  <a:lnTo>
                    <a:pt x="155" y="1"/>
                  </a:lnTo>
                  <a:lnTo>
                    <a:pt x="149" y="0"/>
                  </a:lnTo>
                  <a:lnTo>
                    <a:pt x="144" y="0"/>
                  </a:lnTo>
                  <a:lnTo>
                    <a:pt x="144"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90"/>
            <p:cNvSpPr>
              <a:spLocks/>
            </p:cNvSpPr>
            <p:nvPr/>
          </p:nvSpPr>
          <p:spPr bwMode="auto">
            <a:xfrm>
              <a:off x="6335142" y="466726"/>
              <a:ext cx="77788" cy="6350"/>
            </a:xfrm>
            <a:custGeom>
              <a:avLst/>
              <a:gdLst>
                <a:gd name="T0" fmla="*/ 2 w 49"/>
                <a:gd name="T1" fmla="*/ 0 h 4"/>
                <a:gd name="T2" fmla="*/ 46 w 49"/>
                <a:gd name="T3" fmla="*/ 0 h 4"/>
                <a:gd name="T4" fmla="*/ 46 w 49"/>
                <a:gd name="T5" fmla="*/ 0 h 4"/>
                <a:gd name="T6" fmla="*/ 49 w 49"/>
                <a:gd name="T7" fmla="*/ 0 h 4"/>
                <a:gd name="T8" fmla="*/ 49 w 49"/>
                <a:gd name="T9" fmla="*/ 2 h 4"/>
                <a:gd name="T10" fmla="*/ 49 w 49"/>
                <a:gd name="T11" fmla="*/ 2 h 4"/>
                <a:gd name="T12" fmla="*/ 49 w 49"/>
                <a:gd name="T13" fmla="*/ 3 h 4"/>
                <a:gd name="T14" fmla="*/ 46 w 49"/>
                <a:gd name="T15" fmla="*/ 4 h 4"/>
                <a:gd name="T16" fmla="*/ 2 w 49"/>
                <a:gd name="T17" fmla="*/ 4 h 4"/>
                <a:gd name="T18" fmla="*/ 2 w 49"/>
                <a:gd name="T19" fmla="*/ 4 h 4"/>
                <a:gd name="T20" fmla="*/ 1 w 49"/>
                <a:gd name="T21" fmla="*/ 3 h 4"/>
                <a:gd name="T22" fmla="*/ 0 w 49"/>
                <a:gd name="T23" fmla="*/ 2 h 4"/>
                <a:gd name="T24" fmla="*/ 0 w 49"/>
                <a:gd name="T25" fmla="*/ 2 h 4"/>
                <a:gd name="T26" fmla="*/ 1 w 49"/>
                <a:gd name="T27" fmla="*/ 0 h 4"/>
                <a:gd name="T28" fmla="*/ 2 w 49"/>
                <a:gd name="T29" fmla="*/ 0 h 4"/>
                <a:gd name="T30" fmla="*/ 2 w 49"/>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
                  <a:moveTo>
                    <a:pt x="2" y="0"/>
                  </a:moveTo>
                  <a:lnTo>
                    <a:pt x="46" y="0"/>
                  </a:lnTo>
                  <a:lnTo>
                    <a:pt x="46" y="0"/>
                  </a:lnTo>
                  <a:lnTo>
                    <a:pt x="49" y="0"/>
                  </a:lnTo>
                  <a:lnTo>
                    <a:pt x="49" y="2"/>
                  </a:lnTo>
                  <a:lnTo>
                    <a:pt x="49" y="2"/>
                  </a:lnTo>
                  <a:lnTo>
                    <a:pt x="49" y="3"/>
                  </a:lnTo>
                  <a:lnTo>
                    <a:pt x="46" y="4"/>
                  </a:lnTo>
                  <a:lnTo>
                    <a:pt x="2" y="4"/>
                  </a:lnTo>
                  <a:lnTo>
                    <a:pt x="2" y="4"/>
                  </a:lnTo>
                  <a:lnTo>
                    <a:pt x="1" y="3"/>
                  </a:lnTo>
                  <a:lnTo>
                    <a:pt x="0" y="2"/>
                  </a:lnTo>
                  <a:lnTo>
                    <a:pt x="0" y="2"/>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391"/>
            <p:cNvSpPr>
              <a:spLocks noChangeArrowheads="1"/>
            </p:cNvSpPr>
            <p:nvPr/>
          </p:nvSpPr>
          <p:spPr bwMode="auto">
            <a:xfrm>
              <a:off x="6258942" y="515938"/>
              <a:ext cx="231775" cy="344488"/>
            </a:xfrm>
            <a:prstGeom prst="rect">
              <a:avLst/>
            </a:prstGeom>
            <a:solidFill>
              <a:srgbClr val="FEC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92"/>
            <p:cNvSpPr>
              <a:spLocks/>
            </p:cNvSpPr>
            <p:nvPr/>
          </p:nvSpPr>
          <p:spPr bwMode="auto">
            <a:xfrm>
              <a:off x="6258942" y="515938"/>
              <a:ext cx="231775" cy="344488"/>
            </a:xfrm>
            <a:custGeom>
              <a:avLst/>
              <a:gdLst>
                <a:gd name="T0" fmla="*/ 146 w 146"/>
                <a:gd name="T1" fmla="*/ 217 h 217"/>
                <a:gd name="T2" fmla="*/ 0 w 146"/>
                <a:gd name="T3" fmla="*/ 217 h 217"/>
                <a:gd name="T4" fmla="*/ 146 w 146"/>
                <a:gd name="T5" fmla="*/ 0 h 217"/>
                <a:gd name="T6" fmla="*/ 146 w 146"/>
                <a:gd name="T7" fmla="*/ 217 h 217"/>
              </a:gdLst>
              <a:ahLst/>
              <a:cxnLst>
                <a:cxn ang="0">
                  <a:pos x="T0" y="T1"/>
                </a:cxn>
                <a:cxn ang="0">
                  <a:pos x="T2" y="T3"/>
                </a:cxn>
                <a:cxn ang="0">
                  <a:pos x="T4" y="T5"/>
                </a:cxn>
                <a:cxn ang="0">
                  <a:pos x="T6" y="T7"/>
                </a:cxn>
              </a:cxnLst>
              <a:rect l="0" t="0" r="r" b="b"/>
              <a:pathLst>
                <a:path w="146" h="217">
                  <a:moveTo>
                    <a:pt x="146" y="217"/>
                  </a:moveTo>
                  <a:lnTo>
                    <a:pt x="0" y="217"/>
                  </a:lnTo>
                  <a:lnTo>
                    <a:pt x="146" y="0"/>
                  </a:lnTo>
                  <a:lnTo>
                    <a:pt x="146" y="217"/>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393"/>
            <p:cNvSpPr>
              <a:spLocks/>
            </p:cNvSpPr>
            <p:nvPr/>
          </p:nvSpPr>
          <p:spPr bwMode="auto">
            <a:xfrm>
              <a:off x="6371654" y="434976"/>
              <a:ext cx="136525" cy="528638"/>
            </a:xfrm>
            <a:custGeom>
              <a:avLst/>
              <a:gdLst>
                <a:gd name="T0" fmla="*/ 60 w 86"/>
                <a:gd name="T1" fmla="*/ 0 h 333"/>
                <a:gd name="T2" fmla="*/ 0 w 86"/>
                <a:gd name="T3" fmla="*/ 0 h 333"/>
                <a:gd name="T4" fmla="*/ 0 w 86"/>
                <a:gd name="T5" fmla="*/ 20 h 333"/>
                <a:gd name="T6" fmla="*/ 23 w 86"/>
                <a:gd name="T7" fmla="*/ 20 h 333"/>
                <a:gd name="T8" fmla="*/ 23 w 86"/>
                <a:gd name="T9" fmla="*/ 20 h 333"/>
                <a:gd name="T10" fmla="*/ 26 w 86"/>
                <a:gd name="T11" fmla="*/ 20 h 333"/>
                <a:gd name="T12" fmla="*/ 26 w 86"/>
                <a:gd name="T13" fmla="*/ 22 h 333"/>
                <a:gd name="T14" fmla="*/ 26 w 86"/>
                <a:gd name="T15" fmla="*/ 22 h 333"/>
                <a:gd name="T16" fmla="*/ 26 w 86"/>
                <a:gd name="T17" fmla="*/ 23 h 333"/>
                <a:gd name="T18" fmla="*/ 23 w 86"/>
                <a:gd name="T19" fmla="*/ 24 h 333"/>
                <a:gd name="T20" fmla="*/ 0 w 86"/>
                <a:gd name="T21" fmla="*/ 24 h 333"/>
                <a:gd name="T22" fmla="*/ 0 w 86"/>
                <a:gd name="T23" fmla="*/ 51 h 333"/>
                <a:gd name="T24" fmla="*/ 75 w 86"/>
                <a:gd name="T25" fmla="*/ 51 h 333"/>
                <a:gd name="T26" fmla="*/ 75 w 86"/>
                <a:gd name="T27" fmla="*/ 268 h 333"/>
                <a:gd name="T28" fmla="*/ 0 w 86"/>
                <a:gd name="T29" fmla="*/ 268 h 333"/>
                <a:gd name="T30" fmla="*/ 0 w 86"/>
                <a:gd name="T31" fmla="*/ 333 h 333"/>
                <a:gd name="T32" fmla="*/ 60 w 86"/>
                <a:gd name="T33" fmla="*/ 333 h 333"/>
                <a:gd name="T34" fmla="*/ 60 w 86"/>
                <a:gd name="T35" fmla="*/ 333 h 333"/>
                <a:gd name="T36" fmla="*/ 65 w 86"/>
                <a:gd name="T37" fmla="*/ 332 h 333"/>
                <a:gd name="T38" fmla="*/ 71 w 86"/>
                <a:gd name="T39" fmla="*/ 331 h 333"/>
                <a:gd name="T40" fmla="*/ 75 w 86"/>
                <a:gd name="T41" fmla="*/ 328 h 333"/>
                <a:gd name="T42" fmla="*/ 78 w 86"/>
                <a:gd name="T43" fmla="*/ 325 h 333"/>
                <a:gd name="T44" fmla="*/ 82 w 86"/>
                <a:gd name="T45" fmla="*/ 321 h 333"/>
                <a:gd name="T46" fmla="*/ 84 w 86"/>
                <a:gd name="T47" fmla="*/ 316 h 333"/>
                <a:gd name="T48" fmla="*/ 85 w 86"/>
                <a:gd name="T49" fmla="*/ 312 h 333"/>
                <a:gd name="T50" fmla="*/ 86 w 86"/>
                <a:gd name="T51" fmla="*/ 306 h 333"/>
                <a:gd name="T52" fmla="*/ 86 w 86"/>
                <a:gd name="T53" fmla="*/ 26 h 333"/>
                <a:gd name="T54" fmla="*/ 86 w 86"/>
                <a:gd name="T55" fmla="*/ 26 h 333"/>
                <a:gd name="T56" fmla="*/ 85 w 86"/>
                <a:gd name="T57" fmla="*/ 20 h 333"/>
                <a:gd name="T58" fmla="*/ 84 w 86"/>
                <a:gd name="T59" fmla="*/ 16 h 333"/>
                <a:gd name="T60" fmla="*/ 82 w 86"/>
                <a:gd name="T61" fmla="*/ 11 h 333"/>
                <a:gd name="T62" fmla="*/ 78 w 86"/>
                <a:gd name="T63" fmla="*/ 7 h 333"/>
                <a:gd name="T64" fmla="*/ 75 w 86"/>
                <a:gd name="T65" fmla="*/ 5 h 333"/>
                <a:gd name="T66" fmla="*/ 71 w 86"/>
                <a:gd name="T67" fmla="*/ 1 h 333"/>
                <a:gd name="T68" fmla="*/ 65 w 86"/>
                <a:gd name="T69" fmla="*/ 0 h 333"/>
                <a:gd name="T70" fmla="*/ 60 w 86"/>
                <a:gd name="T71" fmla="*/ 0 h 333"/>
                <a:gd name="T72" fmla="*/ 60 w 86"/>
                <a:gd name="T7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333">
                  <a:moveTo>
                    <a:pt x="60" y="0"/>
                  </a:moveTo>
                  <a:lnTo>
                    <a:pt x="0" y="0"/>
                  </a:lnTo>
                  <a:lnTo>
                    <a:pt x="0" y="20"/>
                  </a:lnTo>
                  <a:lnTo>
                    <a:pt x="23" y="20"/>
                  </a:lnTo>
                  <a:lnTo>
                    <a:pt x="23" y="20"/>
                  </a:lnTo>
                  <a:lnTo>
                    <a:pt x="26" y="20"/>
                  </a:lnTo>
                  <a:lnTo>
                    <a:pt x="26" y="22"/>
                  </a:lnTo>
                  <a:lnTo>
                    <a:pt x="26" y="22"/>
                  </a:lnTo>
                  <a:lnTo>
                    <a:pt x="26" y="23"/>
                  </a:lnTo>
                  <a:lnTo>
                    <a:pt x="23" y="24"/>
                  </a:lnTo>
                  <a:lnTo>
                    <a:pt x="0" y="24"/>
                  </a:lnTo>
                  <a:lnTo>
                    <a:pt x="0" y="51"/>
                  </a:lnTo>
                  <a:lnTo>
                    <a:pt x="75" y="51"/>
                  </a:lnTo>
                  <a:lnTo>
                    <a:pt x="75" y="268"/>
                  </a:lnTo>
                  <a:lnTo>
                    <a:pt x="0" y="268"/>
                  </a:lnTo>
                  <a:lnTo>
                    <a:pt x="0" y="333"/>
                  </a:lnTo>
                  <a:lnTo>
                    <a:pt x="60" y="333"/>
                  </a:lnTo>
                  <a:lnTo>
                    <a:pt x="60" y="333"/>
                  </a:lnTo>
                  <a:lnTo>
                    <a:pt x="65" y="332"/>
                  </a:lnTo>
                  <a:lnTo>
                    <a:pt x="71" y="331"/>
                  </a:lnTo>
                  <a:lnTo>
                    <a:pt x="75" y="328"/>
                  </a:lnTo>
                  <a:lnTo>
                    <a:pt x="78" y="325"/>
                  </a:lnTo>
                  <a:lnTo>
                    <a:pt x="82" y="321"/>
                  </a:lnTo>
                  <a:lnTo>
                    <a:pt x="84" y="316"/>
                  </a:lnTo>
                  <a:lnTo>
                    <a:pt x="85" y="312"/>
                  </a:lnTo>
                  <a:lnTo>
                    <a:pt x="86" y="306"/>
                  </a:lnTo>
                  <a:lnTo>
                    <a:pt x="86" y="26"/>
                  </a:lnTo>
                  <a:lnTo>
                    <a:pt x="86" y="26"/>
                  </a:lnTo>
                  <a:lnTo>
                    <a:pt x="85" y="20"/>
                  </a:lnTo>
                  <a:lnTo>
                    <a:pt x="84" y="16"/>
                  </a:lnTo>
                  <a:lnTo>
                    <a:pt x="82" y="11"/>
                  </a:lnTo>
                  <a:lnTo>
                    <a:pt x="78" y="7"/>
                  </a:lnTo>
                  <a:lnTo>
                    <a:pt x="75" y="5"/>
                  </a:lnTo>
                  <a:lnTo>
                    <a:pt x="71" y="1"/>
                  </a:lnTo>
                  <a:lnTo>
                    <a:pt x="65" y="0"/>
                  </a:lnTo>
                  <a:lnTo>
                    <a:pt x="60" y="0"/>
                  </a:lnTo>
                  <a:lnTo>
                    <a:pt x="60" y="0"/>
                  </a:ln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94"/>
            <p:cNvSpPr>
              <a:spLocks/>
            </p:cNvSpPr>
            <p:nvPr/>
          </p:nvSpPr>
          <p:spPr bwMode="auto">
            <a:xfrm>
              <a:off x="6371654" y="466726"/>
              <a:ext cx="41275" cy="6350"/>
            </a:xfrm>
            <a:custGeom>
              <a:avLst/>
              <a:gdLst>
                <a:gd name="T0" fmla="*/ 26 w 26"/>
                <a:gd name="T1" fmla="*/ 2 h 4"/>
                <a:gd name="T2" fmla="*/ 26 w 26"/>
                <a:gd name="T3" fmla="*/ 2 h 4"/>
                <a:gd name="T4" fmla="*/ 26 w 26"/>
                <a:gd name="T5" fmla="*/ 0 h 4"/>
                <a:gd name="T6" fmla="*/ 23 w 26"/>
                <a:gd name="T7" fmla="*/ 0 h 4"/>
                <a:gd name="T8" fmla="*/ 0 w 26"/>
                <a:gd name="T9" fmla="*/ 0 h 4"/>
                <a:gd name="T10" fmla="*/ 0 w 26"/>
                <a:gd name="T11" fmla="*/ 4 h 4"/>
                <a:gd name="T12" fmla="*/ 23 w 26"/>
                <a:gd name="T13" fmla="*/ 4 h 4"/>
                <a:gd name="T14" fmla="*/ 23 w 26"/>
                <a:gd name="T15" fmla="*/ 4 h 4"/>
                <a:gd name="T16" fmla="*/ 26 w 26"/>
                <a:gd name="T17" fmla="*/ 3 h 4"/>
                <a:gd name="T18" fmla="*/ 26 w 26"/>
                <a:gd name="T19" fmla="*/ 2 h 4"/>
                <a:gd name="T20" fmla="*/ 26 w 26"/>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
                  <a:moveTo>
                    <a:pt x="26" y="2"/>
                  </a:moveTo>
                  <a:lnTo>
                    <a:pt x="26" y="2"/>
                  </a:lnTo>
                  <a:lnTo>
                    <a:pt x="26" y="0"/>
                  </a:lnTo>
                  <a:lnTo>
                    <a:pt x="23" y="0"/>
                  </a:lnTo>
                  <a:lnTo>
                    <a:pt x="0" y="0"/>
                  </a:lnTo>
                  <a:lnTo>
                    <a:pt x="0" y="4"/>
                  </a:lnTo>
                  <a:lnTo>
                    <a:pt x="23" y="4"/>
                  </a:lnTo>
                  <a:lnTo>
                    <a:pt x="23" y="4"/>
                  </a:lnTo>
                  <a:lnTo>
                    <a:pt x="26" y="3"/>
                  </a:lnTo>
                  <a:lnTo>
                    <a:pt x="26" y="2"/>
                  </a:lnTo>
                  <a:lnTo>
                    <a:pt x="26" y="2"/>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95"/>
            <p:cNvSpPr>
              <a:spLocks/>
            </p:cNvSpPr>
            <p:nvPr/>
          </p:nvSpPr>
          <p:spPr bwMode="auto">
            <a:xfrm>
              <a:off x="6368479" y="557213"/>
              <a:ext cx="122238" cy="184150"/>
            </a:xfrm>
            <a:custGeom>
              <a:avLst/>
              <a:gdLst>
                <a:gd name="T0" fmla="*/ 77 w 77"/>
                <a:gd name="T1" fmla="*/ 0 h 116"/>
                <a:gd name="T2" fmla="*/ 77 w 77"/>
                <a:gd name="T3" fmla="*/ 0 h 116"/>
                <a:gd name="T4" fmla="*/ 62 w 77"/>
                <a:gd name="T5" fmla="*/ 4 h 116"/>
                <a:gd name="T6" fmla="*/ 46 w 77"/>
                <a:gd name="T7" fmla="*/ 8 h 116"/>
                <a:gd name="T8" fmla="*/ 33 w 77"/>
                <a:gd name="T9" fmla="*/ 14 h 116"/>
                <a:gd name="T10" fmla="*/ 22 w 77"/>
                <a:gd name="T11" fmla="*/ 20 h 116"/>
                <a:gd name="T12" fmla="*/ 12 w 77"/>
                <a:gd name="T13" fmla="*/ 28 h 116"/>
                <a:gd name="T14" fmla="*/ 6 w 77"/>
                <a:gd name="T15" fmla="*/ 36 h 116"/>
                <a:gd name="T16" fmla="*/ 3 w 77"/>
                <a:gd name="T17" fmla="*/ 40 h 116"/>
                <a:gd name="T18" fmla="*/ 1 w 77"/>
                <a:gd name="T19" fmla="*/ 44 h 116"/>
                <a:gd name="T20" fmla="*/ 0 w 77"/>
                <a:gd name="T21" fmla="*/ 50 h 116"/>
                <a:gd name="T22" fmla="*/ 0 w 77"/>
                <a:gd name="T23" fmla="*/ 54 h 116"/>
                <a:gd name="T24" fmla="*/ 0 w 77"/>
                <a:gd name="T25" fmla="*/ 54 h 116"/>
                <a:gd name="T26" fmla="*/ 0 w 77"/>
                <a:gd name="T27" fmla="*/ 60 h 116"/>
                <a:gd name="T28" fmla="*/ 1 w 77"/>
                <a:gd name="T29" fmla="*/ 64 h 116"/>
                <a:gd name="T30" fmla="*/ 3 w 77"/>
                <a:gd name="T31" fmla="*/ 70 h 116"/>
                <a:gd name="T32" fmla="*/ 7 w 77"/>
                <a:gd name="T33" fmla="*/ 74 h 116"/>
                <a:gd name="T34" fmla="*/ 10 w 77"/>
                <a:gd name="T35" fmla="*/ 79 h 116"/>
                <a:gd name="T36" fmla="*/ 14 w 77"/>
                <a:gd name="T37" fmla="*/ 83 h 116"/>
                <a:gd name="T38" fmla="*/ 25 w 77"/>
                <a:gd name="T39" fmla="*/ 91 h 116"/>
                <a:gd name="T40" fmla="*/ 0 w 77"/>
                <a:gd name="T41" fmla="*/ 116 h 116"/>
                <a:gd name="T42" fmla="*/ 46 w 77"/>
                <a:gd name="T43" fmla="*/ 101 h 116"/>
                <a:gd name="T44" fmla="*/ 46 w 77"/>
                <a:gd name="T45" fmla="*/ 101 h 116"/>
                <a:gd name="T46" fmla="*/ 62 w 77"/>
                <a:gd name="T47" fmla="*/ 105 h 116"/>
                <a:gd name="T48" fmla="*/ 77 w 77"/>
                <a:gd name="T49" fmla="*/ 108 h 116"/>
                <a:gd name="T50" fmla="*/ 77 w 77"/>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16">
                  <a:moveTo>
                    <a:pt x="77" y="0"/>
                  </a:moveTo>
                  <a:lnTo>
                    <a:pt x="77" y="0"/>
                  </a:lnTo>
                  <a:lnTo>
                    <a:pt x="62" y="4"/>
                  </a:lnTo>
                  <a:lnTo>
                    <a:pt x="46" y="8"/>
                  </a:lnTo>
                  <a:lnTo>
                    <a:pt x="33" y="14"/>
                  </a:lnTo>
                  <a:lnTo>
                    <a:pt x="22" y="20"/>
                  </a:lnTo>
                  <a:lnTo>
                    <a:pt x="12" y="28"/>
                  </a:lnTo>
                  <a:lnTo>
                    <a:pt x="6" y="36"/>
                  </a:lnTo>
                  <a:lnTo>
                    <a:pt x="3" y="40"/>
                  </a:lnTo>
                  <a:lnTo>
                    <a:pt x="1" y="44"/>
                  </a:lnTo>
                  <a:lnTo>
                    <a:pt x="0" y="50"/>
                  </a:lnTo>
                  <a:lnTo>
                    <a:pt x="0" y="54"/>
                  </a:lnTo>
                  <a:lnTo>
                    <a:pt x="0" y="54"/>
                  </a:lnTo>
                  <a:lnTo>
                    <a:pt x="0" y="60"/>
                  </a:lnTo>
                  <a:lnTo>
                    <a:pt x="1" y="64"/>
                  </a:lnTo>
                  <a:lnTo>
                    <a:pt x="3" y="70"/>
                  </a:lnTo>
                  <a:lnTo>
                    <a:pt x="7" y="74"/>
                  </a:lnTo>
                  <a:lnTo>
                    <a:pt x="10" y="79"/>
                  </a:lnTo>
                  <a:lnTo>
                    <a:pt x="14" y="83"/>
                  </a:lnTo>
                  <a:lnTo>
                    <a:pt x="25" y="91"/>
                  </a:lnTo>
                  <a:lnTo>
                    <a:pt x="0" y="116"/>
                  </a:lnTo>
                  <a:lnTo>
                    <a:pt x="46" y="101"/>
                  </a:lnTo>
                  <a:lnTo>
                    <a:pt x="46" y="101"/>
                  </a:lnTo>
                  <a:lnTo>
                    <a:pt x="62" y="105"/>
                  </a:lnTo>
                  <a:lnTo>
                    <a:pt x="77" y="108"/>
                  </a:lnTo>
                  <a:lnTo>
                    <a:pt x="77" y="0"/>
                  </a:lnTo>
                  <a:close/>
                </a:path>
              </a:pathLst>
            </a:custGeom>
            <a:solidFill>
              <a:srgbClr val="EF71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96"/>
            <p:cNvSpPr>
              <a:spLocks/>
            </p:cNvSpPr>
            <p:nvPr/>
          </p:nvSpPr>
          <p:spPr bwMode="auto">
            <a:xfrm>
              <a:off x="6368479" y="379413"/>
              <a:ext cx="346075" cy="361950"/>
            </a:xfrm>
            <a:custGeom>
              <a:avLst/>
              <a:gdLst>
                <a:gd name="T0" fmla="*/ 109 w 218"/>
                <a:gd name="T1" fmla="*/ 0 h 228"/>
                <a:gd name="T2" fmla="*/ 87 w 218"/>
                <a:gd name="T3" fmla="*/ 2 h 228"/>
                <a:gd name="T4" fmla="*/ 66 w 218"/>
                <a:gd name="T5" fmla="*/ 9 h 228"/>
                <a:gd name="T6" fmla="*/ 47 w 218"/>
                <a:gd name="T7" fmla="*/ 19 h 228"/>
                <a:gd name="T8" fmla="*/ 32 w 218"/>
                <a:gd name="T9" fmla="*/ 32 h 228"/>
                <a:gd name="T10" fmla="*/ 19 w 218"/>
                <a:gd name="T11" fmla="*/ 48 h 228"/>
                <a:gd name="T12" fmla="*/ 9 w 218"/>
                <a:gd name="T13" fmla="*/ 67 h 228"/>
                <a:gd name="T14" fmla="*/ 2 w 218"/>
                <a:gd name="T15" fmla="*/ 87 h 228"/>
                <a:gd name="T16" fmla="*/ 0 w 218"/>
                <a:gd name="T17" fmla="*/ 109 h 228"/>
                <a:gd name="T18" fmla="*/ 0 w 218"/>
                <a:gd name="T19" fmla="*/ 119 h 228"/>
                <a:gd name="T20" fmla="*/ 3 w 218"/>
                <a:gd name="T21" fmla="*/ 138 h 228"/>
                <a:gd name="T22" fmla="*/ 10 w 218"/>
                <a:gd name="T23" fmla="*/ 156 h 228"/>
                <a:gd name="T24" fmla="*/ 20 w 218"/>
                <a:gd name="T25" fmla="*/ 172 h 228"/>
                <a:gd name="T26" fmla="*/ 0 w 218"/>
                <a:gd name="T27" fmla="*/ 228 h 228"/>
                <a:gd name="T28" fmla="*/ 46 w 218"/>
                <a:gd name="T29" fmla="*/ 198 h 228"/>
                <a:gd name="T30" fmla="*/ 76 w 218"/>
                <a:gd name="T31" fmla="*/ 213 h 228"/>
                <a:gd name="T32" fmla="*/ 100 w 218"/>
                <a:gd name="T33" fmla="*/ 218 h 228"/>
                <a:gd name="T34" fmla="*/ 109 w 218"/>
                <a:gd name="T35" fmla="*/ 218 h 228"/>
                <a:gd name="T36" fmla="*/ 131 w 218"/>
                <a:gd name="T37" fmla="*/ 216 h 228"/>
                <a:gd name="T38" fmla="*/ 151 w 218"/>
                <a:gd name="T39" fmla="*/ 209 h 228"/>
                <a:gd name="T40" fmla="*/ 170 w 218"/>
                <a:gd name="T41" fmla="*/ 199 h 228"/>
                <a:gd name="T42" fmla="*/ 186 w 218"/>
                <a:gd name="T43" fmla="*/ 186 h 228"/>
                <a:gd name="T44" fmla="*/ 199 w 218"/>
                <a:gd name="T45" fmla="*/ 170 h 228"/>
                <a:gd name="T46" fmla="*/ 209 w 218"/>
                <a:gd name="T47" fmla="*/ 152 h 228"/>
                <a:gd name="T48" fmla="*/ 216 w 218"/>
                <a:gd name="T49" fmla="*/ 131 h 228"/>
                <a:gd name="T50" fmla="*/ 218 w 218"/>
                <a:gd name="T51" fmla="*/ 109 h 228"/>
                <a:gd name="T52" fmla="*/ 217 w 218"/>
                <a:gd name="T53" fmla="*/ 98 h 228"/>
                <a:gd name="T54" fmla="*/ 213 w 218"/>
                <a:gd name="T55" fmla="*/ 77 h 228"/>
                <a:gd name="T56" fmla="*/ 205 w 218"/>
                <a:gd name="T57" fmla="*/ 57 h 228"/>
                <a:gd name="T58" fmla="*/ 193 w 218"/>
                <a:gd name="T59" fmla="*/ 40 h 228"/>
                <a:gd name="T60" fmla="*/ 178 w 218"/>
                <a:gd name="T61" fmla="*/ 25 h 228"/>
                <a:gd name="T62" fmla="*/ 161 w 218"/>
                <a:gd name="T63" fmla="*/ 13 h 228"/>
                <a:gd name="T64" fmla="*/ 141 w 218"/>
                <a:gd name="T65" fmla="*/ 6 h 228"/>
                <a:gd name="T66" fmla="*/ 120 w 218"/>
                <a:gd name="T67" fmla="*/ 1 h 228"/>
                <a:gd name="T68" fmla="*/ 109 w 218"/>
                <a:gd name="T6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28">
                  <a:moveTo>
                    <a:pt x="109" y="0"/>
                  </a:moveTo>
                  <a:lnTo>
                    <a:pt x="109" y="0"/>
                  </a:lnTo>
                  <a:lnTo>
                    <a:pt x="98" y="1"/>
                  </a:lnTo>
                  <a:lnTo>
                    <a:pt x="87" y="2"/>
                  </a:lnTo>
                  <a:lnTo>
                    <a:pt x="76" y="6"/>
                  </a:lnTo>
                  <a:lnTo>
                    <a:pt x="66" y="9"/>
                  </a:lnTo>
                  <a:lnTo>
                    <a:pt x="57" y="13"/>
                  </a:lnTo>
                  <a:lnTo>
                    <a:pt x="47" y="19"/>
                  </a:lnTo>
                  <a:lnTo>
                    <a:pt x="40" y="25"/>
                  </a:lnTo>
                  <a:lnTo>
                    <a:pt x="32" y="32"/>
                  </a:lnTo>
                  <a:lnTo>
                    <a:pt x="24" y="40"/>
                  </a:lnTo>
                  <a:lnTo>
                    <a:pt x="19" y="48"/>
                  </a:lnTo>
                  <a:lnTo>
                    <a:pt x="13" y="57"/>
                  </a:lnTo>
                  <a:lnTo>
                    <a:pt x="9" y="67"/>
                  </a:lnTo>
                  <a:lnTo>
                    <a:pt x="4" y="77"/>
                  </a:lnTo>
                  <a:lnTo>
                    <a:pt x="2" y="87"/>
                  </a:lnTo>
                  <a:lnTo>
                    <a:pt x="0" y="98"/>
                  </a:lnTo>
                  <a:lnTo>
                    <a:pt x="0" y="109"/>
                  </a:lnTo>
                  <a:lnTo>
                    <a:pt x="0" y="109"/>
                  </a:lnTo>
                  <a:lnTo>
                    <a:pt x="0" y="119"/>
                  </a:lnTo>
                  <a:lnTo>
                    <a:pt x="1" y="129"/>
                  </a:lnTo>
                  <a:lnTo>
                    <a:pt x="3" y="138"/>
                  </a:lnTo>
                  <a:lnTo>
                    <a:pt x="7" y="148"/>
                  </a:lnTo>
                  <a:lnTo>
                    <a:pt x="10" y="156"/>
                  </a:lnTo>
                  <a:lnTo>
                    <a:pt x="14" y="164"/>
                  </a:lnTo>
                  <a:lnTo>
                    <a:pt x="20" y="172"/>
                  </a:lnTo>
                  <a:lnTo>
                    <a:pt x="25" y="179"/>
                  </a:lnTo>
                  <a:lnTo>
                    <a:pt x="0" y="228"/>
                  </a:lnTo>
                  <a:lnTo>
                    <a:pt x="46" y="198"/>
                  </a:lnTo>
                  <a:lnTo>
                    <a:pt x="46" y="198"/>
                  </a:lnTo>
                  <a:lnTo>
                    <a:pt x="61" y="207"/>
                  </a:lnTo>
                  <a:lnTo>
                    <a:pt x="76" y="213"/>
                  </a:lnTo>
                  <a:lnTo>
                    <a:pt x="91" y="217"/>
                  </a:lnTo>
                  <a:lnTo>
                    <a:pt x="100" y="218"/>
                  </a:lnTo>
                  <a:lnTo>
                    <a:pt x="109" y="218"/>
                  </a:lnTo>
                  <a:lnTo>
                    <a:pt x="109" y="218"/>
                  </a:lnTo>
                  <a:lnTo>
                    <a:pt x="120" y="217"/>
                  </a:lnTo>
                  <a:lnTo>
                    <a:pt x="131" y="216"/>
                  </a:lnTo>
                  <a:lnTo>
                    <a:pt x="141" y="213"/>
                  </a:lnTo>
                  <a:lnTo>
                    <a:pt x="151" y="209"/>
                  </a:lnTo>
                  <a:lnTo>
                    <a:pt x="161" y="205"/>
                  </a:lnTo>
                  <a:lnTo>
                    <a:pt x="170" y="199"/>
                  </a:lnTo>
                  <a:lnTo>
                    <a:pt x="178" y="193"/>
                  </a:lnTo>
                  <a:lnTo>
                    <a:pt x="186" y="186"/>
                  </a:lnTo>
                  <a:lnTo>
                    <a:pt x="193" y="178"/>
                  </a:lnTo>
                  <a:lnTo>
                    <a:pt x="199" y="170"/>
                  </a:lnTo>
                  <a:lnTo>
                    <a:pt x="205" y="161"/>
                  </a:lnTo>
                  <a:lnTo>
                    <a:pt x="209" y="152"/>
                  </a:lnTo>
                  <a:lnTo>
                    <a:pt x="213" y="141"/>
                  </a:lnTo>
                  <a:lnTo>
                    <a:pt x="216" y="131"/>
                  </a:lnTo>
                  <a:lnTo>
                    <a:pt x="217" y="120"/>
                  </a:lnTo>
                  <a:lnTo>
                    <a:pt x="218" y="109"/>
                  </a:lnTo>
                  <a:lnTo>
                    <a:pt x="218" y="109"/>
                  </a:lnTo>
                  <a:lnTo>
                    <a:pt x="217" y="98"/>
                  </a:lnTo>
                  <a:lnTo>
                    <a:pt x="216" y="87"/>
                  </a:lnTo>
                  <a:lnTo>
                    <a:pt x="213" y="77"/>
                  </a:lnTo>
                  <a:lnTo>
                    <a:pt x="209" y="67"/>
                  </a:lnTo>
                  <a:lnTo>
                    <a:pt x="205" y="57"/>
                  </a:lnTo>
                  <a:lnTo>
                    <a:pt x="199" y="48"/>
                  </a:lnTo>
                  <a:lnTo>
                    <a:pt x="193" y="40"/>
                  </a:lnTo>
                  <a:lnTo>
                    <a:pt x="186" y="32"/>
                  </a:lnTo>
                  <a:lnTo>
                    <a:pt x="178" y="25"/>
                  </a:lnTo>
                  <a:lnTo>
                    <a:pt x="170" y="19"/>
                  </a:lnTo>
                  <a:lnTo>
                    <a:pt x="161" y="13"/>
                  </a:lnTo>
                  <a:lnTo>
                    <a:pt x="151" y="9"/>
                  </a:lnTo>
                  <a:lnTo>
                    <a:pt x="141" y="6"/>
                  </a:lnTo>
                  <a:lnTo>
                    <a:pt x="131" y="2"/>
                  </a:lnTo>
                  <a:lnTo>
                    <a:pt x="120" y="1"/>
                  </a:lnTo>
                  <a:lnTo>
                    <a:pt x="109" y="0"/>
                  </a:lnTo>
                  <a:lnTo>
                    <a:pt x="109"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97"/>
            <p:cNvSpPr>
              <a:spLocks/>
            </p:cNvSpPr>
            <p:nvPr/>
          </p:nvSpPr>
          <p:spPr bwMode="auto">
            <a:xfrm>
              <a:off x="6539929" y="379413"/>
              <a:ext cx="174625" cy="346075"/>
            </a:xfrm>
            <a:custGeom>
              <a:avLst/>
              <a:gdLst>
                <a:gd name="T0" fmla="*/ 1 w 110"/>
                <a:gd name="T1" fmla="*/ 0 h 218"/>
                <a:gd name="T2" fmla="*/ 0 w 110"/>
                <a:gd name="T3" fmla="*/ 0 h 218"/>
                <a:gd name="T4" fmla="*/ 0 w 110"/>
                <a:gd name="T5" fmla="*/ 218 h 218"/>
                <a:gd name="T6" fmla="*/ 1 w 110"/>
                <a:gd name="T7" fmla="*/ 218 h 218"/>
                <a:gd name="T8" fmla="*/ 1 w 110"/>
                <a:gd name="T9" fmla="*/ 218 h 218"/>
                <a:gd name="T10" fmla="*/ 12 w 110"/>
                <a:gd name="T11" fmla="*/ 217 h 218"/>
                <a:gd name="T12" fmla="*/ 23 w 110"/>
                <a:gd name="T13" fmla="*/ 216 h 218"/>
                <a:gd name="T14" fmla="*/ 33 w 110"/>
                <a:gd name="T15" fmla="*/ 213 h 218"/>
                <a:gd name="T16" fmla="*/ 43 w 110"/>
                <a:gd name="T17" fmla="*/ 209 h 218"/>
                <a:gd name="T18" fmla="*/ 53 w 110"/>
                <a:gd name="T19" fmla="*/ 205 h 218"/>
                <a:gd name="T20" fmla="*/ 62 w 110"/>
                <a:gd name="T21" fmla="*/ 199 h 218"/>
                <a:gd name="T22" fmla="*/ 70 w 110"/>
                <a:gd name="T23" fmla="*/ 193 h 218"/>
                <a:gd name="T24" fmla="*/ 78 w 110"/>
                <a:gd name="T25" fmla="*/ 186 h 218"/>
                <a:gd name="T26" fmla="*/ 85 w 110"/>
                <a:gd name="T27" fmla="*/ 178 h 218"/>
                <a:gd name="T28" fmla="*/ 91 w 110"/>
                <a:gd name="T29" fmla="*/ 170 h 218"/>
                <a:gd name="T30" fmla="*/ 97 w 110"/>
                <a:gd name="T31" fmla="*/ 161 h 218"/>
                <a:gd name="T32" fmla="*/ 101 w 110"/>
                <a:gd name="T33" fmla="*/ 152 h 218"/>
                <a:gd name="T34" fmla="*/ 105 w 110"/>
                <a:gd name="T35" fmla="*/ 141 h 218"/>
                <a:gd name="T36" fmla="*/ 108 w 110"/>
                <a:gd name="T37" fmla="*/ 131 h 218"/>
                <a:gd name="T38" fmla="*/ 109 w 110"/>
                <a:gd name="T39" fmla="*/ 120 h 218"/>
                <a:gd name="T40" fmla="*/ 110 w 110"/>
                <a:gd name="T41" fmla="*/ 109 h 218"/>
                <a:gd name="T42" fmla="*/ 110 w 110"/>
                <a:gd name="T43" fmla="*/ 109 h 218"/>
                <a:gd name="T44" fmla="*/ 109 w 110"/>
                <a:gd name="T45" fmla="*/ 98 h 218"/>
                <a:gd name="T46" fmla="*/ 108 w 110"/>
                <a:gd name="T47" fmla="*/ 87 h 218"/>
                <a:gd name="T48" fmla="*/ 105 w 110"/>
                <a:gd name="T49" fmla="*/ 77 h 218"/>
                <a:gd name="T50" fmla="*/ 101 w 110"/>
                <a:gd name="T51" fmla="*/ 67 h 218"/>
                <a:gd name="T52" fmla="*/ 97 w 110"/>
                <a:gd name="T53" fmla="*/ 57 h 218"/>
                <a:gd name="T54" fmla="*/ 91 w 110"/>
                <a:gd name="T55" fmla="*/ 48 h 218"/>
                <a:gd name="T56" fmla="*/ 85 w 110"/>
                <a:gd name="T57" fmla="*/ 40 h 218"/>
                <a:gd name="T58" fmla="*/ 78 w 110"/>
                <a:gd name="T59" fmla="*/ 32 h 218"/>
                <a:gd name="T60" fmla="*/ 70 w 110"/>
                <a:gd name="T61" fmla="*/ 25 h 218"/>
                <a:gd name="T62" fmla="*/ 62 w 110"/>
                <a:gd name="T63" fmla="*/ 19 h 218"/>
                <a:gd name="T64" fmla="*/ 53 w 110"/>
                <a:gd name="T65" fmla="*/ 13 h 218"/>
                <a:gd name="T66" fmla="*/ 43 w 110"/>
                <a:gd name="T67" fmla="*/ 9 h 218"/>
                <a:gd name="T68" fmla="*/ 33 w 110"/>
                <a:gd name="T69" fmla="*/ 6 h 218"/>
                <a:gd name="T70" fmla="*/ 23 w 110"/>
                <a:gd name="T71" fmla="*/ 2 h 218"/>
                <a:gd name="T72" fmla="*/ 12 w 110"/>
                <a:gd name="T73" fmla="*/ 1 h 218"/>
                <a:gd name="T74" fmla="*/ 1 w 110"/>
                <a:gd name="T75" fmla="*/ 0 h 218"/>
                <a:gd name="T76" fmla="*/ 1 w 110"/>
                <a:gd name="T7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218">
                  <a:moveTo>
                    <a:pt x="1" y="0"/>
                  </a:moveTo>
                  <a:lnTo>
                    <a:pt x="0" y="0"/>
                  </a:lnTo>
                  <a:lnTo>
                    <a:pt x="0" y="218"/>
                  </a:lnTo>
                  <a:lnTo>
                    <a:pt x="1" y="218"/>
                  </a:lnTo>
                  <a:lnTo>
                    <a:pt x="1" y="218"/>
                  </a:lnTo>
                  <a:lnTo>
                    <a:pt x="12" y="217"/>
                  </a:lnTo>
                  <a:lnTo>
                    <a:pt x="23" y="216"/>
                  </a:lnTo>
                  <a:lnTo>
                    <a:pt x="33" y="213"/>
                  </a:lnTo>
                  <a:lnTo>
                    <a:pt x="43" y="209"/>
                  </a:lnTo>
                  <a:lnTo>
                    <a:pt x="53" y="205"/>
                  </a:lnTo>
                  <a:lnTo>
                    <a:pt x="62" y="199"/>
                  </a:lnTo>
                  <a:lnTo>
                    <a:pt x="70" y="193"/>
                  </a:lnTo>
                  <a:lnTo>
                    <a:pt x="78" y="186"/>
                  </a:lnTo>
                  <a:lnTo>
                    <a:pt x="85" y="178"/>
                  </a:lnTo>
                  <a:lnTo>
                    <a:pt x="91" y="170"/>
                  </a:lnTo>
                  <a:lnTo>
                    <a:pt x="97" y="161"/>
                  </a:lnTo>
                  <a:lnTo>
                    <a:pt x="101" y="152"/>
                  </a:lnTo>
                  <a:lnTo>
                    <a:pt x="105" y="141"/>
                  </a:lnTo>
                  <a:lnTo>
                    <a:pt x="108" y="131"/>
                  </a:lnTo>
                  <a:lnTo>
                    <a:pt x="109" y="120"/>
                  </a:lnTo>
                  <a:lnTo>
                    <a:pt x="110" y="109"/>
                  </a:lnTo>
                  <a:lnTo>
                    <a:pt x="110" y="109"/>
                  </a:lnTo>
                  <a:lnTo>
                    <a:pt x="109" y="98"/>
                  </a:lnTo>
                  <a:lnTo>
                    <a:pt x="108" y="87"/>
                  </a:lnTo>
                  <a:lnTo>
                    <a:pt x="105" y="77"/>
                  </a:lnTo>
                  <a:lnTo>
                    <a:pt x="101" y="67"/>
                  </a:lnTo>
                  <a:lnTo>
                    <a:pt x="97" y="57"/>
                  </a:lnTo>
                  <a:lnTo>
                    <a:pt x="91" y="48"/>
                  </a:lnTo>
                  <a:lnTo>
                    <a:pt x="85" y="40"/>
                  </a:lnTo>
                  <a:lnTo>
                    <a:pt x="78" y="32"/>
                  </a:lnTo>
                  <a:lnTo>
                    <a:pt x="70" y="25"/>
                  </a:lnTo>
                  <a:lnTo>
                    <a:pt x="62" y="19"/>
                  </a:lnTo>
                  <a:lnTo>
                    <a:pt x="53" y="13"/>
                  </a:lnTo>
                  <a:lnTo>
                    <a:pt x="43" y="9"/>
                  </a:lnTo>
                  <a:lnTo>
                    <a:pt x="33" y="6"/>
                  </a:lnTo>
                  <a:lnTo>
                    <a:pt x="23" y="2"/>
                  </a:lnTo>
                  <a:lnTo>
                    <a:pt x="12" y="1"/>
                  </a:lnTo>
                  <a:lnTo>
                    <a:pt x="1" y="0"/>
                  </a:lnTo>
                  <a:lnTo>
                    <a:pt x="1" y="0"/>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98"/>
            <p:cNvSpPr>
              <a:spLocks/>
            </p:cNvSpPr>
            <p:nvPr/>
          </p:nvSpPr>
          <p:spPr bwMode="auto">
            <a:xfrm>
              <a:off x="6474842" y="433388"/>
              <a:ext cx="131763" cy="238125"/>
            </a:xfrm>
            <a:custGeom>
              <a:avLst/>
              <a:gdLst>
                <a:gd name="T0" fmla="*/ 32 w 83"/>
                <a:gd name="T1" fmla="*/ 132 h 150"/>
                <a:gd name="T2" fmla="*/ 23 w 83"/>
                <a:gd name="T3" fmla="*/ 132 h 150"/>
                <a:gd name="T4" fmla="*/ 7 w 83"/>
                <a:gd name="T5" fmla="*/ 128 h 150"/>
                <a:gd name="T6" fmla="*/ 6 w 83"/>
                <a:gd name="T7" fmla="*/ 104 h 150"/>
                <a:gd name="T8" fmla="*/ 12 w 83"/>
                <a:gd name="T9" fmla="*/ 106 h 150"/>
                <a:gd name="T10" fmla="*/ 28 w 83"/>
                <a:gd name="T11" fmla="*/ 110 h 150"/>
                <a:gd name="T12" fmla="*/ 37 w 83"/>
                <a:gd name="T13" fmla="*/ 111 h 150"/>
                <a:gd name="T14" fmla="*/ 50 w 83"/>
                <a:gd name="T15" fmla="*/ 108 h 150"/>
                <a:gd name="T16" fmla="*/ 54 w 83"/>
                <a:gd name="T17" fmla="*/ 103 h 150"/>
                <a:gd name="T18" fmla="*/ 54 w 83"/>
                <a:gd name="T19" fmla="*/ 100 h 150"/>
                <a:gd name="T20" fmla="*/ 50 w 83"/>
                <a:gd name="T21" fmla="*/ 92 h 150"/>
                <a:gd name="T22" fmla="*/ 34 w 83"/>
                <a:gd name="T23" fmla="*/ 84 h 150"/>
                <a:gd name="T24" fmla="*/ 21 w 83"/>
                <a:gd name="T25" fmla="*/ 78 h 150"/>
                <a:gd name="T26" fmla="*/ 11 w 83"/>
                <a:gd name="T27" fmla="*/ 72 h 150"/>
                <a:gd name="T28" fmla="*/ 5 w 83"/>
                <a:gd name="T29" fmla="*/ 62 h 150"/>
                <a:gd name="T30" fmla="*/ 1 w 83"/>
                <a:gd name="T31" fmla="*/ 50 h 150"/>
                <a:gd name="T32" fmla="*/ 2 w 83"/>
                <a:gd name="T33" fmla="*/ 44 h 150"/>
                <a:gd name="T34" fmla="*/ 7 w 83"/>
                <a:gd name="T35" fmla="*/ 33 h 150"/>
                <a:gd name="T36" fmla="*/ 15 w 83"/>
                <a:gd name="T37" fmla="*/ 25 h 150"/>
                <a:gd name="T38" fmla="*/ 26 w 83"/>
                <a:gd name="T39" fmla="*/ 19 h 150"/>
                <a:gd name="T40" fmla="*/ 33 w 83"/>
                <a:gd name="T41" fmla="*/ 0 h 150"/>
                <a:gd name="T42" fmla="*/ 51 w 83"/>
                <a:gd name="T43" fmla="*/ 16 h 150"/>
                <a:gd name="T44" fmla="*/ 60 w 83"/>
                <a:gd name="T45" fmla="*/ 17 h 150"/>
                <a:gd name="T46" fmla="*/ 77 w 83"/>
                <a:gd name="T47" fmla="*/ 22 h 150"/>
                <a:gd name="T48" fmla="*/ 72 w 83"/>
                <a:gd name="T49" fmla="*/ 43 h 150"/>
                <a:gd name="T50" fmla="*/ 55 w 83"/>
                <a:gd name="T51" fmla="*/ 38 h 150"/>
                <a:gd name="T52" fmla="*/ 45 w 83"/>
                <a:gd name="T53" fmla="*/ 36 h 150"/>
                <a:gd name="T54" fmla="*/ 33 w 83"/>
                <a:gd name="T55" fmla="*/ 40 h 150"/>
                <a:gd name="T56" fmla="*/ 30 w 83"/>
                <a:gd name="T57" fmla="*/ 47 h 150"/>
                <a:gd name="T58" fmla="*/ 31 w 83"/>
                <a:gd name="T59" fmla="*/ 51 h 150"/>
                <a:gd name="T60" fmla="*/ 42 w 83"/>
                <a:gd name="T61" fmla="*/ 59 h 150"/>
                <a:gd name="T62" fmla="*/ 52 w 83"/>
                <a:gd name="T63" fmla="*/ 63 h 150"/>
                <a:gd name="T64" fmla="*/ 66 w 83"/>
                <a:gd name="T65" fmla="*/ 70 h 150"/>
                <a:gd name="T66" fmla="*/ 76 w 83"/>
                <a:gd name="T67" fmla="*/ 76 h 150"/>
                <a:gd name="T68" fmla="*/ 81 w 83"/>
                <a:gd name="T69" fmla="*/ 86 h 150"/>
                <a:gd name="T70" fmla="*/ 83 w 83"/>
                <a:gd name="T71" fmla="*/ 97 h 150"/>
                <a:gd name="T72" fmla="*/ 82 w 83"/>
                <a:gd name="T73" fmla="*/ 104 h 150"/>
                <a:gd name="T74" fmla="*/ 78 w 83"/>
                <a:gd name="T75" fmla="*/ 115 h 150"/>
                <a:gd name="T76" fmla="*/ 70 w 83"/>
                <a:gd name="T77" fmla="*/ 123 h 150"/>
                <a:gd name="T78" fmla="*/ 57 w 83"/>
                <a:gd name="T79" fmla="*/ 129 h 150"/>
                <a:gd name="T80" fmla="*/ 50 w 83"/>
                <a:gd name="T8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150">
                  <a:moveTo>
                    <a:pt x="32" y="150"/>
                  </a:moveTo>
                  <a:lnTo>
                    <a:pt x="32" y="132"/>
                  </a:lnTo>
                  <a:lnTo>
                    <a:pt x="32" y="132"/>
                  </a:lnTo>
                  <a:lnTo>
                    <a:pt x="23" y="132"/>
                  </a:lnTo>
                  <a:lnTo>
                    <a:pt x="15" y="130"/>
                  </a:lnTo>
                  <a:lnTo>
                    <a:pt x="7" y="128"/>
                  </a:lnTo>
                  <a:lnTo>
                    <a:pt x="0" y="125"/>
                  </a:lnTo>
                  <a:lnTo>
                    <a:pt x="6" y="104"/>
                  </a:lnTo>
                  <a:lnTo>
                    <a:pt x="6" y="104"/>
                  </a:lnTo>
                  <a:lnTo>
                    <a:pt x="12" y="106"/>
                  </a:lnTo>
                  <a:lnTo>
                    <a:pt x="20" y="109"/>
                  </a:lnTo>
                  <a:lnTo>
                    <a:pt x="28" y="110"/>
                  </a:lnTo>
                  <a:lnTo>
                    <a:pt x="37" y="111"/>
                  </a:lnTo>
                  <a:lnTo>
                    <a:pt x="37" y="111"/>
                  </a:lnTo>
                  <a:lnTo>
                    <a:pt x="44" y="110"/>
                  </a:lnTo>
                  <a:lnTo>
                    <a:pt x="50" y="108"/>
                  </a:lnTo>
                  <a:lnTo>
                    <a:pt x="53" y="105"/>
                  </a:lnTo>
                  <a:lnTo>
                    <a:pt x="54" y="103"/>
                  </a:lnTo>
                  <a:lnTo>
                    <a:pt x="54" y="100"/>
                  </a:lnTo>
                  <a:lnTo>
                    <a:pt x="54" y="100"/>
                  </a:lnTo>
                  <a:lnTo>
                    <a:pt x="53" y="95"/>
                  </a:lnTo>
                  <a:lnTo>
                    <a:pt x="50" y="92"/>
                  </a:lnTo>
                  <a:lnTo>
                    <a:pt x="44" y="87"/>
                  </a:lnTo>
                  <a:lnTo>
                    <a:pt x="34" y="84"/>
                  </a:lnTo>
                  <a:lnTo>
                    <a:pt x="34" y="84"/>
                  </a:lnTo>
                  <a:lnTo>
                    <a:pt x="21" y="78"/>
                  </a:lnTo>
                  <a:lnTo>
                    <a:pt x="16" y="75"/>
                  </a:lnTo>
                  <a:lnTo>
                    <a:pt x="11" y="72"/>
                  </a:lnTo>
                  <a:lnTo>
                    <a:pt x="7" y="67"/>
                  </a:lnTo>
                  <a:lnTo>
                    <a:pt x="5" y="62"/>
                  </a:lnTo>
                  <a:lnTo>
                    <a:pt x="2" y="56"/>
                  </a:lnTo>
                  <a:lnTo>
                    <a:pt x="1" y="50"/>
                  </a:lnTo>
                  <a:lnTo>
                    <a:pt x="1" y="50"/>
                  </a:lnTo>
                  <a:lnTo>
                    <a:pt x="2" y="44"/>
                  </a:lnTo>
                  <a:lnTo>
                    <a:pt x="3" y="39"/>
                  </a:lnTo>
                  <a:lnTo>
                    <a:pt x="7" y="33"/>
                  </a:lnTo>
                  <a:lnTo>
                    <a:pt x="10" y="29"/>
                  </a:lnTo>
                  <a:lnTo>
                    <a:pt x="15" y="25"/>
                  </a:lnTo>
                  <a:lnTo>
                    <a:pt x="20" y="22"/>
                  </a:lnTo>
                  <a:lnTo>
                    <a:pt x="26" y="19"/>
                  </a:lnTo>
                  <a:lnTo>
                    <a:pt x="33" y="18"/>
                  </a:lnTo>
                  <a:lnTo>
                    <a:pt x="33" y="0"/>
                  </a:lnTo>
                  <a:lnTo>
                    <a:pt x="51" y="0"/>
                  </a:lnTo>
                  <a:lnTo>
                    <a:pt x="51" y="16"/>
                  </a:lnTo>
                  <a:lnTo>
                    <a:pt x="51" y="16"/>
                  </a:lnTo>
                  <a:lnTo>
                    <a:pt x="60" y="17"/>
                  </a:lnTo>
                  <a:lnTo>
                    <a:pt x="66" y="18"/>
                  </a:lnTo>
                  <a:lnTo>
                    <a:pt x="77" y="22"/>
                  </a:lnTo>
                  <a:lnTo>
                    <a:pt x="72" y="43"/>
                  </a:lnTo>
                  <a:lnTo>
                    <a:pt x="72" y="43"/>
                  </a:lnTo>
                  <a:lnTo>
                    <a:pt x="62" y="39"/>
                  </a:lnTo>
                  <a:lnTo>
                    <a:pt x="55" y="38"/>
                  </a:lnTo>
                  <a:lnTo>
                    <a:pt x="45" y="36"/>
                  </a:lnTo>
                  <a:lnTo>
                    <a:pt x="45" y="36"/>
                  </a:lnTo>
                  <a:lnTo>
                    <a:pt x="39" y="38"/>
                  </a:lnTo>
                  <a:lnTo>
                    <a:pt x="33" y="40"/>
                  </a:lnTo>
                  <a:lnTo>
                    <a:pt x="31" y="43"/>
                  </a:lnTo>
                  <a:lnTo>
                    <a:pt x="30" y="47"/>
                  </a:lnTo>
                  <a:lnTo>
                    <a:pt x="30" y="47"/>
                  </a:lnTo>
                  <a:lnTo>
                    <a:pt x="31" y="51"/>
                  </a:lnTo>
                  <a:lnTo>
                    <a:pt x="35" y="55"/>
                  </a:lnTo>
                  <a:lnTo>
                    <a:pt x="42" y="59"/>
                  </a:lnTo>
                  <a:lnTo>
                    <a:pt x="52" y="63"/>
                  </a:lnTo>
                  <a:lnTo>
                    <a:pt x="52" y="63"/>
                  </a:lnTo>
                  <a:lnTo>
                    <a:pt x="60" y="66"/>
                  </a:lnTo>
                  <a:lnTo>
                    <a:pt x="66" y="70"/>
                  </a:lnTo>
                  <a:lnTo>
                    <a:pt x="72" y="73"/>
                  </a:lnTo>
                  <a:lnTo>
                    <a:pt x="76" y="76"/>
                  </a:lnTo>
                  <a:lnTo>
                    <a:pt x="78" y="81"/>
                  </a:lnTo>
                  <a:lnTo>
                    <a:pt x="81" y="86"/>
                  </a:lnTo>
                  <a:lnTo>
                    <a:pt x="83" y="92"/>
                  </a:lnTo>
                  <a:lnTo>
                    <a:pt x="83" y="97"/>
                  </a:lnTo>
                  <a:lnTo>
                    <a:pt x="83" y="97"/>
                  </a:lnTo>
                  <a:lnTo>
                    <a:pt x="82" y="104"/>
                  </a:lnTo>
                  <a:lnTo>
                    <a:pt x="81" y="109"/>
                  </a:lnTo>
                  <a:lnTo>
                    <a:pt x="78" y="115"/>
                  </a:lnTo>
                  <a:lnTo>
                    <a:pt x="74" y="119"/>
                  </a:lnTo>
                  <a:lnTo>
                    <a:pt x="70" y="123"/>
                  </a:lnTo>
                  <a:lnTo>
                    <a:pt x="64" y="127"/>
                  </a:lnTo>
                  <a:lnTo>
                    <a:pt x="57" y="129"/>
                  </a:lnTo>
                  <a:lnTo>
                    <a:pt x="50" y="131"/>
                  </a:lnTo>
                  <a:lnTo>
                    <a:pt x="50" y="150"/>
                  </a:lnTo>
                  <a:lnTo>
                    <a:pt x="32"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99"/>
            <p:cNvSpPr>
              <a:spLocks/>
            </p:cNvSpPr>
            <p:nvPr/>
          </p:nvSpPr>
          <p:spPr bwMode="auto">
            <a:xfrm>
              <a:off x="6539929" y="527051"/>
              <a:ext cx="66675" cy="144463"/>
            </a:xfrm>
            <a:custGeom>
              <a:avLst/>
              <a:gdLst>
                <a:gd name="T0" fmla="*/ 11 w 42"/>
                <a:gd name="T1" fmla="*/ 4 h 91"/>
                <a:gd name="T2" fmla="*/ 11 w 42"/>
                <a:gd name="T3" fmla="*/ 4 h 91"/>
                <a:gd name="T4" fmla="*/ 0 w 42"/>
                <a:gd name="T5" fmla="*/ 0 h 91"/>
                <a:gd name="T6" fmla="*/ 0 w 42"/>
                <a:gd name="T7" fmla="*/ 27 h 91"/>
                <a:gd name="T8" fmla="*/ 0 w 42"/>
                <a:gd name="T9" fmla="*/ 27 h 91"/>
                <a:gd name="T10" fmla="*/ 5 w 42"/>
                <a:gd name="T11" fmla="*/ 30 h 91"/>
                <a:gd name="T12" fmla="*/ 10 w 42"/>
                <a:gd name="T13" fmla="*/ 34 h 91"/>
                <a:gd name="T14" fmla="*/ 13 w 42"/>
                <a:gd name="T15" fmla="*/ 37 h 91"/>
                <a:gd name="T16" fmla="*/ 13 w 42"/>
                <a:gd name="T17" fmla="*/ 41 h 91"/>
                <a:gd name="T18" fmla="*/ 13 w 42"/>
                <a:gd name="T19" fmla="*/ 41 h 91"/>
                <a:gd name="T20" fmla="*/ 12 w 42"/>
                <a:gd name="T21" fmla="*/ 45 h 91"/>
                <a:gd name="T22" fmla="*/ 10 w 42"/>
                <a:gd name="T23" fmla="*/ 49 h 91"/>
                <a:gd name="T24" fmla="*/ 5 w 42"/>
                <a:gd name="T25" fmla="*/ 51 h 91"/>
                <a:gd name="T26" fmla="*/ 0 w 42"/>
                <a:gd name="T27" fmla="*/ 52 h 91"/>
                <a:gd name="T28" fmla="*/ 0 w 42"/>
                <a:gd name="T29" fmla="*/ 91 h 91"/>
                <a:gd name="T30" fmla="*/ 9 w 42"/>
                <a:gd name="T31" fmla="*/ 91 h 91"/>
                <a:gd name="T32" fmla="*/ 9 w 42"/>
                <a:gd name="T33" fmla="*/ 72 h 91"/>
                <a:gd name="T34" fmla="*/ 9 w 42"/>
                <a:gd name="T35" fmla="*/ 72 h 91"/>
                <a:gd name="T36" fmla="*/ 16 w 42"/>
                <a:gd name="T37" fmla="*/ 70 h 91"/>
                <a:gd name="T38" fmla="*/ 23 w 42"/>
                <a:gd name="T39" fmla="*/ 68 h 91"/>
                <a:gd name="T40" fmla="*/ 29 w 42"/>
                <a:gd name="T41" fmla="*/ 64 h 91"/>
                <a:gd name="T42" fmla="*/ 33 w 42"/>
                <a:gd name="T43" fmla="*/ 60 h 91"/>
                <a:gd name="T44" fmla="*/ 37 w 42"/>
                <a:gd name="T45" fmla="*/ 56 h 91"/>
                <a:gd name="T46" fmla="*/ 40 w 42"/>
                <a:gd name="T47" fmla="*/ 50 h 91"/>
                <a:gd name="T48" fmla="*/ 41 w 42"/>
                <a:gd name="T49" fmla="*/ 45 h 91"/>
                <a:gd name="T50" fmla="*/ 42 w 42"/>
                <a:gd name="T51" fmla="*/ 38 h 91"/>
                <a:gd name="T52" fmla="*/ 42 w 42"/>
                <a:gd name="T53" fmla="*/ 38 h 91"/>
                <a:gd name="T54" fmla="*/ 42 w 42"/>
                <a:gd name="T55" fmla="*/ 33 h 91"/>
                <a:gd name="T56" fmla="*/ 40 w 42"/>
                <a:gd name="T57" fmla="*/ 27 h 91"/>
                <a:gd name="T58" fmla="*/ 37 w 42"/>
                <a:gd name="T59" fmla="*/ 22 h 91"/>
                <a:gd name="T60" fmla="*/ 35 w 42"/>
                <a:gd name="T61" fmla="*/ 17 h 91"/>
                <a:gd name="T62" fmla="*/ 31 w 42"/>
                <a:gd name="T63" fmla="*/ 14 h 91"/>
                <a:gd name="T64" fmla="*/ 25 w 42"/>
                <a:gd name="T65" fmla="*/ 11 h 91"/>
                <a:gd name="T66" fmla="*/ 19 w 42"/>
                <a:gd name="T67" fmla="*/ 7 h 91"/>
                <a:gd name="T68" fmla="*/ 11 w 42"/>
                <a:gd name="T69" fmla="*/ 4 h 91"/>
                <a:gd name="T70" fmla="*/ 11 w 42"/>
                <a:gd name="T71"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91">
                  <a:moveTo>
                    <a:pt x="11" y="4"/>
                  </a:moveTo>
                  <a:lnTo>
                    <a:pt x="11" y="4"/>
                  </a:lnTo>
                  <a:lnTo>
                    <a:pt x="0" y="0"/>
                  </a:lnTo>
                  <a:lnTo>
                    <a:pt x="0" y="27"/>
                  </a:lnTo>
                  <a:lnTo>
                    <a:pt x="0" y="27"/>
                  </a:lnTo>
                  <a:lnTo>
                    <a:pt x="5" y="30"/>
                  </a:lnTo>
                  <a:lnTo>
                    <a:pt x="10" y="34"/>
                  </a:lnTo>
                  <a:lnTo>
                    <a:pt x="13" y="37"/>
                  </a:lnTo>
                  <a:lnTo>
                    <a:pt x="13" y="41"/>
                  </a:lnTo>
                  <a:lnTo>
                    <a:pt x="13" y="41"/>
                  </a:lnTo>
                  <a:lnTo>
                    <a:pt x="12" y="45"/>
                  </a:lnTo>
                  <a:lnTo>
                    <a:pt x="10" y="49"/>
                  </a:lnTo>
                  <a:lnTo>
                    <a:pt x="5" y="51"/>
                  </a:lnTo>
                  <a:lnTo>
                    <a:pt x="0" y="52"/>
                  </a:lnTo>
                  <a:lnTo>
                    <a:pt x="0" y="91"/>
                  </a:lnTo>
                  <a:lnTo>
                    <a:pt x="9" y="91"/>
                  </a:lnTo>
                  <a:lnTo>
                    <a:pt x="9" y="72"/>
                  </a:lnTo>
                  <a:lnTo>
                    <a:pt x="9" y="72"/>
                  </a:lnTo>
                  <a:lnTo>
                    <a:pt x="16" y="70"/>
                  </a:lnTo>
                  <a:lnTo>
                    <a:pt x="23" y="68"/>
                  </a:lnTo>
                  <a:lnTo>
                    <a:pt x="29" y="64"/>
                  </a:lnTo>
                  <a:lnTo>
                    <a:pt x="33" y="60"/>
                  </a:lnTo>
                  <a:lnTo>
                    <a:pt x="37" y="56"/>
                  </a:lnTo>
                  <a:lnTo>
                    <a:pt x="40" y="50"/>
                  </a:lnTo>
                  <a:lnTo>
                    <a:pt x="41" y="45"/>
                  </a:lnTo>
                  <a:lnTo>
                    <a:pt x="42" y="38"/>
                  </a:lnTo>
                  <a:lnTo>
                    <a:pt x="42" y="38"/>
                  </a:lnTo>
                  <a:lnTo>
                    <a:pt x="42" y="33"/>
                  </a:lnTo>
                  <a:lnTo>
                    <a:pt x="40" y="27"/>
                  </a:lnTo>
                  <a:lnTo>
                    <a:pt x="37" y="22"/>
                  </a:lnTo>
                  <a:lnTo>
                    <a:pt x="35" y="17"/>
                  </a:lnTo>
                  <a:lnTo>
                    <a:pt x="31" y="14"/>
                  </a:lnTo>
                  <a:lnTo>
                    <a:pt x="25" y="11"/>
                  </a:lnTo>
                  <a:lnTo>
                    <a:pt x="19" y="7"/>
                  </a:lnTo>
                  <a:lnTo>
                    <a:pt x="11" y="4"/>
                  </a:lnTo>
                  <a:lnTo>
                    <a:pt x="11" y="4"/>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400"/>
            <p:cNvSpPr>
              <a:spLocks/>
            </p:cNvSpPr>
            <p:nvPr/>
          </p:nvSpPr>
          <p:spPr bwMode="auto">
            <a:xfrm>
              <a:off x="6539929" y="433388"/>
              <a:ext cx="57150" cy="68263"/>
            </a:xfrm>
            <a:custGeom>
              <a:avLst/>
              <a:gdLst>
                <a:gd name="T0" fmla="*/ 0 w 36"/>
                <a:gd name="T1" fmla="*/ 0 h 43"/>
                <a:gd name="T2" fmla="*/ 0 w 36"/>
                <a:gd name="T3" fmla="*/ 36 h 43"/>
                <a:gd name="T4" fmla="*/ 0 w 36"/>
                <a:gd name="T5" fmla="*/ 36 h 43"/>
                <a:gd name="T6" fmla="*/ 4 w 36"/>
                <a:gd name="T7" fmla="*/ 36 h 43"/>
                <a:gd name="T8" fmla="*/ 4 w 36"/>
                <a:gd name="T9" fmla="*/ 36 h 43"/>
                <a:gd name="T10" fmla="*/ 14 w 36"/>
                <a:gd name="T11" fmla="*/ 38 h 43"/>
                <a:gd name="T12" fmla="*/ 21 w 36"/>
                <a:gd name="T13" fmla="*/ 39 h 43"/>
                <a:gd name="T14" fmla="*/ 31 w 36"/>
                <a:gd name="T15" fmla="*/ 43 h 43"/>
                <a:gd name="T16" fmla="*/ 36 w 36"/>
                <a:gd name="T17" fmla="*/ 22 h 43"/>
                <a:gd name="T18" fmla="*/ 36 w 36"/>
                <a:gd name="T19" fmla="*/ 22 h 43"/>
                <a:gd name="T20" fmla="*/ 25 w 36"/>
                <a:gd name="T21" fmla="*/ 18 h 43"/>
                <a:gd name="T22" fmla="*/ 19 w 36"/>
                <a:gd name="T23" fmla="*/ 17 h 43"/>
                <a:gd name="T24" fmla="*/ 10 w 36"/>
                <a:gd name="T25" fmla="*/ 16 h 43"/>
                <a:gd name="T26" fmla="*/ 10 w 36"/>
                <a:gd name="T27" fmla="*/ 0 h 43"/>
                <a:gd name="T28" fmla="*/ 0 w 3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3">
                  <a:moveTo>
                    <a:pt x="0" y="0"/>
                  </a:moveTo>
                  <a:lnTo>
                    <a:pt x="0" y="36"/>
                  </a:lnTo>
                  <a:lnTo>
                    <a:pt x="0" y="36"/>
                  </a:lnTo>
                  <a:lnTo>
                    <a:pt x="4" y="36"/>
                  </a:lnTo>
                  <a:lnTo>
                    <a:pt x="4" y="36"/>
                  </a:lnTo>
                  <a:lnTo>
                    <a:pt x="14" y="38"/>
                  </a:lnTo>
                  <a:lnTo>
                    <a:pt x="21" y="39"/>
                  </a:lnTo>
                  <a:lnTo>
                    <a:pt x="31" y="43"/>
                  </a:lnTo>
                  <a:lnTo>
                    <a:pt x="36" y="22"/>
                  </a:lnTo>
                  <a:lnTo>
                    <a:pt x="36" y="22"/>
                  </a:lnTo>
                  <a:lnTo>
                    <a:pt x="25" y="18"/>
                  </a:lnTo>
                  <a:lnTo>
                    <a:pt x="19" y="17"/>
                  </a:lnTo>
                  <a:lnTo>
                    <a:pt x="10" y="16"/>
                  </a:lnTo>
                  <a:lnTo>
                    <a:pt x="10" y="0"/>
                  </a:lnTo>
                  <a:lnTo>
                    <a:pt x="0" y="0"/>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7" name="Group 76"/>
          <p:cNvGrpSpPr/>
          <p:nvPr/>
        </p:nvGrpSpPr>
        <p:grpSpPr>
          <a:xfrm>
            <a:off x="7395047" y="4346907"/>
            <a:ext cx="1203579" cy="1198915"/>
            <a:chOff x="704850" y="333375"/>
            <a:chExt cx="819150" cy="815976"/>
          </a:xfrm>
        </p:grpSpPr>
        <p:sp>
          <p:nvSpPr>
            <p:cNvPr id="78" name="Freeform 286"/>
            <p:cNvSpPr>
              <a:spLocks/>
            </p:cNvSpPr>
            <p:nvPr/>
          </p:nvSpPr>
          <p:spPr bwMode="auto">
            <a:xfrm>
              <a:off x="704850" y="342900"/>
              <a:ext cx="809625" cy="796925"/>
            </a:xfrm>
            <a:custGeom>
              <a:avLst/>
              <a:gdLst>
                <a:gd name="T0" fmla="*/ 255 w 510"/>
                <a:gd name="T1" fmla="*/ 502 h 502"/>
                <a:gd name="T2" fmla="*/ 203 w 510"/>
                <a:gd name="T3" fmla="*/ 497 h 502"/>
                <a:gd name="T4" fmla="*/ 155 w 510"/>
                <a:gd name="T5" fmla="*/ 483 h 502"/>
                <a:gd name="T6" fmla="*/ 112 w 510"/>
                <a:gd name="T7" fmla="*/ 460 h 502"/>
                <a:gd name="T8" fmla="*/ 75 w 510"/>
                <a:gd name="T9" fmla="*/ 428 h 502"/>
                <a:gd name="T10" fmla="*/ 43 w 510"/>
                <a:gd name="T11" fmla="*/ 391 h 502"/>
                <a:gd name="T12" fmla="*/ 19 w 510"/>
                <a:gd name="T13" fmla="*/ 349 h 502"/>
                <a:gd name="T14" fmla="*/ 5 w 510"/>
                <a:gd name="T15" fmla="*/ 302 h 502"/>
                <a:gd name="T16" fmla="*/ 0 w 510"/>
                <a:gd name="T17" fmla="*/ 252 h 502"/>
                <a:gd name="T18" fmla="*/ 1 w 510"/>
                <a:gd name="T19" fmla="*/ 225 h 502"/>
                <a:gd name="T20" fmla="*/ 11 w 510"/>
                <a:gd name="T21" fmla="*/ 177 h 502"/>
                <a:gd name="T22" fmla="*/ 30 w 510"/>
                <a:gd name="T23" fmla="*/ 131 h 502"/>
                <a:gd name="T24" fmla="*/ 58 w 510"/>
                <a:gd name="T25" fmla="*/ 91 h 502"/>
                <a:gd name="T26" fmla="*/ 93 w 510"/>
                <a:gd name="T27" fmla="*/ 58 h 502"/>
                <a:gd name="T28" fmla="*/ 134 w 510"/>
                <a:gd name="T29" fmla="*/ 30 h 502"/>
                <a:gd name="T30" fmla="*/ 179 w 510"/>
                <a:gd name="T31" fmla="*/ 11 h 502"/>
                <a:gd name="T32" fmla="*/ 229 w 510"/>
                <a:gd name="T33" fmla="*/ 1 h 502"/>
                <a:gd name="T34" fmla="*/ 255 w 510"/>
                <a:gd name="T35" fmla="*/ 0 h 502"/>
                <a:gd name="T36" fmla="*/ 306 w 510"/>
                <a:gd name="T37" fmla="*/ 5 h 502"/>
                <a:gd name="T38" fmla="*/ 354 w 510"/>
                <a:gd name="T39" fmla="*/ 19 h 502"/>
                <a:gd name="T40" fmla="*/ 397 w 510"/>
                <a:gd name="T41" fmla="*/ 43 h 502"/>
                <a:gd name="T42" fmla="*/ 434 w 510"/>
                <a:gd name="T43" fmla="*/ 73 h 502"/>
                <a:gd name="T44" fmla="*/ 466 w 510"/>
                <a:gd name="T45" fmla="*/ 111 h 502"/>
                <a:gd name="T46" fmla="*/ 490 w 510"/>
                <a:gd name="T47" fmla="*/ 153 h 502"/>
                <a:gd name="T48" fmla="*/ 504 w 510"/>
                <a:gd name="T49" fmla="*/ 201 h 502"/>
                <a:gd name="T50" fmla="*/ 510 w 510"/>
                <a:gd name="T51" fmla="*/ 252 h 502"/>
                <a:gd name="T52" fmla="*/ 508 w 510"/>
                <a:gd name="T53" fmla="*/ 277 h 502"/>
                <a:gd name="T54" fmla="*/ 498 w 510"/>
                <a:gd name="T55" fmla="*/ 326 h 502"/>
                <a:gd name="T56" fmla="*/ 479 w 510"/>
                <a:gd name="T57" fmla="*/ 371 h 502"/>
                <a:gd name="T58" fmla="*/ 451 w 510"/>
                <a:gd name="T59" fmla="*/ 410 h 502"/>
                <a:gd name="T60" fmla="*/ 416 w 510"/>
                <a:gd name="T61" fmla="*/ 445 h 502"/>
                <a:gd name="T62" fmla="*/ 377 w 510"/>
                <a:gd name="T63" fmla="*/ 472 h 502"/>
                <a:gd name="T64" fmla="*/ 331 w 510"/>
                <a:gd name="T65" fmla="*/ 491 h 502"/>
                <a:gd name="T66" fmla="*/ 280 w 510"/>
                <a:gd name="T67" fmla="*/ 501 h 502"/>
                <a:gd name="T68" fmla="*/ 255 w 510"/>
                <a:gd name="T6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2">
                  <a:moveTo>
                    <a:pt x="255" y="502"/>
                  </a:moveTo>
                  <a:lnTo>
                    <a:pt x="255" y="502"/>
                  </a:lnTo>
                  <a:lnTo>
                    <a:pt x="229" y="501"/>
                  </a:lnTo>
                  <a:lnTo>
                    <a:pt x="203" y="497"/>
                  </a:lnTo>
                  <a:lnTo>
                    <a:pt x="179" y="491"/>
                  </a:lnTo>
                  <a:lnTo>
                    <a:pt x="155" y="483"/>
                  </a:lnTo>
                  <a:lnTo>
                    <a:pt x="134" y="472"/>
                  </a:lnTo>
                  <a:lnTo>
                    <a:pt x="112" y="460"/>
                  </a:lnTo>
                  <a:lnTo>
                    <a:pt x="93" y="445"/>
                  </a:lnTo>
                  <a:lnTo>
                    <a:pt x="75" y="428"/>
                  </a:lnTo>
                  <a:lnTo>
                    <a:pt x="58" y="410"/>
                  </a:lnTo>
                  <a:lnTo>
                    <a:pt x="43" y="391"/>
                  </a:lnTo>
                  <a:lnTo>
                    <a:pt x="30" y="371"/>
                  </a:lnTo>
                  <a:lnTo>
                    <a:pt x="19" y="349"/>
                  </a:lnTo>
                  <a:lnTo>
                    <a:pt x="11" y="326"/>
                  </a:lnTo>
                  <a:lnTo>
                    <a:pt x="5" y="302"/>
                  </a:lnTo>
                  <a:lnTo>
                    <a:pt x="1" y="277"/>
                  </a:lnTo>
                  <a:lnTo>
                    <a:pt x="0" y="252"/>
                  </a:lnTo>
                  <a:lnTo>
                    <a:pt x="0" y="252"/>
                  </a:lnTo>
                  <a:lnTo>
                    <a:pt x="1" y="225"/>
                  </a:lnTo>
                  <a:lnTo>
                    <a:pt x="5" y="201"/>
                  </a:lnTo>
                  <a:lnTo>
                    <a:pt x="11" y="177"/>
                  </a:lnTo>
                  <a:lnTo>
                    <a:pt x="19" y="153"/>
                  </a:lnTo>
                  <a:lnTo>
                    <a:pt x="30" y="131"/>
                  </a:lnTo>
                  <a:lnTo>
                    <a:pt x="43" y="111"/>
                  </a:lnTo>
                  <a:lnTo>
                    <a:pt x="58" y="91"/>
                  </a:lnTo>
                  <a:lnTo>
                    <a:pt x="75" y="73"/>
                  </a:lnTo>
                  <a:lnTo>
                    <a:pt x="93" y="58"/>
                  </a:lnTo>
                  <a:lnTo>
                    <a:pt x="112" y="43"/>
                  </a:lnTo>
                  <a:lnTo>
                    <a:pt x="134" y="30"/>
                  </a:lnTo>
                  <a:lnTo>
                    <a:pt x="155" y="19"/>
                  </a:lnTo>
                  <a:lnTo>
                    <a:pt x="179" y="11"/>
                  </a:lnTo>
                  <a:lnTo>
                    <a:pt x="203" y="5"/>
                  </a:lnTo>
                  <a:lnTo>
                    <a:pt x="229" y="1"/>
                  </a:lnTo>
                  <a:lnTo>
                    <a:pt x="255" y="0"/>
                  </a:lnTo>
                  <a:lnTo>
                    <a:pt x="255" y="0"/>
                  </a:lnTo>
                  <a:lnTo>
                    <a:pt x="280" y="1"/>
                  </a:lnTo>
                  <a:lnTo>
                    <a:pt x="306" y="5"/>
                  </a:lnTo>
                  <a:lnTo>
                    <a:pt x="331" y="11"/>
                  </a:lnTo>
                  <a:lnTo>
                    <a:pt x="354" y="19"/>
                  </a:lnTo>
                  <a:lnTo>
                    <a:pt x="377" y="30"/>
                  </a:lnTo>
                  <a:lnTo>
                    <a:pt x="397" y="43"/>
                  </a:lnTo>
                  <a:lnTo>
                    <a:pt x="416" y="58"/>
                  </a:lnTo>
                  <a:lnTo>
                    <a:pt x="434" y="73"/>
                  </a:lnTo>
                  <a:lnTo>
                    <a:pt x="451" y="91"/>
                  </a:lnTo>
                  <a:lnTo>
                    <a:pt x="466" y="111"/>
                  </a:lnTo>
                  <a:lnTo>
                    <a:pt x="479" y="131"/>
                  </a:lnTo>
                  <a:lnTo>
                    <a:pt x="490" y="153"/>
                  </a:lnTo>
                  <a:lnTo>
                    <a:pt x="498" y="177"/>
                  </a:lnTo>
                  <a:lnTo>
                    <a:pt x="504" y="201"/>
                  </a:lnTo>
                  <a:lnTo>
                    <a:pt x="508" y="225"/>
                  </a:lnTo>
                  <a:lnTo>
                    <a:pt x="510" y="252"/>
                  </a:lnTo>
                  <a:lnTo>
                    <a:pt x="510" y="252"/>
                  </a:lnTo>
                  <a:lnTo>
                    <a:pt x="508" y="277"/>
                  </a:lnTo>
                  <a:lnTo>
                    <a:pt x="504" y="302"/>
                  </a:lnTo>
                  <a:lnTo>
                    <a:pt x="498" y="326"/>
                  </a:lnTo>
                  <a:lnTo>
                    <a:pt x="490" y="349"/>
                  </a:lnTo>
                  <a:lnTo>
                    <a:pt x="479" y="371"/>
                  </a:lnTo>
                  <a:lnTo>
                    <a:pt x="466" y="391"/>
                  </a:lnTo>
                  <a:lnTo>
                    <a:pt x="451" y="410"/>
                  </a:lnTo>
                  <a:lnTo>
                    <a:pt x="434" y="428"/>
                  </a:lnTo>
                  <a:lnTo>
                    <a:pt x="416" y="445"/>
                  </a:lnTo>
                  <a:lnTo>
                    <a:pt x="397" y="460"/>
                  </a:lnTo>
                  <a:lnTo>
                    <a:pt x="377" y="472"/>
                  </a:lnTo>
                  <a:lnTo>
                    <a:pt x="354" y="483"/>
                  </a:lnTo>
                  <a:lnTo>
                    <a:pt x="331" y="491"/>
                  </a:lnTo>
                  <a:lnTo>
                    <a:pt x="306" y="497"/>
                  </a:lnTo>
                  <a:lnTo>
                    <a:pt x="280" y="501"/>
                  </a:lnTo>
                  <a:lnTo>
                    <a:pt x="255" y="502"/>
                  </a:lnTo>
                  <a:lnTo>
                    <a:pt x="255" y="502"/>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9" name="Picture 28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334963"/>
              <a:ext cx="8191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288"/>
            <p:cNvSpPr>
              <a:spLocks/>
            </p:cNvSpPr>
            <p:nvPr/>
          </p:nvSpPr>
          <p:spPr bwMode="auto">
            <a:xfrm>
              <a:off x="1309688" y="404813"/>
              <a:ext cx="196850" cy="173038"/>
            </a:xfrm>
            <a:custGeom>
              <a:avLst/>
              <a:gdLst>
                <a:gd name="T0" fmla="*/ 124 w 124"/>
                <a:gd name="T1" fmla="*/ 79 h 109"/>
                <a:gd name="T2" fmla="*/ 124 w 124"/>
                <a:gd name="T3" fmla="*/ 79 h 109"/>
                <a:gd name="T4" fmla="*/ 124 w 124"/>
                <a:gd name="T5" fmla="*/ 81 h 109"/>
                <a:gd name="T6" fmla="*/ 123 w 124"/>
                <a:gd name="T7" fmla="*/ 83 h 109"/>
                <a:gd name="T8" fmla="*/ 121 w 124"/>
                <a:gd name="T9" fmla="*/ 84 h 109"/>
                <a:gd name="T10" fmla="*/ 118 w 124"/>
                <a:gd name="T11" fmla="*/ 85 h 109"/>
                <a:gd name="T12" fmla="*/ 108 w 124"/>
                <a:gd name="T13" fmla="*/ 85 h 109"/>
                <a:gd name="T14" fmla="*/ 108 w 124"/>
                <a:gd name="T15" fmla="*/ 109 h 109"/>
                <a:gd name="T16" fmla="*/ 79 w 124"/>
                <a:gd name="T17" fmla="*/ 85 h 109"/>
                <a:gd name="T18" fmla="*/ 5 w 124"/>
                <a:gd name="T19" fmla="*/ 85 h 109"/>
                <a:gd name="T20" fmla="*/ 5 w 124"/>
                <a:gd name="T21" fmla="*/ 85 h 109"/>
                <a:gd name="T22" fmla="*/ 4 w 124"/>
                <a:gd name="T23" fmla="*/ 84 h 109"/>
                <a:gd name="T24" fmla="*/ 2 w 124"/>
                <a:gd name="T25" fmla="*/ 83 h 109"/>
                <a:gd name="T26" fmla="*/ 0 w 124"/>
                <a:gd name="T27" fmla="*/ 81 h 109"/>
                <a:gd name="T28" fmla="*/ 0 w 124"/>
                <a:gd name="T29" fmla="*/ 79 h 109"/>
                <a:gd name="T30" fmla="*/ 0 w 124"/>
                <a:gd name="T31" fmla="*/ 7 h 109"/>
                <a:gd name="T32" fmla="*/ 0 w 124"/>
                <a:gd name="T33" fmla="*/ 7 h 109"/>
                <a:gd name="T34" fmla="*/ 0 w 124"/>
                <a:gd name="T35" fmla="*/ 4 h 109"/>
                <a:gd name="T36" fmla="*/ 2 w 124"/>
                <a:gd name="T37" fmla="*/ 2 h 109"/>
                <a:gd name="T38" fmla="*/ 4 w 124"/>
                <a:gd name="T39" fmla="*/ 1 h 109"/>
                <a:gd name="T40" fmla="*/ 5 w 124"/>
                <a:gd name="T41" fmla="*/ 0 h 109"/>
                <a:gd name="T42" fmla="*/ 118 w 124"/>
                <a:gd name="T43" fmla="*/ 0 h 109"/>
                <a:gd name="T44" fmla="*/ 118 w 124"/>
                <a:gd name="T45" fmla="*/ 0 h 109"/>
                <a:gd name="T46" fmla="*/ 121 w 124"/>
                <a:gd name="T47" fmla="*/ 1 h 109"/>
                <a:gd name="T48" fmla="*/ 123 w 124"/>
                <a:gd name="T49" fmla="*/ 2 h 109"/>
                <a:gd name="T50" fmla="*/ 124 w 124"/>
                <a:gd name="T51" fmla="*/ 4 h 109"/>
                <a:gd name="T52" fmla="*/ 124 w 124"/>
                <a:gd name="T53" fmla="*/ 7 h 109"/>
                <a:gd name="T54" fmla="*/ 124 w 124"/>
                <a:gd name="T55"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09">
                  <a:moveTo>
                    <a:pt x="124" y="79"/>
                  </a:moveTo>
                  <a:lnTo>
                    <a:pt x="124" y="79"/>
                  </a:lnTo>
                  <a:lnTo>
                    <a:pt x="124" y="81"/>
                  </a:lnTo>
                  <a:lnTo>
                    <a:pt x="123" y="83"/>
                  </a:lnTo>
                  <a:lnTo>
                    <a:pt x="121" y="84"/>
                  </a:lnTo>
                  <a:lnTo>
                    <a:pt x="118" y="85"/>
                  </a:lnTo>
                  <a:lnTo>
                    <a:pt x="108" y="85"/>
                  </a:lnTo>
                  <a:lnTo>
                    <a:pt x="108" y="109"/>
                  </a:lnTo>
                  <a:lnTo>
                    <a:pt x="79" y="85"/>
                  </a:lnTo>
                  <a:lnTo>
                    <a:pt x="5" y="85"/>
                  </a:lnTo>
                  <a:lnTo>
                    <a:pt x="5" y="85"/>
                  </a:lnTo>
                  <a:lnTo>
                    <a:pt x="4" y="84"/>
                  </a:lnTo>
                  <a:lnTo>
                    <a:pt x="2" y="83"/>
                  </a:lnTo>
                  <a:lnTo>
                    <a:pt x="0" y="81"/>
                  </a:lnTo>
                  <a:lnTo>
                    <a:pt x="0" y="79"/>
                  </a:lnTo>
                  <a:lnTo>
                    <a:pt x="0" y="7"/>
                  </a:lnTo>
                  <a:lnTo>
                    <a:pt x="0" y="7"/>
                  </a:lnTo>
                  <a:lnTo>
                    <a:pt x="0" y="4"/>
                  </a:lnTo>
                  <a:lnTo>
                    <a:pt x="2" y="2"/>
                  </a:lnTo>
                  <a:lnTo>
                    <a:pt x="4" y="1"/>
                  </a:lnTo>
                  <a:lnTo>
                    <a:pt x="5" y="0"/>
                  </a:lnTo>
                  <a:lnTo>
                    <a:pt x="118" y="0"/>
                  </a:lnTo>
                  <a:lnTo>
                    <a:pt x="118" y="0"/>
                  </a:lnTo>
                  <a:lnTo>
                    <a:pt x="121" y="1"/>
                  </a:lnTo>
                  <a:lnTo>
                    <a:pt x="123" y="2"/>
                  </a:lnTo>
                  <a:lnTo>
                    <a:pt x="124" y="4"/>
                  </a:lnTo>
                  <a:lnTo>
                    <a:pt x="124" y="7"/>
                  </a:lnTo>
                  <a:lnTo>
                    <a:pt x="124" y="79"/>
                  </a:lnTo>
                  <a:close/>
                </a:path>
              </a:pathLst>
            </a:custGeom>
            <a:solidFill>
              <a:srgbClr val="01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89"/>
            <p:cNvSpPr>
              <a:spLocks/>
            </p:cNvSpPr>
            <p:nvPr/>
          </p:nvSpPr>
          <p:spPr bwMode="auto">
            <a:xfrm>
              <a:off x="1219200" y="333375"/>
              <a:ext cx="227013" cy="198438"/>
            </a:xfrm>
            <a:custGeom>
              <a:avLst/>
              <a:gdLst>
                <a:gd name="T0" fmla="*/ 0 w 143"/>
                <a:gd name="T1" fmla="*/ 90 h 125"/>
                <a:gd name="T2" fmla="*/ 0 w 143"/>
                <a:gd name="T3" fmla="*/ 90 h 125"/>
                <a:gd name="T4" fmla="*/ 0 w 143"/>
                <a:gd name="T5" fmla="*/ 93 h 125"/>
                <a:gd name="T6" fmla="*/ 1 w 143"/>
                <a:gd name="T7" fmla="*/ 95 h 125"/>
                <a:gd name="T8" fmla="*/ 3 w 143"/>
                <a:gd name="T9" fmla="*/ 96 h 125"/>
                <a:gd name="T10" fmla="*/ 6 w 143"/>
                <a:gd name="T11" fmla="*/ 97 h 125"/>
                <a:gd name="T12" fmla="*/ 19 w 143"/>
                <a:gd name="T13" fmla="*/ 97 h 125"/>
                <a:gd name="T14" fmla="*/ 19 w 143"/>
                <a:gd name="T15" fmla="*/ 125 h 125"/>
                <a:gd name="T16" fmla="*/ 51 w 143"/>
                <a:gd name="T17" fmla="*/ 97 h 125"/>
                <a:gd name="T18" fmla="*/ 137 w 143"/>
                <a:gd name="T19" fmla="*/ 97 h 125"/>
                <a:gd name="T20" fmla="*/ 137 w 143"/>
                <a:gd name="T21" fmla="*/ 97 h 125"/>
                <a:gd name="T22" fmla="*/ 139 w 143"/>
                <a:gd name="T23" fmla="*/ 96 h 125"/>
                <a:gd name="T24" fmla="*/ 142 w 143"/>
                <a:gd name="T25" fmla="*/ 95 h 125"/>
                <a:gd name="T26" fmla="*/ 143 w 143"/>
                <a:gd name="T27" fmla="*/ 93 h 125"/>
                <a:gd name="T28" fmla="*/ 143 w 143"/>
                <a:gd name="T29" fmla="*/ 90 h 125"/>
                <a:gd name="T30" fmla="*/ 143 w 143"/>
                <a:gd name="T31" fmla="*/ 7 h 125"/>
                <a:gd name="T32" fmla="*/ 143 w 143"/>
                <a:gd name="T33" fmla="*/ 7 h 125"/>
                <a:gd name="T34" fmla="*/ 143 w 143"/>
                <a:gd name="T35" fmla="*/ 4 h 125"/>
                <a:gd name="T36" fmla="*/ 142 w 143"/>
                <a:gd name="T37" fmla="*/ 1 h 125"/>
                <a:gd name="T38" fmla="*/ 139 w 143"/>
                <a:gd name="T39" fmla="*/ 0 h 125"/>
                <a:gd name="T40" fmla="*/ 137 w 143"/>
                <a:gd name="T41" fmla="*/ 0 h 125"/>
                <a:gd name="T42" fmla="*/ 6 w 143"/>
                <a:gd name="T43" fmla="*/ 0 h 125"/>
                <a:gd name="T44" fmla="*/ 6 w 143"/>
                <a:gd name="T45" fmla="*/ 0 h 125"/>
                <a:gd name="T46" fmla="*/ 3 w 143"/>
                <a:gd name="T47" fmla="*/ 0 h 125"/>
                <a:gd name="T48" fmla="*/ 1 w 143"/>
                <a:gd name="T49" fmla="*/ 1 h 125"/>
                <a:gd name="T50" fmla="*/ 0 w 143"/>
                <a:gd name="T51" fmla="*/ 4 h 125"/>
                <a:gd name="T52" fmla="*/ 0 w 143"/>
                <a:gd name="T53" fmla="*/ 7 h 125"/>
                <a:gd name="T54" fmla="*/ 0 w 143"/>
                <a:gd name="T55"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25">
                  <a:moveTo>
                    <a:pt x="0" y="90"/>
                  </a:moveTo>
                  <a:lnTo>
                    <a:pt x="0" y="90"/>
                  </a:lnTo>
                  <a:lnTo>
                    <a:pt x="0" y="93"/>
                  </a:lnTo>
                  <a:lnTo>
                    <a:pt x="1" y="95"/>
                  </a:lnTo>
                  <a:lnTo>
                    <a:pt x="3" y="96"/>
                  </a:lnTo>
                  <a:lnTo>
                    <a:pt x="6" y="97"/>
                  </a:lnTo>
                  <a:lnTo>
                    <a:pt x="19" y="97"/>
                  </a:lnTo>
                  <a:lnTo>
                    <a:pt x="19" y="125"/>
                  </a:lnTo>
                  <a:lnTo>
                    <a:pt x="51" y="97"/>
                  </a:lnTo>
                  <a:lnTo>
                    <a:pt x="137" y="97"/>
                  </a:lnTo>
                  <a:lnTo>
                    <a:pt x="137" y="97"/>
                  </a:lnTo>
                  <a:lnTo>
                    <a:pt x="139" y="96"/>
                  </a:lnTo>
                  <a:lnTo>
                    <a:pt x="142" y="95"/>
                  </a:lnTo>
                  <a:lnTo>
                    <a:pt x="143" y="93"/>
                  </a:lnTo>
                  <a:lnTo>
                    <a:pt x="143" y="90"/>
                  </a:lnTo>
                  <a:lnTo>
                    <a:pt x="143" y="7"/>
                  </a:lnTo>
                  <a:lnTo>
                    <a:pt x="143" y="7"/>
                  </a:lnTo>
                  <a:lnTo>
                    <a:pt x="143" y="4"/>
                  </a:lnTo>
                  <a:lnTo>
                    <a:pt x="142" y="1"/>
                  </a:lnTo>
                  <a:lnTo>
                    <a:pt x="139" y="0"/>
                  </a:lnTo>
                  <a:lnTo>
                    <a:pt x="137" y="0"/>
                  </a:lnTo>
                  <a:lnTo>
                    <a:pt x="6" y="0"/>
                  </a:lnTo>
                  <a:lnTo>
                    <a:pt x="6" y="0"/>
                  </a:lnTo>
                  <a:lnTo>
                    <a:pt x="3" y="0"/>
                  </a:lnTo>
                  <a:lnTo>
                    <a:pt x="1" y="1"/>
                  </a:lnTo>
                  <a:lnTo>
                    <a:pt x="0" y="4"/>
                  </a:lnTo>
                  <a:lnTo>
                    <a:pt x="0" y="7"/>
                  </a:lnTo>
                  <a:lnTo>
                    <a:pt x="0" y="90"/>
                  </a:lnTo>
                  <a:close/>
                </a:path>
              </a:pathLst>
            </a:custGeom>
            <a:solidFill>
              <a:srgbClr val="CDD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90"/>
            <p:cNvSpPr>
              <a:spLocks/>
            </p:cNvSpPr>
            <p:nvPr/>
          </p:nvSpPr>
          <p:spPr bwMode="auto">
            <a:xfrm>
              <a:off x="1309688" y="423863"/>
              <a:ext cx="196850" cy="171450"/>
            </a:xfrm>
            <a:custGeom>
              <a:avLst/>
              <a:gdLst>
                <a:gd name="T0" fmla="*/ 124 w 124"/>
                <a:gd name="T1" fmla="*/ 78 h 108"/>
                <a:gd name="T2" fmla="*/ 124 w 124"/>
                <a:gd name="T3" fmla="*/ 78 h 108"/>
                <a:gd name="T4" fmla="*/ 124 w 124"/>
                <a:gd name="T5" fmla="*/ 80 h 108"/>
                <a:gd name="T6" fmla="*/ 123 w 124"/>
                <a:gd name="T7" fmla="*/ 83 h 108"/>
                <a:gd name="T8" fmla="*/ 121 w 124"/>
                <a:gd name="T9" fmla="*/ 84 h 108"/>
                <a:gd name="T10" fmla="*/ 118 w 124"/>
                <a:gd name="T11" fmla="*/ 84 h 108"/>
                <a:gd name="T12" fmla="*/ 108 w 124"/>
                <a:gd name="T13" fmla="*/ 84 h 108"/>
                <a:gd name="T14" fmla="*/ 108 w 124"/>
                <a:gd name="T15" fmla="*/ 108 h 108"/>
                <a:gd name="T16" fmla="*/ 79 w 124"/>
                <a:gd name="T17" fmla="*/ 84 h 108"/>
                <a:gd name="T18" fmla="*/ 5 w 124"/>
                <a:gd name="T19" fmla="*/ 84 h 108"/>
                <a:gd name="T20" fmla="*/ 5 w 124"/>
                <a:gd name="T21" fmla="*/ 84 h 108"/>
                <a:gd name="T22" fmla="*/ 4 w 124"/>
                <a:gd name="T23" fmla="*/ 84 h 108"/>
                <a:gd name="T24" fmla="*/ 2 w 124"/>
                <a:gd name="T25" fmla="*/ 83 h 108"/>
                <a:gd name="T26" fmla="*/ 0 w 124"/>
                <a:gd name="T27" fmla="*/ 80 h 108"/>
                <a:gd name="T28" fmla="*/ 0 w 124"/>
                <a:gd name="T29" fmla="*/ 78 h 108"/>
                <a:gd name="T30" fmla="*/ 0 w 124"/>
                <a:gd name="T31" fmla="*/ 6 h 108"/>
                <a:gd name="T32" fmla="*/ 0 w 124"/>
                <a:gd name="T33" fmla="*/ 6 h 108"/>
                <a:gd name="T34" fmla="*/ 0 w 124"/>
                <a:gd name="T35" fmla="*/ 3 h 108"/>
                <a:gd name="T36" fmla="*/ 2 w 124"/>
                <a:gd name="T37" fmla="*/ 1 h 108"/>
                <a:gd name="T38" fmla="*/ 4 w 124"/>
                <a:gd name="T39" fmla="*/ 0 h 108"/>
                <a:gd name="T40" fmla="*/ 5 w 124"/>
                <a:gd name="T41" fmla="*/ 0 h 108"/>
                <a:gd name="T42" fmla="*/ 118 w 124"/>
                <a:gd name="T43" fmla="*/ 0 h 108"/>
                <a:gd name="T44" fmla="*/ 118 w 124"/>
                <a:gd name="T45" fmla="*/ 0 h 108"/>
                <a:gd name="T46" fmla="*/ 121 w 124"/>
                <a:gd name="T47" fmla="*/ 0 h 108"/>
                <a:gd name="T48" fmla="*/ 123 w 124"/>
                <a:gd name="T49" fmla="*/ 1 h 108"/>
                <a:gd name="T50" fmla="*/ 124 w 124"/>
                <a:gd name="T51" fmla="*/ 3 h 108"/>
                <a:gd name="T52" fmla="*/ 124 w 124"/>
                <a:gd name="T53" fmla="*/ 6 h 108"/>
                <a:gd name="T54" fmla="*/ 124 w 124"/>
                <a:gd name="T55"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08">
                  <a:moveTo>
                    <a:pt x="124" y="78"/>
                  </a:moveTo>
                  <a:lnTo>
                    <a:pt x="124" y="78"/>
                  </a:lnTo>
                  <a:lnTo>
                    <a:pt x="124" y="80"/>
                  </a:lnTo>
                  <a:lnTo>
                    <a:pt x="123" y="83"/>
                  </a:lnTo>
                  <a:lnTo>
                    <a:pt x="121" y="84"/>
                  </a:lnTo>
                  <a:lnTo>
                    <a:pt x="118" y="84"/>
                  </a:lnTo>
                  <a:lnTo>
                    <a:pt x="108" y="84"/>
                  </a:lnTo>
                  <a:lnTo>
                    <a:pt x="108" y="108"/>
                  </a:lnTo>
                  <a:lnTo>
                    <a:pt x="79" y="84"/>
                  </a:lnTo>
                  <a:lnTo>
                    <a:pt x="5" y="84"/>
                  </a:lnTo>
                  <a:lnTo>
                    <a:pt x="5" y="84"/>
                  </a:lnTo>
                  <a:lnTo>
                    <a:pt x="4" y="84"/>
                  </a:lnTo>
                  <a:lnTo>
                    <a:pt x="2" y="83"/>
                  </a:lnTo>
                  <a:lnTo>
                    <a:pt x="0" y="80"/>
                  </a:lnTo>
                  <a:lnTo>
                    <a:pt x="0" y="78"/>
                  </a:lnTo>
                  <a:lnTo>
                    <a:pt x="0" y="6"/>
                  </a:lnTo>
                  <a:lnTo>
                    <a:pt x="0" y="6"/>
                  </a:lnTo>
                  <a:lnTo>
                    <a:pt x="0" y="3"/>
                  </a:lnTo>
                  <a:lnTo>
                    <a:pt x="2" y="1"/>
                  </a:lnTo>
                  <a:lnTo>
                    <a:pt x="4" y="0"/>
                  </a:lnTo>
                  <a:lnTo>
                    <a:pt x="5" y="0"/>
                  </a:lnTo>
                  <a:lnTo>
                    <a:pt x="118" y="0"/>
                  </a:lnTo>
                  <a:lnTo>
                    <a:pt x="118" y="0"/>
                  </a:lnTo>
                  <a:lnTo>
                    <a:pt x="121" y="0"/>
                  </a:lnTo>
                  <a:lnTo>
                    <a:pt x="123" y="1"/>
                  </a:lnTo>
                  <a:lnTo>
                    <a:pt x="124" y="3"/>
                  </a:lnTo>
                  <a:lnTo>
                    <a:pt x="124" y="6"/>
                  </a:lnTo>
                  <a:lnTo>
                    <a:pt x="124" y="78"/>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91"/>
            <p:cNvSpPr>
              <a:spLocks/>
            </p:cNvSpPr>
            <p:nvPr/>
          </p:nvSpPr>
          <p:spPr bwMode="auto">
            <a:xfrm>
              <a:off x="1219200" y="352425"/>
              <a:ext cx="227013" cy="198438"/>
            </a:xfrm>
            <a:custGeom>
              <a:avLst/>
              <a:gdLst>
                <a:gd name="T0" fmla="*/ 0 w 143"/>
                <a:gd name="T1" fmla="*/ 91 h 125"/>
                <a:gd name="T2" fmla="*/ 0 w 143"/>
                <a:gd name="T3" fmla="*/ 91 h 125"/>
                <a:gd name="T4" fmla="*/ 0 w 143"/>
                <a:gd name="T5" fmla="*/ 94 h 125"/>
                <a:gd name="T6" fmla="*/ 1 w 143"/>
                <a:gd name="T7" fmla="*/ 96 h 125"/>
                <a:gd name="T8" fmla="*/ 3 w 143"/>
                <a:gd name="T9" fmla="*/ 98 h 125"/>
                <a:gd name="T10" fmla="*/ 6 w 143"/>
                <a:gd name="T11" fmla="*/ 99 h 125"/>
                <a:gd name="T12" fmla="*/ 19 w 143"/>
                <a:gd name="T13" fmla="*/ 99 h 125"/>
                <a:gd name="T14" fmla="*/ 19 w 143"/>
                <a:gd name="T15" fmla="*/ 125 h 125"/>
                <a:gd name="T16" fmla="*/ 51 w 143"/>
                <a:gd name="T17" fmla="*/ 99 h 125"/>
                <a:gd name="T18" fmla="*/ 137 w 143"/>
                <a:gd name="T19" fmla="*/ 99 h 125"/>
                <a:gd name="T20" fmla="*/ 137 w 143"/>
                <a:gd name="T21" fmla="*/ 99 h 125"/>
                <a:gd name="T22" fmla="*/ 139 w 143"/>
                <a:gd name="T23" fmla="*/ 98 h 125"/>
                <a:gd name="T24" fmla="*/ 142 w 143"/>
                <a:gd name="T25" fmla="*/ 96 h 125"/>
                <a:gd name="T26" fmla="*/ 143 w 143"/>
                <a:gd name="T27" fmla="*/ 94 h 125"/>
                <a:gd name="T28" fmla="*/ 143 w 143"/>
                <a:gd name="T29" fmla="*/ 91 h 125"/>
                <a:gd name="T30" fmla="*/ 143 w 143"/>
                <a:gd name="T31" fmla="*/ 7 h 125"/>
                <a:gd name="T32" fmla="*/ 143 w 143"/>
                <a:gd name="T33" fmla="*/ 7 h 125"/>
                <a:gd name="T34" fmla="*/ 143 w 143"/>
                <a:gd name="T35" fmla="*/ 5 h 125"/>
                <a:gd name="T36" fmla="*/ 142 w 143"/>
                <a:gd name="T37" fmla="*/ 2 h 125"/>
                <a:gd name="T38" fmla="*/ 139 w 143"/>
                <a:gd name="T39" fmla="*/ 1 h 125"/>
                <a:gd name="T40" fmla="*/ 137 w 143"/>
                <a:gd name="T41" fmla="*/ 0 h 125"/>
                <a:gd name="T42" fmla="*/ 6 w 143"/>
                <a:gd name="T43" fmla="*/ 0 h 125"/>
                <a:gd name="T44" fmla="*/ 6 w 143"/>
                <a:gd name="T45" fmla="*/ 0 h 125"/>
                <a:gd name="T46" fmla="*/ 3 w 143"/>
                <a:gd name="T47" fmla="*/ 1 h 125"/>
                <a:gd name="T48" fmla="*/ 1 w 143"/>
                <a:gd name="T49" fmla="*/ 2 h 125"/>
                <a:gd name="T50" fmla="*/ 0 w 143"/>
                <a:gd name="T51" fmla="*/ 5 h 125"/>
                <a:gd name="T52" fmla="*/ 0 w 143"/>
                <a:gd name="T53" fmla="*/ 7 h 125"/>
                <a:gd name="T54" fmla="*/ 0 w 143"/>
                <a:gd name="T55" fmla="*/ 9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25">
                  <a:moveTo>
                    <a:pt x="0" y="91"/>
                  </a:moveTo>
                  <a:lnTo>
                    <a:pt x="0" y="91"/>
                  </a:lnTo>
                  <a:lnTo>
                    <a:pt x="0" y="94"/>
                  </a:lnTo>
                  <a:lnTo>
                    <a:pt x="1" y="96"/>
                  </a:lnTo>
                  <a:lnTo>
                    <a:pt x="3" y="98"/>
                  </a:lnTo>
                  <a:lnTo>
                    <a:pt x="6" y="99"/>
                  </a:lnTo>
                  <a:lnTo>
                    <a:pt x="19" y="99"/>
                  </a:lnTo>
                  <a:lnTo>
                    <a:pt x="19" y="125"/>
                  </a:lnTo>
                  <a:lnTo>
                    <a:pt x="51" y="99"/>
                  </a:lnTo>
                  <a:lnTo>
                    <a:pt x="137" y="99"/>
                  </a:lnTo>
                  <a:lnTo>
                    <a:pt x="137" y="99"/>
                  </a:lnTo>
                  <a:lnTo>
                    <a:pt x="139" y="98"/>
                  </a:lnTo>
                  <a:lnTo>
                    <a:pt x="142" y="96"/>
                  </a:lnTo>
                  <a:lnTo>
                    <a:pt x="143" y="94"/>
                  </a:lnTo>
                  <a:lnTo>
                    <a:pt x="143" y="91"/>
                  </a:lnTo>
                  <a:lnTo>
                    <a:pt x="143" y="7"/>
                  </a:lnTo>
                  <a:lnTo>
                    <a:pt x="143" y="7"/>
                  </a:lnTo>
                  <a:lnTo>
                    <a:pt x="143" y="5"/>
                  </a:lnTo>
                  <a:lnTo>
                    <a:pt x="142" y="2"/>
                  </a:lnTo>
                  <a:lnTo>
                    <a:pt x="139" y="1"/>
                  </a:lnTo>
                  <a:lnTo>
                    <a:pt x="137" y="0"/>
                  </a:lnTo>
                  <a:lnTo>
                    <a:pt x="6" y="0"/>
                  </a:lnTo>
                  <a:lnTo>
                    <a:pt x="6" y="0"/>
                  </a:lnTo>
                  <a:lnTo>
                    <a:pt x="3" y="1"/>
                  </a:lnTo>
                  <a:lnTo>
                    <a:pt x="1" y="2"/>
                  </a:lnTo>
                  <a:lnTo>
                    <a:pt x="0" y="5"/>
                  </a:lnTo>
                  <a:lnTo>
                    <a:pt x="0" y="7"/>
                  </a:lnTo>
                  <a:lnTo>
                    <a:pt x="0" y="91"/>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Rectangle 292"/>
            <p:cNvSpPr>
              <a:spLocks noChangeArrowheads="1"/>
            </p:cNvSpPr>
            <p:nvPr/>
          </p:nvSpPr>
          <p:spPr bwMode="auto">
            <a:xfrm>
              <a:off x="1250950" y="395288"/>
              <a:ext cx="160338" cy="11113"/>
            </a:xfrm>
            <a:prstGeom prst="rect">
              <a:avLst/>
            </a:prstGeom>
            <a:solidFill>
              <a:srgbClr val="484F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Rectangle 293"/>
            <p:cNvSpPr>
              <a:spLocks noChangeArrowheads="1"/>
            </p:cNvSpPr>
            <p:nvPr/>
          </p:nvSpPr>
          <p:spPr bwMode="auto">
            <a:xfrm>
              <a:off x="1250950" y="427038"/>
              <a:ext cx="160338" cy="9525"/>
            </a:xfrm>
            <a:prstGeom prst="rect">
              <a:avLst/>
            </a:prstGeom>
            <a:solidFill>
              <a:srgbClr val="484F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Rectangle 294"/>
            <p:cNvSpPr>
              <a:spLocks noChangeArrowheads="1"/>
            </p:cNvSpPr>
            <p:nvPr/>
          </p:nvSpPr>
          <p:spPr bwMode="auto">
            <a:xfrm>
              <a:off x="1250950" y="458788"/>
              <a:ext cx="127000" cy="9525"/>
            </a:xfrm>
            <a:prstGeom prst="rect">
              <a:avLst/>
            </a:prstGeom>
            <a:solidFill>
              <a:srgbClr val="484F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5"/>
            <p:cNvSpPr>
              <a:spLocks/>
            </p:cNvSpPr>
            <p:nvPr/>
          </p:nvSpPr>
          <p:spPr bwMode="auto">
            <a:xfrm>
              <a:off x="1046163" y="390525"/>
              <a:ext cx="79375" cy="77788"/>
            </a:xfrm>
            <a:custGeom>
              <a:avLst/>
              <a:gdLst>
                <a:gd name="T0" fmla="*/ 24 w 50"/>
                <a:gd name="T1" fmla="*/ 49 h 49"/>
                <a:gd name="T2" fmla="*/ 24 w 50"/>
                <a:gd name="T3" fmla="*/ 49 h 49"/>
                <a:gd name="T4" fmla="*/ 20 w 50"/>
                <a:gd name="T5" fmla="*/ 49 h 49"/>
                <a:gd name="T6" fmla="*/ 15 w 50"/>
                <a:gd name="T7" fmla="*/ 48 h 49"/>
                <a:gd name="T8" fmla="*/ 11 w 50"/>
                <a:gd name="T9" fmla="*/ 46 h 49"/>
                <a:gd name="T10" fmla="*/ 8 w 50"/>
                <a:gd name="T11" fmla="*/ 42 h 49"/>
                <a:gd name="T12" fmla="*/ 4 w 50"/>
                <a:gd name="T13" fmla="*/ 39 h 49"/>
                <a:gd name="T14" fmla="*/ 2 w 50"/>
                <a:gd name="T15" fmla="*/ 35 h 49"/>
                <a:gd name="T16" fmla="*/ 0 w 50"/>
                <a:gd name="T17" fmla="*/ 30 h 49"/>
                <a:gd name="T18" fmla="*/ 0 w 50"/>
                <a:gd name="T19" fmla="*/ 25 h 49"/>
                <a:gd name="T20" fmla="*/ 0 w 50"/>
                <a:gd name="T21" fmla="*/ 25 h 49"/>
                <a:gd name="T22" fmla="*/ 0 w 50"/>
                <a:gd name="T23" fmla="*/ 21 h 49"/>
                <a:gd name="T24" fmla="*/ 2 w 50"/>
                <a:gd name="T25" fmla="*/ 16 h 49"/>
                <a:gd name="T26" fmla="*/ 4 w 50"/>
                <a:gd name="T27" fmla="*/ 11 h 49"/>
                <a:gd name="T28" fmla="*/ 8 w 50"/>
                <a:gd name="T29" fmla="*/ 7 h 49"/>
                <a:gd name="T30" fmla="*/ 11 w 50"/>
                <a:gd name="T31" fmla="*/ 5 h 49"/>
                <a:gd name="T32" fmla="*/ 15 w 50"/>
                <a:gd name="T33" fmla="*/ 3 h 49"/>
                <a:gd name="T34" fmla="*/ 20 w 50"/>
                <a:gd name="T35" fmla="*/ 1 h 49"/>
                <a:gd name="T36" fmla="*/ 24 w 50"/>
                <a:gd name="T37" fmla="*/ 0 h 49"/>
                <a:gd name="T38" fmla="*/ 24 w 50"/>
                <a:gd name="T39" fmla="*/ 0 h 49"/>
                <a:gd name="T40" fmla="*/ 31 w 50"/>
                <a:gd name="T41" fmla="*/ 1 h 49"/>
                <a:gd name="T42" fmla="*/ 34 w 50"/>
                <a:gd name="T43" fmla="*/ 3 h 49"/>
                <a:gd name="T44" fmla="*/ 39 w 50"/>
                <a:gd name="T45" fmla="*/ 5 h 49"/>
                <a:gd name="T46" fmla="*/ 43 w 50"/>
                <a:gd name="T47" fmla="*/ 7 h 49"/>
                <a:gd name="T48" fmla="*/ 45 w 50"/>
                <a:gd name="T49" fmla="*/ 11 h 49"/>
                <a:gd name="T50" fmla="*/ 47 w 50"/>
                <a:gd name="T51" fmla="*/ 16 h 49"/>
                <a:gd name="T52" fmla="*/ 50 w 50"/>
                <a:gd name="T53" fmla="*/ 21 h 49"/>
                <a:gd name="T54" fmla="*/ 50 w 50"/>
                <a:gd name="T55" fmla="*/ 25 h 49"/>
                <a:gd name="T56" fmla="*/ 50 w 50"/>
                <a:gd name="T57" fmla="*/ 25 h 49"/>
                <a:gd name="T58" fmla="*/ 50 w 50"/>
                <a:gd name="T59" fmla="*/ 30 h 49"/>
                <a:gd name="T60" fmla="*/ 47 w 50"/>
                <a:gd name="T61" fmla="*/ 35 h 49"/>
                <a:gd name="T62" fmla="*/ 45 w 50"/>
                <a:gd name="T63" fmla="*/ 39 h 49"/>
                <a:gd name="T64" fmla="*/ 43 w 50"/>
                <a:gd name="T65" fmla="*/ 42 h 49"/>
                <a:gd name="T66" fmla="*/ 39 w 50"/>
                <a:gd name="T67" fmla="*/ 46 h 49"/>
                <a:gd name="T68" fmla="*/ 34 w 50"/>
                <a:gd name="T69" fmla="*/ 48 h 49"/>
                <a:gd name="T70" fmla="*/ 31 w 50"/>
                <a:gd name="T71" fmla="*/ 49 h 49"/>
                <a:gd name="T72" fmla="*/ 24 w 50"/>
                <a:gd name="T73" fmla="*/ 49 h 49"/>
                <a:gd name="T74" fmla="*/ 24 w 50"/>
                <a:gd name="T7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9">
                  <a:moveTo>
                    <a:pt x="24" y="49"/>
                  </a:moveTo>
                  <a:lnTo>
                    <a:pt x="24" y="49"/>
                  </a:lnTo>
                  <a:lnTo>
                    <a:pt x="20" y="49"/>
                  </a:lnTo>
                  <a:lnTo>
                    <a:pt x="15" y="48"/>
                  </a:lnTo>
                  <a:lnTo>
                    <a:pt x="11" y="46"/>
                  </a:lnTo>
                  <a:lnTo>
                    <a:pt x="8" y="42"/>
                  </a:lnTo>
                  <a:lnTo>
                    <a:pt x="4" y="39"/>
                  </a:lnTo>
                  <a:lnTo>
                    <a:pt x="2" y="35"/>
                  </a:lnTo>
                  <a:lnTo>
                    <a:pt x="0" y="30"/>
                  </a:lnTo>
                  <a:lnTo>
                    <a:pt x="0" y="25"/>
                  </a:lnTo>
                  <a:lnTo>
                    <a:pt x="0" y="25"/>
                  </a:lnTo>
                  <a:lnTo>
                    <a:pt x="0" y="21"/>
                  </a:lnTo>
                  <a:lnTo>
                    <a:pt x="2" y="16"/>
                  </a:lnTo>
                  <a:lnTo>
                    <a:pt x="4" y="11"/>
                  </a:lnTo>
                  <a:lnTo>
                    <a:pt x="8" y="7"/>
                  </a:lnTo>
                  <a:lnTo>
                    <a:pt x="11" y="5"/>
                  </a:lnTo>
                  <a:lnTo>
                    <a:pt x="15" y="3"/>
                  </a:lnTo>
                  <a:lnTo>
                    <a:pt x="20" y="1"/>
                  </a:lnTo>
                  <a:lnTo>
                    <a:pt x="24" y="0"/>
                  </a:lnTo>
                  <a:lnTo>
                    <a:pt x="24" y="0"/>
                  </a:lnTo>
                  <a:lnTo>
                    <a:pt x="31" y="1"/>
                  </a:lnTo>
                  <a:lnTo>
                    <a:pt x="34" y="3"/>
                  </a:lnTo>
                  <a:lnTo>
                    <a:pt x="39" y="5"/>
                  </a:lnTo>
                  <a:lnTo>
                    <a:pt x="43" y="7"/>
                  </a:lnTo>
                  <a:lnTo>
                    <a:pt x="45" y="11"/>
                  </a:lnTo>
                  <a:lnTo>
                    <a:pt x="47" y="16"/>
                  </a:lnTo>
                  <a:lnTo>
                    <a:pt x="50" y="21"/>
                  </a:lnTo>
                  <a:lnTo>
                    <a:pt x="50" y="25"/>
                  </a:lnTo>
                  <a:lnTo>
                    <a:pt x="50" y="25"/>
                  </a:lnTo>
                  <a:lnTo>
                    <a:pt x="50" y="30"/>
                  </a:lnTo>
                  <a:lnTo>
                    <a:pt x="47" y="35"/>
                  </a:lnTo>
                  <a:lnTo>
                    <a:pt x="45" y="39"/>
                  </a:lnTo>
                  <a:lnTo>
                    <a:pt x="43" y="42"/>
                  </a:lnTo>
                  <a:lnTo>
                    <a:pt x="39" y="46"/>
                  </a:lnTo>
                  <a:lnTo>
                    <a:pt x="34" y="48"/>
                  </a:lnTo>
                  <a:lnTo>
                    <a:pt x="31" y="49"/>
                  </a:lnTo>
                  <a:lnTo>
                    <a:pt x="24" y="49"/>
                  </a:lnTo>
                  <a:lnTo>
                    <a:pt x="24" y="49"/>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96"/>
            <p:cNvSpPr>
              <a:spLocks/>
            </p:cNvSpPr>
            <p:nvPr/>
          </p:nvSpPr>
          <p:spPr bwMode="auto">
            <a:xfrm>
              <a:off x="1065213" y="406400"/>
              <a:ext cx="39688" cy="39688"/>
            </a:xfrm>
            <a:custGeom>
              <a:avLst/>
              <a:gdLst>
                <a:gd name="T0" fmla="*/ 23 w 25"/>
                <a:gd name="T1" fmla="*/ 18 h 25"/>
                <a:gd name="T2" fmla="*/ 23 w 25"/>
                <a:gd name="T3" fmla="*/ 18 h 25"/>
                <a:gd name="T4" fmla="*/ 16 w 25"/>
                <a:gd name="T5" fmla="*/ 15 h 25"/>
                <a:gd name="T6" fmla="*/ 16 w 25"/>
                <a:gd name="T7" fmla="*/ 15 h 25"/>
                <a:gd name="T8" fmla="*/ 16 w 25"/>
                <a:gd name="T9" fmla="*/ 13 h 25"/>
                <a:gd name="T10" fmla="*/ 16 w 25"/>
                <a:gd name="T11" fmla="*/ 13 h 25"/>
                <a:gd name="T12" fmla="*/ 17 w 25"/>
                <a:gd name="T13" fmla="*/ 12 h 25"/>
                <a:gd name="T14" fmla="*/ 17 w 25"/>
                <a:gd name="T15" fmla="*/ 12 h 25"/>
                <a:gd name="T16" fmla="*/ 17 w 25"/>
                <a:gd name="T17" fmla="*/ 11 h 25"/>
                <a:gd name="T18" fmla="*/ 17 w 25"/>
                <a:gd name="T19" fmla="*/ 11 h 25"/>
                <a:gd name="T20" fmla="*/ 17 w 25"/>
                <a:gd name="T21" fmla="*/ 11 h 25"/>
                <a:gd name="T22" fmla="*/ 19 w 25"/>
                <a:gd name="T23" fmla="*/ 7 h 25"/>
                <a:gd name="T24" fmla="*/ 17 w 25"/>
                <a:gd name="T25" fmla="*/ 7 h 25"/>
                <a:gd name="T26" fmla="*/ 17 w 25"/>
                <a:gd name="T27" fmla="*/ 7 h 25"/>
                <a:gd name="T28" fmla="*/ 17 w 25"/>
                <a:gd name="T29" fmla="*/ 7 h 25"/>
                <a:gd name="T30" fmla="*/ 17 w 25"/>
                <a:gd name="T31" fmla="*/ 6 h 25"/>
                <a:gd name="T32" fmla="*/ 17 w 25"/>
                <a:gd name="T33" fmla="*/ 6 h 25"/>
                <a:gd name="T34" fmla="*/ 17 w 25"/>
                <a:gd name="T35" fmla="*/ 3 h 25"/>
                <a:gd name="T36" fmla="*/ 16 w 25"/>
                <a:gd name="T37" fmla="*/ 2 h 25"/>
                <a:gd name="T38" fmla="*/ 16 w 25"/>
                <a:gd name="T39" fmla="*/ 2 h 25"/>
                <a:gd name="T40" fmla="*/ 15 w 25"/>
                <a:gd name="T41" fmla="*/ 1 h 25"/>
                <a:gd name="T42" fmla="*/ 12 w 25"/>
                <a:gd name="T43" fmla="*/ 0 h 25"/>
                <a:gd name="T44" fmla="*/ 10 w 25"/>
                <a:gd name="T45" fmla="*/ 1 h 25"/>
                <a:gd name="T46" fmla="*/ 9 w 25"/>
                <a:gd name="T47" fmla="*/ 2 h 25"/>
                <a:gd name="T48" fmla="*/ 9 w 25"/>
                <a:gd name="T49" fmla="*/ 2 h 25"/>
                <a:gd name="T50" fmla="*/ 8 w 25"/>
                <a:gd name="T51" fmla="*/ 3 h 25"/>
                <a:gd name="T52" fmla="*/ 8 w 25"/>
                <a:gd name="T53" fmla="*/ 6 h 25"/>
                <a:gd name="T54" fmla="*/ 8 w 25"/>
                <a:gd name="T55" fmla="*/ 6 h 25"/>
                <a:gd name="T56" fmla="*/ 8 w 25"/>
                <a:gd name="T57" fmla="*/ 7 h 25"/>
                <a:gd name="T58" fmla="*/ 8 w 25"/>
                <a:gd name="T59" fmla="*/ 7 h 25"/>
                <a:gd name="T60" fmla="*/ 6 w 25"/>
                <a:gd name="T61" fmla="*/ 7 h 25"/>
                <a:gd name="T62" fmla="*/ 8 w 25"/>
                <a:gd name="T63" fmla="*/ 11 h 25"/>
                <a:gd name="T64" fmla="*/ 8 w 25"/>
                <a:gd name="T65" fmla="*/ 11 h 25"/>
                <a:gd name="T66" fmla="*/ 8 w 25"/>
                <a:gd name="T67" fmla="*/ 11 h 25"/>
                <a:gd name="T68" fmla="*/ 8 w 25"/>
                <a:gd name="T69" fmla="*/ 11 h 25"/>
                <a:gd name="T70" fmla="*/ 9 w 25"/>
                <a:gd name="T71" fmla="*/ 12 h 25"/>
                <a:gd name="T72" fmla="*/ 9 w 25"/>
                <a:gd name="T73" fmla="*/ 12 h 25"/>
                <a:gd name="T74" fmla="*/ 9 w 25"/>
                <a:gd name="T75" fmla="*/ 13 h 25"/>
                <a:gd name="T76" fmla="*/ 9 w 25"/>
                <a:gd name="T77" fmla="*/ 13 h 25"/>
                <a:gd name="T78" fmla="*/ 10 w 25"/>
                <a:gd name="T79" fmla="*/ 15 h 25"/>
                <a:gd name="T80" fmla="*/ 10 w 25"/>
                <a:gd name="T81" fmla="*/ 15 h 25"/>
                <a:gd name="T82" fmla="*/ 2 w 25"/>
                <a:gd name="T83" fmla="*/ 18 h 25"/>
                <a:gd name="T84" fmla="*/ 2 w 25"/>
                <a:gd name="T85" fmla="*/ 18 h 25"/>
                <a:gd name="T86" fmla="*/ 2 w 25"/>
                <a:gd name="T87" fmla="*/ 19 h 25"/>
                <a:gd name="T88" fmla="*/ 0 w 25"/>
                <a:gd name="T89" fmla="*/ 20 h 25"/>
                <a:gd name="T90" fmla="*/ 0 w 25"/>
                <a:gd name="T91" fmla="*/ 20 h 25"/>
                <a:gd name="T92" fmla="*/ 2 w 25"/>
                <a:gd name="T93" fmla="*/ 23 h 25"/>
                <a:gd name="T94" fmla="*/ 2 w 25"/>
                <a:gd name="T95" fmla="*/ 23 h 25"/>
                <a:gd name="T96" fmla="*/ 2 w 25"/>
                <a:gd name="T97" fmla="*/ 24 h 25"/>
                <a:gd name="T98" fmla="*/ 3 w 25"/>
                <a:gd name="T99" fmla="*/ 25 h 25"/>
                <a:gd name="T100" fmla="*/ 3 w 25"/>
                <a:gd name="T101" fmla="*/ 25 h 25"/>
                <a:gd name="T102" fmla="*/ 12 w 25"/>
                <a:gd name="T103" fmla="*/ 25 h 25"/>
                <a:gd name="T104" fmla="*/ 22 w 25"/>
                <a:gd name="T105" fmla="*/ 25 h 25"/>
                <a:gd name="T106" fmla="*/ 22 w 25"/>
                <a:gd name="T107" fmla="*/ 25 h 25"/>
                <a:gd name="T108" fmla="*/ 23 w 25"/>
                <a:gd name="T109" fmla="*/ 24 h 25"/>
                <a:gd name="T110" fmla="*/ 25 w 25"/>
                <a:gd name="T111" fmla="*/ 23 h 25"/>
                <a:gd name="T112" fmla="*/ 25 w 25"/>
                <a:gd name="T113" fmla="*/ 23 h 25"/>
                <a:gd name="T114" fmla="*/ 25 w 25"/>
                <a:gd name="T115" fmla="*/ 20 h 25"/>
                <a:gd name="T116" fmla="*/ 25 w 25"/>
                <a:gd name="T117" fmla="*/ 20 h 25"/>
                <a:gd name="T118" fmla="*/ 25 w 25"/>
                <a:gd name="T119" fmla="*/ 19 h 25"/>
                <a:gd name="T120" fmla="*/ 23 w 25"/>
                <a:gd name="T121" fmla="*/ 18 h 25"/>
                <a:gd name="T122" fmla="*/ 23 w 25"/>
                <a:gd name="T123"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 h="25">
                  <a:moveTo>
                    <a:pt x="23" y="18"/>
                  </a:moveTo>
                  <a:lnTo>
                    <a:pt x="23" y="18"/>
                  </a:lnTo>
                  <a:lnTo>
                    <a:pt x="16" y="15"/>
                  </a:lnTo>
                  <a:lnTo>
                    <a:pt x="16" y="15"/>
                  </a:lnTo>
                  <a:lnTo>
                    <a:pt x="16" y="13"/>
                  </a:lnTo>
                  <a:lnTo>
                    <a:pt x="16" y="13"/>
                  </a:lnTo>
                  <a:lnTo>
                    <a:pt x="17" y="12"/>
                  </a:lnTo>
                  <a:lnTo>
                    <a:pt x="17" y="12"/>
                  </a:lnTo>
                  <a:lnTo>
                    <a:pt x="17" y="11"/>
                  </a:lnTo>
                  <a:lnTo>
                    <a:pt x="17" y="11"/>
                  </a:lnTo>
                  <a:lnTo>
                    <a:pt x="17" y="11"/>
                  </a:lnTo>
                  <a:lnTo>
                    <a:pt x="19" y="7"/>
                  </a:lnTo>
                  <a:lnTo>
                    <a:pt x="17" y="7"/>
                  </a:lnTo>
                  <a:lnTo>
                    <a:pt x="17" y="7"/>
                  </a:lnTo>
                  <a:lnTo>
                    <a:pt x="17" y="7"/>
                  </a:lnTo>
                  <a:lnTo>
                    <a:pt x="17" y="6"/>
                  </a:lnTo>
                  <a:lnTo>
                    <a:pt x="17" y="6"/>
                  </a:lnTo>
                  <a:lnTo>
                    <a:pt x="17" y="3"/>
                  </a:lnTo>
                  <a:lnTo>
                    <a:pt x="16" y="2"/>
                  </a:lnTo>
                  <a:lnTo>
                    <a:pt x="16" y="2"/>
                  </a:lnTo>
                  <a:lnTo>
                    <a:pt x="15" y="1"/>
                  </a:lnTo>
                  <a:lnTo>
                    <a:pt x="12" y="0"/>
                  </a:lnTo>
                  <a:lnTo>
                    <a:pt x="10" y="1"/>
                  </a:lnTo>
                  <a:lnTo>
                    <a:pt x="9" y="2"/>
                  </a:lnTo>
                  <a:lnTo>
                    <a:pt x="9" y="2"/>
                  </a:lnTo>
                  <a:lnTo>
                    <a:pt x="8" y="3"/>
                  </a:lnTo>
                  <a:lnTo>
                    <a:pt x="8" y="6"/>
                  </a:lnTo>
                  <a:lnTo>
                    <a:pt x="8" y="6"/>
                  </a:lnTo>
                  <a:lnTo>
                    <a:pt x="8" y="7"/>
                  </a:lnTo>
                  <a:lnTo>
                    <a:pt x="8" y="7"/>
                  </a:lnTo>
                  <a:lnTo>
                    <a:pt x="6" y="7"/>
                  </a:lnTo>
                  <a:lnTo>
                    <a:pt x="8" y="11"/>
                  </a:lnTo>
                  <a:lnTo>
                    <a:pt x="8" y="11"/>
                  </a:lnTo>
                  <a:lnTo>
                    <a:pt x="8" y="11"/>
                  </a:lnTo>
                  <a:lnTo>
                    <a:pt x="8" y="11"/>
                  </a:lnTo>
                  <a:lnTo>
                    <a:pt x="9" y="12"/>
                  </a:lnTo>
                  <a:lnTo>
                    <a:pt x="9" y="12"/>
                  </a:lnTo>
                  <a:lnTo>
                    <a:pt x="9" y="13"/>
                  </a:lnTo>
                  <a:lnTo>
                    <a:pt x="9" y="13"/>
                  </a:lnTo>
                  <a:lnTo>
                    <a:pt x="10" y="15"/>
                  </a:lnTo>
                  <a:lnTo>
                    <a:pt x="10" y="15"/>
                  </a:lnTo>
                  <a:lnTo>
                    <a:pt x="2" y="18"/>
                  </a:lnTo>
                  <a:lnTo>
                    <a:pt x="2" y="18"/>
                  </a:lnTo>
                  <a:lnTo>
                    <a:pt x="2" y="19"/>
                  </a:lnTo>
                  <a:lnTo>
                    <a:pt x="0" y="20"/>
                  </a:lnTo>
                  <a:lnTo>
                    <a:pt x="0" y="20"/>
                  </a:lnTo>
                  <a:lnTo>
                    <a:pt x="2" y="23"/>
                  </a:lnTo>
                  <a:lnTo>
                    <a:pt x="2" y="23"/>
                  </a:lnTo>
                  <a:lnTo>
                    <a:pt x="2" y="24"/>
                  </a:lnTo>
                  <a:lnTo>
                    <a:pt x="3" y="25"/>
                  </a:lnTo>
                  <a:lnTo>
                    <a:pt x="3" y="25"/>
                  </a:lnTo>
                  <a:lnTo>
                    <a:pt x="12" y="25"/>
                  </a:lnTo>
                  <a:lnTo>
                    <a:pt x="22" y="25"/>
                  </a:lnTo>
                  <a:lnTo>
                    <a:pt x="22" y="25"/>
                  </a:lnTo>
                  <a:lnTo>
                    <a:pt x="23" y="24"/>
                  </a:lnTo>
                  <a:lnTo>
                    <a:pt x="25" y="23"/>
                  </a:lnTo>
                  <a:lnTo>
                    <a:pt x="25" y="23"/>
                  </a:lnTo>
                  <a:lnTo>
                    <a:pt x="25" y="20"/>
                  </a:lnTo>
                  <a:lnTo>
                    <a:pt x="25" y="20"/>
                  </a:lnTo>
                  <a:lnTo>
                    <a:pt x="25" y="19"/>
                  </a:lnTo>
                  <a:lnTo>
                    <a:pt x="23" y="18"/>
                  </a:lnTo>
                  <a:lnTo>
                    <a:pt x="23" y="18"/>
                  </a:ln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97"/>
            <p:cNvSpPr>
              <a:spLocks/>
            </p:cNvSpPr>
            <p:nvPr/>
          </p:nvSpPr>
          <p:spPr bwMode="auto">
            <a:xfrm>
              <a:off x="1065213" y="406400"/>
              <a:ext cx="19050" cy="39688"/>
            </a:xfrm>
            <a:custGeom>
              <a:avLst/>
              <a:gdLst>
                <a:gd name="T0" fmla="*/ 12 w 12"/>
                <a:gd name="T1" fmla="*/ 0 h 25"/>
                <a:gd name="T2" fmla="*/ 12 w 12"/>
                <a:gd name="T3" fmla="*/ 0 h 25"/>
                <a:gd name="T4" fmla="*/ 10 w 12"/>
                <a:gd name="T5" fmla="*/ 1 h 25"/>
                <a:gd name="T6" fmla="*/ 9 w 12"/>
                <a:gd name="T7" fmla="*/ 2 h 25"/>
                <a:gd name="T8" fmla="*/ 9 w 12"/>
                <a:gd name="T9" fmla="*/ 2 h 25"/>
                <a:gd name="T10" fmla="*/ 8 w 12"/>
                <a:gd name="T11" fmla="*/ 3 h 25"/>
                <a:gd name="T12" fmla="*/ 8 w 12"/>
                <a:gd name="T13" fmla="*/ 6 h 25"/>
                <a:gd name="T14" fmla="*/ 8 w 12"/>
                <a:gd name="T15" fmla="*/ 6 h 25"/>
                <a:gd name="T16" fmla="*/ 8 w 12"/>
                <a:gd name="T17" fmla="*/ 7 h 25"/>
                <a:gd name="T18" fmla="*/ 8 w 12"/>
                <a:gd name="T19" fmla="*/ 7 h 25"/>
                <a:gd name="T20" fmla="*/ 6 w 12"/>
                <a:gd name="T21" fmla="*/ 7 h 25"/>
                <a:gd name="T22" fmla="*/ 8 w 12"/>
                <a:gd name="T23" fmla="*/ 11 h 25"/>
                <a:gd name="T24" fmla="*/ 8 w 12"/>
                <a:gd name="T25" fmla="*/ 11 h 25"/>
                <a:gd name="T26" fmla="*/ 8 w 12"/>
                <a:gd name="T27" fmla="*/ 11 h 25"/>
                <a:gd name="T28" fmla="*/ 8 w 12"/>
                <a:gd name="T29" fmla="*/ 11 h 25"/>
                <a:gd name="T30" fmla="*/ 9 w 12"/>
                <a:gd name="T31" fmla="*/ 12 h 25"/>
                <a:gd name="T32" fmla="*/ 9 w 12"/>
                <a:gd name="T33" fmla="*/ 12 h 25"/>
                <a:gd name="T34" fmla="*/ 9 w 12"/>
                <a:gd name="T35" fmla="*/ 13 h 25"/>
                <a:gd name="T36" fmla="*/ 9 w 12"/>
                <a:gd name="T37" fmla="*/ 13 h 25"/>
                <a:gd name="T38" fmla="*/ 10 w 12"/>
                <a:gd name="T39" fmla="*/ 15 h 25"/>
                <a:gd name="T40" fmla="*/ 10 w 12"/>
                <a:gd name="T41" fmla="*/ 15 h 25"/>
                <a:gd name="T42" fmla="*/ 2 w 12"/>
                <a:gd name="T43" fmla="*/ 18 h 25"/>
                <a:gd name="T44" fmla="*/ 2 w 12"/>
                <a:gd name="T45" fmla="*/ 18 h 25"/>
                <a:gd name="T46" fmla="*/ 2 w 12"/>
                <a:gd name="T47" fmla="*/ 19 h 25"/>
                <a:gd name="T48" fmla="*/ 0 w 12"/>
                <a:gd name="T49" fmla="*/ 20 h 25"/>
                <a:gd name="T50" fmla="*/ 0 w 12"/>
                <a:gd name="T51" fmla="*/ 20 h 25"/>
                <a:gd name="T52" fmla="*/ 2 w 12"/>
                <a:gd name="T53" fmla="*/ 23 h 25"/>
                <a:gd name="T54" fmla="*/ 2 w 12"/>
                <a:gd name="T55" fmla="*/ 23 h 25"/>
                <a:gd name="T56" fmla="*/ 2 w 12"/>
                <a:gd name="T57" fmla="*/ 24 h 25"/>
                <a:gd name="T58" fmla="*/ 3 w 12"/>
                <a:gd name="T59" fmla="*/ 25 h 25"/>
                <a:gd name="T60" fmla="*/ 3 w 12"/>
                <a:gd name="T61" fmla="*/ 25 h 25"/>
                <a:gd name="T62" fmla="*/ 12 w 12"/>
                <a:gd name="T63" fmla="*/ 25 h 25"/>
                <a:gd name="T64" fmla="*/ 12 w 12"/>
                <a:gd name="T6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25">
                  <a:moveTo>
                    <a:pt x="12" y="0"/>
                  </a:moveTo>
                  <a:lnTo>
                    <a:pt x="12" y="0"/>
                  </a:lnTo>
                  <a:lnTo>
                    <a:pt x="10" y="1"/>
                  </a:lnTo>
                  <a:lnTo>
                    <a:pt x="9" y="2"/>
                  </a:lnTo>
                  <a:lnTo>
                    <a:pt x="9" y="2"/>
                  </a:lnTo>
                  <a:lnTo>
                    <a:pt x="8" y="3"/>
                  </a:lnTo>
                  <a:lnTo>
                    <a:pt x="8" y="6"/>
                  </a:lnTo>
                  <a:lnTo>
                    <a:pt x="8" y="6"/>
                  </a:lnTo>
                  <a:lnTo>
                    <a:pt x="8" y="7"/>
                  </a:lnTo>
                  <a:lnTo>
                    <a:pt x="8" y="7"/>
                  </a:lnTo>
                  <a:lnTo>
                    <a:pt x="6" y="7"/>
                  </a:lnTo>
                  <a:lnTo>
                    <a:pt x="8" y="11"/>
                  </a:lnTo>
                  <a:lnTo>
                    <a:pt x="8" y="11"/>
                  </a:lnTo>
                  <a:lnTo>
                    <a:pt x="8" y="11"/>
                  </a:lnTo>
                  <a:lnTo>
                    <a:pt x="8" y="11"/>
                  </a:lnTo>
                  <a:lnTo>
                    <a:pt x="9" y="12"/>
                  </a:lnTo>
                  <a:lnTo>
                    <a:pt x="9" y="12"/>
                  </a:lnTo>
                  <a:lnTo>
                    <a:pt x="9" y="13"/>
                  </a:lnTo>
                  <a:lnTo>
                    <a:pt x="9" y="13"/>
                  </a:lnTo>
                  <a:lnTo>
                    <a:pt x="10" y="15"/>
                  </a:lnTo>
                  <a:lnTo>
                    <a:pt x="10" y="15"/>
                  </a:lnTo>
                  <a:lnTo>
                    <a:pt x="2" y="18"/>
                  </a:lnTo>
                  <a:lnTo>
                    <a:pt x="2" y="18"/>
                  </a:lnTo>
                  <a:lnTo>
                    <a:pt x="2" y="19"/>
                  </a:lnTo>
                  <a:lnTo>
                    <a:pt x="0" y="20"/>
                  </a:lnTo>
                  <a:lnTo>
                    <a:pt x="0" y="20"/>
                  </a:lnTo>
                  <a:lnTo>
                    <a:pt x="2" y="23"/>
                  </a:lnTo>
                  <a:lnTo>
                    <a:pt x="2" y="23"/>
                  </a:lnTo>
                  <a:lnTo>
                    <a:pt x="2" y="24"/>
                  </a:lnTo>
                  <a:lnTo>
                    <a:pt x="3" y="25"/>
                  </a:lnTo>
                  <a:lnTo>
                    <a:pt x="3" y="25"/>
                  </a:lnTo>
                  <a:lnTo>
                    <a:pt x="12" y="25"/>
                  </a:lnTo>
                  <a:lnTo>
                    <a:pt x="12" y="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98"/>
            <p:cNvSpPr>
              <a:spLocks/>
            </p:cNvSpPr>
            <p:nvPr/>
          </p:nvSpPr>
          <p:spPr bwMode="auto">
            <a:xfrm>
              <a:off x="736600" y="419100"/>
              <a:ext cx="193675" cy="168275"/>
            </a:xfrm>
            <a:custGeom>
              <a:avLst/>
              <a:gdLst>
                <a:gd name="T0" fmla="*/ 122 w 122"/>
                <a:gd name="T1" fmla="*/ 77 h 106"/>
                <a:gd name="T2" fmla="*/ 122 w 122"/>
                <a:gd name="T3" fmla="*/ 77 h 106"/>
                <a:gd name="T4" fmla="*/ 122 w 122"/>
                <a:gd name="T5" fmla="*/ 80 h 106"/>
                <a:gd name="T6" fmla="*/ 121 w 122"/>
                <a:gd name="T7" fmla="*/ 82 h 106"/>
                <a:gd name="T8" fmla="*/ 118 w 122"/>
                <a:gd name="T9" fmla="*/ 83 h 106"/>
                <a:gd name="T10" fmla="*/ 116 w 122"/>
                <a:gd name="T11" fmla="*/ 83 h 106"/>
                <a:gd name="T12" fmla="*/ 105 w 122"/>
                <a:gd name="T13" fmla="*/ 83 h 106"/>
                <a:gd name="T14" fmla="*/ 105 w 122"/>
                <a:gd name="T15" fmla="*/ 106 h 106"/>
                <a:gd name="T16" fmla="*/ 77 w 122"/>
                <a:gd name="T17" fmla="*/ 83 h 106"/>
                <a:gd name="T18" fmla="*/ 6 w 122"/>
                <a:gd name="T19" fmla="*/ 83 h 106"/>
                <a:gd name="T20" fmla="*/ 6 w 122"/>
                <a:gd name="T21" fmla="*/ 83 h 106"/>
                <a:gd name="T22" fmla="*/ 4 w 122"/>
                <a:gd name="T23" fmla="*/ 83 h 106"/>
                <a:gd name="T24" fmla="*/ 2 w 122"/>
                <a:gd name="T25" fmla="*/ 82 h 106"/>
                <a:gd name="T26" fmla="*/ 0 w 122"/>
                <a:gd name="T27" fmla="*/ 80 h 106"/>
                <a:gd name="T28" fmla="*/ 0 w 122"/>
                <a:gd name="T29" fmla="*/ 77 h 106"/>
                <a:gd name="T30" fmla="*/ 0 w 122"/>
                <a:gd name="T31" fmla="*/ 6 h 106"/>
                <a:gd name="T32" fmla="*/ 0 w 122"/>
                <a:gd name="T33" fmla="*/ 6 h 106"/>
                <a:gd name="T34" fmla="*/ 0 w 122"/>
                <a:gd name="T35" fmla="*/ 4 h 106"/>
                <a:gd name="T36" fmla="*/ 2 w 122"/>
                <a:gd name="T37" fmla="*/ 3 h 106"/>
                <a:gd name="T38" fmla="*/ 4 w 122"/>
                <a:gd name="T39" fmla="*/ 1 h 106"/>
                <a:gd name="T40" fmla="*/ 6 w 122"/>
                <a:gd name="T41" fmla="*/ 0 h 106"/>
                <a:gd name="T42" fmla="*/ 116 w 122"/>
                <a:gd name="T43" fmla="*/ 0 h 106"/>
                <a:gd name="T44" fmla="*/ 116 w 122"/>
                <a:gd name="T45" fmla="*/ 0 h 106"/>
                <a:gd name="T46" fmla="*/ 118 w 122"/>
                <a:gd name="T47" fmla="*/ 1 h 106"/>
                <a:gd name="T48" fmla="*/ 121 w 122"/>
                <a:gd name="T49" fmla="*/ 3 h 106"/>
                <a:gd name="T50" fmla="*/ 122 w 122"/>
                <a:gd name="T51" fmla="*/ 4 h 106"/>
                <a:gd name="T52" fmla="*/ 122 w 122"/>
                <a:gd name="T53" fmla="*/ 6 h 106"/>
                <a:gd name="T54" fmla="*/ 122 w 122"/>
                <a:gd name="T5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06">
                  <a:moveTo>
                    <a:pt x="122" y="77"/>
                  </a:moveTo>
                  <a:lnTo>
                    <a:pt x="122" y="77"/>
                  </a:lnTo>
                  <a:lnTo>
                    <a:pt x="122" y="80"/>
                  </a:lnTo>
                  <a:lnTo>
                    <a:pt x="121" y="82"/>
                  </a:lnTo>
                  <a:lnTo>
                    <a:pt x="118" y="83"/>
                  </a:lnTo>
                  <a:lnTo>
                    <a:pt x="116" y="83"/>
                  </a:lnTo>
                  <a:lnTo>
                    <a:pt x="105" y="83"/>
                  </a:lnTo>
                  <a:lnTo>
                    <a:pt x="105" y="106"/>
                  </a:lnTo>
                  <a:lnTo>
                    <a:pt x="77" y="83"/>
                  </a:lnTo>
                  <a:lnTo>
                    <a:pt x="6" y="83"/>
                  </a:lnTo>
                  <a:lnTo>
                    <a:pt x="6" y="83"/>
                  </a:lnTo>
                  <a:lnTo>
                    <a:pt x="4" y="83"/>
                  </a:lnTo>
                  <a:lnTo>
                    <a:pt x="2" y="82"/>
                  </a:lnTo>
                  <a:lnTo>
                    <a:pt x="0" y="80"/>
                  </a:lnTo>
                  <a:lnTo>
                    <a:pt x="0" y="77"/>
                  </a:lnTo>
                  <a:lnTo>
                    <a:pt x="0" y="6"/>
                  </a:lnTo>
                  <a:lnTo>
                    <a:pt x="0" y="6"/>
                  </a:lnTo>
                  <a:lnTo>
                    <a:pt x="0" y="4"/>
                  </a:lnTo>
                  <a:lnTo>
                    <a:pt x="2" y="3"/>
                  </a:lnTo>
                  <a:lnTo>
                    <a:pt x="4" y="1"/>
                  </a:lnTo>
                  <a:lnTo>
                    <a:pt x="6" y="0"/>
                  </a:lnTo>
                  <a:lnTo>
                    <a:pt x="116" y="0"/>
                  </a:lnTo>
                  <a:lnTo>
                    <a:pt x="116" y="0"/>
                  </a:lnTo>
                  <a:lnTo>
                    <a:pt x="118" y="1"/>
                  </a:lnTo>
                  <a:lnTo>
                    <a:pt x="121" y="3"/>
                  </a:lnTo>
                  <a:lnTo>
                    <a:pt x="122" y="4"/>
                  </a:lnTo>
                  <a:lnTo>
                    <a:pt x="122" y="6"/>
                  </a:lnTo>
                  <a:lnTo>
                    <a:pt x="122" y="77"/>
                  </a:lnTo>
                  <a:close/>
                </a:path>
              </a:pathLst>
            </a:custGeom>
            <a:solidFill>
              <a:srgbClr val="F0CA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99"/>
            <p:cNvSpPr>
              <a:spLocks/>
            </p:cNvSpPr>
            <p:nvPr/>
          </p:nvSpPr>
          <p:spPr bwMode="auto">
            <a:xfrm>
              <a:off x="736600" y="436563"/>
              <a:ext cx="193675" cy="168275"/>
            </a:xfrm>
            <a:custGeom>
              <a:avLst/>
              <a:gdLst>
                <a:gd name="T0" fmla="*/ 122 w 122"/>
                <a:gd name="T1" fmla="*/ 77 h 106"/>
                <a:gd name="T2" fmla="*/ 122 w 122"/>
                <a:gd name="T3" fmla="*/ 77 h 106"/>
                <a:gd name="T4" fmla="*/ 122 w 122"/>
                <a:gd name="T5" fmla="*/ 79 h 106"/>
                <a:gd name="T6" fmla="*/ 121 w 122"/>
                <a:gd name="T7" fmla="*/ 82 h 106"/>
                <a:gd name="T8" fmla="*/ 118 w 122"/>
                <a:gd name="T9" fmla="*/ 83 h 106"/>
                <a:gd name="T10" fmla="*/ 116 w 122"/>
                <a:gd name="T11" fmla="*/ 83 h 106"/>
                <a:gd name="T12" fmla="*/ 105 w 122"/>
                <a:gd name="T13" fmla="*/ 83 h 106"/>
                <a:gd name="T14" fmla="*/ 105 w 122"/>
                <a:gd name="T15" fmla="*/ 106 h 106"/>
                <a:gd name="T16" fmla="*/ 77 w 122"/>
                <a:gd name="T17" fmla="*/ 83 h 106"/>
                <a:gd name="T18" fmla="*/ 6 w 122"/>
                <a:gd name="T19" fmla="*/ 83 h 106"/>
                <a:gd name="T20" fmla="*/ 6 w 122"/>
                <a:gd name="T21" fmla="*/ 83 h 106"/>
                <a:gd name="T22" fmla="*/ 4 w 122"/>
                <a:gd name="T23" fmla="*/ 83 h 106"/>
                <a:gd name="T24" fmla="*/ 2 w 122"/>
                <a:gd name="T25" fmla="*/ 82 h 106"/>
                <a:gd name="T26" fmla="*/ 0 w 122"/>
                <a:gd name="T27" fmla="*/ 79 h 106"/>
                <a:gd name="T28" fmla="*/ 0 w 122"/>
                <a:gd name="T29" fmla="*/ 77 h 106"/>
                <a:gd name="T30" fmla="*/ 0 w 122"/>
                <a:gd name="T31" fmla="*/ 6 h 106"/>
                <a:gd name="T32" fmla="*/ 0 w 122"/>
                <a:gd name="T33" fmla="*/ 6 h 106"/>
                <a:gd name="T34" fmla="*/ 0 w 122"/>
                <a:gd name="T35" fmla="*/ 4 h 106"/>
                <a:gd name="T36" fmla="*/ 2 w 122"/>
                <a:gd name="T37" fmla="*/ 2 h 106"/>
                <a:gd name="T38" fmla="*/ 4 w 122"/>
                <a:gd name="T39" fmla="*/ 1 h 106"/>
                <a:gd name="T40" fmla="*/ 6 w 122"/>
                <a:gd name="T41" fmla="*/ 0 h 106"/>
                <a:gd name="T42" fmla="*/ 116 w 122"/>
                <a:gd name="T43" fmla="*/ 0 h 106"/>
                <a:gd name="T44" fmla="*/ 116 w 122"/>
                <a:gd name="T45" fmla="*/ 0 h 106"/>
                <a:gd name="T46" fmla="*/ 118 w 122"/>
                <a:gd name="T47" fmla="*/ 1 h 106"/>
                <a:gd name="T48" fmla="*/ 121 w 122"/>
                <a:gd name="T49" fmla="*/ 2 h 106"/>
                <a:gd name="T50" fmla="*/ 122 w 122"/>
                <a:gd name="T51" fmla="*/ 4 h 106"/>
                <a:gd name="T52" fmla="*/ 122 w 122"/>
                <a:gd name="T53" fmla="*/ 6 h 106"/>
                <a:gd name="T54" fmla="*/ 122 w 122"/>
                <a:gd name="T5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06">
                  <a:moveTo>
                    <a:pt x="122" y="77"/>
                  </a:moveTo>
                  <a:lnTo>
                    <a:pt x="122" y="77"/>
                  </a:lnTo>
                  <a:lnTo>
                    <a:pt x="122" y="79"/>
                  </a:lnTo>
                  <a:lnTo>
                    <a:pt x="121" y="82"/>
                  </a:lnTo>
                  <a:lnTo>
                    <a:pt x="118" y="83"/>
                  </a:lnTo>
                  <a:lnTo>
                    <a:pt x="116" y="83"/>
                  </a:lnTo>
                  <a:lnTo>
                    <a:pt x="105" y="83"/>
                  </a:lnTo>
                  <a:lnTo>
                    <a:pt x="105" y="106"/>
                  </a:lnTo>
                  <a:lnTo>
                    <a:pt x="77" y="83"/>
                  </a:lnTo>
                  <a:lnTo>
                    <a:pt x="6" y="83"/>
                  </a:lnTo>
                  <a:lnTo>
                    <a:pt x="6" y="83"/>
                  </a:lnTo>
                  <a:lnTo>
                    <a:pt x="4" y="83"/>
                  </a:lnTo>
                  <a:lnTo>
                    <a:pt x="2" y="82"/>
                  </a:lnTo>
                  <a:lnTo>
                    <a:pt x="0" y="79"/>
                  </a:lnTo>
                  <a:lnTo>
                    <a:pt x="0" y="77"/>
                  </a:lnTo>
                  <a:lnTo>
                    <a:pt x="0" y="6"/>
                  </a:lnTo>
                  <a:lnTo>
                    <a:pt x="0" y="6"/>
                  </a:lnTo>
                  <a:lnTo>
                    <a:pt x="0" y="4"/>
                  </a:lnTo>
                  <a:lnTo>
                    <a:pt x="2" y="2"/>
                  </a:lnTo>
                  <a:lnTo>
                    <a:pt x="4" y="1"/>
                  </a:lnTo>
                  <a:lnTo>
                    <a:pt x="6" y="0"/>
                  </a:lnTo>
                  <a:lnTo>
                    <a:pt x="116" y="0"/>
                  </a:lnTo>
                  <a:lnTo>
                    <a:pt x="116" y="0"/>
                  </a:lnTo>
                  <a:lnTo>
                    <a:pt x="118" y="1"/>
                  </a:lnTo>
                  <a:lnTo>
                    <a:pt x="121" y="2"/>
                  </a:lnTo>
                  <a:lnTo>
                    <a:pt x="122" y="4"/>
                  </a:lnTo>
                  <a:lnTo>
                    <a:pt x="122" y="6"/>
                  </a:lnTo>
                  <a:lnTo>
                    <a:pt x="122" y="77"/>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00"/>
            <p:cNvSpPr>
              <a:spLocks/>
            </p:cNvSpPr>
            <p:nvPr/>
          </p:nvSpPr>
          <p:spPr bwMode="auto">
            <a:xfrm>
              <a:off x="779463" y="457200"/>
              <a:ext cx="120650" cy="84138"/>
            </a:xfrm>
            <a:custGeom>
              <a:avLst/>
              <a:gdLst>
                <a:gd name="T0" fmla="*/ 37 w 76"/>
                <a:gd name="T1" fmla="*/ 53 h 53"/>
                <a:gd name="T2" fmla="*/ 37 w 76"/>
                <a:gd name="T3" fmla="*/ 53 h 53"/>
                <a:gd name="T4" fmla="*/ 43 w 76"/>
                <a:gd name="T5" fmla="*/ 53 h 53"/>
                <a:gd name="T6" fmla="*/ 49 w 76"/>
                <a:gd name="T7" fmla="*/ 52 h 53"/>
                <a:gd name="T8" fmla="*/ 54 w 76"/>
                <a:gd name="T9" fmla="*/ 50 h 53"/>
                <a:gd name="T10" fmla="*/ 60 w 76"/>
                <a:gd name="T11" fmla="*/ 46 h 53"/>
                <a:gd name="T12" fmla="*/ 65 w 76"/>
                <a:gd name="T13" fmla="*/ 42 h 53"/>
                <a:gd name="T14" fmla="*/ 69 w 76"/>
                <a:gd name="T15" fmla="*/ 38 h 53"/>
                <a:gd name="T16" fmla="*/ 72 w 76"/>
                <a:gd name="T17" fmla="*/ 33 h 53"/>
                <a:gd name="T18" fmla="*/ 76 w 76"/>
                <a:gd name="T19" fmla="*/ 27 h 53"/>
                <a:gd name="T20" fmla="*/ 76 w 76"/>
                <a:gd name="T21" fmla="*/ 27 h 53"/>
                <a:gd name="T22" fmla="*/ 72 w 76"/>
                <a:gd name="T23" fmla="*/ 21 h 53"/>
                <a:gd name="T24" fmla="*/ 69 w 76"/>
                <a:gd name="T25" fmla="*/ 16 h 53"/>
                <a:gd name="T26" fmla="*/ 65 w 76"/>
                <a:gd name="T27" fmla="*/ 11 h 53"/>
                <a:gd name="T28" fmla="*/ 60 w 76"/>
                <a:gd name="T29" fmla="*/ 7 h 53"/>
                <a:gd name="T30" fmla="*/ 54 w 76"/>
                <a:gd name="T31" fmla="*/ 4 h 53"/>
                <a:gd name="T32" fmla="*/ 49 w 76"/>
                <a:gd name="T33" fmla="*/ 3 h 53"/>
                <a:gd name="T34" fmla="*/ 43 w 76"/>
                <a:gd name="T35" fmla="*/ 0 h 53"/>
                <a:gd name="T36" fmla="*/ 37 w 76"/>
                <a:gd name="T37" fmla="*/ 0 h 53"/>
                <a:gd name="T38" fmla="*/ 37 w 76"/>
                <a:gd name="T39" fmla="*/ 0 h 53"/>
                <a:gd name="T40" fmla="*/ 31 w 76"/>
                <a:gd name="T41" fmla="*/ 0 h 53"/>
                <a:gd name="T42" fmla="*/ 26 w 76"/>
                <a:gd name="T43" fmla="*/ 3 h 53"/>
                <a:gd name="T44" fmla="*/ 20 w 76"/>
                <a:gd name="T45" fmla="*/ 4 h 53"/>
                <a:gd name="T46" fmla="*/ 16 w 76"/>
                <a:gd name="T47" fmla="*/ 7 h 53"/>
                <a:gd name="T48" fmla="*/ 11 w 76"/>
                <a:gd name="T49" fmla="*/ 11 h 53"/>
                <a:gd name="T50" fmla="*/ 7 w 76"/>
                <a:gd name="T51" fmla="*/ 16 h 53"/>
                <a:gd name="T52" fmla="*/ 4 w 76"/>
                <a:gd name="T53" fmla="*/ 21 h 53"/>
                <a:gd name="T54" fmla="*/ 0 w 76"/>
                <a:gd name="T55" fmla="*/ 27 h 53"/>
                <a:gd name="T56" fmla="*/ 0 w 76"/>
                <a:gd name="T57" fmla="*/ 27 h 53"/>
                <a:gd name="T58" fmla="*/ 4 w 76"/>
                <a:gd name="T59" fmla="*/ 33 h 53"/>
                <a:gd name="T60" fmla="*/ 7 w 76"/>
                <a:gd name="T61" fmla="*/ 38 h 53"/>
                <a:gd name="T62" fmla="*/ 11 w 76"/>
                <a:gd name="T63" fmla="*/ 42 h 53"/>
                <a:gd name="T64" fmla="*/ 16 w 76"/>
                <a:gd name="T65" fmla="*/ 46 h 53"/>
                <a:gd name="T66" fmla="*/ 20 w 76"/>
                <a:gd name="T67" fmla="*/ 50 h 53"/>
                <a:gd name="T68" fmla="*/ 26 w 76"/>
                <a:gd name="T69" fmla="*/ 52 h 53"/>
                <a:gd name="T70" fmla="*/ 31 w 76"/>
                <a:gd name="T71" fmla="*/ 53 h 53"/>
                <a:gd name="T72" fmla="*/ 37 w 76"/>
                <a:gd name="T73" fmla="*/ 53 h 53"/>
                <a:gd name="T74" fmla="*/ 37 w 76"/>
                <a:gd name="T7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53">
                  <a:moveTo>
                    <a:pt x="37" y="53"/>
                  </a:moveTo>
                  <a:lnTo>
                    <a:pt x="37" y="53"/>
                  </a:lnTo>
                  <a:lnTo>
                    <a:pt x="43" y="53"/>
                  </a:lnTo>
                  <a:lnTo>
                    <a:pt x="49" y="52"/>
                  </a:lnTo>
                  <a:lnTo>
                    <a:pt x="54" y="50"/>
                  </a:lnTo>
                  <a:lnTo>
                    <a:pt x="60" y="46"/>
                  </a:lnTo>
                  <a:lnTo>
                    <a:pt x="65" y="42"/>
                  </a:lnTo>
                  <a:lnTo>
                    <a:pt x="69" y="38"/>
                  </a:lnTo>
                  <a:lnTo>
                    <a:pt x="72" y="33"/>
                  </a:lnTo>
                  <a:lnTo>
                    <a:pt x="76" y="27"/>
                  </a:lnTo>
                  <a:lnTo>
                    <a:pt x="76" y="27"/>
                  </a:lnTo>
                  <a:lnTo>
                    <a:pt x="72" y="21"/>
                  </a:lnTo>
                  <a:lnTo>
                    <a:pt x="69" y="16"/>
                  </a:lnTo>
                  <a:lnTo>
                    <a:pt x="65" y="11"/>
                  </a:lnTo>
                  <a:lnTo>
                    <a:pt x="60" y="7"/>
                  </a:lnTo>
                  <a:lnTo>
                    <a:pt x="54" y="4"/>
                  </a:lnTo>
                  <a:lnTo>
                    <a:pt x="49" y="3"/>
                  </a:lnTo>
                  <a:lnTo>
                    <a:pt x="43" y="0"/>
                  </a:lnTo>
                  <a:lnTo>
                    <a:pt x="37" y="0"/>
                  </a:lnTo>
                  <a:lnTo>
                    <a:pt x="37" y="0"/>
                  </a:lnTo>
                  <a:lnTo>
                    <a:pt x="31" y="0"/>
                  </a:lnTo>
                  <a:lnTo>
                    <a:pt x="26" y="3"/>
                  </a:lnTo>
                  <a:lnTo>
                    <a:pt x="20" y="4"/>
                  </a:lnTo>
                  <a:lnTo>
                    <a:pt x="16" y="7"/>
                  </a:lnTo>
                  <a:lnTo>
                    <a:pt x="11" y="11"/>
                  </a:lnTo>
                  <a:lnTo>
                    <a:pt x="7" y="16"/>
                  </a:lnTo>
                  <a:lnTo>
                    <a:pt x="4" y="21"/>
                  </a:lnTo>
                  <a:lnTo>
                    <a:pt x="0" y="27"/>
                  </a:lnTo>
                  <a:lnTo>
                    <a:pt x="0" y="27"/>
                  </a:lnTo>
                  <a:lnTo>
                    <a:pt x="4" y="33"/>
                  </a:lnTo>
                  <a:lnTo>
                    <a:pt x="7" y="38"/>
                  </a:lnTo>
                  <a:lnTo>
                    <a:pt x="11" y="42"/>
                  </a:lnTo>
                  <a:lnTo>
                    <a:pt x="16" y="46"/>
                  </a:lnTo>
                  <a:lnTo>
                    <a:pt x="20" y="50"/>
                  </a:lnTo>
                  <a:lnTo>
                    <a:pt x="26" y="52"/>
                  </a:lnTo>
                  <a:lnTo>
                    <a:pt x="31" y="53"/>
                  </a:lnTo>
                  <a:lnTo>
                    <a:pt x="37" y="53"/>
                  </a:lnTo>
                  <a:lnTo>
                    <a:pt x="37" y="53"/>
                  </a:lnTo>
                  <a:close/>
                </a:path>
              </a:pathLst>
            </a:custGeom>
            <a:solidFill>
              <a:srgbClr val="F3B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301"/>
            <p:cNvSpPr>
              <a:spLocks/>
            </p:cNvSpPr>
            <p:nvPr/>
          </p:nvSpPr>
          <p:spPr bwMode="auto">
            <a:xfrm>
              <a:off x="779463" y="476250"/>
              <a:ext cx="120650" cy="46038"/>
            </a:xfrm>
            <a:custGeom>
              <a:avLst/>
              <a:gdLst>
                <a:gd name="T0" fmla="*/ 37 w 76"/>
                <a:gd name="T1" fmla="*/ 29 h 29"/>
                <a:gd name="T2" fmla="*/ 37 w 76"/>
                <a:gd name="T3" fmla="*/ 29 h 29"/>
                <a:gd name="T4" fmla="*/ 49 w 76"/>
                <a:gd name="T5" fmla="*/ 28 h 29"/>
                <a:gd name="T6" fmla="*/ 60 w 76"/>
                <a:gd name="T7" fmla="*/ 26 h 29"/>
                <a:gd name="T8" fmla="*/ 69 w 76"/>
                <a:gd name="T9" fmla="*/ 21 h 29"/>
                <a:gd name="T10" fmla="*/ 76 w 76"/>
                <a:gd name="T11" fmla="*/ 15 h 29"/>
                <a:gd name="T12" fmla="*/ 76 w 76"/>
                <a:gd name="T13" fmla="*/ 15 h 29"/>
                <a:gd name="T14" fmla="*/ 69 w 76"/>
                <a:gd name="T15" fmla="*/ 9 h 29"/>
                <a:gd name="T16" fmla="*/ 60 w 76"/>
                <a:gd name="T17" fmla="*/ 4 h 29"/>
                <a:gd name="T18" fmla="*/ 49 w 76"/>
                <a:gd name="T19" fmla="*/ 1 h 29"/>
                <a:gd name="T20" fmla="*/ 37 w 76"/>
                <a:gd name="T21" fmla="*/ 0 h 29"/>
                <a:gd name="T22" fmla="*/ 37 w 76"/>
                <a:gd name="T23" fmla="*/ 0 h 29"/>
                <a:gd name="T24" fmla="*/ 26 w 76"/>
                <a:gd name="T25" fmla="*/ 1 h 29"/>
                <a:gd name="T26" fmla="*/ 16 w 76"/>
                <a:gd name="T27" fmla="*/ 4 h 29"/>
                <a:gd name="T28" fmla="*/ 7 w 76"/>
                <a:gd name="T29" fmla="*/ 9 h 29"/>
                <a:gd name="T30" fmla="*/ 0 w 76"/>
                <a:gd name="T31" fmla="*/ 15 h 29"/>
                <a:gd name="T32" fmla="*/ 0 w 76"/>
                <a:gd name="T33" fmla="*/ 15 h 29"/>
                <a:gd name="T34" fmla="*/ 7 w 76"/>
                <a:gd name="T35" fmla="*/ 21 h 29"/>
                <a:gd name="T36" fmla="*/ 16 w 76"/>
                <a:gd name="T37" fmla="*/ 26 h 29"/>
                <a:gd name="T38" fmla="*/ 26 w 76"/>
                <a:gd name="T39" fmla="*/ 28 h 29"/>
                <a:gd name="T40" fmla="*/ 37 w 76"/>
                <a:gd name="T41" fmla="*/ 29 h 29"/>
                <a:gd name="T42" fmla="*/ 37 w 76"/>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29">
                  <a:moveTo>
                    <a:pt x="37" y="29"/>
                  </a:moveTo>
                  <a:lnTo>
                    <a:pt x="37" y="29"/>
                  </a:lnTo>
                  <a:lnTo>
                    <a:pt x="49" y="28"/>
                  </a:lnTo>
                  <a:lnTo>
                    <a:pt x="60" y="26"/>
                  </a:lnTo>
                  <a:lnTo>
                    <a:pt x="69" y="21"/>
                  </a:lnTo>
                  <a:lnTo>
                    <a:pt x="76" y="15"/>
                  </a:lnTo>
                  <a:lnTo>
                    <a:pt x="76" y="15"/>
                  </a:lnTo>
                  <a:lnTo>
                    <a:pt x="69" y="9"/>
                  </a:lnTo>
                  <a:lnTo>
                    <a:pt x="60" y="4"/>
                  </a:lnTo>
                  <a:lnTo>
                    <a:pt x="49" y="1"/>
                  </a:lnTo>
                  <a:lnTo>
                    <a:pt x="37" y="0"/>
                  </a:lnTo>
                  <a:lnTo>
                    <a:pt x="37" y="0"/>
                  </a:lnTo>
                  <a:lnTo>
                    <a:pt x="26" y="1"/>
                  </a:lnTo>
                  <a:lnTo>
                    <a:pt x="16" y="4"/>
                  </a:lnTo>
                  <a:lnTo>
                    <a:pt x="7" y="9"/>
                  </a:lnTo>
                  <a:lnTo>
                    <a:pt x="0" y="15"/>
                  </a:lnTo>
                  <a:lnTo>
                    <a:pt x="0" y="15"/>
                  </a:lnTo>
                  <a:lnTo>
                    <a:pt x="7" y="21"/>
                  </a:lnTo>
                  <a:lnTo>
                    <a:pt x="16" y="26"/>
                  </a:lnTo>
                  <a:lnTo>
                    <a:pt x="26" y="28"/>
                  </a:lnTo>
                  <a:lnTo>
                    <a:pt x="37" y="29"/>
                  </a:lnTo>
                  <a:lnTo>
                    <a:pt x="3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94" name="Picture 3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3113" y="468313"/>
              <a:ext cx="131763"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Freeform 303"/>
            <p:cNvSpPr>
              <a:spLocks/>
            </p:cNvSpPr>
            <p:nvPr/>
          </p:nvSpPr>
          <p:spPr bwMode="auto">
            <a:xfrm>
              <a:off x="809625" y="501650"/>
              <a:ext cx="15875" cy="15875"/>
            </a:xfrm>
            <a:custGeom>
              <a:avLst/>
              <a:gdLst>
                <a:gd name="T0" fmla="*/ 0 w 10"/>
                <a:gd name="T1" fmla="*/ 1 h 10"/>
                <a:gd name="T2" fmla="*/ 0 w 10"/>
                <a:gd name="T3" fmla="*/ 1 h 10"/>
                <a:gd name="T4" fmla="*/ 3 w 10"/>
                <a:gd name="T5" fmla="*/ 0 h 10"/>
                <a:gd name="T6" fmla="*/ 4 w 10"/>
                <a:gd name="T7" fmla="*/ 0 h 10"/>
                <a:gd name="T8" fmla="*/ 6 w 10"/>
                <a:gd name="T9" fmla="*/ 0 h 10"/>
                <a:gd name="T10" fmla="*/ 9 w 10"/>
                <a:gd name="T11" fmla="*/ 0 h 10"/>
                <a:gd name="T12" fmla="*/ 9 w 10"/>
                <a:gd name="T13" fmla="*/ 0 h 10"/>
                <a:gd name="T14" fmla="*/ 10 w 10"/>
                <a:gd name="T15" fmla="*/ 2 h 10"/>
                <a:gd name="T16" fmla="*/ 10 w 10"/>
                <a:gd name="T17" fmla="*/ 4 h 10"/>
                <a:gd name="T18" fmla="*/ 10 w 10"/>
                <a:gd name="T19" fmla="*/ 6 h 10"/>
                <a:gd name="T20" fmla="*/ 10 w 10"/>
                <a:gd name="T21" fmla="*/ 8 h 10"/>
                <a:gd name="T22" fmla="*/ 10 w 10"/>
                <a:gd name="T23" fmla="*/ 8 h 10"/>
                <a:gd name="T24" fmla="*/ 7 w 10"/>
                <a:gd name="T25" fmla="*/ 10 h 10"/>
                <a:gd name="T26" fmla="*/ 6 w 10"/>
                <a:gd name="T27" fmla="*/ 10 h 10"/>
                <a:gd name="T28" fmla="*/ 4 w 10"/>
                <a:gd name="T29" fmla="*/ 10 h 10"/>
                <a:gd name="T30" fmla="*/ 1 w 10"/>
                <a:gd name="T31" fmla="*/ 8 h 10"/>
                <a:gd name="T32" fmla="*/ 1 w 10"/>
                <a:gd name="T33" fmla="*/ 8 h 10"/>
                <a:gd name="T34" fmla="*/ 0 w 10"/>
                <a:gd name="T35" fmla="*/ 7 h 10"/>
                <a:gd name="T36" fmla="*/ 0 w 10"/>
                <a:gd name="T37" fmla="*/ 6 h 10"/>
                <a:gd name="T38" fmla="*/ 0 w 10"/>
                <a:gd name="T39" fmla="*/ 4 h 10"/>
                <a:gd name="T40" fmla="*/ 0 w 10"/>
                <a:gd name="T41" fmla="*/ 1 h 10"/>
                <a:gd name="T42" fmla="*/ 0 w 1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0" y="1"/>
                  </a:moveTo>
                  <a:lnTo>
                    <a:pt x="0" y="1"/>
                  </a:lnTo>
                  <a:lnTo>
                    <a:pt x="3" y="0"/>
                  </a:lnTo>
                  <a:lnTo>
                    <a:pt x="4" y="0"/>
                  </a:lnTo>
                  <a:lnTo>
                    <a:pt x="6" y="0"/>
                  </a:lnTo>
                  <a:lnTo>
                    <a:pt x="9" y="0"/>
                  </a:lnTo>
                  <a:lnTo>
                    <a:pt x="9" y="0"/>
                  </a:lnTo>
                  <a:lnTo>
                    <a:pt x="10" y="2"/>
                  </a:lnTo>
                  <a:lnTo>
                    <a:pt x="10" y="4"/>
                  </a:lnTo>
                  <a:lnTo>
                    <a:pt x="10" y="6"/>
                  </a:lnTo>
                  <a:lnTo>
                    <a:pt x="10" y="8"/>
                  </a:lnTo>
                  <a:lnTo>
                    <a:pt x="10" y="8"/>
                  </a:lnTo>
                  <a:lnTo>
                    <a:pt x="7" y="10"/>
                  </a:lnTo>
                  <a:lnTo>
                    <a:pt x="6" y="10"/>
                  </a:lnTo>
                  <a:lnTo>
                    <a:pt x="4" y="10"/>
                  </a:lnTo>
                  <a:lnTo>
                    <a:pt x="1" y="8"/>
                  </a:lnTo>
                  <a:lnTo>
                    <a:pt x="1" y="8"/>
                  </a:lnTo>
                  <a:lnTo>
                    <a:pt x="0" y="7"/>
                  </a:lnTo>
                  <a:lnTo>
                    <a:pt x="0" y="6"/>
                  </a:lnTo>
                  <a:lnTo>
                    <a:pt x="0" y="4"/>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04"/>
            <p:cNvSpPr>
              <a:spLocks/>
            </p:cNvSpPr>
            <p:nvPr/>
          </p:nvSpPr>
          <p:spPr bwMode="auto">
            <a:xfrm>
              <a:off x="817563" y="487363"/>
              <a:ext cx="7938" cy="7938"/>
            </a:xfrm>
            <a:custGeom>
              <a:avLst/>
              <a:gdLst>
                <a:gd name="T0" fmla="*/ 1 w 5"/>
                <a:gd name="T1" fmla="*/ 2 h 5"/>
                <a:gd name="T2" fmla="*/ 1 w 5"/>
                <a:gd name="T3" fmla="*/ 2 h 5"/>
                <a:gd name="T4" fmla="*/ 2 w 5"/>
                <a:gd name="T5" fmla="*/ 0 h 5"/>
                <a:gd name="T6" fmla="*/ 4 w 5"/>
                <a:gd name="T7" fmla="*/ 2 h 5"/>
                <a:gd name="T8" fmla="*/ 4 w 5"/>
                <a:gd name="T9" fmla="*/ 2 h 5"/>
                <a:gd name="T10" fmla="*/ 5 w 5"/>
                <a:gd name="T11" fmla="*/ 3 h 5"/>
                <a:gd name="T12" fmla="*/ 5 w 5"/>
                <a:gd name="T13" fmla="*/ 5 h 5"/>
                <a:gd name="T14" fmla="*/ 5 w 5"/>
                <a:gd name="T15" fmla="*/ 5 h 5"/>
                <a:gd name="T16" fmla="*/ 2 w 5"/>
                <a:gd name="T17" fmla="*/ 5 h 5"/>
                <a:gd name="T18" fmla="*/ 1 w 5"/>
                <a:gd name="T19" fmla="*/ 5 h 5"/>
                <a:gd name="T20" fmla="*/ 1 w 5"/>
                <a:gd name="T21" fmla="*/ 5 h 5"/>
                <a:gd name="T22" fmla="*/ 0 w 5"/>
                <a:gd name="T23" fmla="*/ 4 h 5"/>
                <a:gd name="T24" fmla="*/ 1 w 5"/>
                <a:gd name="T25" fmla="*/ 2 h 5"/>
                <a:gd name="T26" fmla="*/ 1 w 5"/>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1" y="2"/>
                  </a:moveTo>
                  <a:lnTo>
                    <a:pt x="1" y="2"/>
                  </a:lnTo>
                  <a:lnTo>
                    <a:pt x="2" y="0"/>
                  </a:lnTo>
                  <a:lnTo>
                    <a:pt x="4" y="2"/>
                  </a:lnTo>
                  <a:lnTo>
                    <a:pt x="4" y="2"/>
                  </a:lnTo>
                  <a:lnTo>
                    <a:pt x="5" y="3"/>
                  </a:lnTo>
                  <a:lnTo>
                    <a:pt x="5" y="5"/>
                  </a:lnTo>
                  <a:lnTo>
                    <a:pt x="5" y="5"/>
                  </a:lnTo>
                  <a:lnTo>
                    <a:pt x="2" y="5"/>
                  </a:lnTo>
                  <a:lnTo>
                    <a:pt x="1" y="5"/>
                  </a:lnTo>
                  <a:lnTo>
                    <a:pt x="1" y="5"/>
                  </a:lnTo>
                  <a:lnTo>
                    <a:pt x="0" y="4"/>
                  </a:lnTo>
                  <a:lnTo>
                    <a:pt x="1" y="2"/>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05"/>
            <p:cNvSpPr>
              <a:spLocks/>
            </p:cNvSpPr>
            <p:nvPr/>
          </p:nvSpPr>
          <p:spPr bwMode="auto">
            <a:xfrm>
              <a:off x="974725" y="527050"/>
              <a:ext cx="212725" cy="185738"/>
            </a:xfrm>
            <a:custGeom>
              <a:avLst/>
              <a:gdLst>
                <a:gd name="T0" fmla="*/ 134 w 134"/>
                <a:gd name="T1" fmla="*/ 84 h 117"/>
                <a:gd name="T2" fmla="*/ 134 w 134"/>
                <a:gd name="T3" fmla="*/ 84 h 117"/>
                <a:gd name="T4" fmla="*/ 134 w 134"/>
                <a:gd name="T5" fmla="*/ 87 h 117"/>
                <a:gd name="T6" fmla="*/ 133 w 134"/>
                <a:gd name="T7" fmla="*/ 89 h 117"/>
                <a:gd name="T8" fmla="*/ 131 w 134"/>
                <a:gd name="T9" fmla="*/ 91 h 117"/>
                <a:gd name="T10" fmla="*/ 128 w 134"/>
                <a:gd name="T11" fmla="*/ 91 h 117"/>
                <a:gd name="T12" fmla="*/ 116 w 134"/>
                <a:gd name="T13" fmla="*/ 91 h 117"/>
                <a:gd name="T14" fmla="*/ 116 w 134"/>
                <a:gd name="T15" fmla="*/ 117 h 117"/>
                <a:gd name="T16" fmla="*/ 85 w 134"/>
                <a:gd name="T17" fmla="*/ 91 h 117"/>
                <a:gd name="T18" fmla="*/ 6 w 134"/>
                <a:gd name="T19" fmla="*/ 91 h 117"/>
                <a:gd name="T20" fmla="*/ 6 w 134"/>
                <a:gd name="T21" fmla="*/ 91 h 117"/>
                <a:gd name="T22" fmla="*/ 3 w 134"/>
                <a:gd name="T23" fmla="*/ 91 h 117"/>
                <a:gd name="T24" fmla="*/ 1 w 134"/>
                <a:gd name="T25" fmla="*/ 89 h 117"/>
                <a:gd name="T26" fmla="*/ 0 w 134"/>
                <a:gd name="T27" fmla="*/ 87 h 117"/>
                <a:gd name="T28" fmla="*/ 0 w 134"/>
                <a:gd name="T29" fmla="*/ 84 h 117"/>
                <a:gd name="T30" fmla="*/ 0 w 134"/>
                <a:gd name="T31" fmla="*/ 6 h 117"/>
                <a:gd name="T32" fmla="*/ 0 w 134"/>
                <a:gd name="T33" fmla="*/ 6 h 117"/>
                <a:gd name="T34" fmla="*/ 0 w 134"/>
                <a:gd name="T35" fmla="*/ 3 h 117"/>
                <a:gd name="T36" fmla="*/ 1 w 134"/>
                <a:gd name="T37" fmla="*/ 1 h 117"/>
                <a:gd name="T38" fmla="*/ 3 w 134"/>
                <a:gd name="T39" fmla="*/ 0 h 117"/>
                <a:gd name="T40" fmla="*/ 6 w 134"/>
                <a:gd name="T41" fmla="*/ 0 h 117"/>
                <a:gd name="T42" fmla="*/ 128 w 134"/>
                <a:gd name="T43" fmla="*/ 0 h 117"/>
                <a:gd name="T44" fmla="*/ 128 w 134"/>
                <a:gd name="T45" fmla="*/ 0 h 117"/>
                <a:gd name="T46" fmla="*/ 131 w 134"/>
                <a:gd name="T47" fmla="*/ 0 h 117"/>
                <a:gd name="T48" fmla="*/ 133 w 134"/>
                <a:gd name="T49" fmla="*/ 1 h 117"/>
                <a:gd name="T50" fmla="*/ 134 w 134"/>
                <a:gd name="T51" fmla="*/ 3 h 117"/>
                <a:gd name="T52" fmla="*/ 134 w 134"/>
                <a:gd name="T53" fmla="*/ 6 h 117"/>
                <a:gd name="T54" fmla="*/ 134 w 134"/>
                <a:gd name="T55"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7">
                  <a:moveTo>
                    <a:pt x="134" y="84"/>
                  </a:moveTo>
                  <a:lnTo>
                    <a:pt x="134" y="84"/>
                  </a:lnTo>
                  <a:lnTo>
                    <a:pt x="134" y="87"/>
                  </a:lnTo>
                  <a:lnTo>
                    <a:pt x="133" y="89"/>
                  </a:lnTo>
                  <a:lnTo>
                    <a:pt x="131" y="91"/>
                  </a:lnTo>
                  <a:lnTo>
                    <a:pt x="128" y="91"/>
                  </a:lnTo>
                  <a:lnTo>
                    <a:pt x="116" y="91"/>
                  </a:lnTo>
                  <a:lnTo>
                    <a:pt x="116" y="117"/>
                  </a:lnTo>
                  <a:lnTo>
                    <a:pt x="85" y="91"/>
                  </a:lnTo>
                  <a:lnTo>
                    <a:pt x="6" y="91"/>
                  </a:lnTo>
                  <a:lnTo>
                    <a:pt x="6" y="91"/>
                  </a:lnTo>
                  <a:lnTo>
                    <a:pt x="3" y="91"/>
                  </a:lnTo>
                  <a:lnTo>
                    <a:pt x="1" y="89"/>
                  </a:lnTo>
                  <a:lnTo>
                    <a:pt x="0" y="87"/>
                  </a:lnTo>
                  <a:lnTo>
                    <a:pt x="0" y="84"/>
                  </a:lnTo>
                  <a:lnTo>
                    <a:pt x="0" y="6"/>
                  </a:lnTo>
                  <a:lnTo>
                    <a:pt x="0" y="6"/>
                  </a:lnTo>
                  <a:lnTo>
                    <a:pt x="0" y="3"/>
                  </a:lnTo>
                  <a:lnTo>
                    <a:pt x="1" y="1"/>
                  </a:lnTo>
                  <a:lnTo>
                    <a:pt x="3" y="0"/>
                  </a:lnTo>
                  <a:lnTo>
                    <a:pt x="6" y="0"/>
                  </a:lnTo>
                  <a:lnTo>
                    <a:pt x="128" y="0"/>
                  </a:lnTo>
                  <a:lnTo>
                    <a:pt x="128" y="0"/>
                  </a:lnTo>
                  <a:lnTo>
                    <a:pt x="131" y="0"/>
                  </a:lnTo>
                  <a:lnTo>
                    <a:pt x="133" y="1"/>
                  </a:lnTo>
                  <a:lnTo>
                    <a:pt x="134" y="3"/>
                  </a:lnTo>
                  <a:lnTo>
                    <a:pt x="134" y="6"/>
                  </a:lnTo>
                  <a:lnTo>
                    <a:pt x="134" y="84"/>
                  </a:lnTo>
                  <a:close/>
                </a:path>
              </a:pathLst>
            </a:custGeom>
            <a:solidFill>
              <a:srgbClr val="7AC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06"/>
            <p:cNvSpPr>
              <a:spLocks/>
            </p:cNvSpPr>
            <p:nvPr/>
          </p:nvSpPr>
          <p:spPr bwMode="auto">
            <a:xfrm>
              <a:off x="974725" y="546100"/>
              <a:ext cx="212725" cy="187325"/>
            </a:xfrm>
            <a:custGeom>
              <a:avLst/>
              <a:gdLst>
                <a:gd name="T0" fmla="*/ 134 w 134"/>
                <a:gd name="T1" fmla="*/ 84 h 118"/>
                <a:gd name="T2" fmla="*/ 134 w 134"/>
                <a:gd name="T3" fmla="*/ 84 h 118"/>
                <a:gd name="T4" fmla="*/ 134 w 134"/>
                <a:gd name="T5" fmla="*/ 87 h 118"/>
                <a:gd name="T6" fmla="*/ 133 w 134"/>
                <a:gd name="T7" fmla="*/ 89 h 118"/>
                <a:gd name="T8" fmla="*/ 131 w 134"/>
                <a:gd name="T9" fmla="*/ 91 h 118"/>
                <a:gd name="T10" fmla="*/ 128 w 134"/>
                <a:gd name="T11" fmla="*/ 91 h 118"/>
                <a:gd name="T12" fmla="*/ 116 w 134"/>
                <a:gd name="T13" fmla="*/ 91 h 118"/>
                <a:gd name="T14" fmla="*/ 116 w 134"/>
                <a:gd name="T15" fmla="*/ 118 h 118"/>
                <a:gd name="T16" fmla="*/ 85 w 134"/>
                <a:gd name="T17" fmla="*/ 91 h 118"/>
                <a:gd name="T18" fmla="*/ 6 w 134"/>
                <a:gd name="T19" fmla="*/ 91 h 118"/>
                <a:gd name="T20" fmla="*/ 6 w 134"/>
                <a:gd name="T21" fmla="*/ 91 h 118"/>
                <a:gd name="T22" fmla="*/ 3 w 134"/>
                <a:gd name="T23" fmla="*/ 91 h 118"/>
                <a:gd name="T24" fmla="*/ 1 w 134"/>
                <a:gd name="T25" fmla="*/ 89 h 118"/>
                <a:gd name="T26" fmla="*/ 0 w 134"/>
                <a:gd name="T27" fmla="*/ 87 h 118"/>
                <a:gd name="T28" fmla="*/ 0 w 134"/>
                <a:gd name="T29" fmla="*/ 84 h 118"/>
                <a:gd name="T30" fmla="*/ 0 w 134"/>
                <a:gd name="T31" fmla="*/ 6 h 118"/>
                <a:gd name="T32" fmla="*/ 0 w 134"/>
                <a:gd name="T33" fmla="*/ 6 h 118"/>
                <a:gd name="T34" fmla="*/ 0 w 134"/>
                <a:gd name="T35" fmla="*/ 3 h 118"/>
                <a:gd name="T36" fmla="*/ 1 w 134"/>
                <a:gd name="T37" fmla="*/ 1 h 118"/>
                <a:gd name="T38" fmla="*/ 3 w 134"/>
                <a:gd name="T39" fmla="*/ 0 h 118"/>
                <a:gd name="T40" fmla="*/ 6 w 134"/>
                <a:gd name="T41" fmla="*/ 0 h 118"/>
                <a:gd name="T42" fmla="*/ 128 w 134"/>
                <a:gd name="T43" fmla="*/ 0 h 118"/>
                <a:gd name="T44" fmla="*/ 128 w 134"/>
                <a:gd name="T45" fmla="*/ 0 h 118"/>
                <a:gd name="T46" fmla="*/ 131 w 134"/>
                <a:gd name="T47" fmla="*/ 0 h 118"/>
                <a:gd name="T48" fmla="*/ 133 w 134"/>
                <a:gd name="T49" fmla="*/ 1 h 118"/>
                <a:gd name="T50" fmla="*/ 134 w 134"/>
                <a:gd name="T51" fmla="*/ 3 h 118"/>
                <a:gd name="T52" fmla="*/ 134 w 134"/>
                <a:gd name="T53" fmla="*/ 6 h 118"/>
                <a:gd name="T54" fmla="*/ 134 w 134"/>
                <a:gd name="T55"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8">
                  <a:moveTo>
                    <a:pt x="134" y="84"/>
                  </a:moveTo>
                  <a:lnTo>
                    <a:pt x="134" y="84"/>
                  </a:lnTo>
                  <a:lnTo>
                    <a:pt x="134" y="87"/>
                  </a:lnTo>
                  <a:lnTo>
                    <a:pt x="133" y="89"/>
                  </a:lnTo>
                  <a:lnTo>
                    <a:pt x="131" y="91"/>
                  </a:lnTo>
                  <a:lnTo>
                    <a:pt x="128" y="91"/>
                  </a:lnTo>
                  <a:lnTo>
                    <a:pt x="116" y="91"/>
                  </a:lnTo>
                  <a:lnTo>
                    <a:pt x="116" y="118"/>
                  </a:lnTo>
                  <a:lnTo>
                    <a:pt x="85" y="91"/>
                  </a:lnTo>
                  <a:lnTo>
                    <a:pt x="6" y="91"/>
                  </a:lnTo>
                  <a:lnTo>
                    <a:pt x="6" y="91"/>
                  </a:lnTo>
                  <a:lnTo>
                    <a:pt x="3" y="91"/>
                  </a:lnTo>
                  <a:lnTo>
                    <a:pt x="1" y="89"/>
                  </a:lnTo>
                  <a:lnTo>
                    <a:pt x="0" y="87"/>
                  </a:lnTo>
                  <a:lnTo>
                    <a:pt x="0" y="84"/>
                  </a:lnTo>
                  <a:lnTo>
                    <a:pt x="0" y="6"/>
                  </a:lnTo>
                  <a:lnTo>
                    <a:pt x="0" y="6"/>
                  </a:lnTo>
                  <a:lnTo>
                    <a:pt x="0" y="3"/>
                  </a:lnTo>
                  <a:lnTo>
                    <a:pt x="1" y="1"/>
                  </a:lnTo>
                  <a:lnTo>
                    <a:pt x="3" y="0"/>
                  </a:lnTo>
                  <a:lnTo>
                    <a:pt x="6" y="0"/>
                  </a:lnTo>
                  <a:lnTo>
                    <a:pt x="128" y="0"/>
                  </a:lnTo>
                  <a:lnTo>
                    <a:pt x="128" y="0"/>
                  </a:lnTo>
                  <a:lnTo>
                    <a:pt x="131" y="0"/>
                  </a:lnTo>
                  <a:lnTo>
                    <a:pt x="133" y="1"/>
                  </a:lnTo>
                  <a:lnTo>
                    <a:pt x="134" y="3"/>
                  </a:lnTo>
                  <a:lnTo>
                    <a:pt x="134" y="6"/>
                  </a:lnTo>
                  <a:lnTo>
                    <a:pt x="134" y="84"/>
                  </a:lnTo>
                  <a:close/>
                </a:path>
              </a:pathLst>
            </a:custGeom>
            <a:solidFill>
              <a:srgbClr val="82C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07"/>
            <p:cNvSpPr>
              <a:spLocks/>
            </p:cNvSpPr>
            <p:nvPr/>
          </p:nvSpPr>
          <p:spPr bwMode="auto">
            <a:xfrm>
              <a:off x="1031875" y="598488"/>
              <a:ext cx="77788" cy="55563"/>
            </a:xfrm>
            <a:custGeom>
              <a:avLst/>
              <a:gdLst>
                <a:gd name="T0" fmla="*/ 49 w 49"/>
                <a:gd name="T1" fmla="*/ 32 h 35"/>
                <a:gd name="T2" fmla="*/ 49 w 49"/>
                <a:gd name="T3" fmla="*/ 32 h 35"/>
                <a:gd name="T4" fmla="*/ 48 w 49"/>
                <a:gd name="T5" fmla="*/ 34 h 35"/>
                <a:gd name="T6" fmla="*/ 46 w 49"/>
                <a:gd name="T7" fmla="*/ 35 h 35"/>
                <a:gd name="T8" fmla="*/ 2 w 49"/>
                <a:gd name="T9" fmla="*/ 35 h 35"/>
                <a:gd name="T10" fmla="*/ 2 w 49"/>
                <a:gd name="T11" fmla="*/ 35 h 35"/>
                <a:gd name="T12" fmla="*/ 0 w 49"/>
                <a:gd name="T13" fmla="*/ 34 h 35"/>
                <a:gd name="T14" fmla="*/ 0 w 49"/>
                <a:gd name="T15" fmla="*/ 32 h 35"/>
                <a:gd name="T16" fmla="*/ 0 w 49"/>
                <a:gd name="T17" fmla="*/ 4 h 35"/>
                <a:gd name="T18" fmla="*/ 0 w 49"/>
                <a:gd name="T19" fmla="*/ 4 h 35"/>
                <a:gd name="T20" fmla="*/ 0 w 49"/>
                <a:gd name="T21" fmla="*/ 1 h 35"/>
                <a:gd name="T22" fmla="*/ 2 w 49"/>
                <a:gd name="T23" fmla="*/ 0 h 35"/>
                <a:gd name="T24" fmla="*/ 46 w 49"/>
                <a:gd name="T25" fmla="*/ 0 h 35"/>
                <a:gd name="T26" fmla="*/ 46 w 49"/>
                <a:gd name="T27" fmla="*/ 0 h 35"/>
                <a:gd name="T28" fmla="*/ 48 w 49"/>
                <a:gd name="T29" fmla="*/ 1 h 35"/>
                <a:gd name="T30" fmla="*/ 49 w 49"/>
                <a:gd name="T31" fmla="*/ 4 h 35"/>
                <a:gd name="T32" fmla="*/ 49 w 49"/>
                <a:gd name="T3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5">
                  <a:moveTo>
                    <a:pt x="49" y="32"/>
                  </a:moveTo>
                  <a:lnTo>
                    <a:pt x="49" y="32"/>
                  </a:lnTo>
                  <a:lnTo>
                    <a:pt x="48" y="34"/>
                  </a:lnTo>
                  <a:lnTo>
                    <a:pt x="46" y="35"/>
                  </a:lnTo>
                  <a:lnTo>
                    <a:pt x="2" y="35"/>
                  </a:lnTo>
                  <a:lnTo>
                    <a:pt x="2" y="35"/>
                  </a:lnTo>
                  <a:lnTo>
                    <a:pt x="0" y="34"/>
                  </a:lnTo>
                  <a:lnTo>
                    <a:pt x="0" y="32"/>
                  </a:lnTo>
                  <a:lnTo>
                    <a:pt x="0" y="4"/>
                  </a:lnTo>
                  <a:lnTo>
                    <a:pt x="0" y="4"/>
                  </a:lnTo>
                  <a:lnTo>
                    <a:pt x="0" y="1"/>
                  </a:lnTo>
                  <a:lnTo>
                    <a:pt x="2" y="0"/>
                  </a:lnTo>
                  <a:lnTo>
                    <a:pt x="46" y="0"/>
                  </a:lnTo>
                  <a:lnTo>
                    <a:pt x="46" y="0"/>
                  </a:lnTo>
                  <a:lnTo>
                    <a:pt x="48" y="1"/>
                  </a:lnTo>
                  <a:lnTo>
                    <a:pt x="49" y="4"/>
                  </a:lnTo>
                  <a:lnTo>
                    <a:pt x="49" y="32"/>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08"/>
            <p:cNvSpPr>
              <a:spLocks/>
            </p:cNvSpPr>
            <p:nvPr/>
          </p:nvSpPr>
          <p:spPr bwMode="auto">
            <a:xfrm>
              <a:off x="1108075" y="600075"/>
              <a:ext cx="26988" cy="52388"/>
            </a:xfrm>
            <a:custGeom>
              <a:avLst/>
              <a:gdLst>
                <a:gd name="T0" fmla="*/ 0 w 17"/>
                <a:gd name="T1" fmla="*/ 9 h 33"/>
                <a:gd name="T2" fmla="*/ 17 w 17"/>
                <a:gd name="T3" fmla="*/ 0 h 33"/>
                <a:gd name="T4" fmla="*/ 17 w 17"/>
                <a:gd name="T5" fmla="*/ 17 h 33"/>
                <a:gd name="T6" fmla="*/ 17 w 17"/>
                <a:gd name="T7" fmla="*/ 33 h 33"/>
                <a:gd name="T8" fmla="*/ 0 w 17"/>
                <a:gd name="T9" fmla="*/ 25 h 33"/>
                <a:gd name="T10" fmla="*/ 0 w 17"/>
                <a:gd name="T11" fmla="*/ 9 h 33"/>
              </a:gdLst>
              <a:ahLst/>
              <a:cxnLst>
                <a:cxn ang="0">
                  <a:pos x="T0" y="T1"/>
                </a:cxn>
                <a:cxn ang="0">
                  <a:pos x="T2" y="T3"/>
                </a:cxn>
                <a:cxn ang="0">
                  <a:pos x="T4" y="T5"/>
                </a:cxn>
                <a:cxn ang="0">
                  <a:pos x="T6" y="T7"/>
                </a:cxn>
                <a:cxn ang="0">
                  <a:pos x="T8" y="T9"/>
                </a:cxn>
                <a:cxn ang="0">
                  <a:pos x="T10" y="T11"/>
                </a:cxn>
              </a:cxnLst>
              <a:rect l="0" t="0" r="r" b="b"/>
              <a:pathLst>
                <a:path w="17" h="33">
                  <a:moveTo>
                    <a:pt x="0" y="9"/>
                  </a:moveTo>
                  <a:lnTo>
                    <a:pt x="17" y="0"/>
                  </a:lnTo>
                  <a:lnTo>
                    <a:pt x="17" y="17"/>
                  </a:lnTo>
                  <a:lnTo>
                    <a:pt x="17" y="33"/>
                  </a:lnTo>
                  <a:lnTo>
                    <a:pt x="0" y="25"/>
                  </a:lnTo>
                  <a:lnTo>
                    <a:pt x="0" y="9"/>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09"/>
            <p:cNvSpPr>
              <a:spLocks/>
            </p:cNvSpPr>
            <p:nvPr/>
          </p:nvSpPr>
          <p:spPr bwMode="auto">
            <a:xfrm>
              <a:off x="1033463" y="565150"/>
              <a:ext cx="31750" cy="33338"/>
            </a:xfrm>
            <a:custGeom>
              <a:avLst/>
              <a:gdLst>
                <a:gd name="T0" fmla="*/ 20 w 20"/>
                <a:gd name="T1" fmla="*/ 10 h 21"/>
                <a:gd name="T2" fmla="*/ 20 w 20"/>
                <a:gd name="T3" fmla="*/ 10 h 21"/>
                <a:gd name="T4" fmla="*/ 19 w 20"/>
                <a:gd name="T5" fmla="*/ 14 h 21"/>
                <a:gd name="T6" fmla="*/ 18 w 20"/>
                <a:gd name="T7" fmla="*/ 18 h 21"/>
                <a:gd name="T8" fmla="*/ 14 w 20"/>
                <a:gd name="T9" fmla="*/ 20 h 21"/>
                <a:gd name="T10" fmla="*/ 10 w 20"/>
                <a:gd name="T11" fmla="*/ 21 h 21"/>
                <a:gd name="T12" fmla="*/ 10 w 20"/>
                <a:gd name="T13" fmla="*/ 21 h 21"/>
                <a:gd name="T14" fmla="*/ 6 w 20"/>
                <a:gd name="T15" fmla="*/ 20 h 21"/>
                <a:gd name="T16" fmla="*/ 2 w 20"/>
                <a:gd name="T17" fmla="*/ 18 h 21"/>
                <a:gd name="T18" fmla="*/ 0 w 20"/>
                <a:gd name="T19" fmla="*/ 14 h 21"/>
                <a:gd name="T20" fmla="*/ 0 w 20"/>
                <a:gd name="T21" fmla="*/ 10 h 21"/>
                <a:gd name="T22" fmla="*/ 0 w 20"/>
                <a:gd name="T23" fmla="*/ 10 h 21"/>
                <a:gd name="T24" fmla="*/ 0 w 20"/>
                <a:gd name="T25" fmla="*/ 6 h 21"/>
                <a:gd name="T26" fmla="*/ 2 w 20"/>
                <a:gd name="T27" fmla="*/ 3 h 21"/>
                <a:gd name="T28" fmla="*/ 6 w 20"/>
                <a:gd name="T29" fmla="*/ 1 h 21"/>
                <a:gd name="T30" fmla="*/ 10 w 20"/>
                <a:gd name="T31" fmla="*/ 0 h 21"/>
                <a:gd name="T32" fmla="*/ 10 w 20"/>
                <a:gd name="T33" fmla="*/ 0 h 21"/>
                <a:gd name="T34" fmla="*/ 14 w 20"/>
                <a:gd name="T35" fmla="*/ 1 h 21"/>
                <a:gd name="T36" fmla="*/ 18 w 20"/>
                <a:gd name="T37" fmla="*/ 3 h 21"/>
                <a:gd name="T38" fmla="*/ 19 w 20"/>
                <a:gd name="T39" fmla="*/ 6 h 21"/>
                <a:gd name="T40" fmla="*/ 20 w 20"/>
                <a:gd name="T41" fmla="*/ 10 h 21"/>
                <a:gd name="T42" fmla="*/ 20 w 20"/>
                <a:gd name="T4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1">
                  <a:moveTo>
                    <a:pt x="20" y="10"/>
                  </a:moveTo>
                  <a:lnTo>
                    <a:pt x="20" y="10"/>
                  </a:lnTo>
                  <a:lnTo>
                    <a:pt x="19" y="14"/>
                  </a:lnTo>
                  <a:lnTo>
                    <a:pt x="18" y="18"/>
                  </a:lnTo>
                  <a:lnTo>
                    <a:pt x="14" y="20"/>
                  </a:lnTo>
                  <a:lnTo>
                    <a:pt x="10" y="21"/>
                  </a:lnTo>
                  <a:lnTo>
                    <a:pt x="10" y="21"/>
                  </a:lnTo>
                  <a:lnTo>
                    <a:pt x="6" y="20"/>
                  </a:lnTo>
                  <a:lnTo>
                    <a:pt x="2" y="18"/>
                  </a:lnTo>
                  <a:lnTo>
                    <a:pt x="0" y="14"/>
                  </a:lnTo>
                  <a:lnTo>
                    <a:pt x="0" y="10"/>
                  </a:lnTo>
                  <a:lnTo>
                    <a:pt x="0" y="10"/>
                  </a:lnTo>
                  <a:lnTo>
                    <a:pt x="0" y="6"/>
                  </a:lnTo>
                  <a:lnTo>
                    <a:pt x="2" y="3"/>
                  </a:lnTo>
                  <a:lnTo>
                    <a:pt x="6" y="1"/>
                  </a:lnTo>
                  <a:lnTo>
                    <a:pt x="10" y="0"/>
                  </a:lnTo>
                  <a:lnTo>
                    <a:pt x="10" y="0"/>
                  </a:lnTo>
                  <a:lnTo>
                    <a:pt x="14" y="1"/>
                  </a:lnTo>
                  <a:lnTo>
                    <a:pt x="18" y="3"/>
                  </a:lnTo>
                  <a:lnTo>
                    <a:pt x="19" y="6"/>
                  </a:lnTo>
                  <a:lnTo>
                    <a:pt x="20" y="10"/>
                  </a:lnTo>
                  <a:lnTo>
                    <a:pt x="20" y="1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10"/>
            <p:cNvSpPr>
              <a:spLocks/>
            </p:cNvSpPr>
            <p:nvPr/>
          </p:nvSpPr>
          <p:spPr bwMode="auto">
            <a:xfrm>
              <a:off x="1068388" y="565150"/>
              <a:ext cx="33338" cy="33338"/>
            </a:xfrm>
            <a:custGeom>
              <a:avLst/>
              <a:gdLst>
                <a:gd name="T0" fmla="*/ 21 w 21"/>
                <a:gd name="T1" fmla="*/ 10 h 21"/>
                <a:gd name="T2" fmla="*/ 21 w 21"/>
                <a:gd name="T3" fmla="*/ 10 h 21"/>
                <a:gd name="T4" fmla="*/ 20 w 21"/>
                <a:gd name="T5" fmla="*/ 14 h 21"/>
                <a:gd name="T6" fmla="*/ 18 w 21"/>
                <a:gd name="T7" fmla="*/ 18 h 21"/>
                <a:gd name="T8" fmla="*/ 14 w 21"/>
                <a:gd name="T9" fmla="*/ 20 h 21"/>
                <a:gd name="T10" fmla="*/ 10 w 21"/>
                <a:gd name="T11" fmla="*/ 21 h 21"/>
                <a:gd name="T12" fmla="*/ 10 w 21"/>
                <a:gd name="T13" fmla="*/ 21 h 21"/>
                <a:gd name="T14" fmla="*/ 7 w 21"/>
                <a:gd name="T15" fmla="*/ 20 h 21"/>
                <a:gd name="T16" fmla="*/ 3 w 21"/>
                <a:gd name="T17" fmla="*/ 18 h 21"/>
                <a:gd name="T18" fmla="*/ 1 w 21"/>
                <a:gd name="T19" fmla="*/ 14 h 21"/>
                <a:gd name="T20" fmla="*/ 0 w 21"/>
                <a:gd name="T21" fmla="*/ 10 h 21"/>
                <a:gd name="T22" fmla="*/ 0 w 21"/>
                <a:gd name="T23" fmla="*/ 10 h 21"/>
                <a:gd name="T24" fmla="*/ 1 w 21"/>
                <a:gd name="T25" fmla="*/ 6 h 21"/>
                <a:gd name="T26" fmla="*/ 3 w 21"/>
                <a:gd name="T27" fmla="*/ 3 h 21"/>
                <a:gd name="T28" fmla="*/ 7 w 21"/>
                <a:gd name="T29" fmla="*/ 1 h 21"/>
                <a:gd name="T30" fmla="*/ 10 w 21"/>
                <a:gd name="T31" fmla="*/ 0 h 21"/>
                <a:gd name="T32" fmla="*/ 10 w 21"/>
                <a:gd name="T33" fmla="*/ 0 h 21"/>
                <a:gd name="T34" fmla="*/ 14 w 21"/>
                <a:gd name="T35" fmla="*/ 1 h 21"/>
                <a:gd name="T36" fmla="*/ 18 w 21"/>
                <a:gd name="T37" fmla="*/ 3 h 21"/>
                <a:gd name="T38" fmla="*/ 20 w 21"/>
                <a:gd name="T39" fmla="*/ 6 h 21"/>
                <a:gd name="T40" fmla="*/ 21 w 21"/>
                <a:gd name="T41" fmla="*/ 10 h 21"/>
                <a:gd name="T42" fmla="*/ 21 w 21"/>
                <a:gd name="T4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21" y="10"/>
                  </a:moveTo>
                  <a:lnTo>
                    <a:pt x="21" y="10"/>
                  </a:lnTo>
                  <a:lnTo>
                    <a:pt x="20" y="14"/>
                  </a:lnTo>
                  <a:lnTo>
                    <a:pt x="18" y="18"/>
                  </a:lnTo>
                  <a:lnTo>
                    <a:pt x="14" y="20"/>
                  </a:lnTo>
                  <a:lnTo>
                    <a:pt x="10" y="21"/>
                  </a:lnTo>
                  <a:lnTo>
                    <a:pt x="10" y="21"/>
                  </a:lnTo>
                  <a:lnTo>
                    <a:pt x="7" y="20"/>
                  </a:lnTo>
                  <a:lnTo>
                    <a:pt x="3" y="18"/>
                  </a:lnTo>
                  <a:lnTo>
                    <a:pt x="1" y="14"/>
                  </a:lnTo>
                  <a:lnTo>
                    <a:pt x="0" y="10"/>
                  </a:lnTo>
                  <a:lnTo>
                    <a:pt x="0" y="10"/>
                  </a:lnTo>
                  <a:lnTo>
                    <a:pt x="1" y="6"/>
                  </a:lnTo>
                  <a:lnTo>
                    <a:pt x="3" y="3"/>
                  </a:lnTo>
                  <a:lnTo>
                    <a:pt x="7" y="1"/>
                  </a:lnTo>
                  <a:lnTo>
                    <a:pt x="10" y="0"/>
                  </a:lnTo>
                  <a:lnTo>
                    <a:pt x="10" y="0"/>
                  </a:lnTo>
                  <a:lnTo>
                    <a:pt x="14" y="1"/>
                  </a:lnTo>
                  <a:lnTo>
                    <a:pt x="18" y="3"/>
                  </a:lnTo>
                  <a:lnTo>
                    <a:pt x="20" y="6"/>
                  </a:lnTo>
                  <a:lnTo>
                    <a:pt x="21" y="10"/>
                  </a:lnTo>
                  <a:lnTo>
                    <a:pt x="21" y="1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11"/>
            <p:cNvSpPr>
              <a:spLocks/>
            </p:cNvSpPr>
            <p:nvPr/>
          </p:nvSpPr>
          <p:spPr bwMode="auto">
            <a:xfrm>
              <a:off x="1031875" y="623888"/>
              <a:ext cx="77788" cy="30163"/>
            </a:xfrm>
            <a:custGeom>
              <a:avLst/>
              <a:gdLst>
                <a:gd name="T0" fmla="*/ 48 w 49"/>
                <a:gd name="T1" fmla="*/ 0 h 19"/>
                <a:gd name="T2" fmla="*/ 0 w 49"/>
                <a:gd name="T3" fmla="*/ 0 h 19"/>
                <a:gd name="T4" fmla="*/ 0 w 49"/>
                <a:gd name="T5" fmla="*/ 16 h 19"/>
                <a:gd name="T6" fmla="*/ 0 w 49"/>
                <a:gd name="T7" fmla="*/ 16 h 19"/>
                <a:gd name="T8" fmla="*/ 0 w 49"/>
                <a:gd name="T9" fmla="*/ 18 h 19"/>
                <a:gd name="T10" fmla="*/ 2 w 49"/>
                <a:gd name="T11" fmla="*/ 19 h 19"/>
                <a:gd name="T12" fmla="*/ 46 w 49"/>
                <a:gd name="T13" fmla="*/ 19 h 19"/>
                <a:gd name="T14" fmla="*/ 46 w 49"/>
                <a:gd name="T15" fmla="*/ 19 h 19"/>
                <a:gd name="T16" fmla="*/ 48 w 49"/>
                <a:gd name="T17" fmla="*/ 18 h 19"/>
                <a:gd name="T18" fmla="*/ 49 w 49"/>
                <a:gd name="T19" fmla="*/ 16 h 19"/>
                <a:gd name="T20" fmla="*/ 49 w 49"/>
                <a:gd name="T21" fmla="*/ 11 h 19"/>
                <a:gd name="T22" fmla="*/ 48 w 49"/>
                <a:gd name="T23" fmla="*/ 10 h 19"/>
                <a:gd name="T24" fmla="*/ 48 w 4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9">
                  <a:moveTo>
                    <a:pt x="48" y="0"/>
                  </a:moveTo>
                  <a:lnTo>
                    <a:pt x="0" y="0"/>
                  </a:lnTo>
                  <a:lnTo>
                    <a:pt x="0" y="16"/>
                  </a:lnTo>
                  <a:lnTo>
                    <a:pt x="0" y="16"/>
                  </a:lnTo>
                  <a:lnTo>
                    <a:pt x="0" y="18"/>
                  </a:lnTo>
                  <a:lnTo>
                    <a:pt x="2" y="19"/>
                  </a:lnTo>
                  <a:lnTo>
                    <a:pt x="46" y="19"/>
                  </a:lnTo>
                  <a:lnTo>
                    <a:pt x="46" y="19"/>
                  </a:lnTo>
                  <a:lnTo>
                    <a:pt x="48" y="18"/>
                  </a:lnTo>
                  <a:lnTo>
                    <a:pt x="49" y="16"/>
                  </a:lnTo>
                  <a:lnTo>
                    <a:pt x="49" y="11"/>
                  </a:lnTo>
                  <a:lnTo>
                    <a:pt x="48" y="10"/>
                  </a:lnTo>
                  <a:lnTo>
                    <a:pt x="48" y="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312"/>
            <p:cNvSpPr>
              <a:spLocks/>
            </p:cNvSpPr>
            <p:nvPr/>
          </p:nvSpPr>
          <p:spPr bwMode="auto">
            <a:xfrm>
              <a:off x="1108075" y="630238"/>
              <a:ext cx="26988" cy="22225"/>
            </a:xfrm>
            <a:custGeom>
              <a:avLst/>
              <a:gdLst>
                <a:gd name="T0" fmla="*/ 0 w 17"/>
                <a:gd name="T1" fmla="*/ 0 h 14"/>
                <a:gd name="T2" fmla="*/ 0 w 17"/>
                <a:gd name="T3" fmla="*/ 6 h 14"/>
                <a:gd name="T4" fmla="*/ 1 w 17"/>
                <a:gd name="T5" fmla="*/ 7 h 14"/>
                <a:gd name="T6" fmla="*/ 17 w 17"/>
                <a:gd name="T7" fmla="*/ 14 h 14"/>
                <a:gd name="T8" fmla="*/ 17 w 17"/>
                <a:gd name="T9" fmla="*/ 2 h 14"/>
                <a:gd name="T10" fmla="*/ 17 w 17"/>
                <a:gd name="T11" fmla="*/ 0 h 14"/>
                <a:gd name="T12" fmla="*/ 0 w 1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0" y="0"/>
                  </a:moveTo>
                  <a:lnTo>
                    <a:pt x="0" y="6"/>
                  </a:lnTo>
                  <a:lnTo>
                    <a:pt x="1" y="7"/>
                  </a:lnTo>
                  <a:lnTo>
                    <a:pt x="17" y="14"/>
                  </a:lnTo>
                  <a:lnTo>
                    <a:pt x="17" y="2"/>
                  </a:lnTo>
                  <a:lnTo>
                    <a:pt x="17" y="0"/>
                  </a:lnTo>
                  <a:lnTo>
                    <a:pt x="0" y="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2933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权益的定义</a:t>
            </a:r>
            <a:endParaRPr lang="en-GB" dirty="0"/>
          </a:p>
        </p:txBody>
      </p:sp>
      <p:sp>
        <p:nvSpPr>
          <p:cNvPr id="44" name="Rounded Rectangle 4"/>
          <p:cNvSpPr/>
          <p:nvPr/>
        </p:nvSpPr>
        <p:spPr>
          <a:xfrm>
            <a:off x="3075366" y="6173342"/>
            <a:ext cx="6006667" cy="8640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t" anchorCtr="0">
            <a:noAutofit/>
          </a:bodyPr>
          <a:lstStyle/>
          <a:p>
            <a:pPr marL="273050" lvl="2" indent="-273050">
              <a:lnSpc>
                <a:spcPct val="90000"/>
              </a:lnSpc>
              <a:spcBef>
                <a:spcPts val="1200"/>
              </a:spcBef>
              <a:spcAft>
                <a:spcPct val="15000"/>
              </a:spcAft>
              <a:buClr>
                <a:schemeClr val="tx2"/>
              </a:buClr>
              <a:buFont typeface="Wingdings" pitchFamily="2" charset="2"/>
              <a:buChar char="§"/>
            </a:pPr>
            <a:endParaRPr lang="en-AU" kern="1200" dirty="0">
              <a:latin typeface="Arial" panose="020B0604020202020204" pitchFamily="34" charset="0"/>
              <a:ea typeface="微软雅黑" panose="020B0503020204020204" pitchFamily="34" charset="-122"/>
              <a:cs typeface="Arial" panose="020B0604020202020204" pitchFamily="34" charset="0"/>
            </a:endParaRPr>
          </a:p>
        </p:txBody>
      </p:sp>
      <p:sp>
        <p:nvSpPr>
          <p:cNvPr id="11" name="Rounded Rectangle 10"/>
          <p:cNvSpPr/>
          <p:nvPr/>
        </p:nvSpPr>
        <p:spPr>
          <a:xfrm>
            <a:off x="871828" y="1253520"/>
            <a:ext cx="5106545" cy="1064771"/>
          </a:xfrm>
          <a:prstGeom prst="roundRect">
            <a:avLst>
              <a:gd name="adj" fmla="val 9980"/>
            </a:avLst>
          </a:prstGeom>
          <a:solidFill>
            <a:srgbClr val="005E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是否负有支付现金或其他金融资产的合同义务，或在潜在不利条件下与其他方交换现金和</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金融资产或金融负债的合同义务？</a:t>
            </a:r>
            <a:endParaRPr lang="en-GB"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Rounded Rectangle 11"/>
          <p:cNvSpPr/>
          <p:nvPr/>
        </p:nvSpPr>
        <p:spPr>
          <a:xfrm>
            <a:off x="815100" y="3183176"/>
            <a:ext cx="5220000" cy="1748307"/>
          </a:xfrm>
          <a:prstGeom prst="roundRect">
            <a:avLst>
              <a:gd name="adj" fmla="val 782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spcBef>
                <a:spcPts val="600"/>
              </a:spcBef>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合同或合同的部分以自身权益工具结算</a:t>
            </a:r>
            <a:r>
              <a:rPr lang="en-GB"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p>
            <a:pPr marL="177800" indent="-177800">
              <a:spcBef>
                <a:spcPts val="600"/>
              </a:spcBef>
              <a:buFont typeface="Arial" panose="020B0604020202020204" pitchFamily="34" charset="0"/>
              <a:buChar cha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非衍生工具</a:t>
            </a:r>
            <a:r>
              <a:rPr lang="en-GB"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支付固定数量的自身权益工具的合同义务</a:t>
            </a:r>
            <a:r>
              <a:rPr lang="en-GB"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p>
            <a:pPr marL="177800" indent="-177800">
              <a:spcBef>
                <a:spcPts val="600"/>
              </a:spcBef>
              <a:buFont typeface="Arial" panose="020B0604020202020204" pitchFamily="34" charset="0"/>
              <a:buChar cha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衍生工具</a:t>
            </a:r>
            <a:r>
              <a:rPr lang="en-GB"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以固定金额的现金*换取固定数量的自身权益工具 </a:t>
            </a:r>
            <a:r>
              <a:rPr lang="en-US"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固定换固定’</a:t>
            </a:r>
            <a:r>
              <a:rPr lang="en-GB"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的合同义务</a:t>
            </a:r>
            <a:r>
              <a:rPr lang="en-GB"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p:txBody>
      </p:sp>
      <p:sp>
        <p:nvSpPr>
          <p:cNvPr id="13" name="TextBox 12"/>
          <p:cNvSpPr txBox="1"/>
          <p:nvPr/>
        </p:nvSpPr>
        <p:spPr>
          <a:xfrm>
            <a:off x="3514279" y="5437243"/>
            <a:ext cx="5576833" cy="430887"/>
          </a:xfrm>
          <a:prstGeom prst="rect">
            <a:avLst/>
          </a:prstGeom>
          <a:noFill/>
        </p:spPr>
        <p:txBody>
          <a:bodyPr wrap="square" lIns="0" tIns="0" rIns="0" bIns="0" rtlCol="0">
            <a:spAutoFit/>
          </a:bodyPr>
          <a:lstStyle/>
          <a:p>
            <a:pPr marL="177800" indent="-177800">
              <a:spcAft>
                <a:spcPts val="661"/>
              </a:spcAft>
            </a:pPr>
            <a:r>
              <a:rPr lang="zh-CN" altLang="en-US" sz="1400" i="1" dirty="0">
                <a:latin typeface="Arial" panose="020B0604020202020204" pitchFamily="34" charset="0"/>
                <a:ea typeface="微软雅黑" panose="020B0503020204020204" pitchFamily="34" charset="-122"/>
                <a:cs typeface="Arial" panose="020B0604020202020204" pitchFamily="34" charset="0"/>
              </a:rPr>
              <a:t>*</a:t>
            </a:r>
            <a:r>
              <a:rPr lang="en-US" altLang="zh-CN" sz="1400" i="1" dirty="0">
                <a:latin typeface="Arial" panose="020B0604020202020204" pitchFamily="34" charset="0"/>
                <a:ea typeface="微软雅黑" panose="020B0503020204020204" pitchFamily="34" charset="-122"/>
                <a:cs typeface="Arial" panose="020B0604020202020204" pitchFamily="34" charset="0"/>
              </a:rPr>
              <a:t>	</a:t>
            </a:r>
            <a:r>
              <a:rPr lang="zh-CN" altLang="en-US" sz="1400" i="1" dirty="0">
                <a:latin typeface="Arial" panose="020B0604020202020204" pitchFamily="34" charset="0"/>
                <a:ea typeface="微软雅黑" panose="020B0503020204020204" pitchFamily="34" charset="-122"/>
                <a:cs typeface="Arial" panose="020B0604020202020204" pitchFamily="34" charset="0"/>
              </a:rPr>
              <a:t>除满足特定条件的外币配股权、期权或认股权证外，指发行方自身的记账本位币</a:t>
            </a:r>
          </a:p>
        </p:txBody>
      </p:sp>
      <p:sp>
        <p:nvSpPr>
          <p:cNvPr id="17" name="AutoShape 7"/>
          <p:cNvSpPr>
            <a:spLocks noChangeArrowheads="1"/>
          </p:cNvSpPr>
          <p:nvPr/>
        </p:nvSpPr>
        <p:spPr bwMode="auto">
          <a:xfrm>
            <a:off x="1355982" y="2411237"/>
            <a:ext cx="1260000" cy="720000"/>
          </a:xfrm>
          <a:prstGeom prst="downArrow">
            <a:avLst>
              <a:gd name="adj1" fmla="val 50000"/>
              <a:gd name="adj2" fmla="val 25000"/>
            </a:avLst>
          </a:prstGeom>
          <a:solidFill>
            <a:srgbClr val="00A3A1"/>
          </a:solidFill>
          <a:ln w="12700">
            <a:noFill/>
            <a:miter lim="800000"/>
            <a:headEnd type="none" w="sm" len="sm"/>
            <a:tailEnd type="none" w="sm" len="sm"/>
          </a:ln>
        </p:spPr>
        <p:txBody>
          <a:bodyPr wrap="none" anchor="ctr"/>
          <a:lstStyle/>
          <a:p>
            <a:pPr algn="ctr" defTabSz="762000" eaLnBrk="0" hangingPunct="0">
              <a:lnSpc>
                <a:spcPct val="90000"/>
              </a:lnSpc>
              <a:spcBef>
                <a:spcPct val="15000"/>
              </a:spcBef>
              <a:buFont typeface="Wingdings" pitchFamily="2" charset="2"/>
              <a:buNone/>
              <a:defRPr/>
            </a:pPr>
            <a:r>
              <a:rPr kumimoji="0"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否</a:t>
            </a:r>
          </a:p>
        </p:txBody>
      </p:sp>
      <p:sp>
        <p:nvSpPr>
          <p:cNvPr id="18" name="AutoShape 7"/>
          <p:cNvSpPr>
            <a:spLocks noChangeArrowheads="1"/>
          </p:cNvSpPr>
          <p:nvPr/>
        </p:nvSpPr>
        <p:spPr bwMode="auto">
          <a:xfrm>
            <a:off x="1355982" y="4975744"/>
            <a:ext cx="1260000" cy="720000"/>
          </a:xfrm>
          <a:prstGeom prst="downArrow">
            <a:avLst>
              <a:gd name="adj1" fmla="val 50000"/>
              <a:gd name="adj2" fmla="val 25000"/>
            </a:avLst>
          </a:prstGeom>
          <a:solidFill>
            <a:srgbClr val="00A3A1"/>
          </a:solidFill>
          <a:ln w="12700">
            <a:noFill/>
            <a:miter lim="800000"/>
            <a:headEnd type="none" w="sm" len="sm"/>
            <a:tailEnd type="none" w="sm" len="sm"/>
          </a:ln>
        </p:spPr>
        <p:txBody>
          <a:bodyPr wrap="none" anchor="ctr"/>
          <a:lstStyle/>
          <a:p>
            <a:pPr algn="ctr" defTabSz="762000" eaLnBrk="0" hangingPunct="0">
              <a:lnSpc>
                <a:spcPct val="90000"/>
              </a:lnSpc>
              <a:spcBef>
                <a:spcPct val="15000"/>
              </a:spcBef>
              <a:buFont typeface="Wingdings" pitchFamily="2" charset="2"/>
              <a:buNone/>
              <a:defRPr/>
            </a:pP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是</a:t>
            </a:r>
            <a:endParaRPr kumimoji="0"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 Box 8"/>
          <p:cNvSpPr txBox="1">
            <a:spLocks noChangeArrowheads="1"/>
          </p:cNvSpPr>
          <p:nvPr/>
        </p:nvSpPr>
        <p:spPr bwMode="auto">
          <a:xfrm>
            <a:off x="1085982" y="5813342"/>
            <a:ext cx="1800000" cy="360000"/>
          </a:xfrm>
          <a:prstGeom prst="roundRect">
            <a:avLst/>
          </a:prstGeom>
          <a:solidFill>
            <a:schemeClr val="bg1"/>
          </a:solidFill>
          <a:ln w="12700">
            <a:solidFill>
              <a:srgbClr val="00338D"/>
            </a:solidFill>
            <a:miter lim="800000"/>
            <a:headEnd type="none" w="sm" len="sm"/>
            <a:tailEnd type="none" w="sm" len="sm"/>
          </a:ln>
        </p:spPr>
        <p:txBody>
          <a:bodyPr wrap="square" lIns="0" tIns="0" rIns="0" bIns="0" anchor="ctr">
            <a:noAutofit/>
          </a:bodyPr>
          <a:lstStyle/>
          <a:p>
            <a:pPr algn="ctr" defTabSz="762000" eaLnBrk="0" hangingPunct="0">
              <a:lnSpc>
                <a:spcPct val="90000"/>
              </a:lnSpc>
              <a:spcBef>
                <a:spcPct val="15000"/>
              </a:spcBef>
              <a:buFont typeface="Wingdings" pitchFamily="2" charset="2"/>
              <a:buNone/>
              <a:defRPr/>
            </a:pPr>
            <a:r>
              <a:rPr kumimoji="0" lang="zh-CN" altLang="en-US" b="1" dirty="0">
                <a:solidFill>
                  <a:srgbClr val="00338D"/>
                </a:solidFill>
                <a:latin typeface="Arial" panose="020B0604020202020204" pitchFamily="34" charset="0"/>
                <a:ea typeface="微软雅黑" panose="020B0503020204020204" pitchFamily="34" charset="-122"/>
                <a:cs typeface="Arial" panose="020B0604020202020204" pitchFamily="34" charset="0"/>
              </a:rPr>
              <a:t>权益工具</a:t>
            </a:r>
          </a:p>
        </p:txBody>
      </p:sp>
      <p:sp>
        <p:nvSpPr>
          <p:cNvPr id="20" name="Text Box 6"/>
          <p:cNvSpPr txBox="1">
            <a:spLocks noChangeArrowheads="1"/>
          </p:cNvSpPr>
          <p:nvPr/>
        </p:nvSpPr>
        <p:spPr bwMode="auto">
          <a:xfrm>
            <a:off x="7292683" y="1648092"/>
            <a:ext cx="1800000" cy="360000"/>
          </a:xfrm>
          <a:prstGeom prst="roundRect">
            <a:avLst/>
          </a:prstGeom>
          <a:solidFill>
            <a:schemeClr val="bg1"/>
          </a:solidFill>
          <a:ln w="12700">
            <a:solidFill>
              <a:srgbClr val="00338D"/>
            </a:solidFill>
            <a:miter lim="800000"/>
            <a:headEnd type="none" w="sm" len="sm"/>
            <a:tailEnd type="none" w="sm" len="sm"/>
          </a:ln>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t>金融负债</a:t>
            </a:r>
          </a:p>
        </p:txBody>
      </p:sp>
      <p:sp>
        <p:nvSpPr>
          <p:cNvPr id="21" name="Text Box 6"/>
          <p:cNvSpPr txBox="1">
            <a:spLocks noChangeArrowheads="1"/>
          </p:cNvSpPr>
          <p:nvPr/>
        </p:nvSpPr>
        <p:spPr bwMode="auto">
          <a:xfrm>
            <a:off x="7292683" y="3733328"/>
            <a:ext cx="1800000" cy="648000"/>
          </a:xfrm>
          <a:prstGeom prst="roundRect">
            <a:avLst/>
          </a:prstGeom>
          <a:solidFill>
            <a:schemeClr val="bg1"/>
          </a:solidFill>
          <a:ln w="12700">
            <a:solidFill>
              <a:srgbClr val="00338D"/>
            </a:solidFill>
            <a:miter lim="800000"/>
            <a:headEnd type="none" w="sm" len="sm"/>
            <a:tailEnd type="none" w="sm" len="sm"/>
          </a:ln>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t>金融资产</a:t>
            </a:r>
            <a:r>
              <a:rPr lang="zh-CN" altLang="en-US" dirty="0">
                <a:solidFill>
                  <a:schemeClr val="bg2">
                    <a:lumMod val="25000"/>
                  </a:schemeClr>
                </a:solidFill>
              </a:rPr>
              <a:t>或</a:t>
            </a:r>
            <a:endParaRPr lang="en-US" altLang="zh-CN" dirty="0">
              <a:solidFill>
                <a:schemeClr val="bg2">
                  <a:lumMod val="25000"/>
                </a:schemeClr>
              </a:solidFill>
            </a:endParaRPr>
          </a:p>
          <a:p>
            <a:r>
              <a:rPr lang="zh-CN" altLang="en-US" dirty="0"/>
              <a:t>金融负债</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57164" y="1149256"/>
            <a:ext cx="902286" cy="12619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7164" y="3467152"/>
            <a:ext cx="902286" cy="1261981"/>
          </a:xfrm>
          <a:prstGeom prst="rect">
            <a:avLst/>
          </a:prstGeom>
        </p:spPr>
      </p:pic>
    </p:spTree>
    <p:extLst>
      <p:ext uri="{BB962C8B-B14F-4D97-AF65-F5344CB8AC3E}">
        <p14:creationId xmlns:p14="http://schemas.microsoft.com/office/powerpoint/2010/main" val="40108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3" grpId="1"/>
      <p:bldP spid="17" grpId="0" animBg="1"/>
      <p:bldP spid="17" grpId="1" animBg="1"/>
      <p:bldP spid="18" grpId="0" animBg="1"/>
      <p:bldP spid="18" grpId="1" animBg="1"/>
      <p:bldP spid="19" grpId="0" animBg="1"/>
      <p:bldP spid="19" grpId="1" animBg="1"/>
      <p:bldP spid="20" grpId="0" animBg="1"/>
      <p:bldP spid="21" grpId="0" animBg="1"/>
      <p:bldP spid="2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3" y="385700"/>
            <a:ext cx="8276219" cy="492443"/>
          </a:xfrm>
        </p:spPr>
        <p:txBody>
          <a:bodyPr/>
          <a:lstStyle/>
          <a:p>
            <a:r>
              <a:rPr lang="zh-CN" altLang="en-US" dirty="0"/>
              <a:t>结构性存款</a:t>
            </a:r>
            <a:endParaRPr lang="en-GB" dirty="0"/>
          </a:p>
        </p:txBody>
      </p:sp>
      <p:sp>
        <p:nvSpPr>
          <p:cNvPr id="3" name="Rectangle 10"/>
          <p:cNvSpPr txBox="1">
            <a:spLocks noChangeArrowheads="1"/>
          </p:cNvSpPr>
          <p:nvPr/>
        </p:nvSpPr>
        <p:spPr>
          <a:xfrm>
            <a:off x="810631" y="1240952"/>
            <a:ext cx="8276219" cy="2947491"/>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甲公司购买乙银行发行的结构性存款：产品期限为</a:t>
            </a:r>
            <a:r>
              <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90</a:t>
            </a: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天，保证本金安全。</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1950" indent="-361950">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利息包括保底和浮动两部分：</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628650" indent="-266700">
              <a:lnSpc>
                <a:spcPct val="120000"/>
              </a:lnSpc>
              <a:spcBef>
                <a:spcPts val="600"/>
              </a:spcBef>
              <a:spcAft>
                <a:spcPts val="0"/>
              </a:spcAft>
              <a:buFont typeface="Arial" panose="020B0604020202020204" pitchFamily="34" charset="0"/>
              <a:buChar char="•"/>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保底利率为</a:t>
            </a:r>
            <a:r>
              <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1.35%</a:t>
            </a: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（年化）；</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628650" indent="-266700">
              <a:lnSpc>
                <a:spcPct val="120000"/>
              </a:lnSpc>
              <a:spcBef>
                <a:spcPts val="600"/>
              </a:spcBef>
              <a:spcAft>
                <a:spcPts val="0"/>
              </a:spcAft>
              <a:buFont typeface="Arial" panose="020B0604020202020204" pitchFamily="34" charset="0"/>
              <a:buChar char="•"/>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浮动利率与黄金价格水平挂钩，按照结构性存款存续期间内黄金价格表现在</a:t>
            </a:r>
            <a:r>
              <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0%</a:t>
            </a: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-1.65%</a:t>
            </a: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 （年化）波动。</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1950" indent="-361950">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甲公司和乙银行均无权提前终止该结构性存款。</a:t>
            </a:r>
          </a:p>
        </p:txBody>
      </p:sp>
      <p:sp>
        <p:nvSpPr>
          <p:cNvPr id="4" name="Rectangle 3"/>
          <p:cNvSpPr/>
          <p:nvPr/>
        </p:nvSpPr>
        <p:spPr>
          <a:xfrm flipV="1">
            <a:off x="929153" y="4006802"/>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endParaRPr>
          </a:p>
        </p:txBody>
      </p:sp>
      <p:sp>
        <p:nvSpPr>
          <p:cNvPr id="5" name="Rectangle 4"/>
          <p:cNvSpPr/>
          <p:nvPr/>
        </p:nvSpPr>
        <p:spPr>
          <a:xfrm>
            <a:off x="791398" y="4004707"/>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endParaRPr>
          </a:p>
        </p:txBody>
      </p:sp>
      <p:sp>
        <p:nvSpPr>
          <p:cNvPr id="6" name="Rectangle 5"/>
          <p:cNvSpPr/>
          <p:nvPr/>
        </p:nvSpPr>
        <p:spPr>
          <a:xfrm>
            <a:off x="791398" y="4084049"/>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endParaRPr>
          </a:p>
        </p:txBody>
      </p:sp>
      <p:grpSp>
        <p:nvGrpSpPr>
          <p:cNvPr id="7" name="Group 6"/>
          <p:cNvGrpSpPr/>
          <p:nvPr/>
        </p:nvGrpSpPr>
        <p:grpSpPr>
          <a:xfrm>
            <a:off x="1004002" y="3793949"/>
            <a:ext cx="540000" cy="540000"/>
            <a:chOff x="4259264" y="1341438"/>
            <a:chExt cx="838200" cy="836612"/>
          </a:xfrm>
        </p:grpSpPr>
        <p:sp>
          <p:nvSpPr>
            <p:cNvPr id="8"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0"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1"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2"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3"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4"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5"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6"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7"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8"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9"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0"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1"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2"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3"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4"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5"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6"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7"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8"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9"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0"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1"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2"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3"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4"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5"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6"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7"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8"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9"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0"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1"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2"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3"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4"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5"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6"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7"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8"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9"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0"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1"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2"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3"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4"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5"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6"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7"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8"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9"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0"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1"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2"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3"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4"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5"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6"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7"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8"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9"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0"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1"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2"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3"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4"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5"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6"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7"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8"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9"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0"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1"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2"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3"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4"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5"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6"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7"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8"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9"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0"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1"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2"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3"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4"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5"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6"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7"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8"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9"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0"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1"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2"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3"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4"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5"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6"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7"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8"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9"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0"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1"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2"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3"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4"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5"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6"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7"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8"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9"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0"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1"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2"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3"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4"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5"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6"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7"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8"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9"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0"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1"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2"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3"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4"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5"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6"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7"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8"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9"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0"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1"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2"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3"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4"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5"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6"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7"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8"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9"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0"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1"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2"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3"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4"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5"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6"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7"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8"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9"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0"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1"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2"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3"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4"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5"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6"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7"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8"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9"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0"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1"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2"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3"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4"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5"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6"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7"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8"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9"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0"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1"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2"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3"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4"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5"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6"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grpSp>
      <p:sp>
        <p:nvSpPr>
          <p:cNvPr id="197" name="Rectangle 196"/>
          <p:cNvSpPr/>
          <p:nvPr/>
        </p:nvSpPr>
        <p:spPr>
          <a:xfrm>
            <a:off x="1198801" y="4488657"/>
            <a:ext cx="7888049" cy="432919"/>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问题：该结构性存款是否满足</a:t>
            </a:r>
            <a:r>
              <a:rPr lang="en-US" altLang="zh-CN"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SPPI</a:t>
            </a: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a:t>
            </a:r>
          </a:p>
        </p:txBody>
      </p:sp>
      <p:sp>
        <p:nvSpPr>
          <p:cNvPr id="198" name="TextBox 197"/>
          <p:cNvSpPr txBox="1"/>
          <p:nvPr/>
        </p:nvSpPr>
        <p:spPr>
          <a:xfrm>
            <a:off x="1198801" y="4881090"/>
            <a:ext cx="519373" cy="869469"/>
          </a:xfrm>
          <a:prstGeom prst="rect">
            <a:avLst/>
          </a:prstGeom>
          <a:noFill/>
        </p:spPr>
        <p:txBody>
          <a:bodyPr wrap="none" lIns="0" tIns="0" rIns="0" bIns="0" rtlCol="0">
            <a:spAutoFit/>
          </a:bodyPr>
          <a:lstStyle/>
          <a:p>
            <a:pPr marL="285750" indent="-285750">
              <a:lnSpc>
                <a:spcPct val="150000"/>
              </a:lnSpc>
              <a:spcBef>
                <a:spcPts val="300"/>
              </a:spcBef>
              <a:buFont typeface="+mj-lt"/>
              <a:buAutoNum type="arabicPeriod"/>
            </a:pPr>
            <a:r>
              <a:rPr lang="zh-CN" altLang="en-US" dirty="0">
                <a:solidFill>
                  <a:srgbClr val="00338D"/>
                </a:solidFill>
                <a:latin typeface="Arial" panose="020B0604020202020204" pitchFamily="34" charset="0"/>
                <a:cs typeface="Arial" panose="020B0604020202020204" pitchFamily="34" charset="0"/>
              </a:rPr>
              <a:t>是</a:t>
            </a:r>
            <a:endParaRPr lang="en-US" altLang="zh-CN" dirty="0">
              <a:solidFill>
                <a:srgbClr val="00338D"/>
              </a:solidFill>
              <a:latin typeface="Arial" panose="020B0604020202020204" pitchFamily="34" charset="0"/>
              <a:cs typeface="Arial" panose="020B0604020202020204" pitchFamily="34" charset="0"/>
            </a:endParaRPr>
          </a:p>
          <a:p>
            <a:pPr marL="285750" indent="-285750">
              <a:lnSpc>
                <a:spcPct val="150000"/>
              </a:lnSpc>
              <a:spcBef>
                <a:spcPts val="300"/>
              </a:spcBef>
              <a:buFont typeface="+mj-lt"/>
              <a:buAutoNum type="arabicPeriod"/>
            </a:pPr>
            <a:r>
              <a:rPr lang="zh-CN" altLang="en-US" dirty="0">
                <a:solidFill>
                  <a:srgbClr val="00338D"/>
                </a:solidFill>
                <a:latin typeface="Arial" panose="020B0604020202020204" pitchFamily="34" charset="0"/>
                <a:cs typeface="Arial" panose="020B0604020202020204" pitchFamily="34" charset="0"/>
              </a:rPr>
              <a:t>否</a:t>
            </a:r>
          </a:p>
        </p:txBody>
      </p:sp>
    </p:spTree>
    <p:extLst>
      <p:ext uri="{BB962C8B-B14F-4D97-AF65-F5344CB8AC3E}">
        <p14:creationId xmlns:p14="http://schemas.microsoft.com/office/powerpoint/2010/main" val="392896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893" y="385701"/>
            <a:ext cx="8276219" cy="492443"/>
          </a:xfrm>
        </p:spPr>
        <p:txBody>
          <a:bodyPr anchor="ctr"/>
          <a:lstStyle/>
          <a:p>
            <a:r>
              <a:rPr lang="zh-CN" altLang="en-US" dirty="0"/>
              <a:t>支付现金或其他金融资产</a:t>
            </a:r>
            <a:endParaRPr lang="en-GB" dirty="0"/>
          </a:p>
        </p:txBody>
      </p:sp>
      <p:sp>
        <p:nvSpPr>
          <p:cNvPr id="25" name="TextBox 24"/>
          <p:cNvSpPr txBox="1"/>
          <p:nvPr/>
        </p:nvSpPr>
        <p:spPr>
          <a:xfrm>
            <a:off x="1113050" y="1762372"/>
            <a:ext cx="3420000" cy="4099593"/>
          </a:xfrm>
          <a:prstGeom prst="rect">
            <a:avLst/>
          </a:prstGeom>
          <a:solidFill>
            <a:srgbClr val="005EB8"/>
          </a:solidFill>
          <a:ln>
            <a:noFill/>
          </a:ln>
        </p:spPr>
        <p:txBody>
          <a:bodyPr wrap="square" lIns="144000" tIns="216000" rIns="144000" bIns="144000" rtlCol="0">
            <a:noAutofit/>
          </a:bodyPr>
          <a:lstStyle/>
          <a:p>
            <a:pPr algn="ctr"/>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金融负债</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336550"/>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企业</a:t>
            </a:r>
            <a:r>
              <a:rPr lang="zh-CN" altLang="en-US" b="1" dirty="0">
                <a:solidFill>
                  <a:srgbClr val="F68D2E"/>
                </a:solidFill>
                <a:latin typeface="Arial" panose="020B0604020202020204" pitchFamily="34" charset="0"/>
                <a:ea typeface="微软雅黑" panose="020B0503020204020204" pitchFamily="34" charset="-122"/>
                <a:cs typeface="Arial" panose="020B0604020202020204" pitchFamily="34" charset="0"/>
              </a:rPr>
              <a:t>不能</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无条件避免支付义务，例如：</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285750" indent="-285750">
              <a:spcAft>
                <a:spcPts val="600"/>
              </a:spcAft>
              <a:buFont typeface="Arial" panose="020B0604020202020204" pitchFamily="34" charset="0"/>
              <a:buChar cha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持有方有权决定是否支付；</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285750" indent="-285750">
              <a:spcAft>
                <a:spcPts val="600"/>
              </a:spcAft>
              <a:buFont typeface="Arial" panose="020B0604020202020204" pitchFamily="34" charset="0"/>
              <a:buChar cha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是否支付取决于不能控制的特定事件。</a:t>
            </a:r>
          </a:p>
        </p:txBody>
      </p:sp>
      <p:sp>
        <p:nvSpPr>
          <p:cNvPr id="27" name="TextBox 26"/>
          <p:cNvSpPr txBox="1"/>
          <p:nvPr/>
        </p:nvSpPr>
        <p:spPr>
          <a:xfrm>
            <a:off x="5387754" y="1762372"/>
            <a:ext cx="3420000" cy="4099593"/>
          </a:xfrm>
          <a:prstGeom prst="rect">
            <a:avLst/>
          </a:prstGeom>
          <a:solidFill>
            <a:srgbClr val="0091DA"/>
          </a:solidFill>
          <a:ln>
            <a:noFill/>
          </a:ln>
        </p:spPr>
        <p:txBody>
          <a:bodyPr wrap="square" lIns="144000" tIns="216000" rIns="144000" bIns="144000" rtlCol="0">
            <a:noAutofit/>
          </a:bodyPr>
          <a:lstStyle/>
          <a:p>
            <a:pPr algn="ctr"/>
            <a:r>
              <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权益工具</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336550"/>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企业</a:t>
            </a:r>
            <a:r>
              <a:rPr lang="zh-CN" altLang="en-US" b="1" dirty="0">
                <a:solidFill>
                  <a:srgbClr val="F68D2E"/>
                </a:solidFill>
                <a:latin typeface="Arial" panose="020B0604020202020204" pitchFamily="34" charset="0"/>
                <a:ea typeface="微软雅黑" panose="020B0503020204020204" pitchFamily="34" charset="-122"/>
                <a:cs typeface="Arial" panose="020B0604020202020204" pitchFamily="34" charset="0"/>
              </a:rPr>
              <a:t>能够</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无条件避免支付义务，例如：</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336550"/>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285750" indent="-285750">
              <a:spcAft>
                <a:spcPts val="600"/>
              </a:spcAft>
              <a:buFont typeface="Arial" panose="020B0604020202020204" pitchFamily="34" charset="0"/>
              <a:buChar cha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发行方有权决定是否支付；</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285750" indent="-285750">
              <a:spcAft>
                <a:spcPts val="600"/>
              </a:spcAft>
              <a:buFont typeface="Arial" panose="020B0604020202020204" pitchFamily="34" charset="0"/>
              <a:buChar cha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是否支付取决于能控制的特定事件。</a:t>
            </a:r>
            <a:endPar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Rectangle 2"/>
          <p:cNvSpPr/>
          <p:nvPr/>
        </p:nvSpPr>
        <p:spPr>
          <a:xfrm>
            <a:off x="1113050" y="4978933"/>
            <a:ext cx="342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sp>
        <p:nvSpPr>
          <p:cNvPr id="28" name="Rectangle 27"/>
          <p:cNvSpPr/>
          <p:nvPr/>
        </p:nvSpPr>
        <p:spPr>
          <a:xfrm>
            <a:off x="5387754" y="4978933"/>
            <a:ext cx="3420000" cy="1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sp>
        <p:nvSpPr>
          <p:cNvPr id="5" name="Oval 4"/>
          <p:cNvSpPr/>
          <p:nvPr/>
        </p:nvSpPr>
        <p:spPr>
          <a:xfrm>
            <a:off x="2463050" y="470893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sp>
        <p:nvSpPr>
          <p:cNvPr id="29" name="Oval 28"/>
          <p:cNvSpPr/>
          <p:nvPr/>
        </p:nvSpPr>
        <p:spPr>
          <a:xfrm>
            <a:off x="6737754" y="4708933"/>
            <a:ext cx="720000" cy="720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grpSp>
        <p:nvGrpSpPr>
          <p:cNvPr id="30" name="Group 79"/>
          <p:cNvGrpSpPr>
            <a:grpSpLocks noChangeAspect="1"/>
          </p:cNvGrpSpPr>
          <p:nvPr/>
        </p:nvGrpSpPr>
        <p:grpSpPr>
          <a:xfrm>
            <a:off x="2615856" y="4800911"/>
            <a:ext cx="504000" cy="494948"/>
            <a:chOff x="2865438" y="4711700"/>
            <a:chExt cx="1252537" cy="1303338"/>
          </a:xfrm>
          <a:solidFill>
            <a:schemeClr val="bg1"/>
          </a:solidFill>
        </p:grpSpPr>
        <p:sp>
          <p:nvSpPr>
            <p:cNvPr id="31" name="Freeform 62"/>
            <p:cNvSpPr>
              <a:spLocks noEditPoints="1"/>
            </p:cNvSpPr>
            <p:nvPr/>
          </p:nvSpPr>
          <p:spPr bwMode="auto">
            <a:xfrm>
              <a:off x="2865438" y="5019675"/>
              <a:ext cx="773113" cy="995363"/>
            </a:xfrm>
            <a:custGeom>
              <a:avLst/>
              <a:gdLst/>
              <a:ahLst/>
              <a:cxnLst>
                <a:cxn ang="0">
                  <a:pos x="280" y="568"/>
                </a:cxn>
                <a:cxn ang="0">
                  <a:pos x="259" y="457"/>
                </a:cxn>
                <a:cxn ang="0">
                  <a:pos x="265" y="450"/>
                </a:cxn>
                <a:cxn ang="0">
                  <a:pos x="331" y="353"/>
                </a:cxn>
                <a:cxn ang="0">
                  <a:pos x="301" y="348"/>
                </a:cxn>
                <a:cxn ang="0">
                  <a:pos x="292" y="339"/>
                </a:cxn>
                <a:cxn ang="0">
                  <a:pos x="331" y="307"/>
                </a:cxn>
                <a:cxn ang="0">
                  <a:pos x="331" y="229"/>
                </a:cxn>
                <a:cxn ang="0">
                  <a:pos x="331" y="73"/>
                </a:cxn>
                <a:cxn ang="0">
                  <a:pos x="550" y="119"/>
                </a:cxn>
                <a:cxn ang="0">
                  <a:pos x="394" y="27"/>
                </a:cxn>
                <a:cxn ang="0">
                  <a:pos x="307" y="1"/>
                </a:cxn>
                <a:cxn ang="0">
                  <a:pos x="145" y="0"/>
                </a:cxn>
                <a:cxn ang="0">
                  <a:pos x="131" y="2"/>
                </a:cxn>
                <a:cxn ang="0">
                  <a:pos x="3" y="222"/>
                </a:cxn>
                <a:cxn ang="0">
                  <a:pos x="35" y="353"/>
                </a:cxn>
                <a:cxn ang="0">
                  <a:pos x="20" y="370"/>
                </a:cxn>
                <a:cxn ang="0">
                  <a:pos x="0" y="533"/>
                </a:cxn>
                <a:cxn ang="0">
                  <a:pos x="79" y="553"/>
                </a:cxn>
                <a:cxn ang="0">
                  <a:pos x="99" y="390"/>
                </a:cxn>
                <a:cxn ang="0">
                  <a:pos x="63" y="370"/>
                </a:cxn>
                <a:cxn ang="0">
                  <a:pos x="77" y="316"/>
                </a:cxn>
                <a:cxn ang="0">
                  <a:pos x="110" y="88"/>
                </a:cxn>
                <a:cxn ang="0">
                  <a:pos x="114" y="229"/>
                </a:cxn>
                <a:cxn ang="0">
                  <a:pos x="114" y="661"/>
                </a:cxn>
                <a:cxn ang="0">
                  <a:pos x="213" y="661"/>
                </a:cxn>
                <a:cxn ang="0">
                  <a:pos x="232" y="336"/>
                </a:cxn>
                <a:cxn ang="0">
                  <a:pos x="282" y="710"/>
                </a:cxn>
                <a:cxn ang="0">
                  <a:pos x="331" y="585"/>
                </a:cxn>
                <a:cxn ang="0">
                  <a:pos x="285" y="567"/>
                </a:cxn>
                <a:cxn ang="0">
                  <a:pos x="223" y="22"/>
                </a:cxn>
                <a:cxn ang="0">
                  <a:pos x="245" y="52"/>
                </a:cxn>
                <a:cxn ang="0">
                  <a:pos x="223" y="62"/>
                </a:cxn>
                <a:cxn ang="0">
                  <a:pos x="200" y="52"/>
                </a:cxn>
                <a:cxn ang="0">
                  <a:pos x="223" y="280"/>
                </a:cxn>
                <a:cxn ang="0">
                  <a:pos x="185" y="232"/>
                </a:cxn>
                <a:cxn ang="0">
                  <a:pos x="206" y="71"/>
                </a:cxn>
                <a:cxn ang="0">
                  <a:pos x="223" y="74"/>
                </a:cxn>
                <a:cxn ang="0">
                  <a:pos x="255" y="188"/>
                </a:cxn>
                <a:cxn ang="0">
                  <a:pos x="232" y="268"/>
                </a:cxn>
              </a:cxnLst>
              <a:rect l="0" t="0" r="r" b="b"/>
              <a:pathLst>
                <a:path w="550" h="710">
                  <a:moveTo>
                    <a:pt x="285" y="567"/>
                  </a:moveTo>
                  <a:cubicBezTo>
                    <a:pt x="280" y="568"/>
                    <a:pt x="280" y="568"/>
                    <a:pt x="280" y="568"/>
                  </a:cubicBezTo>
                  <a:cubicBezTo>
                    <a:pt x="277" y="563"/>
                    <a:pt x="277" y="563"/>
                    <a:pt x="277" y="563"/>
                  </a:cubicBezTo>
                  <a:cubicBezTo>
                    <a:pt x="276" y="561"/>
                    <a:pt x="257" y="523"/>
                    <a:pt x="259" y="457"/>
                  </a:cubicBezTo>
                  <a:cubicBezTo>
                    <a:pt x="260" y="452"/>
                    <a:pt x="260" y="452"/>
                    <a:pt x="260" y="452"/>
                  </a:cubicBezTo>
                  <a:cubicBezTo>
                    <a:pt x="265" y="450"/>
                    <a:pt x="265" y="450"/>
                    <a:pt x="265" y="450"/>
                  </a:cubicBezTo>
                  <a:cubicBezTo>
                    <a:pt x="265" y="450"/>
                    <a:pt x="303" y="438"/>
                    <a:pt x="331" y="414"/>
                  </a:cubicBezTo>
                  <a:cubicBezTo>
                    <a:pt x="331" y="353"/>
                    <a:pt x="331" y="353"/>
                    <a:pt x="331" y="353"/>
                  </a:cubicBezTo>
                  <a:cubicBezTo>
                    <a:pt x="325" y="349"/>
                    <a:pt x="317" y="347"/>
                    <a:pt x="309" y="347"/>
                  </a:cubicBezTo>
                  <a:cubicBezTo>
                    <a:pt x="306" y="347"/>
                    <a:pt x="304" y="347"/>
                    <a:pt x="301" y="348"/>
                  </a:cubicBezTo>
                  <a:cubicBezTo>
                    <a:pt x="290" y="349"/>
                    <a:pt x="290" y="349"/>
                    <a:pt x="290" y="349"/>
                  </a:cubicBezTo>
                  <a:cubicBezTo>
                    <a:pt x="292" y="339"/>
                    <a:pt x="292" y="339"/>
                    <a:pt x="292" y="339"/>
                  </a:cubicBezTo>
                  <a:cubicBezTo>
                    <a:pt x="292" y="338"/>
                    <a:pt x="292" y="337"/>
                    <a:pt x="292" y="336"/>
                  </a:cubicBezTo>
                  <a:cubicBezTo>
                    <a:pt x="296" y="321"/>
                    <a:pt x="313" y="312"/>
                    <a:pt x="331" y="307"/>
                  </a:cubicBezTo>
                  <a:cubicBezTo>
                    <a:pt x="331" y="307"/>
                    <a:pt x="331" y="307"/>
                    <a:pt x="331" y="306"/>
                  </a:cubicBezTo>
                  <a:cubicBezTo>
                    <a:pt x="331" y="229"/>
                    <a:pt x="331" y="229"/>
                    <a:pt x="331" y="229"/>
                  </a:cubicBezTo>
                  <a:cubicBezTo>
                    <a:pt x="331" y="227"/>
                    <a:pt x="331" y="224"/>
                    <a:pt x="331" y="222"/>
                  </a:cubicBezTo>
                  <a:cubicBezTo>
                    <a:pt x="331" y="73"/>
                    <a:pt x="331" y="73"/>
                    <a:pt x="331" y="73"/>
                  </a:cubicBezTo>
                  <a:cubicBezTo>
                    <a:pt x="371" y="86"/>
                    <a:pt x="441" y="112"/>
                    <a:pt x="494" y="154"/>
                  </a:cubicBezTo>
                  <a:cubicBezTo>
                    <a:pt x="508" y="137"/>
                    <a:pt x="527" y="124"/>
                    <a:pt x="550" y="119"/>
                  </a:cubicBezTo>
                  <a:cubicBezTo>
                    <a:pt x="548" y="117"/>
                    <a:pt x="547" y="115"/>
                    <a:pt x="545" y="114"/>
                  </a:cubicBezTo>
                  <a:cubicBezTo>
                    <a:pt x="497" y="72"/>
                    <a:pt x="439" y="45"/>
                    <a:pt x="394" y="27"/>
                  </a:cubicBezTo>
                  <a:cubicBezTo>
                    <a:pt x="348" y="10"/>
                    <a:pt x="314" y="2"/>
                    <a:pt x="313" y="2"/>
                  </a:cubicBezTo>
                  <a:cubicBezTo>
                    <a:pt x="311" y="2"/>
                    <a:pt x="309" y="1"/>
                    <a:pt x="307" y="1"/>
                  </a:cubicBezTo>
                  <a:cubicBezTo>
                    <a:pt x="305" y="1"/>
                    <a:pt x="302" y="0"/>
                    <a:pt x="300" y="0"/>
                  </a:cubicBezTo>
                  <a:cubicBezTo>
                    <a:pt x="145" y="0"/>
                    <a:pt x="145" y="0"/>
                    <a:pt x="145" y="0"/>
                  </a:cubicBezTo>
                  <a:cubicBezTo>
                    <a:pt x="143" y="0"/>
                    <a:pt x="140" y="1"/>
                    <a:pt x="138" y="1"/>
                  </a:cubicBezTo>
                  <a:cubicBezTo>
                    <a:pt x="136" y="1"/>
                    <a:pt x="133" y="2"/>
                    <a:pt x="131" y="2"/>
                  </a:cubicBezTo>
                  <a:cubicBezTo>
                    <a:pt x="127" y="3"/>
                    <a:pt x="96" y="11"/>
                    <a:pt x="64" y="44"/>
                  </a:cubicBezTo>
                  <a:cubicBezTo>
                    <a:pt x="32" y="76"/>
                    <a:pt x="3" y="133"/>
                    <a:pt x="3" y="222"/>
                  </a:cubicBezTo>
                  <a:cubicBezTo>
                    <a:pt x="3" y="253"/>
                    <a:pt x="6" y="289"/>
                    <a:pt x="14" y="328"/>
                  </a:cubicBezTo>
                  <a:cubicBezTo>
                    <a:pt x="17" y="340"/>
                    <a:pt x="25" y="349"/>
                    <a:pt x="35" y="353"/>
                  </a:cubicBezTo>
                  <a:cubicBezTo>
                    <a:pt x="35" y="370"/>
                    <a:pt x="35" y="370"/>
                    <a:pt x="35" y="370"/>
                  </a:cubicBezTo>
                  <a:cubicBezTo>
                    <a:pt x="20" y="370"/>
                    <a:pt x="20" y="370"/>
                    <a:pt x="20" y="370"/>
                  </a:cubicBezTo>
                  <a:cubicBezTo>
                    <a:pt x="9" y="370"/>
                    <a:pt x="0" y="379"/>
                    <a:pt x="0" y="390"/>
                  </a:cubicBezTo>
                  <a:cubicBezTo>
                    <a:pt x="0" y="533"/>
                    <a:pt x="0" y="533"/>
                    <a:pt x="0" y="533"/>
                  </a:cubicBezTo>
                  <a:cubicBezTo>
                    <a:pt x="0" y="544"/>
                    <a:pt x="9" y="553"/>
                    <a:pt x="20" y="553"/>
                  </a:cubicBezTo>
                  <a:cubicBezTo>
                    <a:pt x="79" y="553"/>
                    <a:pt x="79" y="553"/>
                    <a:pt x="79" y="553"/>
                  </a:cubicBezTo>
                  <a:cubicBezTo>
                    <a:pt x="90" y="553"/>
                    <a:pt x="99" y="544"/>
                    <a:pt x="99" y="533"/>
                  </a:cubicBezTo>
                  <a:cubicBezTo>
                    <a:pt x="99" y="390"/>
                    <a:pt x="99" y="390"/>
                    <a:pt x="99" y="390"/>
                  </a:cubicBezTo>
                  <a:cubicBezTo>
                    <a:pt x="99" y="379"/>
                    <a:pt x="90" y="370"/>
                    <a:pt x="79" y="370"/>
                  </a:cubicBezTo>
                  <a:cubicBezTo>
                    <a:pt x="63" y="370"/>
                    <a:pt x="63" y="370"/>
                    <a:pt x="63" y="370"/>
                  </a:cubicBezTo>
                  <a:cubicBezTo>
                    <a:pt x="63" y="349"/>
                    <a:pt x="63" y="349"/>
                    <a:pt x="63" y="349"/>
                  </a:cubicBezTo>
                  <a:cubicBezTo>
                    <a:pt x="74" y="342"/>
                    <a:pt x="80" y="329"/>
                    <a:pt x="77" y="316"/>
                  </a:cubicBezTo>
                  <a:cubicBezTo>
                    <a:pt x="70" y="280"/>
                    <a:pt x="67" y="248"/>
                    <a:pt x="67" y="222"/>
                  </a:cubicBezTo>
                  <a:cubicBezTo>
                    <a:pt x="67" y="147"/>
                    <a:pt x="90" y="109"/>
                    <a:pt x="110" y="88"/>
                  </a:cubicBezTo>
                  <a:cubicBezTo>
                    <a:pt x="111" y="87"/>
                    <a:pt x="113" y="85"/>
                    <a:pt x="114" y="84"/>
                  </a:cubicBezTo>
                  <a:cubicBezTo>
                    <a:pt x="114" y="229"/>
                    <a:pt x="114" y="229"/>
                    <a:pt x="114" y="229"/>
                  </a:cubicBezTo>
                  <a:cubicBezTo>
                    <a:pt x="114" y="305"/>
                    <a:pt x="114" y="305"/>
                    <a:pt x="114" y="305"/>
                  </a:cubicBezTo>
                  <a:cubicBezTo>
                    <a:pt x="114" y="661"/>
                    <a:pt x="114" y="661"/>
                    <a:pt x="114" y="661"/>
                  </a:cubicBezTo>
                  <a:cubicBezTo>
                    <a:pt x="114" y="688"/>
                    <a:pt x="137" y="710"/>
                    <a:pt x="164" y="710"/>
                  </a:cubicBezTo>
                  <a:cubicBezTo>
                    <a:pt x="191" y="710"/>
                    <a:pt x="213" y="688"/>
                    <a:pt x="213" y="661"/>
                  </a:cubicBezTo>
                  <a:cubicBezTo>
                    <a:pt x="213" y="336"/>
                    <a:pt x="213" y="336"/>
                    <a:pt x="213" y="336"/>
                  </a:cubicBezTo>
                  <a:cubicBezTo>
                    <a:pt x="232" y="336"/>
                    <a:pt x="232" y="336"/>
                    <a:pt x="232" y="336"/>
                  </a:cubicBezTo>
                  <a:cubicBezTo>
                    <a:pt x="232" y="661"/>
                    <a:pt x="232" y="661"/>
                    <a:pt x="232" y="661"/>
                  </a:cubicBezTo>
                  <a:cubicBezTo>
                    <a:pt x="232" y="688"/>
                    <a:pt x="255" y="710"/>
                    <a:pt x="282" y="710"/>
                  </a:cubicBezTo>
                  <a:cubicBezTo>
                    <a:pt x="309" y="710"/>
                    <a:pt x="331" y="688"/>
                    <a:pt x="331" y="661"/>
                  </a:cubicBezTo>
                  <a:cubicBezTo>
                    <a:pt x="331" y="585"/>
                    <a:pt x="331" y="585"/>
                    <a:pt x="331" y="585"/>
                  </a:cubicBezTo>
                  <a:cubicBezTo>
                    <a:pt x="308" y="568"/>
                    <a:pt x="292" y="567"/>
                    <a:pt x="287" y="567"/>
                  </a:cubicBezTo>
                  <a:cubicBezTo>
                    <a:pt x="286" y="567"/>
                    <a:pt x="286" y="567"/>
                    <a:pt x="285" y="567"/>
                  </a:cubicBezTo>
                  <a:close/>
                  <a:moveTo>
                    <a:pt x="207" y="22"/>
                  </a:moveTo>
                  <a:cubicBezTo>
                    <a:pt x="223" y="22"/>
                    <a:pt x="223" y="22"/>
                    <a:pt x="223" y="22"/>
                  </a:cubicBezTo>
                  <a:cubicBezTo>
                    <a:pt x="238" y="22"/>
                    <a:pt x="238" y="22"/>
                    <a:pt x="238" y="22"/>
                  </a:cubicBezTo>
                  <a:cubicBezTo>
                    <a:pt x="245" y="52"/>
                    <a:pt x="245" y="52"/>
                    <a:pt x="245" y="52"/>
                  </a:cubicBezTo>
                  <a:cubicBezTo>
                    <a:pt x="244" y="54"/>
                    <a:pt x="244" y="54"/>
                    <a:pt x="244" y="54"/>
                  </a:cubicBezTo>
                  <a:cubicBezTo>
                    <a:pt x="238" y="59"/>
                    <a:pt x="230" y="62"/>
                    <a:pt x="223" y="62"/>
                  </a:cubicBezTo>
                  <a:cubicBezTo>
                    <a:pt x="215" y="62"/>
                    <a:pt x="207" y="59"/>
                    <a:pt x="201" y="54"/>
                  </a:cubicBezTo>
                  <a:cubicBezTo>
                    <a:pt x="200" y="52"/>
                    <a:pt x="200" y="52"/>
                    <a:pt x="200" y="52"/>
                  </a:cubicBezTo>
                  <a:lnTo>
                    <a:pt x="207" y="22"/>
                  </a:lnTo>
                  <a:close/>
                  <a:moveTo>
                    <a:pt x="223" y="280"/>
                  </a:moveTo>
                  <a:cubicBezTo>
                    <a:pt x="213" y="269"/>
                    <a:pt x="213" y="269"/>
                    <a:pt x="213" y="269"/>
                  </a:cubicBezTo>
                  <a:cubicBezTo>
                    <a:pt x="185" y="232"/>
                    <a:pt x="185" y="232"/>
                    <a:pt x="185" y="232"/>
                  </a:cubicBezTo>
                  <a:cubicBezTo>
                    <a:pt x="191" y="188"/>
                    <a:pt x="191" y="188"/>
                    <a:pt x="191" y="188"/>
                  </a:cubicBezTo>
                  <a:cubicBezTo>
                    <a:pt x="206" y="71"/>
                    <a:pt x="206" y="71"/>
                    <a:pt x="206" y="71"/>
                  </a:cubicBezTo>
                  <a:cubicBezTo>
                    <a:pt x="212" y="73"/>
                    <a:pt x="217" y="74"/>
                    <a:pt x="223" y="74"/>
                  </a:cubicBezTo>
                  <a:cubicBezTo>
                    <a:pt x="223" y="74"/>
                    <a:pt x="223" y="74"/>
                    <a:pt x="223" y="74"/>
                  </a:cubicBezTo>
                  <a:cubicBezTo>
                    <a:pt x="228" y="74"/>
                    <a:pt x="233" y="73"/>
                    <a:pt x="239" y="71"/>
                  </a:cubicBezTo>
                  <a:cubicBezTo>
                    <a:pt x="255" y="188"/>
                    <a:pt x="255" y="188"/>
                    <a:pt x="255" y="188"/>
                  </a:cubicBezTo>
                  <a:cubicBezTo>
                    <a:pt x="261" y="232"/>
                    <a:pt x="261" y="232"/>
                    <a:pt x="261" y="232"/>
                  </a:cubicBezTo>
                  <a:cubicBezTo>
                    <a:pt x="232" y="268"/>
                    <a:pt x="232" y="268"/>
                    <a:pt x="232" y="268"/>
                  </a:cubicBezTo>
                  <a:lnTo>
                    <a:pt x="223" y="2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2" name="Freeform 63"/>
            <p:cNvSpPr>
              <a:spLocks/>
            </p:cNvSpPr>
            <p:nvPr/>
          </p:nvSpPr>
          <p:spPr bwMode="auto">
            <a:xfrm>
              <a:off x="3040063" y="4711700"/>
              <a:ext cx="276225" cy="276225"/>
            </a:xfrm>
            <a:custGeom>
              <a:avLst/>
              <a:gdLst/>
              <a:ahLst/>
              <a:cxnLst>
                <a:cxn ang="0">
                  <a:pos x="78" y="11"/>
                </a:cxn>
                <a:cxn ang="0">
                  <a:pos x="11" y="119"/>
                </a:cxn>
                <a:cxn ang="0">
                  <a:pos x="119" y="186"/>
                </a:cxn>
                <a:cxn ang="0">
                  <a:pos x="186" y="78"/>
                </a:cxn>
                <a:cxn ang="0">
                  <a:pos x="78" y="11"/>
                </a:cxn>
              </a:cxnLst>
              <a:rect l="0" t="0" r="r" b="b"/>
              <a:pathLst>
                <a:path w="197" h="197">
                  <a:moveTo>
                    <a:pt x="78" y="11"/>
                  </a:moveTo>
                  <a:cubicBezTo>
                    <a:pt x="30" y="22"/>
                    <a:pt x="0" y="71"/>
                    <a:pt x="11" y="119"/>
                  </a:cubicBezTo>
                  <a:cubicBezTo>
                    <a:pt x="22" y="167"/>
                    <a:pt x="71" y="197"/>
                    <a:pt x="119" y="186"/>
                  </a:cubicBezTo>
                  <a:cubicBezTo>
                    <a:pt x="167" y="175"/>
                    <a:pt x="197" y="126"/>
                    <a:pt x="186" y="78"/>
                  </a:cubicBezTo>
                  <a:cubicBezTo>
                    <a:pt x="175" y="30"/>
                    <a:pt x="127" y="0"/>
                    <a:pt x="78"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3" name="Freeform 64"/>
            <p:cNvSpPr>
              <a:spLocks noEditPoints="1"/>
            </p:cNvSpPr>
            <p:nvPr/>
          </p:nvSpPr>
          <p:spPr bwMode="auto">
            <a:xfrm>
              <a:off x="3238500" y="5451475"/>
              <a:ext cx="879475" cy="555625"/>
            </a:xfrm>
            <a:custGeom>
              <a:avLst/>
              <a:gdLst/>
              <a:ahLst/>
              <a:cxnLst>
                <a:cxn ang="0">
                  <a:pos x="614" y="65"/>
                </a:cxn>
                <a:cxn ang="0">
                  <a:pos x="609" y="97"/>
                </a:cxn>
                <a:cxn ang="0">
                  <a:pos x="595" y="115"/>
                </a:cxn>
                <a:cxn ang="0">
                  <a:pos x="588" y="80"/>
                </a:cxn>
                <a:cxn ang="0">
                  <a:pos x="575" y="119"/>
                </a:cxn>
                <a:cxn ang="0">
                  <a:pos x="583" y="122"/>
                </a:cxn>
                <a:cxn ang="0">
                  <a:pos x="566" y="158"/>
                </a:cxn>
                <a:cxn ang="0">
                  <a:pos x="559" y="170"/>
                </a:cxn>
                <a:cxn ang="0">
                  <a:pos x="559" y="156"/>
                </a:cxn>
                <a:cxn ang="0">
                  <a:pos x="358" y="3"/>
                </a:cxn>
                <a:cxn ang="0">
                  <a:pos x="309" y="15"/>
                </a:cxn>
                <a:cxn ang="0">
                  <a:pos x="265" y="5"/>
                </a:cxn>
                <a:cxn ang="0">
                  <a:pos x="172" y="34"/>
                </a:cxn>
                <a:cxn ang="0">
                  <a:pos x="112" y="0"/>
                </a:cxn>
                <a:cxn ang="0">
                  <a:pos x="66" y="7"/>
                </a:cxn>
                <a:cxn ang="0">
                  <a:pos x="64" y="8"/>
                </a:cxn>
                <a:cxn ang="0">
                  <a:pos x="36" y="28"/>
                </a:cxn>
                <a:cxn ang="0">
                  <a:pos x="35" y="32"/>
                </a:cxn>
                <a:cxn ang="0">
                  <a:pos x="66" y="36"/>
                </a:cxn>
                <a:cxn ang="0">
                  <a:pos x="104" y="79"/>
                </a:cxn>
                <a:cxn ang="0">
                  <a:pos x="82" y="102"/>
                </a:cxn>
                <a:cxn ang="0">
                  <a:pos x="66" y="116"/>
                </a:cxn>
                <a:cxn ang="0">
                  <a:pos x="2" y="150"/>
                </a:cxn>
                <a:cxn ang="0">
                  <a:pos x="19" y="251"/>
                </a:cxn>
                <a:cxn ang="0">
                  <a:pos x="66" y="267"/>
                </a:cxn>
                <a:cxn ang="0">
                  <a:pos x="81" y="278"/>
                </a:cxn>
                <a:cxn ang="0">
                  <a:pos x="182" y="341"/>
                </a:cxn>
                <a:cxn ang="0">
                  <a:pos x="168" y="396"/>
                </a:cxn>
                <a:cxn ang="0">
                  <a:pos x="270" y="396"/>
                </a:cxn>
                <a:cxn ang="0">
                  <a:pos x="289" y="360"/>
                </a:cxn>
                <a:cxn ang="0">
                  <a:pos x="390" y="360"/>
                </a:cxn>
                <a:cxn ang="0">
                  <a:pos x="398" y="394"/>
                </a:cxn>
                <a:cxn ang="0">
                  <a:pos x="505" y="394"/>
                </a:cxn>
                <a:cxn ang="0">
                  <a:pos x="493" y="318"/>
                </a:cxn>
                <a:cxn ang="0">
                  <a:pos x="558" y="181"/>
                </a:cxn>
                <a:cxn ang="0">
                  <a:pos x="577" y="155"/>
                </a:cxn>
                <a:cxn ang="0">
                  <a:pos x="593" y="121"/>
                </a:cxn>
                <a:cxn ang="0">
                  <a:pos x="623" y="62"/>
                </a:cxn>
                <a:cxn ang="0">
                  <a:pos x="614" y="65"/>
                </a:cxn>
                <a:cxn ang="0">
                  <a:pos x="97" y="163"/>
                </a:cxn>
                <a:cxn ang="0">
                  <a:pos x="78" y="144"/>
                </a:cxn>
                <a:cxn ang="0">
                  <a:pos x="97" y="126"/>
                </a:cxn>
                <a:cxn ang="0">
                  <a:pos x="115" y="144"/>
                </a:cxn>
                <a:cxn ang="0">
                  <a:pos x="97" y="163"/>
                </a:cxn>
                <a:cxn ang="0">
                  <a:pos x="376" y="42"/>
                </a:cxn>
                <a:cxn ang="0">
                  <a:pos x="342" y="48"/>
                </a:cxn>
                <a:cxn ang="0">
                  <a:pos x="260" y="51"/>
                </a:cxn>
                <a:cxn ang="0">
                  <a:pos x="234" y="50"/>
                </a:cxn>
                <a:cxn ang="0">
                  <a:pos x="256" y="35"/>
                </a:cxn>
                <a:cxn ang="0">
                  <a:pos x="381" y="30"/>
                </a:cxn>
                <a:cxn ang="0">
                  <a:pos x="376" y="42"/>
                </a:cxn>
                <a:cxn ang="0">
                  <a:pos x="586" y="106"/>
                </a:cxn>
                <a:cxn ang="0">
                  <a:pos x="585" y="115"/>
                </a:cxn>
                <a:cxn ang="0">
                  <a:pos x="582" y="114"/>
                </a:cxn>
                <a:cxn ang="0">
                  <a:pos x="577" y="103"/>
                </a:cxn>
                <a:cxn ang="0">
                  <a:pos x="582" y="87"/>
                </a:cxn>
                <a:cxn ang="0">
                  <a:pos x="586" y="106"/>
                </a:cxn>
              </a:cxnLst>
              <a:rect l="0" t="0" r="r" b="b"/>
              <a:pathLst>
                <a:path w="627" h="396">
                  <a:moveTo>
                    <a:pt x="614" y="65"/>
                  </a:moveTo>
                  <a:cubicBezTo>
                    <a:pt x="616" y="76"/>
                    <a:pt x="613" y="86"/>
                    <a:pt x="609" y="97"/>
                  </a:cubicBezTo>
                  <a:cubicBezTo>
                    <a:pt x="607" y="102"/>
                    <a:pt x="602" y="111"/>
                    <a:pt x="595" y="115"/>
                  </a:cubicBezTo>
                  <a:cubicBezTo>
                    <a:pt x="599" y="101"/>
                    <a:pt x="598" y="87"/>
                    <a:pt x="588" y="80"/>
                  </a:cubicBezTo>
                  <a:cubicBezTo>
                    <a:pt x="571" y="69"/>
                    <a:pt x="557" y="111"/>
                    <a:pt x="575" y="119"/>
                  </a:cubicBezTo>
                  <a:cubicBezTo>
                    <a:pt x="578" y="120"/>
                    <a:pt x="581" y="121"/>
                    <a:pt x="583" y="122"/>
                  </a:cubicBezTo>
                  <a:cubicBezTo>
                    <a:pt x="580" y="134"/>
                    <a:pt x="573" y="147"/>
                    <a:pt x="566" y="158"/>
                  </a:cubicBezTo>
                  <a:cubicBezTo>
                    <a:pt x="564" y="162"/>
                    <a:pt x="562" y="166"/>
                    <a:pt x="559" y="170"/>
                  </a:cubicBezTo>
                  <a:cubicBezTo>
                    <a:pt x="559" y="165"/>
                    <a:pt x="559" y="160"/>
                    <a:pt x="559" y="156"/>
                  </a:cubicBezTo>
                  <a:cubicBezTo>
                    <a:pt x="559" y="121"/>
                    <a:pt x="494" y="19"/>
                    <a:pt x="358" y="3"/>
                  </a:cubicBezTo>
                  <a:cubicBezTo>
                    <a:pt x="343" y="11"/>
                    <a:pt x="327" y="15"/>
                    <a:pt x="309" y="15"/>
                  </a:cubicBezTo>
                  <a:cubicBezTo>
                    <a:pt x="293" y="15"/>
                    <a:pt x="278" y="12"/>
                    <a:pt x="265" y="5"/>
                  </a:cubicBezTo>
                  <a:cubicBezTo>
                    <a:pt x="228" y="11"/>
                    <a:pt x="197" y="22"/>
                    <a:pt x="172" y="34"/>
                  </a:cubicBezTo>
                  <a:cubicBezTo>
                    <a:pt x="159" y="15"/>
                    <a:pt x="135" y="1"/>
                    <a:pt x="112" y="0"/>
                  </a:cubicBezTo>
                  <a:cubicBezTo>
                    <a:pt x="102" y="0"/>
                    <a:pt x="83" y="2"/>
                    <a:pt x="66" y="7"/>
                  </a:cubicBezTo>
                  <a:cubicBezTo>
                    <a:pt x="65" y="7"/>
                    <a:pt x="65" y="7"/>
                    <a:pt x="64" y="8"/>
                  </a:cubicBezTo>
                  <a:cubicBezTo>
                    <a:pt x="51" y="12"/>
                    <a:pt x="40" y="18"/>
                    <a:pt x="36" y="28"/>
                  </a:cubicBezTo>
                  <a:cubicBezTo>
                    <a:pt x="35" y="29"/>
                    <a:pt x="35" y="30"/>
                    <a:pt x="35" y="32"/>
                  </a:cubicBezTo>
                  <a:cubicBezTo>
                    <a:pt x="46" y="30"/>
                    <a:pt x="57" y="32"/>
                    <a:pt x="66" y="36"/>
                  </a:cubicBezTo>
                  <a:cubicBezTo>
                    <a:pt x="83" y="44"/>
                    <a:pt x="95" y="60"/>
                    <a:pt x="104" y="79"/>
                  </a:cubicBezTo>
                  <a:cubicBezTo>
                    <a:pt x="89" y="92"/>
                    <a:pt x="82" y="102"/>
                    <a:pt x="82" y="102"/>
                  </a:cubicBezTo>
                  <a:cubicBezTo>
                    <a:pt x="77" y="107"/>
                    <a:pt x="72" y="112"/>
                    <a:pt x="66" y="116"/>
                  </a:cubicBezTo>
                  <a:cubicBezTo>
                    <a:pt x="37" y="138"/>
                    <a:pt x="2" y="150"/>
                    <a:pt x="2" y="150"/>
                  </a:cubicBezTo>
                  <a:cubicBezTo>
                    <a:pt x="0" y="214"/>
                    <a:pt x="19" y="251"/>
                    <a:pt x="19" y="251"/>
                  </a:cubicBezTo>
                  <a:cubicBezTo>
                    <a:pt x="19" y="251"/>
                    <a:pt x="36" y="248"/>
                    <a:pt x="66" y="267"/>
                  </a:cubicBezTo>
                  <a:cubicBezTo>
                    <a:pt x="71" y="270"/>
                    <a:pt x="76" y="274"/>
                    <a:pt x="81" y="278"/>
                  </a:cubicBezTo>
                  <a:cubicBezTo>
                    <a:pt x="120" y="309"/>
                    <a:pt x="182" y="341"/>
                    <a:pt x="182" y="341"/>
                  </a:cubicBezTo>
                  <a:cubicBezTo>
                    <a:pt x="182" y="341"/>
                    <a:pt x="179" y="373"/>
                    <a:pt x="168" y="396"/>
                  </a:cubicBezTo>
                  <a:cubicBezTo>
                    <a:pt x="180" y="396"/>
                    <a:pt x="259" y="396"/>
                    <a:pt x="270" y="396"/>
                  </a:cubicBezTo>
                  <a:cubicBezTo>
                    <a:pt x="283" y="396"/>
                    <a:pt x="289" y="360"/>
                    <a:pt x="289" y="360"/>
                  </a:cubicBezTo>
                  <a:cubicBezTo>
                    <a:pt x="390" y="360"/>
                    <a:pt x="390" y="360"/>
                    <a:pt x="390" y="360"/>
                  </a:cubicBezTo>
                  <a:cubicBezTo>
                    <a:pt x="390" y="360"/>
                    <a:pt x="398" y="376"/>
                    <a:pt x="398" y="394"/>
                  </a:cubicBezTo>
                  <a:cubicBezTo>
                    <a:pt x="406" y="394"/>
                    <a:pt x="489" y="394"/>
                    <a:pt x="505" y="394"/>
                  </a:cubicBezTo>
                  <a:cubicBezTo>
                    <a:pt x="494" y="365"/>
                    <a:pt x="493" y="318"/>
                    <a:pt x="493" y="318"/>
                  </a:cubicBezTo>
                  <a:cubicBezTo>
                    <a:pt x="545" y="266"/>
                    <a:pt x="556" y="217"/>
                    <a:pt x="558" y="181"/>
                  </a:cubicBezTo>
                  <a:cubicBezTo>
                    <a:pt x="566" y="173"/>
                    <a:pt x="572" y="163"/>
                    <a:pt x="577" y="155"/>
                  </a:cubicBezTo>
                  <a:cubicBezTo>
                    <a:pt x="582" y="148"/>
                    <a:pt x="589" y="135"/>
                    <a:pt x="593" y="121"/>
                  </a:cubicBezTo>
                  <a:cubicBezTo>
                    <a:pt x="615" y="116"/>
                    <a:pt x="627" y="83"/>
                    <a:pt x="623" y="62"/>
                  </a:cubicBezTo>
                  <a:cubicBezTo>
                    <a:pt x="623" y="59"/>
                    <a:pt x="613" y="61"/>
                    <a:pt x="614" y="65"/>
                  </a:cubicBezTo>
                  <a:close/>
                  <a:moveTo>
                    <a:pt x="97" y="163"/>
                  </a:moveTo>
                  <a:cubicBezTo>
                    <a:pt x="86" y="163"/>
                    <a:pt x="78" y="155"/>
                    <a:pt x="78" y="144"/>
                  </a:cubicBezTo>
                  <a:cubicBezTo>
                    <a:pt x="78" y="134"/>
                    <a:pt x="86" y="126"/>
                    <a:pt x="97" y="126"/>
                  </a:cubicBezTo>
                  <a:cubicBezTo>
                    <a:pt x="107" y="126"/>
                    <a:pt x="115" y="134"/>
                    <a:pt x="115" y="144"/>
                  </a:cubicBezTo>
                  <a:cubicBezTo>
                    <a:pt x="115" y="155"/>
                    <a:pt x="107" y="163"/>
                    <a:pt x="97" y="163"/>
                  </a:cubicBezTo>
                  <a:close/>
                  <a:moveTo>
                    <a:pt x="376" y="42"/>
                  </a:moveTo>
                  <a:cubicBezTo>
                    <a:pt x="365" y="47"/>
                    <a:pt x="353" y="50"/>
                    <a:pt x="342" y="48"/>
                  </a:cubicBezTo>
                  <a:cubicBezTo>
                    <a:pt x="314" y="44"/>
                    <a:pt x="288" y="45"/>
                    <a:pt x="260" y="51"/>
                  </a:cubicBezTo>
                  <a:cubicBezTo>
                    <a:pt x="256" y="52"/>
                    <a:pt x="236" y="57"/>
                    <a:pt x="234" y="50"/>
                  </a:cubicBezTo>
                  <a:cubicBezTo>
                    <a:pt x="232" y="42"/>
                    <a:pt x="252" y="36"/>
                    <a:pt x="256" y="35"/>
                  </a:cubicBezTo>
                  <a:cubicBezTo>
                    <a:pt x="299" y="26"/>
                    <a:pt x="338" y="23"/>
                    <a:pt x="381" y="30"/>
                  </a:cubicBezTo>
                  <a:cubicBezTo>
                    <a:pt x="393" y="31"/>
                    <a:pt x="379" y="41"/>
                    <a:pt x="376" y="42"/>
                  </a:cubicBezTo>
                  <a:close/>
                  <a:moveTo>
                    <a:pt x="586" y="106"/>
                  </a:moveTo>
                  <a:cubicBezTo>
                    <a:pt x="586" y="109"/>
                    <a:pt x="585" y="112"/>
                    <a:pt x="585" y="115"/>
                  </a:cubicBezTo>
                  <a:cubicBezTo>
                    <a:pt x="584" y="115"/>
                    <a:pt x="583" y="114"/>
                    <a:pt x="582" y="114"/>
                  </a:cubicBezTo>
                  <a:cubicBezTo>
                    <a:pt x="578" y="111"/>
                    <a:pt x="577" y="107"/>
                    <a:pt x="577" y="103"/>
                  </a:cubicBezTo>
                  <a:cubicBezTo>
                    <a:pt x="576" y="99"/>
                    <a:pt x="578" y="82"/>
                    <a:pt x="582" y="87"/>
                  </a:cubicBezTo>
                  <a:cubicBezTo>
                    <a:pt x="587" y="91"/>
                    <a:pt x="587" y="100"/>
                    <a:pt x="586" y="10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4" name="Freeform 65"/>
            <p:cNvSpPr>
              <a:spLocks noEditPoints="1"/>
            </p:cNvSpPr>
            <p:nvPr/>
          </p:nvSpPr>
          <p:spPr bwMode="auto">
            <a:xfrm>
              <a:off x="3536950" y="5192713"/>
              <a:ext cx="269875" cy="268288"/>
            </a:xfrm>
            <a:custGeom>
              <a:avLst/>
              <a:gdLst/>
              <a:ahLst/>
              <a:cxnLst>
                <a:cxn ang="0">
                  <a:pos x="129" y="186"/>
                </a:cxn>
                <a:cxn ang="0">
                  <a:pos x="192" y="96"/>
                </a:cxn>
                <a:cxn ang="0">
                  <a:pos x="76" y="2"/>
                </a:cxn>
                <a:cxn ang="0">
                  <a:pos x="0" y="96"/>
                </a:cxn>
                <a:cxn ang="0">
                  <a:pos x="68" y="187"/>
                </a:cxn>
                <a:cxn ang="0">
                  <a:pos x="90" y="36"/>
                </a:cxn>
                <a:cxn ang="0">
                  <a:pos x="102" y="46"/>
                </a:cxn>
                <a:cxn ang="0">
                  <a:pos x="127" y="51"/>
                </a:cxn>
                <a:cxn ang="0">
                  <a:pos x="136" y="76"/>
                </a:cxn>
                <a:cxn ang="0">
                  <a:pos x="113" y="70"/>
                </a:cxn>
                <a:cxn ang="0">
                  <a:pos x="108" y="66"/>
                </a:cxn>
                <a:cxn ang="0">
                  <a:pos x="90" y="66"/>
                </a:cxn>
                <a:cxn ang="0">
                  <a:pos x="81" y="68"/>
                </a:cxn>
                <a:cxn ang="0">
                  <a:pos x="78" y="76"/>
                </a:cxn>
                <a:cxn ang="0">
                  <a:pos x="80" y="82"/>
                </a:cxn>
                <a:cxn ang="0">
                  <a:pos x="90" y="84"/>
                </a:cxn>
                <a:cxn ang="0">
                  <a:pos x="118" y="86"/>
                </a:cxn>
                <a:cxn ang="0">
                  <a:pos x="137" y="98"/>
                </a:cxn>
                <a:cxn ang="0">
                  <a:pos x="137" y="128"/>
                </a:cxn>
                <a:cxn ang="0">
                  <a:pos x="119" y="142"/>
                </a:cxn>
                <a:cxn ang="0">
                  <a:pos x="102" y="155"/>
                </a:cxn>
                <a:cxn ang="0">
                  <a:pos x="90" y="144"/>
                </a:cxn>
                <a:cxn ang="0">
                  <a:pos x="63" y="138"/>
                </a:cxn>
                <a:cxn ang="0">
                  <a:pos x="53" y="111"/>
                </a:cxn>
                <a:cxn ang="0">
                  <a:pos x="77" y="118"/>
                </a:cxn>
                <a:cxn ang="0">
                  <a:pos x="84" y="123"/>
                </a:cxn>
                <a:cxn ang="0">
                  <a:pos x="102" y="124"/>
                </a:cxn>
                <a:cxn ang="0">
                  <a:pos x="113" y="123"/>
                </a:cxn>
                <a:cxn ang="0">
                  <a:pos x="116" y="114"/>
                </a:cxn>
                <a:cxn ang="0">
                  <a:pos x="114" y="107"/>
                </a:cxn>
                <a:cxn ang="0">
                  <a:pos x="102" y="104"/>
                </a:cxn>
                <a:cxn ang="0">
                  <a:pos x="71" y="101"/>
                </a:cxn>
                <a:cxn ang="0">
                  <a:pos x="56" y="88"/>
                </a:cxn>
                <a:cxn ang="0">
                  <a:pos x="56" y="61"/>
                </a:cxn>
                <a:cxn ang="0">
                  <a:pos x="73" y="47"/>
                </a:cxn>
                <a:cxn ang="0">
                  <a:pos x="90" y="36"/>
                </a:cxn>
              </a:cxnLst>
              <a:rect l="0" t="0" r="r" b="b"/>
              <a:pathLst>
                <a:path w="192" h="191">
                  <a:moveTo>
                    <a:pt x="96" y="191"/>
                  </a:moveTo>
                  <a:cubicBezTo>
                    <a:pt x="108" y="191"/>
                    <a:pt x="118" y="190"/>
                    <a:pt x="129" y="186"/>
                  </a:cubicBezTo>
                  <a:cubicBezTo>
                    <a:pt x="134" y="184"/>
                    <a:pt x="139" y="182"/>
                    <a:pt x="143" y="179"/>
                  </a:cubicBezTo>
                  <a:cubicBezTo>
                    <a:pt x="173" y="163"/>
                    <a:pt x="192" y="131"/>
                    <a:pt x="192" y="96"/>
                  </a:cubicBezTo>
                  <a:cubicBezTo>
                    <a:pt x="192" y="43"/>
                    <a:pt x="149" y="0"/>
                    <a:pt x="96" y="0"/>
                  </a:cubicBezTo>
                  <a:cubicBezTo>
                    <a:pt x="89" y="0"/>
                    <a:pt x="83" y="0"/>
                    <a:pt x="76" y="2"/>
                  </a:cubicBezTo>
                  <a:cubicBezTo>
                    <a:pt x="54" y="7"/>
                    <a:pt x="35" y="19"/>
                    <a:pt x="22" y="35"/>
                  </a:cubicBezTo>
                  <a:cubicBezTo>
                    <a:pt x="8" y="52"/>
                    <a:pt x="0" y="73"/>
                    <a:pt x="0" y="96"/>
                  </a:cubicBezTo>
                  <a:cubicBezTo>
                    <a:pt x="0" y="133"/>
                    <a:pt x="22" y="165"/>
                    <a:pt x="53" y="181"/>
                  </a:cubicBezTo>
                  <a:cubicBezTo>
                    <a:pt x="58" y="184"/>
                    <a:pt x="63" y="186"/>
                    <a:pt x="68" y="187"/>
                  </a:cubicBezTo>
                  <a:cubicBezTo>
                    <a:pt x="77" y="190"/>
                    <a:pt x="87" y="191"/>
                    <a:pt x="96" y="191"/>
                  </a:cubicBezTo>
                  <a:close/>
                  <a:moveTo>
                    <a:pt x="90" y="36"/>
                  </a:moveTo>
                  <a:cubicBezTo>
                    <a:pt x="102" y="36"/>
                    <a:pt x="102" y="36"/>
                    <a:pt x="102" y="36"/>
                  </a:cubicBezTo>
                  <a:cubicBezTo>
                    <a:pt x="102" y="46"/>
                    <a:pt x="102" y="46"/>
                    <a:pt x="102" y="46"/>
                  </a:cubicBezTo>
                  <a:cubicBezTo>
                    <a:pt x="107" y="46"/>
                    <a:pt x="112" y="47"/>
                    <a:pt x="116" y="47"/>
                  </a:cubicBezTo>
                  <a:cubicBezTo>
                    <a:pt x="120" y="48"/>
                    <a:pt x="124" y="49"/>
                    <a:pt x="127" y="51"/>
                  </a:cubicBezTo>
                  <a:cubicBezTo>
                    <a:pt x="130" y="53"/>
                    <a:pt x="132" y="56"/>
                    <a:pt x="134" y="60"/>
                  </a:cubicBezTo>
                  <a:cubicBezTo>
                    <a:pt x="136" y="64"/>
                    <a:pt x="136" y="69"/>
                    <a:pt x="136" y="76"/>
                  </a:cubicBezTo>
                  <a:cubicBezTo>
                    <a:pt x="114" y="76"/>
                    <a:pt x="114" y="76"/>
                    <a:pt x="114" y="76"/>
                  </a:cubicBezTo>
                  <a:cubicBezTo>
                    <a:pt x="114" y="73"/>
                    <a:pt x="114" y="72"/>
                    <a:pt x="113" y="70"/>
                  </a:cubicBezTo>
                  <a:cubicBezTo>
                    <a:pt x="113" y="69"/>
                    <a:pt x="112" y="68"/>
                    <a:pt x="111" y="68"/>
                  </a:cubicBezTo>
                  <a:cubicBezTo>
                    <a:pt x="110" y="67"/>
                    <a:pt x="109" y="67"/>
                    <a:pt x="108" y="66"/>
                  </a:cubicBezTo>
                  <a:cubicBezTo>
                    <a:pt x="106" y="66"/>
                    <a:pt x="104" y="66"/>
                    <a:pt x="102" y="66"/>
                  </a:cubicBezTo>
                  <a:cubicBezTo>
                    <a:pt x="90" y="66"/>
                    <a:pt x="90" y="66"/>
                    <a:pt x="90" y="66"/>
                  </a:cubicBezTo>
                  <a:cubicBezTo>
                    <a:pt x="88" y="66"/>
                    <a:pt x="86" y="66"/>
                    <a:pt x="85" y="66"/>
                  </a:cubicBezTo>
                  <a:cubicBezTo>
                    <a:pt x="83" y="67"/>
                    <a:pt x="82" y="67"/>
                    <a:pt x="81" y="68"/>
                  </a:cubicBezTo>
                  <a:cubicBezTo>
                    <a:pt x="80" y="68"/>
                    <a:pt x="79" y="69"/>
                    <a:pt x="78" y="70"/>
                  </a:cubicBezTo>
                  <a:cubicBezTo>
                    <a:pt x="78" y="72"/>
                    <a:pt x="78" y="73"/>
                    <a:pt x="78" y="76"/>
                  </a:cubicBezTo>
                  <a:cubicBezTo>
                    <a:pt x="78" y="77"/>
                    <a:pt x="78" y="79"/>
                    <a:pt x="78" y="80"/>
                  </a:cubicBezTo>
                  <a:cubicBezTo>
                    <a:pt x="78" y="81"/>
                    <a:pt x="79" y="81"/>
                    <a:pt x="80" y="82"/>
                  </a:cubicBezTo>
                  <a:cubicBezTo>
                    <a:pt x="81" y="83"/>
                    <a:pt x="82" y="83"/>
                    <a:pt x="84" y="83"/>
                  </a:cubicBezTo>
                  <a:cubicBezTo>
                    <a:pt x="85" y="83"/>
                    <a:pt x="87" y="84"/>
                    <a:pt x="90" y="84"/>
                  </a:cubicBezTo>
                  <a:cubicBezTo>
                    <a:pt x="102" y="85"/>
                    <a:pt x="102" y="85"/>
                    <a:pt x="102" y="85"/>
                  </a:cubicBezTo>
                  <a:cubicBezTo>
                    <a:pt x="108" y="85"/>
                    <a:pt x="113" y="86"/>
                    <a:pt x="118" y="86"/>
                  </a:cubicBezTo>
                  <a:cubicBezTo>
                    <a:pt x="122" y="87"/>
                    <a:pt x="126" y="88"/>
                    <a:pt x="130" y="90"/>
                  </a:cubicBezTo>
                  <a:cubicBezTo>
                    <a:pt x="133" y="92"/>
                    <a:pt x="135" y="95"/>
                    <a:pt x="137" y="98"/>
                  </a:cubicBezTo>
                  <a:cubicBezTo>
                    <a:pt x="139" y="102"/>
                    <a:pt x="140" y="107"/>
                    <a:pt x="140" y="113"/>
                  </a:cubicBezTo>
                  <a:cubicBezTo>
                    <a:pt x="140" y="119"/>
                    <a:pt x="139" y="124"/>
                    <a:pt x="137" y="128"/>
                  </a:cubicBezTo>
                  <a:cubicBezTo>
                    <a:pt x="136" y="132"/>
                    <a:pt x="134" y="135"/>
                    <a:pt x="131" y="137"/>
                  </a:cubicBezTo>
                  <a:cubicBezTo>
                    <a:pt x="128" y="140"/>
                    <a:pt x="124" y="141"/>
                    <a:pt x="119" y="142"/>
                  </a:cubicBezTo>
                  <a:cubicBezTo>
                    <a:pt x="115" y="143"/>
                    <a:pt x="109" y="144"/>
                    <a:pt x="102" y="144"/>
                  </a:cubicBezTo>
                  <a:cubicBezTo>
                    <a:pt x="102" y="155"/>
                    <a:pt x="102" y="155"/>
                    <a:pt x="102" y="155"/>
                  </a:cubicBezTo>
                  <a:cubicBezTo>
                    <a:pt x="90" y="155"/>
                    <a:pt x="90" y="155"/>
                    <a:pt x="90" y="155"/>
                  </a:cubicBezTo>
                  <a:cubicBezTo>
                    <a:pt x="90" y="144"/>
                    <a:pt x="90" y="144"/>
                    <a:pt x="90" y="144"/>
                  </a:cubicBezTo>
                  <a:cubicBezTo>
                    <a:pt x="84" y="144"/>
                    <a:pt x="79" y="143"/>
                    <a:pt x="74" y="143"/>
                  </a:cubicBezTo>
                  <a:cubicBezTo>
                    <a:pt x="70" y="142"/>
                    <a:pt x="66" y="140"/>
                    <a:pt x="63" y="138"/>
                  </a:cubicBezTo>
                  <a:cubicBezTo>
                    <a:pt x="60" y="136"/>
                    <a:pt x="57" y="132"/>
                    <a:pt x="56" y="128"/>
                  </a:cubicBezTo>
                  <a:cubicBezTo>
                    <a:pt x="54" y="124"/>
                    <a:pt x="53" y="118"/>
                    <a:pt x="53" y="111"/>
                  </a:cubicBezTo>
                  <a:cubicBezTo>
                    <a:pt x="76" y="111"/>
                    <a:pt x="76" y="111"/>
                    <a:pt x="76" y="111"/>
                  </a:cubicBezTo>
                  <a:cubicBezTo>
                    <a:pt x="76" y="114"/>
                    <a:pt x="77" y="117"/>
                    <a:pt x="77" y="118"/>
                  </a:cubicBezTo>
                  <a:cubicBezTo>
                    <a:pt x="78" y="120"/>
                    <a:pt x="78" y="121"/>
                    <a:pt x="79" y="122"/>
                  </a:cubicBezTo>
                  <a:cubicBezTo>
                    <a:pt x="81" y="123"/>
                    <a:pt x="82" y="123"/>
                    <a:pt x="84" y="123"/>
                  </a:cubicBezTo>
                  <a:cubicBezTo>
                    <a:pt x="85" y="124"/>
                    <a:pt x="87" y="124"/>
                    <a:pt x="90" y="124"/>
                  </a:cubicBezTo>
                  <a:cubicBezTo>
                    <a:pt x="102" y="124"/>
                    <a:pt x="102" y="124"/>
                    <a:pt x="102" y="124"/>
                  </a:cubicBezTo>
                  <a:cubicBezTo>
                    <a:pt x="105" y="124"/>
                    <a:pt x="107" y="124"/>
                    <a:pt x="108" y="124"/>
                  </a:cubicBezTo>
                  <a:cubicBezTo>
                    <a:pt x="110" y="124"/>
                    <a:pt x="112" y="123"/>
                    <a:pt x="113" y="123"/>
                  </a:cubicBezTo>
                  <a:cubicBezTo>
                    <a:pt x="114" y="122"/>
                    <a:pt x="115" y="121"/>
                    <a:pt x="116" y="120"/>
                  </a:cubicBezTo>
                  <a:cubicBezTo>
                    <a:pt x="116" y="118"/>
                    <a:pt x="116" y="116"/>
                    <a:pt x="116" y="114"/>
                  </a:cubicBezTo>
                  <a:cubicBezTo>
                    <a:pt x="116" y="112"/>
                    <a:pt x="116" y="111"/>
                    <a:pt x="116" y="110"/>
                  </a:cubicBezTo>
                  <a:cubicBezTo>
                    <a:pt x="116" y="108"/>
                    <a:pt x="115" y="107"/>
                    <a:pt x="114" y="107"/>
                  </a:cubicBezTo>
                  <a:cubicBezTo>
                    <a:pt x="113" y="106"/>
                    <a:pt x="111" y="106"/>
                    <a:pt x="110" y="105"/>
                  </a:cubicBezTo>
                  <a:cubicBezTo>
                    <a:pt x="108" y="105"/>
                    <a:pt x="105" y="105"/>
                    <a:pt x="102" y="104"/>
                  </a:cubicBezTo>
                  <a:cubicBezTo>
                    <a:pt x="90" y="104"/>
                    <a:pt x="90" y="104"/>
                    <a:pt x="90" y="104"/>
                  </a:cubicBezTo>
                  <a:cubicBezTo>
                    <a:pt x="82" y="103"/>
                    <a:pt x="76" y="102"/>
                    <a:pt x="71" y="101"/>
                  </a:cubicBezTo>
                  <a:cubicBezTo>
                    <a:pt x="67" y="100"/>
                    <a:pt x="63" y="98"/>
                    <a:pt x="60" y="96"/>
                  </a:cubicBezTo>
                  <a:cubicBezTo>
                    <a:pt x="58" y="94"/>
                    <a:pt x="56" y="91"/>
                    <a:pt x="56" y="88"/>
                  </a:cubicBezTo>
                  <a:cubicBezTo>
                    <a:pt x="55" y="85"/>
                    <a:pt x="54" y="80"/>
                    <a:pt x="54" y="76"/>
                  </a:cubicBezTo>
                  <a:cubicBezTo>
                    <a:pt x="54" y="69"/>
                    <a:pt x="55" y="64"/>
                    <a:pt x="56" y="61"/>
                  </a:cubicBezTo>
                  <a:cubicBezTo>
                    <a:pt x="57" y="57"/>
                    <a:pt x="59" y="54"/>
                    <a:pt x="62" y="52"/>
                  </a:cubicBezTo>
                  <a:cubicBezTo>
                    <a:pt x="65" y="49"/>
                    <a:pt x="69" y="48"/>
                    <a:pt x="73" y="47"/>
                  </a:cubicBezTo>
                  <a:cubicBezTo>
                    <a:pt x="78" y="46"/>
                    <a:pt x="83" y="46"/>
                    <a:pt x="90" y="46"/>
                  </a:cubicBezTo>
                  <a:lnTo>
                    <a:pt x="9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grpSp>
        <p:nvGrpSpPr>
          <p:cNvPr id="35" name="Group 34"/>
          <p:cNvGrpSpPr>
            <a:grpSpLocks noChangeAspect="1"/>
          </p:cNvGrpSpPr>
          <p:nvPr/>
        </p:nvGrpSpPr>
        <p:grpSpPr>
          <a:xfrm>
            <a:off x="6843345" y="4853604"/>
            <a:ext cx="488292" cy="468000"/>
            <a:chOff x="488949" y="3351429"/>
            <a:chExt cx="647224" cy="620327"/>
          </a:xfrm>
          <a:solidFill>
            <a:schemeClr val="bg1"/>
          </a:solidFill>
        </p:grpSpPr>
        <p:sp>
          <p:nvSpPr>
            <p:cNvPr id="36" name="Freeform 142"/>
            <p:cNvSpPr>
              <a:spLocks noEditPoints="1"/>
            </p:cNvSpPr>
            <p:nvPr/>
          </p:nvSpPr>
          <p:spPr bwMode="auto">
            <a:xfrm>
              <a:off x="488949" y="3462382"/>
              <a:ext cx="509374" cy="509374"/>
            </a:xfrm>
            <a:custGeom>
              <a:avLst/>
              <a:gdLst>
                <a:gd name="T0" fmla="*/ 287 w 303"/>
                <a:gd name="T1" fmla="*/ 98 h 303"/>
                <a:gd name="T2" fmla="*/ 290 w 303"/>
                <a:gd name="T3" fmla="*/ 87 h 303"/>
                <a:gd name="T4" fmla="*/ 267 w 303"/>
                <a:gd name="T5" fmla="*/ 57 h 303"/>
                <a:gd name="T6" fmla="*/ 243 w 303"/>
                <a:gd name="T7" fmla="*/ 38 h 303"/>
                <a:gd name="T8" fmla="*/ 240 w 303"/>
                <a:gd name="T9" fmla="*/ 27 h 303"/>
                <a:gd name="T10" fmla="*/ 203 w 303"/>
                <a:gd name="T11" fmla="*/ 11 h 303"/>
                <a:gd name="T12" fmla="*/ 173 w 303"/>
                <a:gd name="T13" fmla="*/ 8 h 303"/>
                <a:gd name="T14" fmla="*/ 166 w 303"/>
                <a:gd name="T15" fmla="*/ 0 h 303"/>
                <a:gd name="T16" fmla="*/ 128 w 303"/>
                <a:gd name="T17" fmla="*/ 5 h 303"/>
                <a:gd name="T18" fmla="*/ 99 w 303"/>
                <a:gd name="T19" fmla="*/ 16 h 303"/>
                <a:gd name="T20" fmla="*/ 88 w 303"/>
                <a:gd name="T21" fmla="*/ 13 h 303"/>
                <a:gd name="T22" fmla="*/ 58 w 303"/>
                <a:gd name="T23" fmla="*/ 36 h 303"/>
                <a:gd name="T24" fmla="*/ 38 w 303"/>
                <a:gd name="T25" fmla="*/ 60 h 303"/>
                <a:gd name="T26" fmla="*/ 28 w 303"/>
                <a:gd name="T27" fmla="*/ 63 h 303"/>
                <a:gd name="T28" fmla="*/ 13 w 303"/>
                <a:gd name="T29" fmla="*/ 100 h 303"/>
                <a:gd name="T30" fmla="*/ 8 w 303"/>
                <a:gd name="T31" fmla="*/ 130 h 303"/>
                <a:gd name="T32" fmla="*/ 0 w 303"/>
                <a:gd name="T33" fmla="*/ 137 h 303"/>
                <a:gd name="T34" fmla="*/ 5 w 303"/>
                <a:gd name="T35" fmla="*/ 175 h 303"/>
                <a:gd name="T36" fmla="*/ 17 w 303"/>
                <a:gd name="T37" fmla="*/ 204 h 303"/>
                <a:gd name="T38" fmla="*/ 14 w 303"/>
                <a:gd name="T39" fmla="*/ 215 h 303"/>
                <a:gd name="T40" fmla="*/ 38 w 303"/>
                <a:gd name="T41" fmla="*/ 245 h 303"/>
                <a:gd name="T42" fmla="*/ 62 w 303"/>
                <a:gd name="T43" fmla="*/ 265 h 303"/>
                <a:gd name="T44" fmla="*/ 65 w 303"/>
                <a:gd name="T45" fmla="*/ 275 h 303"/>
                <a:gd name="T46" fmla="*/ 99 w 303"/>
                <a:gd name="T47" fmla="*/ 290 h 303"/>
                <a:gd name="T48" fmla="*/ 131 w 303"/>
                <a:gd name="T49" fmla="*/ 295 h 303"/>
                <a:gd name="T50" fmla="*/ 139 w 303"/>
                <a:gd name="T51" fmla="*/ 303 h 303"/>
                <a:gd name="T52" fmla="*/ 177 w 303"/>
                <a:gd name="T53" fmla="*/ 298 h 303"/>
                <a:gd name="T54" fmla="*/ 205 w 303"/>
                <a:gd name="T55" fmla="*/ 286 h 303"/>
                <a:gd name="T56" fmla="*/ 216 w 303"/>
                <a:gd name="T57" fmla="*/ 289 h 303"/>
                <a:gd name="T58" fmla="*/ 246 w 303"/>
                <a:gd name="T59" fmla="*/ 265 h 303"/>
                <a:gd name="T60" fmla="*/ 265 w 303"/>
                <a:gd name="T61" fmla="*/ 242 h 303"/>
                <a:gd name="T62" fmla="*/ 276 w 303"/>
                <a:gd name="T63" fmla="*/ 238 h 303"/>
                <a:gd name="T64" fmla="*/ 292 w 303"/>
                <a:gd name="T65" fmla="*/ 204 h 303"/>
                <a:gd name="T66" fmla="*/ 295 w 303"/>
                <a:gd name="T67" fmla="*/ 172 h 303"/>
                <a:gd name="T68" fmla="*/ 303 w 303"/>
                <a:gd name="T69" fmla="*/ 164 h 303"/>
                <a:gd name="T70" fmla="*/ 298 w 303"/>
                <a:gd name="T71" fmla="*/ 126 h 303"/>
                <a:gd name="T72" fmla="*/ 222 w 303"/>
                <a:gd name="T73" fmla="*/ 188 h 303"/>
                <a:gd name="T74" fmla="*/ 202 w 303"/>
                <a:gd name="T75" fmla="*/ 166 h 303"/>
                <a:gd name="T76" fmla="*/ 181 w 303"/>
                <a:gd name="T77" fmla="*/ 164 h 303"/>
                <a:gd name="T78" fmla="*/ 164 w 303"/>
                <a:gd name="T79" fmla="*/ 246 h 303"/>
                <a:gd name="T80" fmla="*/ 145 w 303"/>
                <a:gd name="T81" fmla="*/ 164 h 303"/>
                <a:gd name="T82" fmla="*/ 139 w 303"/>
                <a:gd name="T83" fmla="*/ 246 h 303"/>
                <a:gd name="T84" fmla="*/ 121 w 303"/>
                <a:gd name="T85" fmla="*/ 164 h 303"/>
                <a:gd name="T86" fmla="*/ 103 w 303"/>
                <a:gd name="T87" fmla="*/ 166 h 303"/>
                <a:gd name="T88" fmla="*/ 88 w 303"/>
                <a:gd name="T89" fmla="*/ 174 h 303"/>
                <a:gd name="T90" fmla="*/ 71 w 303"/>
                <a:gd name="T91" fmla="*/ 201 h 303"/>
                <a:gd name="T92" fmla="*/ 57 w 303"/>
                <a:gd name="T93" fmla="*/ 141 h 303"/>
                <a:gd name="T94" fmla="*/ 98 w 303"/>
                <a:gd name="T95" fmla="*/ 71 h 303"/>
                <a:gd name="T96" fmla="*/ 151 w 303"/>
                <a:gd name="T97" fmla="*/ 55 h 303"/>
                <a:gd name="T98" fmla="*/ 205 w 303"/>
                <a:gd name="T99" fmla="*/ 71 h 303"/>
                <a:gd name="T100" fmla="*/ 248 w 303"/>
                <a:gd name="T101" fmla="*/ 141 h 303"/>
                <a:gd name="T102" fmla="*/ 233 w 303"/>
                <a:gd name="T103" fmla="*/ 20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3" h="303">
                  <a:moveTo>
                    <a:pt x="295" y="126"/>
                  </a:moveTo>
                  <a:lnTo>
                    <a:pt x="278" y="126"/>
                  </a:lnTo>
                  <a:lnTo>
                    <a:pt x="278" y="126"/>
                  </a:lnTo>
                  <a:lnTo>
                    <a:pt x="271" y="107"/>
                  </a:lnTo>
                  <a:lnTo>
                    <a:pt x="287" y="98"/>
                  </a:lnTo>
                  <a:lnTo>
                    <a:pt x="287" y="98"/>
                  </a:lnTo>
                  <a:lnTo>
                    <a:pt x="290" y="96"/>
                  </a:lnTo>
                  <a:lnTo>
                    <a:pt x="290" y="93"/>
                  </a:lnTo>
                  <a:lnTo>
                    <a:pt x="290" y="90"/>
                  </a:lnTo>
                  <a:lnTo>
                    <a:pt x="290" y="87"/>
                  </a:lnTo>
                  <a:lnTo>
                    <a:pt x="274" y="60"/>
                  </a:lnTo>
                  <a:lnTo>
                    <a:pt x="274" y="60"/>
                  </a:lnTo>
                  <a:lnTo>
                    <a:pt x="273" y="59"/>
                  </a:lnTo>
                  <a:lnTo>
                    <a:pt x="270" y="57"/>
                  </a:lnTo>
                  <a:lnTo>
                    <a:pt x="267" y="57"/>
                  </a:lnTo>
                  <a:lnTo>
                    <a:pt x="263" y="57"/>
                  </a:lnTo>
                  <a:lnTo>
                    <a:pt x="248" y="66"/>
                  </a:lnTo>
                  <a:lnTo>
                    <a:pt x="248" y="66"/>
                  </a:lnTo>
                  <a:lnTo>
                    <a:pt x="233" y="54"/>
                  </a:lnTo>
                  <a:lnTo>
                    <a:pt x="243" y="38"/>
                  </a:lnTo>
                  <a:lnTo>
                    <a:pt x="243" y="38"/>
                  </a:lnTo>
                  <a:lnTo>
                    <a:pt x="243" y="35"/>
                  </a:lnTo>
                  <a:lnTo>
                    <a:pt x="243" y="32"/>
                  </a:lnTo>
                  <a:lnTo>
                    <a:pt x="241" y="29"/>
                  </a:lnTo>
                  <a:lnTo>
                    <a:pt x="240" y="27"/>
                  </a:lnTo>
                  <a:lnTo>
                    <a:pt x="213" y="11"/>
                  </a:lnTo>
                  <a:lnTo>
                    <a:pt x="213" y="11"/>
                  </a:lnTo>
                  <a:lnTo>
                    <a:pt x="210" y="10"/>
                  </a:lnTo>
                  <a:lnTo>
                    <a:pt x="207" y="11"/>
                  </a:lnTo>
                  <a:lnTo>
                    <a:pt x="203" y="11"/>
                  </a:lnTo>
                  <a:lnTo>
                    <a:pt x="202" y="14"/>
                  </a:lnTo>
                  <a:lnTo>
                    <a:pt x="192" y="30"/>
                  </a:lnTo>
                  <a:lnTo>
                    <a:pt x="192" y="30"/>
                  </a:lnTo>
                  <a:lnTo>
                    <a:pt x="173" y="25"/>
                  </a:lnTo>
                  <a:lnTo>
                    <a:pt x="173" y="8"/>
                  </a:lnTo>
                  <a:lnTo>
                    <a:pt x="173" y="8"/>
                  </a:lnTo>
                  <a:lnTo>
                    <a:pt x="173" y="5"/>
                  </a:lnTo>
                  <a:lnTo>
                    <a:pt x="172" y="2"/>
                  </a:lnTo>
                  <a:lnTo>
                    <a:pt x="169" y="0"/>
                  </a:lnTo>
                  <a:lnTo>
                    <a:pt x="166" y="0"/>
                  </a:lnTo>
                  <a:lnTo>
                    <a:pt x="134" y="0"/>
                  </a:lnTo>
                  <a:lnTo>
                    <a:pt x="134" y="0"/>
                  </a:lnTo>
                  <a:lnTo>
                    <a:pt x="132" y="0"/>
                  </a:lnTo>
                  <a:lnTo>
                    <a:pt x="129" y="2"/>
                  </a:lnTo>
                  <a:lnTo>
                    <a:pt x="128" y="5"/>
                  </a:lnTo>
                  <a:lnTo>
                    <a:pt x="126" y="8"/>
                  </a:lnTo>
                  <a:lnTo>
                    <a:pt x="126" y="25"/>
                  </a:lnTo>
                  <a:lnTo>
                    <a:pt x="126" y="25"/>
                  </a:lnTo>
                  <a:lnTo>
                    <a:pt x="107" y="32"/>
                  </a:lnTo>
                  <a:lnTo>
                    <a:pt x="99" y="16"/>
                  </a:lnTo>
                  <a:lnTo>
                    <a:pt x="99" y="16"/>
                  </a:lnTo>
                  <a:lnTo>
                    <a:pt x="96" y="14"/>
                  </a:lnTo>
                  <a:lnTo>
                    <a:pt x="95" y="13"/>
                  </a:lnTo>
                  <a:lnTo>
                    <a:pt x="91" y="13"/>
                  </a:lnTo>
                  <a:lnTo>
                    <a:pt x="88" y="13"/>
                  </a:lnTo>
                  <a:lnTo>
                    <a:pt x="62" y="29"/>
                  </a:lnTo>
                  <a:lnTo>
                    <a:pt x="62" y="29"/>
                  </a:lnTo>
                  <a:lnTo>
                    <a:pt x="58" y="30"/>
                  </a:lnTo>
                  <a:lnTo>
                    <a:pt x="58" y="33"/>
                  </a:lnTo>
                  <a:lnTo>
                    <a:pt x="58" y="36"/>
                  </a:lnTo>
                  <a:lnTo>
                    <a:pt x="58" y="40"/>
                  </a:lnTo>
                  <a:lnTo>
                    <a:pt x="68" y="55"/>
                  </a:lnTo>
                  <a:lnTo>
                    <a:pt x="68" y="55"/>
                  </a:lnTo>
                  <a:lnTo>
                    <a:pt x="54" y="70"/>
                  </a:lnTo>
                  <a:lnTo>
                    <a:pt x="38" y="60"/>
                  </a:lnTo>
                  <a:lnTo>
                    <a:pt x="38" y="60"/>
                  </a:lnTo>
                  <a:lnTo>
                    <a:pt x="36" y="60"/>
                  </a:lnTo>
                  <a:lnTo>
                    <a:pt x="33" y="60"/>
                  </a:lnTo>
                  <a:lnTo>
                    <a:pt x="30" y="62"/>
                  </a:lnTo>
                  <a:lnTo>
                    <a:pt x="28" y="63"/>
                  </a:lnTo>
                  <a:lnTo>
                    <a:pt x="13" y="90"/>
                  </a:lnTo>
                  <a:lnTo>
                    <a:pt x="13" y="90"/>
                  </a:lnTo>
                  <a:lnTo>
                    <a:pt x="11" y="93"/>
                  </a:lnTo>
                  <a:lnTo>
                    <a:pt x="11" y="96"/>
                  </a:lnTo>
                  <a:lnTo>
                    <a:pt x="13" y="100"/>
                  </a:lnTo>
                  <a:lnTo>
                    <a:pt x="16" y="101"/>
                  </a:lnTo>
                  <a:lnTo>
                    <a:pt x="32" y="111"/>
                  </a:lnTo>
                  <a:lnTo>
                    <a:pt x="32" y="111"/>
                  </a:lnTo>
                  <a:lnTo>
                    <a:pt x="27" y="130"/>
                  </a:lnTo>
                  <a:lnTo>
                    <a:pt x="8" y="130"/>
                  </a:lnTo>
                  <a:lnTo>
                    <a:pt x="8" y="130"/>
                  </a:lnTo>
                  <a:lnTo>
                    <a:pt x="5" y="130"/>
                  </a:lnTo>
                  <a:lnTo>
                    <a:pt x="3" y="131"/>
                  </a:lnTo>
                  <a:lnTo>
                    <a:pt x="2" y="134"/>
                  </a:lnTo>
                  <a:lnTo>
                    <a:pt x="0" y="137"/>
                  </a:lnTo>
                  <a:lnTo>
                    <a:pt x="0" y="169"/>
                  </a:lnTo>
                  <a:lnTo>
                    <a:pt x="0" y="169"/>
                  </a:lnTo>
                  <a:lnTo>
                    <a:pt x="2" y="172"/>
                  </a:lnTo>
                  <a:lnTo>
                    <a:pt x="3" y="174"/>
                  </a:lnTo>
                  <a:lnTo>
                    <a:pt x="5" y="175"/>
                  </a:lnTo>
                  <a:lnTo>
                    <a:pt x="8" y="177"/>
                  </a:lnTo>
                  <a:lnTo>
                    <a:pt x="27" y="177"/>
                  </a:lnTo>
                  <a:lnTo>
                    <a:pt x="27" y="177"/>
                  </a:lnTo>
                  <a:lnTo>
                    <a:pt x="33" y="196"/>
                  </a:lnTo>
                  <a:lnTo>
                    <a:pt x="17" y="204"/>
                  </a:lnTo>
                  <a:lnTo>
                    <a:pt x="17" y="204"/>
                  </a:lnTo>
                  <a:lnTo>
                    <a:pt x="14" y="207"/>
                  </a:lnTo>
                  <a:lnTo>
                    <a:pt x="13" y="208"/>
                  </a:lnTo>
                  <a:lnTo>
                    <a:pt x="13" y="212"/>
                  </a:lnTo>
                  <a:lnTo>
                    <a:pt x="14" y="215"/>
                  </a:lnTo>
                  <a:lnTo>
                    <a:pt x="30" y="242"/>
                  </a:lnTo>
                  <a:lnTo>
                    <a:pt x="30" y="242"/>
                  </a:lnTo>
                  <a:lnTo>
                    <a:pt x="32" y="245"/>
                  </a:lnTo>
                  <a:lnTo>
                    <a:pt x="35" y="245"/>
                  </a:lnTo>
                  <a:lnTo>
                    <a:pt x="38" y="245"/>
                  </a:lnTo>
                  <a:lnTo>
                    <a:pt x="41" y="245"/>
                  </a:lnTo>
                  <a:lnTo>
                    <a:pt x="57" y="235"/>
                  </a:lnTo>
                  <a:lnTo>
                    <a:pt x="57" y="235"/>
                  </a:lnTo>
                  <a:lnTo>
                    <a:pt x="71" y="249"/>
                  </a:lnTo>
                  <a:lnTo>
                    <a:pt x="62" y="265"/>
                  </a:lnTo>
                  <a:lnTo>
                    <a:pt x="62" y="265"/>
                  </a:lnTo>
                  <a:lnTo>
                    <a:pt x="60" y="267"/>
                  </a:lnTo>
                  <a:lnTo>
                    <a:pt x="62" y="270"/>
                  </a:lnTo>
                  <a:lnTo>
                    <a:pt x="62" y="273"/>
                  </a:lnTo>
                  <a:lnTo>
                    <a:pt x="65" y="275"/>
                  </a:lnTo>
                  <a:lnTo>
                    <a:pt x="91" y="290"/>
                  </a:lnTo>
                  <a:lnTo>
                    <a:pt x="91" y="290"/>
                  </a:lnTo>
                  <a:lnTo>
                    <a:pt x="95" y="292"/>
                  </a:lnTo>
                  <a:lnTo>
                    <a:pt x="98" y="292"/>
                  </a:lnTo>
                  <a:lnTo>
                    <a:pt x="99" y="290"/>
                  </a:lnTo>
                  <a:lnTo>
                    <a:pt x="103" y="287"/>
                  </a:lnTo>
                  <a:lnTo>
                    <a:pt x="112" y="271"/>
                  </a:lnTo>
                  <a:lnTo>
                    <a:pt x="112" y="271"/>
                  </a:lnTo>
                  <a:lnTo>
                    <a:pt x="131" y="276"/>
                  </a:lnTo>
                  <a:lnTo>
                    <a:pt x="131" y="295"/>
                  </a:lnTo>
                  <a:lnTo>
                    <a:pt x="131" y="295"/>
                  </a:lnTo>
                  <a:lnTo>
                    <a:pt x="131" y="298"/>
                  </a:lnTo>
                  <a:lnTo>
                    <a:pt x="132" y="300"/>
                  </a:lnTo>
                  <a:lnTo>
                    <a:pt x="136" y="301"/>
                  </a:lnTo>
                  <a:lnTo>
                    <a:pt x="139" y="303"/>
                  </a:lnTo>
                  <a:lnTo>
                    <a:pt x="169" y="303"/>
                  </a:lnTo>
                  <a:lnTo>
                    <a:pt x="169" y="303"/>
                  </a:lnTo>
                  <a:lnTo>
                    <a:pt x="172" y="301"/>
                  </a:lnTo>
                  <a:lnTo>
                    <a:pt x="175" y="300"/>
                  </a:lnTo>
                  <a:lnTo>
                    <a:pt x="177" y="298"/>
                  </a:lnTo>
                  <a:lnTo>
                    <a:pt x="177" y="295"/>
                  </a:lnTo>
                  <a:lnTo>
                    <a:pt x="177" y="276"/>
                  </a:lnTo>
                  <a:lnTo>
                    <a:pt x="177" y="276"/>
                  </a:lnTo>
                  <a:lnTo>
                    <a:pt x="196" y="270"/>
                  </a:lnTo>
                  <a:lnTo>
                    <a:pt x="205" y="286"/>
                  </a:lnTo>
                  <a:lnTo>
                    <a:pt x="205" y="286"/>
                  </a:lnTo>
                  <a:lnTo>
                    <a:pt x="207" y="289"/>
                  </a:lnTo>
                  <a:lnTo>
                    <a:pt x="210" y="290"/>
                  </a:lnTo>
                  <a:lnTo>
                    <a:pt x="213" y="290"/>
                  </a:lnTo>
                  <a:lnTo>
                    <a:pt x="216" y="289"/>
                  </a:lnTo>
                  <a:lnTo>
                    <a:pt x="243" y="273"/>
                  </a:lnTo>
                  <a:lnTo>
                    <a:pt x="243" y="273"/>
                  </a:lnTo>
                  <a:lnTo>
                    <a:pt x="244" y="271"/>
                  </a:lnTo>
                  <a:lnTo>
                    <a:pt x="246" y="268"/>
                  </a:lnTo>
                  <a:lnTo>
                    <a:pt x="246" y="265"/>
                  </a:lnTo>
                  <a:lnTo>
                    <a:pt x="246" y="262"/>
                  </a:lnTo>
                  <a:lnTo>
                    <a:pt x="237" y="246"/>
                  </a:lnTo>
                  <a:lnTo>
                    <a:pt x="237" y="246"/>
                  </a:lnTo>
                  <a:lnTo>
                    <a:pt x="249" y="232"/>
                  </a:lnTo>
                  <a:lnTo>
                    <a:pt x="265" y="242"/>
                  </a:lnTo>
                  <a:lnTo>
                    <a:pt x="265" y="242"/>
                  </a:lnTo>
                  <a:lnTo>
                    <a:pt x="268" y="243"/>
                  </a:lnTo>
                  <a:lnTo>
                    <a:pt x="271" y="242"/>
                  </a:lnTo>
                  <a:lnTo>
                    <a:pt x="274" y="242"/>
                  </a:lnTo>
                  <a:lnTo>
                    <a:pt x="276" y="238"/>
                  </a:lnTo>
                  <a:lnTo>
                    <a:pt x="292" y="212"/>
                  </a:lnTo>
                  <a:lnTo>
                    <a:pt x="292" y="212"/>
                  </a:lnTo>
                  <a:lnTo>
                    <a:pt x="293" y="208"/>
                  </a:lnTo>
                  <a:lnTo>
                    <a:pt x="292" y="205"/>
                  </a:lnTo>
                  <a:lnTo>
                    <a:pt x="292" y="204"/>
                  </a:lnTo>
                  <a:lnTo>
                    <a:pt x="289" y="201"/>
                  </a:lnTo>
                  <a:lnTo>
                    <a:pt x="273" y="191"/>
                  </a:lnTo>
                  <a:lnTo>
                    <a:pt x="273" y="191"/>
                  </a:lnTo>
                  <a:lnTo>
                    <a:pt x="278" y="172"/>
                  </a:lnTo>
                  <a:lnTo>
                    <a:pt x="295" y="172"/>
                  </a:lnTo>
                  <a:lnTo>
                    <a:pt x="295" y="172"/>
                  </a:lnTo>
                  <a:lnTo>
                    <a:pt x="298" y="172"/>
                  </a:lnTo>
                  <a:lnTo>
                    <a:pt x="301" y="171"/>
                  </a:lnTo>
                  <a:lnTo>
                    <a:pt x="303" y="167"/>
                  </a:lnTo>
                  <a:lnTo>
                    <a:pt x="303" y="164"/>
                  </a:lnTo>
                  <a:lnTo>
                    <a:pt x="303" y="134"/>
                  </a:lnTo>
                  <a:lnTo>
                    <a:pt x="303" y="134"/>
                  </a:lnTo>
                  <a:lnTo>
                    <a:pt x="303" y="131"/>
                  </a:lnTo>
                  <a:lnTo>
                    <a:pt x="301" y="128"/>
                  </a:lnTo>
                  <a:lnTo>
                    <a:pt x="298" y="126"/>
                  </a:lnTo>
                  <a:lnTo>
                    <a:pt x="295" y="126"/>
                  </a:lnTo>
                  <a:lnTo>
                    <a:pt x="295" y="126"/>
                  </a:lnTo>
                  <a:close/>
                  <a:moveTo>
                    <a:pt x="224" y="215"/>
                  </a:moveTo>
                  <a:lnTo>
                    <a:pt x="222" y="188"/>
                  </a:lnTo>
                  <a:lnTo>
                    <a:pt x="222" y="188"/>
                  </a:lnTo>
                  <a:lnTo>
                    <a:pt x="219" y="180"/>
                  </a:lnTo>
                  <a:lnTo>
                    <a:pt x="214" y="174"/>
                  </a:lnTo>
                  <a:lnTo>
                    <a:pt x="208" y="169"/>
                  </a:lnTo>
                  <a:lnTo>
                    <a:pt x="202" y="166"/>
                  </a:lnTo>
                  <a:lnTo>
                    <a:pt x="202" y="166"/>
                  </a:lnTo>
                  <a:lnTo>
                    <a:pt x="183" y="164"/>
                  </a:lnTo>
                  <a:lnTo>
                    <a:pt x="183" y="164"/>
                  </a:lnTo>
                  <a:lnTo>
                    <a:pt x="183" y="164"/>
                  </a:lnTo>
                  <a:lnTo>
                    <a:pt x="181" y="164"/>
                  </a:lnTo>
                  <a:lnTo>
                    <a:pt x="181" y="164"/>
                  </a:lnTo>
                  <a:lnTo>
                    <a:pt x="196" y="177"/>
                  </a:lnTo>
                  <a:lnTo>
                    <a:pt x="178" y="185"/>
                  </a:lnTo>
                  <a:lnTo>
                    <a:pt x="186" y="199"/>
                  </a:lnTo>
                  <a:lnTo>
                    <a:pt x="164" y="246"/>
                  </a:lnTo>
                  <a:lnTo>
                    <a:pt x="164" y="246"/>
                  </a:lnTo>
                  <a:lnTo>
                    <a:pt x="162" y="246"/>
                  </a:lnTo>
                  <a:lnTo>
                    <a:pt x="159" y="180"/>
                  </a:lnTo>
                  <a:lnTo>
                    <a:pt x="162" y="178"/>
                  </a:lnTo>
                  <a:lnTo>
                    <a:pt x="158" y="164"/>
                  </a:lnTo>
                  <a:lnTo>
                    <a:pt x="145" y="164"/>
                  </a:lnTo>
                  <a:lnTo>
                    <a:pt x="140" y="178"/>
                  </a:lnTo>
                  <a:lnTo>
                    <a:pt x="144" y="180"/>
                  </a:lnTo>
                  <a:lnTo>
                    <a:pt x="140" y="246"/>
                  </a:lnTo>
                  <a:lnTo>
                    <a:pt x="140" y="246"/>
                  </a:lnTo>
                  <a:lnTo>
                    <a:pt x="139" y="246"/>
                  </a:lnTo>
                  <a:lnTo>
                    <a:pt x="117" y="199"/>
                  </a:lnTo>
                  <a:lnTo>
                    <a:pt x="125" y="185"/>
                  </a:lnTo>
                  <a:lnTo>
                    <a:pt x="107" y="177"/>
                  </a:lnTo>
                  <a:lnTo>
                    <a:pt x="123" y="164"/>
                  </a:lnTo>
                  <a:lnTo>
                    <a:pt x="121" y="164"/>
                  </a:lnTo>
                  <a:lnTo>
                    <a:pt x="121" y="164"/>
                  </a:lnTo>
                  <a:lnTo>
                    <a:pt x="120" y="164"/>
                  </a:lnTo>
                  <a:lnTo>
                    <a:pt x="120" y="164"/>
                  </a:lnTo>
                  <a:lnTo>
                    <a:pt x="120" y="164"/>
                  </a:lnTo>
                  <a:lnTo>
                    <a:pt x="103" y="166"/>
                  </a:lnTo>
                  <a:lnTo>
                    <a:pt x="103" y="166"/>
                  </a:lnTo>
                  <a:lnTo>
                    <a:pt x="103" y="166"/>
                  </a:lnTo>
                  <a:lnTo>
                    <a:pt x="103" y="166"/>
                  </a:lnTo>
                  <a:lnTo>
                    <a:pt x="95" y="169"/>
                  </a:lnTo>
                  <a:lnTo>
                    <a:pt x="88" y="174"/>
                  </a:lnTo>
                  <a:lnTo>
                    <a:pt x="84" y="180"/>
                  </a:lnTo>
                  <a:lnTo>
                    <a:pt x="82" y="188"/>
                  </a:lnTo>
                  <a:lnTo>
                    <a:pt x="80" y="215"/>
                  </a:lnTo>
                  <a:lnTo>
                    <a:pt x="80" y="215"/>
                  </a:lnTo>
                  <a:lnTo>
                    <a:pt x="71" y="201"/>
                  </a:lnTo>
                  <a:lnTo>
                    <a:pt x="63" y="186"/>
                  </a:lnTo>
                  <a:lnTo>
                    <a:pt x="58" y="169"/>
                  </a:lnTo>
                  <a:lnTo>
                    <a:pt x="57" y="152"/>
                  </a:lnTo>
                  <a:lnTo>
                    <a:pt x="57" y="152"/>
                  </a:lnTo>
                  <a:lnTo>
                    <a:pt x="57" y="141"/>
                  </a:lnTo>
                  <a:lnTo>
                    <a:pt x="58" y="131"/>
                  </a:lnTo>
                  <a:lnTo>
                    <a:pt x="63" y="114"/>
                  </a:lnTo>
                  <a:lnTo>
                    <a:pt x="73" y="98"/>
                  </a:lnTo>
                  <a:lnTo>
                    <a:pt x="84" y="84"/>
                  </a:lnTo>
                  <a:lnTo>
                    <a:pt x="98" y="71"/>
                  </a:lnTo>
                  <a:lnTo>
                    <a:pt x="115" y="63"/>
                  </a:lnTo>
                  <a:lnTo>
                    <a:pt x="132" y="57"/>
                  </a:lnTo>
                  <a:lnTo>
                    <a:pt x="142" y="55"/>
                  </a:lnTo>
                  <a:lnTo>
                    <a:pt x="151" y="55"/>
                  </a:lnTo>
                  <a:lnTo>
                    <a:pt x="151" y="55"/>
                  </a:lnTo>
                  <a:lnTo>
                    <a:pt x="162" y="55"/>
                  </a:lnTo>
                  <a:lnTo>
                    <a:pt x="172" y="57"/>
                  </a:lnTo>
                  <a:lnTo>
                    <a:pt x="180" y="60"/>
                  </a:lnTo>
                  <a:lnTo>
                    <a:pt x="189" y="63"/>
                  </a:lnTo>
                  <a:lnTo>
                    <a:pt x="205" y="71"/>
                  </a:lnTo>
                  <a:lnTo>
                    <a:pt x="219" y="84"/>
                  </a:lnTo>
                  <a:lnTo>
                    <a:pt x="232" y="98"/>
                  </a:lnTo>
                  <a:lnTo>
                    <a:pt x="240" y="114"/>
                  </a:lnTo>
                  <a:lnTo>
                    <a:pt x="246" y="131"/>
                  </a:lnTo>
                  <a:lnTo>
                    <a:pt x="248" y="141"/>
                  </a:lnTo>
                  <a:lnTo>
                    <a:pt x="248" y="152"/>
                  </a:lnTo>
                  <a:lnTo>
                    <a:pt x="248" y="152"/>
                  </a:lnTo>
                  <a:lnTo>
                    <a:pt x="246" y="169"/>
                  </a:lnTo>
                  <a:lnTo>
                    <a:pt x="241" y="186"/>
                  </a:lnTo>
                  <a:lnTo>
                    <a:pt x="233" y="201"/>
                  </a:lnTo>
                  <a:lnTo>
                    <a:pt x="224" y="215"/>
                  </a:lnTo>
                  <a:lnTo>
                    <a:pt x="224"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7" name="Freeform 143"/>
            <p:cNvSpPr>
              <a:spLocks noEditPoints="1"/>
            </p:cNvSpPr>
            <p:nvPr/>
          </p:nvSpPr>
          <p:spPr bwMode="auto">
            <a:xfrm>
              <a:off x="915949" y="3351429"/>
              <a:ext cx="220224" cy="228630"/>
            </a:xfrm>
            <a:custGeom>
              <a:avLst/>
              <a:gdLst>
                <a:gd name="T0" fmla="*/ 115 w 131"/>
                <a:gd name="T1" fmla="*/ 76 h 136"/>
                <a:gd name="T2" fmla="*/ 113 w 131"/>
                <a:gd name="T3" fmla="*/ 76 h 136"/>
                <a:gd name="T4" fmla="*/ 115 w 131"/>
                <a:gd name="T5" fmla="*/ 68 h 136"/>
                <a:gd name="T6" fmla="*/ 113 w 131"/>
                <a:gd name="T7" fmla="*/ 57 h 136"/>
                <a:gd name="T8" fmla="*/ 128 w 131"/>
                <a:gd name="T9" fmla="*/ 49 h 136"/>
                <a:gd name="T10" fmla="*/ 129 w 131"/>
                <a:gd name="T11" fmla="*/ 41 h 136"/>
                <a:gd name="T12" fmla="*/ 118 w 131"/>
                <a:gd name="T13" fmla="*/ 22 h 136"/>
                <a:gd name="T14" fmla="*/ 112 w 131"/>
                <a:gd name="T15" fmla="*/ 20 h 136"/>
                <a:gd name="T16" fmla="*/ 98 w 131"/>
                <a:gd name="T17" fmla="*/ 28 h 136"/>
                <a:gd name="T18" fmla="*/ 96 w 131"/>
                <a:gd name="T19" fmla="*/ 30 h 136"/>
                <a:gd name="T20" fmla="*/ 79 w 131"/>
                <a:gd name="T21" fmla="*/ 20 h 136"/>
                <a:gd name="T22" fmla="*/ 79 w 131"/>
                <a:gd name="T23" fmla="*/ 5 h 136"/>
                <a:gd name="T24" fmla="*/ 74 w 131"/>
                <a:gd name="T25" fmla="*/ 0 h 136"/>
                <a:gd name="T26" fmla="*/ 54 w 131"/>
                <a:gd name="T27" fmla="*/ 0 h 136"/>
                <a:gd name="T28" fmla="*/ 47 w 131"/>
                <a:gd name="T29" fmla="*/ 5 h 136"/>
                <a:gd name="T30" fmla="*/ 47 w 131"/>
                <a:gd name="T31" fmla="*/ 20 h 136"/>
                <a:gd name="T32" fmla="*/ 49 w 131"/>
                <a:gd name="T33" fmla="*/ 22 h 136"/>
                <a:gd name="T34" fmla="*/ 31 w 131"/>
                <a:gd name="T35" fmla="*/ 32 h 136"/>
                <a:gd name="T36" fmla="*/ 17 w 131"/>
                <a:gd name="T37" fmla="*/ 24 h 136"/>
                <a:gd name="T38" fmla="*/ 11 w 131"/>
                <a:gd name="T39" fmla="*/ 27 h 136"/>
                <a:gd name="T40" fmla="*/ 0 w 131"/>
                <a:gd name="T41" fmla="*/ 44 h 136"/>
                <a:gd name="T42" fmla="*/ 2 w 131"/>
                <a:gd name="T43" fmla="*/ 52 h 136"/>
                <a:gd name="T44" fmla="*/ 16 w 131"/>
                <a:gd name="T45" fmla="*/ 60 h 136"/>
                <a:gd name="T46" fmla="*/ 17 w 131"/>
                <a:gd name="T47" fmla="*/ 60 h 136"/>
                <a:gd name="T48" fmla="*/ 16 w 131"/>
                <a:gd name="T49" fmla="*/ 68 h 136"/>
                <a:gd name="T50" fmla="*/ 5 w 131"/>
                <a:gd name="T51" fmla="*/ 87 h 136"/>
                <a:gd name="T52" fmla="*/ 2 w 131"/>
                <a:gd name="T53" fmla="*/ 90 h 136"/>
                <a:gd name="T54" fmla="*/ 13 w 131"/>
                <a:gd name="T55" fmla="*/ 114 h 136"/>
                <a:gd name="T56" fmla="*/ 16 w 131"/>
                <a:gd name="T57" fmla="*/ 115 h 136"/>
                <a:gd name="T58" fmla="*/ 35 w 131"/>
                <a:gd name="T59" fmla="*/ 107 h 136"/>
                <a:gd name="T60" fmla="*/ 35 w 131"/>
                <a:gd name="T61" fmla="*/ 106 h 136"/>
                <a:gd name="T62" fmla="*/ 43 w 131"/>
                <a:gd name="T63" fmla="*/ 112 h 136"/>
                <a:gd name="T64" fmla="*/ 52 w 131"/>
                <a:gd name="T65" fmla="*/ 131 h 136"/>
                <a:gd name="T66" fmla="*/ 54 w 131"/>
                <a:gd name="T67" fmla="*/ 134 h 136"/>
                <a:gd name="T68" fmla="*/ 79 w 131"/>
                <a:gd name="T69" fmla="*/ 136 h 136"/>
                <a:gd name="T70" fmla="*/ 82 w 131"/>
                <a:gd name="T71" fmla="*/ 134 h 136"/>
                <a:gd name="T72" fmla="*/ 84 w 131"/>
                <a:gd name="T73" fmla="*/ 115 h 136"/>
                <a:gd name="T74" fmla="*/ 84 w 131"/>
                <a:gd name="T75" fmla="*/ 114 h 136"/>
                <a:gd name="T76" fmla="*/ 91 w 131"/>
                <a:gd name="T77" fmla="*/ 109 h 136"/>
                <a:gd name="T78" fmla="*/ 113 w 131"/>
                <a:gd name="T79" fmla="*/ 112 h 136"/>
                <a:gd name="T80" fmla="*/ 117 w 131"/>
                <a:gd name="T81" fmla="*/ 112 h 136"/>
                <a:gd name="T82" fmla="*/ 131 w 131"/>
                <a:gd name="T83" fmla="*/ 91 h 136"/>
                <a:gd name="T84" fmla="*/ 131 w 131"/>
                <a:gd name="T85" fmla="*/ 87 h 136"/>
                <a:gd name="T86" fmla="*/ 129 w 131"/>
                <a:gd name="T87" fmla="*/ 84 h 136"/>
                <a:gd name="T88" fmla="*/ 66 w 131"/>
                <a:gd name="T89" fmla="*/ 91 h 136"/>
                <a:gd name="T90" fmla="*/ 57 w 131"/>
                <a:gd name="T91" fmla="*/ 90 h 136"/>
                <a:gd name="T92" fmla="*/ 44 w 131"/>
                <a:gd name="T93" fmla="*/ 77 h 136"/>
                <a:gd name="T94" fmla="*/ 43 w 131"/>
                <a:gd name="T95" fmla="*/ 68 h 136"/>
                <a:gd name="T96" fmla="*/ 43 w 131"/>
                <a:gd name="T97" fmla="*/ 63 h 136"/>
                <a:gd name="T98" fmla="*/ 49 w 131"/>
                <a:gd name="T99" fmla="*/ 50 h 136"/>
                <a:gd name="T100" fmla="*/ 61 w 131"/>
                <a:gd name="T101" fmla="*/ 44 h 136"/>
                <a:gd name="T102" fmla="*/ 66 w 131"/>
                <a:gd name="T103" fmla="*/ 44 h 136"/>
                <a:gd name="T104" fmla="*/ 74 w 131"/>
                <a:gd name="T105" fmla="*/ 46 h 136"/>
                <a:gd name="T106" fmla="*/ 87 w 131"/>
                <a:gd name="T107" fmla="*/ 58 h 136"/>
                <a:gd name="T108" fmla="*/ 90 w 131"/>
                <a:gd name="T109" fmla="*/ 68 h 136"/>
                <a:gd name="T110" fmla="*/ 88 w 131"/>
                <a:gd name="T111" fmla="*/ 73 h 136"/>
                <a:gd name="T112" fmla="*/ 82 w 131"/>
                <a:gd name="T113" fmla="*/ 85 h 136"/>
                <a:gd name="T114" fmla="*/ 71 w 131"/>
                <a:gd name="T115" fmla="*/ 91 h 136"/>
                <a:gd name="T116" fmla="*/ 66 w 131"/>
                <a:gd name="T117"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136">
                  <a:moveTo>
                    <a:pt x="129" y="84"/>
                  </a:moveTo>
                  <a:lnTo>
                    <a:pt x="115" y="76"/>
                  </a:lnTo>
                  <a:lnTo>
                    <a:pt x="115" y="76"/>
                  </a:lnTo>
                  <a:lnTo>
                    <a:pt x="113" y="76"/>
                  </a:lnTo>
                  <a:lnTo>
                    <a:pt x="113" y="76"/>
                  </a:lnTo>
                  <a:lnTo>
                    <a:pt x="115" y="68"/>
                  </a:lnTo>
                  <a:lnTo>
                    <a:pt x="115" y="68"/>
                  </a:lnTo>
                  <a:lnTo>
                    <a:pt x="113" y="57"/>
                  </a:lnTo>
                  <a:lnTo>
                    <a:pt x="128" y="49"/>
                  </a:lnTo>
                  <a:lnTo>
                    <a:pt x="128" y="49"/>
                  </a:lnTo>
                  <a:lnTo>
                    <a:pt x="129" y="46"/>
                  </a:lnTo>
                  <a:lnTo>
                    <a:pt x="129" y="41"/>
                  </a:lnTo>
                  <a:lnTo>
                    <a:pt x="118" y="22"/>
                  </a:lnTo>
                  <a:lnTo>
                    <a:pt x="118" y="22"/>
                  </a:lnTo>
                  <a:lnTo>
                    <a:pt x="115" y="20"/>
                  </a:lnTo>
                  <a:lnTo>
                    <a:pt x="112" y="20"/>
                  </a:lnTo>
                  <a:lnTo>
                    <a:pt x="98" y="28"/>
                  </a:lnTo>
                  <a:lnTo>
                    <a:pt x="98" y="28"/>
                  </a:lnTo>
                  <a:lnTo>
                    <a:pt x="96" y="30"/>
                  </a:lnTo>
                  <a:lnTo>
                    <a:pt x="96" y="30"/>
                  </a:lnTo>
                  <a:lnTo>
                    <a:pt x="88" y="24"/>
                  </a:lnTo>
                  <a:lnTo>
                    <a:pt x="79" y="20"/>
                  </a:lnTo>
                  <a:lnTo>
                    <a:pt x="79" y="5"/>
                  </a:lnTo>
                  <a:lnTo>
                    <a:pt x="79" y="5"/>
                  </a:lnTo>
                  <a:lnTo>
                    <a:pt x="79" y="2"/>
                  </a:lnTo>
                  <a:lnTo>
                    <a:pt x="74" y="0"/>
                  </a:lnTo>
                  <a:lnTo>
                    <a:pt x="54" y="0"/>
                  </a:lnTo>
                  <a:lnTo>
                    <a:pt x="54" y="0"/>
                  </a:lnTo>
                  <a:lnTo>
                    <a:pt x="49" y="2"/>
                  </a:lnTo>
                  <a:lnTo>
                    <a:pt x="47" y="5"/>
                  </a:lnTo>
                  <a:lnTo>
                    <a:pt x="47" y="20"/>
                  </a:lnTo>
                  <a:lnTo>
                    <a:pt x="47" y="20"/>
                  </a:lnTo>
                  <a:lnTo>
                    <a:pt x="49" y="22"/>
                  </a:lnTo>
                  <a:lnTo>
                    <a:pt x="49" y="22"/>
                  </a:lnTo>
                  <a:lnTo>
                    <a:pt x="39" y="27"/>
                  </a:lnTo>
                  <a:lnTo>
                    <a:pt x="31" y="32"/>
                  </a:lnTo>
                  <a:lnTo>
                    <a:pt x="17" y="24"/>
                  </a:lnTo>
                  <a:lnTo>
                    <a:pt x="17" y="24"/>
                  </a:lnTo>
                  <a:lnTo>
                    <a:pt x="14" y="24"/>
                  </a:lnTo>
                  <a:lnTo>
                    <a:pt x="11" y="27"/>
                  </a:lnTo>
                  <a:lnTo>
                    <a:pt x="0" y="44"/>
                  </a:lnTo>
                  <a:lnTo>
                    <a:pt x="0" y="44"/>
                  </a:lnTo>
                  <a:lnTo>
                    <a:pt x="0" y="49"/>
                  </a:lnTo>
                  <a:lnTo>
                    <a:pt x="2" y="52"/>
                  </a:lnTo>
                  <a:lnTo>
                    <a:pt x="16" y="60"/>
                  </a:lnTo>
                  <a:lnTo>
                    <a:pt x="16" y="60"/>
                  </a:lnTo>
                  <a:lnTo>
                    <a:pt x="17" y="60"/>
                  </a:lnTo>
                  <a:lnTo>
                    <a:pt x="17" y="60"/>
                  </a:lnTo>
                  <a:lnTo>
                    <a:pt x="16" y="68"/>
                  </a:lnTo>
                  <a:lnTo>
                    <a:pt x="16" y="68"/>
                  </a:lnTo>
                  <a:lnTo>
                    <a:pt x="17" y="79"/>
                  </a:lnTo>
                  <a:lnTo>
                    <a:pt x="5" y="87"/>
                  </a:lnTo>
                  <a:lnTo>
                    <a:pt x="5" y="87"/>
                  </a:lnTo>
                  <a:lnTo>
                    <a:pt x="2" y="90"/>
                  </a:lnTo>
                  <a:lnTo>
                    <a:pt x="2" y="95"/>
                  </a:lnTo>
                  <a:lnTo>
                    <a:pt x="13" y="114"/>
                  </a:lnTo>
                  <a:lnTo>
                    <a:pt x="13" y="114"/>
                  </a:lnTo>
                  <a:lnTo>
                    <a:pt x="16" y="115"/>
                  </a:lnTo>
                  <a:lnTo>
                    <a:pt x="20" y="115"/>
                  </a:lnTo>
                  <a:lnTo>
                    <a:pt x="35" y="107"/>
                  </a:lnTo>
                  <a:lnTo>
                    <a:pt x="35" y="107"/>
                  </a:lnTo>
                  <a:lnTo>
                    <a:pt x="35" y="106"/>
                  </a:lnTo>
                  <a:lnTo>
                    <a:pt x="35" y="106"/>
                  </a:lnTo>
                  <a:lnTo>
                    <a:pt x="43" y="112"/>
                  </a:lnTo>
                  <a:lnTo>
                    <a:pt x="52" y="115"/>
                  </a:lnTo>
                  <a:lnTo>
                    <a:pt x="52" y="131"/>
                  </a:lnTo>
                  <a:lnTo>
                    <a:pt x="52" y="131"/>
                  </a:lnTo>
                  <a:lnTo>
                    <a:pt x="54" y="134"/>
                  </a:lnTo>
                  <a:lnTo>
                    <a:pt x="57" y="136"/>
                  </a:lnTo>
                  <a:lnTo>
                    <a:pt x="79" y="136"/>
                  </a:lnTo>
                  <a:lnTo>
                    <a:pt x="79" y="136"/>
                  </a:lnTo>
                  <a:lnTo>
                    <a:pt x="82" y="134"/>
                  </a:lnTo>
                  <a:lnTo>
                    <a:pt x="84" y="131"/>
                  </a:lnTo>
                  <a:lnTo>
                    <a:pt x="84" y="115"/>
                  </a:lnTo>
                  <a:lnTo>
                    <a:pt x="84" y="115"/>
                  </a:lnTo>
                  <a:lnTo>
                    <a:pt x="84" y="114"/>
                  </a:lnTo>
                  <a:lnTo>
                    <a:pt x="84" y="114"/>
                  </a:lnTo>
                  <a:lnTo>
                    <a:pt x="91" y="109"/>
                  </a:lnTo>
                  <a:lnTo>
                    <a:pt x="99" y="104"/>
                  </a:lnTo>
                  <a:lnTo>
                    <a:pt x="113" y="112"/>
                  </a:lnTo>
                  <a:lnTo>
                    <a:pt x="113" y="112"/>
                  </a:lnTo>
                  <a:lnTo>
                    <a:pt x="117" y="112"/>
                  </a:lnTo>
                  <a:lnTo>
                    <a:pt x="120" y="109"/>
                  </a:lnTo>
                  <a:lnTo>
                    <a:pt x="131" y="91"/>
                  </a:lnTo>
                  <a:lnTo>
                    <a:pt x="131" y="91"/>
                  </a:lnTo>
                  <a:lnTo>
                    <a:pt x="131" y="87"/>
                  </a:lnTo>
                  <a:lnTo>
                    <a:pt x="129" y="84"/>
                  </a:lnTo>
                  <a:lnTo>
                    <a:pt x="129" y="84"/>
                  </a:lnTo>
                  <a:close/>
                  <a:moveTo>
                    <a:pt x="66" y="91"/>
                  </a:moveTo>
                  <a:lnTo>
                    <a:pt x="66" y="91"/>
                  </a:lnTo>
                  <a:lnTo>
                    <a:pt x="61" y="91"/>
                  </a:lnTo>
                  <a:lnTo>
                    <a:pt x="57" y="90"/>
                  </a:lnTo>
                  <a:lnTo>
                    <a:pt x="49" y="85"/>
                  </a:lnTo>
                  <a:lnTo>
                    <a:pt x="44" y="77"/>
                  </a:lnTo>
                  <a:lnTo>
                    <a:pt x="43" y="73"/>
                  </a:lnTo>
                  <a:lnTo>
                    <a:pt x="43" y="68"/>
                  </a:lnTo>
                  <a:lnTo>
                    <a:pt x="43" y="68"/>
                  </a:lnTo>
                  <a:lnTo>
                    <a:pt x="43" y="63"/>
                  </a:lnTo>
                  <a:lnTo>
                    <a:pt x="44" y="58"/>
                  </a:lnTo>
                  <a:lnTo>
                    <a:pt x="49" y="50"/>
                  </a:lnTo>
                  <a:lnTo>
                    <a:pt x="57" y="46"/>
                  </a:lnTo>
                  <a:lnTo>
                    <a:pt x="61" y="44"/>
                  </a:lnTo>
                  <a:lnTo>
                    <a:pt x="66" y="44"/>
                  </a:lnTo>
                  <a:lnTo>
                    <a:pt x="66" y="44"/>
                  </a:lnTo>
                  <a:lnTo>
                    <a:pt x="71" y="44"/>
                  </a:lnTo>
                  <a:lnTo>
                    <a:pt x="74" y="46"/>
                  </a:lnTo>
                  <a:lnTo>
                    <a:pt x="82" y="50"/>
                  </a:lnTo>
                  <a:lnTo>
                    <a:pt x="87" y="58"/>
                  </a:lnTo>
                  <a:lnTo>
                    <a:pt x="88" y="63"/>
                  </a:lnTo>
                  <a:lnTo>
                    <a:pt x="90" y="68"/>
                  </a:lnTo>
                  <a:lnTo>
                    <a:pt x="90" y="68"/>
                  </a:lnTo>
                  <a:lnTo>
                    <a:pt x="88" y="73"/>
                  </a:lnTo>
                  <a:lnTo>
                    <a:pt x="87" y="77"/>
                  </a:lnTo>
                  <a:lnTo>
                    <a:pt x="82" y="85"/>
                  </a:lnTo>
                  <a:lnTo>
                    <a:pt x="74" y="90"/>
                  </a:lnTo>
                  <a:lnTo>
                    <a:pt x="71" y="91"/>
                  </a:lnTo>
                  <a:lnTo>
                    <a:pt x="66" y="91"/>
                  </a:lnTo>
                  <a:lnTo>
                    <a:pt x="66"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38" name="Freeform 144"/>
            <p:cNvSpPr>
              <a:spLocks/>
            </p:cNvSpPr>
            <p:nvPr/>
          </p:nvSpPr>
          <p:spPr bwMode="auto">
            <a:xfrm>
              <a:off x="685638" y="3576697"/>
              <a:ext cx="115996" cy="151299"/>
            </a:xfrm>
            <a:custGeom>
              <a:avLst/>
              <a:gdLst>
                <a:gd name="T0" fmla="*/ 34 w 69"/>
                <a:gd name="T1" fmla="*/ 0 h 90"/>
                <a:gd name="T2" fmla="*/ 34 w 69"/>
                <a:gd name="T3" fmla="*/ 0 h 90"/>
                <a:gd name="T4" fmla="*/ 28 w 69"/>
                <a:gd name="T5" fmla="*/ 0 h 90"/>
                <a:gd name="T6" fmla="*/ 20 w 69"/>
                <a:gd name="T7" fmla="*/ 3 h 90"/>
                <a:gd name="T8" fmla="*/ 15 w 69"/>
                <a:gd name="T9" fmla="*/ 8 h 90"/>
                <a:gd name="T10" fmla="*/ 9 w 69"/>
                <a:gd name="T11" fmla="*/ 13 h 90"/>
                <a:gd name="T12" fmla="*/ 6 w 69"/>
                <a:gd name="T13" fmla="*/ 19 h 90"/>
                <a:gd name="T14" fmla="*/ 3 w 69"/>
                <a:gd name="T15" fmla="*/ 27 h 90"/>
                <a:gd name="T16" fmla="*/ 0 w 69"/>
                <a:gd name="T17" fmla="*/ 36 h 90"/>
                <a:gd name="T18" fmla="*/ 0 w 69"/>
                <a:gd name="T19" fmla="*/ 44 h 90"/>
                <a:gd name="T20" fmla="*/ 0 w 69"/>
                <a:gd name="T21" fmla="*/ 44 h 90"/>
                <a:gd name="T22" fmla="*/ 0 w 69"/>
                <a:gd name="T23" fmla="*/ 54 h 90"/>
                <a:gd name="T24" fmla="*/ 3 w 69"/>
                <a:gd name="T25" fmla="*/ 62 h 90"/>
                <a:gd name="T26" fmla="*/ 6 w 69"/>
                <a:gd name="T27" fmla="*/ 69 h 90"/>
                <a:gd name="T28" fmla="*/ 9 w 69"/>
                <a:gd name="T29" fmla="*/ 76 h 90"/>
                <a:gd name="T30" fmla="*/ 15 w 69"/>
                <a:gd name="T31" fmla="*/ 82 h 90"/>
                <a:gd name="T32" fmla="*/ 20 w 69"/>
                <a:gd name="T33" fmla="*/ 85 h 90"/>
                <a:gd name="T34" fmla="*/ 28 w 69"/>
                <a:gd name="T35" fmla="*/ 88 h 90"/>
                <a:gd name="T36" fmla="*/ 34 w 69"/>
                <a:gd name="T37" fmla="*/ 90 h 90"/>
                <a:gd name="T38" fmla="*/ 34 w 69"/>
                <a:gd name="T39" fmla="*/ 90 h 90"/>
                <a:gd name="T40" fmla="*/ 41 w 69"/>
                <a:gd name="T41" fmla="*/ 88 h 90"/>
                <a:gd name="T42" fmla="*/ 49 w 69"/>
                <a:gd name="T43" fmla="*/ 85 h 90"/>
                <a:gd name="T44" fmla="*/ 53 w 69"/>
                <a:gd name="T45" fmla="*/ 82 h 90"/>
                <a:gd name="T46" fmla="*/ 60 w 69"/>
                <a:gd name="T47" fmla="*/ 76 h 90"/>
                <a:gd name="T48" fmla="*/ 63 w 69"/>
                <a:gd name="T49" fmla="*/ 69 h 90"/>
                <a:gd name="T50" fmla="*/ 66 w 69"/>
                <a:gd name="T51" fmla="*/ 62 h 90"/>
                <a:gd name="T52" fmla="*/ 69 w 69"/>
                <a:gd name="T53" fmla="*/ 54 h 90"/>
                <a:gd name="T54" fmla="*/ 69 w 69"/>
                <a:gd name="T55" fmla="*/ 44 h 90"/>
                <a:gd name="T56" fmla="*/ 69 w 69"/>
                <a:gd name="T57" fmla="*/ 44 h 90"/>
                <a:gd name="T58" fmla="*/ 69 w 69"/>
                <a:gd name="T59" fmla="*/ 36 h 90"/>
                <a:gd name="T60" fmla="*/ 66 w 69"/>
                <a:gd name="T61" fmla="*/ 27 h 90"/>
                <a:gd name="T62" fmla="*/ 63 w 69"/>
                <a:gd name="T63" fmla="*/ 19 h 90"/>
                <a:gd name="T64" fmla="*/ 60 w 69"/>
                <a:gd name="T65" fmla="*/ 13 h 90"/>
                <a:gd name="T66" fmla="*/ 53 w 69"/>
                <a:gd name="T67" fmla="*/ 8 h 90"/>
                <a:gd name="T68" fmla="*/ 49 w 69"/>
                <a:gd name="T69" fmla="*/ 3 h 90"/>
                <a:gd name="T70" fmla="*/ 41 w 69"/>
                <a:gd name="T71" fmla="*/ 0 h 90"/>
                <a:gd name="T72" fmla="*/ 34 w 69"/>
                <a:gd name="T73" fmla="*/ 0 h 90"/>
                <a:gd name="T74" fmla="*/ 34 w 69"/>
                <a:gd name="T7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90">
                  <a:moveTo>
                    <a:pt x="34" y="0"/>
                  </a:moveTo>
                  <a:lnTo>
                    <a:pt x="34" y="0"/>
                  </a:lnTo>
                  <a:lnTo>
                    <a:pt x="28" y="0"/>
                  </a:lnTo>
                  <a:lnTo>
                    <a:pt x="20" y="3"/>
                  </a:lnTo>
                  <a:lnTo>
                    <a:pt x="15" y="8"/>
                  </a:lnTo>
                  <a:lnTo>
                    <a:pt x="9" y="13"/>
                  </a:lnTo>
                  <a:lnTo>
                    <a:pt x="6" y="19"/>
                  </a:lnTo>
                  <a:lnTo>
                    <a:pt x="3" y="27"/>
                  </a:lnTo>
                  <a:lnTo>
                    <a:pt x="0" y="36"/>
                  </a:lnTo>
                  <a:lnTo>
                    <a:pt x="0" y="44"/>
                  </a:lnTo>
                  <a:lnTo>
                    <a:pt x="0" y="44"/>
                  </a:lnTo>
                  <a:lnTo>
                    <a:pt x="0" y="54"/>
                  </a:lnTo>
                  <a:lnTo>
                    <a:pt x="3" y="62"/>
                  </a:lnTo>
                  <a:lnTo>
                    <a:pt x="6" y="69"/>
                  </a:lnTo>
                  <a:lnTo>
                    <a:pt x="9" y="76"/>
                  </a:lnTo>
                  <a:lnTo>
                    <a:pt x="15" y="82"/>
                  </a:lnTo>
                  <a:lnTo>
                    <a:pt x="20" y="85"/>
                  </a:lnTo>
                  <a:lnTo>
                    <a:pt x="28" y="88"/>
                  </a:lnTo>
                  <a:lnTo>
                    <a:pt x="34" y="90"/>
                  </a:lnTo>
                  <a:lnTo>
                    <a:pt x="34" y="90"/>
                  </a:lnTo>
                  <a:lnTo>
                    <a:pt x="41" y="88"/>
                  </a:lnTo>
                  <a:lnTo>
                    <a:pt x="49" y="85"/>
                  </a:lnTo>
                  <a:lnTo>
                    <a:pt x="53" y="82"/>
                  </a:lnTo>
                  <a:lnTo>
                    <a:pt x="60" y="76"/>
                  </a:lnTo>
                  <a:lnTo>
                    <a:pt x="63" y="69"/>
                  </a:lnTo>
                  <a:lnTo>
                    <a:pt x="66" y="62"/>
                  </a:lnTo>
                  <a:lnTo>
                    <a:pt x="69" y="54"/>
                  </a:lnTo>
                  <a:lnTo>
                    <a:pt x="69" y="44"/>
                  </a:lnTo>
                  <a:lnTo>
                    <a:pt x="69" y="44"/>
                  </a:lnTo>
                  <a:lnTo>
                    <a:pt x="69" y="36"/>
                  </a:lnTo>
                  <a:lnTo>
                    <a:pt x="66" y="27"/>
                  </a:lnTo>
                  <a:lnTo>
                    <a:pt x="63" y="19"/>
                  </a:lnTo>
                  <a:lnTo>
                    <a:pt x="60" y="13"/>
                  </a:lnTo>
                  <a:lnTo>
                    <a:pt x="53" y="8"/>
                  </a:lnTo>
                  <a:lnTo>
                    <a:pt x="49" y="3"/>
                  </a:lnTo>
                  <a:lnTo>
                    <a:pt x="41"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18" name="Rectangle 66">
            <a:extLst>
              <a:ext uri="{FF2B5EF4-FFF2-40B4-BE49-F238E27FC236}">
                <a16:creationId xmlns:a16="http://schemas.microsoft.com/office/drawing/2014/main" xmlns="" id="{B6B9D9F7-360D-47D8-AFD3-44178AEED4F9}"/>
              </a:ext>
            </a:extLst>
          </p:cNvPr>
          <p:cNvSpPr/>
          <p:nvPr/>
        </p:nvSpPr>
        <p:spPr>
          <a:xfrm>
            <a:off x="814893" y="1207234"/>
            <a:ext cx="967623" cy="391129"/>
          </a:xfrm>
          <a:prstGeom prst="roundRect">
            <a:avLst>
              <a:gd name="adj" fmla="val 50000"/>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zh-CN" altLang="en-US" sz="2000" b="1" dirty="0">
                <a:latin typeface="Arial" panose="020B0604020202020204" pitchFamily="34" charset="0"/>
                <a:ea typeface="微软雅黑" panose="020B0503020204020204" pitchFamily="34" charset="-122"/>
                <a:cs typeface="Arial" panose="020B0604020202020204" pitchFamily="34" charset="0"/>
              </a:rPr>
              <a:t>定义</a:t>
            </a:r>
            <a:endParaRPr lang="en-GB" sz="2000" b="1"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99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4" y="385701"/>
            <a:ext cx="8276219" cy="492443"/>
          </a:xfrm>
        </p:spPr>
        <p:txBody>
          <a:bodyPr/>
          <a:lstStyle/>
          <a:p>
            <a:r>
              <a:rPr lang="zh-CN" altLang="en-US" dirty="0"/>
              <a:t>问题：可赎回优先股</a:t>
            </a:r>
            <a:endParaRPr lang="en-GB" dirty="0"/>
          </a:p>
        </p:txBody>
      </p:sp>
      <p:sp>
        <p:nvSpPr>
          <p:cNvPr id="3" name="Rectangle 10"/>
          <p:cNvSpPr txBox="1">
            <a:spLocks noChangeArrowheads="1"/>
          </p:cNvSpPr>
          <p:nvPr/>
        </p:nvSpPr>
        <p:spPr>
          <a:xfrm>
            <a:off x="810632" y="1343996"/>
            <a:ext cx="8276219" cy="1455454"/>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48" indent="-361948">
              <a:lnSpc>
                <a:spcPct val="13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甲公司向集团外第三方乙公司</a:t>
            </a: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发行可赎回优先股。</a:t>
            </a:r>
          </a:p>
          <a:p>
            <a:pPr marL="361948" indent="-361948">
              <a:lnSpc>
                <a:spcPct val="130000"/>
              </a:lnSpc>
              <a:spcBef>
                <a:spcPts val="1200"/>
              </a:spcBef>
              <a:spcAft>
                <a:spcPts val="0"/>
              </a:spcAft>
              <a:buFont typeface="Wingdings" panose="05000000000000000000" pitchFamily="2" charset="2"/>
              <a:buChar char="Ø"/>
            </a:pP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在投入资本之日起</a:t>
            </a:r>
            <a:r>
              <a:rPr lang="en-US" altLang="zh-CN"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4</a:t>
            </a: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年届满时，乙公司有权要求甲公司按年回报率</a:t>
            </a:r>
            <a:r>
              <a:rPr lang="en-US" altLang="zh-CN"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20%</a:t>
            </a: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计算所得的价格，回购其所持有的股权。</a:t>
            </a:r>
            <a:endPar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Rectangle 3"/>
          <p:cNvSpPr/>
          <p:nvPr/>
        </p:nvSpPr>
        <p:spPr>
          <a:xfrm flipV="1">
            <a:off x="948386" y="3125754"/>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latin typeface="Arial" panose="020B0604020202020204" pitchFamily="34" charset="0"/>
              <a:ea typeface="微软雅黑" panose="020B0503020204020204" pitchFamily="34" charset="-122"/>
            </a:endParaRPr>
          </a:p>
        </p:txBody>
      </p:sp>
      <p:sp>
        <p:nvSpPr>
          <p:cNvPr id="5" name="Rectangle 4"/>
          <p:cNvSpPr/>
          <p:nvPr/>
        </p:nvSpPr>
        <p:spPr>
          <a:xfrm>
            <a:off x="810631" y="3123658"/>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latin typeface="Arial" panose="020B0604020202020204" pitchFamily="34" charset="0"/>
              <a:ea typeface="微软雅黑" panose="020B0503020204020204" pitchFamily="34" charset="-122"/>
            </a:endParaRPr>
          </a:p>
        </p:txBody>
      </p:sp>
      <p:sp>
        <p:nvSpPr>
          <p:cNvPr id="6" name="Rectangle 5"/>
          <p:cNvSpPr/>
          <p:nvPr/>
        </p:nvSpPr>
        <p:spPr>
          <a:xfrm>
            <a:off x="810631" y="3203001"/>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latin typeface="Arial" panose="020B0604020202020204" pitchFamily="34" charset="0"/>
              <a:ea typeface="微软雅黑" panose="020B0503020204020204" pitchFamily="34" charset="-122"/>
            </a:endParaRPr>
          </a:p>
        </p:txBody>
      </p:sp>
      <p:grpSp>
        <p:nvGrpSpPr>
          <p:cNvPr id="7" name="Group 6"/>
          <p:cNvGrpSpPr/>
          <p:nvPr/>
        </p:nvGrpSpPr>
        <p:grpSpPr>
          <a:xfrm>
            <a:off x="1023234" y="2912899"/>
            <a:ext cx="540001" cy="540001"/>
            <a:chOff x="4259264" y="1341438"/>
            <a:chExt cx="838200" cy="836612"/>
          </a:xfrm>
        </p:grpSpPr>
        <p:sp>
          <p:nvSpPr>
            <p:cNvPr id="8"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0"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1"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2"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3"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4"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5"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6"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7"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8"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9"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0"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1"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2"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3"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4"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5"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6"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7"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8"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9"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0"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1"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2"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3"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4"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5"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6"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7"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8"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9"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0"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1"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2"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3"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4"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5"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6"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7"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8"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9"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0"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1"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2"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3"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4"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5"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6"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7"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8"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9"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0"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1"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2"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3"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4"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5"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6"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7"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8"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9"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0"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1"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2"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3"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4"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5"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6"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7"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8"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9"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0"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1"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2"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3"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4"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5"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6"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7"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8"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9"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0"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1"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2"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3"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4"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5"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6"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7"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8"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9"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0"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1"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2"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3"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4"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5"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6"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7"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8"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9"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0"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1"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2"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3"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4"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5"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6"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7"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8"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9"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0"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1"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2"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3"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4"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5"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6"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7"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8"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9"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0"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1"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2"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3"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4"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5"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6"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7"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8"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9"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0"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1"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2"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3"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4"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5"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6"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7"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8"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9"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0"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1"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2"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3"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4"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5"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6"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7"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8"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9"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0"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1"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2"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3"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4"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5"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6"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7"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8"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9"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0"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1"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2"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3"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4"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5"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6"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7"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8"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9"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0"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1"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2"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3"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4"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5"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6"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grpSp>
      <p:sp>
        <p:nvSpPr>
          <p:cNvPr id="197" name="Rectangle 196"/>
          <p:cNvSpPr/>
          <p:nvPr/>
        </p:nvSpPr>
        <p:spPr>
          <a:xfrm>
            <a:off x="1218035" y="3756072"/>
            <a:ext cx="7888049" cy="432920"/>
          </a:xfrm>
          <a:prstGeom prst="rect">
            <a:avLst/>
          </a:prstGeom>
        </p:spPr>
        <p:txBody>
          <a:bodyPr lIns="0" tIns="0" rIns="0" bIns="0"/>
          <a:lstStyle/>
          <a:p>
            <a:pPr defTabSz="914390">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问题：该可赎回优先股是否符合权益工具的定义？</a:t>
            </a:r>
          </a:p>
        </p:txBody>
      </p:sp>
      <p:sp>
        <p:nvSpPr>
          <p:cNvPr id="198" name="TextBox 197"/>
          <p:cNvSpPr txBox="1"/>
          <p:nvPr/>
        </p:nvSpPr>
        <p:spPr>
          <a:xfrm>
            <a:off x="1218035" y="4178001"/>
            <a:ext cx="519373" cy="869469"/>
          </a:xfrm>
          <a:prstGeom prst="rect">
            <a:avLst/>
          </a:prstGeom>
          <a:noFill/>
        </p:spPr>
        <p:txBody>
          <a:bodyPr wrap="none" lIns="0" tIns="0" rIns="0" bIns="0" rtlCol="0">
            <a:spAutoFit/>
          </a:bodyPr>
          <a:lstStyle/>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是</a:t>
            </a:r>
            <a:endParaRPr lang="en-US" altLang="zh-CN"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否</a:t>
            </a:r>
          </a:p>
        </p:txBody>
      </p:sp>
    </p:spTree>
    <p:extLst>
      <p:ext uri="{BB962C8B-B14F-4D97-AF65-F5344CB8AC3E}">
        <p14:creationId xmlns:p14="http://schemas.microsoft.com/office/powerpoint/2010/main" val="18351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解析：</a:t>
            </a:r>
            <a:endParaRPr lang="en-GB" dirty="0"/>
          </a:p>
        </p:txBody>
      </p:sp>
      <p:sp>
        <p:nvSpPr>
          <p:cNvPr id="26" name="Text Placeholder 8"/>
          <p:cNvSpPr txBox="1">
            <a:spLocks/>
          </p:cNvSpPr>
          <p:nvPr/>
        </p:nvSpPr>
        <p:spPr bwMode="gray">
          <a:xfrm>
            <a:off x="6254257" y="4060849"/>
            <a:ext cx="2690046" cy="1107996"/>
          </a:xfrm>
          <a:prstGeom prst="rect">
            <a:avLst/>
          </a:prstGeom>
          <a:noFill/>
          <a:ln w="6350">
            <a:noFill/>
          </a:ln>
        </p:spPr>
        <p:txBody>
          <a:bodyPr vert="horz" wrap="square" lIns="0" tIns="0" rIns="0" bIns="0" rtlCol="0">
            <a:spAutoFit/>
          </a:bodyPr>
          <a:lstStyle/>
          <a:p>
            <a:pPr marL="0" lvl="2">
              <a:spcBef>
                <a:spcPts val="600"/>
              </a:spcBef>
              <a:buClr>
                <a:srgbClr val="97989A"/>
              </a:buClr>
              <a:defRP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公司有权决定是否回购，因此公司能够无条件避免支付义务的发生，所以符合权益工具的定义。</a:t>
            </a:r>
          </a:p>
        </p:txBody>
      </p:sp>
      <p:sp>
        <p:nvSpPr>
          <p:cNvPr id="18" name="Rounded Rectangle 11"/>
          <p:cNvSpPr/>
          <p:nvPr/>
        </p:nvSpPr>
        <p:spPr>
          <a:xfrm>
            <a:off x="668084" y="1626951"/>
            <a:ext cx="8276219" cy="1209555"/>
          </a:xfrm>
          <a:prstGeom prst="roundRect">
            <a:avLst>
              <a:gd name="adj" fmla="val 12289"/>
            </a:avLst>
          </a:prstGeom>
          <a:solidFill>
            <a:schemeClr val="bg1"/>
          </a:solidFill>
          <a:ln w="25400">
            <a:solidFill>
              <a:srgbClr val="005EB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lvl="2">
              <a:spcBef>
                <a:spcPts val="600"/>
              </a:spcBef>
              <a:buClr>
                <a:srgbClr val="97989A"/>
              </a:buClr>
              <a:defRPr/>
            </a:pPr>
            <a:r>
              <a:rPr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rPr>
              <a:t>投资人有权决定是否回购，但公司不能无条件避免支付义务的发生，所以符合金融负债的定义。</a:t>
            </a:r>
            <a:endParaRPr lang="en-GB"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Rounded Rectangle 6"/>
          <p:cNvSpPr/>
          <p:nvPr/>
        </p:nvSpPr>
        <p:spPr>
          <a:xfrm>
            <a:off x="959459" y="1425317"/>
            <a:ext cx="3886648" cy="330204"/>
          </a:xfrm>
          <a:prstGeom prst="roundRect">
            <a:avLst/>
          </a:prstGeom>
          <a:solidFill>
            <a:srgbClr val="005EB8"/>
          </a:solidFill>
          <a:ln/>
        </p:spPr>
        <p:style>
          <a:lnRef idx="0">
            <a:schemeClr val="accent4"/>
          </a:lnRef>
          <a:fillRef idx="3">
            <a:schemeClr val="accent4"/>
          </a:fillRef>
          <a:effectRef idx="3">
            <a:schemeClr val="accent4"/>
          </a:effectRef>
          <a:fontRef idx="minor">
            <a:schemeClr val="lt1"/>
          </a:fontRef>
        </p:style>
        <p:txBody>
          <a:bodyPr wrap="square" lIns="108000" tIns="108000" rIns="360000" bIns="108000" anchor="ctr">
            <a:noAutofit/>
          </a:bodyPr>
          <a:lstStyle/>
          <a:p>
            <a:pPr marL="382588" algn="ctr" defTabSz="762000" eaLnBrk="0" hangingPunct="0">
              <a:lnSpc>
                <a:spcPct val="120000"/>
              </a:lnSpc>
              <a:buClr>
                <a:srgbClr val="000066"/>
              </a:buClr>
              <a:buSzPct val="85000"/>
            </a:pPr>
            <a:r>
              <a:rPr lang="zh-CN" altLang="en-US" b="1" dirty="0">
                <a:solidFill>
                  <a:schemeClr val="bg1"/>
                </a:solidFill>
                <a:latin typeface="Arial" panose="020B0604020202020204" pitchFamily="34" charset="0"/>
                <a:ea typeface="微软雅黑" panose="020B0503020204020204" pitchFamily="34" charset="-122"/>
              </a:rPr>
              <a:t>会计影响分析</a:t>
            </a:r>
          </a:p>
        </p:txBody>
      </p:sp>
      <p:pic>
        <p:nvPicPr>
          <p:cNvPr id="20"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257" y="3445201"/>
            <a:ext cx="2489979" cy="1770429"/>
          </a:xfrm>
          <a:prstGeom prst="rect">
            <a:avLst/>
          </a:prstGeom>
        </p:spPr>
      </p:pic>
    </p:spTree>
    <p:extLst>
      <p:ext uri="{BB962C8B-B14F-4D97-AF65-F5344CB8AC3E}">
        <p14:creationId xmlns:p14="http://schemas.microsoft.com/office/powerpoint/2010/main" val="39553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4" y="385701"/>
            <a:ext cx="8276219" cy="492443"/>
          </a:xfrm>
        </p:spPr>
        <p:txBody>
          <a:bodyPr/>
          <a:lstStyle/>
          <a:p>
            <a:r>
              <a:rPr lang="zh-CN" altLang="en-US" dirty="0"/>
              <a:t>问题：利息可递延条款</a:t>
            </a:r>
            <a:endParaRPr lang="en-GB" dirty="0"/>
          </a:p>
        </p:txBody>
      </p:sp>
      <p:sp>
        <p:nvSpPr>
          <p:cNvPr id="3" name="Rectangle 10"/>
          <p:cNvSpPr txBox="1">
            <a:spLocks noChangeArrowheads="1"/>
          </p:cNvSpPr>
          <p:nvPr/>
        </p:nvSpPr>
        <p:spPr>
          <a:xfrm>
            <a:off x="810632" y="1295641"/>
            <a:ext cx="8276219" cy="2663974"/>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4000"/>
              </a:lnSpc>
              <a:spcAft>
                <a:spcPts val="900"/>
              </a:spcAft>
              <a:buFont typeface="Wingdings" panose="05000000000000000000" pitchFamily="2" charset="2"/>
              <a:buChar char="Ø"/>
            </a:pP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甲公司发行了一项永续债，年利率为</a:t>
            </a:r>
            <a:r>
              <a:rPr lang="en-US" altLang="zh-CN"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8%</a:t>
            </a: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，无固定还款期限，甲公司有赎回权。</a:t>
            </a:r>
            <a:endParaRPr lang="en-US" altLang="zh-CN" sz="1800" b="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14000"/>
              </a:lnSpc>
              <a:spcAft>
                <a:spcPts val="900"/>
              </a:spcAft>
              <a:buFont typeface="Wingdings" panose="05000000000000000000" pitchFamily="2" charset="2"/>
              <a:buChar char="Ø"/>
            </a:pP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在该永续债的每个付息日，推迟至下一个付息日支付，且不受到任何递延支付利息次数的限制。利息递延不构成甲公司未能按照约定足额支付利息。每笔递延利息在递延期间按票面利率累计计息。</a:t>
            </a:r>
            <a:endParaRPr lang="en-US" altLang="zh-CN" sz="1800" b="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14000"/>
              </a:lnSpc>
              <a:spcAft>
                <a:spcPts val="900"/>
              </a:spcAft>
              <a:buFont typeface="Wingdings" panose="05000000000000000000" pitchFamily="2" charset="2"/>
              <a:buChar char="Ø"/>
            </a:pPr>
            <a:r>
              <a:rPr lang="zh-CN" altLang="en-US" sz="1800" b="0" dirty="0">
                <a:solidFill>
                  <a:schemeClr val="tx1"/>
                </a:solidFill>
                <a:latin typeface="Arial" panose="020B0604020202020204" pitchFamily="34" charset="0"/>
                <a:ea typeface="微软雅黑" panose="020B0503020204020204" pitchFamily="34" charset="-122"/>
                <a:cs typeface="Arial" panose="020B0604020202020204" pitchFamily="34" charset="0"/>
              </a:rPr>
              <a:t>假设没有其他条款导致该工具不符合权益工具的定义。</a:t>
            </a:r>
          </a:p>
          <a:p>
            <a:pPr>
              <a:lnSpc>
                <a:spcPct val="114000"/>
              </a:lnSpc>
            </a:pPr>
            <a:endParaRPr lang="en-US" altLang="zh-CN" sz="1800" b="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Rectangle 3"/>
          <p:cNvSpPr/>
          <p:nvPr/>
        </p:nvSpPr>
        <p:spPr>
          <a:xfrm flipV="1">
            <a:off x="929154" y="3819598"/>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latin typeface="Arial" panose="020B0604020202020204" pitchFamily="34" charset="0"/>
              <a:ea typeface="微软雅黑" panose="020B0503020204020204" pitchFamily="34" charset="-122"/>
            </a:endParaRPr>
          </a:p>
        </p:txBody>
      </p:sp>
      <p:sp>
        <p:nvSpPr>
          <p:cNvPr id="5" name="Rectangle 4"/>
          <p:cNvSpPr/>
          <p:nvPr/>
        </p:nvSpPr>
        <p:spPr>
          <a:xfrm>
            <a:off x="791398" y="3817502"/>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latin typeface="Arial" panose="020B0604020202020204" pitchFamily="34" charset="0"/>
              <a:ea typeface="微软雅黑" panose="020B0503020204020204" pitchFamily="34" charset="-122"/>
            </a:endParaRPr>
          </a:p>
        </p:txBody>
      </p:sp>
      <p:sp>
        <p:nvSpPr>
          <p:cNvPr id="6" name="Rectangle 5"/>
          <p:cNvSpPr/>
          <p:nvPr/>
        </p:nvSpPr>
        <p:spPr>
          <a:xfrm>
            <a:off x="791398" y="3896845"/>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latin typeface="Arial" panose="020B0604020202020204" pitchFamily="34" charset="0"/>
              <a:ea typeface="微软雅黑" panose="020B0503020204020204" pitchFamily="34" charset="-122"/>
            </a:endParaRPr>
          </a:p>
        </p:txBody>
      </p:sp>
      <p:grpSp>
        <p:nvGrpSpPr>
          <p:cNvPr id="7" name="Group 6"/>
          <p:cNvGrpSpPr/>
          <p:nvPr/>
        </p:nvGrpSpPr>
        <p:grpSpPr>
          <a:xfrm>
            <a:off x="1004002" y="3606743"/>
            <a:ext cx="540001" cy="540001"/>
            <a:chOff x="4259264" y="1341438"/>
            <a:chExt cx="838200" cy="836612"/>
          </a:xfrm>
        </p:grpSpPr>
        <p:sp>
          <p:nvSpPr>
            <p:cNvPr id="8"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0"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1"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2"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3"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4"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5"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6"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7"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8"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9"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0"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1"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2"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3"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4"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5"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6"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7"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8"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39"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0"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1"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2"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3"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4"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5"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6"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7"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8"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49"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0"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1"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2"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3"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4"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5"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6"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7"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8"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59"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0"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1"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2"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3"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4"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5"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6"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7"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8"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69"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0"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1"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2"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3"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4"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5"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6"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7"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8"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79"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0"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1"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2"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3"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4"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5"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6"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7"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8"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89"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0"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1"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2"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3"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4"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5"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6"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7"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8"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99"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0"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1"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2"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3"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4"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5"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6"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7"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8"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09"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0"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1"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2"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3"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4"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5"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6"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7"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8"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19"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0"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1"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2"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3"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4"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5"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6"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7"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8"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29"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0"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1"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2"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3"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4"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5"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6"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7"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8"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39"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0"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1"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2"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3"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4"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5"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6"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7"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8"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49"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0"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1"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2"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3"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4"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5"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6"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7"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8"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59"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0"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1"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2"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3"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4"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5"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6"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7"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8"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69"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0"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1"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2"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3"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4"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5"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6"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7"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8"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79"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0"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1"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2"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3"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4"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5"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6"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7"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8"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89"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0"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1"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2"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3"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4"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5"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196"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grpSp>
      <p:sp>
        <p:nvSpPr>
          <p:cNvPr id="197" name="Rectangle 196"/>
          <p:cNvSpPr/>
          <p:nvPr/>
        </p:nvSpPr>
        <p:spPr>
          <a:xfrm>
            <a:off x="1164570" y="4377112"/>
            <a:ext cx="7888049" cy="432920"/>
          </a:xfrm>
          <a:prstGeom prst="rect">
            <a:avLst/>
          </a:prstGeom>
        </p:spPr>
        <p:txBody>
          <a:bodyPr lIns="0" tIns="0" rIns="0" bIns="0"/>
          <a:lstStyle/>
          <a:p>
            <a:pPr defTabSz="914390">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问题：该永续债是否符合权益工具的定义？</a:t>
            </a:r>
          </a:p>
          <a:p>
            <a:pPr defTabSz="914390">
              <a:spcAft>
                <a:spcPts val="1800"/>
              </a:spcAft>
            </a:pPr>
            <a:endPar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8" name="TextBox 197"/>
          <p:cNvSpPr txBox="1"/>
          <p:nvPr/>
        </p:nvSpPr>
        <p:spPr>
          <a:xfrm>
            <a:off x="1164570" y="4766957"/>
            <a:ext cx="519373" cy="869469"/>
          </a:xfrm>
          <a:prstGeom prst="rect">
            <a:avLst/>
          </a:prstGeom>
          <a:noFill/>
        </p:spPr>
        <p:txBody>
          <a:bodyPr wrap="none" lIns="0" tIns="0" rIns="0" bIns="0" rtlCol="0">
            <a:spAutoFit/>
          </a:bodyPr>
          <a:lstStyle/>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是</a:t>
            </a:r>
            <a:endParaRPr lang="en-US" altLang="zh-CN"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a:p>
            <a:pPr marL="285749" indent="-285749">
              <a:lnSpc>
                <a:spcPct val="150000"/>
              </a:lnSpc>
              <a:spcBef>
                <a:spcPts val="300"/>
              </a:spcBef>
              <a:buFont typeface="+mj-lt"/>
              <a:buAutoNum type="arabicPeriod"/>
            </a:pPr>
            <a:r>
              <a:rPr lang="zh-CN" altLang="en-US" dirty="0">
                <a:solidFill>
                  <a:srgbClr val="00338D"/>
                </a:solidFill>
                <a:latin typeface="Arial" panose="020B0604020202020204" pitchFamily="34" charset="0"/>
                <a:ea typeface="微软雅黑" panose="020B0503020204020204" pitchFamily="34" charset="-122"/>
                <a:cs typeface="Arial" panose="020B0604020202020204" pitchFamily="34" charset="0"/>
              </a:rPr>
              <a:t>否</a:t>
            </a:r>
            <a:endParaRPr lang="en-US" altLang="zh-CN"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7176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解析</a:t>
            </a:r>
            <a:endParaRPr lang="en-GB" dirty="0"/>
          </a:p>
        </p:txBody>
      </p:sp>
      <p:sp>
        <p:nvSpPr>
          <p:cNvPr id="205" name="文本框 2">
            <a:extLst>
              <a:ext uri="{FF2B5EF4-FFF2-40B4-BE49-F238E27FC236}">
                <a16:creationId xmlns:a16="http://schemas.microsoft.com/office/drawing/2014/main" xmlns="" id="{83EC3DB7-C2F3-41E4-8595-150A722E413E}"/>
              </a:ext>
            </a:extLst>
          </p:cNvPr>
          <p:cNvSpPr txBox="1"/>
          <p:nvPr/>
        </p:nvSpPr>
        <p:spPr>
          <a:xfrm>
            <a:off x="814891" y="1257841"/>
            <a:ext cx="8276219" cy="2953780"/>
          </a:xfrm>
          <a:prstGeom prst="roundRect">
            <a:avLst>
              <a:gd name="adj" fmla="val 8344"/>
            </a:avLst>
          </a:prstGeom>
          <a:noFill/>
          <a:ln w="28575">
            <a:solidFill>
              <a:srgbClr val="00A3A1"/>
            </a:solidFill>
            <a:prstDash val="solid"/>
          </a:ln>
        </p:spPr>
        <p:txBody>
          <a:bodyPr wrap="square" lIns="54610" tIns="54610" rIns="54610" bIns="54610" rtlCol="0">
            <a:noAutofit/>
          </a:bodyPr>
          <a:lstStyle/>
          <a:p>
            <a:pPr lvl="0">
              <a:defRPr/>
            </a:pPr>
            <a:r>
              <a:rPr lang="zh-CN" altLang="en-US" dirty="0"/>
              <a:t>答案：</a:t>
            </a:r>
            <a:r>
              <a:rPr lang="en-US" altLang="zh-CN" dirty="0"/>
              <a:t>1 </a:t>
            </a:r>
            <a:r>
              <a:rPr lang="zh-CN" altLang="en-US" dirty="0"/>
              <a:t>符合权益工具的定义</a:t>
            </a:r>
            <a:endParaRPr lang="en-US" altLang="zh-CN" dirty="0"/>
          </a:p>
          <a:p>
            <a:pPr lvl="0">
              <a:defRPr/>
            </a:pPr>
            <a:endParaRPr lang="en-US" altLang="zh-CN" dirty="0"/>
          </a:p>
          <a:p>
            <a:pPr lvl="0">
              <a:defRPr/>
            </a:pPr>
            <a:r>
              <a:rPr lang="zh-CN" altLang="en-US" dirty="0">
                <a:latin typeface="Arial" panose="020B0604020202020204" pitchFamily="34" charset="0"/>
                <a:ea typeface="微软雅黑" panose="020B0503020204020204" pitchFamily="34" charset="-122"/>
                <a:cs typeface="Arial" panose="020B0604020202020204" pitchFamily="34" charset="0"/>
              </a:rPr>
              <a:t>由于在每一个付息日，甲公司可</a:t>
            </a:r>
            <a:r>
              <a:rPr lang="zh-CN"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自行选择</a:t>
            </a:r>
            <a:r>
              <a:rPr lang="zh-CN" altLang="en-US" dirty="0">
                <a:latin typeface="Arial" panose="020B0604020202020204" pitchFamily="34" charset="0"/>
                <a:ea typeface="微软雅黑" panose="020B0503020204020204" pitchFamily="34" charset="-122"/>
                <a:cs typeface="Arial" panose="020B0604020202020204" pitchFamily="34" charset="0"/>
              </a:rPr>
              <a:t>将当期利息以及已经递延的所有利息及其孳息推迟至下一个付息日支付，且</a:t>
            </a:r>
            <a:r>
              <a:rPr lang="zh-CN"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不受</a:t>
            </a:r>
            <a:r>
              <a:rPr lang="zh-CN" altLang="en-US" dirty="0">
                <a:latin typeface="Arial" panose="020B0604020202020204" pitchFamily="34" charset="0"/>
                <a:ea typeface="微软雅黑" panose="020B0503020204020204" pitchFamily="34" charset="-122"/>
                <a:cs typeface="Arial" panose="020B0604020202020204" pitchFamily="34" charset="0"/>
              </a:rPr>
              <a:t>到任何递延支付利息</a:t>
            </a:r>
            <a:r>
              <a:rPr lang="zh-CN"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次数</a:t>
            </a:r>
            <a:r>
              <a:rPr lang="zh-CN" altLang="en-US" dirty="0">
                <a:latin typeface="Arial" panose="020B0604020202020204" pitchFamily="34" charset="0"/>
                <a:ea typeface="微软雅黑" panose="020B0503020204020204" pitchFamily="34" charset="-122"/>
                <a:cs typeface="Arial" panose="020B0604020202020204" pitchFamily="34" charset="0"/>
              </a:rPr>
              <a:t>的</a:t>
            </a:r>
            <a:r>
              <a:rPr lang="zh-CN" altLang="en-US" b="1" dirty="0">
                <a:solidFill>
                  <a:srgbClr val="FF0000"/>
                </a:solidFill>
                <a:latin typeface="Arial" panose="020B0604020202020204" pitchFamily="34" charset="0"/>
                <a:ea typeface="微软雅黑" panose="020B0503020204020204" pitchFamily="34" charset="-122"/>
                <a:cs typeface="Arial" panose="020B0604020202020204" pitchFamily="34" charset="0"/>
              </a:rPr>
              <a:t>限制</a:t>
            </a:r>
            <a:r>
              <a:rPr lang="zh-CN" altLang="en-US" dirty="0">
                <a:latin typeface="Arial" panose="020B0604020202020204" pitchFamily="34" charset="0"/>
                <a:ea typeface="微软雅黑" panose="020B0503020204020204" pitchFamily="34" charset="-122"/>
                <a:cs typeface="Arial" panose="020B0604020202020204" pitchFamily="34" charset="0"/>
              </a:rPr>
              <a:t>。因此甲公司可以无条件避免支付利息及其孳息的义务，且无固定还款期限，满足权益工具的定义。</a:t>
            </a:r>
            <a:endParaRPr lang="en-US" altLang="zh-CN" dirty="0"/>
          </a:p>
          <a:p>
            <a:pPr lvl="0">
              <a:defRPr/>
            </a:pPr>
            <a:endParaRPr lang="en-US" altLang="zh-CN" dirty="0"/>
          </a:p>
          <a:p>
            <a:pPr lvl="0">
              <a:defRPr/>
            </a:pPr>
            <a:endParaRPr lang="en-US" altLang="zh-CN" dirty="0"/>
          </a:p>
          <a:p>
            <a:pPr lvl="0">
              <a:defRPr/>
            </a:pPr>
            <a:endParaRPr lang="en-US" altLang="zh-CN" dirty="0"/>
          </a:p>
        </p:txBody>
      </p:sp>
      <p:pic>
        <p:nvPicPr>
          <p:cNvPr id="206" name="Picture 205"/>
          <p:cNvPicPr>
            <a:picLocks noChangeAspect="1"/>
          </p:cNvPicPr>
          <p:nvPr/>
        </p:nvPicPr>
        <p:blipFill rotWithShape="1">
          <a:blip r:embed="rId3" cstate="screen">
            <a:extLst>
              <a:ext uri="{28A0092B-C50C-407E-A947-70E740481C1C}">
                <a14:useLocalDpi xmlns:a14="http://schemas.microsoft.com/office/drawing/2010/main"/>
              </a:ext>
            </a:extLst>
          </a:blip>
          <a:srcRect t="34201"/>
          <a:stretch/>
        </p:blipFill>
        <p:spPr>
          <a:xfrm>
            <a:off x="3140867" y="3716018"/>
            <a:ext cx="3624263" cy="2384714"/>
          </a:xfrm>
          <a:prstGeom prst="rect">
            <a:avLst/>
          </a:prstGeom>
        </p:spPr>
      </p:pic>
    </p:spTree>
    <p:extLst>
      <p:ext uri="{BB962C8B-B14F-4D97-AF65-F5344CB8AC3E}">
        <p14:creationId xmlns:p14="http://schemas.microsoft.com/office/powerpoint/2010/main" val="1771342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 Box 6"/>
          <p:cNvSpPr txBox="1">
            <a:spLocks noChangeArrowheads="1"/>
          </p:cNvSpPr>
          <p:nvPr/>
        </p:nvSpPr>
        <p:spPr bwMode="auto">
          <a:xfrm>
            <a:off x="7345680" y="1323018"/>
            <a:ext cx="1745432" cy="2426706"/>
          </a:xfrm>
          <a:prstGeom prst="roundRect">
            <a:avLst/>
          </a:prstGeom>
          <a:solidFill>
            <a:schemeClr val="bg1"/>
          </a:solidFill>
          <a:ln w="12700">
            <a:solidFill>
              <a:srgbClr val="00338D"/>
            </a:solidFill>
            <a:miter lim="800000"/>
            <a:headEnd type="none" w="sm" len="sm"/>
            <a:tailEnd type="none" w="sm" len="sm"/>
          </a:ln>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1700" dirty="0"/>
              <a:t>通常表明发行方没有交付现金或其他金融资产的合同义务</a:t>
            </a:r>
          </a:p>
        </p:txBody>
      </p:sp>
      <p:sp>
        <p:nvSpPr>
          <p:cNvPr id="2" name="Title 1"/>
          <p:cNvSpPr>
            <a:spLocks noGrp="1"/>
          </p:cNvSpPr>
          <p:nvPr>
            <p:ph type="title"/>
          </p:nvPr>
        </p:nvSpPr>
        <p:spPr/>
        <p:txBody>
          <a:bodyPr/>
          <a:lstStyle/>
          <a:p>
            <a:r>
              <a:rPr lang="zh-CN" altLang="en-US" dirty="0"/>
              <a:t>到期日</a:t>
            </a:r>
          </a:p>
        </p:txBody>
      </p:sp>
      <p:sp>
        <p:nvSpPr>
          <p:cNvPr id="69" name="Snip Diagonal Corner Rectangle 68"/>
          <p:cNvSpPr/>
          <p:nvPr/>
        </p:nvSpPr>
        <p:spPr>
          <a:xfrm>
            <a:off x="1188340" y="1293006"/>
            <a:ext cx="5060953" cy="843778"/>
          </a:xfrm>
          <a:prstGeom prst="snip2DiagRect">
            <a:avLst/>
          </a:prstGeom>
          <a:ln/>
        </p:spPr>
        <p:style>
          <a:lnRef idx="0">
            <a:schemeClr val="accent3"/>
          </a:lnRef>
          <a:fillRef idx="3">
            <a:schemeClr val="accent3"/>
          </a:fillRef>
          <a:effectRef idx="3">
            <a:schemeClr val="accent3"/>
          </a:effectRef>
          <a:fontRef idx="minor">
            <a:schemeClr val="lt1"/>
          </a:fontRef>
        </p:style>
        <p:txBody>
          <a:bodyPr lIns="54610" tIns="54610" rIns="54610" bIns="54610" rtlCol="0" anchor="ctr"/>
          <a:lstStyle/>
          <a:p>
            <a:pPr>
              <a:defRPr/>
            </a:pPr>
            <a:r>
              <a:rPr lang="zh-CN" altLang="en-US" sz="1700" b="1" kern="0" dirty="0">
                <a:solidFill>
                  <a:prstClr val="white"/>
                </a:solidFill>
                <a:latin typeface="Arial" panose="020B0604020202020204" pitchFamily="34" charset="0"/>
                <a:ea typeface="微软雅黑" panose="020B0503020204020204" pitchFamily="34" charset="-122"/>
                <a:cs typeface="Arial" panose="020B0604020202020204" pitchFamily="34" charset="0"/>
              </a:rPr>
              <a:t>永续债合同明确规定无固定到期日且持有方在任何情况下均无权要求发行方赎回该永续债或清算的</a:t>
            </a:r>
            <a:endParaRPr lang="en-GB" sz="1700" b="1" kern="0" dirty="0" err="1">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0" name="Group 1026"/>
          <p:cNvGrpSpPr/>
          <p:nvPr/>
        </p:nvGrpSpPr>
        <p:grpSpPr>
          <a:xfrm>
            <a:off x="814893" y="1273199"/>
            <a:ext cx="324000" cy="439200"/>
            <a:chOff x="353443" y="3264248"/>
            <a:chExt cx="303213" cy="371475"/>
          </a:xfrm>
        </p:grpSpPr>
        <p:pic>
          <p:nvPicPr>
            <p:cNvPr id="71" name="Picture 437"/>
            <p:cNvPicPr>
              <a:picLocks noChangeAspect="1" noChangeArrowheads="1"/>
            </p:cNvPicPr>
            <p:nvPr/>
          </p:nvPicPr>
          <p:blipFill>
            <a:blip r:embed="rId3" cstate="print"/>
            <a:srcRect/>
            <a:stretch>
              <a:fillRect/>
            </a:stretch>
          </p:blipFill>
          <p:spPr bwMode="auto">
            <a:xfrm>
              <a:off x="353443" y="3264248"/>
              <a:ext cx="303213" cy="328613"/>
            </a:xfrm>
            <a:prstGeom prst="rect">
              <a:avLst/>
            </a:prstGeom>
            <a:noFill/>
            <a:ln w="9525">
              <a:noFill/>
              <a:miter lim="800000"/>
              <a:headEnd/>
              <a:tailEnd/>
            </a:ln>
          </p:spPr>
        </p:pic>
        <p:pic>
          <p:nvPicPr>
            <p:cNvPr id="73" name="Picture 438"/>
            <p:cNvPicPr>
              <a:picLocks noChangeAspect="1" noChangeArrowheads="1"/>
            </p:cNvPicPr>
            <p:nvPr/>
          </p:nvPicPr>
          <p:blipFill>
            <a:blip r:embed="rId4" cstate="print"/>
            <a:srcRect/>
            <a:stretch>
              <a:fillRect/>
            </a:stretch>
          </p:blipFill>
          <p:spPr bwMode="auto">
            <a:xfrm>
              <a:off x="355030" y="3264248"/>
              <a:ext cx="298450" cy="328613"/>
            </a:xfrm>
            <a:prstGeom prst="rect">
              <a:avLst/>
            </a:prstGeom>
            <a:noFill/>
            <a:ln w="9525">
              <a:noFill/>
              <a:miter lim="800000"/>
              <a:headEnd/>
              <a:tailEnd/>
            </a:ln>
          </p:spPr>
        </p:pic>
        <p:sp>
          <p:nvSpPr>
            <p:cNvPr id="74" name="Freeform 439"/>
            <p:cNvSpPr>
              <a:spLocks/>
            </p:cNvSpPr>
            <p:nvPr/>
          </p:nvSpPr>
          <p:spPr bwMode="auto">
            <a:xfrm>
              <a:off x="374080" y="3276948"/>
              <a:ext cx="257175" cy="296863"/>
            </a:xfrm>
            <a:custGeom>
              <a:avLst/>
              <a:gdLst/>
              <a:ahLst/>
              <a:cxnLst>
                <a:cxn ang="0">
                  <a:pos x="41" y="1"/>
                </a:cxn>
                <a:cxn ang="0">
                  <a:pos x="12" y="0"/>
                </a:cxn>
                <a:cxn ang="0">
                  <a:pos x="4" y="65"/>
                </a:cxn>
                <a:cxn ang="0">
                  <a:pos x="0" y="137"/>
                </a:cxn>
                <a:cxn ang="0">
                  <a:pos x="77" y="147"/>
                </a:cxn>
                <a:cxn ang="0">
                  <a:pos x="116" y="147"/>
                </a:cxn>
                <a:cxn ang="0">
                  <a:pos x="127" y="65"/>
                </a:cxn>
                <a:cxn ang="0">
                  <a:pos x="127" y="12"/>
                </a:cxn>
                <a:cxn ang="0">
                  <a:pos x="41" y="1"/>
                </a:cxn>
              </a:cxnLst>
              <a:rect l="0" t="0" r="r" b="b"/>
              <a:pathLst>
                <a:path w="127" h="147">
                  <a:moveTo>
                    <a:pt x="41" y="1"/>
                  </a:moveTo>
                  <a:cubicBezTo>
                    <a:pt x="31" y="1"/>
                    <a:pt x="22" y="1"/>
                    <a:pt x="12" y="0"/>
                  </a:cubicBezTo>
                  <a:cubicBezTo>
                    <a:pt x="4" y="65"/>
                    <a:pt x="4" y="65"/>
                    <a:pt x="4" y="65"/>
                  </a:cubicBezTo>
                  <a:cubicBezTo>
                    <a:pt x="4" y="89"/>
                    <a:pt x="0" y="113"/>
                    <a:pt x="0" y="137"/>
                  </a:cubicBezTo>
                  <a:cubicBezTo>
                    <a:pt x="77" y="147"/>
                    <a:pt x="77" y="147"/>
                    <a:pt x="77" y="147"/>
                  </a:cubicBezTo>
                  <a:cubicBezTo>
                    <a:pt x="90" y="147"/>
                    <a:pt x="103" y="147"/>
                    <a:pt x="116" y="147"/>
                  </a:cubicBezTo>
                  <a:cubicBezTo>
                    <a:pt x="127" y="65"/>
                    <a:pt x="127" y="65"/>
                    <a:pt x="127" y="65"/>
                  </a:cubicBezTo>
                  <a:cubicBezTo>
                    <a:pt x="127" y="47"/>
                    <a:pt x="127" y="30"/>
                    <a:pt x="127" y="12"/>
                  </a:cubicBezTo>
                  <a:lnTo>
                    <a:pt x="4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Freeform 440"/>
            <p:cNvSpPr>
              <a:spLocks/>
            </p:cNvSpPr>
            <p:nvPr/>
          </p:nvSpPr>
          <p:spPr bwMode="auto">
            <a:xfrm>
              <a:off x="374080" y="3276948"/>
              <a:ext cx="257175" cy="296863"/>
            </a:xfrm>
            <a:custGeom>
              <a:avLst/>
              <a:gdLst/>
              <a:ahLst/>
              <a:cxnLst>
                <a:cxn ang="0">
                  <a:pos x="42" y="1"/>
                </a:cxn>
                <a:cxn ang="0">
                  <a:pos x="12" y="0"/>
                </a:cxn>
                <a:cxn ang="0">
                  <a:pos x="4" y="64"/>
                </a:cxn>
                <a:cxn ang="0">
                  <a:pos x="0" y="137"/>
                </a:cxn>
                <a:cxn ang="0">
                  <a:pos x="76" y="147"/>
                </a:cxn>
                <a:cxn ang="0">
                  <a:pos x="116" y="147"/>
                </a:cxn>
                <a:cxn ang="0">
                  <a:pos x="127" y="66"/>
                </a:cxn>
                <a:cxn ang="0">
                  <a:pos x="127" y="12"/>
                </a:cxn>
                <a:cxn ang="0">
                  <a:pos x="42" y="1"/>
                </a:cxn>
              </a:cxnLst>
              <a:rect l="0" t="0" r="r" b="b"/>
              <a:pathLst>
                <a:path w="127" h="147">
                  <a:moveTo>
                    <a:pt x="42" y="1"/>
                  </a:moveTo>
                  <a:cubicBezTo>
                    <a:pt x="33" y="1"/>
                    <a:pt x="21" y="1"/>
                    <a:pt x="12" y="0"/>
                  </a:cubicBezTo>
                  <a:cubicBezTo>
                    <a:pt x="4" y="64"/>
                    <a:pt x="4" y="64"/>
                    <a:pt x="4" y="64"/>
                  </a:cubicBezTo>
                  <a:cubicBezTo>
                    <a:pt x="4" y="87"/>
                    <a:pt x="1" y="114"/>
                    <a:pt x="0" y="137"/>
                  </a:cubicBezTo>
                  <a:cubicBezTo>
                    <a:pt x="76" y="147"/>
                    <a:pt x="76" y="147"/>
                    <a:pt x="76" y="147"/>
                  </a:cubicBezTo>
                  <a:cubicBezTo>
                    <a:pt x="88" y="147"/>
                    <a:pt x="104" y="147"/>
                    <a:pt x="116" y="147"/>
                  </a:cubicBezTo>
                  <a:cubicBezTo>
                    <a:pt x="127" y="66"/>
                    <a:pt x="127" y="66"/>
                    <a:pt x="127" y="66"/>
                  </a:cubicBezTo>
                  <a:cubicBezTo>
                    <a:pt x="127" y="49"/>
                    <a:pt x="127" y="28"/>
                    <a:pt x="127" y="12"/>
                  </a:cubicBezTo>
                  <a:lnTo>
                    <a:pt x="4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441"/>
            <p:cNvSpPr>
              <a:spLocks/>
            </p:cNvSpPr>
            <p:nvPr/>
          </p:nvSpPr>
          <p:spPr bwMode="auto">
            <a:xfrm>
              <a:off x="374080" y="3278535"/>
              <a:ext cx="257175" cy="295275"/>
            </a:xfrm>
            <a:custGeom>
              <a:avLst/>
              <a:gdLst/>
              <a:ahLst/>
              <a:cxnLst>
                <a:cxn ang="0">
                  <a:pos x="43" y="0"/>
                </a:cxn>
                <a:cxn ang="0">
                  <a:pos x="12" y="0"/>
                </a:cxn>
                <a:cxn ang="0">
                  <a:pos x="4" y="63"/>
                </a:cxn>
                <a:cxn ang="0">
                  <a:pos x="0" y="136"/>
                </a:cxn>
                <a:cxn ang="0">
                  <a:pos x="75" y="146"/>
                </a:cxn>
                <a:cxn ang="0">
                  <a:pos x="116" y="146"/>
                </a:cxn>
                <a:cxn ang="0">
                  <a:pos x="127" y="66"/>
                </a:cxn>
                <a:cxn ang="0">
                  <a:pos x="127" y="11"/>
                </a:cxn>
                <a:cxn ang="0">
                  <a:pos x="43" y="0"/>
                </a:cxn>
              </a:cxnLst>
              <a:rect l="0" t="0" r="r" b="b"/>
              <a:pathLst>
                <a:path w="127" h="146">
                  <a:moveTo>
                    <a:pt x="43" y="0"/>
                  </a:moveTo>
                  <a:cubicBezTo>
                    <a:pt x="35" y="0"/>
                    <a:pt x="21" y="0"/>
                    <a:pt x="12" y="0"/>
                  </a:cubicBezTo>
                  <a:cubicBezTo>
                    <a:pt x="4" y="63"/>
                    <a:pt x="4" y="63"/>
                    <a:pt x="4" y="63"/>
                  </a:cubicBezTo>
                  <a:cubicBezTo>
                    <a:pt x="4" y="84"/>
                    <a:pt x="1" y="115"/>
                    <a:pt x="0" y="136"/>
                  </a:cubicBezTo>
                  <a:cubicBezTo>
                    <a:pt x="75" y="146"/>
                    <a:pt x="75" y="146"/>
                    <a:pt x="75" y="146"/>
                  </a:cubicBezTo>
                  <a:cubicBezTo>
                    <a:pt x="86" y="146"/>
                    <a:pt x="105" y="146"/>
                    <a:pt x="116" y="146"/>
                  </a:cubicBezTo>
                  <a:cubicBezTo>
                    <a:pt x="127" y="66"/>
                    <a:pt x="127" y="66"/>
                    <a:pt x="127" y="66"/>
                  </a:cubicBezTo>
                  <a:cubicBezTo>
                    <a:pt x="127" y="50"/>
                    <a:pt x="126" y="26"/>
                    <a:pt x="127" y="11"/>
                  </a:cubicBezTo>
                  <a:lnTo>
                    <a:pt x="4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442"/>
            <p:cNvSpPr>
              <a:spLocks/>
            </p:cNvSpPr>
            <p:nvPr/>
          </p:nvSpPr>
          <p:spPr bwMode="auto">
            <a:xfrm>
              <a:off x="377255" y="3278535"/>
              <a:ext cx="254000" cy="295275"/>
            </a:xfrm>
            <a:custGeom>
              <a:avLst/>
              <a:gdLst/>
              <a:ahLst/>
              <a:cxnLst>
                <a:cxn ang="0">
                  <a:pos x="43" y="0"/>
                </a:cxn>
                <a:cxn ang="0">
                  <a:pos x="11" y="0"/>
                </a:cxn>
                <a:cxn ang="0">
                  <a:pos x="3" y="62"/>
                </a:cxn>
                <a:cxn ang="0">
                  <a:pos x="0" y="136"/>
                </a:cxn>
                <a:cxn ang="0">
                  <a:pos x="73" y="145"/>
                </a:cxn>
                <a:cxn ang="0">
                  <a:pos x="115" y="146"/>
                </a:cxn>
                <a:cxn ang="0">
                  <a:pos x="126" y="67"/>
                </a:cxn>
                <a:cxn ang="0">
                  <a:pos x="125" y="11"/>
                </a:cxn>
                <a:cxn ang="0">
                  <a:pos x="43" y="0"/>
                </a:cxn>
              </a:cxnLst>
              <a:rect l="0" t="0" r="r" b="b"/>
              <a:pathLst>
                <a:path w="126" h="146">
                  <a:moveTo>
                    <a:pt x="43" y="0"/>
                  </a:moveTo>
                  <a:cubicBezTo>
                    <a:pt x="35" y="0"/>
                    <a:pt x="19" y="0"/>
                    <a:pt x="11" y="0"/>
                  </a:cubicBezTo>
                  <a:cubicBezTo>
                    <a:pt x="3" y="62"/>
                    <a:pt x="3" y="62"/>
                    <a:pt x="3" y="62"/>
                  </a:cubicBezTo>
                  <a:cubicBezTo>
                    <a:pt x="3" y="82"/>
                    <a:pt x="0" y="116"/>
                    <a:pt x="0" y="136"/>
                  </a:cubicBezTo>
                  <a:cubicBezTo>
                    <a:pt x="73" y="145"/>
                    <a:pt x="73" y="145"/>
                    <a:pt x="73" y="145"/>
                  </a:cubicBezTo>
                  <a:cubicBezTo>
                    <a:pt x="83" y="145"/>
                    <a:pt x="105" y="145"/>
                    <a:pt x="115" y="146"/>
                  </a:cubicBezTo>
                  <a:cubicBezTo>
                    <a:pt x="126" y="67"/>
                    <a:pt x="126" y="67"/>
                    <a:pt x="126" y="67"/>
                  </a:cubicBezTo>
                  <a:cubicBezTo>
                    <a:pt x="125" y="52"/>
                    <a:pt x="125" y="25"/>
                    <a:pt x="125" y="11"/>
                  </a:cubicBezTo>
                  <a:lnTo>
                    <a:pt x="4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Freeform 443"/>
            <p:cNvSpPr>
              <a:spLocks/>
            </p:cNvSpPr>
            <p:nvPr/>
          </p:nvSpPr>
          <p:spPr bwMode="auto">
            <a:xfrm>
              <a:off x="377255" y="3278535"/>
              <a:ext cx="252413" cy="293688"/>
            </a:xfrm>
            <a:custGeom>
              <a:avLst/>
              <a:gdLst/>
              <a:ahLst/>
              <a:cxnLst>
                <a:cxn ang="0">
                  <a:pos x="44" y="0"/>
                </a:cxn>
                <a:cxn ang="0">
                  <a:pos x="11" y="0"/>
                </a:cxn>
                <a:cxn ang="0">
                  <a:pos x="3" y="62"/>
                </a:cxn>
                <a:cxn ang="0">
                  <a:pos x="0" y="136"/>
                </a:cxn>
                <a:cxn ang="0">
                  <a:pos x="72" y="145"/>
                </a:cxn>
                <a:cxn ang="0">
                  <a:pos x="115" y="145"/>
                </a:cxn>
                <a:cxn ang="0">
                  <a:pos x="125" y="68"/>
                </a:cxn>
                <a:cxn ang="0">
                  <a:pos x="125" y="11"/>
                </a:cxn>
                <a:cxn ang="0">
                  <a:pos x="44" y="0"/>
                </a:cxn>
              </a:cxnLst>
              <a:rect l="0" t="0" r="r" b="b"/>
              <a:pathLst>
                <a:path w="125" h="145">
                  <a:moveTo>
                    <a:pt x="44" y="0"/>
                  </a:moveTo>
                  <a:cubicBezTo>
                    <a:pt x="37" y="0"/>
                    <a:pt x="18" y="0"/>
                    <a:pt x="11" y="0"/>
                  </a:cubicBezTo>
                  <a:cubicBezTo>
                    <a:pt x="3" y="62"/>
                    <a:pt x="3" y="62"/>
                    <a:pt x="3" y="62"/>
                  </a:cubicBezTo>
                  <a:cubicBezTo>
                    <a:pt x="3" y="80"/>
                    <a:pt x="1" y="118"/>
                    <a:pt x="0" y="136"/>
                  </a:cubicBezTo>
                  <a:cubicBezTo>
                    <a:pt x="72" y="145"/>
                    <a:pt x="72" y="145"/>
                    <a:pt x="72" y="145"/>
                  </a:cubicBezTo>
                  <a:cubicBezTo>
                    <a:pt x="82" y="145"/>
                    <a:pt x="106" y="145"/>
                    <a:pt x="115" y="145"/>
                  </a:cubicBezTo>
                  <a:cubicBezTo>
                    <a:pt x="125" y="68"/>
                    <a:pt x="125" y="68"/>
                    <a:pt x="125" y="68"/>
                  </a:cubicBezTo>
                  <a:cubicBezTo>
                    <a:pt x="125" y="54"/>
                    <a:pt x="125" y="24"/>
                    <a:pt x="125" y="11"/>
                  </a:cubicBezTo>
                  <a:lnTo>
                    <a:pt x="4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444"/>
            <p:cNvSpPr>
              <a:spLocks/>
            </p:cNvSpPr>
            <p:nvPr/>
          </p:nvSpPr>
          <p:spPr bwMode="auto">
            <a:xfrm>
              <a:off x="378843" y="3278535"/>
              <a:ext cx="250825" cy="293688"/>
            </a:xfrm>
            <a:custGeom>
              <a:avLst/>
              <a:gdLst/>
              <a:ahLst/>
              <a:cxnLst>
                <a:cxn ang="0">
                  <a:pos x="44" y="0"/>
                </a:cxn>
                <a:cxn ang="0">
                  <a:pos x="10" y="0"/>
                </a:cxn>
                <a:cxn ang="0">
                  <a:pos x="2" y="61"/>
                </a:cxn>
                <a:cxn ang="0">
                  <a:pos x="0" y="136"/>
                </a:cxn>
                <a:cxn ang="0">
                  <a:pos x="70" y="145"/>
                </a:cxn>
                <a:cxn ang="0">
                  <a:pos x="114" y="145"/>
                </a:cxn>
                <a:cxn ang="0">
                  <a:pos x="124" y="68"/>
                </a:cxn>
                <a:cxn ang="0">
                  <a:pos x="124" y="11"/>
                </a:cxn>
                <a:cxn ang="0">
                  <a:pos x="44" y="0"/>
                </a:cxn>
              </a:cxnLst>
              <a:rect l="0" t="0" r="r" b="b"/>
              <a:pathLst>
                <a:path w="124" h="145">
                  <a:moveTo>
                    <a:pt x="44" y="0"/>
                  </a:moveTo>
                  <a:cubicBezTo>
                    <a:pt x="38" y="0"/>
                    <a:pt x="17" y="0"/>
                    <a:pt x="10" y="0"/>
                  </a:cubicBezTo>
                  <a:cubicBezTo>
                    <a:pt x="2" y="61"/>
                    <a:pt x="2" y="61"/>
                    <a:pt x="2" y="61"/>
                  </a:cubicBezTo>
                  <a:cubicBezTo>
                    <a:pt x="2" y="78"/>
                    <a:pt x="0" y="120"/>
                    <a:pt x="0" y="136"/>
                  </a:cubicBezTo>
                  <a:cubicBezTo>
                    <a:pt x="70" y="145"/>
                    <a:pt x="70" y="145"/>
                    <a:pt x="70" y="145"/>
                  </a:cubicBezTo>
                  <a:cubicBezTo>
                    <a:pt x="79" y="145"/>
                    <a:pt x="105" y="145"/>
                    <a:pt x="114" y="145"/>
                  </a:cubicBezTo>
                  <a:cubicBezTo>
                    <a:pt x="124" y="68"/>
                    <a:pt x="124" y="68"/>
                    <a:pt x="124" y="68"/>
                  </a:cubicBezTo>
                  <a:cubicBezTo>
                    <a:pt x="124" y="56"/>
                    <a:pt x="124" y="23"/>
                    <a:pt x="124" y="11"/>
                  </a:cubicBezTo>
                  <a:lnTo>
                    <a:pt x="4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0" name="Freeform 445"/>
            <p:cNvSpPr>
              <a:spLocks/>
            </p:cNvSpPr>
            <p:nvPr/>
          </p:nvSpPr>
          <p:spPr bwMode="auto">
            <a:xfrm>
              <a:off x="378843" y="3278535"/>
              <a:ext cx="250825" cy="293688"/>
            </a:xfrm>
            <a:custGeom>
              <a:avLst/>
              <a:gdLst/>
              <a:ahLst/>
              <a:cxnLst>
                <a:cxn ang="0">
                  <a:pos x="45" y="1"/>
                </a:cxn>
                <a:cxn ang="0">
                  <a:pos x="10" y="0"/>
                </a:cxn>
                <a:cxn ang="0">
                  <a:pos x="2" y="61"/>
                </a:cxn>
                <a:cxn ang="0">
                  <a:pos x="0" y="136"/>
                </a:cxn>
                <a:cxn ang="0">
                  <a:pos x="69" y="145"/>
                </a:cxn>
                <a:cxn ang="0">
                  <a:pos x="114" y="145"/>
                </a:cxn>
                <a:cxn ang="0">
                  <a:pos x="124" y="69"/>
                </a:cxn>
                <a:cxn ang="0">
                  <a:pos x="124" y="11"/>
                </a:cxn>
                <a:cxn ang="0">
                  <a:pos x="45" y="1"/>
                </a:cxn>
              </a:cxnLst>
              <a:rect l="0" t="0" r="r" b="b"/>
              <a:pathLst>
                <a:path w="124" h="145">
                  <a:moveTo>
                    <a:pt x="45" y="1"/>
                  </a:moveTo>
                  <a:cubicBezTo>
                    <a:pt x="39" y="1"/>
                    <a:pt x="16" y="1"/>
                    <a:pt x="10" y="0"/>
                  </a:cubicBezTo>
                  <a:cubicBezTo>
                    <a:pt x="2" y="61"/>
                    <a:pt x="2" y="61"/>
                    <a:pt x="2" y="61"/>
                  </a:cubicBezTo>
                  <a:cubicBezTo>
                    <a:pt x="2" y="76"/>
                    <a:pt x="0" y="121"/>
                    <a:pt x="0" y="136"/>
                  </a:cubicBezTo>
                  <a:cubicBezTo>
                    <a:pt x="69" y="145"/>
                    <a:pt x="69" y="145"/>
                    <a:pt x="69" y="145"/>
                  </a:cubicBezTo>
                  <a:cubicBezTo>
                    <a:pt x="77" y="145"/>
                    <a:pt x="106" y="145"/>
                    <a:pt x="114" y="145"/>
                  </a:cubicBezTo>
                  <a:cubicBezTo>
                    <a:pt x="124" y="69"/>
                    <a:pt x="124" y="69"/>
                    <a:pt x="124" y="69"/>
                  </a:cubicBezTo>
                  <a:cubicBezTo>
                    <a:pt x="124" y="58"/>
                    <a:pt x="124" y="22"/>
                    <a:pt x="124" y="11"/>
                  </a:cubicBezTo>
                  <a:lnTo>
                    <a:pt x="45"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446"/>
            <p:cNvSpPr>
              <a:spLocks/>
            </p:cNvSpPr>
            <p:nvPr/>
          </p:nvSpPr>
          <p:spPr bwMode="auto">
            <a:xfrm>
              <a:off x="378843" y="3281710"/>
              <a:ext cx="250825" cy="290513"/>
            </a:xfrm>
            <a:custGeom>
              <a:avLst/>
              <a:gdLst/>
              <a:ahLst/>
              <a:cxnLst>
                <a:cxn ang="0">
                  <a:pos x="46" y="0"/>
                </a:cxn>
                <a:cxn ang="0">
                  <a:pos x="10" y="0"/>
                </a:cxn>
                <a:cxn ang="0">
                  <a:pos x="2" y="59"/>
                </a:cxn>
                <a:cxn ang="0">
                  <a:pos x="0" y="135"/>
                </a:cxn>
                <a:cxn ang="0">
                  <a:pos x="68" y="144"/>
                </a:cxn>
                <a:cxn ang="0">
                  <a:pos x="114" y="144"/>
                </a:cxn>
                <a:cxn ang="0">
                  <a:pos x="124" y="69"/>
                </a:cxn>
                <a:cxn ang="0">
                  <a:pos x="124" y="10"/>
                </a:cxn>
                <a:cxn ang="0">
                  <a:pos x="46" y="0"/>
                </a:cxn>
              </a:cxnLst>
              <a:rect l="0" t="0" r="r" b="b"/>
              <a:pathLst>
                <a:path w="124" h="144">
                  <a:moveTo>
                    <a:pt x="46" y="0"/>
                  </a:moveTo>
                  <a:cubicBezTo>
                    <a:pt x="41" y="0"/>
                    <a:pt x="15" y="0"/>
                    <a:pt x="10" y="0"/>
                  </a:cubicBezTo>
                  <a:cubicBezTo>
                    <a:pt x="2" y="59"/>
                    <a:pt x="2" y="59"/>
                    <a:pt x="2" y="59"/>
                  </a:cubicBezTo>
                  <a:cubicBezTo>
                    <a:pt x="3" y="73"/>
                    <a:pt x="1" y="122"/>
                    <a:pt x="0" y="135"/>
                  </a:cubicBezTo>
                  <a:cubicBezTo>
                    <a:pt x="68" y="144"/>
                    <a:pt x="68" y="144"/>
                    <a:pt x="68" y="144"/>
                  </a:cubicBezTo>
                  <a:cubicBezTo>
                    <a:pt x="75" y="144"/>
                    <a:pt x="107" y="144"/>
                    <a:pt x="114" y="144"/>
                  </a:cubicBezTo>
                  <a:cubicBezTo>
                    <a:pt x="124" y="69"/>
                    <a:pt x="124" y="69"/>
                    <a:pt x="124" y="69"/>
                  </a:cubicBezTo>
                  <a:cubicBezTo>
                    <a:pt x="124" y="59"/>
                    <a:pt x="124" y="20"/>
                    <a:pt x="124" y="10"/>
                  </a:cubicBezTo>
                  <a:lnTo>
                    <a:pt x="4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Freeform 447"/>
            <p:cNvSpPr>
              <a:spLocks/>
            </p:cNvSpPr>
            <p:nvPr/>
          </p:nvSpPr>
          <p:spPr bwMode="auto">
            <a:xfrm>
              <a:off x="380430" y="3281710"/>
              <a:ext cx="249238" cy="290513"/>
            </a:xfrm>
            <a:custGeom>
              <a:avLst/>
              <a:gdLst/>
              <a:ahLst/>
              <a:cxnLst>
                <a:cxn ang="0">
                  <a:pos x="46" y="0"/>
                </a:cxn>
                <a:cxn ang="0">
                  <a:pos x="9" y="0"/>
                </a:cxn>
                <a:cxn ang="0">
                  <a:pos x="1" y="59"/>
                </a:cxn>
                <a:cxn ang="0">
                  <a:pos x="0" y="135"/>
                </a:cxn>
                <a:cxn ang="0">
                  <a:pos x="66" y="144"/>
                </a:cxn>
                <a:cxn ang="0">
                  <a:pos x="114" y="144"/>
                </a:cxn>
                <a:cxn ang="0">
                  <a:pos x="123" y="70"/>
                </a:cxn>
                <a:cxn ang="0">
                  <a:pos x="123" y="10"/>
                </a:cxn>
                <a:cxn ang="0">
                  <a:pos x="46" y="0"/>
                </a:cxn>
              </a:cxnLst>
              <a:rect l="0" t="0" r="r" b="b"/>
              <a:pathLst>
                <a:path w="123" h="144">
                  <a:moveTo>
                    <a:pt x="46" y="0"/>
                  </a:moveTo>
                  <a:cubicBezTo>
                    <a:pt x="42" y="0"/>
                    <a:pt x="14" y="0"/>
                    <a:pt x="9" y="0"/>
                  </a:cubicBezTo>
                  <a:cubicBezTo>
                    <a:pt x="1" y="59"/>
                    <a:pt x="1" y="59"/>
                    <a:pt x="1" y="59"/>
                  </a:cubicBezTo>
                  <a:cubicBezTo>
                    <a:pt x="2" y="71"/>
                    <a:pt x="0" y="123"/>
                    <a:pt x="0" y="135"/>
                  </a:cubicBezTo>
                  <a:cubicBezTo>
                    <a:pt x="66" y="144"/>
                    <a:pt x="66" y="144"/>
                    <a:pt x="66" y="144"/>
                  </a:cubicBezTo>
                  <a:cubicBezTo>
                    <a:pt x="72" y="144"/>
                    <a:pt x="107" y="143"/>
                    <a:pt x="114" y="144"/>
                  </a:cubicBezTo>
                  <a:cubicBezTo>
                    <a:pt x="123" y="70"/>
                    <a:pt x="123" y="70"/>
                    <a:pt x="123" y="70"/>
                  </a:cubicBezTo>
                  <a:cubicBezTo>
                    <a:pt x="123" y="62"/>
                    <a:pt x="122" y="19"/>
                    <a:pt x="123" y="10"/>
                  </a:cubicBezTo>
                  <a:lnTo>
                    <a:pt x="4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3" name="Freeform 448"/>
            <p:cNvSpPr>
              <a:spLocks/>
            </p:cNvSpPr>
            <p:nvPr/>
          </p:nvSpPr>
          <p:spPr bwMode="auto">
            <a:xfrm>
              <a:off x="380430" y="3281710"/>
              <a:ext cx="249238" cy="290513"/>
            </a:xfrm>
            <a:custGeom>
              <a:avLst/>
              <a:gdLst/>
              <a:ahLst/>
              <a:cxnLst>
                <a:cxn ang="0">
                  <a:pos x="47" y="0"/>
                </a:cxn>
                <a:cxn ang="0">
                  <a:pos x="9" y="0"/>
                </a:cxn>
                <a:cxn ang="0">
                  <a:pos x="1" y="58"/>
                </a:cxn>
                <a:cxn ang="0">
                  <a:pos x="0" y="135"/>
                </a:cxn>
                <a:cxn ang="0">
                  <a:pos x="65" y="144"/>
                </a:cxn>
                <a:cxn ang="0">
                  <a:pos x="114" y="143"/>
                </a:cxn>
                <a:cxn ang="0">
                  <a:pos x="123" y="71"/>
                </a:cxn>
                <a:cxn ang="0">
                  <a:pos x="122" y="10"/>
                </a:cxn>
                <a:cxn ang="0">
                  <a:pos x="47" y="0"/>
                </a:cxn>
              </a:cxnLst>
              <a:rect l="0" t="0" r="r" b="b"/>
              <a:pathLst>
                <a:path w="123" h="144">
                  <a:moveTo>
                    <a:pt x="47" y="0"/>
                  </a:moveTo>
                  <a:cubicBezTo>
                    <a:pt x="43" y="0"/>
                    <a:pt x="13" y="0"/>
                    <a:pt x="9" y="0"/>
                  </a:cubicBezTo>
                  <a:cubicBezTo>
                    <a:pt x="1" y="58"/>
                    <a:pt x="1" y="58"/>
                    <a:pt x="1" y="58"/>
                  </a:cubicBezTo>
                  <a:cubicBezTo>
                    <a:pt x="2" y="69"/>
                    <a:pt x="1" y="125"/>
                    <a:pt x="0" y="135"/>
                  </a:cubicBezTo>
                  <a:cubicBezTo>
                    <a:pt x="65" y="144"/>
                    <a:pt x="65" y="144"/>
                    <a:pt x="65" y="144"/>
                  </a:cubicBezTo>
                  <a:cubicBezTo>
                    <a:pt x="70" y="144"/>
                    <a:pt x="108" y="143"/>
                    <a:pt x="114" y="143"/>
                  </a:cubicBezTo>
                  <a:cubicBezTo>
                    <a:pt x="123" y="71"/>
                    <a:pt x="123" y="71"/>
                    <a:pt x="123" y="71"/>
                  </a:cubicBezTo>
                  <a:cubicBezTo>
                    <a:pt x="123" y="64"/>
                    <a:pt x="122" y="17"/>
                    <a:pt x="122" y="10"/>
                  </a:cubicBezTo>
                  <a:lnTo>
                    <a:pt x="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4" name="Freeform 449"/>
            <p:cNvSpPr>
              <a:spLocks/>
            </p:cNvSpPr>
            <p:nvPr/>
          </p:nvSpPr>
          <p:spPr bwMode="auto">
            <a:xfrm>
              <a:off x="382018" y="3281710"/>
              <a:ext cx="247650" cy="288925"/>
            </a:xfrm>
            <a:custGeom>
              <a:avLst/>
              <a:gdLst/>
              <a:ahLst/>
              <a:cxnLst>
                <a:cxn ang="0">
                  <a:pos x="47" y="0"/>
                </a:cxn>
                <a:cxn ang="0">
                  <a:pos x="8" y="0"/>
                </a:cxn>
                <a:cxn ang="0">
                  <a:pos x="1" y="58"/>
                </a:cxn>
                <a:cxn ang="0">
                  <a:pos x="0" y="135"/>
                </a:cxn>
                <a:cxn ang="0">
                  <a:pos x="63" y="143"/>
                </a:cxn>
                <a:cxn ang="0">
                  <a:pos x="113" y="143"/>
                </a:cxn>
                <a:cxn ang="0">
                  <a:pos x="122" y="72"/>
                </a:cxn>
                <a:cxn ang="0">
                  <a:pos x="121" y="10"/>
                </a:cxn>
                <a:cxn ang="0">
                  <a:pos x="47" y="0"/>
                </a:cxn>
              </a:cxnLst>
              <a:rect l="0" t="0" r="r" b="b"/>
              <a:pathLst>
                <a:path w="122" h="143">
                  <a:moveTo>
                    <a:pt x="47" y="0"/>
                  </a:moveTo>
                  <a:cubicBezTo>
                    <a:pt x="44" y="0"/>
                    <a:pt x="12" y="0"/>
                    <a:pt x="8" y="0"/>
                  </a:cubicBezTo>
                  <a:cubicBezTo>
                    <a:pt x="1" y="58"/>
                    <a:pt x="1" y="58"/>
                    <a:pt x="1" y="58"/>
                  </a:cubicBezTo>
                  <a:cubicBezTo>
                    <a:pt x="1" y="67"/>
                    <a:pt x="0" y="126"/>
                    <a:pt x="0" y="135"/>
                  </a:cubicBezTo>
                  <a:cubicBezTo>
                    <a:pt x="63" y="143"/>
                    <a:pt x="63" y="143"/>
                    <a:pt x="63" y="143"/>
                  </a:cubicBezTo>
                  <a:cubicBezTo>
                    <a:pt x="67" y="143"/>
                    <a:pt x="108" y="143"/>
                    <a:pt x="113" y="143"/>
                  </a:cubicBezTo>
                  <a:cubicBezTo>
                    <a:pt x="122" y="72"/>
                    <a:pt x="122" y="72"/>
                    <a:pt x="122" y="72"/>
                  </a:cubicBezTo>
                  <a:cubicBezTo>
                    <a:pt x="122" y="66"/>
                    <a:pt x="121" y="16"/>
                    <a:pt x="121" y="10"/>
                  </a:cubicBezTo>
                  <a:lnTo>
                    <a:pt x="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5" name="Freeform 450"/>
            <p:cNvSpPr>
              <a:spLocks/>
            </p:cNvSpPr>
            <p:nvPr/>
          </p:nvSpPr>
          <p:spPr bwMode="auto">
            <a:xfrm>
              <a:off x="382018" y="3281710"/>
              <a:ext cx="247650" cy="288925"/>
            </a:xfrm>
            <a:custGeom>
              <a:avLst/>
              <a:gdLst/>
              <a:ahLst/>
              <a:cxnLst>
                <a:cxn ang="0">
                  <a:pos x="48" y="0"/>
                </a:cxn>
                <a:cxn ang="0">
                  <a:pos x="8" y="1"/>
                </a:cxn>
                <a:cxn ang="0">
                  <a:pos x="1" y="57"/>
                </a:cxn>
                <a:cxn ang="0">
                  <a:pos x="0" y="135"/>
                </a:cxn>
                <a:cxn ang="0">
                  <a:pos x="62" y="143"/>
                </a:cxn>
                <a:cxn ang="0">
                  <a:pos x="113" y="143"/>
                </a:cxn>
                <a:cxn ang="0">
                  <a:pos x="122" y="73"/>
                </a:cxn>
                <a:cxn ang="0">
                  <a:pos x="121" y="10"/>
                </a:cxn>
                <a:cxn ang="0">
                  <a:pos x="48" y="0"/>
                </a:cxn>
              </a:cxnLst>
              <a:rect l="0" t="0" r="r" b="b"/>
              <a:pathLst>
                <a:path w="122" h="143">
                  <a:moveTo>
                    <a:pt x="48" y="0"/>
                  </a:moveTo>
                  <a:cubicBezTo>
                    <a:pt x="45" y="0"/>
                    <a:pt x="11" y="1"/>
                    <a:pt x="8" y="1"/>
                  </a:cubicBezTo>
                  <a:cubicBezTo>
                    <a:pt x="1" y="57"/>
                    <a:pt x="1" y="57"/>
                    <a:pt x="1" y="57"/>
                  </a:cubicBezTo>
                  <a:cubicBezTo>
                    <a:pt x="1" y="65"/>
                    <a:pt x="0" y="128"/>
                    <a:pt x="0" y="135"/>
                  </a:cubicBezTo>
                  <a:cubicBezTo>
                    <a:pt x="62" y="143"/>
                    <a:pt x="62" y="143"/>
                    <a:pt x="62" y="143"/>
                  </a:cubicBezTo>
                  <a:cubicBezTo>
                    <a:pt x="66" y="143"/>
                    <a:pt x="108" y="143"/>
                    <a:pt x="113" y="143"/>
                  </a:cubicBezTo>
                  <a:cubicBezTo>
                    <a:pt x="122" y="73"/>
                    <a:pt x="122" y="73"/>
                    <a:pt x="122" y="73"/>
                  </a:cubicBezTo>
                  <a:cubicBezTo>
                    <a:pt x="122" y="68"/>
                    <a:pt x="121" y="15"/>
                    <a:pt x="121" y="1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6" name="Freeform 451"/>
            <p:cNvSpPr>
              <a:spLocks/>
            </p:cNvSpPr>
            <p:nvPr/>
          </p:nvSpPr>
          <p:spPr bwMode="auto">
            <a:xfrm>
              <a:off x="382018" y="3281710"/>
              <a:ext cx="244475" cy="288925"/>
            </a:xfrm>
            <a:custGeom>
              <a:avLst/>
              <a:gdLst/>
              <a:ahLst/>
              <a:cxnLst>
                <a:cxn ang="0">
                  <a:pos x="50" y="0"/>
                </a:cxn>
                <a:cxn ang="0">
                  <a:pos x="8" y="1"/>
                </a:cxn>
                <a:cxn ang="0">
                  <a:pos x="1" y="57"/>
                </a:cxn>
                <a:cxn ang="0">
                  <a:pos x="0" y="135"/>
                </a:cxn>
                <a:cxn ang="0">
                  <a:pos x="60" y="143"/>
                </a:cxn>
                <a:cxn ang="0">
                  <a:pos x="113" y="143"/>
                </a:cxn>
                <a:cxn ang="0">
                  <a:pos x="121" y="74"/>
                </a:cxn>
                <a:cxn ang="0">
                  <a:pos x="121" y="10"/>
                </a:cxn>
                <a:cxn ang="0">
                  <a:pos x="50" y="0"/>
                </a:cxn>
              </a:cxnLst>
              <a:rect l="0" t="0" r="r" b="b"/>
              <a:pathLst>
                <a:path w="121" h="143">
                  <a:moveTo>
                    <a:pt x="50" y="0"/>
                  </a:moveTo>
                  <a:cubicBezTo>
                    <a:pt x="47" y="0"/>
                    <a:pt x="10" y="1"/>
                    <a:pt x="8" y="1"/>
                  </a:cubicBezTo>
                  <a:cubicBezTo>
                    <a:pt x="1" y="57"/>
                    <a:pt x="1" y="57"/>
                    <a:pt x="1" y="57"/>
                  </a:cubicBezTo>
                  <a:cubicBezTo>
                    <a:pt x="1" y="63"/>
                    <a:pt x="1" y="129"/>
                    <a:pt x="0" y="135"/>
                  </a:cubicBezTo>
                  <a:cubicBezTo>
                    <a:pt x="60" y="143"/>
                    <a:pt x="60" y="143"/>
                    <a:pt x="60" y="143"/>
                  </a:cubicBezTo>
                  <a:cubicBezTo>
                    <a:pt x="64" y="143"/>
                    <a:pt x="109" y="143"/>
                    <a:pt x="113" y="143"/>
                  </a:cubicBezTo>
                  <a:cubicBezTo>
                    <a:pt x="121" y="74"/>
                    <a:pt x="121" y="74"/>
                    <a:pt x="121" y="74"/>
                  </a:cubicBezTo>
                  <a:cubicBezTo>
                    <a:pt x="121" y="70"/>
                    <a:pt x="121" y="14"/>
                    <a:pt x="121" y="10"/>
                  </a:cubicBezTo>
                  <a:lnTo>
                    <a:pt x="5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452"/>
            <p:cNvSpPr>
              <a:spLocks/>
            </p:cNvSpPr>
            <p:nvPr/>
          </p:nvSpPr>
          <p:spPr bwMode="auto">
            <a:xfrm>
              <a:off x="385193" y="3283298"/>
              <a:ext cx="241300" cy="287338"/>
            </a:xfrm>
            <a:custGeom>
              <a:avLst/>
              <a:gdLst/>
              <a:ahLst/>
              <a:cxnLst>
                <a:cxn ang="0">
                  <a:pos x="50" y="0"/>
                </a:cxn>
                <a:cxn ang="0">
                  <a:pos x="7" y="0"/>
                </a:cxn>
                <a:cxn ang="0">
                  <a:pos x="0" y="55"/>
                </a:cxn>
                <a:cxn ang="0">
                  <a:pos x="0" y="134"/>
                </a:cxn>
                <a:cxn ang="0">
                  <a:pos x="58" y="142"/>
                </a:cxn>
                <a:cxn ang="0">
                  <a:pos x="112" y="142"/>
                </a:cxn>
                <a:cxn ang="0">
                  <a:pos x="120" y="74"/>
                </a:cxn>
                <a:cxn ang="0">
                  <a:pos x="120" y="9"/>
                </a:cxn>
                <a:cxn ang="0">
                  <a:pos x="50" y="0"/>
                </a:cxn>
              </a:cxnLst>
              <a:rect l="0" t="0" r="r" b="b"/>
              <a:pathLst>
                <a:path w="120" h="142">
                  <a:moveTo>
                    <a:pt x="50" y="0"/>
                  </a:moveTo>
                  <a:cubicBezTo>
                    <a:pt x="48" y="0"/>
                    <a:pt x="9" y="0"/>
                    <a:pt x="7" y="0"/>
                  </a:cubicBezTo>
                  <a:cubicBezTo>
                    <a:pt x="0" y="55"/>
                    <a:pt x="0" y="55"/>
                    <a:pt x="0" y="55"/>
                  </a:cubicBezTo>
                  <a:cubicBezTo>
                    <a:pt x="0" y="60"/>
                    <a:pt x="0" y="130"/>
                    <a:pt x="0" y="134"/>
                  </a:cubicBezTo>
                  <a:cubicBezTo>
                    <a:pt x="58" y="142"/>
                    <a:pt x="58" y="142"/>
                    <a:pt x="58" y="142"/>
                  </a:cubicBezTo>
                  <a:cubicBezTo>
                    <a:pt x="61" y="142"/>
                    <a:pt x="109" y="141"/>
                    <a:pt x="112" y="142"/>
                  </a:cubicBezTo>
                  <a:cubicBezTo>
                    <a:pt x="120" y="74"/>
                    <a:pt x="120" y="74"/>
                    <a:pt x="120" y="74"/>
                  </a:cubicBezTo>
                  <a:cubicBezTo>
                    <a:pt x="120" y="71"/>
                    <a:pt x="120" y="12"/>
                    <a:pt x="120" y="9"/>
                  </a:cubicBezTo>
                  <a:lnTo>
                    <a:pt x="5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453"/>
            <p:cNvSpPr>
              <a:spLocks/>
            </p:cNvSpPr>
            <p:nvPr/>
          </p:nvSpPr>
          <p:spPr bwMode="auto">
            <a:xfrm>
              <a:off x="385193" y="3283298"/>
              <a:ext cx="241300" cy="287338"/>
            </a:xfrm>
            <a:custGeom>
              <a:avLst/>
              <a:gdLst/>
              <a:ahLst/>
              <a:cxnLst>
                <a:cxn ang="0">
                  <a:pos x="51" y="0"/>
                </a:cxn>
                <a:cxn ang="0">
                  <a:pos x="7" y="0"/>
                </a:cxn>
                <a:cxn ang="0">
                  <a:pos x="0" y="55"/>
                </a:cxn>
                <a:cxn ang="0">
                  <a:pos x="0" y="135"/>
                </a:cxn>
                <a:cxn ang="0">
                  <a:pos x="57" y="142"/>
                </a:cxn>
                <a:cxn ang="0">
                  <a:pos x="112" y="141"/>
                </a:cxn>
                <a:cxn ang="0">
                  <a:pos x="120" y="75"/>
                </a:cxn>
                <a:cxn ang="0">
                  <a:pos x="119" y="9"/>
                </a:cxn>
                <a:cxn ang="0">
                  <a:pos x="51" y="0"/>
                </a:cxn>
              </a:cxnLst>
              <a:rect l="0" t="0" r="r" b="b"/>
              <a:pathLst>
                <a:path w="120" h="142">
                  <a:moveTo>
                    <a:pt x="51" y="0"/>
                  </a:moveTo>
                  <a:cubicBezTo>
                    <a:pt x="49" y="0"/>
                    <a:pt x="8" y="0"/>
                    <a:pt x="7" y="0"/>
                  </a:cubicBezTo>
                  <a:cubicBezTo>
                    <a:pt x="0" y="55"/>
                    <a:pt x="0" y="55"/>
                    <a:pt x="0" y="55"/>
                  </a:cubicBezTo>
                  <a:cubicBezTo>
                    <a:pt x="0" y="58"/>
                    <a:pt x="0" y="132"/>
                    <a:pt x="0" y="135"/>
                  </a:cubicBezTo>
                  <a:cubicBezTo>
                    <a:pt x="57" y="142"/>
                    <a:pt x="57" y="142"/>
                    <a:pt x="57" y="142"/>
                  </a:cubicBezTo>
                  <a:cubicBezTo>
                    <a:pt x="59" y="142"/>
                    <a:pt x="110" y="141"/>
                    <a:pt x="112" y="141"/>
                  </a:cubicBezTo>
                  <a:cubicBezTo>
                    <a:pt x="120" y="75"/>
                    <a:pt x="120" y="75"/>
                    <a:pt x="120" y="75"/>
                  </a:cubicBezTo>
                  <a:cubicBezTo>
                    <a:pt x="120" y="73"/>
                    <a:pt x="119" y="11"/>
                    <a:pt x="119" y="9"/>
                  </a:cubicBezTo>
                  <a:lnTo>
                    <a:pt x="5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9" name="Freeform 454"/>
            <p:cNvSpPr>
              <a:spLocks/>
            </p:cNvSpPr>
            <p:nvPr/>
          </p:nvSpPr>
          <p:spPr bwMode="auto">
            <a:xfrm>
              <a:off x="385193" y="3283298"/>
              <a:ext cx="241300" cy="287338"/>
            </a:xfrm>
            <a:custGeom>
              <a:avLst/>
              <a:gdLst/>
              <a:ahLst/>
              <a:cxnLst>
                <a:cxn ang="0">
                  <a:pos x="52" y="0"/>
                </a:cxn>
                <a:cxn ang="0">
                  <a:pos x="7" y="0"/>
                </a:cxn>
                <a:cxn ang="0">
                  <a:pos x="0" y="54"/>
                </a:cxn>
                <a:cxn ang="0">
                  <a:pos x="1" y="135"/>
                </a:cxn>
                <a:cxn ang="0">
                  <a:pos x="56" y="142"/>
                </a:cxn>
                <a:cxn ang="0">
                  <a:pos x="112" y="141"/>
                </a:cxn>
                <a:cxn ang="0">
                  <a:pos x="120" y="76"/>
                </a:cxn>
                <a:cxn ang="0">
                  <a:pos x="119" y="8"/>
                </a:cxn>
                <a:cxn ang="0">
                  <a:pos x="52" y="0"/>
                </a:cxn>
              </a:cxnLst>
              <a:rect l="0" t="0" r="r" b="b"/>
              <a:pathLst>
                <a:path w="120" h="142">
                  <a:moveTo>
                    <a:pt x="52" y="0"/>
                  </a:moveTo>
                  <a:cubicBezTo>
                    <a:pt x="51" y="0"/>
                    <a:pt x="7" y="0"/>
                    <a:pt x="7" y="0"/>
                  </a:cubicBezTo>
                  <a:cubicBezTo>
                    <a:pt x="0" y="54"/>
                    <a:pt x="0" y="54"/>
                    <a:pt x="0" y="54"/>
                  </a:cubicBezTo>
                  <a:cubicBezTo>
                    <a:pt x="0" y="55"/>
                    <a:pt x="1" y="133"/>
                    <a:pt x="1" y="135"/>
                  </a:cubicBezTo>
                  <a:cubicBezTo>
                    <a:pt x="56" y="142"/>
                    <a:pt x="56" y="142"/>
                    <a:pt x="56" y="142"/>
                  </a:cubicBezTo>
                  <a:cubicBezTo>
                    <a:pt x="57" y="142"/>
                    <a:pt x="111" y="141"/>
                    <a:pt x="112" y="141"/>
                  </a:cubicBezTo>
                  <a:cubicBezTo>
                    <a:pt x="120" y="76"/>
                    <a:pt x="120" y="76"/>
                    <a:pt x="120" y="76"/>
                  </a:cubicBezTo>
                  <a:cubicBezTo>
                    <a:pt x="120" y="75"/>
                    <a:pt x="119" y="10"/>
                    <a:pt x="119" y="8"/>
                  </a:cubicBezTo>
                  <a:lnTo>
                    <a:pt x="5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455"/>
            <p:cNvSpPr>
              <a:spLocks/>
            </p:cNvSpPr>
            <p:nvPr/>
          </p:nvSpPr>
          <p:spPr bwMode="auto">
            <a:xfrm>
              <a:off x="385193" y="3283298"/>
              <a:ext cx="241300" cy="287338"/>
            </a:xfrm>
            <a:custGeom>
              <a:avLst/>
              <a:gdLst/>
              <a:ahLst/>
              <a:cxnLst>
                <a:cxn ang="0">
                  <a:pos x="67" y="0"/>
                </a:cxn>
                <a:cxn ang="0">
                  <a:pos x="9" y="1"/>
                </a:cxn>
                <a:cxn ang="0">
                  <a:pos x="0" y="67"/>
                </a:cxn>
                <a:cxn ang="0">
                  <a:pos x="1" y="172"/>
                </a:cxn>
                <a:cxn ang="0">
                  <a:pos x="70" y="181"/>
                </a:cxn>
                <a:cxn ang="0">
                  <a:pos x="142" y="180"/>
                </a:cxn>
                <a:cxn ang="0">
                  <a:pos x="152" y="98"/>
                </a:cxn>
                <a:cxn ang="0">
                  <a:pos x="151" y="10"/>
                </a:cxn>
                <a:cxn ang="0">
                  <a:pos x="67" y="0"/>
                </a:cxn>
              </a:cxnLst>
              <a:rect l="0" t="0" r="r" b="b"/>
              <a:pathLst>
                <a:path w="152" h="181">
                  <a:moveTo>
                    <a:pt x="67" y="0"/>
                  </a:moveTo>
                  <a:lnTo>
                    <a:pt x="9" y="1"/>
                  </a:lnTo>
                  <a:lnTo>
                    <a:pt x="0" y="67"/>
                  </a:lnTo>
                  <a:lnTo>
                    <a:pt x="1" y="172"/>
                  </a:lnTo>
                  <a:lnTo>
                    <a:pt x="70" y="181"/>
                  </a:lnTo>
                  <a:lnTo>
                    <a:pt x="142" y="180"/>
                  </a:lnTo>
                  <a:lnTo>
                    <a:pt x="152" y="98"/>
                  </a:lnTo>
                  <a:lnTo>
                    <a:pt x="151" y="10"/>
                  </a:lnTo>
                  <a:lnTo>
                    <a:pt x="6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1" name="Picture 456"/>
            <p:cNvPicPr>
              <a:picLocks noChangeAspect="1" noChangeArrowheads="1"/>
            </p:cNvPicPr>
            <p:nvPr/>
          </p:nvPicPr>
          <p:blipFill>
            <a:blip r:embed="rId5" cstate="print"/>
            <a:srcRect/>
            <a:stretch>
              <a:fillRect/>
            </a:stretch>
          </p:blipFill>
          <p:spPr bwMode="auto">
            <a:xfrm>
              <a:off x="374080" y="3270598"/>
              <a:ext cx="266700" cy="309563"/>
            </a:xfrm>
            <a:prstGeom prst="rect">
              <a:avLst/>
            </a:prstGeom>
            <a:noFill/>
            <a:ln w="9525">
              <a:noFill/>
              <a:miter lim="800000"/>
              <a:headEnd/>
              <a:tailEnd/>
            </a:ln>
          </p:spPr>
        </p:pic>
        <p:sp>
          <p:nvSpPr>
            <p:cNvPr id="92" name="Freeform 457"/>
            <p:cNvSpPr>
              <a:spLocks/>
            </p:cNvSpPr>
            <p:nvPr/>
          </p:nvSpPr>
          <p:spPr bwMode="auto">
            <a:xfrm>
              <a:off x="382018" y="3281710"/>
              <a:ext cx="247650" cy="288925"/>
            </a:xfrm>
            <a:custGeom>
              <a:avLst/>
              <a:gdLst/>
              <a:ahLst/>
              <a:cxnLst>
                <a:cxn ang="0">
                  <a:pos x="153" y="0"/>
                </a:cxn>
                <a:cxn ang="0">
                  <a:pos x="0" y="2"/>
                </a:cxn>
                <a:cxn ang="0">
                  <a:pos x="3" y="182"/>
                </a:cxn>
                <a:cxn ang="0">
                  <a:pos x="156" y="181"/>
                </a:cxn>
                <a:cxn ang="0">
                  <a:pos x="153" y="0"/>
                </a:cxn>
              </a:cxnLst>
              <a:rect l="0" t="0" r="r" b="b"/>
              <a:pathLst>
                <a:path w="156" h="182">
                  <a:moveTo>
                    <a:pt x="153" y="0"/>
                  </a:moveTo>
                  <a:lnTo>
                    <a:pt x="0" y="2"/>
                  </a:lnTo>
                  <a:lnTo>
                    <a:pt x="3" y="182"/>
                  </a:lnTo>
                  <a:lnTo>
                    <a:pt x="156" y="181"/>
                  </a:lnTo>
                  <a:lnTo>
                    <a:pt x="15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3" name="Picture 458"/>
            <p:cNvPicPr>
              <a:picLocks noChangeAspect="1" noChangeArrowheads="1"/>
            </p:cNvPicPr>
            <p:nvPr/>
          </p:nvPicPr>
          <p:blipFill>
            <a:blip r:embed="rId6" cstate="print"/>
            <a:srcRect/>
            <a:stretch>
              <a:fillRect/>
            </a:stretch>
          </p:blipFill>
          <p:spPr bwMode="auto">
            <a:xfrm>
              <a:off x="370905" y="3267425"/>
              <a:ext cx="273050" cy="315913"/>
            </a:xfrm>
            <a:prstGeom prst="rect">
              <a:avLst/>
            </a:prstGeom>
            <a:noFill/>
            <a:ln w="9525">
              <a:noFill/>
              <a:miter lim="800000"/>
              <a:headEnd/>
              <a:tailEnd/>
            </a:ln>
          </p:spPr>
        </p:pic>
        <p:sp>
          <p:nvSpPr>
            <p:cNvPr id="94" name="Freeform 459"/>
            <p:cNvSpPr>
              <a:spLocks/>
            </p:cNvSpPr>
            <p:nvPr/>
          </p:nvSpPr>
          <p:spPr bwMode="auto">
            <a:xfrm>
              <a:off x="529655" y="3400773"/>
              <a:ext cx="49213" cy="52388"/>
            </a:xfrm>
            <a:custGeom>
              <a:avLst/>
              <a:gdLst/>
              <a:ahLst/>
              <a:cxnLst>
                <a:cxn ang="0">
                  <a:pos x="24" y="3"/>
                </a:cxn>
                <a:cxn ang="0">
                  <a:pos x="21" y="25"/>
                </a:cxn>
                <a:cxn ang="0">
                  <a:pos x="4" y="26"/>
                </a:cxn>
                <a:cxn ang="0">
                  <a:pos x="0" y="9"/>
                </a:cxn>
                <a:cxn ang="0">
                  <a:pos x="21" y="0"/>
                </a:cxn>
                <a:cxn ang="0">
                  <a:pos x="23" y="1"/>
                </a:cxn>
                <a:cxn ang="0">
                  <a:pos x="24" y="3"/>
                </a:cxn>
              </a:cxnLst>
              <a:rect l="0" t="0" r="r" b="b"/>
              <a:pathLst>
                <a:path w="24" h="26">
                  <a:moveTo>
                    <a:pt x="24" y="3"/>
                  </a:moveTo>
                  <a:cubicBezTo>
                    <a:pt x="21" y="25"/>
                    <a:pt x="21" y="25"/>
                    <a:pt x="21" y="25"/>
                  </a:cubicBezTo>
                  <a:cubicBezTo>
                    <a:pt x="4" y="26"/>
                    <a:pt x="4" y="26"/>
                    <a:pt x="4" y="26"/>
                  </a:cubicBezTo>
                  <a:cubicBezTo>
                    <a:pt x="0" y="9"/>
                    <a:pt x="0" y="9"/>
                    <a:pt x="0" y="9"/>
                  </a:cubicBezTo>
                  <a:cubicBezTo>
                    <a:pt x="21" y="0"/>
                    <a:pt x="21" y="0"/>
                    <a:pt x="21" y="0"/>
                  </a:cubicBezTo>
                  <a:cubicBezTo>
                    <a:pt x="22" y="0"/>
                    <a:pt x="23" y="0"/>
                    <a:pt x="23" y="1"/>
                  </a:cubicBezTo>
                  <a:cubicBezTo>
                    <a:pt x="24" y="1"/>
                    <a:pt x="24" y="2"/>
                    <a:pt x="24"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5" name="Picture 460"/>
            <p:cNvPicPr>
              <a:picLocks noChangeAspect="1" noChangeArrowheads="1"/>
            </p:cNvPicPr>
            <p:nvPr/>
          </p:nvPicPr>
          <p:blipFill>
            <a:blip r:embed="rId7" cstate="print"/>
            <a:srcRect/>
            <a:stretch>
              <a:fillRect/>
            </a:stretch>
          </p:blipFill>
          <p:spPr bwMode="auto">
            <a:xfrm>
              <a:off x="521718" y="3391248"/>
              <a:ext cx="66675" cy="71438"/>
            </a:xfrm>
            <a:prstGeom prst="rect">
              <a:avLst/>
            </a:prstGeom>
            <a:noFill/>
            <a:ln w="9525">
              <a:noFill/>
              <a:miter lim="800000"/>
              <a:headEnd/>
              <a:tailEnd/>
            </a:ln>
          </p:spPr>
        </p:pic>
        <p:sp>
          <p:nvSpPr>
            <p:cNvPr id="96" name="Freeform 461"/>
            <p:cNvSpPr>
              <a:spLocks/>
            </p:cNvSpPr>
            <p:nvPr/>
          </p:nvSpPr>
          <p:spPr bwMode="auto">
            <a:xfrm>
              <a:off x="534418" y="3400773"/>
              <a:ext cx="44450" cy="46038"/>
            </a:xfrm>
            <a:custGeom>
              <a:avLst/>
              <a:gdLst/>
              <a:ahLst/>
              <a:cxnLst>
                <a:cxn ang="0">
                  <a:pos x="22" y="2"/>
                </a:cxn>
                <a:cxn ang="0">
                  <a:pos x="14" y="23"/>
                </a:cxn>
                <a:cxn ang="0">
                  <a:pos x="6" y="20"/>
                </a:cxn>
                <a:cxn ang="0">
                  <a:pos x="0" y="16"/>
                </a:cxn>
                <a:cxn ang="0">
                  <a:pos x="20" y="1"/>
                </a:cxn>
                <a:cxn ang="0">
                  <a:pos x="21" y="1"/>
                </a:cxn>
                <a:cxn ang="0">
                  <a:pos x="22" y="2"/>
                </a:cxn>
              </a:cxnLst>
              <a:rect l="0" t="0" r="r" b="b"/>
              <a:pathLst>
                <a:path w="22" h="23">
                  <a:moveTo>
                    <a:pt x="22" y="2"/>
                  </a:moveTo>
                  <a:cubicBezTo>
                    <a:pt x="14" y="23"/>
                    <a:pt x="14" y="23"/>
                    <a:pt x="14" y="23"/>
                  </a:cubicBezTo>
                  <a:cubicBezTo>
                    <a:pt x="6" y="20"/>
                    <a:pt x="6" y="20"/>
                    <a:pt x="6" y="20"/>
                  </a:cubicBezTo>
                  <a:cubicBezTo>
                    <a:pt x="0" y="16"/>
                    <a:pt x="0" y="16"/>
                    <a:pt x="0" y="16"/>
                  </a:cubicBezTo>
                  <a:cubicBezTo>
                    <a:pt x="20" y="1"/>
                    <a:pt x="20" y="1"/>
                    <a:pt x="20" y="1"/>
                  </a:cubicBezTo>
                  <a:cubicBezTo>
                    <a:pt x="20" y="0"/>
                    <a:pt x="21" y="0"/>
                    <a:pt x="21" y="1"/>
                  </a:cubicBezTo>
                  <a:cubicBezTo>
                    <a:pt x="22" y="1"/>
                    <a:pt x="22" y="2"/>
                    <a:pt x="2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7" name="Picture 462"/>
            <p:cNvPicPr>
              <a:picLocks noChangeAspect="1" noChangeArrowheads="1"/>
            </p:cNvPicPr>
            <p:nvPr/>
          </p:nvPicPr>
          <p:blipFill>
            <a:blip r:embed="rId8" cstate="print"/>
            <a:srcRect/>
            <a:stretch>
              <a:fillRect/>
            </a:stretch>
          </p:blipFill>
          <p:spPr bwMode="auto">
            <a:xfrm>
              <a:off x="524893" y="3389660"/>
              <a:ext cx="66675" cy="66675"/>
            </a:xfrm>
            <a:prstGeom prst="rect">
              <a:avLst/>
            </a:prstGeom>
            <a:noFill/>
            <a:ln w="9525">
              <a:noFill/>
              <a:miter lim="800000"/>
              <a:headEnd/>
              <a:tailEnd/>
            </a:ln>
          </p:spPr>
        </p:pic>
        <p:pic>
          <p:nvPicPr>
            <p:cNvPr id="98" name="Picture 463"/>
            <p:cNvPicPr>
              <a:picLocks noChangeAspect="1" noChangeArrowheads="1"/>
            </p:cNvPicPr>
            <p:nvPr/>
          </p:nvPicPr>
          <p:blipFill>
            <a:blip r:embed="rId9" cstate="print"/>
            <a:srcRect/>
            <a:stretch>
              <a:fillRect/>
            </a:stretch>
          </p:blipFill>
          <p:spPr bwMode="auto">
            <a:xfrm>
              <a:off x="412180" y="3413473"/>
              <a:ext cx="169863" cy="187325"/>
            </a:xfrm>
            <a:prstGeom prst="rect">
              <a:avLst/>
            </a:prstGeom>
            <a:noFill/>
            <a:ln w="9525">
              <a:noFill/>
              <a:miter lim="800000"/>
              <a:headEnd/>
              <a:tailEnd/>
            </a:ln>
          </p:spPr>
        </p:pic>
        <p:pic>
          <p:nvPicPr>
            <p:cNvPr id="99" name="Picture 464"/>
            <p:cNvPicPr>
              <a:picLocks noChangeAspect="1" noChangeArrowheads="1"/>
            </p:cNvPicPr>
            <p:nvPr/>
          </p:nvPicPr>
          <p:blipFill>
            <a:blip r:embed="rId10" cstate="print"/>
            <a:srcRect/>
            <a:stretch>
              <a:fillRect/>
            </a:stretch>
          </p:blipFill>
          <p:spPr bwMode="auto">
            <a:xfrm>
              <a:off x="551880" y="3392835"/>
              <a:ext cx="36513" cy="36513"/>
            </a:xfrm>
            <a:prstGeom prst="rect">
              <a:avLst/>
            </a:prstGeom>
            <a:noFill/>
            <a:ln w="9525">
              <a:noFill/>
              <a:miter lim="800000"/>
              <a:headEnd/>
              <a:tailEnd/>
            </a:ln>
          </p:spPr>
        </p:pic>
        <p:pic>
          <p:nvPicPr>
            <p:cNvPr id="100" name="Picture 465"/>
            <p:cNvPicPr>
              <a:picLocks noChangeAspect="1" noChangeArrowheads="1"/>
            </p:cNvPicPr>
            <p:nvPr/>
          </p:nvPicPr>
          <p:blipFill>
            <a:blip r:embed="rId11" cstate="print"/>
            <a:srcRect/>
            <a:stretch>
              <a:fillRect/>
            </a:stretch>
          </p:blipFill>
          <p:spPr bwMode="auto">
            <a:xfrm>
              <a:off x="412180" y="3413473"/>
              <a:ext cx="133350" cy="163513"/>
            </a:xfrm>
            <a:prstGeom prst="rect">
              <a:avLst/>
            </a:prstGeom>
            <a:noFill/>
            <a:ln w="9525">
              <a:noFill/>
              <a:miter lim="800000"/>
              <a:headEnd/>
              <a:tailEnd/>
            </a:ln>
          </p:spPr>
        </p:pic>
        <p:pic>
          <p:nvPicPr>
            <p:cNvPr id="101" name="Picture 466"/>
            <p:cNvPicPr>
              <a:picLocks noChangeAspect="1" noChangeArrowheads="1"/>
            </p:cNvPicPr>
            <p:nvPr/>
          </p:nvPicPr>
          <p:blipFill>
            <a:blip r:embed="rId12" cstate="print"/>
            <a:srcRect/>
            <a:stretch>
              <a:fillRect/>
            </a:stretch>
          </p:blipFill>
          <p:spPr bwMode="auto">
            <a:xfrm>
              <a:off x="445518" y="3437285"/>
              <a:ext cx="133350" cy="163513"/>
            </a:xfrm>
            <a:prstGeom prst="rect">
              <a:avLst/>
            </a:prstGeom>
            <a:noFill/>
            <a:ln w="9525">
              <a:noFill/>
              <a:miter lim="800000"/>
              <a:headEnd/>
              <a:tailEnd/>
            </a:ln>
          </p:spPr>
        </p:pic>
        <p:pic>
          <p:nvPicPr>
            <p:cNvPr id="102" name="Picture 467"/>
            <p:cNvPicPr>
              <a:picLocks noChangeAspect="1" noChangeArrowheads="1"/>
            </p:cNvPicPr>
            <p:nvPr/>
          </p:nvPicPr>
          <p:blipFill>
            <a:blip r:embed="rId13" cstate="print"/>
            <a:srcRect/>
            <a:stretch>
              <a:fillRect/>
            </a:stretch>
          </p:blipFill>
          <p:spPr bwMode="auto">
            <a:xfrm>
              <a:off x="426468" y="3421410"/>
              <a:ext cx="120650" cy="152400"/>
            </a:xfrm>
            <a:prstGeom prst="rect">
              <a:avLst/>
            </a:prstGeom>
            <a:noFill/>
            <a:ln w="9525">
              <a:noFill/>
              <a:miter lim="800000"/>
              <a:headEnd/>
              <a:tailEnd/>
            </a:ln>
          </p:spPr>
        </p:pic>
        <p:sp>
          <p:nvSpPr>
            <p:cNvPr id="103" name="Freeform 468"/>
            <p:cNvSpPr>
              <a:spLocks/>
            </p:cNvSpPr>
            <p:nvPr/>
          </p:nvSpPr>
          <p:spPr bwMode="auto">
            <a:xfrm>
              <a:off x="458218" y="3445223"/>
              <a:ext cx="104775" cy="134938"/>
            </a:xfrm>
            <a:custGeom>
              <a:avLst/>
              <a:gdLst/>
              <a:ahLst/>
              <a:cxnLst>
                <a:cxn ang="0">
                  <a:pos x="0" y="67"/>
                </a:cxn>
                <a:cxn ang="0">
                  <a:pos x="0" y="67"/>
                </a:cxn>
                <a:cxn ang="0">
                  <a:pos x="1" y="67"/>
                </a:cxn>
                <a:cxn ang="0">
                  <a:pos x="52" y="1"/>
                </a:cxn>
                <a:cxn ang="0">
                  <a:pos x="52" y="1"/>
                </a:cxn>
                <a:cxn ang="0">
                  <a:pos x="52" y="1"/>
                </a:cxn>
                <a:cxn ang="0">
                  <a:pos x="0" y="67"/>
                </a:cxn>
              </a:cxnLst>
              <a:rect l="0" t="0" r="r" b="b"/>
              <a:pathLst>
                <a:path w="52" h="67">
                  <a:moveTo>
                    <a:pt x="0" y="67"/>
                  </a:moveTo>
                  <a:cubicBezTo>
                    <a:pt x="0" y="67"/>
                    <a:pt x="0" y="67"/>
                    <a:pt x="0" y="67"/>
                  </a:cubicBezTo>
                  <a:cubicBezTo>
                    <a:pt x="1" y="67"/>
                    <a:pt x="1" y="67"/>
                    <a:pt x="1" y="67"/>
                  </a:cubicBezTo>
                  <a:cubicBezTo>
                    <a:pt x="52" y="1"/>
                    <a:pt x="52" y="1"/>
                    <a:pt x="52" y="1"/>
                  </a:cubicBezTo>
                  <a:cubicBezTo>
                    <a:pt x="52" y="1"/>
                    <a:pt x="52" y="1"/>
                    <a:pt x="52" y="1"/>
                  </a:cubicBezTo>
                  <a:cubicBezTo>
                    <a:pt x="52" y="0"/>
                    <a:pt x="52" y="0"/>
                    <a:pt x="52" y="1"/>
                  </a:cubicBezTo>
                  <a:lnTo>
                    <a:pt x="0"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4" name="Picture 469"/>
            <p:cNvPicPr>
              <a:picLocks noChangeAspect="1" noChangeArrowheads="1"/>
            </p:cNvPicPr>
            <p:nvPr/>
          </p:nvPicPr>
          <p:blipFill>
            <a:blip r:embed="rId14" cstate="print"/>
            <a:srcRect/>
            <a:stretch>
              <a:fillRect/>
            </a:stretch>
          </p:blipFill>
          <p:spPr bwMode="auto">
            <a:xfrm>
              <a:off x="401068" y="3549998"/>
              <a:ext cx="71438" cy="66675"/>
            </a:xfrm>
            <a:prstGeom prst="rect">
              <a:avLst/>
            </a:prstGeom>
            <a:noFill/>
            <a:ln w="9525">
              <a:noFill/>
              <a:miter lim="800000"/>
              <a:headEnd/>
              <a:tailEnd/>
            </a:ln>
          </p:spPr>
        </p:pic>
        <p:pic>
          <p:nvPicPr>
            <p:cNvPr id="105" name="Picture 470"/>
            <p:cNvPicPr>
              <a:picLocks noChangeAspect="1" noChangeArrowheads="1"/>
            </p:cNvPicPr>
            <p:nvPr/>
          </p:nvPicPr>
          <p:blipFill>
            <a:blip r:embed="rId15" cstate="print"/>
            <a:srcRect/>
            <a:stretch>
              <a:fillRect/>
            </a:stretch>
          </p:blipFill>
          <p:spPr bwMode="auto">
            <a:xfrm>
              <a:off x="401068" y="3549998"/>
              <a:ext cx="71438" cy="66675"/>
            </a:xfrm>
            <a:prstGeom prst="rect">
              <a:avLst/>
            </a:prstGeom>
            <a:noFill/>
            <a:ln w="9525">
              <a:noFill/>
              <a:miter lim="800000"/>
              <a:headEnd/>
              <a:tailEnd/>
            </a:ln>
          </p:spPr>
        </p:pic>
        <p:pic>
          <p:nvPicPr>
            <p:cNvPr id="106" name="Picture 471"/>
            <p:cNvPicPr>
              <a:picLocks noChangeAspect="1" noChangeArrowheads="1"/>
            </p:cNvPicPr>
            <p:nvPr/>
          </p:nvPicPr>
          <p:blipFill>
            <a:blip r:embed="rId16" cstate="print"/>
            <a:srcRect/>
            <a:stretch>
              <a:fillRect/>
            </a:stretch>
          </p:blipFill>
          <p:spPr bwMode="auto">
            <a:xfrm>
              <a:off x="401068" y="3549998"/>
              <a:ext cx="73025" cy="66675"/>
            </a:xfrm>
            <a:prstGeom prst="rect">
              <a:avLst/>
            </a:prstGeom>
            <a:noFill/>
            <a:ln w="9525">
              <a:noFill/>
              <a:miter lim="800000"/>
              <a:headEnd/>
              <a:tailEnd/>
            </a:ln>
          </p:spPr>
        </p:pic>
        <p:pic>
          <p:nvPicPr>
            <p:cNvPr id="107" name="Picture 472"/>
            <p:cNvPicPr>
              <a:picLocks noChangeAspect="1" noChangeArrowheads="1"/>
            </p:cNvPicPr>
            <p:nvPr/>
          </p:nvPicPr>
          <p:blipFill>
            <a:blip r:embed="rId17" cstate="print"/>
            <a:srcRect/>
            <a:stretch>
              <a:fillRect/>
            </a:stretch>
          </p:blipFill>
          <p:spPr bwMode="auto">
            <a:xfrm>
              <a:off x="401068" y="3548410"/>
              <a:ext cx="73025" cy="68263"/>
            </a:xfrm>
            <a:prstGeom prst="rect">
              <a:avLst/>
            </a:prstGeom>
            <a:noFill/>
            <a:ln w="9525">
              <a:noFill/>
              <a:miter lim="800000"/>
              <a:headEnd/>
              <a:tailEnd/>
            </a:ln>
          </p:spPr>
        </p:pic>
        <p:pic>
          <p:nvPicPr>
            <p:cNvPr id="108" name="Picture 473"/>
            <p:cNvPicPr>
              <a:picLocks noChangeAspect="1" noChangeArrowheads="1"/>
            </p:cNvPicPr>
            <p:nvPr/>
          </p:nvPicPr>
          <p:blipFill>
            <a:blip r:embed="rId18" cstate="print"/>
            <a:srcRect/>
            <a:stretch>
              <a:fillRect/>
            </a:stretch>
          </p:blipFill>
          <p:spPr bwMode="auto">
            <a:xfrm>
              <a:off x="401068" y="3548410"/>
              <a:ext cx="73025" cy="66675"/>
            </a:xfrm>
            <a:prstGeom prst="rect">
              <a:avLst/>
            </a:prstGeom>
            <a:noFill/>
            <a:ln w="9525">
              <a:noFill/>
              <a:miter lim="800000"/>
              <a:headEnd/>
              <a:tailEnd/>
            </a:ln>
          </p:spPr>
        </p:pic>
        <p:pic>
          <p:nvPicPr>
            <p:cNvPr id="109" name="Picture 474"/>
            <p:cNvPicPr>
              <a:picLocks noChangeAspect="1" noChangeArrowheads="1"/>
            </p:cNvPicPr>
            <p:nvPr/>
          </p:nvPicPr>
          <p:blipFill>
            <a:blip r:embed="rId19" cstate="print"/>
            <a:srcRect/>
            <a:stretch>
              <a:fillRect/>
            </a:stretch>
          </p:blipFill>
          <p:spPr bwMode="auto">
            <a:xfrm>
              <a:off x="401068" y="3548410"/>
              <a:ext cx="73025" cy="66675"/>
            </a:xfrm>
            <a:prstGeom prst="rect">
              <a:avLst/>
            </a:prstGeom>
            <a:noFill/>
            <a:ln w="9525">
              <a:noFill/>
              <a:miter lim="800000"/>
              <a:headEnd/>
              <a:tailEnd/>
            </a:ln>
          </p:spPr>
        </p:pic>
        <p:pic>
          <p:nvPicPr>
            <p:cNvPr id="110" name="Picture 475"/>
            <p:cNvPicPr>
              <a:picLocks noChangeAspect="1" noChangeArrowheads="1"/>
            </p:cNvPicPr>
            <p:nvPr/>
          </p:nvPicPr>
          <p:blipFill>
            <a:blip r:embed="rId20" cstate="print"/>
            <a:srcRect/>
            <a:stretch>
              <a:fillRect/>
            </a:stretch>
          </p:blipFill>
          <p:spPr bwMode="auto">
            <a:xfrm>
              <a:off x="401068" y="3548410"/>
              <a:ext cx="73025" cy="66675"/>
            </a:xfrm>
            <a:prstGeom prst="rect">
              <a:avLst/>
            </a:prstGeom>
            <a:noFill/>
            <a:ln w="9525">
              <a:noFill/>
              <a:miter lim="800000"/>
              <a:headEnd/>
              <a:tailEnd/>
            </a:ln>
          </p:spPr>
        </p:pic>
        <p:pic>
          <p:nvPicPr>
            <p:cNvPr id="111" name="Picture 476"/>
            <p:cNvPicPr>
              <a:picLocks noChangeAspect="1" noChangeArrowheads="1"/>
            </p:cNvPicPr>
            <p:nvPr/>
          </p:nvPicPr>
          <p:blipFill>
            <a:blip r:embed="rId21" cstate="print"/>
            <a:srcRect/>
            <a:stretch>
              <a:fillRect/>
            </a:stretch>
          </p:blipFill>
          <p:spPr bwMode="auto">
            <a:xfrm>
              <a:off x="401068" y="3548410"/>
              <a:ext cx="73025" cy="66675"/>
            </a:xfrm>
            <a:prstGeom prst="rect">
              <a:avLst/>
            </a:prstGeom>
            <a:noFill/>
            <a:ln w="9525">
              <a:noFill/>
              <a:miter lim="800000"/>
              <a:headEnd/>
              <a:tailEnd/>
            </a:ln>
          </p:spPr>
        </p:pic>
        <p:pic>
          <p:nvPicPr>
            <p:cNvPr id="112" name="Picture 477"/>
            <p:cNvPicPr>
              <a:picLocks noChangeAspect="1" noChangeArrowheads="1"/>
            </p:cNvPicPr>
            <p:nvPr/>
          </p:nvPicPr>
          <p:blipFill>
            <a:blip r:embed="rId22" cstate="print"/>
            <a:srcRect/>
            <a:stretch>
              <a:fillRect/>
            </a:stretch>
          </p:blipFill>
          <p:spPr bwMode="auto">
            <a:xfrm>
              <a:off x="401068" y="3548410"/>
              <a:ext cx="73025" cy="66675"/>
            </a:xfrm>
            <a:prstGeom prst="rect">
              <a:avLst/>
            </a:prstGeom>
            <a:noFill/>
            <a:ln w="9525">
              <a:noFill/>
              <a:miter lim="800000"/>
              <a:headEnd/>
              <a:tailEnd/>
            </a:ln>
          </p:spPr>
        </p:pic>
        <p:pic>
          <p:nvPicPr>
            <p:cNvPr id="113" name="Picture 478"/>
            <p:cNvPicPr>
              <a:picLocks noChangeAspect="1" noChangeArrowheads="1"/>
            </p:cNvPicPr>
            <p:nvPr/>
          </p:nvPicPr>
          <p:blipFill>
            <a:blip r:embed="rId23" cstate="print"/>
            <a:srcRect/>
            <a:stretch>
              <a:fillRect/>
            </a:stretch>
          </p:blipFill>
          <p:spPr bwMode="auto">
            <a:xfrm>
              <a:off x="401068" y="3548410"/>
              <a:ext cx="73025" cy="66675"/>
            </a:xfrm>
            <a:prstGeom prst="rect">
              <a:avLst/>
            </a:prstGeom>
            <a:noFill/>
            <a:ln w="9525">
              <a:noFill/>
              <a:miter lim="800000"/>
              <a:headEnd/>
              <a:tailEnd/>
            </a:ln>
          </p:spPr>
        </p:pic>
        <p:pic>
          <p:nvPicPr>
            <p:cNvPr id="114" name="Picture 479"/>
            <p:cNvPicPr>
              <a:picLocks noChangeAspect="1" noChangeArrowheads="1"/>
            </p:cNvPicPr>
            <p:nvPr/>
          </p:nvPicPr>
          <p:blipFill>
            <a:blip r:embed="rId24" cstate="print"/>
            <a:srcRect/>
            <a:stretch>
              <a:fillRect/>
            </a:stretch>
          </p:blipFill>
          <p:spPr bwMode="auto">
            <a:xfrm>
              <a:off x="401068" y="3548410"/>
              <a:ext cx="73025" cy="66675"/>
            </a:xfrm>
            <a:prstGeom prst="rect">
              <a:avLst/>
            </a:prstGeom>
            <a:noFill/>
            <a:ln w="9525">
              <a:noFill/>
              <a:miter lim="800000"/>
              <a:headEnd/>
              <a:tailEnd/>
            </a:ln>
          </p:spPr>
        </p:pic>
        <p:pic>
          <p:nvPicPr>
            <p:cNvPr id="115" name="Picture 480"/>
            <p:cNvPicPr>
              <a:picLocks noChangeAspect="1" noChangeArrowheads="1"/>
            </p:cNvPicPr>
            <p:nvPr/>
          </p:nvPicPr>
          <p:blipFill>
            <a:blip r:embed="rId25" cstate="print"/>
            <a:srcRect/>
            <a:stretch>
              <a:fillRect/>
            </a:stretch>
          </p:blipFill>
          <p:spPr bwMode="auto">
            <a:xfrm>
              <a:off x="401068" y="3548410"/>
              <a:ext cx="73025" cy="66675"/>
            </a:xfrm>
            <a:prstGeom prst="rect">
              <a:avLst/>
            </a:prstGeom>
            <a:noFill/>
            <a:ln w="9525">
              <a:noFill/>
              <a:miter lim="800000"/>
              <a:headEnd/>
              <a:tailEnd/>
            </a:ln>
          </p:spPr>
        </p:pic>
        <p:pic>
          <p:nvPicPr>
            <p:cNvPr id="116" name="Picture 481"/>
            <p:cNvPicPr>
              <a:picLocks noChangeAspect="1" noChangeArrowheads="1"/>
            </p:cNvPicPr>
            <p:nvPr/>
          </p:nvPicPr>
          <p:blipFill>
            <a:blip r:embed="rId26" cstate="print"/>
            <a:srcRect/>
            <a:stretch>
              <a:fillRect/>
            </a:stretch>
          </p:blipFill>
          <p:spPr bwMode="auto">
            <a:xfrm>
              <a:off x="401068" y="3553173"/>
              <a:ext cx="73025" cy="61913"/>
            </a:xfrm>
            <a:prstGeom prst="rect">
              <a:avLst/>
            </a:prstGeom>
            <a:noFill/>
            <a:ln w="9525">
              <a:noFill/>
              <a:miter lim="800000"/>
              <a:headEnd/>
              <a:tailEnd/>
            </a:ln>
          </p:spPr>
        </p:pic>
        <p:pic>
          <p:nvPicPr>
            <p:cNvPr id="117" name="Picture 482"/>
            <p:cNvPicPr>
              <a:picLocks noChangeAspect="1" noChangeArrowheads="1"/>
            </p:cNvPicPr>
            <p:nvPr/>
          </p:nvPicPr>
          <p:blipFill>
            <a:blip r:embed="rId27" cstate="print"/>
            <a:srcRect/>
            <a:stretch>
              <a:fillRect/>
            </a:stretch>
          </p:blipFill>
          <p:spPr bwMode="auto">
            <a:xfrm>
              <a:off x="402655" y="3553173"/>
              <a:ext cx="71438" cy="61913"/>
            </a:xfrm>
            <a:prstGeom prst="rect">
              <a:avLst/>
            </a:prstGeom>
            <a:noFill/>
            <a:ln w="9525">
              <a:noFill/>
              <a:miter lim="800000"/>
              <a:headEnd/>
              <a:tailEnd/>
            </a:ln>
          </p:spPr>
        </p:pic>
        <p:pic>
          <p:nvPicPr>
            <p:cNvPr id="118" name="Picture 483"/>
            <p:cNvPicPr>
              <a:picLocks noChangeAspect="1" noChangeArrowheads="1"/>
            </p:cNvPicPr>
            <p:nvPr/>
          </p:nvPicPr>
          <p:blipFill>
            <a:blip r:embed="rId28" cstate="print"/>
            <a:srcRect/>
            <a:stretch>
              <a:fillRect/>
            </a:stretch>
          </p:blipFill>
          <p:spPr bwMode="auto">
            <a:xfrm>
              <a:off x="402655" y="3553173"/>
              <a:ext cx="71438" cy="60325"/>
            </a:xfrm>
            <a:prstGeom prst="rect">
              <a:avLst/>
            </a:prstGeom>
            <a:noFill/>
            <a:ln w="9525">
              <a:noFill/>
              <a:miter lim="800000"/>
              <a:headEnd/>
              <a:tailEnd/>
            </a:ln>
          </p:spPr>
        </p:pic>
        <p:pic>
          <p:nvPicPr>
            <p:cNvPr id="119" name="Picture 484"/>
            <p:cNvPicPr>
              <a:picLocks noChangeAspect="1" noChangeArrowheads="1"/>
            </p:cNvPicPr>
            <p:nvPr/>
          </p:nvPicPr>
          <p:blipFill>
            <a:blip r:embed="rId29" cstate="print"/>
            <a:srcRect/>
            <a:stretch>
              <a:fillRect/>
            </a:stretch>
          </p:blipFill>
          <p:spPr bwMode="auto">
            <a:xfrm>
              <a:off x="402655" y="3553173"/>
              <a:ext cx="71438" cy="60325"/>
            </a:xfrm>
            <a:prstGeom prst="rect">
              <a:avLst/>
            </a:prstGeom>
            <a:noFill/>
            <a:ln w="9525">
              <a:noFill/>
              <a:miter lim="800000"/>
              <a:headEnd/>
              <a:tailEnd/>
            </a:ln>
          </p:spPr>
        </p:pic>
        <p:pic>
          <p:nvPicPr>
            <p:cNvPr id="120" name="Picture 485"/>
            <p:cNvPicPr>
              <a:picLocks noChangeAspect="1" noChangeArrowheads="1"/>
            </p:cNvPicPr>
            <p:nvPr/>
          </p:nvPicPr>
          <p:blipFill>
            <a:blip r:embed="rId30" cstate="print"/>
            <a:srcRect/>
            <a:stretch>
              <a:fillRect/>
            </a:stretch>
          </p:blipFill>
          <p:spPr bwMode="auto">
            <a:xfrm>
              <a:off x="402655" y="3553173"/>
              <a:ext cx="73025" cy="60325"/>
            </a:xfrm>
            <a:prstGeom prst="rect">
              <a:avLst/>
            </a:prstGeom>
            <a:noFill/>
            <a:ln w="9525">
              <a:noFill/>
              <a:miter lim="800000"/>
              <a:headEnd/>
              <a:tailEnd/>
            </a:ln>
          </p:spPr>
        </p:pic>
        <p:sp>
          <p:nvSpPr>
            <p:cNvPr id="121" name="Freeform 486"/>
            <p:cNvSpPr>
              <a:spLocks/>
            </p:cNvSpPr>
            <p:nvPr/>
          </p:nvSpPr>
          <p:spPr bwMode="auto">
            <a:xfrm>
              <a:off x="418530" y="3556348"/>
              <a:ext cx="49213" cy="38100"/>
            </a:xfrm>
            <a:custGeom>
              <a:avLst/>
              <a:gdLst/>
              <a:ahLst/>
              <a:cxnLst>
                <a:cxn ang="0">
                  <a:pos x="2" y="0"/>
                </a:cxn>
                <a:cxn ang="0">
                  <a:pos x="0" y="1"/>
                </a:cxn>
                <a:cxn ang="0">
                  <a:pos x="30" y="24"/>
                </a:cxn>
                <a:cxn ang="0">
                  <a:pos x="31" y="22"/>
                </a:cxn>
                <a:cxn ang="0">
                  <a:pos x="2" y="0"/>
                </a:cxn>
              </a:cxnLst>
              <a:rect l="0" t="0" r="r" b="b"/>
              <a:pathLst>
                <a:path w="31" h="24">
                  <a:moveTo>
                    <a:pt x="2" y="0"/>
                  </a:moveTo>
                  <a:lnTo>
                    <a:pt x="0" y="1"/>
                  </a:lnTo>
                  <a:lnTo>
                    <a:pt x="30" y="24"/>
                  </a:lnTo>
                  <a:lnTo>
                    <a:pt x="31"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487"/>
            <p:cNvSpPr>
              <a:spLocks/>
            </p:cNvSpPr>
            <p:nvPr/>
          </p:nvSpPr>
          <p:spPr bwMode="auto">
            <a:xfrm>
              <a:off x="418530" y="3556348"/>
              <a:ext cx="49213" cy="38100"/>
            </a:xfrm>
            <a:custGeom>
              <a:avLst/>
              <a:gdLst/>
              <a:ahLst/>
              <a:cxnLst>
                <a:cxn ang="0">
                  <a:pos x="2" y="0"/>
                </a:cxn>
                <a:cxn ang="0">
                  <a:pos x="0" y="1"/>
                </a:cxn>
                <a:cxn ang="0">
                  <a:pos x="30" y="24"/>
                </a:cxn>
                <a:cxn ang="0">
                  <a:pos x="31" y="22"/>
                </a:cxn>
                <a:cxn ang="0">
                  <a:pos x="2" y="0"/>
                </a:cxn>
              </a:cxnLst>
              <a:rect l="0" t="0" r="r" b="b"/>
              <a:pathLst>
                <a:path w="31" h="24">
                  <a:moveTo>
                    <a:pt x="2" y="0"/>
                  </a:moveTo>
                  <a:lnTo>
                    <a:pt x="0" y="1"/>
                  </a:lnTo>
                  <a:lnTo>
                    <a:pt x="30" y="24"/>
                  </a:lnTo>
                  <a:lnTo>
                    <a:pt x="31"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Freeform 488"/>
            <p:cNvSpPr>
              <a:spLocks/>
            </p:cNvSpPr>
            <p:nvPr/>
          </p:nvSpPr>
          <p:spPr bwMode="auto">
            <a:xfrm>
              <a:off x="418530" y="3556348"/>
              <a:ext cx="47625" cy="38100"/>
            </a:xfrm>
            <a:custGeom>
              <a:avLst/>
              <a:gdLst/>
              <a:ahLst/>
              <a:cxnLst>
                <a:cxn ang="0">
                  <a:pos x="2" y="0"/>
                </a:cxn>
                <a:cxn ang="0">
                  <a:pos x="0" y="1"/>
                </a:cxn>
                <a:cxn ang="0">
                  <a:pos x="30" y="24"/>
                </a:cxn>
                <a:cxn ang="0">
                  <a:pos x="30" y="22"/>
                </a:cxn>
                <a:cxn ang="0">
                  <a:pos x="2" y="0"/>
                </a:cxn>
              </a:cxnLst>
              <a:rect l="0" t="0" r="r" b="b"/>
              <a:pathLst>
                <a:path w="30" h="24">
                  <a:moveTo>
                    <a:pt x="2" y="0"/>
                  </a:moveTo>
                  <a:lnTo>
                    <a:pt x="0" y="1"/>
                  </a:lnTo>
                  <a:lnTo>
                    <a:pt x="30" y="24"/>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4" name="Freeform 489"/>
            <p:cNvSpPr>
              <a:spLocks/>
            </p:cNvSpPr>
            <p:nvPr/>
          </p:nvSpPr>
          <p:spPr bwMode="auto">
            <a:xfrm>
              <a:off x="418530" y="3556348"/>
              <a:ext cx="47625" cy="36513"/>
            </a:xfrm>
            <a:custGeom>
              <a:avLst/>
              <a:gdLst/>
              <a:ahLst/>
              <a:cxnLst>
                <a:cxn ang="0">
                  <a:pos x="2" y="0"/>
                </a:cxn>
                <a:cxn ang="0">
                  <a:pos x="0" y="1"/>
                </a:cxn>
                <a:cxn ang="0">
                  <a:pos x="30" y="23"/>
                </a:cxn>
                <a:cxn ang="0">
                  <a:pos x="30" y="22"/>
                </a:cxn>
                <a:cxn ang="0">
                  <a:pos x="2" y="0"/>
                </a:cxn>
              </a:cxnLst>
              <a:rect l="0" t="0" r="r" b="b"/>
              <a:pathLst>
                <a:path w="30" h="23">
                  <a:moveTo>
                    <a:pt x="2" y="0"/>
                  </a:moveTo>
                  <a:lnTo>
                    <a:pt x="0" y="1"/>
                  </a:lnTo>
                  <a:lnTo>
                    <a:pt x="30" y="23"/>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5" name="Freeform 490"/>
            <p:cNvSpPr>
              <a:spLocks/>
            </p:cNvSpPr>
            <p:nvPr/>
          </p:nvSpPr>
          <p:spPr bwMode="auto">
            <a:xfrm>
              <a:off x="418530" y="3556348"/>
              <a:ext cx="47625" cy="36513"/>
            </a:xfrm>
            <a:custGeom>
              <a:avLst/>
              <a:gdLst/>
              <a:ahLst/>
              <a:cxnLst>
                <a:cxn ang="0">
                  <a:pos x="2" y="0"/>
                </a:cxn>
                <a:cxn ang="0">
                  <a:pos x="0" y="1"/>
                </a:cxn>
                <a:cxn ang="0">
                  <a:pos x="30" y="23"/>
                </a:cxn>
                <a:cxn ang="0">
                  <a:pos x="30" y="22"/>
                </a:cxn>
                <a:cxn ang="0">
                  <a:pos x="2" y="0"/>
                </a:cxn>
              </a:cxnLst>
              <a:rect l="0" t="0" r="r" b="b"/>
              <a:pathLst>
                <a:path w="30" h="23">
                  <a:moveTo>
                    <a:pt x="2" y="0"/>
                  </a:moveTo>
                  <a:lnTo>
                    <a:pt x="0" y="1"/>
                  </a:lnTo>
                  <a:lnTo>
                    <a:pt x="30" y="23"/>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6" name="Freeform 491"/>
            <p:cNvSpPr>
              <a:spLocks/>
            </p:cNvSpPr>
            <p:nvPr/>
          </p:nvSpPr>
          <p:spPr bwMode="auto">
            <a:xfrm>
              <a:off x="418530" y="3556348"/>
              <a:ext cx="47625" cy="36513"/>
            </a:xfrm>
            <a:custGeom>
              <a:avLst/>
              <a:gdLst/>
              <a:ahLst/>
              <a:cxnLst>
                <a:cxn ang="0">
                  <a:pos x="2" y="0"/>
                </a:cxn>
                <a:cxn ang="0">
                  <a:pos x="0" y="1"/>
                </a:cxn>
                <a:cxn ang="0">
                  <a:pos x="30" y="23"/>
                </a:cxn>
                <a:cxn ang="0">
                  <a:pos x="30" y="22"/>
                </a:cxn>
                <a:cxn ang="0">
                  <a:pos x="2" y="0"/>
                </a:cxn>
              </a:cxnLst>
              <a:rect l="0" t="0" r="r" b="b"/>
              <a:pathLst>
                <a:path w="30" h="23">
                  <a:moveTo>
                    <a:pt x="2" y="0"/>
                  </a:moveTo>
                  <a:lnTo>
                    <a:pt x="0" y="1"/>
                  </a:lnTo>
                  <a:lnTo>
                    <a:pt x="30" y="23"/>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7" name="Freeform 492"/>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8" name="Freeform 493"/>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494"/>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Freeform 495"/>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1" name="Freeform 496"/>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2" name="Freeform 497"/>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3" name="Freeform 498"/>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4" name="Freeform 499"/>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5" name="Freeform 500"/>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6" name="Freeform 501"/>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502"/>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38" name="Picture 503"/>
            <p:cNvPicPr>
              <a:picLocks noChangeAspect="1" noChangeArrowheads="1"/>
            </p:cNvPicPr>
            <p:nvPr/>
          </p:nvPicPr>
          <p:blipFill>
            <a:blip r:embed="rId31" cstate="print"/>
            <a:srcRect/>
            <a:stretch>
              <a:fillRect/>
            </a:stretch>
          </p:blipFill>
          <p:spPr bwMode="auto">
            <a:xfrm>
              <a:off x="386780" y="3569048"/>
              <a:ext cx="73025" cy="66675"/>
            </a:xfrm>
            <a:prstGeom prst="rect">
              <a:avLst/>
            </a:prstGeom>
            <a:noFill/>
            <a:ln w="9525">
              <a:noFill/>
              <a:miter lim="800000"/>
              <a:headEnd/>
              <a:tailEnd/>
            </a:ln>
          </p:spPr>
        </p:pic>
        <p:pic>
          <p:nvPicPr>
            <p:cNvPr id="139" name="Picture 504"/>
            <p:cNvPicPr>
              <a:picLocks noChangeAspect="1" noChangeArrowheads="1"/>
            </p:cNvPicPr>
            <p:nvPr/>
          </p:nvPicPr>
          <p:blipFill>
            <a:blip r:embed="rId32" cstate="print"/>
            <a:srcRect/>
            <a:stretch>
              <a:fillRect/>
            </a:stretch>
          </p:blipFill>
          <p:spPr bwMode="auto">
            <a:xfrm>
              <a:off x="394718" y="3569048"/>
              <a:ext cx="60325" cy="60325"/>
            </a:xfrm>
            <a:prstGeom prst="rect">
              <a:avLst/>
            </a:prstGeom>
            <a:noFill/>
            <a:ln w="9525">
              <a:noFill/>
              <a:miter lim="800000"/>
              <a:headEnd/>
              <a:tailEnd/>
            </a:ln>
          </p:spPr>
        </p:pic>
        <p:sp>
          <p:nvSpPr>
            <p:cNvPr id="140" name="Freeform 505"/>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506"/>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2" name="Freeform 507"/>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3" name="Freeform 508"/>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4" name="Freeform 509"/>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5" name="Freeform 510"/>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6" name="Freeform 511"/>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7" name="Freeform 512"/>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8" name="Freeform 513"/>
            <p:cNvSpPr>
              <a:spLocks/>
            </p:cNvSpPr>
            <p:nvPr/>
          </p:nvSpPr>
          <p:spPr bwMode="auto">
            <a:xfrm>
              <a:off x="407418" y="3572223"/>
              <a:ext cx="46038" cy="36513"/>
            </a:xfrm>
            <a:custGeom>
              <a:avLst/>
              <a:gdLst/>
              <a:ahLst/>
              <a:cxnLst>
                <a:cxn ang="0">
                  <a:pos x="0" y="1"/>
                </a:cxn>
                <a:cxn ang="0">
                  <a:pos x="1" y="0"/>
                </a:cxn>
                <a:cxn ang="0">
                  <a:pos x="29" y="23"/>
                </a:cxn>
                <a:cxn ang="0">
                  <a:pos x="28" y="23"/>
                </a:cxn>
                <a:cxn ang="0">
                  <a:pos x="0" y="1"/>
                </a:cxn>
              </a:cxnLst>
              <a:rect l="0" t="0" r="r" b="b"/>
              <a:pathLst>
                <a:path w="29" h="23">
                  <a:moveTo>
                    <a:pt x="0" y="1"/>
                  </a:moveTo>
                  <a:lnTo>
                    <a:pt x="1" y="0"/>
                  </a:lnTo>
                  <a:lnTo>
                    <a:pt x="29" y="23"/>
                  </a:lnTo>
                  <a:lnTo>
                    <a:pt x="28" y="23"/>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49" name="Freeform 514"/>
            <p:cNvSpPr>
              <a:spLocks/>
            </p:cNvSpPr>
            <p:nvPr/>
          </p:nvSpPr>
          <p:spPr bwMode="auto">
            <a:xfrm>
              <a:off x="407418" y="3572223"/>
              <a:ext cx="46038" cy="36513"/>
            </a:xfrm>
            <a:custGeom>
              <a:avLst/>
              <a:gdLst/>
              <a:ahLst/>
              <a:cxnLst>
                <a:cxn ang="0">
                  <a:pos x="0" y="1"/>
                </a:cxn>
                <a:cxn ang="0">
                  <a:pos x="1" y="0"/>
                </a:cxn>
                <a:cxn ang="0">
                  <a:pos x="29" y="23"/>
                </a:cxn>
                <a:cxn ang="0">
                  <a:pos x="28" y="23"/>
                </a:cxn>
                <a:cxn ang="0">
                  <a:pos x="0" y="1"/>
                </a:cxn>
              </a:cxnLst>
              <a:rect l="0" t="0" r="r" b="b"/>
              <a:pathLst>
                <a:path w="29" h="23">
                  <a:moveTo>
                    <a:pt x="0" y="1"/>
                  </a:moveTo>
                  <a:lnTo>
                    <a:pt x="1" y="0"/>
                  </a:lnTo>
                  <a:lnTo>
                    <a:pt x="29" y="23"/>
                  </a:lnTo>
                  <a:lnTo>
                    <a:pt x="28" y="23"/>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0" name="Freeform 515"/>
            <p:cNvSpPr>
              <a:spLocks/>
            </p:cNvSpPr>
            <p:nvPr/>
          </p:nvSpPr>
          <p:spPr bwMode="auto">
            <a:xfrm>
              <a:off x="407418" y="3572223"/>
              <a:ext cx="46038" cy="36513"/>
            </a:xfrm>
            <a:custGeom>
              <a:avLst/>
              <a:gdLst/>
              <a:ahLst/>
              <a:cxnLst>
                <a:cxn ang="0">
                  <a:pos x="0" y="1"/>
                </a:cxn>
                <a:cxn ang="0">
                  <a:pos x="1" y="0"/>
                </a:cxn>
                <a:cxn ang="0">
                  <a:pos x="29" y="23"/>
                </a:cxn>
                <a:cxn ang="0">
                  <a:pos x="28" y="23"/>
                </a:cxn>
                <a:cxn ang="0">
                  <a:pos x="0" y="1"/>
                </a:cxn>
              </a:cxnLst>
              <a:rect l="0" t="0" r="r" b="b"/>
              <a:pathLst>
                <a:path w="29" h="23">
                  <a:moveTo>
                    <a:pt x="0" y="1"/>
                  </a:moveTo>
                  <a:lnTo>
                    <a:pt x="1" y="0"/>
                  </a:lnTo>
                  <a:lnTo>
                    <a:pt x="29" y="23"/>
                  </a:lnTo>
                  <a:lnTo>
                    <a:pt x="28" y="23"/>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1" name="Freeform 516"/>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2" name="Freeform 517"/>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3" name="Freeform 518"/>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4" name="Freeform 519"/>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5" name="Freeform 520"/>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6" name="Freeform 521"/>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7" name="Snip Diagonal Corner Rectangle 156"/>
          <p:cNvSpPr/>
          <p:nvPr/>
        </p:nvSpPr>
        <p:spPr>
          <a:xfrm>
            <a:off x="1188340" y="2354604"/>
            <a:ext cx="5060953" cy="769694"/>
          </a:xfrm>
          <a:prstGeom prst="snip2DiagRect">
            <a:avLst/>
          </a:prstGeom>
          <a:ln/>
        </p:spPr>
        <p:style>
          <a:lnRef idx="0">
            <a:schemeClr val="accent3"/>
          </a:lnRef>
          <a:fillRef idx="3">
            <a:schemeClr val="accent3"/>
          </a:fillRef>
          <a:effectRef idx="3">
            <a:schemeClr val="accent3"/>
          </a:effectRef>
          <a:fontRef idx="minor">
            <a:schemeClr val="lt1"/>
          </a:fontRef>
        </p:style>
        <p:txBody>
          <a:bodyPr lIns="54610" tIns="54610" rIns="54610" bIns="54610" rtlCol="0" anchor="ctr"/>
          <a:lstStyle/>
          <a:p>
            <a:pPr>
              <a:defRPr/>
            </a:pPr>
            <a:r>
              <a:rPr lang="zh-CN" altLang="en-US" sz="1700" b="1" kern="0" dirty="0">
                <a:solidFill>
                  <a:prstClr val="white"/>
                </a:solidFill>
                <a:latin typeface="Arial" panose="020B0604020202020204" pitchFamily="34" charset="0"/>
                <a:ea typeface="微软雅黑" panose="020B0503020204020204" pitchFamily="34" charset="-122"/>
                <a:cs typeface="Arial" panose="020B0604020202020204" pitchFamily="34" charset="0"/>
              </a:rPr>
              <a:t>永续债合同未规定固定到期日且同时规定了未来赎回时间（即“初始期限”）的：</a:t>
            </a:r>
            <a:endParaRPr lang="en-GB" sz="1700" b="1" kern="0" dirty="0" err="1">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58" name="Group 1026"/>
          <p:cNvGrpSpPr/>
          <p:nvPr/>
        </p:nvGrpSpPr>
        <p:grpSpPr>
          <a:xfrm>
            <a:off x="814893" y="2334797"/>
            <a:ext cx="324000" cy="439200"/>
            <a:chOff x="353443" y="3264248"/>
            <a:chExt cx="303213" cy="371475"/>
          </a:xfrm>
        </p:grpSpPr>
        <p:pic>
          <p:nvPicPr>
            <p:cNvPr id="159" name="Picture 437"/>
            <p:cNvPicPr>
              <a:picLocks noChangeAspect="1" noChangeArrowheads="1"/>
            </p:cNvPicPr>
            <p:nvPr/>
          </p:nvPicPr>
          <p:blipFill>
            <a:blip r:embed="rId3" cstate="print"/>
            <a:srcRect/>
            <a:stretch>
              <a:fillRect/>
            </a:stretch>
          </p:blipFill>
          <p:spPr bwMode="auto">
            <a:xfrm>
              <a:off x="353443" y="3264248"/>
              <a:ext cx="303213" cy="328613"/>
            </a:xfrm>
            <a:prstGeom prst="rect">
              <a:avLst/>
            </a:prstGeom>
            <a:noFill/>
            <a:ln w="9525">
              <a:noFill/>
              <a:miter lim="800000"/>
              <a:headEnd/>
              <a:tailEnd/>
            </a:ln>
          </p:spPr>
        </p:pic>
        <p:pic>
          <p:nvPicPr>
            <p:cNvPr id="160" name="Picture 438"/>
            <p:cNvPicPr>
              <a:picLocks noChangeAspect="1" noChangeArrowheads="1"/>
            </p:cNvPicPr>
            <p:nvPr/>
          </p:nvPicPr>
          <p:blipFill>
            <a:blip r:embed="rId4" cstate="print"/>
            <a:srcRect/>
            <a:stretch>
              <a:fillRect/>
            </a:stretch>
          </p:blipFill>
          <p:spPr bwMode="auto">
            <a:xfrm>
              <a:off x="355030" y="3264248"/>
              <a:ext cx="298450" cy="328613"/>
            </a:xfrm>
            <a:prstGeom prst="rect">
              <a:avLst/>
            </a:prstGeom>
            <a:noFill/>
            <a:ln w="9525">
              <a:noFill/>
              <a:miter lim="800000"/>
              <a:headEnd/>
              <a:tailEnd/>
            </a:ln>
          </p:spPr>
        </p:pic>
        <p:sp>
          <p:nvSpPr>
            <p:cNvPr id="161" name="Freeform 439"/>
            <p:cNvSpPr>
              <a:spLocks/>
            </p:cNvSpPr>
            <p:nvPr/>
          </p:nvSpPr>
          <p:spPr bwMode="auto">
            <a:xfrm>
              <a:off x="374080" y="3276948"/>
              <a:ext cx="257175" cy="296863"/>
            </a:xfrm>
            <a:custGeom>
              <a:avLst/>
              <a:gdLst/>
              <a:ahLst/>
              <a:cxnLst>
                <a:cxn ang="0">
                  <a:pos x="41" y="1"/>
                </a:cxn>
                <a:cxn ang="0">
                  <a:pos x="12" y="0"/>
                </a:cxn>
                <a:cxn ang="0">
                  <a:pos x="4" y="65"/>
                </a:cxn>
                <a:cxn ang="0">
                  <a:pos x="0" y="137"/>
                </a:cxn>
                <a:cxn ang="0">
                  <a:pos x="77" y="147"/>
                </a:cxn>
                <a:cxn ang="0">
                  <a:pos x="116" y="147"/>
                </a:cxn>
                <a:cxn ang="0">
                  <a:pos x="127" y="65"/>
                </a:cxn>
                <a:cxn ang="0">
                  <a:pos x="127" y="12"/>
                </a:cxn>
                <a:cxn ang="0">
                  <a:pos x="41" y="1"/>
                </a:cxn>
              </a:cxnLst>
              <a:rect l="0" t="0" r="r" b="b"/>
              <a:pathLst>
                <a:path w="127" h="147">
                  <a:moveTo>
                    <a:pt x="41" y="1"/>
                  </a:moveTo>
                  <a:cubicBezTo>
                    <a:pt x="31" y="1"/>
                    <a:pt x="22" y="1"/>
                    <a:pt x="12" y="0"/>
                  </a:cubicBezTo>
                  <a:cubicBezTo>
                    <a:pt x="4" y="65"/>
                    <a:pt x="4" y="65"/>
                    <a:pt x="4" y="65"/>
                  </a:cubicBezTo>
                  <a:cubicBezTo>
                    <a:pt x="4" y="89"/>
                    <a:pt x="0" y="113"/>
                    <a:pt x="0" y="137"/>
                  </a:cubicBezTo>
                  <a:cubicBezTo>
                    <a:pt x="77" y="147"/>
                    <a:pt x="77" y="147"/>
                    <a:pt x="77" y="147"/>
                  </a:cubicBezTo>
                  <a:cubicBezTo>
                    <a:pt x="90" y="147"/>
                    <a:pt x="103" y="147"/>
                    <a:pt x="116" y="147"/>
                  </a:cubicBezTo>
                  <a:cubicBezTo>
                    <a:pt x="127" y="65"/>
                    <a:pt x="127" y="65"/>
                    <a:pt x="127" y="65"/>
                  </a:cubicBezTo>
                  <a:cubicBezTo>
                    <a:pt x="127" y="47"/>
                    <a:pt x="127" y="30"/>
                    <a:pt x="127" y="12"/>
                  </a:cubicBezTo>
                  <a:lnTo>
                    <a:pt x="41"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2" name="Freeform 440"/>
            <p:cNvSpPr>
              <a:spLocks/>
            </p:cNvSpPr>
            <p:nvPr/>
          </p:nvSpPr>
          <p:spPr bwMode="auto">
            <a:xfrm>
              <a:off x="374080" y="3276948"/>
              <a:ext cx="257175" cy="296863"/>
            </a:xfrm>
            <a:custGeom>
              <a:avLst/>
              <a:gdLst/>
              <a:ahLst/>
              <a:cxnLst>
                <a:cxn ang="0">
                  <a:pos x="42" y="1"/>
                </a:cxn>
                <a:cxn ang="0">
                  <a:pos x="12" y="0"/>
                </a:cxn>
                <a:cxn ang="0">
                  <a:pos x="4" y="64"/>
                </a:cxn>
                <a:cxn ang="0">
                  <a:pos x="0" y="137"/>
                </a:cxn>
                <a:cxn ang="0">
                  <a:pos x="76" y="147"/>
                </a:cxn>
                <a:cxn ang="0">
                  <a:pos x="116" y="147"/>
                </a:cxn>
                <a:cxn ang="0">
                  <a:pos x="127" y="66"/>
                </a:cxn>
                <a:cxn ang="0">
                  <a:pos x="127" y="12"/>
                </a:cxn>
                <a:cxn ang="0">
                  <a:pos x="42" y="1"/>
                </a:cxn>
              </a:cxnLst>
              <a:rect l="0" t="0" r="r" b="b"/>
              <a:pathLst>
                <a:path w="127" h="147">
                  <a:moveTo>
                    <a:pt x="42" y="1"/>
                  </a:moveTo>
                  <a:cubicBezTo>
                    <a:pt x="33" y="1"/>
                    <a:pt x="21" y="1"/>
                    <a:pt x="12" y="0"/>
                  </a:cubicBezTo>
                  <a:cubicBezTo>
                    <a:pt x="4" y="64"/>
                    <a:pt x="4" y="64"/>
                    <a:pt x="4" y="64"/>
                  </a:cubicBezTo>
                  <a:cubicBezTo>
                    <a:pt x="4" y="87"/>
                    <a:pt x="1" y="114"/>
                    <a:pt x="0" y="137"/>
                  </a:cubicBezTo>
                  <a:cubicBezTo>
                    <a:pt x="76" y="147"/>
                    <a:pt x="76" y="147"/>
                    <a:pt x="76" y="147"/>
                  </a:cubicBezTo>
                  <a:cubicBezTo>
                    <a:pt x="88" y="147"/>
                    <a:pt x="104" y="147"/>
                    <a:pt x="116" y="147"/>
                  </a:cubicBezTo>
                  <a:cubicBezTo>
                    <a:pt x="127" y="66"/>
                    <a:pt x="127" y="66"/>
                    <a:pt x="127" y="66"/>
                  </a:cubicBezTo>
                  <a:cubicBezTo>
                    <a:pt x="127" y="49"/>
                    <a:pt x="127" y="28"/>
                    <a:pt x="127" y="12"/>
                  </a:cubicBezTo>
                  <a:lnTo>
                    <a:pt x="4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3" name="Freeform 441"/>
            <p:cNvSpPr>
              <a:spLocks/>
            </p:cNvSpPr>
            <p:nvPr/>
          </p:nvSpPr>
          <p:spPr bwMode="auto">
            <a:xfrm>
              <a:off x="374080" y="3278535"/>
              <a:ext cx="257175" cy="295275"/>
            </a:xfrm>
            <a:custGeom>
              <a:avLst/>
              <a:gdLst/>
              <a:ahLst/>
              <a:cxnLst>
                <a:cxn ang="0">
                  <a:pos x="43" y="0"/>
                </a:cxn>
                <a:cxn ang="0">
                  <a:pos x="12" y="0"/>
                </a:cxn>
                <a:cxn ang="0">
                  <a:pos x="4" y="63"/>
                </a:cxn>
                <a:cxn ang="0">
                  <a:pos x="0" y="136"/>
                </a:cxn>
                <a:cxn ang="0">
                  <a:pos x="75" y="146"/>
                </a:cxn>
                <a:cxn ang="0">
                  <a:pos x="116" y="146"/>
                </a:cxn>
                <a:cxn ang="0">
                  <a:pos x="127" y="66"/>
                </a:cxn>
                <a:cxn ang="0">
                  <a:pos x="127" y="11"/>
                </a:cxn>
                <a:cxn ang="0">
                  <a:pos x="43" y="0"/>
                </a:cxn>
              </a:cxnLst>
              <a:rect l="0" t="0" r="r" b="b"/>
              <a:pathLst>
                <a:path w="127" h="146">
                  <a:moveTo>
                    <a:pt x="43" y="0"/>
                  </a:moveTo>
                  <a:cubicBezTo>
                    <a:pt x="35" y="0"/>
                    <a:pt x="21" y="0"/>
                    <a:pt x="12" y="0"/>
                  </a:cubicBezTo>
                  <a:cubicBezTo>
                    <a:pt x="4" y="63"/>
                    <a:pt x="4" y="63"/>
                    <a:pt x="4" y="63"/>
                  </a:cubicBezTo>
                  <a:cubicBezTo>
                    <a:pt x="4" y="84"/>
                    <a:pt x="1" y="115"/>
                    <a:pt x="0" y="136"/>
                  </a:cubicBezTo>
                  <a:cubicBezTo>
                    <a:pt x="75" y="146"/>
                    <a:pt x="75" y="146"/>
                    <a:pt x="75" y="146"/>
                  </a:cubicBezTo>
                  <a:cubicBezTo>
                    <a:pt x="86" y="146"/>
                    <a:pt x="105" y="146"/>
                    <a:pt x="116" y="146"/>
                  </a:cubicBezTo>
                  <a:cubicBezTo>
                    <a:pt x="127" y="66"/>
                    <a:pt x="127" y="66"/>
                    <a:pt x="127" y="66"/>
                  </a:cubicBezTo>
                  <a:cubicBezTo>
                    <a:pt x="127" y="50"/>
                    <a:pt x="126" y="26"/>
                    <a:pt x="127" y="11"/>
                  </a:cubicBezTo>
                  <a:lnTo>
                    <a:pt x="4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4" name="Freeform 442"/>
            <p:cNvSpPr>
              <a:spLocks/>
            </p:cNvSpPr>
            <p:nvPr/>
          </p:nvSpPr>
          <p:spPr bwMode="auto">
            <a:xfrm>
              <a:off x="377255" y="3278535"/>
              <a:ext cx="254000" cy="295275"/>
            </a:xfrm>
            <a:custGeom>
              <a:avLst/>
              <a:gdLst/>
              <a:ahLst/>
              <a:cxnLst>
                <a:cxn ang="0">
                  <a:pos x="43" y="0"/>
                </a:cxn>
                <a:cxn ang="0">
                  <a:pos x="11" y="0"/>
                </a:cxn>
                <a:cxn ang="0">
                  <a:pos x="3" y="62"/>
                </a:cxn>
                <a:cxn ang="0">
                  <a:pos x="0" y="136"/>
                </a:cxn>
                <a:cxn ang="0">
                  <a:pos x="73" y="145"/>
                </a:cxn>
                <a:cxn ang="0">
                  <a:pos x="115" y="146"/>
                </a:cxn>
                <a:cxn ang="0">
                  <a:pos x="126" y="67"/>
                </a:cxn>
                <a:cxn ang="0">
                  <a:pos x="125" y="11"/>
                </a:cxn>
                <a:cxn ang="0">
                  <a:pos x="43" y="0"/>
                </a:cxn>
              </a:cxnLst>
              <a:rect l="0" t="0" r="r" b="b"/>
              <a:pathLst>
                <a:path w="126" h="146">
                  <a:moveTo>
                    <a:pt x="43" y="0"/>
                  </a:moveTo>
                  <a:cubicBezTo>
                    <a:pt x="35" y="0"/>
                    <a:pt x="19" y="0"/>
                    <a:pt x="11" y="0"/>
                  </a:cubicBezTo>
                  <a:cubicBezTo>
                    <a:pt x="3" y="62"/>
                    <a:pt x="3" y="62"/>
                    <a:pt x="3" y="62"/>
                  </a:cubicBezTo>
                  <a:cubicBezTo>
                    <a:pt x="3" y="82"/>
                    <a:pt x="0" y="116"/>
                    <a:pt x="0" y="136"/>
                  </a:cubicBezTo>
                  <a:cubicBezTo>
                    <a:pt x="73" y="145"/>
                    <a:pt x="73" y="145"/>
                    <a:pt x="73" y="145"/>
                  </a:cubicBezTo>
                  <a:cubicBezTo>
                    <a:pt x="83" y="145"/>
                    <a:pt x="105" y="145"/>
                    <a:pt x="115" y="146"/>
                  </a:cubicBezTo>
                  <a:cubicBezTo>
                    <a:pt x="126" y="67"/>
                    <a:pt x="126" y="67"/>
                    <a:pt x="126" y="67"/>
                  </a:cubicBezTo>
                  <a:cubicBezTo>
                    <a:pt x="125" y="52"/>
                    <a:pt x="125" y="25"/>
                    <a:pt x="125" y="11"/>
                  </a:cubicBezTo>
                  <a:lnTo>
                    <a:pt x="4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5" name="Freeform 443"/>
            <p:cNvSpPr>
              <a:spLocks/>
            </p:cNvSpPr>
            <p:nvPr/>
          </p:nvSpPr>
          <p:spPr bwMode="auto">
            <a:xfrm>
              <a:off x="377255" y="3278535"/>
              <a:ext cx="252413" cy="293688"/>
            </a:xfrm>
            <a:custGeom>
              <a:avLst/>
              <a:gdLst/>
              <a:ahLst/>
              <a:cxnLst>
                <a:cxn ang="0">
                  <a:pos x="44" y="0"/>
                </a:cxn>
                <a:cxn ang="0">
                  <a:pos x="11" y="0"/>
                </a:cxn>
                <a:cxn ang="0">
                  <a:pos x="3" y="62"/>
                </a:cxn>
                <a:cxn ang="0">
                  <a:pos x="0" y="136"/>
                </a:cxn>
                <a:cxn ang="0">
                  <a:pos x="72" y="145"/>
                </a:cxn>
                <a:cxn ang="0">
                  <a:pos x="115" y="145"/>
                </a:cxn>
                <a:cxn ang="0">
                  <a:pos x="125" y="68"/>
                </a:cxn>
                <a:cxn ang="0">
                  <a:pos x="125" y="11"/>
                </a:cxn>
                <a:cxn ang="0">
                  <a:pos x="44" y="0"/>
                </a:cxn>
              </a:cxnLst>
              <a:rect l="0" t="0" r="r" b="b"/>
              <a:pathLst>
                <a:path w="125" h="145">
                  <a:moveTo>
                    <a:pt x="44" y="0"/>
                  </a:moveTo>
                  <a:cubicBezTo>
                    <a:pt x="37" y="0"/>
                    <a:pt x="18" y="0"/>
                    <a:pt x="11" y="0"/>
                  </a:cubicBezTo>
                  <a:cubicBezTo>
                    <a:pt x="3" y="62"/>
                    <a:pt x="3" y="62"/>
                    <a:pt x="3" y="62"/>
                  </a:cubicBezTo>
                  <a:cubicBezTo>
                    <a:pt x="3" y="80"/>
                    <a:pt x="1" y="118"/>
                    <a:pt x="0" y="136"/>
                  </a:cubicBezTo>
                  <a:cubicBezTo>
                    <a:pt x="72" y="145"/>
                    <a:pt x="72" y="145"/>
                    <a:pt x="72" y="145"/>
                  </a:cubicBezTo>
                  <a:cubicBezTo>
                    <a:pt x="82" y="145"/>
                    <a:pt x="106" y="145"/>
                    <a:pt x="115" y="145"/>
                  </a:cubicBezTo>
                  <a:cubicBezTo>
                    <a:pt x="125" y="68"/>
                    <a:pt x="125" y="68"/>
                    <a:pt x="125" y="68"/>
                  </a:cubicBezTo>
                  <a:cubicBezTo>
                    <a:pt x="125" y="54"/>
                    <a:pt x="125" y="24"/>
                    <a:pt x="125" y="11"/>
                  </a:cubicBezTo>
                  <a:lnTo>
                    <a:pt x="4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6" name="Freeform 444"/>
            <p:cNvSpPr>
              <a:spLocks/>
            </p:cNvSpPr>
            <p:nvPr/>
          </p:nvSpPr>
          <p:spPr bwMode="auto">
            <a:xfrm>
              <a:off x="378843" y="3278535"/>
              <a:ext cx="250825" cy="293688"/>
            </a:xfrm>
            <a:custGeom>
              <a:avLst/>
              <a:gdLst/>
              <a:ahLst/>
              <a:cxnLst>
                <a:cxn ang="0">
                  <a:pos x="44" y="0"/>
                </a:cxn>
                <a:cxn ang="0">
                  <a:pos x="10" y="0"/>
                </a:cxn>
                <a:cxn ang="0">
                  <a:pos x="2" y="61"/>
                </a:cxn>
                <a:cxn ang="0">
                  <a:pos x="0" y="136"/>
                </a:cxn>
                <a:cxn ang="0">
                  <a:pos x="70" y="145"/>
                </a:cxn>
                <a:cxn ang="0">
                  <a:pos x="114" y="145"/>
                </a:cxn>
                <a:cxn ang="0">
                  <a:pos x="124" y="68"/>
                </a:cxn>
                <a:cxn ang="0">
                  <a:pos x="124" y="11"/>
                </a:cxn>
                <a:cxn ang="0">
                  <a:pos x="44" y="0"/>
                </a:cxn>
              </a:cxnLst>
              <a:rect l="0" t="0" r="r" b="b"/>
              <a:pathLst>
                <a:path w="124" h="145">
                  <a:moveTo>
                    <a:pt x="44" y="0"/>
                  </a:moveTo>
                  <a:cubicBezTo>
                    <a:pt x="38" y="0"/>
                    <a:pt x="17" y="0"/>
                    <a:pt x="10" y="0"/>
                  </a:cubicBezTo>
                  <a:cubicBezTo>
                    <a:pt x="2" y="61"/>
                    <a:pt x="2" y="61"/>
                    <a:pt x="2" y="61"/>
                  </a:cubicBezTo>
                  <a:cubicBezTo>
                    <a:pt x="2" y="78"/>
                    <a:pt x="0" y="120"/>
                    <a:pt x="0" y="136"/>
                  </a:cubicBezTo>
                  <a:cubicBezTo>
                    <a:pt x="70" y="145"/>
                    <a:pt x="70" y="145"/>
                    <a:pt x="70" y="145"/>
                  </a:cubicBezTo>
                  <a:cubicBezTo>
                    <a:pt x="79" y="145"/>
                    <a:pt x="105" y="145"/>
                    <a:pt x="114" y="145"/>
                  </a:cubicBezTo>
                  <a:cubicBezTo>
                    <a:pt x="124" y="68"/>
                    <a:pt x="124" y="68"/>
                    <a:pt x="124" y="68"/>
                  </a:cubicBezTo>
                  <a:cubicBezTo>
                    <a:pt x="124" y="56"/>
                    <a:pt x="124" y="23"/>
                    <a:pt x="124" y="11"/>
                  </a:cubicBezTo>
                  <a:lnTo>
                    <a:pt x="4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7" name="Freeform 445"/>
            <p:cNvSpPr>
              <a:spLocks/>
            </p:cNvSpPr>
            <p:nvPr/>
          </p:nvSpPr>
          <p:spPr bwMode="auto">
            <a:xfrm>
              <a:off x="378843" y="3278535"/>
              <a:ext cx="250825" cy="293688"/>
            </a:xfrm>
            <a:custGeom>
              <a:avLst/>
              <a:gdLst/>
              <a:ahLst/>
              <a:cxnLst>
                <a:cxn ang="0">
                  <a:pos x="45" y="1"/>
                </a:cxn>
                <a:cxn ang="0">
                  <a:pos x="10" y="0"/>
                </a:cxn>
                <a:cxn ang="0">
                  <a:pos x="2" y="61"/>
                </a:cxn>
                <a:cxn ang="0">
                  <a:pos x="0" y="136"/>
                </a:cxn>
                <a:cxn ang="0">
                  <a:pos x="69" y="145"/>
                </a:cxn>
                <a:cxn ang="0">
                  <a:pos x="114" y="145"/>
                </a:cxn>
                <a:cxn ang="0">
                  <a:pos x="124" y="69"/>
                </a:cxn>
                <a:cxn ang="0">
                  <a:pos x="124" y="11"/>
                </a:cxn>
                <a:cxn ang="0">
                  <a:pos x="45" y="1"/>
                </a:cxn>
              </a:cxnLst>
              <a:rect l="0" t="0" r="r" b="b"/>
              <a:pathLst>
                <a:path w="124" h="145">
                  <a:moveTo>
                    <a:pt x="45" y="1"/>
                  </a:moveTo>
                  <a:cubicBezTo>
                    <a:pt x="39" y="1"/>
                    <a:pt x="16" y="1"/>
                    <a:pt x="10" y="0"/>
                  </a:cubicBezTo>
                  <a:cubicBezTo>
                    <a:pt x="2" y="61"/>
                    <a:pt x="2" y="61"/>
                    <a:pt x="2" y="61"/>
                  </a:cubicBezTo>
                  <a:cubicBezTo>
                    <a:pt x="2" y="76"/>
                    <a:pt x="0" y="121"/>
                    <a:pt x="0" y="136"/>
                  </a:cubicBezTo>
                  <a:cubicBezTo>
                    <a:pt x="69" y="145"/>
                    <a:pt x="69" y="145"/>
                    <a:pt x="69" y="145"/>
                  </a:cubicBezTo>
                  <a:cubicBezTo>
                    <a:pt x="77" y="145"/>
                    <a:pt x="106" y="145"/>
                    <a:pt x="114" y="145"/>
                  </a:cubicBezTo>
                  <a:cubicBezTo>
                    <a:pt x="124" y="69"/>
                    <a:pt x="124" y="69"/>
                    <a:pt x="124" y="69"/>
                  </a:cubicBezTo>
                  <a:cubicBezTo>
                    <a:pt x="124" y="58"/>
                    <a:pt x="124" y="22"/>
                    <a:pt x="124" y="11"/>
                  </a:cubicBezTo>
                  <a:lnTo>
                    <a:pt x="45"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8" name="Freeform 446"/>
            <p:cNvSpPr>
              <a:spLocks/>
            </p:cNvSpPr>
            <p:nvPr/>
          </p:nvSpPr>
          <p:spPr bwMode="auto">
            <a:xfrm>
              <a:off x="378843" y="3281710"/>
              <a:ext cx="250825" cy="290513"/>
            </a:xfrm>
            <a:custGeom>
              <a:avLst/>
              <a:gdLst/>
              <a:ahLst/>
              <a:cxnLst>
                <a:cxn ang="0">
                  <a:pos x="46" y="0"/>
                </a:cxn>
                <a:cxn ang="0">
                  <a:pos x="10" y="0"/>
                </a:cxn>
                <a:cxn ang="0">
                  <a:pos x="2" y="59"/>
                </a:cxn>
                <a:cxn ang="0">
                  <a:pos x="0" y="135"/>
                </a:cxn>
                <a:cxn ang="0">
                  <a:pos x="68" y="144"/>
                </a:cxn>
                <a:cxn ang="0">
                  <a:pos x="114" y="144"/>
                </a:cxn>
                <a:cxn ang="0">
                  <a:pos x="124" y="69"/>
                </a:cxn>
                <a:cxn ang="0">
                  <a:pos x="124" y="10"/>
                </a:cxn>
                <a:cxn ang="0">
                  <a:pos x="46" y="0"/>
                </a:cxn>
              </a:cxnLst>
              <a:rect l="0" t="0" r="r" b="b"/>
              <a:pathLst>
                <a:path w="124" h="144">
                  <a:moveTo>
                    <a:pt x="46" y="0"/>
                  </a:moveTo>
                  <a:cubicBezTo>
                    <a:pt x="41" y="0"/>
                    <a:pt x="15" y="0"/>
                    <a:pt x="10" y="0"/>
                  </a:cubicBezTo>
                  <a:cubicBezTo>
                    <a:pt x="2" y="59"/>
                    <a:pt x="2" y="59"/>
                    <a:pt x="2" y="59"/>
                  </a:cubicBezTo>
                  <a:cubicBezTo>
                    <a:pt x="3" y="73"/>
                    <a:pt x="1" y="122"/>
                    <a:pt x="0" y="135"/>
                  </a:cubicBezTo>
                  <a:cubicBezTo>
                    <a:pt x="68" y="144"/>
                    <a:pt x="68" y="144"/>
                    <a:pt x="68" y="144"/>
                  </a:cubicBezTo>
                  <a:cubicBezTo>
                    <a:pt x="75" y="144"/>
                    <a:pt x="107" y="144"/>
                    <a:pt x="114" y="144"/>
                  </a:cubicBezTo>
                  <a:cubicBezTo>
                    <a:pt x="124" y="69"/>
                    <a:pt x="124" y="69"/>
                    <a:pt x="124" y="69"/>
                  </a:cubicBezTo>
                  <a:cubicBezTo>
                    <a:pt x="124" y="59"/>
                    <a:pt x="124" y="20"/>
                    <a:pt x="124" y="10"/>
                  </a:cubicBezTo>
                  <a:lnTo>
                    <a:pt x="4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69" name="Freeform 447"/>
            <p:cNvSpPr>
              <a:spLocks/>
            </p:cNvSpPr>
            <p:nvPr/>
          </p:nvSpPr>
          <p:spPr bwMode="auto">
            <a:xfrm>
              <a:off x="380430" y="3281710"/>
              <a:ext cx="249238" cy="290513"/>
            </a:xfrm>
            <a:custGeom>
              <a:avLst/>
              <a:gdLst/>
              <a:ahLst/>
              <a:cxnLst>
                <a:cxn ang="0">
                  <a:pos x="46" y="0"/>
                </a:cxn>
                <a:cxn ang="0">
                  <a:pos x="9" y="0"/>
                </a:cxn>
                <a:cxn ang="0">
                  <a:pos x="1" y="59"/>
                </a:cxn>
                <a:cxn ang="0">
                  <a:pos x="0" y="135"/>
                </a:cxn>
                <a:cxn ang="0">
                  <a:pos x="66" y="144"/>
                </a:cxn>
                <a:cxn ang="0">
                  <a:pos x="114" y="144"/>
                </a:cxn>
                <a:cxn ang="0">
                  <a:pos x="123" y="70"/>
                </a:cxn>
                <a:cxn ang="0">
                  <a:pos x="123" y="10"/>
                </a:cxn>
                <a:cxn ang="0">
                  <a:pos x="46" y="0"/>
                </a:cxn>
              </a:cxnLst>
              <a:rect l="0" t="0" r="r" b="b"/>
              <a:pathLst>
                <a:path w="123" h="144">
                  <a:moveTo>
                    <a:pt x="46" y="0"/>
                  </a:moveTo>
                  <a:cubicBezTo>
                    <a:pt x="42" y="0"/>
                    <a:pt x="14" y="0"/>
                    <a:pt x="9" y="0"/>
                  </a:cubicBezTo>
                  <a:cubicBezTo>
                    <a:pt x="1" y="59"/>
                    <a:pt x="1" y="59"/>
                    <a:pt x="1" y="59"/>
                  </a:cubicBezTo>
                  <a:cubicBezTo>
                    <a:pt x="2" y="71"/>
                    <a:pt x="0" y="123"/>
                    <a:pt x="0" y="135"/>
                  </a:cubicBezTo>
                  <a:cubicBezTo>
                    <a:pt x="66" y="144"/>
                    <a:pt x="66" y="144"/>
                    <a:pt x="66" y="144"/>
                  </a:cubicBezTo>
                  <a:cubicBezTo>
                    <a:pt x="72" y="144"/>
                    <a:pt x="107" y="143"/>
                    <a:pt x="114" y="144"/>
                  </a:cubicBezTo>
                  <a:cubicBezTo>
                    <a:pt x="123" y="70"/>
                    <a:pt x="123" y="70"/>
                    <a:pt x="123" y="70"/>
                  </a:cubicBezTo>
                  <a:cubicBezTo>
                    <a:pt x="123" y="62"/>
                    <a:pt x="122" y="19"/>
                    <a:pt x="123" y="10"/>
                  </a:cubicBezTo>
                  <a:lnTo>
                    <a:pt x="4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0" name="Freeform 448"/>
            <p:cNvSpPr>
              <a:spLocks/>
            </p:cNvSpPr>
            <p:nvPr/>
          </p:nvSpPr>
          <p:spPr bwMode="auto">
            <a:xfrm>
              <a:off x="380430" y="3281710"/>
              <a:ext cx="249238" cy="290513"/>
            </a:xfrm>
            <a:custGeom>
              <a:avLst/>
              <a:gdLst/>
              <a:ahLst/>
              <a:cxnLst>
                <a:cxn ang="0">
                  <a:pos x="47" y="0"/>
                </a:cxn>
                <a:cxn ang="0">
                  <a:pos x="9" y="0"/>
                </a:cxn>
                <a:cxn ang="0">
                  <a:pos x="1" y="58"/>
                </a:cxn>
                <a:cxn ang="0">
                  <a:pos x="0" y="135"/>
                </a:cxn>
                <a:cxn ang="0">
                  <a:pos x="65" y="144"/>
                </a:cxn>
                <a:cxn ang="0">
                  <a:pos x="114" y="143"/>
                </a:cxn>
                <a:cxn ang="0">
                  <a:pos x="123" y="71"/>
                </a:cxn>
                <a:cxn ang="0">
                  <a:pos x="122" y="10"/>
                </a:cxn>
                <a:cxn ang="0">
                  <a:pos x="47" y="0"/>
                </a:cxn>
              </a:cxnLst>
              <a:rect l="0" t="0" r="r" b="b"/>
              <a:pathLst>
                <a:path w="123" h="144">
                  <a:moveTo>
                    <a:pt x="47" y="0"/>
                  </a:moveTo>
                  <a:cubicBezTo>
                    <a:pt x="43" y="0"/>
                    <a:pt x="13" y="0"/>
                    <a:pt x="9" y="0"/>
                  </a:cubicBezTo>
                  <a:cubicBezTo>
                    <a:pt x="1" y="58"/>
                    <a:pt x="1" y="58"/>
                    <a:pt x="1" y="58"/>
                  </a:cubicBezTo>
                  <a:cubicBezTo>
                    <a:pt x="2" y="69"/>
                    <a:pt x="1" y="125"/>
                    <a:pt x="0" y="135"/>
                  </a:cubicBezTo>
                  <a:cubicBezTo>
                    <a:pt x="65" y="144"/>
                    <a:pt x="65" y="144"/>
                    <a:pt x="65" y="144"/>
                  </a:cubicBezTo>
                  <a:cubicBezTo>
                    <a:pt x="70" y="144"/>
                    <a:pt x="108" y="143"/>
                    <a:pt x="114" y="143"/>
                  </a:cubicBezTo>
                  <a:cubicBezTo>
                    <a:pt x="123" y="71"/>
                    <a:pt x="123" y="71"/>
                    <a:pt x="123" y="71"/>
                  </a:cubicBezTo>
                  <a:cubicBezTo>
                    <a:pt x="123" y="64"/>
                    <a:pt x="122" y="17"/>
                    <a:pt x="122" y="10"/>
                  </a:cubicBezTo>
                  <a:lnTo>
                    <a:pt x="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1" name="Freeform 449"/>
            <p:cNvSpPr>
              <a:spLocks/>
            </p:cNvSpPr>
            <p:nvPr/>
          </p:nvSpPr>
          <p:spPr bwMode="auto">
            <a:xfrm>
              <a:off x="382018" y="3281710"/>
              <a:ext cx="247650" cy="288925"/>
            </a:xfrm>
            <a:custGeom>
              <a:avLst/>
              <a:gdLst/>
              <a:ahLst/>
              <a:cxnLst>
                <a:cxn ang="0">
                  <a:pos x="47" y="0"/>
                </a:cxn>
                <a:cxn ang="0">
                  <a:pos x="8" y="0"/>
                </a:cxn>
                <a:cxn ang="0">
                  <a:pos x="1" y="58"/>
                </a:cxn>
                <a:cxn ang="0">
                  <a:pos x="0" y="135"/>
                </a:cxn>
                <a:cxn ang="0">
                  <a:pos x="63" y="143"/>
                </a:cxn>
                <a:cxn ang="0">
                  <a:pos x="113" y="143"/>
                </a:cxn>
                <a:cxn ang="0">
                  <a:pos x="122" y="72"/>
                </a:cxn>
                <a:cxn ang="0">
                  <a:pos x="121" y="10"/>
                </a:cxn>
                <a:cxn ang="0">
                  <a:pos x="47" y="0"/>
                </a:cxn>
              </a:cxnLst>
              <a:rect l="0" t="0" r="r" b="b"/>
              <a:pathLst>
                <a:path w="122" h="143">
                  <a:moveTo>
                    <a:pt x="47" y="0"/>
                  </a:moveTo>
                  <a:cubicBezTo>
                    <a:pt x="44" y="0"/>
                    <a:pt x="12" y="0"/>
                    <a:pt x="8" y="0"/>
                  </a:cubicBezTo>
                  <a:cubicBezTo>
                    <a:pt x="1" y="58"/>
                    <a:pt x="1" y="58"/>
                    <a:pt x="1" y="58"/>
                  </a:cubicBezTo>
                  <a:cubicBezTo>
                    <a:pt x="1" y="67"/>
                    <a:pt x="0" y="126"/>
                    <a:pt x="0" y="135"/>
                  </a:cubicBezTo>
                  <a:cubicBezTo>
                    <a:pt x="63" y="143"/>
                    <a:pt x="63" y="143"/>
                    <a:pt x="63" y="143"/>
                  </a:cubicBezTo>
                  <a:cubicBezTo>
                    <a:pt x="67" y="143"/>
                    <a:pt x="108" y="143"/>
                    <a:pt x="113" y="143"/>
                  </a:cubicBezTo>
                  <a:cubicBezTo>
                    <a:pt x="122" y="72"/>
                    <a:pt x="122" y="72"/>
                    <a:pt x="122" y="72"/>
                  </a:cubicBezTo>
                  <a:cubicBezTo>
                    <a:pt x="122" y="66"/>
                    <a:pt x="121" y="16"/>
                    <a:pt x="121" y="10"/>
                  </a:cubicBezTo>
                  <a:lnTo>
                    <a:pt x="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2" name="Freeform 450"/>
            <p:cNvSpPr>
              <a:spLocks/>
            </p:cNvSpPr>
            <p:nvPr/>
          </p:nvSpPr>
          <p:spPr bwMode="auto">
            <a:xfrm>
              <a:off x="382018" y="3281710"/>
              <a:ext cx="247650" cy="288925"/>
            </a:xfrm>
            <a:custGeom>
              <a:avLst/>
              <a:gdLst/>
              <a:ahLst/>
              <a:cxnLst>
                <a:cxn ang="0">
                  <a:pos x="48" y="0"/>
                </a:cxn>
                <a:cxn ang="0">
                  <a:pos x="8" y="1"/>
                </a:cxn>
                <a:cxn ang="0">
                  <a:pos x="1" y="57"/>
                </a:cxn>
                <a:cxn ang="0">
                  <a:pos x="0" y="135"/>
                </a:cxn>
                <a:cxn ang="0">
                  <a:pos x="62" y="143"/>
                </a:cxn>
                <a:cxn ang="0">
                  <a:pos x="113" y="143"/>
                </a:cxn>
                <a:cxn ang="0">
                  <a:pos x="122" y="73"/>
                </a:cxn>
                <a:cxn ang="0">
                  <a:pos x="121" y="10"/>
                </a:cxn>
                <a:cxn ang="0">
                  <a:pos x="48" y="0"/>
                </a:cxn>
              </a:cxnLst>
              <a:rect l="0" t="0" r="r" b="b"/>
              <a:pathLst>
                <a:path w="122" h="143">
                  <a:moveTo>
                    <a:pt x="48" y="0"/>
                  </a:moveTo>
                  <a:cubicBezTo>
                    <a:pt x="45" y="0"/>
                    <a:pt x="11" y="1"/>
                    <a:pt x="8" y="1"/>
                  </a:cubicBezTo>
                  <a:cubicBezTo>
                    <a:pt x="1" y="57"/>
                    <a:pt x="1" y="57"/>
                    <a:pt x="1" y="57"/>
                  </a:cubicBezTo>
                  <a:cubicBezTo>
                    <a:pt x="1" y="65"/>
                    <a:pt x="0" y="128"/>
                    <a:pt x="0" y="135"/>
                  </a:cubicBezTo>
                  <a:cubicBezTo>
                    <a:pt x="62" y="143"/>
                    <a:pt x="62" y="143"/>
                    <a:pt x="62" y="143"/>
                  </a:cubicBezTo>
                  <a:cubicBezTo>
                    <a:pt x="66" y="143"/>
                    <a:pt x="108" y="143"/>
                    <a:pt x="113" y="143"/>
                  </a:cubicBezTo>
                  <a:cubicBezTo>
                    <a:pt x="122" y="73"/>
                    <a:pt x="122" y="73"/>
                    <a:pt x="122" y="73"/>
                  </a:cubicBezTo>
                  <a:cubicBezTo>
                    <a:pt x="122" y="68"/>
                    <a:pt x="121" y="15"/>
                    <a:pt x="121" y="1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3" name="Freeform 451"/>
            <p:cNvSpPr>
              <a:spLocks/>
            </p:cNvSpPr>
            <p:nvPr/>
          </p:nvSpPr>
          <p:spPr bwMode="auto">
            <a:xfrm>
              <a:off x="382018" y="3281710"/>
              <a:ext cx="244475" cy="288925"/>
            </a:xfrm>
            <a:custGeom>
              <a:avLst/>
              <a:gdLst/>
              <a:ahLst/>
              <a:cxnLst>
                <a:cxn ang="0">
                  <a:pos x="50" y="0"/>
                </a:cxn>
                <a:cxn ang="0">
                  <a:pos x="8" y="1"/>
                </a:cxn>
                <a:cxn ang="0">
                  <a:pos x="1" y="57"/>
                </a:cxn>
                <a:cxn ang="0">
                  <a:pos x="0" y="135"/>
                </a:cxn>
                <a:cxn ang="0">
                  <a:pos x="60" y="143"/>
                </a:cxn>
                <a:cxn ang="0">
                  <a:pos x="113" y="143"/>
                </a:cxn>
                <a:cxn ang="0">
                  <a:pos x="121" y="74"/>
                </a:cxn>
                <a:cxn ang="0">
                  <a:pos x="121" y="10"/>
                </a:cxn>
                <a:cxn ang="0">
                  <a:pos x="50" y="0"/>
                </a:cxn>
              </a:cxnLst>
              <a:rect l="0" t="0" r="r" b="b"/>
              <a:pathLst>
                <a:path w="121" h="143">
                  <a:moveTo>
                    <a:pt x="50" y="0"/>
                  </a:moveTo>
                  <a:cubicBezTo>
                    <a:pt x="47" y="0"/>
                    <a:pt x="10" y="1"/>
                    <a:pt x="8" y="1"/>
                  </a:cubicBezTo>
                  <a:cubicBezTo>
                    <a:pt x="1" y="57"/>
                    <a:pt x="1" y="57"/>
                    <a:pt x="1" y="57"/>
                  </a:cubicBezTo>
                  <a:cubicBezTo>
                    <a:pt x="1" y="63"/>
                    <a:pt x="1" y="129"/>
                    <a:pt x="0" y="135"/>
                  </a:cubicBezTo>
                  <a:cubicBezTo>
                    <a:pt x="60" y="143"/>
                    <a:pt x="60" y="143"/>
                    <a:pt x="60" y="143"/>
                  </a:cubicBezTo>
                  <a:cubicBezTo>
                    <a:pt x="64" y="143"/>
                    <a:pt x="109" y="143"/>
                    <a:pt x="113" y="143"/>
                  </a:cubicBezTo>
                  <a:cubicBezTo>
                    <a:pt x="121" y="74"/>
                    <a:pt x="121" y="74"/>
                    <a:pt x="121" y="74"/>
                  </a:cubicBezTo>
                  <a:cubicBezTo>
                    <a:pt x="121" y="70"/>
                    <a:pt x="121" y="14"/>
                    <a:pt x="121" y="10"/>
                  </a:cubicBezTo>
                  <a:lnTo>
                    <a:pt x="5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4" name="Freeform 452"/>
            <p:cNvSpPr>
              <a:spLocks/>
            </p:cNvSpPr>
            <p:nvPr/>
          </p:nvSpPr>
          <p:spPr bwMode="auto">
            <a:xfrm>
              <a:off x="385193" y="3283298"/>
              <a:ext cx="241300" cy="287338"/>
            </a:xfrm>
            <a:custGeom>
              <a:avLst/>
              <a:gdLst/>
              <a:ahLst/>
              <a:cxnLst>
                <a:cxn ang="0">
                  <a:pos x="50" y="0"/>
                </a:cxn>
                <a:cxn ang="0">
                  <a:pos x="7" y="0"/>
                </a:cxn>
                <a:cxn ang="0">
                  <a:pos x="0" y="55"/>
                </a:cxn>
                <a:cxn ang="0">
                  <a:pos x="0" y="134"/>
                </a:cxn>
                <a:cxn ang="0">
                  <a:pos x="58" y="142"/>
                </a:cxn>
                <a:cxn ang="0">
                  <a:pos x="112" y="142"/>
                </a:cxn>
                <a:cxn ang="0">
                  <a:pos x="120" y="74"/>
                </a:cxn>
                <a:cxn ang="0">
                  <a:pos x="120" y="9"/>
                </a:cxn>
                <a:cxn ang="0">
                  <a:pos x="50" y="0"/>
                </a:cxn>
              </a:cxnLst>
              <a:rect l="0" t="0" r="r" b="b"/>
              <a:pathLst>
                <a:path w="120" h="142">
                  <a:moveTo>
                    <a:pt x="50" y="0"/>
                  </a:moveTo>
                  <a:cubicBezTo>
                    <a:pt x="48" y="0"/>
                    <a:pt x="9" y="0"/>
                    <a:pt x="7" y="0"/>
                  </a:cubicBezTo>
                  <a:cubicBezTo>
                    <a:pt x="0" y="55"/>
                    <a:pt x="0" y="55"/>
                    <a:pt x="0" y="55"/>
                  </a:cubicBezTo>
                  <a:cubicBezTo>
                    <a:pt x="0" y="60"/>
                    <a:pt x="0" y="130"/>
                    <a:pt x="0" y="134"/>
                  </a:cubicBezTo>
                  <a:cubicBezTo>
                    <a:pt x="58" y="142"/>
                    <a:pt x="58" y="142"/>
                    <a:pt x="58" y="142"/>
                  </a:cubicBezTo>
                  <a:cubicBezTo>
                    <a:pt x="61" y="142"/>
                    <a:pt x="109" y="141"/>
                    <a:pt x="112" y="142"/>
                  </a:cubicBezTo>
                  <a:cubicBezTo>
                    <a:pt x="120" y="74"/>
                    <a:pt x="120" y="74"/>
                    <a:pt x="120" y="74"/>
                  </a:cubicBezTo>
                  <a:cubicBezTo>
                    <a:pt x="120" y="71"/>
                    <a:pt x="120" y="12"/>
                    <a:pt x="120" y="9"/>
                  </a:cubicBezTo>
                  <a:lnTo>
                    <a:pt x="5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5" name="Freeform 453"/>
            <p:cNvSpPr>
              <a:spLocks/>
            </p:cNvSpPr>
            <p:nvPr/>
          </p:nvSpPr>
          <p:spPr bwMode="auto">
            <a:xfrm>
              <a:off x="385193" y="3283298"/>
              <a:ext cx="241300" cy="287338"/>
            </a:xfrm>
            <a:custGeom>
              <a:avLst/>
              <a:gdLst/>
              <a:ahLst/>
              <a:cxnLst>
                <a:cxn ang="0">
                  <a:pos x="51" y="0"/>
                </a:cxn>
                <a:cxn ang="0">
                  <a:pos x="7" y="0"/>
                </a:cxn>
                <a:cxn ang="0">
                  <a:pos x="0" y="55"/>
                </a:cxn>
                <a:cxn ang="0">
                  <a:pos x="0" y="135"/>
                </a:cxn>
                <a:cxn ang="0">
                  <a:pos x="57" y="142"/>
                </a:cxn>
                <a:cxn ang="0">
                  <a:pos x="112" y="141"/>
                </a:cxn>
                <a:cxn ang="0">
                  <a:pos x="120" y="75"/>
                </a:cxn>
                <a:cxn ang="0">
                  <a:pos x="119" y="9"/>
                </a:cxn>
                <a:cxn ang="0">
                  <a:pos x="51" y="0"/>
                </a:cxn>
              </a:cxnLst>
              <a:rect l="0" t="0" r="r" b="b"/>
              <a:pathLst>
                <a:path w="120" h="142">
                  <a:moveTo>
                    <a:pt x="51" y="0"/>
                  </a:moveTo>
                  <a:cubicBezTo>
                    <a:pt x="49" y="0"/>
                    <a:pt x="8" y="0"/>
                    <a:pt x="7" y="0"/>
                  </a:cubicBezTo>
                  <a:cubicBezTo>
                    <a:pt x="0" y="55"/>
                    <a:pt x="0" y="55"/>
                    <a:pt x="0" y="55"/>
                  </a:cubicBezTo>
                  <a:cubicBezTo>
                    <a:pt x="0" y="58"/>
                    <a:pt x="0" y="132"/>
                    <a:pt x="0" y="135"/>
                  </a:cubicBezTo>
                  <a:cubicBezTo>
                    <a:pt x="57" y="142"/>
                    <a:pt x="57" y="142"/>
                    <a:pt x="57" y="142"/>
                  </a:cubicBezTo>
                  <a:cubicBezTo>
                    <a:pt x="59" y="142"/>
                    <a:pt x="110" y="141"/>
                    <a:pt x="112" y="141"/>
                  </a:cubicBezTo>
                  <a:cubicBezTo>
                    <a:pt x="120" y="75"/>
                    <a:pt x="120" y="75"/>
                    <a:pt x="120" y="75"/>
                  </a:cubicBezTo>
                  <a:cubicBezTo>
                    <a:pt x="120" y="73"/>
                    <a:pt x="119" y="11"/>
                    <a:pt x="119" y="9"/>
                  </a:cubicBezTo>
                  <a:lnTo>
                    <a:pt x="5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6" name="Freeform 454"/>
            <p:cNvSpPr>
              <a:spLocks/>
            </p:cNvSpPr>
            <p:nvPr/>
          </p:nvSpPr>
          <p:spPr bwMode="auto">
            <a:xfrm>
              <a:off x="385193" y="3283298"/>
              <a:ext cx="241300" cy="287338"/>
            </a:xfrm>
            <a:custGeom>
              <a:avLst/>
              <a:gdLst/>
              <a:ahLst/>
              <a:cxnLst>
                <a:cxn ang="0">
                  <a:pos x="52" y="0"/>
                </a:cxn>
                <a:cxn ang="0">
                  <a:pos x="7" y="0"/>
                </a:cxn>
                <a:cxn ang="0">
                  <a:pos x="0" y="54"/>
                </a:cxn>
                <a:cxn ang="0">
                  <a:pos x="1" y="135"/>
                </a:cxn>
                <a:cxn ang="0">
                  <a:pos x="56" y="142"/>
                </a:cxn>
                <a:cxn ang="0">
                  <a:pos x="112" y="141"/>
                </a:cxn>
                <a:cxn ang="0">
                  <a:pos x="120" y="76"/>
                </a:cxn>
                <a:cxn ang="0">
                  <a:pos x="119" y="8"/>
                </a:cxn>
                <a:cxn ang="0">
                  <a:pos x="52" y="0"/>
                </a:cxn>
              </a:cxnLst>
              <a:rect l="0" t="0" r="r" b="b"/>
              <a:pathLst>
                <a:path w="120" h="142">
                  <a:moveTo>
                    <a:pt x="52" y="0"/>
                  </a:moveTo>
                  <a:cubicBezTo>
                    <a:pt x="51" y="0"/>
                    <a:pt x="7" y="0"/>
                    <a:pt x="7" y="0"/>
                  </a:cubicBezTo>
                  <a:cubicBezTo>
                    <a:pt x="0" y="54"/>
                    <a:pt x="0" y="54"/>
                    <a:pt x="0" y="54"/>
                  </a:cubicBezTo>
                  <a:cubicBezTo>
                    <a:pt x="0" y="55"/>
                    <a:pt x="1" y="133"/>
                    <a:pt x="1" y="135"/>
                  </a:cubicBezTo>
                  <a:cubicBezTo>
                    <a:pt x="56" y="142"/>
                    <a:pt x="56" y="142"/>
                    <a:pt x="56" y="142"/>
                  </a:cubicBezTo>
                  <a:cubicBezTo>
                    <a:pt x="57" y="142"/>
                    <a:pt x="111" y="141"/>
                    <a:pt x="112" y="141"/>
                  </a:cubicBezTo>
                  <a:cubicBezTo>
                    <a:pt x="120" y="76"/>
                    <a:pt x="120" y="76"/>
                    <a:pt x="120" y="76"/>
                  </a:cubicBezTo>
                  <a:cubicBezTo>
                    <a:pt x="120" y="75"/>
                    <a:pt x="119" y="10"/>
                    <a:pt x="119" y="8"/>
                  </a:cubicBezTo>
                  <a:lnTo>
                    <a:pt x="5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7" name="Freeform 455"/>
            <p:cNvSpPr>
              <a:spLocks/>
            </p:cNvSpPr>
            <p:nvPr/>
          </p:nvSpPr>
          <p:spPr bwMode="auto">
            <a:xfrm>
              <a:off x="385193" y="3283298"/>
              <a:ext cx="241300" cy="287338"/>
            </a:xfrm>
            <a:custGeom>
              <a:avLst/>
              <a:gdLst/>
              <a:ahLst/>
              <a:cxnLst>
                <a:cxn ang="0">
                  <a:pos x="67" y="0"/>
                </a:cxn>
                <a:cxn ang="0">
                  <a:pos x="9" y="1"/>
                </a:cxn>
                <a:cxn ang="0">
                  <a:pos x="0" y="67"/>
                </a:cxn>
                <a:cxn ang="0">
                  <a:pos x="1" y="172"/>
                </a:cxn>
                <a:cxn ang="0">
                  <a:pos x="70" y="181"/>
                </a:cxn>
                <a:cxn ang="0">
                  <a:pos x="142" y="180"/>
                </a:cxn>
                <a:cxn ang="0">
                  <a:pos x="152" y="98"/>
                </a:cxn>
                <a:cxn ang="0">
                  <a:pos x="151" y="10"/>
                </a:cxn>
                <a:cxn ang="0">
                  <a:pos x="67" y="0"/>
                </a:cxn>
              </a:cxnLst>
              <a:rect l="0" t="0" r="r" b="b"/>
              <a:pathLst>
                <a:path w="152" h="181">
                  <a:moveTo>
                    <a:pt x="67" y="0"/>
                  </a:moveTo>
                  <a:lnTo>
                    <a:pt x="9" y="1"/>
                  </a:lnTo>
                  <a:lnTo>
                    <a:pt x="0" y="67"/>
                  </a:lnTo>
                  <a:lnTo>
                    <a:pt x="1" y="172"/>
                  </a:lnTo>
                  <a:lnTo>
                    <a:pt x="70" y="181"/>
                  </a:lnTo>
                  <a:lnTo>
                    <a:pt x="142" y="180"/>
                  </a:lnTo>
                  <a:lnTo>
                    <a:pt x="152" y="98"/>
                  </a:lnTo>
                  <a:lnTo>
                    <a:pt x="151" y="10"/>
                  </a:lnTo>
                  <a:lnTo>
                    <a:pt x="6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78" name="Picture 456"/>
            <p:cNvPicPr>
              <a:picLocks noChangeAspect="1" noChangeArrowheads="1"/>
            </p:cNvPicPr>
            <p:nvPr/>
          </p:nvPicPr>
          <p:blipFill>
            <a:blip r:embed="rId5" cstate="print"/>
            <a:srcRect/>
            <a:stretch>
              <a:fillRect/>
            </a:stretch>
          </p:blipFill>
          <p:spPr bwMode="auto">
            <a:xfrm>
              <a:off x="374080" y="3270598"/>
              <a:ext cx="266700" cy="309563"/>
            </a:xfrm>
            <a:prstGeom prst="rect">
              <a:avLst/>
            </a:prstGeom>
            <a:noFill/>
            <a:ln w="9525">
              <a:noFill/>
              <a:miter lim="800000"/>
              <a:headEnd/>
              <a:tailEnd/>
            </a:ln>
          </p:spPr>
        </p:pic>
        <p:sp>
          <p:nvSpPr>
            <p:cNvPr id="179" name="Freeform 457"/>
            <p:cNvSpPr>
              <a:spLocks/>
            </p:cNvSpPr>
            <p:nvPr/>
          </p:nvSpPr>
          <p:spPr bwMode="auto">
            <a:xfrm>
              <a:off x="382018" y="3281710"/>
              <a:ext cx="247650" cy="288925"/>
            </a:xfrm>
            <a:custGeom>
              <a:avLst/>
              <a:gdLst/>
              <a:ahLst/>
              <a:cxnLst>
                <a:cxn ang="0">
                  <a:pos x="153" y="0"/>
                </a:cxn>
                <a:cxn ang="0">
                  <a:pos x="0" y="2"/>
                </a:cxn>
                <a:cxn ang="0">
                  <a:pos x="3" y="182"/>
                </a:cxn>
                <a:cxn ang="0">
                  <a:pos x="156" y="181"/>
                </a:cxn>
                <a:cxn ang="0">
                  <a:pos x="153" y="0"/>
                </a:cxn>
              </a:cxnLst>
              <a:rect l="0" t="0" r="r" b="b"/>
              <a:pathLst>
                <a:path w="156" h="182">
                  <a:moveTo>
                    <a:pt x="153" y="0"/>
                  </a:moveTo>
                  <a:lnTo>
                    <a:pt x="0" y="2"/>
                  </a:lnTo>
                  <a:lnTo>
                    <a:pt x="3" y="182"/>
                  </a:lnTo>
                  <a:lnTo>
                    <a:pt x="156" y="181"/>
                  </a:lnTo>
                  <a:lnTo>
                    <a:pt x="15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0" name="Picture 458"/>
            <p:cNvPicPr>
              <a:picLocks noChangeAspect="1" noChangeArrowheads="1"/>
            </p:cNvPicPr>
            <p:nvPr/>
          </p:nvPicPr>
          <p:blipFill>
            <a:blip r:embed="rId6" cstate="print"/>
            <a:srcRect/>
            <a:stretch>
              <a:fillRect/>
            </a:stretch>
          </p:blipFill>
          <p:spPr bwMode="auto">
            <a:xfrm>
              <a:off x="370905" y="3267425"/>
              <a:ext cx="273050" cy="315913"/>
            </a:xfrm>
            <a:prstGeom prst="rect">
              <a:avLst/>
            </a:prstGeom>
            <a:noFill/>
            <a:ln w="9525">
              <a:noFill/>
              <a:miter lim="800000"/>
              <a:headEnd/>
              <a:tailEnd/>
            </a:ln>
          </p:spPr>
        </p:pic>
        <p:sp>
          <p:nvSpPr>
            <p:cNvPr id="181" name="Freeform 459"/>
            <p:cNvSpPr>
              <a:spLocks/>
            </p:cNvSpPr>
            <p:nvPr/>
          </p:nvSpPr>
          <p:spPr bwMode="auto">
            <a:xfrm>
              <a:off x="529655" y="3400773"/>
              <a:ext cx="49213" cy="52388"/>
            </a:xfrm>
            <a:custGeom>
              <a:avLst/>
              <a:gdLst/>
              <a:ahLst/>
              <a:cxnLst>
                <a:cxn ang="0">
                  <a:pos x="24" y="3"/>
                </a:cxn>
                <a:cxn ang="0">
                  <a:pos x="21" y="25"/>
                </a:cxn>
                <a:cxn ang="0">
                  <a:pos x="4" y="26"/>
                </a:cxn>
                <a:cxn ang="0">
                  <a:pos x="0" y="9"/>
                </a:cxn>
                <a:cxn ang="0">
                  <a:pos x="21" y="0"/>
                </a:cxn>
                <a:cxn ang="0">
                  <a:pos x="23" y="1"/>
                </a:cxn>
                <a:cxn ang="0">
                  <a:pos x="24" y="3"/>
                </a:cxn>
              </a:cxnLst>
              <a:rect l="0" t="0" r="r" b="b"/>
              <a:pathLst>
                <a:path w="24" h="26">
                  <a:moveTo>
                    <a:pt x="24" y="3"/>
                  </a:moveTo>
                  <a:cubicBezTo>
                    <a:pt x="21" y="25"/>
                    <a:pt x="21" y="25"/>
                    <a:pt x="21" y="25"/>
                  </a:cubicBezTo>
                  <a:cubicBezTo>
                    <a:pt x="4" y="26"/>
                    <a:pt x="4" y="26"/>
                    <a:pt x="4" y="26"/>
                  </a:cubicBezTo>
                  <a:cubicBezTo>
                    <a:pt x="0" y="9"/>
                    <a:pt x="0" y="9"/>
                    <a:pt x="0" y="9"/>
                  </a:cubicBezTo>
                  <a:cubicBezTo>
                    <a:pt x="21" y="0"/>
                    <a:pt x="21" y="0"/>
                    <a:pt x="21" y="0"/>
                  </a:cubicBezTo>
                  <a:cubicBezTo>
                    <a:pt x="22" y="0"/>
                    <a:pt x="23" y="0"/>
                    <a:pt x="23" y="1"/>
                  </a:cubicBezTo>
                  <a:cubicBezTo>
                    <a:pt x="24" y="1"/>
                    <a:pt x="24" y="2"/>
                    <a:pt x="24"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2" name="Picture 460"/>
            <p:cNvPicPr>
              <a:picLocks noChangeAspect="1" noChangeArrowheads="1"/>
            </p:cNvPicPr>
            <p:nvPr/>
          </p:nvPicPr>
          <p:blipFill>
            <a:blip r:embed="rId7" cstate="print"/>
            <a:srcRect/>
            <a:stretch>
              <a:fillRect/>
            </a:stretch>
          </p:blipFill>
          <p:spPr bwMode="auto">
            <a:xfrm>
              <a:off x="521718" y="3391248"/>
              <a:ext cx="66675" cy="71438"/>
            </a:xfrm>
            <a:prstGeom prst="rect">
              <a:avLst/>
            </a:prstGeom>
            <a:noFill/>
            <a:ln w="9525">
              <a:noFill/>
              <a:miter lim="800000"/>
              <a:headEnd/>
              <a:tailEnd/>
            </a:ln>
          </p:spPr>
        </p:pic>
        <p:sp>
          <p:nvSpPr>
            <p:cNvPr id="183" name="Freeform 461"/>
            <p:cNvSpPr>
              <a:spLocks/>
            </p:cNvSpPr>
            <p:nvPr/>
          </p:nvSpPr>
          <p:spPr bwMode="auto">
            <a:xfrm>
              <a:off x="534418" y="3400773"/>
              <a:ext cx="44450" cy="46038"/>
            </a:xfrm>
            <a:custGeom>
              <a:avLst/>
              <a:gdLst/>
              <a:ahLst/>
              <a:cxnLst>
                <a:cxn ang="0">
                  <a:pos x="22" y="2"/>
                </a:cxn>
                <a:cxn ang="0">
                  <a:pos x="14" y="23"/>
                </a:cxn>
                <a:cxn ang="0">
                  <a:pos x="6" y="20"/>
                </a:cxn>
                <a:cxn ang="0">
                  <a:pos x="0" y="16"/>
                </a:cxn>
                <a:cxn ang="0">
                  <a:pos x="20" y="1"/>
                </a:cxn>
                <a:cxn ang="0">
                  <a:pos x="21" y="1"/>
                </a:cxn>
                <a:cxn ang="0">
                  <a:pos x="22" y="2"/>
                </a:cxn>
              </a:cxnLst>
              <a:rect l="0" t="0" r="r" b="b"/>
              <a:pathLst>
                <a:path w="22" h="23">
                  <a:moveTo>
                    <a:pt x="22" y="2"/>
                  </a:moveTo>
                  <a:cubicBezTo>
                    <a:pt x="14" y="23"/>
                    <a:pt x="14" y="23"/>
                    <a:pt x="14" y="23"/>
                  </a:cubicBezTo>
                  <a:cubicBezTo>
                    <a:pt x="6" y="20"/>
                    <a:pt x="6" y="20"/>
                    <a:pt x="6" y="20"/>
                  </a:cubicBezTo>
                  <a:cubicBezTo>
                    <a:pt x="0" y="16"/>
                    <a:pt x="0" y="16"/>
                    <a:pt x="0" y="16"/>
                  </a:cubicBezTo>
                  <a:cubicBezTo>
                    <a:pt x="20" y="1"/>
                    <a:pt x="20" y="1"/>
                    <a:pt x="20" y="1"/>
                  </a:cubicBezTo>
                  <a:cubicBezTo>
                    <a:pt x="20" y="0"/>
                    <a:pt x="21" y="0"/>
                    <a:pt x="21" y="1"/>
                  </a:cubicBezTo>
                  <a:cubicBezTo>
                    <a:pt x="22" y="1"/>
                    <a:pt x="22" y="2"/>
                    <a:pt x="2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4" name="Picture 462"/>
            <p:cNvPicPr>
              <a:picLocks noChangeAspect="1" noChangeArrowheads="1"/>
            </p:cNvPicPr>
            <p:nvPr/>
          </p:nvPicPr>
          <p:blipFill>
            <a:blip r:embed="rId8" cstate="print"/>
            <a:srcRect/>
            <a:stretch>
              <a:fillRect/>
            </a:stretch>
          </p:blipFill>
          <p:spPr bwMode="auto">
            <a:xfrm>
              <a:off x="524893" y="3389660"/>
              <a:ext cx="66675" cy="66675"/>
            </a:xfrm>
            <a:prstGeom prst="rect">
              <a:avLst/>
            </a:prstGeom>
            <a:noFill/>
            <a:ln w="9525">
              <a:noFill/>
              <a:miter lim="800000"/>
              <a:headEnd/>
              <a:tailEnd/>
            </a:ln>
          </p:spPr>
        </p:pic>
        <p:pic>
          <p:nvPicPr>
            <p:cNvPr id="185" name="Picture 463"/>
            <p:cNvPicPr>
              <a:picLocks noChangeAspect="1" noChangeArrowheads="1"/>
            </p:cNvPicPr>
            <p:nvPr/>
          </p:nvPicPr>
          <p:blipFill>
            <a:blip r:embed="rId9" cstate="print"/>
            <a:srcRect/>
            <a:stretch>
              <a:fillRect/>
            </a:stretch>
          </p:blipFill>
          <p:spPr bwMode="auto">
            <a:xfrm>
              <a:off x="412180" y="3413473"/>
              <a:ext cx="169863" cy="187325"/>
            </a:xfrm>
            <a:prstGeom prst="rect">
              <a:avLst/>
            </a:prstGeom>
            <a:noFill/>
            <a:ln w="9525">
              <a:noFill/>
              <a:miter lim="800000"/>
              <a:headEnd/>
              <a:tailEnd/>
            </a:ln>
          </p:spPr>
        </p:pic>
        <p:pic>
          <p:nvPicPr>
            <p:cNvPr id="186" name="Picture 464"/>
            <p:cNvPicPr>
              <a:picLocks noChangeAspect="1" noChangeArrowheads="1"/>
            </p:cNvPicPr>
            <p:nvPr/>
          </p:nvPicPr>
          <p:blipFill>
            <a:blip r:embed="rId10" cstate="print"/>
            <a:srcRect/>
            <a:stretch>
              <a:fillRect/>
            </a:stretch>
          </p:blipFill>
          <p:spPr bwMode="auto">
            <a:xfrm>
              <a:off x="551880" y="3392835"/>
              <a:ext cx="36513" cy="36513"/>
            </a:xfrm>
            <a:prstGeom prst="rect">
              <a:avLst/>
            </a:prstGeom>
            <a:noFill/>
            <a:ln w="9525">
              <a:noFill/>
              <a:miter lim="800000"/>
              <a:headEnd/>
              <a:tailEnd/>
            </a:ln>
          </p:spPr>
        </p:pic>
        <p:pic>
          <p:nvPicPr>
            <p:cNvPr id="187" name="Picture 465"/>
            <p:cNvPicPr>
              <a:picLocks noChangeAspect="1" noChangeArrowheads="1"/>
            </p:cNvPicPr>
            <p:nvPr/>
          </p:nvPicPr>
          <p:blipFill>
            <a:blip r:embed="rId11" cstate="print"/>
            <a:srcRect/>
            <a:stretch>
              <a:fillRect/>
            </a:stretch>
          </p:blipFill>
          <p:spPr bwMode="auto">
            <a:xfrm>
              <a:off x="412180" y="3413473"/>
              <a:ext cx="133350" cy="163513"/>
            </a:xfrm>
            <a:prstGeom prst="rect">
              <a:avLst/>
            </a:prstGeom>
            <a:noFill/>
            <a:ln w="9525">
              <a:noFill/>
              <a:miter lim="800000"/>
              <a:headEnd/>
              <a:tailEnd/>
            </a:ln>
          </p:spPr>
        </p:pic>
        <p:pic>
          <p:nvPicPr>
            <p:cNvPr id="188" name="Picture 466"/>
            <p:cNvPicPr>
              <a:picLocks noChangeAspect="1" noChangeArrowheads="1"/>
            </p:cNvPicPr>
            <p:nvPr/>
          </p:nvPicPr>
          <p:blipFill>
            <a:blip r:embed="rId12" cstate="print"/>
            <a:srcRect/>
            <a:stretch>
              <a:fillRect/>
            </a:stretch>
          </p:blipFill>
          <p:spPr bwMode="auto">
            <a:xfrm>
              <a:off x="445518" y="3437285"/>
              <a:ext cx="133350" cy="163513"/>
            </a:xfrm>
            <a:prstGeom prst="rect">
              <a:avLst/>
            </a:prstGeom>
            <a:noFill/>
            <a:ln w="9525">
              <a:noFill/>
              <a:miter lim="800000"/>
              <a:headEnd/>
              <a:tailEnd/>
            </a:ln>
          </p:spPr>
        </p:pic>
        <p:pic>
          <p:nvPicPr>
            <p:cNvPr id="189" name="Picture 467"/>
            <p:cNvPicPr>
              <a:picLocks noChangeAspect="1" noChangeArrowheads="1"/>
            </p:cNvPicPr>
            <p:nvPr/>
          </p:nvPicPr>
          <p:blipFill>
            <a:blip r:embed="rId13" cstate="print"/>
            <a:srcRect/>
            <a:stretch>
              <a:fillRect/>
            </a:stretch>
          </p:blipFill>
          <p:spPr bwMode="auto">
            <a:xfrm>
              <a:off x="426468" y="3421410"/>
              <a:ext cx="120650" cy="152400"/>
            </a:xfrm>
            <a:prstGeom prst="rect">
              <a:avLst/>
            </a:prstGeom>
            <a:noFill/>
            <a:ln w="9525">
              <a:noFill/>
              <a:miter lim="800000"/>
              <a:headEnd/>
              <a:tailEnd/>
            </a:ln>
          </p:spPr>
        </p:pic>
        <p:sp>
          <p:nvSpPr>
            <p:cNvPr id="190" name="Freeform 468"/>
            <p:cNvSpPr>
              <a:spLocks/>
            </p:cNvSpPr>
            <p:nvPr/>
          </p:nvSpPr>
          <p:spPr bwMode="auto">
            <a:xfrm>
              <a:off x="458218" y="3445223"/>
              <a:ext cx="104775" cy="134938"/>
            </a:xfrm>
            <a:custGeom>
              <a:avLst/>
              <a:gdLst/>
              <a:ahLst/>
              <a:cxnLst>
                <a:cxn ang="0">
                  <a:pos x="0" y="67"/>
                </a:cxn>
                <a:cxn ang="0">
                  <a:pos x="0" y="67"/>
                </a:cxn>
                <a:cxn ang="0">
                  <a:pos x="1" y="67"/>
                </a:cxn>
                <a:cxn ang="0">
                  <a:pos x="52" y="1"/>
                </a:cxn>
                <a:cxn ang="0">
                  <a:pos x="52" y="1"/>
                </a:cxn>
                <a:cxn ang="0">
                  <a:pos x="52" y="1"/>
                </a:cxn>
                <a:cxn ang="0">
                  <a:pos x="0" y="67"/>
                </a:cxn>
              </a:cxnLst>
              <a:rect l="0" t="0" r="r" b="b"/>
              <a:pathLst>
                <a:path w="52" h="67">
                  <a:moveTo>
                    <a:pt x="0" y="67"/>
                  </a:moveTo>
                  <a:cubicBezTo>
                    <a:pt x="0" y="67"/>
                    <a:pt x="0" y="67"/>
                    <a:pt x="0" y="67"/>
                  </a:cubicBezTo>
                  <a:cubicBezTo>
                    <a:pt x="1" y="67"/>
                    <a:pt x="1" y="67"/>
                    <a:pt x="1" y="67"/>
                  </a:cubicBezTo>
                  <a:cubicBezTo>
                    <a:pt x="52" y="1"/>
                    <a:pt x="52" y="1"/>
                    <a:pt x="52" y="1"/>
                  </a:cubicBezTo>
                  <a:cubicBezTo>
                    <a:pt x="52" y="1"/>
                    <a:pt x="52" y="1"/>
                    <a:pt x="52" y="1"/>
                  </a:cubicBezTo>
                  <a:cubicBezTo>
                    <a:pt x="52" y="0"/>
                    <a:pt x="52" y="0"/>
                    <a:pt x="52" y="1"/>
                  </a:cubicBezTo>
                  <a:lnTo>
                    <a:pt x="0"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91" name="Picture 469"/>
            <p:cNvPicPr>
              <a:picLocks noChangeAspect="1" noChangeArrowheads="1"/>
            </p:cNvPicPr>
            <p:nvPr/>
          </p:nvPicPr>
          <p:blipFill>
            <a:blip r:embed="rId14" cstate="print"/>
            <a:srcRect/>
            <a:stretch>
              <a:fillRect/>
            </a:stretch>
          </p:blipFill>
          <p:spPr bwMode="auto">
            <a:xfrm>
              <a:off x="401068" y="3549998"/>
              <a:ext cx="71438" cy="66675"/>
            </a:xfrm>
            <a:prstGeom prst="rect">
              <a:avLst/>
            </a:prstGeom>
            <a:noFill/>
            <a:ln w="9525">
              <a:noFill/>
              <a:miter lim="800000"/>
              <a:headEnd/>
              <a:tailEnd/>
            </a:ln>
          </p:spPr>
        </p:pic>
        <p:pic>
          <p:nvPicPr>
            <p:cNvPr id="192" name="Picture 470"/>
            <p:cNvPicPr>
              <a:picLocks noChangeAspect="1" noChangeArrowheads="1"/>
            </p:cNvPicPr>
            <p:nvPr/>
          </p:nvPicPr>
          <p:blipFill>
            <a:blip r:embed="rId15" cstate="print"/>
            <a:srcRect/>
            <a:stretch>
              <a:fillRect/>
            </a:stretch>
          </p:blipFill>
          <p:spPr bwMode="auto">
            <a:xfrm>
              <a:off x="401068" y="3549998"/>
              <a:ext cx="71438" cy="66675"/>
            </a:xfrm>
            <a:prstGeom prst="rect">
              <a:avLst/>
            </a:prstGeom>
            <a:noFill/>
            <a:ln w="9525">
              <a:noFill/>
              <a:miter lim="800000"/>
              <a:headEnd/>
              <a:tailEnd/>
            </a:ln>
          </p:spPr>
        </p:pic>
        <p:pic>
          <p:nvPicPr>
            <p:cNvPr id="193" name="Picture 471"/>
            <p:cNvPicPr>
              <a:picLocks noChangeAspect="1" noChangeArrowheads="1"/>
            </p:cNvPicPr>
            <p:nvPr/>
          </p:nvPicPr>
          <p:blipFill>
            <a:blip r:embed="rId16" cstate="print"/>
            <a:srcRect/>
            <a:stretch>
              <a:fillRect/>
            </a:stretch>
          </p:blipFill>
          <p:spPr bwMode="auto">
            <a:xfrm>
              <a:off x="401068" y="3549998"/>
              <a:ext cx="73025" cy="66675"/>
            </a:xfrm>
            <a:prstGeom prst="rect">
              <a:avLst/>
            </a:prstGeom>
            <a:noFill/>
            <a:ln w="9525">
              <a:noFill/>
              <a:miter lim="800000"/>
              <a:headEnd/>
              <a:tailEnd/>
            </a:ln>
          </p:spPr>
        </p:pic>
        <p:pic>
          <p:nvPicPr>
            <p:cNvPr id="194" name="Picture 472"/>
            <p:cNvPicPr>
              <a:picLocks noChangeAspect="1" noChangeArrowheads="1"/>
            </p:cNvPicPr>
            <p:nvPr/>
          </p:nvPicPr>
          <p:blipFill>
            <a:blip r:embed="rId17" cstate="print"/>
            <a:srcRect/>
            <a:stretch>
              <a:fillRect/>
            </a:stretch>
          </p:blipFill>
          <p:spPr bwMode="auto">
            <a:xfrm>
              <a:off x="401068" y="3548410"/>
              <a:ext cx="73025" cy="68263"/>
            </a:xfrm>
            <a:prstGeom prst="rect">
              <a:avLst/>
            </a:prstGeom>
            <a:noFill/>
            <a:ln w="9525">
              <a:noFill/>
              <a:miter lim="800000"/>
              <a:headEnd/>
              <a:tailEnd/>
            </a:ln>
          </p:spPr>
        </p:pic>
        <p:pic>
          <p:nvPicPr>
            <p:cNvPr id="195" name="Picture 473"/>
            <p:cNvPicPr>
              <a:picLocks noChangeAspect="1" noChangeArrowheads="1"/>
            </p:cNvPicPr>
            <p:nvPr/>
          </p:nvPicPr>
          <p:blipFill>
            <a:blip r:embed="rId18" cstate="print"/>
            <a:srcRect/>
            <a:stretch>
              <a:fillRect/>
            </a:stretch>
          </p:blipFill>
          <p:spPr bwMode="auto">
            <a:xfrm>
              <a:off x="401068" y="3548410"/>
              <a:ext cx="73025" cy="66675"/>
            </a:xfrm>
            <a:prstGeom prst="rect">
              <a:avLst/>
            </a:prstGeom>
            <a:noFill/>
            <a:ln w="9525">
              <a:noFill/>
              <a:miter lim="800000"/>
              <a:headEnd/>
              <a:tailEnd/>
            </a:ln>
          </p:spPr>
        </p:pic>
        <p:pic>
          <p:nvPicPr>
            <p:cNvPr id="196" name="Picture 474"/>
            <p:cNvPicPr>
              <a:picLocks noChangeAspect="1" noChangeArrowheads="1"/>
            </p:cNvPicPr>
            <p:nvPr/>
          </p:nvPicPr>
          <p:blipFill>
            <a:blip r:embed="rId19" cstate="print"/>
            <a:srcRect/>
            <a:stretch>
              <a:fillRect/>
            </a:stretch>
          </p:blipFill>
          <p:spPr bwMode="auto">
            <a:xfrm>
              <a:off x="401068" y="3548410"/>
              <a:ext cx="73025" cy="66675"/>
            </a:xfrm>
            <a:prstGeom prst="rect">
              <a:avLst/>
            </a:prstGeom>
            <a:noFill/>
            <a:ln w="9525">
              <a:noFill/>
              <a:miter lim="800000"/>
              <a:headEnd/>
              <a:tailEnd/>
            </a:ln>
          </p:spPr>
        </p:pic>
        <p:pic>
          <p:nvPicPr>
            <p:cNvPr id="197" name="Picture 475"/>
            <p:cNvPicPr>
              <a:picLocks noChangeAspect="1" noChangeArrowheads="1"/>
            </p:cNvPicPr>
            <p:nvPr/>
          </p:nvPicPr>
          <p:blipFill>
            <a:blip r:embed="rId20" cstate="print"/>
            <a:srcRect/>
            <a:stretch>
              <a:fillRect/>
            </a:stretch>
          </p:blipFill>
          <p:spPr bwMode="auto">
            <a:xfrm>
              <a:off x="401068" y="3548410"/>
              <a:ext cx="73025" cy="66675"/>
            </a:xfrm>
            <a:prstGeom prst="rect">
              <a:avLst/>
            </a:prstGeom>
            <a:noFill/>
            <a:ln w="9525">
              <a:noFill/>
              <a:miter lim="800000"/>
              <a:headEnd/>
              <a:tailEnd/>
            </a:ln>
          </p:spPr>
        </p:pic>
        <p:pic>
          <p:nvPicPr>
            <p:cNvPr id="198" name="Picture 476"/>
            <p:cNvPicPr>
              <a:picLocks noChangeAspect="1" noChangeArrowheads="1"/>
            </p:cNvPicPr>
            <p:nvPr/>
          </p:nvPicPr>
          <p:blipFill>
            <a:blip r:embed="rId21" cstate="print"/>
            <a:srcRect/>
            <a:stretch>
              <a:fillRect/>
            </a:stretch>
          </p:blipFill>
          <p:spPr bwMode="auto">
            <a:xfrm>
              <a:off x="401068" y="3548410"/>
              <a:ext cx="73025" cy="66675"/>
            </a:xfrm>
            <a:prstGeom prst="rect">
              <a:avLst/>
            </a:prstGeom>
            <a:noFill/>
            <a:ln w="9525">
              <a:noFill/>
              <a:miter lim="800000"/>
              <a:headEnd/>
              <a:tailEnd/>
            </a:ln>
          </p:spPr>
        </p:pic>
        <p:pic>
          <p:nvPicPr>
            <p:cNvPr id="199" name="Picture 477"/>
            <p:cNvPicPr>
              <a:picLocks noChangeAspect="1" noChangeArrowheads="1"/>
            </p:cNvPicPr>
            <p:nvPr/>
          </p:nvPicPr>
          <p:blipFill>
            <a:blip r:embed="rId22" cstate="print"/>
            <a:srcRect/>
            <a:stretch>
              <a:fillRect/>
            </a:stretch>
          </p:blipFill>
          <p:spPr bwMode="auto">
            <a:xfrm>
              <a:off x="401068" y="3548410"/>
              <a:ext cx="73025" cy="66675"/>
            </a:xfrm>
            <a:prstGeom prst="rect">
              <a:avLst/>
            </a:prstGeom>
            <a:noFill/>
            <a:ln w="9525">
              <a:noFill/>
              <a:miter lim="800000"/>
              <a:headEnd/>
              <a:tailEnd/>
            </a:ln>
          </p:spPr>
        </p:pic>
        <p:pic>
          <p:nvPicPr>
            <p:cNvPr id="200" name="Picture 478"/>
            <p:cNvPicPr>
              <a:picLocks noChangeAspect="1" noChangeArrowheads="1"/>
            </p:cNvPicPr>
            <p:nvPr/>
          </p:nvPicPr>
          <p:blipFill>
            <a:blip r:embed="rId23" cstate="print"/>
            <a:srcRect/>
            <a:stretch>
              <a:fillRect/>
            </a:stretch>
          </p:blipFill>
          <p:spPr bwMode="auto">
            <a:xfrm>
              <a:off x="401068" y="3548410"/>
              <a:ext cx="73025" cy="66675"/>
            </a:xfrm>
            <a:prstGeom prst="rect">
              <a:avLst/>
            </a:prstGeom>
            <a:noFill/>
            <a:ln w="9525">
              <a:noFill/>
              <a:miter lim="800000"/>
              <a:headEnd/>
              <a:tailEnd/>
            </a:ln>
          </p:spPr>
        </p:pic>
        <p:pic>
          <p:nvPicPr>
            <p:cNvPr id="201" name="Picture 479"/>
            <p:cNvPicPr>
              <a:picLocks noChangeAspect="1" noChangeArrowheads="1"/>
            </p:cNvPicPr>
            <p:nvPr/>
          </p:nvPicPr>
          <p:blipFill>
            <a:blip r:embed="rId24" cstate="print"/>
            <a:srcRect/>
            <a:stretch>
              <a:fillRect/>
            </a:stretch>
          </p:blipFill>
          <p:spPr bwMode="auto">
            <a:xfrm>
              <a:off x="401068" y="3548410"/>
              <a:ext cx="73025" cy="66675"/>
            </a:xfrm>
            <a:prstGeom prst="rect">
              <a:avLst/>
            </a:prstGeom>
            <a:noFill/>
            <a:ln w="9525">
              <a:noFill/>
              <a:miter lim="800000"/>
              <a:headEnd/>
              <a:tailEnd/>
            </a:ln>
          </p:spPr>
        </p:pic>
        <p:pic>
          <p:nvPicPr>
            <p:cNvPr id="202" name="Picture 480"/>
            <p:cNvPicPr>
              <a:picLocks noChangeAspect="1" noChangeArrowheads="1"/>
            </p:cNvPicPr>
            <p:nvPr/>
          </p:nvPicPr>
          <p:blipFill>
            <a:blip r:embed="rId25" cstate="print"/>
            <a:srcRect/>
            <a:stretch>
              <a:fillRect/>
            </a:stretch>
          </p:blipFill>
          <p:spPr bwMode="auto">
            <a:xfrm>
              <a:off x="401068" y="3548410"/>
              <a:ext cx="73025" cy="66675"/>
            </a:xfrm>
            <a:prstGeom prst="rect">
              <a:avLst/>
            </a:prstGeom>
            <a:noFill/>
            <a:ln w="9525">
              <a:noFill/>
              <a:miter lim="800000"/>
              <a:headEnd/>
              <a:tailEnd/>
            </a:ln>
          </p:spPr>
        </p:pic>
        <p:pic>
          <p:nvPicPr>
            <p:cNvPr id="203" name="Picture 481"/>
            <p:cNvPicPr>
              <a:picLocks noChangeAspect="1" noChangeArrowheads="1"/>
            </p:cNvPicPr>
            <p:nvPr/>
          </p:nvPicPr>
          <p:blipFill>
            <a:blip r:embed="rId26" cstate="print"/>
            <a:srcRect/>
            <a:stretch>
              <a:fillRect/>
            </a:stretch>
          </p:blipFill>
          <p:spPr bwMode="auto">
            <a:xfrm>
              <a:off x="401068" y="3553173"/>
              <a:ext cx="73025" cy="61913"/>
            </a:xfrm>
            <a:prstGeom prst="rect">
              <a:avLst/>
            </a:prstGeom>
            <a:noFill/>
            <a:ln w="9525">
              <a:noFill/>
              <a:miter lim="800000"/>
              <a:headEnd/>
              <a:tailEnd/>
            </a:ln>
          </p:spPr>
        </p:pic>
        <p:pic>
          <p:nvPicPr>
            <p:cNvPr id="204" name="Picture 482"/>
            <p:cNvPicPr>
              <a:picLocks noChangeAspect="1" noChangeArrowheads="1"/>
            </p:cNvPicPr>
            <p:nvPr/>
          </p:nvPicPr>
          <p:blipFill>
            <a:blip r:embed="rId27" cstate="print"/>
            <a:srcRect/>
            <a:stretch>
              <a:fillRect/>
            </a:stretch>
          </p:blipFill>
          <p:spPr bwMode="auto">
            <a:xfrm>
              <a:off x="402655" y="3553173"/>
              <a:ext cx="71438" cy="61913"/>
            </a:xfrm>
            <a:prstGeom prst="rect">
              <a:avLst/>
            </a:prstGeom>
            <a:noFill/>
            <a:ln w="9525">
              <a:noFill/>
              <a:miter lim="800000"/>
              <a:headEnd/>
              <a:tailEnd/>
            </a:ln>
          </p:spPr>
        </p:pic>
        <p:pic>
          <p:nvPicPr>
            <p:cNvPr id="205" name="Picture 483"/>
            <p:cNvPicPr>
              <a:picLocks noChangeAspect="1" noChangeArrowheads="1"/>
            </p:cNvPicPr>
            <p:nvPr/>
          </p:nvPicPr>
          <p:blipFill>
            <a:blip r:embed="rId28" cstate="print"/>
            <a:srcRect/>
            <a:stretch>
              <a:fillRect/>
            </a:stretch>
          </p:blipFill>
          <p:spPr bwMode="auto">
            <a:xfrm>
              <a:off x="402655" y="3553173"/>
              <a:ext cx="71438" cy="60325"/>
            </a:xfrm>
            <a:prstGeom prst="rect">
              <a:avLst/>
            </a:prstGeom>
            <a:noFill/>
            <a:ln w="9525">
              <a:noFill/>
              <a:miter lim="800000"/>
              <a:headEnd/>
              <a:tailEnd/>
            </a:ln>
          </p:spPr>
        </p:pic>
        <p:pic>
          <p:nvPicPr>
            <p:cNvPr id="206" name="Picture 484"/>
            <p:cNvPicPr>
              <a:picLocks noChangeAspect="1" noChangeArrowheads="1"/>
            </p:cNvPicPr>
            <p:nvPr/>
          </p:nvPicPr>
          <p:blipFill>
            <a:blip r:embed="rId29" cstate="print"/>
            <a:srcRect/>
            <a:stretch>
              <a:fillRect/>
            </a:stretch>
          </p:blipFill>
          <p:spPr bwMode="auto">
            <a:xfrm>
              <a:off x="402655" y="3553173"/>
              <a:ext cx="71438" cy="60325"/>
            </a:xfrm>
            <a:prstGeom prst="rect">
              <a:avLst/>
            </a:prstGeom>
            <a:noFill/>
            <a:ln w="9525">
              <a:noFill/>
              <a:miter lim="800000"/>
              <a:headEnd/>
              <a:tailEnd/>
            </a:ln>
          </p:spPr>
        </p:pic>
        <p:pic>
          <p:nvPicPr>
            <p:cNvPr id="207" name="Picture 485"/>
            <p:cNvPicPr>
              <a:picLocks noChangeAspect="1" noChangeArrowheads="1"/>
            </p:cNvPicPr>
            <p:nvPr/>
          </p:nvPicPr>
          <p:blipFill>
            <a:blip r:embed="rId30" cstate="print"/>
            <a:srcRect/>
            <a:stretch>
              <a:fillRect/>
            </a:stretch>
          </p:blipFill>
          <p:spPr bwMode="auto">
            <a:xfrm>
              <a:off x="402655" y="3553173"/>
              <a:ext cx="73025" cy="60325"/>
            </a:xfrm>
            <a:prstGeom prst="rect">
              <a:avLst/>
            </a:prstGeom>
            <a:noFill/>
            <a:ln w="9525">
              <a:noFill/>
              <a:miter lim="800000"/>
              <a:headEnd/>
              <a:tailEnd/>
            </a:ln>
          </p:spPr>
        </p:pic>
        <p:sp>
          <p:nvSpPr>
            <p:cNvPr id="208" name="Freeform 486"/>
            <p:cNvSpPr>
              <a:spLocks/>
            </p:cNvSpPr>
            <p:nvPr/>
          </p:nvSpPr>
          <p:spPr bwMode="auto">
            <a:xfrm>
              <a:off x="418530" y="3556348"/>
              <a:ext cx="49213" cy="38100"/>
            </a:xfrm>
            <a:custGeom>
              <a:avLst/>
              <a:gdLst/>
              <a:ahLst/>
              <a:cxnLst>
                <a:cxn ang="0">
                  <a:pos x="2" y="0"/>
                </a:cxn>
                <a:cxn ang="0">
                  <a:pos x="0" y="1"/>
                </a:cxn>
                <a:cxn ang="0">
                  <a:pos x="30" y="24"/>
                </a:cxn>
                <a:cxn ang="0">
                  <a:pos x="31" y="22"/>
                </a:cxn>
                <a:cxn ang="0">
                  <a:pos x="2" y="0"/>
                </a:cxn>
              </a:cxnLst>
              <a:rect l="0" t="0" r="r" b="b"/>
              <a:pathLst>
                <a:path w="31" h="24">
                  <a:moveTo>
                    <a:pt x="2" y="0"/>
                  </a:moveTo>
                  <a:lnTo>
                    <a:pt x="0" y="1"/>
                  </a:lnTo>
                  <a:lnTo>
                    <a:pt x="30" y="24"/>
                  </a:lnTo>
                  <a:lnTo>
                    <a:pt x="31"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09" name="Freeform 487"/>
            <p:cNvSpPr>
              <a:spLocks/>
            </p:cNvSpPr>
            <p:nvPr/>
          </p:nvSpPr>
          <p:spPr bwMode="auto">
            <a:xfrm>
              <a:off x="418530" y="3556348"/>
              <a:ext cx="49213" cy="38100"/>
            </a:xfrm>
            <a:custGeom>
              <a:avLst/>
              <a:gdLst/>
              <a:ahLst/>
              <a:cxnLst>
                <a:cxn ang="0">
                  <a:pos x="2" y="0"/>
                </a:cxn>
                <a:cxn ang="0">
                  <a:pos x="0" y="1"/>
                </a:cxn>
                <a:cxn ang="0">
                  <a:pos x="30" y="24"/>
                </a:cxn>
                <a:cxn ang="0">
                  <a:pos x="31" y="22"/>
                </a:cxn>
                <a:cxn ang="0">
                  <a:pos x="2" y="0"/>
                </a:cxn>
              </a:cxnLst>
              <a:rect l="0" t="0" r="r" b="b"/>
              <a:pathLst>
                <a:path w="31" h="24">
                  <a:moveTo>
                    <a:pt x="2" y="0"/>
                  </a:moveTo>
                  <a:lnTo>
                    <a:pt x="0" y="1"/>
                  </a:lnTo>
                  <a:lnTo>
                    <a:pt x="30" y="24"/>
                  </a:lnTo>
                  <a:lnTo>
                    <a:pt x="31"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0" name="Freeform 488"/>
            <p:cNvSpPr>
              <a:spLocks/>
            </p:cNvSpPr>
            <p:nvPr/>
          </p:nvSpPr>
          <p:spPr bwMode="auto">
            <a:xfrm>
              <a:off x="418530" y="3556348"/>
              <a:ext cx="47625" cy="38100"/>
            </a:xfrm>
            <a:custGeom>
              <a:avLst/>
              <a:gdLst/>
              <a:ahLst/>
              <a:cxnLst>
                <a:cxn ang="0">
                  <a:pos x="2" y="0"/>
                </a:cxn>
                <a:cxn ang="0">
                  <a:pos x="0" y="1"/>
                </a:cxn>
                <a:cxn ang="0">
                  <a:pos x="30" y="24"/>
                </a:cxn>
                <a:cxn ang="0">
                  <a:pos x="30" y="22"/>
                </a:cxn>
                <a:cxn ang="0">
                  <a:pos x="2" y="0"/>
                </a:cxn>
              </a:cxnLst>
              <a:rect l="0" t="0" r="r" b="b"/>
              <a:pathLst>
                <a:path w="30" h="24">
                  <a:moveTo>
                    <a:pt x="2" y="0"/>
                  </a:moveTo>
                  <a:lnTo>
                    <a:pt x="0" y="1"/>
                  </a:lnTo>
                  <a:lnTo>
                    <a:pt x="30" y="24"/>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1" name="Freeform 489"/>
            <p:cNvSpPr>
              <a:spLocks/>
            </p:cNvSpPr>
            <p:nvPr/>
          </p:nvSpPr>
          <p:spPr bwMode="auto">
            <a:xfrm>
              <a:off x="418530" y="3556348"/>
              <a:ext cx="47625" cy="36513"/>
            </a:xfrm>
            <a:custGeom>
              <a:avLst/>
              <a:gdLst/>
              <a:ahLst/>
              <a:cxnLst>
                <a:cxn ang="0">
                  <a:pos x="2" y="0"/>
                </a:cxn>
                <a:cxn ang="0">
                  <a:pos x="0" y="1"/>
                </a:cxn>
                <a:cxn ang="0">
                  <a:pos x="30" y="23"/>
                </a:cxn>
                <a:cxn ang="0">
                  <a:pos x="30" y="22"/>
                </a:cxn>
                <a:cxn ang="0">
                  <a:pos x="2" y="0"/>
                </a:cxn>
              </a:cxnLst>
              <a:rect l="0" t="0" r="r" b="b"/>
              <a:pathLst>
                <a:path w="30" h="23">
                  <a:moveTo>
                    <a:pt x="2" y="0"/>
                  </a:moveTo>
                  <a:lnTo>
                    <a:pt x="0" y="1"/>
                  </a:lnTo>
                  <a:lnTo>
                    <a:pt x="30" y="23"/>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2" name="Freeform 490"/>
            <p:cNvSpPr>
              <a:spLocks/>
            </p:cNvSpPr>
            <p:nvPr/>
          </p:nvSpPr>
          <p:spPr bwMode="auto">
            <a:xfrm>
              <a:off x="418530" y="3556348"/>
              <a:ext cx="47625" cy="36513"/>
            </a:xfrm>
            <a:custGeom>
              <a:avLst/>
              <a:gdLst/>
              <a:ahLst/>
              <a:cxnLst>
                <a:cxn ang="0">
                  <a:pos x="2" y="0"/>
                </a:cxn>
                <a:cxn ang="0">
                  <a:pos x="0" y="1"/>
                </a:cxn>
                <a:cxn ang="0">
                  <a:pos x="30" y="23"/>
                </a:cxn>
                <a:cxn ang="0">
                  <a:pos x="30" y="22"/>
                </a:cxn>
                <a:cxn ang="0">
                  <a:pos x="2" y="0"/>
                </a:cxn>
              </a:cxnLst>
              <a:rect l="0" t="0" r="r" b="b"/>
              <a:pathLst>
                <a:path w="30" h="23">
                  <a:moveTo>
                    <a:pt x="2" y="0"/>
                  </a:moveTo>
                  <a:lnTo>
                    <a:pt x="0" y="1"/>
                  </a:lnTo>
                  <a:lnTo>
                    <a:pt x="30" y="23"/>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3" name="Freeform 491"/>
            <p:cNvSpPr>
              <a:spLocks/>
            </p:cNvSpPr>
            <p:nvPr/>
          </p:nvSpPr>
          <p:spPr bwMode="auto">
            <a:xfrm>
              <a:off x="418530" y="3556348"/>
              <a:ext cx="47625" cy="36513"/>
            </a:xfrm>
            <a:custGeom>
              <a:avLst/>
              <a:gdLst/>
              <a:ahLst/>
              <a:cxnLst>
                <a:cxn ang="0">
                  <a:pos x="2" y="0"/>
                </a:cxn>
                <a:cxn ang="0">
                  <a:pos x="0" y="1"/>
                </a:cxn>
                <a:cxn ang="0">
                  <a:pos x="30" y="23"/>
                </a:cxn>
                <a:cxn ang="0">
                  <a:pos x="30" y="22"/>
                </a:cxn>
                <a:cxn ang="0">
                  <a:pos x="2" y="0"/>
                </a:cxn>
              </a:cxnLst>
              <a:rect l="0" t="0" r="r" b="b"/>
              <a:pathLst>
                <a:path w="30" h="23">
                  <a:moveTo>
                    <a:pt x="2" y="0"/>
                  </a:moveTo>
                  <a:lnTo>
                    <a:pt x="0" y="1"/>
                  </a:lnTo>
                  <a:lnTo>
                    <a:pt x="30" y="23"/>
                  </a:lnTo>
                  <a:lnTo>
                    <a:pt x="30" y="2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4" name="Freeform 492"/>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5" name="Freeform 493"/>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6" name="Freeform 494"/>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7" name="Freeform 495"/>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8" name="Freeform 496"/>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9" name="Freeform 497"/>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0" name="Freeform 498"/>
            <p:cNvSpPr>
              <a:spLocks/>
            </p:cNvSpPr>
            <p:nvPr/>
          </p:nvSpPr>
          <p:spPr bwMode="auto">
            <a:xfrm>
              <a:off x="421705" y="3556348"/>
              <a:ext cx="44450" cy="36513"/>
            </a:xfrm>
            <a:custGeom>
              <a:avLst/>
              <a:gdLst/>
              <a:ahLst/>
              <a:cxnLst>
                <a:cxn ang="0">
                  <a:pos x="0" y="0"/>
                </a:cxn>
                <a:cxn ang="0">
                  <a:pos x="0" y="1"/>
                </a:cxn>
                <a:cxn ang="0">
                  <a:pos x="28" y="23"/>
                </a:cxn>
                <a:cxn ang="0">
                  <a:pos x="28" y="22"/>
                </a:cxn>
                <a:cxn ang="0">
                  <a:pos x="0" y="0"/>
                </a:cxn>
              </a:cxnLst>
              <a:rect l="0" t="0" r="r" b="b"/>
              <a:pathLst>
                <a:path w="28" h="23">
                  <a:moveTo>
                    <a:pt x="0" y="0"/>
                  </a:moveTo>
                  <a:lnTo>
                    <a:pt x="0" y="1"/>
                  </a:lnTo>
                  <a:lnTo>
                    <a:pt x="28" y="23"/>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1" name="Freeform 499"/>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2" name="Freeform 500"/>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3" name="Freeform 501"/>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4" name="Freeform 502"/>
            <p:cNvSpPr>
              <a:spLocks/>
            </p:cNvSpPr>
            <p:nvPr/>
          </p:nvSpPr>
          <p:spPr bwMode="auto">
            <a:xfrm>
              <a:off x="421705" y="3556348"/>
              <a:ext cx="44450" cy="36513"/>
            </a:xfrm>
            <a:custGeom>
              <a:avLst/>
              <a:gdLst/>
              <a:ahLst/>
              <a:cxnLst>
                <a:cxn ang="0">
                  <a:pos x="0" y="0"/>
                </a:cxn>
                <a:cxn ang="0">
                  <a:pos x="0" y="1"/>
                </a:cxn>
                <a:cxn ang="0">
                  <a:pos x="28" y="23"/>
                </a:cxn>
                <a:cxn ang="0">
                  <a:pos x="28" y="23"/>
                </a:cxn>
                <a:cxn ang="0">
                  <a:pos x="0" y="0"/>
                </a:cxn>
              </a:cxnLst>
              <a:rect l="0" t="0" r="r" b="b"/>
              <a:pathLst>
                <a:path w="28" h="23">
                  <a:moveTo>
                    <a:pt x="0" y="0"/>
                  </a:moveTo>
                  <a:lnTo>
                    <a:pt x="0" y="1"/>
                  </a:lnTo>
                  <a:lnTo>
                    <a:pt x="28" y="23"/>
                  </a:lnTo>
                  <a:lnTo>
                    <a:pt x="28" y="23"/>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25" name="Picture 503"/>
            <p:cNvPicPr>
              <a:picLocks noChangeAspect="1" noChangeArrowheads="1"/>
            </p:cNvPicPr>
            <p:nvPr/>
          </p:nvPicPr>
          <p:blipFill>
            <a:blip r:embed="rId31" cstate="print"/>
            <a:srcRect/>
            <a:stretch>
              <a:fillRect/>
            </a:stretch>
          </p:blipFill>
          <p:spPr bwMode="auto">
            <a:xfrm>
              <a:off x="386780" y="3569048"/>
              <a:ext cx="73025" cy="66675"/>
            </a:xfrm>
            <a:prstGeom prst="rect">
              <a:avLst/>
            </a:prstGeom>
            <a:noFill/>
            <a:ln w="9525">
              <a:noFill/>
              <a:miter lim="800000"/>
              <a:headEnd/>
              <a:tailEnd/>
            </a:ln>
          </p:spPr>
        </p:pic>
        <p:pic>
          <p:nvPicPr>
            <p:cNvPr id="226" name="Picture 504"/>
            <p:cNvPicPr>
              <a:picLocks noChangeAspect="1" noChangeArrowheads="1"/>
            </p:cNvPicPr>
            <p:nvPr/>
          </p:nvPicPr>
          <p:blipFill>
            <a:blip r:embed="rId32" cstate="print"/>
            <a:srcRect/>
            <a:stretch>
              <a:fillRect/>
            </a:stretch>
          </p:blipFill>
          <p:spPr bwMode="auto">
            <a:xfrm>
              <a:off x="394718" y="3569048"/>
              <a:ext cx="60325" cy="60325"/>
            </a:xfrm>
            <a:prstGeom prst="rect">
              <a:avLst/>
            </a:prstGeom>
            <a:noFill/>
            <a:ln w="9525">
              <a:noFill/>
              <a:miter lim="800000"/>
              <a:headEnd/>
              <a:tailEnd/>
            </a:ln>
          </p:spPr>
        </p:pic>
        <p:sp>
          <p:nvSpPr>
            <p:cNvPr id="227" name="Freeform 505"/>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8" name="Freeform 506"/>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9" name="Freeform 507"/>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0" name="Freeform 508"/>
            <p:cNvSpPr>
              <a:spLocks/>
            </p:cNvSpPr>
            <p:nvPr/>
          </p:nvSpPr>
          <p:spPr bwMode="auto">
            <a:xfrm>
              <a:off x="407418" y="3572223"/>
              <a:ext cx="46038" cy="38100"/>
            </a:xfrm>
            <a:custGeom>
              <a:avLst/>
              <a:gdLst/>
              <a:ahLst/>
              <a:cxnLst>
                <a:cxn ang="0">
                  <a:pos x="0" y="1"/>
                </a:cxn>
                <a:cxn ang="0">
                  <a:pos x="1" y="0"/>
                </a:cxn>
                <a:cxn ang="0">
                  <a:pos x="29" y="22"/>
                </a:cxn>
                <a:cxn ang="0">
                  <a:pos x="28" y="24"/>
                </a:cxn>
                <a:cxn ang="0">
                  <a:pos x="0" y="1"/>
                </a:cxn>
              </a:cxnLst>
              <a:rect l="0" t="0" r="r" b="b"/>
              <a:pathLst>
                <a:path w="29" h="24">
                  <a:moveTo>
                    <a:pt x="0" y="1"/>
                  </a:moveTo>
                  <a:lnTo>
                    <a:pt x="1" y="0"/>
                  </a:lnTo>
                  <a:lnTo>
                    <a:pt x="29" y="22"/>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1" name="Freeform 509"/>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2" name="Freeform 510"/>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3" name="Freeform 511"/>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4" name="Freeform 512"/>
            <p:cNvSpPr>
              <a:spLocks/>
            </p:cNvSpPr>
            <p:nvPr/>
          </p:nvSpPr>
          <p:spPr bwMode="auto">
            <a:xfrm>
              <a:off x="407418" y="3572223"/>
              <a:ext cx="46038" cy="38100"/>
            </a:xfrm>
            <a:custGeom>
              <a:avLst/>
              <a:gdLst/>
              <a:ahLst/>
              <a:cxnLst>
                <a:cxn ang="0">
                  <a:pos x="0" y="1"/>
                </a:cxn>
                <a:cxn ang="0">
                  <a:pos x="1" y="0"/>
                </a:cxn>
                <a:cxn ang="0">
                  <a:pos x="29" y="23"/>
                </a:cxn>
                <a:cxn ang="0">
                  <a:pos x="28" y="24"/>
                </a:cxn>
                <a:cxn ang="0">
                  <a:pos x="0" y="1"/>
                </a:cxn>
              </a:cxnLst>
              <a:rect l="0" t="0" r="r" b="b"/>
              <a:pathLst>
                <a:path w="29" h="24">
                  <a:moveTo>
                    <a:pt x="0" y="1"/>
                  </a:moveTo>
                  <a:lnTo>
                    <a:pt x="1" y="0"/>
                  </a:lnTo>
                  <a:lnTo>
                    <a:pt x="29" y="23"/>
                  </a:lnTo>
                  <a:lnTo>
                    <a:pt x="28" y="24"/>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5" name="Freeform 513"/>
            <p:cNvSpPr>
              <a:spLocks/>
            </p:cNvSpPr>
            <p:nvPr/>
          </p:nvSpPr>
          <p:spPr bwMode="auto">
            <a:xfrm>
              <a:off x="407418" y="3572223"/>
              <a:ext cx="46038" cy="36513"/>
            </a:xfrm>
            <a:custGeom>
              <a:avLst/>
              <a:gdLst/>
              <a:ahLst/>
              <a:cxnLst>
                <a:cxn ang="0">
                  <a:pos x="0" y="1"/>
                </a:cxn>
                <a:cxn ang="0">
                  <a:pos x="1" y="0"/>
                </a:cxn>
                <a:cxn ang="0">
                  <a:pos x="29" y="23"/>
                </a:cxn>
                <a:cxn ang="0">
                  <a:pos x="28" y="23"/>
                </a:cxn>
                <a:cxn ang="0">
                  <a:pos x="0" y="1"/>
                </a:cxn>
              </a:cxnLst>
              <a:rect l="0" t="0" r="r" b="b"/>
              <a:pathLst>
                <a:path w="29" h="23">
                  <a:moveTo>
                    <a:pt x="0" y="1"/>
                  </a:moveTo>
                  <a:lnTo>
                    <a:pt x="1" y="0"/>
                  </a:lnTo>
                  <a:lnTo>
                    <a:pt x="29" y="23"/>
                  </a:lnTo>
                  <a:lnTo>
                    <a:pt x="28" y="23"/>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6" name="Freeform 514"/>
            <p:cNvSpPr>
              <a:spLocks/>
            </p:cNvSpPr>
            <p:nvPr/>
          </p:nvSpPr>
          <p:spPr bwMode="auto">
            <a:xfrm>
              <a:off x="407418" y="3572223"/>
              <a:ext cx="46038" cy="36513"/>
            </a:xfrm>
            <a:custGeom>
              <a:avLst/>
              <a:gdLst/>
              <a:ahLst/>
              <a:cxnLst>
                <a:cxn ang="0">
                  <a:pos x="0" y="1"/>
                </a:cxn>
                <a:cxn ang="0">
                  <a:pos x="1" y="0"/>
                </a:cxn>
                <a:cxn ang="0">
                  <a:pos x="29" y="23"/>
                </a:cxn>
                <a:cxn ang="0">
                  <a:pos x="28" y="23"/>
                </a:cxn>
                <a:cxn ang="0">
                  <a:pos x="0" y="1"/>
                </a:cxn>
              </a:cxnLst>
              <a:rect l="0" t="0" r="r" b="b"/>
              <a:pathLst>
                <a:path w="29" h="23">
                  <a:moveTo>
                    <a:pt x="0" y="1"/>
                  </a:moveTo>
                  <a:lnTo>
                    <a:pt x="1" y="0"/>
                  </a:lnTo>
                  <a:lnTo>
                    <a:pt x="29" y="23"/>
                  </a:lnTo>
                  <a:lnTo>
                    <a:pt x="28" y="23"/>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7" name="Freeform 515"/>
            <p:cNvSpPr>
              <a:spLocks/>
            </p:cNvSpPr>
            <p:nvPr/>
          </p:nvSpPr>
          <p:spPr bwMode="auto">
            <a:xfrm>
              <a:off x="407418" y="3572223"/>
              <a:ext cx="46038" cy="36513"/>
            </a:xfrm>
            <a:custGeom>
              <a:avLst/>
              <a:gdLst/>
              <a:ahLst/>
              <a:cxnLst>
                <a:cxn ang="0">
                  <a:pos x="0" y="1"/>
                </a:cxn>
                <a:cxn ang="0">
                  <a:pos x="1" y="0"/>
                </a:cxn>
                <a:cxn ang="0">
                  <a:pos x="29" y="23"/>
                </a:cxn>
                <a:cxn ang="0">
                  <a:pos x="28" y="23"/>
                </a:cxn>
                <a:cxn ang="0">
                  <a:pos x="0" y="1"/>
                </a:cxn>
              </a:cxnLst>
              <a:rect l="0" t="0" r="r" b="b"/>
              <a:pathLst>
                <a:path w="29" h="23">
                  <a:moveTo>
                    <a:pt x="0" y="1"/>
                  </a:moveTo>
                  <a:lnTo>
                    <a:pt x="1" y="0"/>
                  </a:lnTo>
                  <a:lnTo>
                    <a:pt x="29" y="23"/>
                  </a:lnTo>
                  <a:lnTo>
                    <a:pt x="28" y="23"/>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8" name="Freeform 516"/>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9" name="Freeform 517"/>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40" name="Freeform 518"/>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41" name="Freeform 519"/>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42" name="Freeform 520"/>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43" name="Freeform 521"/>
            <p:cNvSpPr>
              <a:spLocks/>
            </p:cNvSpPr>
            <p:nvPr/>
          </p:nvSpPr>
          <p:spPr bwMode="auto">
            <a:xfrm>
              <a:off x="407418" y="3573810"/>
              <a:ext cx="46038" cy="34925"/>
            </a:xfrm>
            <a:custGeom>
              <a:avLst/>
              <a:gdLst/>
              <a:ahLst/>
              <a:cxnLst>
                <a:cxn ang="0">
                  <a:pos x="0" y="0"/>
                </a:cxn>
                <a:cxn ang="0">
                  <a:pos x="1" y="0"/>
                </a:cxn>
                <a:cxn ang="0">
                  <a:pos x="29" y="22"/>
                </a:cxn>
                <a:cxn ang="0">
                  <a:pos x="28" y="22"/>
                </a:cxn>
                <a:cxn ang="0">
                  <a:pos x="0" y="0"/>
                </a:cxn>
              </a:cxnLst>
              <a:rect l="0" t="0" r="r" b="b"/>
              <a:pathLst>
                <a:path w="29" h="22">
                  <a:moveTo>
                    <a:pt x="0" y="0"/>
                  </a:moveTo>
                  <a:lnTo>
                    <a:pt x="1" y="0"/>
                  </a:lnTo>
                  <a:lnTo>
                    <a:pt x="29" y="22"/>
                  </a:lnTo>
                  <a:lnTo>
                    <a:pt x="28" y="2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44" name="AutoShape 5"/>
          <p:cNvSpPr>
            <a:spLocks noChangeArrowheads="1"/>
          </p:cNvSpPr>
          <p:nvPr/>
        </p:nvSpPr>
        <p:spPr bwMode="auto">
          <a:xfrm rot="16200000">
            <a:off x="6467674" y="1546277"/>
            <a:ext cx="527638" cy="439154"/>
          </a:xfrm>
          <a:prstGeom prst="downArrow">
            <a:avLst>
              <a:gd name="adj1" fmla="val 50000"/>
              <a:gd name="adj2" fmla="val 25000"/>
            </a:avLst>
          </a:prstGeom>
          <a:solidFill>
            <a:srgbClr val="00A3A1"/>
          </a:solidFill>
          <a:ln w="12700">
            <a:noFill/>
            <a:miter lim="800000"/>
            <a:headEnd type="none" w="sm" len="sm"/>
            <a:tailEnd type="none" w="sm" len="sm"/>
          </a:ln>
        </p:spPr>
        <p:txBody>
          <a:bodyPr vert="eaVert" wrap="none" anchor="ctr"/>
          <a:lstStyle/>
          <a:p>
            <a:pPr algn="ctr" defTabSz="762000" eaLnBrk="0" hangingPunct="0">
              <a:lnSpc>
                <a:spcPct val="90000"/>
              </a:lnSpc>
              <a:spcBef>
                <a:spcPct val="15000"/>
              </a:spcBef>
              <a:buFont typeface="Wingdings" pitchFamily="2" charset="2"/>
              <a:buNone/>
              <a:defRPr/>
            </a:pPr>
            <a:endParaRPr kumimoji="0"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5" name="Text Box 6"/>
          <p:cNvSpPr txBox="1">
            <a:spLocks noChangeArrowheads="1"/>
          </p:cNvSpPr>
          <p:nvPr/>
        </p:nvSpPr>
        <p:spPr bwMode="auto">
          <a:xfrm>
            <a:off x="814893" y="4915079"/>
            <a:ext cx="5976736" cy="788299"/>
          </a:xfrm>
          <a:prstGeom prst="roundRect">
            <a:avLst/>
          </a:prstGeom>
          <a:solidFill>
            <a:schemeClr val="bg1"/>
          </a:solidFill>
          <a:ln w="12700">
            <a:solidFill>
              <a:srgbClr val="00338D"/>
            </a:solidFill>
            <a:miter lim="800000"/>
            <a:headEnd type="none" w="sm" len="sm"/>
            <a:tailEnd type="none" w="sm" len="sm"/>
          </a:ln>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pPr marL="122238" indent="-122238" algn="l">
              <a:spcBef>
                <a:spcPts val="300"/>
              </a:spcBef>
              <a:spcAft>
                <a:spcPts val="300"/>
              </a:spcAft>
              <a:buFont typeface="Arial" panose="020B0604020202020204" pitchFamily="34" charset="0"/>
              <a:buChar char="•"/>
            </a:pPr>
            <a:r>
              <a:rPr lang="zh-CN" altLang="en-US" sz="1600" dirty="0"/>
              <a:t>发行方应当</a:t>
            </a:r>
            <a:r>
              <a:rPr lang="zh-CN" altLang="en-US" sz="1600" dirty="0">
                <a:solidFill>
                  <a:srgbClr val="BC204B"/>
                </a:solidFill>
              </a:rPr>
              <a:t>谨慎分析</a:t>
            </a:r>
            <a:r>
              <a:rPr lang="zh-CN" altLang="en-US" sz="1600" dirty="0"/>
              <a:t>自身是否能</a:t>
            </a:r>
            <a:r>
              <a:rPr lang="zh-CN" altLang="en-US" sz="1600" dirty="0">
                <a:solidFill>
                  <a:srgbClr val="BC204B"/>
                </a:solidFill>
              </a:rPr>
              <a:t>无条件地</a:t>
            </a:r>
            <a:r>
              <a:rPr lang="zh-CN" altLang="en-US" sz="1600" dirty="0"/>
              <a:t>自主决定不行使赎回权</a:t>
            </a:r>
            <a:endParaRPr lang="en-US" altLang="zh-CN" sz="1600" dirty="0"/>
          </a:p>
          <a:p>
            <a:pPr marL="122238" indent="-122238" algn="l">
              <a:buFont typeface="Arial" panose="020B0604020202020204" pitchFamily="34" charset="0"/>
              <a:buChar char="•"/>
            </a:pPr>
            <a:r>
              <a:rPr lang="zh-CN" altLang="en-US" sz="1600" dirty="0"/>
              <a:t>如不能，通常表明发行方有交付现金或其他金融资产的合同义务</a:t>
            </a:r>
          </a:p>
        </p:txBody>
      </p:sp>
      <p:sp>
        <p:nvSpPr>
          <p:cNvPr id="278" name="Text Box 6"/>
          <p:cNvSpPr txBox="1">
            <a:spLocks noChangeArrowheads="1"/>
          </p:cNvSpPr>
          <p:nvPr/>
        </p:nvSpPr>
        <p:spPr bwMode="auto">
          <a:xfrm>
            <a:off x="1209878" y="3301859"/>
            <a:ext cx="5039415" cy="488809"/>
          </a:xfrm>
          <a:prstGeom prst="roundRect">
            <a:avLst/>
          </a:prstGeom>
          <a:solidFill>
            <a:schemeClr val="bg1"/>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pPr marL="285750" indent="-285750" algn="l">
              <a:buFont typeface="Wingdings" panose="05000000000000000000" pitchFamily="2" charset="2"/>
              <a:buChar char="Ø"/>
            </a:pPr>
            <a:r>
              <a:rPr lang="zh-CN" altLang="en-US" sz="1600" b="0" dirty="0"/>
              <a:t>当该初始期限仅约定为发行方清算日时 *</a:t>
            </a:r>
          </a:p>
        </p:txBody>
      </p:sp>
      <p:sp>
        <p:nvSpPr>
          <p:cNvPr id="281" name="AutoShape 5"/>
          <p:cNvSpPr>
            <a:spLocks noChangeArrowheads="1"/>
          </p:cNvSpPr>
          <p:nvPr/>
        </p:nvSpPr>
        <p:spPr bwMode="auto">
          <a:xfrm rot="16200000">
            <a:off x="6465304" y="3319427"/>
            <a:ext cx="529200" cy="439200"/>
          </a:xfrm>
          <a:prstGeom prst="downArrow">
            <a:avLst>
              <a:gd name="adj1" fmla="val 50000"/>
              <a:gd name="adj2" fmla="val 25000"/>
            </a:avLst>
          </a:prstGeom>
          <a:solidFill>
            <a:srgbClr val="00A3A1"/>
          </a:solidFill>
          <a:ln w="12700">
            <a:noFill/>
            <a:miter lim="800000"/>
            <a:headEnd type="none" w="sm" len="sm"/>
            <a:tailEnd type="none" w="sm" len="sm"/>
          </a:ln>
        </p:spPr>
        <p:txBody>
          <a:bodyPr vert="eaVert" wrap="none" anchor="ctr"/>
          <a:lstStyle/>
          <a:p>
            <a:pPr algn="ctr" defTabSz="762000" eaLnBrk="0" hangingPunct="0">
              <a:lnSpc>
                <a:spcPct val="90000"/>
              </a:lnSpc>
              <a:spcBef>
                <a:spcPct val="15000"/>
              </a:spcBef>
              <a:buFont typeface="Wingdings" pitchFamily="2" charset="2"/>
              <a:buNone/>
              <a:defRPr/>
            </a:pPr>
            <a:endParaRPr kumimoji="0"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 name="Group 3"/>
          <p:cNvGrpSpPr/>
          <p:nvPr/>
        </p:nvGrpSpPr>
        <p:grpSpPr>
          <a:xfrm>
            <a:off x="7661354" y="3319979"/>
            <a:ext cx="1980000" cy="2719837"/>
            <a:chOff x="7661354" y="3319979"/>
            <a:chExt cx="1980000" cy="2719837"/>
          </a:xfrm>
        </p:grpSpPr>
        <p:grpSp>
          <p:nvGrpSpPr>
            <p:cNvPr id="284" name="Group 283"/>
            <p:cNvGrpSpPr/>
            <p:nvPr/>
          </p:nvGrpSpPr>
          <p:grpSpPr>
            <a:xfrm>
              <a:off x="7661354" y="3319979"/>
              <a:ext cx="1980000" cy="2719837"/>
              <a:chOff x="7840399" y="2392812"/>
              <a:chExt cx="1980000" cy="2719837"/>
            </a:xfrm>
          </p:grpSpPr>
          <p:grpSp>
            <p:nvGrpSpPr>
              <p:cNvPr id="285" name="Group 284"/>
              <p:cNvGrpSpPr/>
              <p:nvPr/>
            </p:nvGrpSpPr>
            <p:grpSpPr>
              <a:xfrm>
                <a:off x="7840399" y="3031871"/>
                <a:ext cx="1980000" cy="2080778"/>
                <a:chOff x="6231701" y="1726631"/>
                <a:chExt cx="2520792" cy="2080778"/>
              </a:xfrm>
            </p:grpSpPr>
            <p:sp>
              <p:nvSpPr>
                <p:cNvPr id="287" name="Rounded Rectangle 286"/>
                <p:cNvSpPr/>
                <p:nvPr/>
              </p:nvSpPr>
              <p:spPr>
                <a:xfrm>
                  <a:off x="6231701" y="1726631"/>
                  <a:ext cx="2520792" cy="2080778"/>
                </a:xfrm>
                <a:prstGeom prst="roundRect">
                  <a:avLst>
                    <a:gd name="adj" fmla="val 9299"/>
                  </a:avLst>
                </a:prstGeom>
                <a:solidFill>
                  <a:srgbClr val="BC20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sp>
              <p:nvSpPr>
                <p:cNvPr id="288" name="TextBox 287"/>
                <p:cNvSpPr txBox="1"/>
                <p:nvPr/>
              </p:nvSpPr>
              <p:spPr>
                <a:xfrm>
                  <a:off x="6353679" y="1985260"/>
                  <a:ext cx="2296167" cy="1238801"/>
                </a:xfrm>
                <a:prstGeom prst="rect">
                  <a:avLst/>
                </a:prstGeom>
                <a:noFill/>
              </p:spPr>
              <p:txBody>
                <a:bodyPr wrap="square" lIns="0" tIns="0" rIns="0" bIns="0" rtlCol="0">
                  <a:spAutoFit/>
                </a:bodyPr>
                <a:lstStyle/>
                <a:p>
                  <a:pPr>
                    <a:lnSpc>
                      <a:spcPct val="120000"/>
                    </a:lnSpc>
                    <a:spcAft>
                      <a:spcPts val="300"/>
                    </a:spcAft>
                  </a:pPr>
                  <a:r>
                    <a:rPr lang="zh-CN" altLang="en-US" sz="1300" i="1" dirty="0">
                      <a:latin typeface="Arial" panose="020B0604020202020204" pitchFamily="34" charset="0"/>
                      <a:ea typeface="微软雅黑" panose="020B0503020204020204" pitchFamily="34" charset="-122"/>
                      <a:cs typeface="Arial" panose="020B0604020202020204" pitchFamily="34" charset="0"/>
                    </a:rPr>
                    <a:t>* 清算确定将会发生且不受发行方控制，或者清算发生与否取决于该永续债持有方的</a:t>
                  </a:r>
                  <a:endParaRPr lang="en-US" altLang="zh-CN" sz="1300" i="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sz="1300" i="1" dirty="0">
                      <a:latin typeface="Arial" panose="020B0604020202020204" pitchFamily="34" charset="0"/>
                      <a:ea typeface="微软雅黑" panose="020B0503020204020204" pitchFamily="34" charset="-122"/>
                      <a:cs typeface="Arial" panose="020B0604020202020204" pitchFamily="34" charset="0"/>
                    </a:rPr>
                    <a:t>       </a:t>
                  </a:r>
                </a:p>
              </p:txBody>
            </p:sp>
          </p:grpSp>
          <p:pic>
            <p:nvPicPr>
              <p:cNvPr id="286" name="Picture 285"/>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7939454" y="2392812"/>
                <a:ext cx="704888" cy="904293"/>
              </a:xfrm>
              <a:prstGeom prst="rect">
                <a:avLst/>
              </a:prstGeom>
            </p:spPr>
          </p:pic>
        </p:grpSp>
        <p:sp>
          <p:nvSpPr>
            <p:cNvPr id="3" name="Right Arrow 2"/>
            <p:cNvSpPr/>
            <p:nvPr/>
          </p:nvSpPr>
          <p:spPr>
            <a:xfrm>
              <a:off x="7765370" y="5213399"/>
              <a:ext cx="216000" cy="167640"/>
            </a:xfrm>
            <a:prstGeom prst="rightArrow">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sp>
          <p:nvSpPr>
            <p:cNvPr id="289" name="Text Box 6"/>
            <p:cNvSpPr txBox="1">
              <a:spLocks noChangeArrowheads="1"/>
            </p:cNvSpPr>
            <p:nvPr/>
          </p:nvSpPr>
          <p:spPr bwMode="auto">
            <a:xfrm>
              <a:off x="8050406" y="5213399"/>
              <a:ext cx="1510320" cy="731406"/>
            </a:xfrm>
            <a:prstGeom prst="roundRect">
              <a:avLst/>
            </a:prstGeom>
            <a:solidFill>
              <a:schemeClr val="bg1"/>
            </a:solidFill>
            <a:ln w="12700">
              <a:solidFill>
                <a:srgbClr val="00338D"/>
              </a:solidFill>
              <a:miter lim="800000"/>
              <a:headEnd type="none" w="sm" len="sm"/>
              <a:tailEnd type="none" w="sm" len="sm"/>
            </a:ln>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pPr algn="l">
                <a:lnSpc>
                  <a:spcPct val="120000"/>
                </a:lnSpc>
              </a:pPr>
              <a:r>
                <a:rPr lang="zh-CN" altLang="en-US" sz="1300" i="1" dirty="0"/>
                <a:t>发行方仍具有交付现金或其他金融资产的合同义务</a:t>
              </a:r>
            </a:p>
          </p:txBody>
        </p:sp>
      </p:grpSp>
      <p:sp>
        <p:nvSpPr>
          <p:cNvPr id="290" name="Text Box 6"/>
          <p:cNvSpPr txBox="1">
            <a:spLocks noChangeArrowheads="1"/>
          </p:cNvSpPr>
          <p:nvPr/>
        </p:nvSpPr>
        <p:spPr bwMode="auto">
          <a:xfrm>
            <a:off x="1209878" y="3902145"/>
            <a:ext cx="5039413" cy="694389"/>
          </a:xfrm>
          <a:prstGeom prst="roundRect">
            <a:avLst/>
          </a:prstGeom>
          <a:solidFill>
            <a:schemeClr val="bg1"/>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nchor="ctr">
            <a:noAutofit/>
          </a:bodyPr>
          <a:lstStyle>
            <a:defPPr>
              <a:defRPr lang="en-US"/>
            </a:defPPr>
            <a:lvl1pPr algn="ctr" defTabSz="762000" eaLnBrk="0" hangingPunct="0">
              <a:lnSpc>
                <a:spcPct val="90000"/>
              </a:lnSpc>
              <a:spcBef>
                <a:spcPct val="15000"/>
              </a:spcBef>
              <a:buFont typeface="Wingdings" pitchFamily="2" charset="2"/>
              <a:buNone/>
              <a:defRPr kumimoji="0" b="1">
                <a:solidFill>
                  <a:srgbClr val="00338D"/>
                </a:solidFill>
                <a:latin typeface="Arial" panose="020B0604020202020204" pitchFamily="34" charset="0"/>
                <a:ea typeface="微软雅黑" panose="020B0503020204020204" pitchFamily="34" charset="-122"/>
                <a:cs typeface="Arial" panose="020B0604020202020204" pitchFamily="34" charset="0"/>
              </a:defRPr>
            </a:lvl1pPr>
          </a:lstStyle>
          <a:p>
            <a:pPr marL="285750" indent="-285750" algn="l">
              <a:buFont typeface="Wingdings" panose="05000000000000000000" pitchFamily="2" charset="2"/>
              <a:buChar char="Ø"/>
            </a:pPr>
            <a:r>
              <a:rPr lang="zh-CN" altLang="en-US" sz="1600" b="0" dirty="0"/>
              <a:t>当该初始期限不是发行方清算日且发行方能</a:t>
            </a:r>
            <a:r>
              <a:rPr lang="zh-CN" altLang="en-US" sz="1600" dirty="0">
                <a:solidFill>
                  <a:srgbClr val="BC204B"/>
                </a:solidFill>
              </a:rPr>
              <a:t>自主</a:t>
            </a:r>
            <a:r>
              <a:rPr lang="zh-CN" altLang="en-US" sz="1600" b="0" dirty="0"/>
              <a:t>决定是否赎回永续债时</a:t>
            </a:r>
          </a:p>
        </p:txBody>
      </p:sp>
      <p:sp>
        <p:nvSpPr>
          <p:cNvPr id="291" name="AutoShape 7"/>
          <p:cNvSpPr>
            <a:spLocks noChangeArrowheads="1"/>
          </p:cNvSpPr>
          <p:nvPr/>
        </p:nvSpPr>
        <p:spPr bwMode="auto">
          <a:xfrm>
            <a:off x="3454214" y="4411922"/>
            <a:ext cx="529200" cy="439200"/>
          </a:xfrm>
          <a:prstGeom prst="downArrow">
            <a:avLst>
              <a:gd name="adj1" fmla="val 50000"/>
              <a:gd name="adj2" fmla="val 25000"/>
            </a:avLst>
          </a:prstGeom>
          <a:solidFill>
            <a:srgbClr val="00A3A1"/>
          </a:solidFill>
          <a:ln w="12700">
            <a:noFill/>
            <a:miter lim="800000"/>
            <a:headEnd type="none" w="sm" len="sm"/>
            <a:tailEnd type="none" w="sm" len="sm"/>
          </a:ln>
        </p:spPr>
        <p:txBody>
          <a:bodyPr wrap="none" anchor="ctr"/>
          <a:lstStyle/>
          <a:p>
            <a:pPr algn="ctr" defTabSz="762000" eaLnBrk="0" hangingPunct="0">
              <a:lnSpc>
                <a:spcPct val="90000"/>
              </a:lnSpc>
              <a:spcBef>
                <a:spcPct val="15000"/>
              </a:spcBef>
              <a:buFont typeface="Wingdings" pitchFamily="2" charset="2"/>
              <a:buNone/>
              <a:defRPr/>
            </a:pPr>
            <a:endParaRPr kumimoji="0"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6318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69" grpId="0" animBg="1"/>
      <p:bldP spid="157" grpId="0" animBg="1"/>
      <p:bldP spid="244" grpId="0" animBg="1"/>
      <p:bldP spid="245" grpId="0" animBg="1"/>
      <p:bldP spid="278" grpId="0" animBg="1"/>
      <p:bldP spid="281" grpId="0" animBg="1"/>
      <p:bldP spid="290" grpId="0" animBg="1"/>
      <p:bldP spid="29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893" y="385701"/>
            <a:ext cx="8276219" cy="492443"/>
          </a:xfrm>
        </p:spPr>
        <p:txBody>
          <a:bodyPr/>
          <a:lstStyle/>
          <a:p>
            <a:r>
              <a:rPr lang="zh-CN" altLang="en-US" dirty="0"/>
              <a:t>示例：某公司</a:t>
            </a:r>
            <a:r>
              <a:rPr lang="en-US" altLang="zh-CN" dirty="0"/>
              <a:t>2019</a:t>
            </a:r>
            <a:r>
              <a:rPr lang="zh-CN" altLang="en-US" dirty="0"/>
              <a:t>年度第一期中期票据</a:t>
            </a:r>
            <a:endParaRPr lang="en-GB" dirty="0"/>
          </a:p>
        </p:txBody>
      </p:sp>
      <p:sp>
        <p:nvSpPr>
          <p:cNvPr id="44" name="Rounded Rectangle 4"/>
          <p:cNvSpPr/>
          <p:nvPr/>
        </p:nvSpPr>
        <p:spPr>
          <a:xfrm>
            <a:off x="3075366" y="6173342"/>
            <a:ext cx="6006667" cy="8640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t" anchorCtr="0">
            <a:noAutofit/>
          </a:bodyPr>
          <a:lstStyle/>
          <a:p>
            <a:pPr marL="273050" lvl="2" indent="-273050">
              <a:lnSpc>
                <a:spcPct val="90000"/>
              </a:lnSpc>
              <a:spcBef>
                <a:spcPts val="1200"/>
              </a:spcBef>
              <a:spcAft>
                <a:spcPct val="15000"/>
              </a:spcAft>
              <a:buClr>
                <a:schemeClr val="tx2"/>
              </a:buClr>
              <a:buFont typeface="Wingdings" pitchFamily="2" charset="2"/>
              <a:buChar char="§"/>
            </a:pPr>
            <a:endParaRPr lang="en-AU" kern="1200" dirty="0">
              <a:latin typeface="Arial" panose="020B06040202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a:off x="738268" y="1486527"/>
            <a:ext cx="8343765" cy="3017233"/>
          </a:xfrm>
          <a:prstGeom prst="roundRect">
            <a:avLst>
              <a:gd name="adj" fmla="val 1914"/>
            </a:avLst>
          </a:prstGeom>
          <a:ln w="22225">
            <a:solidFill>
              <a:srgbClr val="00A3A1"/>
            </a:solidFill>
            <a:prstDash val="soli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99077" tIns="564923" rIns="299077" bIns="166154" rtlCol="0" anchor="ctr">
            <a:noAutofit/>
          </a:bodyPr>
          <a:lstStyle/>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Rounded Rectangle 26"/>
          <p:cNvSpPr/>
          <p:nvPr/>
        </p:nvSpPr>
        <p:spPr>
          <a:xfrm>
            <a:off x="7063692" y="5013654"/>
            <a:ext cx="2008140" cy="465111"/>
          </a:xfrm>
          <a:prstGeom prst="roundRect">
            <a:avLst/>
          </a:prstGeom>
          <a:solidFill>
            <a:schemeClr val="bg1"/>
          </a:solidFill>
          <a:ln w="22225">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zh-CN" altLang="en-US" sz="1700" b="1" dirty="0">
                <a:solidFill>
                  <a:srgbClr val="00A3A1"/>
                </a:solidFill>
                <a:latin typeface="Arial" panose="020B0604020202020204" pitchFamily="34" charset="0"/>
                <a:ea typeface="微软雅黑" panose="020B0503020204020204" pitchFamily="34" charset="-122"/>
              </a:rPr>
              <a:t>未规定固定到期日</a:t>
            </a:r>
          </a:p>
        </p:txBody>
      </p:sp>
      <p:sp>
        <p:nvSpPr>
          <p:cNvPr id="36" name="Rounded Rectangle 35"/>
          <p:cNvSpPr/>
          <p:nvPr/>
        </p:nvSpPr>
        <p:spPr>
          <a:xfrm>
            <a:off x="1948314" y="4917790"/>
            <a:ext cx="2008140" cy="815062"/>
          </a:xfrm>
          <a:prstGeom prst="roundRect">
            <a:avLst/>
          </a:prstGeom>
          <a:solidFill>
            <a:schemeClr val="bg1"/>
          </a:solidFill>
          <a:ln w="22225">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zh-CN" altLang="en-US" sz="1700" b="1" dirty="0">
                <a:solidFill>
                  <a:srgbClr val="00A3A1"/>
                </a:solidFill>
                <a:latin typeface="Arial" panose="020B0604020202020204" pitchFamily="34" charset="0"/>
                <a:ea typeface="微软雅黑" panose="020B0503020204020204" pitchFamily="34" charset="-122"/>
              </a:rPr>
              <a:t>规定了未来赎回时间（“初始期限”）</a:t>
            </a:r>
          </a:p>
        </p:txBody>
      </p:sp>
      <p:pic>
        <p:nvPicPr>
          <p:cNvPr id="3" name="Picture 2"/>
          <p:cNvPicPr>
            <a:picLocks noChangeAspect="1"/>
          </p:cNvPicPr>
          <p:nvPr/>
        </p:nvPicPr>
        <p:blipFill>
          <a:blip r:embed="rId3"/>
          <a:stretch>
            <a:fillRect/>
          </a:stretch>
        </p:blipFill>
        <p:spPr>
          <a:xfrm>
            <a:off x="918728" y="1885267"/>
            <a:ext cx="8001000" cy="1009650"/>
          </a:xfrm>
          <a:prstGeom prst="rect">
            <a:avLst/>
          </a:prstGeom>
        </p:spPr>
      </p:pic>
      <p:sp>
        <p:nvSpPr>
          <p:cNvPr id="37" name="Oval 36"/>
          <p:cNvSpPr/>
          <p:nvPr/>
        </p:nvSpPr>
        <p:spPr>
          <a:xfrm>
            <a:off x="2868814" y="2041106"/>
            <a:ext cx="83570" cy="83570"/>
          </a:xfrm>
          <a:prstGeom prst="ellipse">
            <a:avLst/>
          </a:prstGeom>
          <a:solidFill>
            <a:srgbClr val="00A3A1"/>
          </a:solidFill>
          <a:ln w="66675">
            <a:solidFill>
              <a:srgbClr val="00A3A1">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sp>
        <p:nvSpPr>
          <p:cNvPr id="32" name="Oval 31"/>
          <p:cNvSpPr/>
          <p:nvPr/>
        </p:nvSpPr>
        <p:spPr>
          <a:xfrm>
            <a:off x="8026818" y="2898684"/>
            <a:ext cx="83570" cy="83570"/>
          </a:xfrm>
          <a:prstGeom prst="ellipse">
            <a:avLst/>
          </a:prstGeom>
          <a:solidFill>
            <a:srgbClr val="00A3A1"/>
          </a:solidFill>
          <a:ln w="66675">
            <a:solidFill>
              <a:srgbClr val="00A3A1">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880628" y="3183887"/>
            <a:ext cx="8039100" cy="1019175"/>
          </a:xfrm>
          <a:prstGeom prst="rect">
            <a:avLst/>
          </a:prstGeom>
        </p:spPr>
      </p:pic>
      <p:cxnSp>
        <p:nvCxnSpPr>
          <p:cNvPr id="38" name="Straight Connector 37"/>
          <p:cNvCxnSpPr>
            <a:endCxn id="36" idx="0"/>
          </p:cNvCxnSpPr>
          <p:nvPr/>
        </p:nvCxnSpPr>
        <p:spPr>
          <a:xfrm>
            <a:off x="2910599" y="2124676"/>
            <a:ext cx="0" cy="2793114"/>
          </a:xfrm>
          <a:prstGeom prst="line">
            <a:avLst/>
          </a:prstGeom>
          <a:ln w="15875">
            <a:solidFill>
              <a:srgbClr val="00A3A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61481" y="3001974"/>
            <a:ext cx="0" cy="2011680"/>
          </a:xfrm>
          <a:prstGeom prst="line">
            <a:avLst/>
          </a:prstGeom>
          <a:ln w="15875">
            <a:solidFill>
              <a:srgbClr val="00A3A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10389" y="2258886"/>
            <a:ext cx="809340" cy="320040"/>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13"/>
          <p:cNvSpPr/>
          <p:nvPr/>
        </p:nvSpPr>
        <p:spPr>
          <a:xfrm>
            <a:off x="2991752" y="2597259"/>
            <a:ext cx="294373" cy="320040"/>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2991752" y="1933944"/>
            <a:ext cx="708711" cy="320040"/>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62525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清偿顺序</a:t>
            </a:r>
          </a:p>
        </p:txBody>
      </p:sp>
      <p:sp>
        <p:nvSpPr>
          <p:cNvPr id="56" name="圆角矩形 4"/>
          <p:cNvSpPr/>
          <p:nvPr/>
        </p:nvSpPr>
        <p:spPr>
          <a:xfrm>
            <a:off x="583306" y="1131780"/>
            <a:ext cx="8010357" cy="593378"/>
          </a:xfrm>
          <a:prstGeom prst="roundRect">
            <a:avLst>
              <a:gd name="adj" fmla="val 10408"/>
            </a:avLst>
          </a:prstGeom>
          <a:noFill/>
          <a:ln w="25400">
            <a:solidFill>
              <a:schemeClr val="bg1"/>
            </a:solidFill>
            <a:prstDash val="sysDash"/>
          </a:ln>
          <a:effectLst/>
        </p:spPr>
        <p:txBody>
          <a:bodyPr spcFirstLastPara="0" vert="horz" wrap="square" lIns="180000" tIns="53340" rIns="182880" bIns="53340"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22300">
              <a:lnSpc>
                <a:spcPct val="120000"/>
              </a:lnSpc>
              <a:spcBef>
                <a:spcPts val="600"/>
              </a:spcBef>
              <a:defRPr/>
            </a:pPr>
            <a:r>
              <a:rPr lang="zh-CN" altLang="en-US" sz="1700" kern="0" dirty="0">
                <a:solidFill>
                  <a:srgbClr val="00338D"/>
                </a:solidFill>
                <a:latin typeface="Arial" panose="020B0604020202020204" pitchFamily="34" charset="0"/>
                <a:ea typeface="微软雅黑" panose="020B0503020204020204" pitchFamily="34" charset="-122"/>
                <a:cs typeface="Arial" panose="020B0604020202020204" pitchFamily="34" charset="0"/>
              </a:rPr>
              <a:t>区分下列情况处理：</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3942" y="1978794"/>
            <a:ext cx="8218120" cy="3529890"/>
          </a:xfrm>
          <a:prstGeom prst="rect">
            <a:avLst/>
          </a:prstGeom>
        </p:spPr>
      </p:pic>
      <p:sp>
        <p:nvSpPr>
          <p:cNvPr id="5" name="TextBox 5"/>
          <p:cNvSpPr txBox="1"/>
          <p:nvPr/>
        </p:nvSpPr>
        <p:spPr>
          <a:xfrm>
            <a:off x="814892" y="5762320"/>
            <a:ext cx="8069581" cy="373806"/>
          </a:xfrm>
          <a:prstGeom prst="rect">
            <a:avLst/>
          </a:prstGeom>
          <a:noFill/>
        </p:spPr>
        <p:txBody>
          <a:bodyPr wrap="square" lIns="54610" tIns="54610" rIns="54610" bIns="54610" rtlCol="0">
            <a:noAutofit/>
          </a:bodyPr>
          <a:lstStyle/>
          <a:p>
            <a:pPr>
              <a:spcAft>
                <a:spcPts val="600"/>
              </a:spcAft>
            </a:pPr>
            <a:r>
              <a:rPr lang="en-GB" sz="1500" dirty="0">
                <a:solidFill>
                  <a:schemeClr val="tx2"/>
                </a:solidFill>
              </a:rPr>
              <a:t>* </a:t>
            </a:r>
            <a:r>
              <a:rPr lang="zh-CN" altLang="en-US" sz="1200" dirty="0">
                <a:solidFill>
                  <a:schemeClr val="tx2"/>
                </a:solidFill>
              </a:rPr>
              <a:t>此处仅考虑清偿顺序对权益负债分类的影响</a:t>
            </a:r>
            <a:endParaRPr lang="en-GB" sz="1200" dirty="0" err="1">
              <a:solidFill>
                <a:schemeClr val="tx2"/>
              </a:solidFill>
            </a:endParaRPr>
          </a:p>
        </p:txBody>
      </p:sp>
      <p:sp>
        <p:nvSpPr>
          <p:cNvPr id="4" name="矩形 3"/>
          <p:cNvSpPr/>
          <p:nvPr/>
        </p:nvSpPr>
        <p:spPr>
          <a:xfrm>
            <a:off x="7060219" y="2825809"/>
            <a:ext cx="274434" cy="369332"/>
          </a:xfrm>
          <a:prstGeom prst="rect">
            <a:avLst/>
          </a:prstGeom>
        </p:spPr>
        <p:txBody>
          <a:bodyPr wrap="square">
            <a:spAutoFit/>
          </a:bodyPr>
          <a:lstStyle/>
          <a:p>
            <a:r>
              <a:rPr lang="en-GB" dirty="0">
                <a:solidFill>
                  <a:schemeClr val="tx2"/>
                </a:solidFill>
              </a:rPr>
              <a:t>*</a:t>
            </a:r>
            <a:endParaRPr lang="en-GB" dirty="0"/>
          </a:p>
        </p:txBody>
      </p:sp>
    </p:spTree>
    <p:extLst>
      <p:ext uri="{BB962C8B-B14F-4D97-AF65-F5344CB8AC3E}">
        <p14:creationId xmlns:p14="http://schemas.microsoft.com/office/powerpoint/2010/main" val="1885744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893" y="385701"/>
            <a:ext cx="8276219" cy="492443"/>
          </a:xfrm>
        </p:spPr>
        <p:txBody>
          <a:bodyPr/>
          <a:lstStyle/>
          <a:p>
            <a:r>
              <a:rPr lang="zh-CN" altLang="en-US" dirty="0"/>
              <a:t>示例：某银行</a:t>
            </a:r>
            <a:r>
              <a:rPr lang="en-US" altLang="zh-CN" dirty="0"/>
              <a:t>2019</a:t>
            </a:r>
            <a:r>
              <a:rPr lang="zh-CN" altLang="en-US" dirty="0"/>
              <a:t>年无固定期限资本债券</a:t>
            </a:r>
            <a:endParaRPr lang="en-GB" dirty="0"/>
          </a:p>
        </p:txBody>
      </p:sp>
      <p:sp>
        <p:nvSpPr>
          <p:cNvPr id="18" name="Rounded Rectangle 17"/>
          <p:cNvSpPr/>
          <p:nvPr/>
        </p:nvSpPr>
        <p:spPr>
          <a:xfrm>
            <a:off x="748594" y="1388027"/>
            <a:ext cx="8342518" cy="2690871"/>
          </a:xfrm>
          <a:prstGeom prst="roundRect">
            <a:avLst>
              <a:gd name="adj" fmla="val 1914"/>
            </a:avLst>
          </a:prstGeom>
          <a:ln w="22225">
            <a:solidFill>
              <a:srgbClr val="00A3A1"/>
            </a:solidFill>
            <a:prstDash val="soli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99077" tIns="564923" rIns="299077" bIns="166154" rtlCol="0" anchor="ctr">
            <a:noAutofit/>
          </a:bodyPr>
          <a:lstStyle/>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360835" y="1726616"/>
            <a:ext cx="3082827" cy="326967"/>
          </a:xfrm>
          <a:prstGeom prst="rect">
            <a:avLst/>
          </a:prstGeom>
        </p:spPr>
      </p:pic>
      <p:pic>
        <p:nvPicPr>
          <p:cNvPr id="5" name="Picture 4"/>
          <p:cNvPicPr>
            <a:picLocks noChangeAspect="1"/>
          </p:cNvPicPr>
          <p:nvPr/>
        </p:nvPicPr>
        <p:blipFill>
          <a:blip r:embed="rId4"/>
          <a:stretch>
            <a:fillRect/>
          </a:stretch>
        </p:blipFill>
        <p:spPr>
          <a:xfrm>
            <a:off x="1093631" y="2271353"/>
            <a:ext cx="7665357" cy="1503891"/>
          </a:xfrm>
          <a:prstGeom prst="rect">
            <a:avLst/>
          </a:prstGeom>
        </p:spPr>
      </p:pic>
      <p:sp>
        <p:nvSpPr>
          <p:cNvPr id="27" name="Rounded Rectangle 26"/>
          <p:cNvSpPr/>
          <p:nvPr/>
        </p:nvSpPr>
        <p:spPr>
          <a:xfrm>
            <a:off x="3620589" y="4480714"/>
            <a:ext cx="2008140" cy="1037229"/>
          </a:xfrm>
          <a:prstGeom prst="roundRect">
            <a:avLst/>
          </a:prstGeom>
          <a:solidFill>
            <a:schemeClr val="bg1"/>
          </a:solidFill>
          <a:ln w="22225">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zh-CN" altLang="en-US" sz="1700" b="1" dirty="0">
                <a:solidFill>
                  <a:srgbClr val="00A3A1"/>
                </a:solidFill>
                <a:latin typeface="Arial" panose="020B0604020202020204" pitchFamily="34" charset="0"/>
                <a:ea typeface="微软雅黑" panose="020B0503020204020204" pitchFamily="34" charset="-122"/>
              </a:rPr>
              <a:t>清算时永续债</a:t>
            </a:r>
            <a:r>
              <a:rPr lang="zh-CN" altLang="en-US" sz="1700" b="1" dirty="0">
                <a:solidFill>
                  <a:srgbClr val="BC204B"/>
                </a:solidFill>
                <a:latin typeface="Arial" panose="020B0604020202020204" pitchFamily="34" charset="0"/>
                <a:ea typeface="微软雅黑" panose="020B0503020204020204" pitchFamily="34" charset="-122"/>
                <a:cs typeface="Arial" panose="020B0604020202020204" pitchFamily="34" charset="0"/>
              </a:rPr>
              <a:t>劣后</a:t>
            </a:r>
            <a:r>
              <a:rPr lang="zh-CN" altLang="en-US" sz="1700" b="1" dirty="0">
                <a:solidFill>
                  <a:srgbClr val="00A3A1"/>
                </a:solidFill>
                <a:latin typeface="Arial" panose="020B0604020202020204" pitchFamily="34" charset="0"/>
                <a:ea typeface="微软雅黑" panose="020B0503020204020204" pitchFamily="34" charset="-122"/>
              </a:rPr>
              <a:t>于发行方发行的普通债券和其他债务</a:t>
            </a:r>
          </a:p>
        </p:txBody>
      </p:sp>
      <p:sp>
        <p:nvSpPr>
          <p:cNvPr id="32" name="Oval 31"/>
          <p:cNvSpPr/>
          <p:nvPr/>
        </p:nvSpPr>
        <p:spPr>
          <a:xfrm rot="5400000">
            <a:off x="4578186" y="3436213"/>
            <a:ext cx="83570" cy="83570"/>
          </a:xfrm>
          <a:prstGeom prst="ellipse">
            <a:avLst/>
          </a:prstGeom>
          <a:solidFill>
            <a:srgbClr val="00A3A1"/>
          </a:solidFill>
          <a:ln w="66675">
            <a:solidFill>
              <a:srgbClr val="00A3A1">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cxnSp>
        <p:nvCxnSpPr>
          <p:cNvPr id="34" name="Straight Connector 33"/>
          <p:cNvCxnSpPr/>
          <p:nvPr/>
        </p:nvCxnSpPr>
        <p:spPr>
          <a:xfrm rot="5400000">
            <a:off x="4175044" y="4000457"/>
            <a:ext cx="900000" cy="770"/>
          </a:xfrm>
          <a:prstGeom prst="line">
            <a:avLst/>
          </a:prstGeom>
          <a:ln w="15875">
            <a:solidFill>
              <a:srgbClr val="00A3A1"/>
            </a:solidFill>
            <a:prstDash val="sysDash"/>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rotWithShape="1">
          <a:blip r:embed="rId5" cstate="screen">
            <a:extLst>
              <a:ext uri="{28A0092B-C50C-407E-A947-70E740481C1C}">
                <a14:useLocalDpi xmlns:a14="http://schemas.microsoft.com/office/drawing/2010/main"/>
              </a:ext>
            </a:extLst>
          </a:blip>
          <a:srcRect t="34201"/>
          <a:stretch/>
        </p:blipFill>
        <p:spPr>
          <a:xfrm>
            <a:off x="7191675" y="4480714"/>
            <a:ext cx="2282281" cy="1501709"/>
          </a:xfrm>
          <a:prstGeom prst="rect">
            <a:avLst/>
          </a:prstGeom>
        </p:spPr>
      </p:pic>
      <p:sp>
        <p:nvSpPr>
          <p:cNvPr id="10" name="Rectangle 9"/>
          <p:cNvSpPr/>
          <p:nvPr/>
        </p:nvSpPr>
        <p:spPr>
          <a:xfrm>
            <a:off x="6858445" y="2257065"/>
            <a:ext cx="404670" cy="314685"/>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77643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893" y="385701"/>
            <a:ext cx="8276219" cy="492443"/>
          </a:xfrm>
        </p:spPr>
        <p:txBody>
          <a:bodyPr/>
          <a:lstStyle/>
          <a:p>
            <a:r>
              <a:rPr lang="zh-CN" altLang="en-US" dirty="0"/>
              <a:t>示例：利率跳升</a:t>
            </a:r>
            <a:endParaRPr lang="en-GB" dirty="0"/>
          </a:p>
        </p:txBody>
      </p:sp>
      <p:sp>
        <p:nvSpPr>
          <p:cNvPr id="18" name="Rounded Rectangle 17"/>
          <p:cNvSpPr/>
          <p:nvPr/>
        </p:nvSpPr>
        <p:spPr>
          <a:xfrm>
            <a:off x="747347" y="1206931"/>
            <a:ext cx="8343765" cy="4943804"/>
          </a:xfrm>
          <a:prstGeom prst="roundRect">
            <a:avLst>
              <a:gd name="adj" fmla="val 1914"/>
            </a:avLst>
          </a:prstGeom>
          <a:ln w="22225">
            <a:solidFill>
              <a:srgbClr val="00A3A1"/>
            </a:solidFill>
            <a:prstDash val="soli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99077" tIns="564923" rIns="299077" bIns="166154" rtlCol="0" anchor="ctr">
            <a:noAutofit/>
          </a:bodyPr>
          <a:lstStyle/>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65799" y="1402951"/>
            <a:ext cx="1371600" cy="285750"/>
          </a:xfrm>
          <a:prstGeom prst="rect">
            <a:avLst/>
          </a:prstGeom>
        </p:spPr>
      </p:pic>
      <p:cxnSp>
        <p:nvCxnSpPr>
          <p:cNvPr id="10" name="Straight Connector 9"/>
          <p:cNvCxnSpPr>
            <a:stCxn id="18" idx="0"/>
            <a:endCxn id="18" idx="2"/>
          </p:cNvCxnSpPr>
          <p:nvPr/>
        </p:nvCxnSpPr>
        <p:spPr>
          <a:xfrm>
            <a:off x="4919230" y="1206931"/>
            <a:ext cx="0" cy="4943804"/>
          </a:xfrm>
          <a:prstGeom prst="line">
            <a:avLst/>
          </a:prstGeom>
          <a:ln w="28575"/>
        </p:spPr>
        <p:style>
          <a:lnRef idx="1">
            <a:schemeClr val="accent4"/>
          </a:lnRef>
          <a:fillRef idx="0">
            <a:schemeClr val="accent4"/>
          </a:fillRef>
          <a:effectRef idx="0">
            <a:schemeClr val="accent4"/>
          </a:effectRef>
          <a:fontRef idx="minor">
            <a:schemeClr val="tx1"/>
          </a:fontRef>
        </p:style>
      </p:cxnSp>
      <p:pic>
        <p:nvPicPr>
          <p:cNvPr id="11" name="Picture 10"/>
          <p:cNvPicPr>
            <a:picLocks noChangeAspect="1"/>
          </p:cNvPicPr>
          <p:nvPr/>
        </p:nvPicPr>
        <p:blipFill>
          <a:blip r:embed="rId4"/>
          <a:stretch>
            <a:fillRect/>
          </a:stretch>
        </p:blipFill>
        <p:spPr>
          <a:xfrm>
            <a:off x="865799" y="1743788"/>
            <a:ext cx="3967644" cy="446639"/>
          </a:xfrm>
          <a:prstGeom prst="rect">
            <a:avLst/>
          </a:prstGeom>
        </p:spPr>
      </p:pic>
      <p:pic>
        <p:nvPicPr>
          <p:cNvPr id="22" name="Picture 21"/>
          <p:cNvPicPr>
            <a:picLocks noChangeAspect="1"/>
          </p:cNvPicPr>
          <p:nvPr/>
        </p:nvPicPr>
        <p:blipFill>
          <a:blip r:embed="rId5"/>
          <a:stretch>
            <a:fillRect/>
          </a:stretch>
        </p:blipFill>
        <p:spPr>
          <a:xfrm>
            <a:off x="865799" y="2190427"/>
            <a:ext cx="3967644" cy="3758821"/>
          </a:xfrm>
          <a:prstGeom prst="rect">
            <a:avLst/>
          </a:prstGeom>
        </p:spPr>
      </p:pic>
      <p:pic>
        <p:nvPicPr>
          <p:cNvPr id="24" name="Picture 23"/>
          <p:cNvPicPr>
            <a:picLocks noChangeAspect="1"/>
          </p:cNvPicPr>
          <p:nvPr/>
        </p:nvPicPr>
        <p:blipFill>
          <a:blip r:embed="rId6"/>
          <a:stretch>
            <a:fillRect/>
          </a:stretch>
        </p:blipFill>
        <p:spPr>
          <a:xfrm>
            <a:off x="5062649" y="1688701"/>
            <a:ext cx="3942677" cy="1760520"/>
          </a:xfrm>
          <a:prstGeom prst="rect">
            <a:avLst/>
          </a:prstGeom>
        </p:spPr>
      </p:pic>
      <p:sp>
        <p:nvSpPr>
          <p:cNvPr id="15" name="Rectangle 14"/>
          <p:cNvSpPr/>
          <p:nvPr/>
        </p:nvSpPr>
        <p:spPr>
          <a:xfrm>
            <a:off x="1538536" y="2637067"/>
            <a:ext cx="1818618" cy="223700"/>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Rectangle 24"/>
          <p:cNvSpPr/>
          <p:nvPr/>
        </p:nvSpPr>
        <p:spPr>
          <a:xfrm>
            <a:off x="2124973" y="4384597"/>
            <a:ext cx="2708470" cy="239656"/>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Rectangle 25"/>
          <p:cNvSpPr/>
          <p:nvPr/>
        </p:nvSpPr>
        <p:spPr>
          <a:xfrm>
            <a:off x="842447" y="4628340"/>
            <a:ext cx="816536" cy="217982"/>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Rectangle 26"/>
          <p:cNvSpPr/>
          <p:nvPr/>
        </p:nvSpPr>
        <p:spPr>
          <a:xfrm>
            <a:off x="7752102" y="1897065"/>
            <a:ext cx="1253224" cy="228600"/>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Rectangle 27"/>
          <p:cNvSpPr/>
          <p:nvPr/>
        </p:nvSpPr>
        <p:spPr>
          <a:xfrm>
            <a:off x="5062648" y="2125664"/>
            <a:ext cx="3942678" cy="448056"/>
          </a:xfrm>
          <a:prstGeom prst="rect">
            <a:avLst/>
          </a:prstGeom>
          <a:noFill/>
          <a:ln w="2857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Rounded Rectangle 28"/>
          <p:cNvSpPr/>
          <p:nvPr/>
        </p:nvSpPr>
        <p:spPr>
          <a:xfrm>
            <a:off x="6569611" y="3410674"/>
            <a:ext cx="1098084" cy="377310"/>
          </a:xfrm>
          <a:prstGeom prst="roundRect">
            <a:avLst/>
          </a:prstGeom>
          <a:solidFill>
            <a:schemeClr val="bg1"/>
          </a:solidFill>
          <a:ln w="22225">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zh-CN" altLang="en-US" sz="1500" b="1" dirty="0">
                <a:solidFill>
                  <a:srgbClr val="00A3A1"/>
                </a:solidFill>
                <a:latin typeface="Arial" panose="020B0604020202020204" pitchFamily="34" charset="0"/>
                <a:ea typeface="微软雅黑" panose="020B0503020204020204" pitchFamily="34" charset="-122"/>
              </a:rPr>
              <a:t>利率跳升</a:t>
            </a:r>
          </a:p>
        </p:txBody>
      </p:sp>
      <p:sp>
        <p:nvSpPr>
          <p:cNvPr id="30" name="Oval 29"/>
          <p:cNvSpPr/>
          <p:nvPr/>
        </p:nvSpPr>
        <p:spPr>
          <a:xfrm rot="5400000">
            <a:off x="7060632" y="2302867"/>
            <a:ext cx="73152" cy="73152"/>
          </a:xfrm>
          <a:prstGeom prst="ellipse">
            <a:avLst/>
          </a:prstGeom>
          <a:solidFill>
            <a:srgbClr val="00A3A1"/>
          </a:solidFill>
          <a:ln w="66675">
            <a:solidFill>
              <a:srgbClr val="00A3A1">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cxnSp>
        <p:nvCxnSpPr>
          <p:cNvPr id="31" name="Straight Connector 30"/>
          <p:cNvCxnSpPr/>
          <p:nvPr/>
        </p:nvCxnSpPr>
        <p:spPr>
          <a:xfrm>
            <a:off x="7098149" y="2364178"/>
            <a:ext cx="0" cy="1021314"/>
          </a:xfrm>
          <a:prstGeom prst="line">
            <a:avLst/>
          </a:prstGeom>
          <a:ln w="15875">
            <a:solidFill>
              <a:srgbClr val="00A3A1"/>
            </a:solidFill>
            <a:prstDash val="sysDash"/>
          </a:ln>
        </p:spPr>
        <p:style>
          <a:lnRef idx="1">
            <a:schemeClr val="accent1"/>
          </a:lnRef>
          <a:fillRef idx="0">
            <a:schemeClr val="accent1"/>
          </a:fillRef>
          <a:effectRef idx="0">
            <a:schemeClr val="accent1"/>
          </a:effectRef>
          <a:fontRef idx="minor">
            <a:schemeClr val="tx1"/>
          </a:fontRef>
        </p:style>
      </p:cxnSp>
      <p:pic>
        <p:nvPicPr>
          <p:cNvPr id="196" name="Picture 19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2103" y="4889321"/>
            <a:ext cx="965004" cy="933922"/>
          </a:xfrm>
          <a:prstGeom prst="rect">
            <a:avLst/>
          </a:prstGeom>
        </p:spPr>
      </p:pic>
    </p:spTree>
    <p:extLst>
      <p:ext uri="{BB962C8B-B14F-4D97-AF65-F5344CB8AC3E}">
        <p14:creationId xmlns:p14="http://schemas.microsoft.com/office/powerpoint/2010/main" val="20443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3" y="385700"/>
            <a:ext cx="8276219" cy="492443"/>
          </a:xfrm>
        </p:spPr>
        <p:txBody>
          <a:bodyPr/>
          <a:lstStyle/>
          <a:p>
            <a:r>
              <a:rPr lang="zh-CN" altLang="en-US" dirty="0"/>
              <a:t>对结构性存款的一些考虑</a:t>
            </a:r>
            <a:endParaRPr lang="en-GB" dirty="0"/>
          </a:p>
        </p:txBody>
      </p:sp>
      <p:sp>
        <p:nvSpPr>
          <p:cNvPr id="3" name="Text Placeholder 6"/>
          <p:cNvSpPr txBox="1">
            <a:spLocks/>
          </p:cNvSpPr>
          <p:nvPr/>
        </p:nvSpPr>
        <p:spPr>
          <a:xfrm flipH="1">
            <a:off x="5328698" y="2027687"/>
            <a:ext cx="3660532" cy="3410589"/>
          </a:xfrm>
          <a:prstGeom prst="roundRect">
            <a:avLst>
              <a:gd name="adj" fmla="val 0"/>
            </a:avLst>
          </a:prstGeom>
          <a:solidFill>
            <a:schemeClr val="bg1">
              <a:lumMod val="95000"/>
            </a:schemeClr>
          </a:solidFill>
          <a:effectLst>
            <a:outerShdw blurRad="50800" dist="38100" dir="2700000" algn="tl" rotWithShape="0">
              <a:prstClr val="black">
                <a:alpha val="40000"/>
              </a:prstClr>
            </a:outerShdw>
          </a:effectLst>
        </p:spPr>
        <p:txBody>
          <a:bodyPr lIns="9144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338D"/>
                </a:solidFill>
                <a:latin typeface="微软雅黑" panose="020B0503020204020204" pitchFamily="34" charset="-122"/>
                <a:ea typeface="微软雅黑" panose="020B0503020204020204" pitchFamily="34" charset="-122"/>
                <a:cs typeface="Arial" pitchFamily="34" charset="0"/>
              </a:defRPr>
            </a:lvl1pPr>
            <a:lvl2pPr marL="0" indent="0" algn="l" defTabSz="914400" rtl="0" eaLnBrk="1" latinLnBrk="0" hangingPunct="1">
              <a:lnSpc>
                <a:spcPct val="100000"/>
              </a:lnSpc>
              <a:spcBef>
                <a:spcPts val="600"/>
              </a:spcBef>
              <a:buFont typeface="Arial" pitchFamily="34" charset="0"/>
              <a:buNone/>
              <a:defRPr lang="en-US" sz="1600" b="0" kern="1200" noProof="0">
                <a:solidFill>
                  <a:schemeClr val="tx1"/>
                </a:solidFill>
                <a:latin typeface="微软雅黑" panose="020B0503020204020204" pitchFamily="34" charset="-122"/>
                <a:ea typeface="微软雅黑" panose="020B0503020204020204" pitchFamily="34" charset="-122"/>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600" b="0" kern="1200" noProof="0">
                <a:solidFill>
                  <a:schemeClr val="tx1"/>
                </a:solidFill>
                <a:latin typeface="微软雅黑" panose="020B0503020204020204" pitchFamily="34" charset="-122"/>
                <a:ea typeface="微软雅黑" panose="020B0503020204020204" pitchFamily="34" charset="-122"/>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600" b="0" kern="1200" noProof="0">
                <a:solidFill>
                  <a:schemeClr val="tx1"/>
                </a:solidFill>
                <a:latin typeface="微软雅黑" panose="020B0503020204020204" pitchFamily="34" charset="-122"/>
                <a:ea typeface="微软雅黑" panose="020B0503020204020204" pitchFamily="34" charset="-122"/>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600" b="0" kern="1200" baseline="0" noProof="0">
                <a:solidFill>
                  <a:schemeClr val="tx1"/>
                </a:solidFill>
                <a:latin typeface="微软雅黑" panose="020B0503020204020204" pitchFamily="34" charset="-122"/>
                <a:ea typeface="微软雅黑" panose="020B0503020204020204" pitchFamily="34" charset="-122"/>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defRPr/>
            </a:pPr>
            <a:endParaRPr lang="zh-CN" altLang="en-US" dirty="0"/>
          </a:p>
        </p:txBody>
      </p:sp>
      <p:sp>
        <p:nvSpPr>
          <p:cNvPr id="4" name="Text Placeholder 6"/>
          <p:cNvSpPr txBox="1">
            <a:spLocks/>
          </p:cNvSpPr>
          <p:nvPr/>
        </p:nvSpPr>
        <p:spPr>
          <a:xfrm flipH="1">
            <a:off x="885810" y="2015204"/>
            <a:ext cx="3614784" cy="3423070"/>
          </a:xfrm>
          <a:prstGeom prst="roundRect">
            <a:avLst>
              <a:gd name="adj" fmla="val 0"/>
            </a:avLst>
          </a:prstGeom>
          <a:solidFill>
            <a:schemeClr val="bg1">
              <a:lumMod val="95000"/>
            </a:schemeClr>
          </a:solidFill>
          <a:effectLst>
            <a:outerShdw blurRad="50800" dist="38100" dir="2700000" algn="tl" rotWithShape="0">
              <a:prstClr val="black">
                <a:alpha val="40000"/>
              </a:prstClr>
            </a:outerShdw>
          </a:effectLst>
        </p:spPr>
        <p:txBody>
          <a:bodyPr rIns="27432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338D"/>
                </a:solidFill>
                <a:latin typeface="微软雅黑" panose="020B0503020204020204" pitchFamily="34" charset="-122"/>
                <a:ea typeface="微软雅黑" panose="020B0503020204020204" pitchFamily="34" charset="-122"/>
                <a:cs typeface="Arial" pitchFamily="34" charset="0"/>
              </a:defRPr>
            </a:lvl1pPr>
            <a:lvl2pPr marL="0" indent="0" algn="l" defTabSz="914400" rtl="0" eaLnBrk="1" latinLnBrk="0" hangingPunct="1">
              <a:lnSpc>
                <a:spcPct val="100000"/>
              </a:lnSpc>
              <a:spcBef>
                <a:spcPts val="600"/>
              </a:spcBef>
              <a:buFont typeface="Arial" pitchFamily="34" charset="0"/>
              <a:buNone/>
              <a:defRPr lang="en-US" sz="1600" b="0" kern="1200" noProof="0">
                <a:solidFill>
                  <a:schemeClr val="tx1"/>
                </a:solidFill>
                <a:latin typeface="微软雅黑" panose="020B0503020204020204" pitchFamily="34" charset="-122"/>
                <a:ea typeface="微软雅黑" panose="020B0503020204020204" pitchFamily="34" charset="-122"/>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600" b="0" kern="1200" noProof="0">
                <a:solidFill>
                  <a:schemeClr val="tx1"/>
                </a:solidFill>
                <a:latin typeface="微软雅黑" panose="020B0503020204020204" pitchFamily="34" charset="-122"/>
                <a:ea typeface="微软雅黑" panose="020B0503020204020204" pitchFamily="34" charset="-122"/>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600" b="0" kern="1200" noProof="0">
                <a:solidFill>
                  <a:schemeClr val="tx1"/>
                </a:solidFill>
                <a:latin typeface="微软雅黑" panose="020B0503020204020204" pitchFamily="34" charset="-122"/>
                <a:ea typeface="微软雅黑" panose="020B0503020204020204" pitchFamily="34" charset="-122"/>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600" b="0" kern="1200" baseline="0" noProof="0">
                <a:solidFill>
                  <a:schemeClr val="tx1"/>
                </a:solidFill>
                <a:latin typeface="微软雅黑" panose="020B0503020204020204" pitchFamily="34" charset="-122"/>
                <a:ea typeface="微软雅黑" panose="020B0503020204020204" pitchFamily="34" charset="-122"/>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defRPr/>
            </a:pPr>
            <a:endParaRPr lang="zh-CN" altLang="en-US" dirty="0"/>
          </a:p>
        </p:txBody>
      </p:sp>
      <p:sp>
        <p:nvSpPr>
          <p:cNvPr id="5" name="Rectangle 4"/>
          <p:cNvSpPr/>
          <p:nvPr/>
        </p:nvSpPr>
        <p:spPr>
          <a:xfrm>
            <a:off x="5328699" y="1381609"/>
            <a:ext cx="3681950" cy="656313"/>
          </a:xfrm>
          <a:prstGeom prst="rect">
            <a:avLst/>
          </a:prstGeom>
          <a:solidFill>
            <a:srgbClr val="470A68"/>
          </a:solidFill>
          <a:ln>
            <a:noFill/>
          </a:ln>
        </p:spPr>
        <p:txBody>
          <a:bodyPr wrap="square" lIns="108000" tIns="108000" rIns="360000" bIns="108000" anchor="ctr">
            <a:noAutofit/>
          </a:bodyPr>
          <a:lstStyle/>
          <a:p>
            <a:pPr marL="346075" algn="ctr" defTabSz="762000" eaLnBrk="0" hangingPunct="0">
              <a:lnSpc>
                <a:spcPct val="120000"/>
              </a:lnSpc>
              <a:buClr>
                <a:srgbClr val="000066"/>
              </a:buClr>
              <a:buSzPct val="85000"/>
            </a:pPr>
            <a:r>
              <a:rPr lang="zh-CN" altLang="en-US" sz="2000" b="1" dirty="0">
                <a:solidFill>
                  <a:schemeClr val="bg1"/>
                </a:solidFill>
              </a:rPr>
              <a:t>不现实</a:t>
            </a:r>
          </a:p>
        </p:txBody>
      </p:sp>
      <p:sp>
        <p:nvSpPr>
          <p:cNvPr id="6" name="Rectangle 5"/>
          <p:cNvSpPr/>
          <p:nvPr/>
        </p:nvSpPr>
        <p:spPr>
          <a:xfrm>
            <a:off x="899467" y="2252495"/>
            <a:ext cx="3618351" cy="2813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spAutoFit/>
          </a:bodyPr>
          <a:lstStyle/>
          <a:p>
            <a:pPr marL="361950" lvl="1" indent="-361950" fontAlgn="base">
              <a:lnSpc>
                <a:spcPct val="120000"/>
              </a:lnSpc>
              <a:spcBef>
                <a:spcPts val="1200"/>
              </a:spcBef>
              <a:buSzPct val="105000"/>
              <a:buFont typeface="Arial" panose="020B0604020202020204" pitchFamily="34" charset="0"/>
              <a:buChar char="•"/>
              <a:defRPr/>
            </a:pPr>
            <a:r>
              <a:rPr lang="zh-CN" altLang="en-US" dirty="0">
                <a:solidFill>
                  <a:srgbClr val="00338D"/>
                </a:solidFill>
              </a:rPr>
              <a:t>如果合同现金流量特征仅对金融资产的合同现金流量构成极其微小的影响，则不会影响金融资产的分类</a:t>
            </a:r>
            <a:endParaRPr lang="en-US" altLang="zh-CN" dirty="0">
              <a:solidFill>
                <a:srgbClr val="00338D"/>
              </a:solidFill>
            </a:endParaRPr>
          </a:p>
          <a:p>
            <a:pPr marL="361950" lvl="1" indent="-361950" fontAlgn="base">
              <a:lnSpc>
                <a:spcPct val="120000"/>
              </a:lnSpc>
              <a:spcBef>
                <a:spcPts val="1200"/>
              </a:spcBef>
              <a:buSzPct val="105000"/>
              <a:buFont typeface="Arial" panose="020B0604020202020204" pitchFamily="34" charset="0"/>
              <a:buChar char="•"/>
              <a:defRPr/>
            </a:pPr>
            <a:r>
              <a:rPr lang="zh-CN" altLang="en-US" dirty="0">
                <a:solidFill>
                  <a:srgbClr val="00338D"/>
                </a:solidFill>
              </a:rPr>
              <a:t>必须考虑合同现金流量特征在</a:t>
            </a:r>
            <a:r>
              <a:rPr lang="zh-CN" altLang="en-US" b="1" dirty="0">
                <a:solidFill>
                  <a:srgbClr val="BC204B"/>
                </a:solidFill>
              </a:rPr>
              <a:t>每一会计期间</a:t>
            </a:r>
            <a:r>
              <a:rPr lang="zh-CN" altLang="en-US" dirty="0">
                <a:solidFill>
                  <a:srgbClr val="00338D"/>
                </a:solidFill>
              </a:rPr>
              <a:t>的潜在影响以及在金融工具</a:t>
            </a:r>
            <a:r>
              <a:rPr lang="zh-CN" altLang="en-US" b="1" dirty="0">
                <a:solidFill>
                  <a:srgbClr val="BC204B"/>
                </a:solidFill>
              </a:rPr>
              <a:t>整个存续期内</a:t>
            </a:r>
            <a:r>
              <a:rPr lang="zh-CN" altLang="en-US" dirty="0">
                <a:solidFill>
                  <a:srgbClr val="00338D"/>
                </a:solidFill>
              </a:rPr>
              <a:t>的累积影响</a:t>
            </a:r>
          </a:p>
        </p:txBody>
      </p:sp>
      <p:sp>
        <p:nvSpPr>
          <p:cNvPr id="7" name="Rectangle 6"/>
          <p:cNvSpPr/>
          <p:nvPr/>
        </p:nvSpPr>
        <p:spPr>
          <a:xfrm>
            <a:off x="899466" y="1381609"/>
            <a:ext cx="3618351" cy="656313"/>
          </a:xfrm>
          <a:prstGeom prst="rect">
            <a:avLst/>
          </a:prstGeom>
          <a:solidFill>
            <a:srgbClr val="00338D"/>
          </a:solidFill>
          <a:ln>
            <a:noFill/>
          </a:ln>
        </p:spPr>
        <p:txBody>
          <a:bodyPr wrap="square" lIns="108000" tIns="108000" rIns="360000" bIns="108000" anchor="ctr">
            <a:noAutofit/>
          </a:bodyPr>
          <a:lstStyle/>
          <a:p>
            <a:pPr marL="284163" algn="ctr" defTabSz="762000" eaLnBrk="0" hangingPunct="0">
              <a:lnSpc>
                <a:spcPct val="120000"/>
              </a:lnSpc>
              <a:buClr>
                <a:srgbClr val="000066"/>
              </a:buClr>
              <a:buSzPct val="85000"/>
            </a:pPr>
            <a:r>
              <a:rPr lang="zh-CN" altLang="en-US" sz="2000" b="1" dirty="0">
                <a:solidFill>
                  <a:schemeClr val="bg1"/>
                </a:solidFill>
              </a:rPr>
              <a:t>      极其微小的影响</a:t>
            </a:r>
          </a:p>
        </p:txBody>
      </p:sp>
      <p:grpSp>
        <p:nvGrpSpPr>
          <p:cNvPr id="8" name="Group 7"/>
          <p:cNvGrpSpPr/>
          <p:nvPr/>
        </p:nvGrpSpPr>
        <p:grpSpPr>
          <a:xfrm>
            <a:off x="5747235" y="1480747"/>
            <a:ext cx="457200" cy="457200"/>
            <a:chOff x="5335588" y="3648075"/>
            <a:chExt cx="890588" cy="827088"/>
          </a:xfrm>
          <a:solidFill>
            <a:schemeClr val="bg1"/>
          </a:solidFill>
        </p:grpSpPr>
        <p:sp>
          <p:nvSpPr>
            <p:cNvPr id="9" name="Freeform 154"/>
            <p:cNvSpPr>
              <a:spLocks noEditPoints="1"/>
            </p:cNvSpPr>
            <p:nvPr/>
          </p:nvSpPr>
          <p:spPr bwMode="auto">
            <a:xfrm>
              <a:off x="5684838" y="3648075"/>
              <a:ext cx="541338" cy="714375"/>
            </a:xfrm>
            <a:custGeom>
              <a:avLst/>
              <a:gdLst/>
              <a:ahLst/>
              <a:cxnLst>
                <a:cxn ang="0">
                  <a:pos x="54" y="0"/>
                </a:cxn>
                <a:cxn ang="0">
                  <a:pos x="43" y="1"/>
                </a:cxn>
                <a:cxn ang="0">
                  <a:pos x="24" y="9"/>
                </a:cxn>
                <a:cxn ang="0">
                  <a:pos x="9" y="24"/>
                </a:cxn>
                <a:cxn ang="0">
                  <a:pos x="1" y="43"/>
                </a:cxn>
                <a:cxn ang="0">
                  <a:pos x="0" y="298"/>
                </a:cxn>
                <a:cxn ang="0">
                  <a:pos x="13" y="306"/>
                </a:cxn>
                <a:cxn ang="0">
                  <a:pos x="29" y="54"/>
                </a:cxn>
                <a:cxn ang="0">
                  <a:pos x="30" y="49"/>
                </a:cxn>
                <a:cxn ang="0">
                  <a:pos x="33" y="40"/>
                </a:cxn>
                <a:cxn ang="0">
                  <a:pos x="40" y="34"/>
                </a:cxn>
                <a:cxn ang="0">
                  <a:pos x="50" y="30"/>
                </a:cxn>
                <a:cxn ang="0">
                  <a:pos x="54" y="29"/>
                </a:cxn>
                <a:cxn ang="0">
                  <a:pos x="222" y="29"/>
                </a:cxn>
                <a:cxn ang="0">
                  <a:pos x="222" y="69"/>
                </a:cxn>
                <a:cxn ang="0">
                  <a:pos x="226" y="90"/>
                </a:cxn>
                <a:cxn ang="0">
                  <a:pos x="237" y="107"/>
                </a:cxn>
                <a:cxn ang="0">
                  <a:pos x="254" y="119"/>
                </a:cxn>
                <a:cxn ang="0">
                  <a:pos x="276" y="123"/>
                </a:cxn>
                <a:cxn ang="0">
                  <a:pos x="310" y="123"/>
                </a:cxn>
                <a:cxn ang="0">
                  <a:pos x="310" y="395"/>
                </a:cxn>
                <a:cxn ang="0">
                  <a:pos x="310" y="400"/>
                </a:cxn>
                <a:cxn ang="0">
                  <a:pos x="306" y="409"/>
                </a:cxn>
                <a:cxn ang="0">
                  <a:pos x="300" y="415"/>
                </a:cxn>
                <a:cxn ang="0">
                  <a:pos x="291" y="420"/>
                </a:cxn>
                <a:cxn ang="0">
                  <a:pos x="152" y="420"/>
                </a:cxn>
                <a:cxn ang="0">
                  <a:pos x="161" y="435"/>
                </a:cxn>
                <a:cxn ang="0">
                  <a:pos x="166" y="450"/>
                </a:cxn>
                <a:cxn ang="0">
                  <a:pos x="286" y="450"/>
                </a:cxn>
                <a:cxn ang="0">
                  <a:pos x="307" y="445"/>
                </a:cxn>
                <a:cxn ang="0">
                  <a:pos x="324" y="434"/>
                </a:cxn>
                <a:cxn ang="0">
                  <a:pos x="336" y="416"/>
                </a:cxn>
                <a:cxn ang="0">
                  <a:pos x="341" y="395"/>
                </a:cxn>
                <a:cxn ang="0">
                  <a:pos x="236" y="0"/>
                </a:cxn>
                <a:cxn ang="0">
                  <a:pos x="276" y="94"/>
                </a:cxn>
                <a:cxn ang="0">
                  <a:pos x="266" y="92"/>
                </a:cxn>
                <a:cxn ang="0">
                  <a:pos x="259" y="86"/>
                </a:cxn>
                <a:cxn ang="0">
                  <a:pos x="253" y="79"/>
                </a:cxn>
                <a:cxn ang="0">
                  <a:pos x="251" y="69"/>
                </a:cxn>
                <a:cxn ang="0">
                  <a:pos x="291" y="94"/>
                </a:cxn>
              </a:cxnLst>
              <a:rect l="0" t="0" r="r" b="b"/>
              <a:pathLst>
                <a:path w="341" h="450">
                  <a:moveTo>
                    <a:pt x="236" y="0"/>
                  </a:moveTo>
                  <a:lnTo>
                    <a:pt x="54" y="0"/>
                  </a:lnTo>
                  <a:lnTo>
                    <a:pt x="54" y="0"/>
                  </a:lnTo>
                  <a:lnTo>
                    <a:pt x="43" y="1"/>
                  </a:lnTo>
                  <a:lnTo>
                    <a:pt x="33" y="4"/>
                  </a:lnTo>
                  <a:lnTo>
                    <a:pt x="24" y="9"/>
                  </a:lnTo>
                  <a:lnTo>
                    <a:pt x="16" y="15"/>
                  </a:lnTo>
                  <a:lnTo>
                    <a:pt x="9" y="24"/>
                  </a:lnTo>
                  <a:lnTo>
                    <a:pt x="4" y="32"/>
                  </a:lnTo>
                  <a:lnTo>
                    <a:pt x="1" y="43"/>
                  </a:lnTo>
                  <a:lnTo>
                    <a:pt x="0" y="54"/>
                  </a:lnTo>
                  <a:lnTo>
                    <a:pt x="0" y="298"/>
                  </a:lnTo>
                  <a:lnTo>
                    <a:pt x="0" y="298"/>
                  </a:lnTo>
                  <a:lnTo>
                    <a:pt x="13" y="306"/>
                  </a:lnTo>
                  <a:lnTo>
                    <a:pt x="29" y="317"/>
                  </a:lnTo>
                  <a:lnTo>
                    <a:pt x="29" y="54"/>
                  </a:lnTo>
                  <a:lnTo>
                    <a:pt x="29" y="54"/>
                  </a:lnTo>
                  <a:lnTo>
                    <a:pt x="30" y="49"/>
                  </a:lnTo>
                  <a:lnTo>
                    <a:pt x="31" y="44"/>
                  </a:lnTo>
                  <a:lnTo>
                    <a:pt x="33" y="40"/>
                  </a:lnTo>
                  <a:lnTo>
                    <a:pt x="37" y="37"/>
                  </a:lnTo>
                  <a:lnTo>
                    <a:pt x="40" y="34"/>
                  </a:lnTo>
                  <a:lnTo>
                    <a:pt x="44" y="31"/>
                  </a:lnTo>
                  <a:lnTo>
                    <a:pt x="50" y="30"/>
                  </a:lnTo>
                  <a:lnTo>
                    <a:pt x="54" y="29"/>
                  </a:lnTo>
                  <a:lnTo>
                    <a:pt x="54" y="29"/>
                  </a:lnTo>
                  <a:lnTo>
                    <a:pt x="222" y="29"/>
                  </a:lnTo>
                  <a:lnTo>
                    <a:pt x="222" y="29"/>
                  </a:lnTo>
                  <a:lnTo>
                    <a:pt x="222" y="69"/>
                  </a:lnTo>
                  <a:lnTo>
                    <a:pt x="222" y="69"/>
                  </a:lnTo>
                  <a:lnTo>
                    <a:pt x="223" y="80"/>
                  </a:lnTo>
                  <a:lnTo>
                    <a:pt x="226" y="90"/>
                  </a:lnTo>
                  <a:lnTo>
                    <a:pt x="231" y="99"/>
                  </a:lnTo>
                  <a:lnTo>
                    <a:pt x="237" y="107"/>
                  </a:lnTo>
                  <a:lnTo>
                    <a:pt x="246" y="114"/>
                  </a:lnTo>
                  <a:lnTo>
                    <a:pt x="254" y="119"/>
                  </a:lnTo>
                  <a:lnTo>
                    <a:pt x="265" y="122"/>
                  </a:lnTo>
                  <a:lnTo>
                    <a:pt x="276" y="123"/>
                  </a:lnTo>
                  <a:lnTo>
                    <a:pt x="276" y="123"/>
                  </a:lnTo>
                  <a:lnTo>
                    <a:pt x="310" y="123"/>
                  </a:lnTo>
                  <a:lnTo>
                    <a:pt x="310" y="123"/>
                  </a:lnTo>
                  <a:lnTo>
                    <a:pt x="310" y="395"/>
                  </a:lnTo>
                  <a:lnTo>
                    <a:pt x="310" y="395"/>
                  </a:lnTo>
                  <a:lnTo>
                    <a:pt x="310" y="400"/>
                  </a:lnTo>
                  <a:lnTo>
                    <a:pt x="308" y="404"/>
                  </a:lnTo>
                  <a:lnTo>
                    <a:pt x="306" y="409"/>
                  </a:lnTo>
                  <a:lnTo>
                    <a:pt x="303" y="412"/>
                  </a:lnTo>
                  <a:lnTo>
                    <a:pt x="300" y="415"/>
                  </a:lnTo>
                  <a:lnTo>
                    <a:pt x="295" y="417"/>
                  </a:lnTo>
                  <a:lnTo>
                    <a:pt x="291" y="420"/>
                  </a:lnTo>
                  <a:lnTo>
                    <a:pt x="286" y="420"/>
                  </a:lnTo>
                  <a:lnTo>
                    <a:pt x="152" y="420"/>
                  </a:lnTo>
                  <a:lnTo>
                    <a:pt x="152" y="420"/>
                  </a:lnTo>
                  <a:lnTo>
                    <a:pt x="161" y="435"/>
                  </a:lnTo>
                  <a:lnTo>
                    <a:pt x="164" y="443"/>
                  </a:lnTo>
                  <a:lnTo>
                    <a:pt x="166" y="450"/>
                  </a:lnTo>
                  <a:lnTo>
                    <a:pt x="286" y="450"/>
                  </a:lnTo>
                  <a:lnTo>
                    <a:pt x="286" y="450"/>
                  </a:lnTo>
                  <a:lnTo>
                    <a:pt x="296" y="449"/>
                  </a:lnTo>
                  <a:lnTo>
                    <a:pt x="307" y="445"/>
                  </a:lnTo>
                  <a:lnTo>
                    <a:pt x="316" y="440"/>
                  </a:lnTo>
                  <a:lnTo>
                    <a:pt x="324" y="434"/>
                  </a:lnTo>
                  <a:lnTo>
                    <a:pt x="331" y="425"/>
                  </a:lnTo>
                  <a:lnTo>
                    <a:pt x="336" y="416"/>
                  </a:lnTo>
                  <a:lnTo>
                    <a:pt x="340" y="406"/>
                  </a:lnTo>
                  <a:lnTo>
                    <a:pt x="341" y="395"/>
                  </a:lnTo>
                  <a:lnTo>
                    <a:pt x="341" y="108"/>
                  </a:lnTo>
                  <a:lnTo>
                    <a:pt x="236" y="0"/>
                  </a:lnTo>
                  <a:close/>
                  <a:moveTo>
                    <a:pt x="276" y="94"/>
                  </a:moveTo>
                  <a:lnTo>
                    <a:pt x="276" y="94"/>
                  </a:lnTo>
                  <a:lnTo>
                    <a:pt x="271" y="93"/>
                  </a:lnTo>
                  <a:lnTo>
                    <a:pt x="266" y="92"/>
                  </a:lnTo>
                  <a:lnTo>
                    <a:pt x="262" y="90"/>
                  </a:lnTo>
                  <a:lnTo>
                    <a:pt x="259" y="86"/>
                  </a:lnTo>
                  <a:lnTo>
                    <a:pt x="255" y="83"/>
                  </a:lnTo>
                  <a:lnTo>
                    <a:pt x="253" y="79"/>
                  </a:lnTo>
                  <a:lnTo>
                    <a:pt x="252" y="73"/>
                  </a:lnTo>
                  <a:lnTo>
                    <a:pt x="251" y="69"/>
                  </a:lnTo>
                  <a:lnTo>
                    <a:pt x="251" y="52"/>
                  </a:lnTo>
                  <a:lnTo>
                    <a:pt x="291" y="94"/>
                  </a:lnTo>
                  <a:lnTo>
                    <a:pt x="276" y="94"/>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p>
          </p:txBody>
        </p:sp>
        <p:sp>
          <p:nvSpPr>
            <p:cNvPr id="10" name="Freeform 155"/>
            <p:cNvSpPr>
              <a:spLocks/>
            </p:cNvSpPr>
            <p:nvPr/>
          </p:nvSpPr>
          <p:spPr bwMode="auto">
            <a:xfrm>
              <a:off x="5335588" y="4164013"/>
              <a:ext cx="795338" cy="311150"/>
            </a:xfrm>
            <a:custGeom>
              <a:avLst/>
              <a:gdLst/>
              <a:ahLst/>
              <a:cxnLst>
                <a:cxn ang="0">
                  <a:pos x="482" y="192"/>
                </a:cxn>
                <a:cxn ang="0">
                  <a:pos x="260" y="196"/>
                </a:cxn>
                <a:cxn ang="0">
                  <a:pos x="248" y="196"/>
                </a:cxn>
                <a:cxn ang="0">
                  <a:pos x="234" y="195"/>
                </a:cxn>
                <a:cxn ang="0">
                  <a:pos x="209" y="187"/>
                </a:cxn>
                <a:cxn ang="0">
                  <a:pos x="186" y="174"/>
                </a:cxn>
                <a:cxn ang="0">
                  <a:pos x="155" y="149"/>
                </a:cxn>
                <a:cxn ang="0">
                  <a:pos x="115" y="114"/>
                </a:cxn>
                <a:cxn ang="0">
                  <a:pos x="96" y="100"/>
                </a:cxn>
                <a:cxn ang="0">
                  <a:pos x="74" y="91"/>
                </a:cxn>
                <a:cxn ang="0">
                  <a:pos x="60" y="88"/>
                </a:cxn>
                <a:cxn ang="0">
                  <a:pos x="40" y="87"/>
                </a:cxn>
                <a:cxn ang="0">
                  <a:pos x="25" y="89"/>
                </a:cxn>
                <a:cxn ang="0">
                  <a:pos x="2" y="97"/>
                </a:cxn>
                <a:cxn ang="0">
                  <a:pos x="0" y="4"/>
                </a:cxn>
                <a:cxn ang="0">
                  <a:pos x="34" y="2"/>
                </a:cxn>
                <a:cxn ang="0">
                  <a:pos x="111" y="1"/>
                </a:cxn>
                <a:cxn ang="0">
                  <a:pos x="175" y="1"/>
                </a:cxn>
                <a:cxn ang="0">
                  <a:pos x="180" y="2"/>
                </a:cxn>
                <a:cxn ang="0">
                  <a:pos x="202" y="12"/>
                </a:cxn>
                <a:cxn ang="0">
                  <a:pos x="237" y="36"/>
                </a:cxn>
                <a:cxn ang="0">
                  <a:pos x="292" y="79"/>
                </a:cxn>
                <a:cxn ang="0">
                  <a:pos x="312" y="94"/>
                </a:cxn>
                <a:cxn ang="0">
                  <a:pos x="328" y="108"/>
                </a:cxn>
                <a:cxn ang="0">
                  <a:pos x="336" y="120"/>
                </a:cxn>
                <a:cxn ang="0">
                  <a:pos x="337" y="128"/>
                </a:cxn>
                <a:cxn ang="0">
                  <a:pos x="335" y="134"/>
                </a:cxn>
                <a:cxn ang="0">
                  <a:pos x="334" y="137"/>
                </a:cxn>
                <a:cxn ang="0">
                  <a:pos x="327" y="139"/>
                </a:cxn>
                <a:cxn ang="0">
                  <a:pos x="312" y="134"/>
                </a:cxn>
                <a:cxn ang="0">
                  <a:pos x="268" y="116"/>
                </a:cxn>
                <a:cxn ang="0">
                  <a:pos x="226" y="96"/>
                </a:cxn>
                <a:cxn ang="0">
                  <a:pos x="211" y="91"/>
                </a:cxn>
                <a:cxn ang="0">
                  <a:pos x="205" y="91"/>
                </a:cxn>
                <a:cxn ang="0">
                  <a:pos x="204" y="92"/>
                </a:cxn>
                <a:cxn ang="0">
                  <a:pos x="204" y="98"/>
                </a:cxn>
                <a:cxn ang="0">
                  <a:pos x="208" y="104"/>
                </a:cxn>
                <a:cxn ang="0">
                  <a:pos x="229" y="117"/>
                </a:cxn>
                <a:cxn ang="0">
                  <a:pos x="254" y="130"/>
                </a:cxn>
                <a:cxn ang="0">
                  <a:pos x="280" y="140"/>
                </a:cxn>
                <a:cxn ang="0">
                  <a:pos x="306" y="147"/>
                </a:cxn>
                <a:cxn ang="0">
                  <a:pos x="373" y="156"/>
                </a:cxn>
                <a:cxn ang="0">
                  <a:pos x="404" y="158"/>
                </a:cxn>
                <a:cxn ang="0">
                  <a:pos x="466" y="163"/>
                </a:cxn>
                <a:cxn ang="0">
                  <a:pos x="489" y="168"/>
                </a:cxn>
                <a:cxn ang="0">
                  <a:pos x="497" y="172"/>
                </a:cxn>
                <a:cxn ang="0">
                  <a:pos x="500" y="178"/>
                </a:cxn>
                <a:cxn ang="0">
                  <a:pos x="501" y="181"/>
                </a:cxn>
                <a:cxn ang="0">
                  <a:pos x="499" y="185"/>
                </a:cxn>
                <a:cxn ang="0">
                  <a:pos x="492" y="189"/>
                </a:cxn>
                <a:cxn ang="0">
                  <a:pos x="482" y="192"/>
                </a:cxn>
              </a:cxnLst>
              <a:rect l="0" t="0" r="r" b="b"/>
              <a:pathLst>
                <a:path w="501" h="196">
                  <a:moveTo>
                    <a:pt x="482" y="192"/>
                  </a:moveTo>
                  <a:lnTo>
                    <a:pt x="482" y="192"/>
                  </a:lnTo>
                  <a:lnTo>
                    <a:pt x="467" y="192"/>
                  </a:lnTo>
                  <a:lnTo>
                    <a:pt x="260" y="196"/>
                  </a:lnTo>
                  <a:lnTo>
                    <a:pt x="260" y="196"/>
                  </a:lnTo>
                  <a:lnTo>
                    <a:pt x="248" y="196"/>
                  </a:lnTo>
                  <a:lnTo>
                    <a:pt x="248" y="196"/>
                  </a:lnTo>
                  <a:lnTo>
                    <a:pt x="234" y="195"/>
                  </a:lnTo>
                  <a:lnTo>
                    <a:pt x="221" y="193"/>
                  </a:lnTo>
                  <a:lnTo>
                    <a:pt x="209" y="187"/>
                  </a:lnTo>
                  <a:lnTo>
                    <a:pt x="197" y="182"/>
                  </a:lnTo>
                  <a:lnTo>
                    <a:pt x="186" y="174"/>
                  </a:lnTo>
                  <a:lnTo>
                    <a:pt x="176" y="167"/>
                  </a:lnTo>
                  <a:lnTo>
                    <a:pt x="155" y="149"/>
                  </a:lnTo>
                  <a:lnTo>
                    <a:pt x="135" y="130"/>
                  </a:lnTo>
                  <a:lnTo>
                    <a:pt x="115" y="114"/>
                  </a:lnTo>
                  <a:lnTo>
                    <a:pt x="106" y="106"/>
                  </a:lnTo>
                  <a:lnTo>
                    <a:pt x="96" y="100"/>
                  </a:lnTo>
                  <a:lnTo>
                    <a:pt x="85" y="95"/>
                  </a:lnTo>
                  <a:lnTo>
                    <a:pt x="74" y="91"/>
                  </a:lnTo>
                  <a:lnTo>
                    <a:pt x="74" y="91"/>
                  </a:lnTo>
                  <a:lnTo>
                    <a:pt x="60" y="88"/>
                  </a:lnTo>
                  <a:lnTo>
                    <a:pt x="50" y="87"/>
                  </a:lnTo>
                  <a:lnTo>
                    <a:pt x="40" y="87"/>
                  </a:lnTo>
                  <a:lnTo>
                    <a:pt x="31" y="88"/>
                  </a:lnTo>
                  <a:lnTo>
                    <a:pt x="25" y="89"/>
                  </a:lnTo>
                  <a:lnTo>
                    <a:pt x="17" y="91"/>
                  </a:lnTo>
                  <a:lnTo>
                    <a:pt x="2" y="97"/>
                  </a:lnTo>
                  <a:lnTo>
                    <a:pt x="0" y="4"/>
                  </a:lnTo>
                  <a:lnTo>
                    <a:pt x="0" y="4"/>
                  </a:lnTo>
                  <a:lnTo>
                    <a:pt x="15" y="3"/>
                  </a:lnTo>
                  <a:lnTo>
                    <a:pt x="34" y="2"/>
                  </a:lnTo>
                  <a:lnTo>
                    <a:pt x="34" y="2"/>
                  </a:lnTo>
                  <a:lnTo>
                    <a:pt x="111" y="1"/>
                  </a:lnTo>
                  <a:lnTo>
                    <a:pt x="149" y="0"/>
                  </a:lnTo>
                  <a:lnTo>
                    <a:pt x="175" y="1"/>
                  </a:lnTo>
                  <a:lnTo>
                    <a:pt x="175" y="1"/>
                  </a:lnTo>
                  <a:lnTo>
                    <a:pt x="180" y="2"/>
                  </a:lnTo>
                  <a:lnTo>
                    <a:pt x="186" y="4"/>
                  </a:lnTo>
                  <a:lnTo>
                    <a:pt x="202" y="12"/>
                  </a:lnTo>
                  <a:lnTo>
                    <a:pt x="219" y="23"/>
                  </a:lnTo>
                  <a:lnTo>
                    <a:pt x="237" y="36"/>
                  </a:lnTo>
                  <a:lnTo>
                    <a:pt x="272" y="62"/>
                  </a:lnTo>
                  <a:lnTo>
                    <a:pt x="292" y="79"/>
                  </a:lnTo>
                  <a:lnTo>
                    <a:pt x="292" y="79"/>
                  </a:lnTo>
                  <a:lnTo>
                    <a:pt x="312" y="94"/>
                  </a:lnTo>
                  <a:lnTo>
                    <a:pt x="320" y="101"/>
                  </a:lnTo>
                  <a:lnTo>
                    <a:pt x="328" y="108"/>
                  </a:lnTo>
                  <a:lnTo>
                    <a:pt x="333" y="114"/>
                  </a:lnTo>
                  <a:lnTo>
                    <a:pt x="336" y="120"/>
                  </a:lnTo>
                  <a:lnTo>
                    <a:pt x="337" y="124"/>
                  </a:lnTo>
                  <a:lnTo>
                    <a:pt x="337" y="128"/>
                  </a:lnTo>
                  <a:lnTo>
                    <a:pt x="337" y="131"/>
                  </a:lnTo>
                  <a:lnTo>
                    <a:pt x="335" y="134"/>
                  </a:lnTo>
                  <a:lnTo>
                    <a:pt x="335" y="134"/>
                  </a:lnTo>
                  <a:lnTo>
                    <a:pt x="334" y="137"/>
                  </a:lnTo>
                  <a:lnTo>
                    <a:pt x="332" y="138"/>
                  </a:lnTo>
                  <a:lnTo>
                    <a:pt x="327" y="139"/>
                  </a:lnTo>
                  <a:lnTo>
                    <a:pt x="320" y="138"/>
                  </a:lnTo>
                  <a:lnTo>
                    <a:pt x="312" y="134"/>
                  </a:lnTo>
                  <a:lnTo>
                    <a:pt x="291" y="127"/>
                  </a:lnTo>
                  <a:lnTo>
                    <a:pt x="268" y="116"/>
                  </a:lnTo>
                  <a:lnTo>
                    <a:pt x="246" y="105"/>
                  </a:lnTo>
                  <a:lnTo>
                    <a:pt x="226" y="96"/>
                  </a:lnTo>
                  <a:lnTo>
                    <a:pt x="218" y="92"/>
                  </a:lnTo>
                  <a:lnTo>
                    <a:pt x="211" y="91"/>
                  </a:lnTo>
                  <a:lnTo>
                    <a:pt x="207" y="90"/>
                  </a:lnTo>
                  <a:lnTo>
                    <a:pt x="205" y="91"/>
                  </a:lnTo>
                  <a:lnTo>
                    <a:pt x="204" y="92"/>
                  </a:lnTo>
                  <a:lnTo>
                    <a:pt x="204" y="92"/>
                  </a:lnTo>
                  <a:lnTo>
                    <a:pt x="203" y="95"/>
                  </a:lnTo>
                  <a:lnTo>
                    <a:pt x="204" y="98"/>
                  </a:lnTo>
                  <a:lnTo>
                    <a:pt x="206" y="101"/>
                  </a:lnTo>
                  <a:lnTo>
                    <a:pt x="208" y="104"/>
                  </a:lnTo>
                  <a:lnTo>
                    <a:pt x="217" y="111"/>
                  </a:lnTo>
                  <a:lnTo>
                    <a:pt x="229" y="117"/>
                  </a:lnTo>
                  <a:lnTo>
                    <a:pt x="241" y="124"/>
                  </a:lnTo>
                  <a:lnTo>
                    <a:pt x="254" y="130"/>
                  </a:lnTo>
                  <a:lnTo>
                    <a:pt x="280" y="140"/>
                  </a:lnTo>
                  <a:lnTo>
                    <a:pt x="280" y="140"/>
                  </a:lnTo>
                  <a:lnTo>
                    <a:pt x="292" y="144"/>
                  </a:lnTo>
                  <a:lnTo>
                    <a:pt x="306" y="147"/>
                  </a:lnTo>
                  <a:lnTo>
                    <a:pt x="339" y="152"/>
                  </a:lnTo>
                  <a:lnTo>
                    <a:pt x="373" y="156"/>
                  </a:lnTo>
                  <a:lnTo>
                    <a:pt x="404" y="158"/>
                  </a:lnTo>
                  <a:lnTo>
                    <a:pt x="404" y="158"/>
                  </a:lnTo>
                  <a:lnTo>
                    <a:pt x="436" y="160"/>
                  </a:lnTo>
                  <a:lnTo>
                    <a:pt x="466" y="163"/>
                  </a:lnTo>
                  <a:lnTo>
                    <a:pt x="479" y="165"/>
                  </a:lnTo>
                  <a:lnTo>
                    <a:pt x="489" y="168"/>
                  </a:lnTo>
                  <a:lnTo>
                    <a:pt x="494" y="170"/>
                  </a:lnTo>
                  <a:lnTo>
                    <a:pt x="497" y="172"/>
                  </a:lnTo>
                  <a:lnTo>
                    <a:pt x="499" y="174"/>
                  </a:lnTo>
                  <a:lnTo>
                    <a:pt x="500" y="178"/>
                  </a:lnTo>
                  <a:lnTo>
                    <a:pt x="500" y="178"/>
                  </a:lnTo>
                  <a:lnTo>
                    <a:pt x="501" y="181"/>
                  </a:lnTo>
                  <a:lnTo>
                    <a:pt x="500" y="183"/>
                  </a:lnTo>
                  <a:lnTo>
                    <a:pt x="499" y="185"/>
                  </a:lnTo>
                  <a:lnTo>
                    <a:pt x="497" y="187"/>
                  </a:lnTo>
                  <a:lnTo>
                    <a:pt x="492" y="189"/>
                  </a:lnTo>
                  <a:lnTo>
                    <a:pt x="482" y="192"/>
                  </a:lnTo>
                  <a:lnTo>
                    <a:pt x="482" y="192"/>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p>
          </p:txBody>
        </p:sp>
        <p:sp>
          <p:nvSpPr>
            <p:cNvPr id="11" name="Freeform 156"/>
            <p:cNvSpPr>
              <a:spLocks/>
            </p:cNvSpPr>
            <p:nvPr/>
          </p:nvSpPr>
          <p:spPr bwMode="auto">
            <a:xfrm>
              <a:off x="5788025" y="3908425"/>
              <a:ext cx="338138" cy="39688"/>
            </a:xfrm>
            <a:custGeom>
              <a:avLst/>
              <a:gdLst/>
              <a:ahLst/>
              <a:cxnLst>
                <a:cxn ang="0">
                  <a:pos x="213" y="13"/>
                </a:cxn>
                <a:cxn ang="0">
                  <a:pos x="213" y="13"/>
                </a:cxn>
                <a:cxn ang="0">
                  <a:pos x="213" y="17"/>
                </a:cxn>
                <a:cxn ang="0">
                  <a:pos x="210" y="22"/>
                </a:cxn>
                <a:cxn ang="0">
                  <a:pos x="207" y="24"/>
                </a:cxn>
                <a:cxn ang="0">
                  <a:pos x="201" y="25"/>
                </a:cxn>
                <a:cxn ang="0">
                  <a:pos x="11" y="25"/>
                </a:cxn>
                <a:cxn ang="0">
                  <a:pos x="11" y="25"/>
                </a:cxn>
                <a:cxn ang="0">
                  <a:pos x="7" y="24"/>
                </a:cxn>
                <a:cxn ang="0">
                  <a:pos x="3" y="22"/>
                </a:cxn>
                <a:cxn ang="0">
                  <a:pos x="1" y="17"/>
                </a:cxn>
                <a:cxn ang="0">
                  <a:pos x="0" y="13"/>
                </a:cxn>
                <a:cxn ang="0">
                  <a:pos x="0" y="12"/>
                </a:cxn>
                <a:cxn ang="0">
                  <a:pos x="0" y="12"/>
                </a:cxn>
                <a:cxn ang="0">
                  <a:pos x="1" y="8"/>
                </a:cxn>
                <a:cxn ang="0">
                  <a:pos x="3" y="3"/>
                </a:cxn>
                <a:cxn ang="0">
                  <a:pos x="7" y="1"/>
                </a:cxn>
                <a:cxn ang="0">
                  <a:pos x="11" y="0"/>
                </a:cxn>
                <a:cxn ang="0">
                  <a:pos x="201" y="0"/>
                </a:cxn>
                <a:cxn ang="0">
                  <a:pos x="201" y="0"/>
                </a:cxn>
                <a:cxn ang="0">
                  <a:pos x="207" y="1"/>
                </a:cxn>
                <a:cxn ang="0">
                  <a:pos x="210" y="3"/>
                </a:cxn>
                <a:cxn ang="0">
                  <a:pos x="213" y="8"/>
                </a:cxn>
                <a:cxn ang="0">
                  <a:pos x="213" y="12"/>
                </a:cxn>
                <a:cxn ang="0">
                  <a:pos x="213" y="13"/>
                </a:cxn>
              </a:cxnLst>
              <a:rect l="0" t="0" r="r" b="b"/>
              <a:pathLst>
                <a:path w="213" h="25">
                  <a:moveTo>
                    <a:pt x="213" y="13"/>
                  </a:moveTo>
                  <a:lnTo>
                    <a:pt x="213" y="13"/>
                  </a:lnTo>
                  <a:lnTo>
                    <a:pt x="213" y="17"/>
                  </a:lnTo>
                  <a:lnTo>
                    <a:pt x="210" y="22"/>
                  </a:lnTo>
                  <a:lnTo>
                    <a:pt x="207" y="24"/>
                  </a:lnTo>
                  <a:lnTo>
                    <a:pt x="201" y="25"/>
                  </a:lnTo>
                  <a:lnTo>
                    <a:pt x="11" y="25"/>
                  </a:lnTo>
                  <a:lnTo>
                    <a:pt x="11" y="25"/>
                  </a:lnTo>
                  <a:lnTo>
                    <a:pt x="7" y="24"/>
                  </a:lnTo>
                  <a:lnTo>
                    <a:pt x="3" y="22"/>
                  </a:lnTo>
                  <a:lnTo>
                    <a:pt x="1" y="17"/>
                  </a:lnTo>
                  <a:lnTo>
                    <a:pt x="0" y="13"/>
                  </a:lnTo>
                  <a:lnTo>
                    <a:pt x="0" y="12"/>
                  </a:lnTo>
                  <a:lnTo>
                    <a:pt x="0" y="12"/>
                  </a:lnTo>
                  <a:lnTo>
                    <a:pt x="1" y="8"/>
                  </a:lnTo>
                  <a:lnTo>
                    <a:pt x="3" y="3"/>
                  </a:lnTo>
                  <a:lnTo>
                    <a:pt x="7" y="1"/>
                  </a:lnTo>
                  <a:lnTo>
                    <a:pt x="11" y="0"/>
                  </a:lnTo>
                  <a:lnTo>
                    <a:pt x="201" y="0"/>
                  </a:lnTo>
                  <a:lnTo>
                    <a:pt x="201" y="0"/>
                  </a:lnTo>
                  <a:lnTo>
                    <a:pt x="207" y="1"/>
                  </a:lnTo>
                  <a:lnTo>
                    <a:pt x="210" y="3"/>
                  </a:lnTo>
                  <a:lnTo>
                    <a:pt x="213" y="8"/>
                  </a:lnTo>
                  <a:lnTo>
                    <a:pt x="213" y="12"/>
                  </a:lnTo>
                  <a:lnTo>
                    <a:pt x="213" y="13"/>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p>
          </p:txBody>
        </p:sp>
        <p:sp>
          <p:nvSpPr>
            <p:cNvPr id="12" name="Freeform 157"/>
            <p:cNvSpPr>
              <a:spLocks/>
            </p:cNvSpPr>
            <p:nvPr/>
          </p:nvSpPr>
          <p:spPr bwMode="auto">
            <a:xfrm>
              <a:off x="5791200" y="3995738"/>
              <a:ext cx="338138" cy="39688"/>
            </a:xfrm>
            <a:custGeom>
              <a:avLst/>
              <a:gdLst/>
              <a:ahLst/>
              <a:cxnLst>
                <a:cxn ang="0">
                  <a:pos x="213" y="13"/>
                </a:cxn>
                <a:cxn ang="0">
                  <a:pos x="213" y="13"/>
                </a:cxn>
                <a:cxn ang="0">
                  <a:pos x="213" y="17"/>
                </a:cxn>
                <a:cxn ang="0">
                  <a:pos x="210" y="22"/>
                </a:cxn>
                <a:cxn ang="0">
                  <a:pos x="207" y="24"/>
                </a:cxn>
                <a:cxn ang="0">
                  <a:pos x="201" y="25"/>
                </a:cxn>
                <a:cxn ang="0">
                  <a:pos x="12" y="25"/>
                </a:cxn>
                <a:cxn ang="0">
                  <a:pos x="12" y="25"/>
                </a:cxn>
                <a:cxn ang="0">
                  <a:pos x="7" y="24"/>
                </a:cxn>
                <a:cxn ang="0">
                  <a:pos x="3" y="22"/>
                </a:cxn>
                <a:cxn ang="0">
                  <a:pos x="1" y="17"/>
                </a:cxn>
                <a:cxn ang="0">
                  <a:pos x="0" y="13"/>
                </a:cxn>
                <a:cxn ang="0">
                  <a:pos x="0" y="12"/>
                </a:cxn>
                <a:cxn ang="0">
                  <a:pos x="0" y="12"/>
                </a:cxn>
                <a:cxn ang="0">
                  <a:pos x="1" y="8"/>
                </a:cxn>
                <a:cxn ang="0">
                  <a:pos x="3" y="3"/>
                </a:cxn>
                <a:cxn ang="0">
                  <a:pos x="7" y="1"/>
                </a:cxn>
                <a:cxn ang="0">
                  <a:pos x="12" y="0"/>
                </a:cxn>
                <a:cxn ang="0">
                  <a:pos x="201" y="0"/>
                </a:cxn>
                <a:cxn ang="0">
                  <a:pos x="201" y="0"/>
                </a:cxn>
                <a:cxn ang="0">
                  <a:pos x="207" y="1"/>
                </a:cxn>
                <a:cxn ang="0">
                  <a:pos x="210" y="3"/>
                </a:cxn>
                <a:cxn ang="0">
                  <a:pos x="213" y="8"/>
                </a:cxn>
                <a:cxn ang="0">
                  <a:pos x="213" y="12"/>
                </a:cxn>
                <a:cxn ang="0">
                  <a:pos x="213" y="13"/>
                </a:cxn>
              </a:cxnLst>
              <a:rect l="0" t="0" r="r" b="b"/>
              <a:pathLst>
                <a:path w="213" h="25">
                  <a:moveTo>
                    <a:pt x="213" y="13"/>
                  </a:moveTo>
                  <a:lnTo>
                    <a:pt x="213" y="13"/>
                  </a:lnTo>
                  <a:lnTo>
                    <a:pt x="213" y="17"/>
                  </a:lnTo>
                  <a:lnTo>
                    <a:pt x="210" y="22"/>
                  </a:lnTo>
                  <a:lnTo>
                    <a:pt x="207" y="24"/>
                  </a:lnTo>
                  <a:lnTo>
                    <a:pt x="201" y="25"/>
                  </a:lnTo>
                  <a:lnTo>
                    <a:pt x="12" y="25"/>
                  </a:lnTo>
                  <a:lnTo>
                    <a:pt x="12" y="25"/>
                  </a:lnTo>
                  <a:lnTo>
                    <a:pt x="7" y="24"/>
                  </a:lnTo>
                  <a:lnTo>
                    <a:pt x="3" y="22"/>
                  </a:lnTo>
                  <a:lnTo>
                    <a:pt x="1" y="17"/>
                  </a:lnTo>
                  <a:lnTo>
                    <a:pt x="0" y="13"/>
                  </a:lnTo>
                  <a:lnTo>
                    <a:pt x="0" y="12"/>
                  </a:lnTo>
                  <a:lnTo>
                    <a:pt x="0" y="12"/>
                  </a:lnTo>
                  <a:lnTo>
                    <a:pt x="1" y="8"/>
                  </a:lnTo>
                  <a:lnTo>
                    <a:pt x="3" y="3"/>
                  </a:lnTo>
                  <a:lnTo>
                    <a:pt x="7" y="1"/>
                  </a:lnTo>
                  <a:lnTo>
                    <a:pt x="12" y="0"/>
                  </a:lnTo>
                  <a:lnTo>
                    <a:pt x="201" y="0"/>
                  </a:lnTo>
                  <a:lnTo>
                    <a:pt x="201" y="0"/>
                  </a:lnTo>
                  <a:lnTo>
                    <a:pt x="207" y="1"/>
                  </a:lnTo>
                  <a:lnTo>
                    <a:pt x="210" y="3"/>
                  </a:lnTo>
                  <a:lnTo>
                    <a:pt x="213" y="8"/>
                  </a:lnTo>
                  <a:lnTo>
                    <a:pt x="213" y="12"/>
                  </a:lnTo>
                  <a:lnTo>
                    <a:pt x="213" y="13"/>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p>
          </p:txBody>
        </p:sp>
        <p:sp>
          <p:nvSpPr>
            <p:cNvPr id="13" name="Freeform 158"/>
            <p:cNvSpPr>
              <a:spLocks/>
            </p:cNvSpPr>
            <p:nvPr/>
          </p:nvSpPr>
          <p:spPr bwMode="auto">
            <a:xfrm>
              <a:off x="5794375" y="4084638"/>
              <a:ext cx="338138" cy="38100"/>
            </a:xfrm>
            <a:custGeom>
              <a:avLst/>
              <a:gdLst/>
              <a:ahLst/>
              <a:cxnLst>
                <a:cxn ang="0">
                  <a:pos x="213" y="13"/>
                </a:cxn>
                <a:cxn ang="0">
                  <a:pos x="213" y="13"/>
                </a:cxn>
                <a:cxn ang="0">
                  <a:pos x="213" y="17"/>
                </a:cxn>
                <a:cxn ang="0">
                  <a:pos x="210" y="21"/>
                </a:cxn>
                <a:cxn ang="0">
                  <a:pos x="207" y="23"/>
                </a:cxn>
                <a:cxn ang="0">
                  <a:pos x="202" y="24"/>
                </a:cxn>
                <a:cxn ang="0">
                  <a:pos x="12" y="24"/>
                </a:cxn>
                <a:cxn ang="0">
                  <a:pos x="12" y="24"/>
                </a:cxn>
                <a:cxn ang="0">
                  <a:pos x="7" y="23"/>
                </a:cxn>
                <a:cxn ang="0">
                  <a:pos x="3" y="21"/>
                </a:cxn>
                <a:cxn ang="0">
                  <a:pos x="1" y="17"/>
                </a:cxn>
                <a:cxn ang="0">
                  <a:pos x="0" y="13"/>
                </a:cxn>
                <a:cxn ang="0">
                  <a:pos x="0" y="11"/>
                </a:cxn>
                <a:cxn ang="0">
                  <a:pos x="0" y="11"/>
                </a:cxn>
                <a:cxn ang="0">
                  <a:pos x="1" y="7"/>
                </a:cxn>
                <a:cxn ang="0">
                  <a:pos x="3" y="3"/>
                </a:cxn>
                <a:cxn ang="0">
                  <a:pos x="7" y="0"/>
                </a:cxn>
                <a:cxn ang="0">
                  <a:pos x="12" y="0"/>
                </a:cxn>
                <a:cxn ang="0">
                  <a:pos x="202" y="0"/>
                </a:cxn>
                <a:cxn ang="0">
                  <a:pos x="202" y="0"/>
                </a:cxn>
                <a:cxn ang="0">
                  <a:pos x="207" y="0"/>
                </a:cxn>
                <a:cxn ang="0">
                  <a:pos x="210" y="3"/>
                </a:cxn>
                <a:cxn ang="0">
                  <a:pos x="213" y="7"/>
                </a:cxn>
                <a:cxn ang="0">
                  <a:pos x="213" y="11"/>
                </a:cxn>
                <a:cxn ang="0">
                  <a:pos x="213" y="13"/>
                </a:cxn>
              </a:cxnLst>
              <a:rect l="0" t="0" r="r" b="b"/>
              <a:pathLst>
                <a:path w="213" h="24">
                  <a:moveTo>
                    <a:pt x="213" y="13"/>
                  </a:moveTo>
                  <a:lnTo>
                    <a:pt x="213" y="13"/>
                  </a:lnTo>
                  <a:lnTo>
                    <a:pt x="213" y="17"/>
                  </a:lnTo>
                  <a:lnTo>
                    <a:pt x="210" y="21"/>
                  </a:lnTo>
                  <a:lnTo>
                    <a:pt x="207" y="23"/>
                  </a:lnTo>
                  <a:lnTo>
                    <a:pt x="202" y="24"/>
                  </a:lnTo>
                  <a:lnTo>
                    <a:pt x="12" y="24"/>
                  </a:lnTo>
                  <a:lnTo>
                    <a:pt x="12" y="24"/>
                  </a:lnTo>
                  <a:lnTo>
                    <a:pt x="7" y="23"/>
                  </a:lnTo>
                  <a:lnTo>
                    <a:pt x="3" y="21"/>
                  </a:lnTo>
                  <a:lnTo>
                    <a:pt x="1" y="17"/>
                  </a:lnTo>
                  <a:lnTo>
                    <a:pt x="0" y="13"/>
                  </a:lnTo>
                  <a:lnTo>
                    <a:pt x="0" y="11"/>
                  </a:lnTo>
                  <a:lnTo>
                    <a:pt x="0" y="11"/>
                  </a:lnTo>
                  <a:lnTo>
                    <a:pt x="1" y="7"/>
                  </a:lnTo>
                  <a:lnTo>
                    <a:pt x="3" y="3"/>
                  </a:lnTo>
                  <a:lnTo>
                    <a:pt x="7" y="0"/>
                  </a:lnTo>
                  <a:lnTo>
                    <a:pt x="12" y="0"/>
                  </a:lnTo>
                  <a:lnTo>
                    <a:pt x="202" y="0"/>
                  </a:lnTo>
                  <a:lnTo>
                    <a:pt x="202" y="0"/>
                  </a:lnTo>
                  <a:lnTo>
                    <a:pt x="207" y="0"/>
                  </a:lnTo>
                  <a:lnTo>
                    <a:pt x="210" y="3"/>
                  </a:lnTo>
                  <a:lnTo>
                    <a:pt x="213" y="7"/>
                  </a:lnTo>
                  <a:lnTo>
                    <a:pt x="213" y="11"/>
                  </a:lnTo>
                  <a:lnTo>
                    <a:pt x="213" y="13"/>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p>
          </p:txBody>
        </p:sp>
      </p:grpSp>
      <p:sp>
        <p:nvSpPr>
          <p:cNvPr id="14" name="Rectangle 13"/>
          <p:cNvSpPr/>
          <p:nvPr/>
        </p:nvSpPr>
        <p:spPr>
          <a:xfrm>
            <a:off x="5365924" y="2245639"/>
            <a:ext cx="3577559" cy="2480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spAutoFit/>
          </a:bodyPr>
          <a:lstStyle/>
          <a:p>
            <a:pPr marL="361950" lvl="1" indent="-361950" fontAlgn="base">
              <a:lnSpc>
                <a:spcPct val="120000"/>
              </a:lnSpc>
              <a:spcBef>
                <a:spcPts val="1200"/>
              </a:spcBef>
              <a:buSzPct val="105000"/>
              <a:buFont typeface="Arial" panose="020B0604020202020204" pitchFamily="34" charset="0"/>
              <a:buChar char="•"/>
              <a:defRPr/>
            </a:pPr>
            <a:r>
              <a:rPr lang="zh-CN" altLang="en-US" dirty="0">
                <a:solidFill>
                  <a:srgbClr val="470A68"/>
                </a:solidFill>
              </a:rPr>
              <a:t>如果现金流量特征仅在</a:t>
            </a:r>
            <a:r>
              <a:rPr lang="zh-CN" altLang="en-US" b="1" dirty="0">
                <a:solidFill>
                  <a:srgbClr val="BC204B"/>
                </a:solidFill>
              </a:rPr>
              <a:t>极端罕见、显著异常且几乎不可能的事件发生时</a:t>
            </a:r>
            <a:r>
              <a:rPr lang="zh-CN" altLang="en-US" dirty="0">
                <a:solidFill>
                  <a:srgbClr val="470A68"/>
                </a:solidFill>
              </a:rPr>
              <a:t>才影响该工具的合同现金流量，那么该现金流量特征是不现实的</a:t>
            </a:r>
            <a:endParaRPr lang="en-US" altLang="zh-CN" dirty="0">
              <a:solidFill>
                <a:srgbClr val="470A68"/>
              </a:solidFill>
            </a:endParaRPr>
          </a:p>
          <a:p>
            <a:pPr marL="361950" lvl="1" indent="-361950" fontAlgn="base">
              <a:lnSpc>
                <a:spcPct val="120000"/>
              </a:lnSpc>
              <a:spcBef>
                <a:spcPts val="1200"/>
              </a:spcBef>
              <a:buSzPct val="105000"/>
              <a:buFont typeface="Arial" panose="020B0604020202020204" pitchFamily="34" charset="0"/>
              <a:buChar char="•"/>
              <a:defRPr/>
            </a:pPr>
            <a:r>
              <a:rPr lang="zh-CN" altLang="en-US" dirty="0">
                <a:solidFill>
                  <a:srgbClr val="470A68"/>
                </a:solidFill>
              </a:rPr>
              <a:t>如果该现金流量特征不现实，则不影响金融资产的分类</a:t>
            </a:r>
          </a:p>
        </p:txBody>
      </p:sp>
      <p:grpSp>
        <p:nvGrpSpPr>
          <p:cNvPr id="15" name="Group 14"/>
          <p:cNvGrpSpPr/>
          <p:nvPr/>
        </p:nvGrpSpPr>
        <p:grpSpPr>
          <a:xfrm>
            <a:off x="1232998" y="1447378"/>
            <a:ext cx="457200" cy="457200"/>
            <a:chOff x="2116513" y="4414403"/>
            <a:chExt cx="711200" cy="711197"/>
          </a:xfrm>
          <a:solidFill>
            <a:schemeClr val="bg1"/>
          </a:solidFill>
        </p:grpSpPr>
        <p:sp>
          <p:nvSpPr>
            <p:cNvPr id="16" name="object 47"/>
            <p:cNvSpPr/>
            <p:nvPr/>
          </p:nvSpPr>
          <p:spPr>
            <a:xfrm>
              <a:off x="2388448" y="4414403"/>
              <a:ext cx="167640" cy="50800"/>
            </a:xfrm>
            <a:custGeom>
              <a:avLst/>
              <a:gdLst/>
              <a:ahLst/>
              <a:cxnLst/>
              <a:rect l="l" t="t" r="r" b="b"/>
              <a:pathLst>
                <a:path w="167639" h="50800">
                  <a:moveTo>
                    <a:pt x="83667" y="0"/>
                  </a:moveTo>
                  <a:lnTo>
                    <a:pt x="0" y="50800"/>
                  </a:lnTo>
                  <a:lnTo>
                    <a:pt x="167335" y="50800"/>
                  </a:lnTo>
                  <a:lnTo>
                    <a:pt x="83667" y="0"/>
                  </a:lnTo>
                  <a:close/>
                </a:path>
              </a:pathLst>
            </a:custGeom>
            <a:gr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object 48"/>
            <p:cNvSpPr/>
            <p:nvPr/>
          </p:nvSpPr>
          <p:spPr>
            <a:xfrm>
              <a:off x="2116513" y="4490600"/>
              <a:ext cx="711200" cy="635000"/>
            </a:xfrm>
            <a:custGeom>
              <a:avLst/>
              <a:gdLst/>
              <a:ahLst/>
              <a:cxnLst/>
              <a:rect l="l" t="t" r="r" b="b"/>
              <a:pathLst>
                <a:path w="711200" h="635000">
                  <a:moveTo>
                    <a:pt x="101600" y="78016"/>
                  </a:moveTo>
                  <a:lnTo>
                    <a:pt x="0" y="139700"/>
                  </a:lnTo>
                  <a:lnTo>
                    <a:pt x="0" y="635000"/>
                  </a:lnTo>
                  <a:lnTo>
                    <a:pt x="711200" y="635000"/>
                  </a:lnTo>
                  <a:lnTo>
                    <a:pt x="711200" y="596900"/>
                  </a:lnTo>
                  <a:lnTo>
                    <a:pt x="38100" y="596900"/>
                  </a:lnTo>
                  <a:lnTo>
                    <a:pt x="38100" y="198615"/>
                  </a:lnTo>
                  <a:lnTo>
                    <a:pt x="116822" y="198615"/>
                  </a:lnTo>
                  <a:lnTo>
                    <a:pt x="101600" y="189839"/>
                  </a:lnTo>
                  <a:lnTo>
                    <a:pt x="101600" y="78016"/>
                  </a:lnTo>
                  <a:close/>
                </a:path>
                <a:path w="711200" h="635000">
                  <a:moveTo>
                    <a:pt x="116822" y="198615"/>
                  </a:moveTo>
                  <a:lnTo>
                    <a:pt x="38100" y="198615"/>
                  </a:lnTo>
                  <a:lnTo>
                    <a:pt x="290664" y="344335"/>
                  </a:lnTo>
                  <a:lnTo>
                    <a:pt x="38100" y="596900"/>
                  </a:lnTo>
                  <a:lnTo>
                    <a:pt x="88900" y="596900"/>
                  </a:lnTo>
                  <a:lnTo>
                    <a:pt x="322884" y="362915"/>
                  </a:lnTo>
                  <a:lnTo>
                    <a:pt x="439115" y="362915"/>
                  </a:lnTo>
                  <a:lnTo>
                    <a:pt x="420535" y="344335"/>
                  </a:lnTo>
                  <a:lnTo>
                    <a:pt x="434336" y="336372"/>
                  </a:lnTo>
                  <a:lnTo>
                    <a:pt x="355600" y="336372"/>
                  </a:lnTo>
                  <a:lnTo>
                    <a:pt x="256857" y="279400"/>
                  </a:lnTo>
                  <a:lnTo>
                    <a:pt x="533082" y="279400"/>
                  </a:lnTo>
                  <a:lnTo>
                    <a:pt x="586725" y="248450"/>
                  </a:lnTo>
                  <a:lnTo>
                    <a:pt x="203200" y="248450"/>
                  </a:lnTo>
                  <a:lnTo>
                    <a:pt x="165100" y="226466"/>
                  </a:lnTo>
                  <a:lnTo>
                    <a:pt x="165100" y="204482"/>
                  </a:lnTo>
                  <a:lnTo>
                    <a:pt x="127000" y="204482"/>
                  </a:lnTo>
                  <a:lnTo>
                    <a:pt x="116822" y="198615"/>
                  </a:lnTo>
                  <a:close/>
                </a:path>
                <a:path w="711200" h="635000">
                  <a:moveTo>
                    <a:pt x="439115" y="362915"/>
                  </a:moveTo>
                  <a:lnTo>
                    <a:pt x="388315" y="362915"/>
                  </a:lnTo>
                  <a:lnTo>
                    <a:pt x="622300" y="596900"/>
                  </a:lnTo>
                  <a:lnTo>
                    <a:pt x="673100" y="596900"/>
                  </a:lnTo>
                  <a:lnTo>
                    <a:pt x="439115" y="362915"/>
                  </a:lnTo>
                  <a:close/>
                </a:path>
                <a:path w="711200" h="635000">
                  <a:moveTo>
                    <a:pt x="711200" y="198615"/>
                  </a:moveTo>
                  <a:lnTo>
                    <a:pt x="673100" y="198615"/>
                  </a:lnTo>
                  <a:lnTo>
                    <a:pt x="673100" y="596900"/>
                  </a:lnTo>
                  <a:lnTo>
                    <a:pt x="711200" y="596900"/>
                  </a:lnTo>
                  <a:lnTo>
                    <a:pt x="711200" y="198615"/>
                  </a:lnTo>
                  <a:close/>
                </a:path>
                <a:path w="711200" h="635000">
                  <a:moveTo>
                    <a:pt x="388315" y="362915"/>
                  </a:moveTo>
                  <a:lnTo>
                    <a:pt x="322884" y="362915"/>
                  </a:lnTo>
                  <a:lnTo>
                    <a:pt x="355600" y="381800"/>
                  </a:lnTo>
                  <a:lnTo>
                    <a:pt x="388315" y="362915"/>
                  </a:lnTo>
                  <a:close/>
                </a:path>
                <a:path w="711200" h="635000">
                  <a:moveTo>
                    <a:pt x="533082" y="279400"/>
                  </a:moveTo>
                  <a:lnTo>
                    <a:pt x="454342" y="279400"/>
                  </a:lnTo>
                  <a:lnTo>
                    <a:pt x="355600" y="336372"/>
                  </a:lnTo>
                  <a:lnTo>
                    <a:pt x="434336" y="336372"/>
                  </a:lnTo>
                  <a:lnTo>
                    <a:pt x="533082" y="279400"/>
                  </a:lnTo>
                  <a:close/>
                </a:path>
                <a:path w="711200" h="635000">
                  <a:moveTo>
                    <a:pt x="508000" y="215900"/>
                  </a:moveTo>
                  <a:lnTo>
                    <a:pt x="203200" y="215900"/>
                  </a:lnTo>
                  <a:lnTo>
                    <a:pt x="203200" y="248450"/>
                  </a:lnTo>
                  <a:lnTo>
                    <a:pt x="508000" y="248450"/>
                  </a:lnTo>
                  <a:lnTo>
                    <a:pt x="508000" y="215900"/>
                  </a:lnTo>
                  <a:close/>
                </a:path>
                <a:path w="711200" h="635000">
                  <a:moveTo>
                    <a:pt x="584200" y="38100"/>
                  </a:moveTo>
                  <a:lnTo>
                    <a:pt x="546100" y="38100"/>
                  </a:lnTo>
                  <a:lnTo>
                    <a:pt x="546100" y="226466"/>
                  </a:lnTo>
                  <a:lnTo>
                    <a:pt x="508000" y="248450"/>
                  </a:lnTo>
                  <a:lnTo>
                    <a:pt x="586725" y="248450"/>
                  </a:lnTo>
                  <a:lnTo>
                    <a:pt x="662930" y="204482"/>
                  </a:lnTo>
                  <a:lnTo>
                    <a:pt x="584200" y="204482"/>
                  </a:lnTo>
                  <a:lnTo>
                    <a:pt x="584200" y="38100"/>
                  </a:lnTo>
                  <a:close/>
                </a:path>
                <a:path w="711200" h="635000">
                  <a:moveTo>
                    <a:pt x="584200" y="0"/>
                  </a:moveTo>
                  <a:lnTo>
                    <a:pt x="127000" y="0"/>
                  </a:lnTo>
                  <a:lnTo>
                    <a:pt x="127000" y="204482"/>
                  </a:lnTo>
                  <a:lnTo>
                    <a:pt x="165100" y="204482"/>
                  </a:lnTo>
                  <a:lnTo>
                    <a:pt x="165100" y="38100"/>
                  </a:lnTo>
                  <a:lnTo>
                    <a:pt x="584200" y="38100"/>
                  </a:lnTo>
                  <a:lnTo>
                    <a:pt x="584200" y="0"/>
                  </a:lnTo>
                  <a:close/>
                </a:path>
                <a:path w="711200" h="635000">
                  <a:moveTo>
                    <a:pt x="609600" y="78016"/>
                  </a:moveTo>
                  <a:lnTo>
                    <a:pt x="609600" y="189839"/>
                  </a:lnTo>
                  <a:lnTo>
                    <a:pt x="584200" y="204482"/>
                  </a:lnTo>
                  <a:lnTo>
                    <a:pt x="662930" y="204482"/>
                  </a:lnTo>
                  <a:lnTo>
                    <a:pt x="673100" y="198615"/>
                  </a:lnTo>
                  <a:lnTo>
                    <a:pt x="711200" y="198615"/>
                  </a:lnTo>
                  <a:lnTo>
                    <a:pt x="711200" y="139700"/>
                  </a:lnTo>
                  <a:lnTo>
                    <a:pt x="609600" y="78016"/>
                  </a:lnTo>
                  <a:close/>
                </a:path>
              </a:pathLst>
            </a:custGeom>
            <a:gr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object 49"/>
            <p:cNvSpPr/>
            <p:nvPr/>
          </p:nvSpPr>
          <p:spPr>
            <a:xfrm>
              <a:off x="2319718" y="4604905"/>
              <a:ext cx="304800" cy="63500"/>
            </a:xfrm>
            <a:custGeom>
              <a:avLst/>
              <a:gdLst/>
              <a:ahLst/>
              <a:cxnLst/>
              <a:rect l="l" t="t" r="r" b="b"/>
              <a:pathLst>
                <a:path w="304800" h="63500">
                  <a:moveTo>
                    <a:pt x="304800" y="0"/>
                  </a:moveTo>
                  <a:lnTo>
                    <a:pt x="0" y="0"/>
                  </a:lnTo>
                  <a:lnTo>
                    <a:pt x="0" y="63500"/>
                  </a:lnTo>
                  <a:lnTo>
                    <a:pt x="304800" y="63500"/>
                  </a:lnTo>
                  <a:lnTo>
                    <a:pt x="304800" y="0"/>
                  </a:lnTo>
                  <a:close/>
                </a:path>
              </a:pathLst>
            </a:custGeom>
            <a:gr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3399482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利率跳升机制</a:t>
            </a:r>
          </a:p>
        </p:txBody>
      </p:sp>
      <p:sp>
        <p:nvSpPr>
          <p:cNvPr id="8" name="圆角矩形 45"/>
          <p:cNvSpPr/>
          <p:nvPr/>
        </p:nvSpPr>
        <p:spPr>
          <a:xfrm>
            <a:off x="814892" y="1510407"/>
            <a:ext cx="8261932" cy="1247087"/>
          </a:xfrm>
          <a:prstGeom prst="roundRect">
            <a:avLst>
              <a:gd name="adj" fmla="val 8273"/>
            </a:avLst>
          </a:prstGeom>
          <a:solidFill>
            <a:srgbClr val="FFFFFF"/>
          </a:solidFill>
          <a:ln w="25400" cap="flat" cmpd="sng" algn="ctr">
            <a:solidFill>
              <a:schemeClr val="accent3"/>
            </a:solidFill>
            <a:prstDash val="solid"/>
          </a:ln>
          <a:effectLst>
            <a:outerShdw dist="114300" dir="8100000" algn="tr" rotWithShape="0">
              <a:prstClr val="black">
                <a:alpha val="13000"/>
              </a:prstClr>
            </a:outerShdw>
          </a:effectLst>
        </p:spPr>
        <p:txBody>
          <a:bodyPr rtlCol="0" anchor="ctr"/>
          <a:lstStyle/>
          <a:p>
            <a:r>
              <a:rPr lang="zh-CN" altLang="en-US" kern="0" dirty="0">
                <a:solidFill>
                  <a:schemeClr val="tx2"/>
                </a:solidFill>
                <a:latin typeface="Arial" panose="020B0604020202020204" pitchFamily="34" charset="0"/>
                <a:ea typeface="微软雅黑" panose="020B0503020204020204" pitchFamily="34" charset="-122"/>
              </a:rPr>
              <a:t>在实务中，相关合同可能包含利率跳升等特征，往往可能构成发行方交付现金或其他金融资产的间接义务。企业须借助合同条款和相关信息，</a:t>
            </a:r>
            <a:r>
              <a:rPr lang="zh-CN" altLang="en-US" b="1" dirty="0">
                <a:solidFill>
                  <a:srgbClr val="BC204B"/>
                </a:solidFill>
                <a:latin typeface="Arial" panose="020B0604020202020204" pitchFamily="34" charset="0"/>
                <a:ea typeface="微软雅黑" panose="020B0503020204020204" pitchFamily="34" charset="-122"/>
                <a:cs typeface="Arial" panose="020B0604020202020204" pitchFamily="34" charset="0"/>
              </a:rPr>
              <a:t>全面</a:t>
            </a:r>
            <a:r>
              <a:rPr lang="zh-CN" altLang="en-US" kern="0" dirty="0">
                <a:solidFill>
                  <a:schemeClr val="tx2"/>
                </a:solidFill>
                <a:latin typeface="Arial" panose="020B0604020202020204" pitchFamily="34" charset="0"/>
                <a:ea typeface="微软雅黑" panose="020B0503020204020204" pitchFamily="34" charset="-122"/>
              </a:rPr>
              <a:t>分析判断。</a:t>
            </a:r>
          </a:p>
        </p:txBody>
      </p:sp>
      <p:grpSp>
        <p:nvGrpSpPr>
          <p:cNvPr id="39" name="Group 38"/>
          <p:cNvGrpSpPr/>
          <p:nvPr/>
        </p:nvGrpSpPr>
        <p:grpSpPr>
          <a:xfrm>
            <a:off x="808038" y="3769550"/>
            <a:ext cx="8264264" cy="678599"/>
            <a:chOff x="826846" y="1248767"/>
            <a:chExt cx="8264264" cy="1707624"/>
          </a:xfrm>
        </p:grpSpPr>
        <p:grpSp>
          <p:nvGrpSpPr>
            <p:cNvPr id="40" name="Group 39"/>
            <p:cNvGrpSpPr/>
            <p:nvPr/>
          </p:nvGrpSpPr>
          <p:grpSpPr>
            <a:xfrm>
              <a:off x="826846" y="1248767"/>
              <a:ext cx="8264264" cy="1707624"/>
              <a:chOff x="826846" y="1248767"/>
              <a:chExt cx="8264264" cy="1707624"/>
            </a:xfrm>
          </p:grpSpPr>
          <p:sp>
            <p:nvSpPr>
              <p:cNvPr id="42" name="Rectangle 41"/>
              <p:cNvSpPr/>
              <p:nvPr/>
            </p:nvSpPr>
            <p:spPr>
              <a:xfrm flipH="1">
                <a:off x="1167036" y="1248767"/>
                <a:ext cx="7924074" cy="16011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91440"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grpSp>
            <p:nvGrpSpPr>
              <p:cNvPr id="43" name="Group 42"/>
              <p:cNvGrpSpPr/>
              <p:nvPr/>
            </p:nvGrpSpPr>
            <p:grpSpPr>
              <a:xfrm>
                <a:off x="826846" y="1253665"/>
                <a:ext cx="640593" cy="636992"/>
                <a:chOff x="2879860" y="1472086"/>
                <a:chExt cx="2734420" cy="2719049"/>
              </a:xfrm>
            </p:grpSpPr>
            <p:grpSp>
              <p:nvGrpSpPr>
                <p:cNvPr id="59" name="Group 58"/>
                <p:cNvGrpSpPr/>
                <p:nvPr userDrawn="1"/>
              </p:nvGrpSpPr>
              <p:grpSpPr>
                <a:xfrm flipH="1">
                  <a:off x="2879860" y="1472086"/>
                  <a:ext cx="1338028" cy="2717870"/>
                  <a:chOff x="9617509" y="152400"/>
                  <a:chExt cx="1338028" cy="2717870"/>
                </a:xfrm>
              </p:grpSpPr>
              <p:sp>
                <p:nvSpPr>
                  <p:cNvPr id="66" name="Right Triangle 65"/>
                  <p:cNvSpPr/>
                  <p:nvPr userDrawn="1"/>
                </p:nvSpPr>
                <p:spPr>
                  <a:xfrm rot="16200000" flipV="1">
                    <a:off x="9617509" y="1532242"/>
                    <a:ext cx="1338028" cy="133802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67" name="Right Triangle 66"/>
                  <p:cNvSpPr/>
                  <p:nvPr userDrawn="1"/>
                </p:nvSpPr>
                <p:spPr>
                  <a:xfrm rot="5400000">
                    <a:off x="9617509" y="152400"/>
                    <a:ext cx="1338028" cy="1338028"/>
                  </a:xfrm>
                  <a:prstGeom prst="rtTriangle">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grpSp>
            <p:sp>
              <p:nvSpPr>
                <p:cNvPr id="60" name="Right Triangle 59"/>
                <p:cNvSpPr/>
                <p:nvPr userDrawn="1"/>
              </p:nvSpPr>
              <p:spPr>
                <a:xfrm flipH="1">
                  <a:off x="2896411" y="1473265"/>
                  <a:ext cx="1338028" cy="1338028"/>
                </a:xfrm>
                <a:prstGeom prst="rtTriangle">
                  <a:avLst/>
                </a:prstGeom>
                <a:solidFill>
                  <a:srgbClr val="6D20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61" name="Right Triangle 60"/>
                <p:cNvSpPr/>
                <p:nvPr userDrawn="1"/>
              </p:nvSpPr>
              <p:spPr>
                <a:xfrm flipH="1" flipV="1">
                  <a:off x="2896411" y="2853106"/>
                  <a:ext cx="1338028" cy="1338028"/>
                </a:xfrm>
                <a:prstGeom prst="rtTriangle">
                  <a:avLst/>
                </a:prstGeom>
                <a:solidFill>
                  <a:srgbClr val="6D2077">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62" name="Right Triangle 61"/>
                <p:cNvSpPr/>
                <p:nvPr userDrawn="1"/>
              </p:nvSpPr>
              <p:spPr>
                <a:xfrm rot="16200000" flipV="1">
                  <a:off x="4276252" y="2853107"/>
                  <a:ext cx="1338028" cy="1338028"/>
                </a:xfrm>
                <a:prstGeom prst="rtTriangle">
                  <a:avLst/>
                </a:prstGeom>
                <a:solidFill>
                  <a:srgbClr val="48369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63" name="Right Triangle 62"/>
                <p:cNvSpPr/>
                <p:nvPr userDrawn="1"/>
              </p:nvSpPr>
              <p:spPr>
                <a:xfrm rot="5400000">
                  <a:off x="4276252" y="1473265"/>
                  <a:ext cx="1338028" cy="1338028"/>
                </a:xfrm>
                <a:prstGeom prst="rtTriangl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64" name="Right Triangle 63"/>
                <p:cNvSpPr/>
                <p:nvPr userDrawn="1"/>
              </p:nvSpPr>
              <p:spPr>
                <a:xfrm rot="2700000" flipV="1">
                  <a:off x="4519791" y="2357940"/>
                  <a:ext cx="906704" cy="906704"/>
                </a:xfrm>
                <a:prstGeom prst="rtTriangle">
                  <a:avLst/>
                </a:prstGeom>
                <a:solidFill>
                  <a:srgbClr val="6D20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65" name="Right Triangle 64"/>
                <p:cNvSpPr/>
                <p:nvPr userDrawn="1"/>
              </p:nvSpPr>
              <p:spPr>
                <a:xfrm rot="18900000">
                  <a:off x="4533726" y="2399754"/>
                  <a:ext cx="906704" cy="906704"/>
                </a:xfrm>
                <a:prstGeom prst="rtTriangle">
                  <a:avLst/>
                </a:prstGeom>
                <a:solidFill>
                  <a:srgbClr val="6D2077">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grpSp>
          <p:grpSp>
            <p:nvGrpSpPr>
              <p:cNvPr id="44" name="Group 43"/>
              <p:cNvGrpSpPr/>
              <p:nvPr/>
            </p:nvGrpSpPr>
            <p:grpSpPr>
              <a:xfrm>
                <a:off x="826846" y="1892560"/>
                <a:ext cx="640593" cy="636992"/>
                <a:chOff x="2879860" y="1472086"/>
                <a:chExt cx="2734420" cy="2719049"/>
              </a:xfrm>
            </p:grpSpPr>
            <p:grpSp>
              <p:nvGrpSpPr>
                <p:cNvPr id="50" name="Group 49"/>
                <p:cNvGrpSpPr/>
                <p:nvPr userDrawn="1"/>
              </p:nvGrpSpPr>
              <p:grpSpPr>
                <a:xfrm flipH="1">
                  <a:off x="2879860" y="1472086"/>
                  <a:ext cx="1338028" cy="2717870"/>
                  <a:chOff x="9617509" y="152400"/>
                  <a:chExt cx="1338028" cy="2717870"/>
                </a:xfrm>
              </p:grpSpPr>
              <p:sp>
                <p:nvSpPr>
                  <p:cNvPr id="57" name="Right Triangle 56"/>
                  <p:cNvSpPr/>
                  <p:nvPr userDrawn="1"/>
                </p:nvSpPr>
                <p:spPr>
                  <a:xfrm rot="16200000" flipV="1">
                    <a:off x="9617509" y="1532242"/>
                    <a:ext cx="1338028" cy="133802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58" name="Right Triangle 57"/>
                  <p:cNvSpPr/>
                  <p:nvPr userDrawn="1"/>
                </p:nvSpPr>
                <p:spPr>
                  <a:xfrm rot="5400000">
                    <a:off x="9617509" y="152400"/>
                    <a:ext cx="1338028" cy="1338028"/>
                  </a:xfrm>
                  <a:prstGeom prst="rtTriangle">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grpSp>
            <p:sp>
              <p:nvSpPr>
                <p:cNvPr id="51" name="Right Triangle 50"/>
                <p:cNvSpPr/>
                <p:nvPr userDrawn="1"/>
              </p:nvSpPr>
              <p:spPr>
                <a:xfrm flipH="1">
                  <a:off x="2896411" y="1473265"/>
                  <a:ext cx="1338028" cy="1338028"/>
                </a:xfrm>
                <a:prstGeom prst="rtTriangle">
                  <a:avLst/>
                </a:prstGeom>
                <a:solidFill>
                  <a:srgbClr val="6D20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52" name="Right Triangle 51"/>
                <p:cNvSpPr/>
                <p:nvPr userDrawn="1"/>
              </p:nvSpPr>
              <p:spPr>
                <a:xfrm flipH="1" flipV="1">
                  <a:off x="2896411" y="2853106"/>
                  <a:ext cx="1338028" cy="1338028"/>
                </a:xfrm>
                <a:prstGeom prst="rtTriangle">
                  <a:avLst/>
                </a:prstGeom>
                <a:solidFill>
                  <a:srgbClr val="6D2077">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53" name="Right Triangle 52"/>
                <p:cNvSpPr/>
                <p:nvPr userDrawn="1"/>
              </p:nvSpPr>
              <p:spPr>
                <a:xfrm rot="16200000" flipV="1">
                  <a:off x="4276252" y="2853107"/>
                  <a:ext cx="1338028" cy="1338028"/>
                </a:xfrm>
                <a:prstGeom prst="rtTriangle">
                  <a:avLst/>
                </a:prstGeom>
                <a:solidFill>
                  <a:srgbClr val="48369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54" name="Right Triangle 53"/>
                <p:cNvSpPr/>
                <p:nvPr userDrawn="1"/>
              </p:nvSpPr>
              <p:spPr>
                <a:xfrm rot="5400000">
                  <a:off x="4276252" y="1473265"/>
                  <a:ext cx="1338028" cy="1338028"/>
                </a:xfrm>
                <a:prstGeom prst="rtTriangl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55" name="Right Triangle 54"/>
                <p:cNvSpPr/>
                <p:nvPr userDrawn="1"/>
              </p:nvSpPr>
              <p:spPr>
                <a:xfrm rot="2700000" flipV="1">
                  <a:off x="4519791" y="2357940"/>
                  <a:ext cx="906704" cy="906704"/>
                </a:xfrm>
                <a:prstGeom prst="rtTriangle">
                  <a:avLst/>
                </a:prstGeom>
                <a:solidFill>
                  <a:srgbClr val="6D20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56" name="Right Triangle 55"/>
                <p:cNvSpPr/>
                <p:nvPr userDrawn="1"/>
              </p:nvSpPr>
              <p:spPr>
                <a:xfrm rot="18900000">
                  <a:off x="4533726" y="2399754"/>
                  <a:ext cx="906704" cy="906704"/>
                </a:xfrm>
                <a:prstGeom prst="rtTriangle">
                  <a:avLst/>
                </a:prstGeom>
                <a:solidFill>
                  <a:srgbClr val="6D2077">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grpSp>
          <p:grpSp>
            <p:nvGrpSpPr>
              <p:cNvPr id="45" name="Group 44"/>
              <p:cNvGrpSpPr/>
              <p:nvPr/>
            </p:nvGrpSpPr>
            <p:grpSpPr>
              <a:xfrm>
                <a:off x="826846" y="2536448"/>
                <a:ext cx="640593" cy="419943"/>
                <a:chOff x="2879860" y="1472086"/>
                <a:chExt cx="2734420" cy="1792558"/>
              </a:xfrm>
            </p:grpSpPr>
            <p:sp>
              <p:nvSpPr>
                <p:cNvPr id="46" name="Right Triangle 45"/>
                <p:cNvSpPr/>
                <p:nvPr userDrawn="1"/>
              </p:nvSpPr>
              <p:spPr>
                <a:xfrm rot="16200000" flipH="1">
                  <a:off x="2879860" y="1472086"/>
                  <a:ext cx="1338027" cy="1338028"/>
                </a:xfrm>
                <a:prstGeom prst="rtTriangle">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47" name="Right Triangle 46"/>
                <p:cNvSpPr/>
                <p:nvPr userDrawn="1"/>
              </p:nvSpPr>
              <p:spPr>
                <a:xfrm flipH="1">
                  <a:off x="2896411" y="1473265"/>
                  <a:ext cx="1338028" cy="1338028"/>
                </a:xfrm>
                <a:prstGeom prst="rtTriangle">
                  <a:avLst/>
                </a:prstGeom>
                <a:solidFill>
                  <a:srgbClr val="6D20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48" name="Right Triangle 47"/>
                <p:cNvSpPr/>
                <p:nvPr userDrawn="1"/>
              </p:nvSpPr>
              <p:spPr>
                <a:xfrm rot="5400000">
                  <a:off x="4276252" y="1473265"/>
                  <a:ext cx="1338028" cy="1338028"/>
                </a:xfrm>
                <a:prstGeom prst="rtTriangl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sp>
              <p:nvSpPr>
                <p:cNvPr id="49" name="Right Triangle 48"/>
                <p:cNvSpPr/>
                <p:nvPr userDrawn="1"/>
              </p:nvSpPr>
              <p:spPr>
                <a:xfrm rot="2700000" flipV="1">
                  <a:off x="4519791" y="2357940"/>
                  <a:ext cx="906704" cy="906704"/>
                </a:xfrm>
                <a:prstGeom prst="rtTriangle">
                  <a:avLst/>
                </a:prstGeom>
                <a:solidFill>
                  <a:srgbClr val="6D20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endParaRPr lang="en-GB" sz="1219" dirty="0" err="1">
                    <a:solidFill>
                      <a:schemeClr val="bg1"/>
                    </a:solidFill>
                    <a:latin typeface="Arial" panose="020B0604020202020204" pitchFamily="34" charset="0"/>
                    <a:ea typeface="微软雅黑" panose="020B0503020204020204" pitchFamily="34" charset="-122"/>
                  </a:endParaRPr>
                </a:p>
              </p:txBody>
            </p:sp>
          </p:grpSp>
        </p:grpSp>
        <p:sp>
          <p:nvSpPr>
            <p:cNvPr id="41" name="文本框 18">
              <a:extLst>
                <a:ext uri="{FF2B5EF4-FFF2-40B4-BE49-F238E27FC236}">
                  <a16:creationId xmlns:a16="http://schemas.microsoft.com/office/drawing/2014/main" xmlns="" id="{A3A27ED4-FC59-4418-BF6C-319BD9F28AA4}"/>
                </a:ext>
              </a:extLst>
            </p:cNvPr>
            <p:cNvSpPr txBox="1">
              <a:spLocks noChangeArrowheads="1"/>
            </p:cNvSpPr>
            <p:nvPr/>
          </p:nvSpPr>
          <p:spPr bwMode="auto">
            <a:xfrm>
              <a:off x="1716980" y="1457399"/>
              <a:ext cx="7068270" cy="37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20000"/>
                </a:lnSpc>
                <a:spcBef>
                  <a:spcPts val="900"/>
                </a:spcBef>
                <a:buNone/>
              </a:pPr>
              <a:r>
                <a:rPr lang="zh-CN" altLang="en-US" sz="1800" dirty="0">
                  <a:solidFill>
                    <a:srgbClr val="00338D"/>
                  </a:solidFill>
                  <a:latin typeface="Arial" panose="020B0604020202020204" pitchFamily="34" charset="0"/>
                  <a:ea typeface="微软雅黑" panose="020B0503020204020204" pitchFamily="34" charset="-122"/>
                </a:rPr>
                <a:t>在实务中，究竟跳升多少次、多少基点以内才相对“安全”呢？</a:t>
              </a:r>
              <a:endParaRPr lang="en-US" altLang="zh-CN" sz="1800" dirty="0">
                <a:solidFill>
                  <a:srgbClr val="00338D"/>
                </a:solidFill>
                <a:latin typeface="Arial" panose="020B0604020202020204" pitchFamily="34" charset="0"/>
                <a:ea typeface="微软雅黑" panose="020B0503020204020204" pitchFamily="34" charset="-122"/>
              </a:endParaRPr>
            </a:p>
          </p:txBody>
        </p:sp>
      </p:grpSp>
      <p:grpSp>
        <p:nvGrpSpPr>
          <p:cNvPr id="68" name="Group 67"/>
          <p:cNvGrpSpPr/>
          <p:nvPr/>
        </p:nvGrpSpPr>
        <p:grpSpPr>
          <a:xfrm>
            <a:off x="7678057" y="4978174"/>
            <a:ext cx="1157975" cy="1151164"/>
            <a:chOff x="4233863" y="5524500"/>
            <a:chExt cx="809625" cy="804863"/>
          </a:xfrm>
        </p:grpSpPr>
        <p:sp>
          <p:nvSpPr>
            <p:cNvPr id="69" name="Freeform 393"/>
            <p:cNvSpPr>
              <a:spLocks/>
            </p:cNvSpPr>
            <p:nvPr/>
          </p:nvSpPr>
          <p:spPr bwMode="auto">
            <a:xfrm>
              <a:off x="4233863" y="5524500"/>
              <a:ext cx="809625" cy="795338"/>
            </a:xfrm>
            <a:custGeom>
              <a:avLst/>
              <a:gdLst>
                <a:gd name="T0" fmla="*/ 255 w 510"/>
                <a:gd name="T1" fmla="*/ 501 h 501"/>
                <a:gd name="T2" fmla="*/ 204 w 510"/>
                <a:gd name="T3" fmla="*/ 497 h 501"/>
                <a:gd name="T4" fmla="*/ 156 w 510"/>
                <a:gd name="T5" fmla="*/ 482 h 501"/>
                <a:gd name="T6" fmla="*/ 113 w 510"/>
                <a:gd name="T7" fmla="*/ 458 h 501"/>
                <a:gd name="T8" fmla="*/ 76 w 510"/>
                <a:gd name="T9" fmla="*/ 428 h 501"/>
                <a:gd name="T10" fmla="*/ 44 w 510"/>
                <a:gd name="T11" fmla="*/ 391 h 501"/>
                <a:gd name="T12" fmla="*/ 20 w 510"/>
                <a:gd name="T13" fmla="*/ 349 h 501"/>
                <a:gd name="T14" fmla="*/ 6 w 510"/>
                <a:gd name="T15" fmla="*/ 300 h 501"/>
                <a:gd name="T16" fmla="*/ 0 w 510"/>
                <a:gd name="T17" fmla="*/ 250 h 501"/>
                <a:gd name="T18" fmla="*/ 2 w 510"/>
                <a:gd name="T19" fmla="*/ 225 h 501"/>
                <a:gd name="T20" fmla="*/ 12 w 510"/>
                <a:gd name="T21" fmla="*/ 175 h 501"/>
                <a:gd name="T22" fmla="*/ 31 w 510"/>
                <a:gd name="T23" fmla="*/ 131 h 501"/>
                <a:gd name="T24" fmla="*/ 59 w 510"/>
                <a:gd name="T25" fmla="*/ 91 h 501"/>
                <a:gd name="T26" fmla="*/ 94 w 510"/>
                <a:gd name="T27" fmla="*/ 56 h 501"/>
                <a:gd name="T28" fmla="*/ 133 w 510"/>
                <a:gd name="T29" fmla="*/ 30 h 501"/>
                <a:gd name="T30" fmla="*/ 179 w 510"/>
                <a:gd name="T31" fmla="*/ 10 h 501"/>
                <a:gd name="T32" fmla="*/ 230 w 510"/>
                <a:gd name="T33" fmla="*/ 1 h 501"/>
                <a:gd name="T34" fmla="*/ 255 w 510"/>
                <a:gd name="T35" fmla="*/ 0 h 501"/>
                <a:gd name="T36" fmla="*/ 307 w 510"/>
                <a:gd name="T37" fmla="*/ 4 h 501"/>
                <a:gd name="T38" fmla="*/ 355 w 510"/>
                <a:gd name="T39" fmla="*/ 19 h 501"/>
                <a:gd name="T40" fmla="*/ 398 w 510"/>
                <a:gd name="T41" fmla="*/ 42 h 501"/>
                <a:gd name="T42" fmla="*/ 435 w 510"/>
                <a:gd name="T43" fmla="*/ 73 h 501"/>
                <a:gd name="T44" fmla="*/ 467 w 510"/>
                <a:gd name="T45" fmla="*/ 110 h 501"/>
                <a:gd name="T46" fmla="*/ 491 w 510"/>
                <a:gd name="T47" fmla="*/ 152 h 501"/>
                <a:gd name="T48" fmla="*/ 505 w 510"/>
                <a:gd name="T49" fmla="*/ 199 h 501"/>
                <a:gd name="T50" fmla="*/ 510 w 510"/>
                <a:gd name="T51" fmla="*/ 250 h 501"/>
                <a:gd name="T52" fmla="*/ 509 w 510"/>
                <a:gd name="T53" fmla="*/ 276 h 501"/>
                <a:gd name="T54" fmla="*/ 499 w 510"/>
                <a:gd name="T55" fmla="*/ 324 h 501"/>
                <a:gd name="T56" fmla="*/ 480 w 510"/>
                <a:gd name="T57" fmla="*/ 370 h 501"/>
                <a:gd name="T58" fmla="*/ 452 w 510"/>
                <a:gd name="T59" fmla="*/ 410 h 501"/>
                <a:gd name="T60" fmla="*/ 417 w 510"/>
                <a:gd name="T61" fmla="*/ 444 h 501"/>
                <a:gd name="T62" fmla="*/ 376 w 510"/>
                <a:gd name="T63" fmla="*/ 471 h 501"/>
                <a:gd name="T64" fmla="*/ 331 w 510"/>
                <a:gd name="T65" fmla="*/ 491 h 501"/>
                <a:gd name="T66" fmla="*/ 281 w 510"/>
                <a:gd name="T67" fmla="*/ 500 h 501"/>
                <a:gd name="T68" fmla="*/ 255 w 510"/>
                <a:gd name="T69"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1">
                  <a:moveTo>
                    <a:pt x="255" y="501"/>
                  </a:moveTo>
                  <a:lnTo>
                    <a:pt x="255" y="501"/>
                  </a:lnTo>
                  <a:lnTo>
                    <a:pt x="230" y="500"/>
                  </a:lnTo>
                  <a:lnTo>
                    <a:pt x="204" y="497"/>
                  </a:lnTo>
                  <a:lnTo>
                    <a:pt x="179" y="491"/>
                  </a:lnTo>
                  <a:lnTo>
                    <a:pt x="156" y="482"/>
                  </a:lnTo>
                  <a:lnTo>
                    <a:pt x="133" y="471"/>
                  </a:lnTo>
                  <a:lnTo>
                    <a:pt x="113" y="458"/>
                  </a:lnTo>
                  <a:lnTo>
                    <a:pt x="94" y="444"/>
                  </a:lnTo>
                  <a:lnTo>
                    <a:pt x="76" y="428"/>
                  </a:lnTo>
                  <a:lnTo>
                    <a:pt x="59" y="410"/>
                  </a:lnTo>
                  <a:lnTo>
                    <a:pt x="44" y="391"/>
                  </a:lnTo>
                  <a:lnTo>
                    <a:pt x="31" y="370"/>
                  </a:lnTo>
                  <a:lnTo>
                    <a:pt x="20" y="349"/>
                  </a:lnTo>
                  <a:lnTo>
                    <a:pt x="12" y="324"/>
                  </a:lnTo>
                  <a:lnTo>
                    <a:pt x="6" y="300"/>
                  </a:lnTo>
                  <a:lnTo>
                    <a:pt x="2" y="276"/>
                  </a:lnTo>
                  <a:lnTo>
                    <a:pt x="0" y="250"/>
                  </a:lnTo>
                  <a:lnTo>
                    <a:pt x="0" y="250"/>
                  </a:lnTo>
                  <a:lnTo>
                    <a:pt x="2" y="225"/>
                  </a:lnTo>
                  <a:lnTo>
                    <a:pt x="6" y="199"/>
                  </a:lnTo>
                  <a:lnTo>
                    <a:pt x="12" y="175"/>
                  </a:lnTo>
                  <a:lnTo>
                    <a:pt x="20" y="152"/>
                  </a:lnTo>
                  <a:lnTo>
                    <a:pt x="31" y="131"/>
                  </a:lnTo>
                  <a:lnTo>
                    <a:pt x="44" y="110"/>
                  </a:lnTo>
                  <a:lnTo>
                    <a:pt x="59" y="91"/>
                  </a:lnTo>
                  <a:lnTo>
                    <a:pt x="76" y="73"/>
                  </a:lnTo>
                  <a:lnTo>
                    <a:pt x="94" y="56"/>
                  </a:lnTo>
                  <a:lnTo>
                    <a:pt x="113" y="42"/>
                  </a:lnTo>
                  <a:lnTo>
                    <a:pt x="133" y="30"/>
                  </a:lnTo>
                  <a:lnTo>
                    <a:pt x="156" y="19"/>
                  </a:lnTo>
                  <a:lnTo>
                    <a:pt x="179" y="10"/>
                  </a:lnTo>
                  <a:lnTo>
                    <a:pt x="204" y="4"/>
                  </a:lnTo>
                  <a:lnTo>
                    <a:pt x="230" y="1"/>
                  </a:lnTo>
                  <a:lnTo>
                    <a:pt x="255" y="0"/>
                  </a:lnTo>
                  <a:lnTo>
                    <a:pt x="255" y="0"/>
                  </a:lnTo>
                  <a:lnTo>
                    <a:pt x="281" y="1"/>
                  </a:lnTo>
                  <a:lnTo>
                    <a:pt x="307" y="4"/>
                  </a:lnTo>
                  <a:lnTo>
                    <a:pt x="331" y="10"/>
                  </a:lnTo>
                  <a:lnTo>
                    <a:pt x="355" y="19"/>
                  </a:lnTo>
                  <a:lnTo>
                    <a:pt x="376" y="30"/>
                  </a:lnTo>
                  <a:lnTo>
                    <a:pt x="398" y="42"/>
                  </a:lnTo>
                  <a:lnTo>
                    <a:pt x="417" y="56"/>
                  </a:lnTo>
                  <a:lnTo>
                    <a:pt x="435" y="73"/>
                  </a:lnTo>
                  <a:lnTo>
                    <a:pt x="452" y="91"/>
                  </a:lnTo>
                  <a:lnTo>
                    <a:pt x="467" y="110"/>
                  </a:lnTo>
                  <a:lnTo>
                    <a:pt x="480" y="131"/>
                  </a:lnTo>
                  <a:lnTo>
                    <a:pt x="491" y="152"/>
                  </a:lnTo>
                  <a:lnTo>
                    <a:pt x="499" y="175"/>
                  </a:lnTo>
                  <a:lnTo>
                    <a:pt x="505" y="199"/>
                  </a:lnTo>
                  <a:lnTo>
                    <a:pt x="509" y="225"/>
                  </a:lnTo>
                  <a:lnTo>
                    <a:pt x="510" y="250"/>
                  </a:lnTo>
                  <a:lnTo>
                    <a:pt x="510" y="250"/>
                  </a:lnTo>
                  <a:lnTo>
                    <a:pt x="509" y="276"/>
                  </a:lnTo>
                  <a:lnTo>
                    <a:pt x="505" y="300"/>
                  </a:lnTo>
                  <a:lnTo>
                    <a:pt x="499" y="324"/>
                  </a:lnTo>
                  <a:lnTo>
                    <a:pt x="491" y="349"/>
                  </a:lnTo>
                  <a:lnTo>
                    <a:pt x="480" y="370"/>
                  </a:lnTo>
                  <a:lnTo>
                    <a:pt x="467" y="391"/>
                  </a:lnTo>
                  <a:lnTo>
                    <a:pt x="452" y="410"/>
                  </a:lnTo>
                  <a:lnTo>
                    <a:pt x="435" y="428"/>
                  </a:lnTo>
                  <a:lnTo>
                    <a:pt x="417" y="444"/>
                  </a:lnTo>
                  <a:lnTo>
                    <a:pt x="398" y="458"/>
                  </a:lnTo>
                  <a:lnTo>
                    <a:pt x="376" y="471"/>
                  </a:lnTo>
                  <a:lnTo>
                    <a:pt x="355" y="482"/>
                  </a:lnTo>
                  <a:lnTo>
                    <a:pt x="331" y="491"/>
                  </a:lnTo>
                  <a:lnTo>
                    <a:pt x="307" y="497"/>
                  </a:lnTo>
                  <a:lnTo>
                    <a:pt x="281" y="500"/>
                  </a:lnTo>
                  <a:lnTo>
                    <a:pt x="255" y="501"/>
                  </a:lnTo>
                  <a:lnTo>
                    <a:pt x="255" y="501"/>
                  </a:ln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94"/>
            <p:cNvSpPr>
              <a:spLocks/>
            </p:cNvSpPr>
            <p:nvPr/>
          </p:nvSpPr>
          <p:spPr bwMode="auto">
            <a:xfrm>
              <a:off x="4473575" y="5819775"/>
              <a:ext cx="427038" cy="509588"/>
            </a:xfrm>
            <a:custGeom>
              <a:avLst/>
              <a:gdLst>
                <a:gd name="T0" fmla="*/ 0 w 269"/>
                <a:gd name="T1" fmla="*/ 116 h 321"/>
                <a:gd name="T2" fmla="*/ 3 w 269"/>
                <a:gd name="T3" fmla="*/ 92 h 321"/>
                <a:gd name="T4" fmla="*/ 10 w 269"/>
                <a:gd name="T5" fmla="*/ 70 h 321"/>
                <a:gd name="T6" fmla="*/ 21 w 269"/>
                <a:gd name="T7" fmla="*/ 51 h 321"/>
                <a:gd name="T8" fmla="*/ 34 w 269"/>
                <a:gd name="T9" fmla="*/ 34 h 321"/>
                <a:gd name="T10" fmla="*/ 52 w 269"/>
                <a:gd name="T11" fmla="*/ 19 h 321"/>
                <a:gd name="T12" fmla="*/ 71 w 269"/>
                <a:gd name="T13" fmla="*/ 9 h 321"/>
                <a:gd name="T14" fmla="*/ 93 w 269"/>
                <a:gd name="T15" fmla="*/ 3 h 321"/>
                <a:gd name="T16" fmla="*/ 116 w 269"/>
                <a:gd name="T17" fmla="*/ 0 h 321"/>
                <a:gd name="T18" fmla="*/ 128 w 269"/>
                <a:gd name="T19" fmla="*/ 0 h 321"/>
                <a:gd name="T20" fmla="*/ 150 w 269"/>
                <a:gd name="T21" fmla="*/ 5 h 321"/>
                <a:gd name="T22" fmla="*/ 171 w 269"/>
                <a:gd name="T23" fmla="*/ 13 h 321"/>
                <a:gd name="T24" fmla="*/ 189 w 269"/>
                <a:gd name="T25" fmla="*/ 27 h 321"/>
                <a:gd name="T26" fmla="*/ 205 w 269"/>
                <a:gd name="T27" fmla="*/ 42 h 321"/>
                <a:gd name="T28" fmla="*/ 217 w 269"/>
                <a:gd name="T29" fmla="*/ 60 h 321"/>
                <a:gd name="T30" fmla="*/ 225 w 269"/>
                <a:gd name="T31" fmla="*/ 81 h 321"/>
                <a:gd name="T32" fmla="*/ 230 w 269"/>
                <a:gd name="T33" fmla="*/ 104 h 321"/>
                <a:gd name="T34" fmla="*/ 231 w 269"/>
                <a:gd name="T35" fmla="*/ 116 h 321"/>
                <a:gd name="T36" fmla="*/ 247 w 269"/>
                <a:gd name="T37" fmla="*/ 148 h 321"/>
                <a:gd name="T38" fmla="*/ 241 w 269"/>
                <a:gd name="T39" fmla="*/ 184 h 321"/>
                <a:gd name="T40" fmla="*/ 241 w 269"/>
                <a:gd name="T41" fmla="*/ 230 h 321"/>
                <a:gd name="T42" fmla="*/ 239 w 269"/>
                <a:gd name="T43" fmla="*/ 242 h 321"/>
                <a:gd name="T44" fmla="*/ 233 w 269"/>
                <a:gd name="T45" fmla="*/ 253 h 321"/>
                <a:gd name="T46" fmla="*/ 223 w 269"/>
                <a:gd name="T47" fmla="*/ 259 h 321"/>
                <a:gd name="T48" fmla="*/ 210 w 269"/>
                <a:gd name="T49" fmla="*/ 261 h 321"/>
                <a:gd name="T50" fmla="*/ 162 w 269"/>
                <a:gd name="T51" fmla="*/ 321 h 321"/>
                <a:gd name="T52" fmla="*/ 34 w 269"/>
                <a:gd name="T53" fmla="*/ 196 h 321"/>
                <a:gd name="T54" fmla="*/ 27 w 269"/>
                <a:gd name="T55" fmla="*/ 188 h 321"/>
                <a:gd name="T56" fmla="*/ 15 w 269"/>
                <a:gd name="T57" fmla="*/ 170 h 321"/>
                <a:gd name="T58" fmla="*/ 6 w 269"/>
                <a:gd name="T59" fmla="*/ 149 h 321"/>
                <a:gd name="T60" fmla="*/ 2 w 269"/>
                <a:gd name="T61" fmla="*/ 126 h 321"/>
                <a:gd name="T62" fmla="*/ 0 w 269"/>
                <a:gd name="T63" fmla="*/ 11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321">
                  <a:moveTo>
                    <a:pt x="0" y="116"/>
                  </a:moveTo>
                  <a:lnTo>
                    <a:pt x="0" y="116"/>
                  </a:lnTo>
                  <a:lnTo>
                    <a:pt x="2" y="104"/>
                  </a:lnTo>
                  <a:lnTo>
                    <a:pt x="3" y="92"/>
                  </a:lnTo>
                  <a:lnTo>
                    <a:pt x="6" y="81"/>
                  </a:lnTo>
                  <a:lnTo>
                    <a:pt x="10" y="70"/>
                  </a:lnTo>
                  <a:lnTo>
                    <a:pt x="15" y="60"/>
                  </a:lnTo>
                  <a:lnTo>
                    <a:pt x="21" y="51"/>
                  </a:lnTo>
                  <a:lnTo>
                    <a:pt x="27" y="42"/>
                  </a:lnTo>
                  <a:lnTo>
                    <a:pt x="34" y="34"/>
                  </a:lnTo>
                  <a:lnTo>
                    <a:pt x="43" y="27"/>
                  </a:lnTo>
                  <a:lnTo>
                    <a:pt x="52" y="19"/>
                  </a:lnTo>
                  <a:lnTo>
                    <a:pt x="61" y="13"/>
                  </a:lnTo>
                  <a:lnTo>
                    <a:pt x="71" y="9"/>
                  </a:lnTo>
                  <a:lnTo>
                    <a:pt x="82" y="5"/>
                  </a:lnTo>
                  <a:lnTo>
                    <a:pt x="93" y="3"/>
                  </a:lnTo>
                  <a:lnTo>
                    <a:pt x="104" y="0"/>
                  </a:lnTo>
                  <a:lnTo>
                    <a:pt x="116" y="0"/>
                  </a:lnTo>
                  <a:lnTo>
                    <a:pt x="116" y="0"/>
                  </a:lnTo>
                  <a:lnTo>
                    <a:pt x="128" y="0"/>
                  </a:lnTo>
                  <a:lnTo>
                    <a:pt x="139" y="3"/>
                  </a:lnTo>
                  <a:lnTo>
                    <a:pt x="150" y="5"/>
                  </a:lnTo>
                  <a:lnTo>
                    <a:pt x="160" y="9"/>
                  </a:lnTo>
                  <a:lnTo>
                    <a:pt x="171" y="13"/>
                  </a:lnTo>
                  <a:lnTo>
                    <a:pt x="181" y="19"/>
                  </a:lnTo>
                  <a:lnTo>
                    <a:pt x="189" y="27"/>
                  </a:lnTo>
                  <a:lnTo>
                    <a:pt x="198" y="34"/>
                  </a:lnTo>
                  <a:lnTo>
                    <a:pt x="205" y="42"/>
                  </a:lnTo>
                  <a:lnTo>
                    <a:pt x="211" y="51"/>
                  </a:lnTo>
                  <a:lnTo>
                    <a:pt x="217" y="60"/>
                  </a:lnTo>
                  <a:lnTo>
                    <a:pt x="222" y="70"/>
                  </a:lnTo>
                  <a:lnTo>
                    <a:pt x="225" y="81"/>
                  </a:lnTo>
                  <a:lnTo>
                    <a:pt x="229" y="92"/>
                  </a:lnTo>
                  <a:lnTo>
                    <a:pt x="230" y="104"/>
                  </a:lnTo>
                  <a:lnTo>
                    <a:pt x="231" y="116"/>
                  </a:lnTo>
                  <a:lnTo>
                    <a:pt x="231" y="116"/>
                  </a:lnTo>
                  <a:lnTo>
                    <a:pt x="231" y="120"/>
                  </a:lnTo>
                  <a:lnTo>
                    <a:pt x="247" y="148"/>
                  </a:lnTo>
                  <a:lnTo>
                    <a:pt x="269" y="184"/>
                  </a:lnTo>
                  <a:lnTo>
                    <a:pt x="241" y="184"/>
                  </a:lnTo>
                  <a:lnTo>
                    <a:pt x="241" y="230"/>
                  </a:lnTo>
                  <a:lnTo>
                    <a:pt x="241" y="230"/>
                  </a:lnTo>
                  <a:lnTo>
                    <a:pt x="241" y="236"/>
                  </a:lnTo>
                  <a:lnTo>
                    <a:pt x="239" y="242"/>
                  </a:lnTo>
                  <a:lnTo>
                    <a:pt x="236" y="248"/>
                  </a:lnTo>
                  <a:lnTo>
                    <a:pt x="233" y="253"/>
                  </a:lnTo>
                  <a:lnTo>
                    <a:pt x="228" y="256"/>
                  </a:lnTo>
                  <a:lnTo>
                    <a:pt x="223" y="259"/>
                  </a:lnTo>
                  <a:lnTo>
                    <a:pt x="217" y="261"/>
                  </a:lnTo>
                  <a:lnTo>
                    <a:pt x="210" y="261"/>
                  </a:lnTo>
                  <a:lnTo>
                    <a:pt x="162" y="261"/>
                  </a:lnTo>
                  <a:lnTo>
                    <a:pt x="162" y="321"/>
                  </a:lnTo>
                  <a:lnTo>
                    <a:pt x="34" y="321"/>
                  </a:lnTo>
                  <a:lnTo>
                    <a:pt x="34" y="196"/>
                  </a:lnTo>
                  <a:lnTo>
                    <a:pt x="34" y="196"/>
                  </a:lnTo>
                  <a:lnTo>
                    <a:pt x="27" y="188"/>
                  </a:lnTo>
                  <a:lnTo>
                    <a:pt x="21" y="179"/>
                  </a:lnTo>
                  <a:lnTo>
                    <a:pt x="15" y="170"/>
                  </a:lnTo>
                  <a:lnTo>
                    <a:pt x="10" y="160"/>
                  </a:lnTo>
                  <a:lnTo>
                    <a:pt x="6" y="149"/>
                  </a:lnTo>
                  <a:lnTo>
                    <a:pt x="3" y="138"/>
                  </a:lnTo>
                  <a:lnTo>
                    <a:pt x="2" y="126"/>
                  </a:lnTo>
                  <a:lnTo>
                    <a:pt x="0" y="116"/>
                  </a:lnTo>
                  <a:lnTo>
                    <a:pt x="0" y="116"/>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95"/>
            <p:cNvSpPr>
              <a:spLocks/>
            </p:cNvSpPr>
            <p:nvPr/>
          </p:nvSpPr>
          <p:spPr bwMode="auto">
            <a:xfrm>
              <a:off x="4751388" y="6049963"/>
              <a:ext cx="77788" cy="87313"/>
            </a:xfrm>
            <a:custGeom>
              <a:avLst/>
              <a:gdLst>
                <a:gd name="T0" fmla="*/ 26 w 49"/>
                <a:gd name="T1" fmla="*/ 55 h 55"/>
                <a:gd name="T2" fmla="*/ 0 w 49"/>
                <a:gd name="T3" fmla="*/ 21 h 55"/>
                <a:gd name="T4" fmla="*/ 13 w 49"/>
                <a:gd name="T5" fmla="*/ 0 h 55"/>
                <a:gd name="T6" fmla="*/ 47 w 49"/>
                <a:gd name="T7" fmla="*/ 2 h 55"/>
                <a:gd name="T8" fmla="*/ 49 w 49"/>
                <a:gd name="T9" fmla="*/ 38 h 55"/>
                <a:gd name="T10" fmla="*/ 26 w 49"/>
                <a:gd name="T11" fmla="*/ 55 h 55"/>
              </a:gdLst>
              <a:ahLst/>
              <a:cxnLst>
                <a:cxn ang="0">
                  <a:pos x="T0" y="T1"/>
                </a:cxn>
                <a:cxn ang="0">
                  <a:pos x="T2" y="T3"/>
                </a:cxn>
                <a:cxn ang="0">
                  <a:pos x="T4" y="T5"/>
                </a:cxn>
                <a:cxn ang="0">
                  <a:pos x="T6" y="T7"/>
                </a:cxn>
                <a:cxn ang="0">
                  <a:pos x="T8" y="T9"/>
                </a:cxn>
                <a:cxn ang="0">
                  <a:pos x="T10" y="T11"/>
                </a:cxn>
              </a:cxnLst>
              <a:rect l="0" t="0" r="r" b="b"/>
              <a:pathLst>
                <a:path w="49" h="55">
                  <a:moveTo>
                    <a:pt x="26" y="55"/>
                  </a:moveTo>
                  <a:lnTo>
                    <a:pt x="0" y="21"/>
                  </a:lnTo>
                  <a:lnTo>
                    <a:pt x="13" y="0"/>
                  </a:lnTo>
                  <a:lnTo>
                    <a:pt x="47" y="2"/>
                  </a:lnTo>
                  <a:lnTo>
                    <a:pt x="49" y="38"/>
                  </a:lnTo>
                  <a:lnTo>
                    <a:pt x="2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96"/>
            <p:cNvSpPr>
              <a:spLocks/>
            </p:cNvSpPr>
            <p:nvPr/>
          </p:nvSpPr>
          <p:spPr bwMode="auto">
            <a:xfrm>
              <a:off x="4745038" y="5868988"/>
              <a:ext cx="85725" cy="130175"/>
            </a:xfrm>
            <a:custGeom>
              <a:avLst/>
              <a:gdLst>
                <a:gd name="T0" fmla="*/ 27 w 54"/>
                <a:gd name="T1" fmla="*/ 82 h 82"/>
                <a:gd name="T2" fmla="*/ 27 w 54"/>
                <a:gd name="T3" fmla="*/ 82 h 82"/>
                <a:gd name="T4" fmla="*/ 40 w 54"/>
                <a:gd name="T5" fmla="*/ 77 h 82"/>
                <a:gd name="T6" fmla="*/ 54 w 54"/>
                <a:gd name="T7" fmla="*/ 75 h 82"/>
                <a:gd name="T8" fmla="*/ 54 w 54"/>
                <a:gd name="T9" fmla="*/ 75 h 82"/>
                <a:gd name="T10" fmla="*/ 52 w 54"/>
                <a:gd name="T11" fmla="*/ 64 h 82"/>
                <a:gd name="T12" fmla="*/ 50 w 54"/>
                <a:gd name="T13" fmla="*/ 53 h 82"/>
                <a:gd name="T14" fmla="*/ 47 w 54"/>
                <a:gd name="T15" fmla="*/ 44 h 82"/>
                <a:gd name="T16" fmla="*/ 42 w 54"/>
                <a:gd name="T17" fmla="*/ 34 h 82"/>
                <a:gd name="T18" fmla="*/ 38 w 54"/>
                <a:gd name="T19" fmla="*/ 24 h 82"/>
                <a:gd name="T20" fmla="*/ 32 w 54"/>
                <a:gd name="T21" fmla="*/ 16 h 82"/>
                <a:gd name="T22" fmla="*/ 26 w 54"/>
                <a:gd name="T23" fmla="*/ 8 h 82"/>
                <a:gd name="T24" fmla="*/ 18 w 54"/>
                <a:gd name="T25" fmla="*/ 0 h 82"/>
                <a:gd name="T26" fmla="*/ 18 w 54"/>
                <a:gd name="T27" fmla="*/ 0 h 82"/>
                <a:gd name="T28" fmla="*/ 9 w 54"/>
                <a:gd name="T29" fmla="*/ 4 h 82"/>
                <a:gd name="T30" fmla="*/ 0 w 54"/>
                <a:gd name="T31" fmla="*/ 9 h 82"/>
                <a:gd name="T32" fmla="*/ 0 w 54"/>
                <a:gd name="T33" fmla="*/ 9 h 82"/>
                <a:gd name="T34" fmla="*/ 6 w 54"/>
                <a:gd name="T35" fmla="*/ 17 h 82"/>
                <a:gd name="T36" fmla="*/ 11 w 54"/>
                <a:gd name="T37" fmla="*/ 24 h 82"/>
                <a:gd name="T38" fmla="*/ 16 w 54"/>
                <a:gd name="T39" fmla="*/ 34 h 82"/>
                <a:gd name="T40" fmla="*/ 20 w 54"/>
                <a:gd name="T41" fmla="*/ 43 h 82"/>
                <a:gd name="T42" fmla="*/ 23 w 54"/>
                <a:gd name="T43" fmla="*/ 52 h 82"/>
                <a:gd name="T44" fmla="*/ 24 w 54"/>
                <a:gd name="T45" fmla="*/ 62 h 82"/>
                <a:gd name="T46" fmla="*/ 27 w 54"/>
                <a:gd name="T47" fmla="*/ 71 h 82"/>
                <a:gd name="T48" fmla="*/ 27 w 54"/>
                <a:gd name="T49" fmla="*/ 82 h 82"/>
                <a:gd name="T50" fmla="*/ 27 w 54"/>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2">
                  <a:moveTo>
                    <a:pt x="27" y="82"/>
                  </a:moveTo>
                  <a:lnTo>
                    <a:pt x="27" y="82"/>
                  </a:lnTo>
                  <a:lnTo>
                    <a:pt x="40" y="77"/>
                  </a:lnTo>
                  <a:lnTo>
                    <a:pt x="54" y="75"/>
                  </a:lnTo>
                  <a:lnTo>
                    <a:pt x="54" y="75"/>
                  </a:lnTo>
                  <a:lnTo>
                    <a:pt x="52" y="64"/>
                  </a:lnTo>
                  <a:lnTo>
                    <a:pt x="50" y="53"/>
                  </a:lnTo>
                  <a:lnTo>
                    <a:pt x="47" y="44"/>
                  </a:lnTo>
                  <a:lnTo>
                    <a:pt x="42" y="34"/>
                  </a:lnTo>
                  <a:lnTo>
                    <a:pt x="38" y="24"/>
                  </a:lnTo>
                  <a:lnTo>
                    <a:pt x="32" y="16"/>
                  </a:lnTo>
                  <a:lnTo>
                    <a:pt x="26" y="8"/>
                  </a:lnTo>
                  <a:lnTo>
                    <a:pt x="18" y="0"/>
                  </a:lnTo>
                  <a:lnTo>
                    <a:pt x="18" y="0"/>
                  </a:lnTo>
                  <a:lnTo>
                    <a:pt x="9" y="4"/>
                  </a:lnTo>
                  <a:lnTo>
                    <a:pt x="0" y="9"/>
                  </a:lnTo>
                  <a:lnTo>
                    <a:pt x="0" y="9"/>
                  </a:lnTo>
                  <a:lnTo>
                    <a:pt x="6" y="17"/>
                  </a:lnTo>
                  <a:lnTo>
                    <a:pt x="11" y="24"/>
                  </a:lnTo>
                  <a:lnTo>
                    <a:pt x="16" y="34"/>
                  </a:lnTo>
                  <a:lnTo>
                    <a:pt x="20" y="43"/>
                  </a:lnTo>
                  <a:lnTo>
                    <a:pt x="23" y="52"/>
                  </a:lnTo>
                  <a:lnTo>
                    <a:pt x="24" y="62"/>
                  </a:lnTo>
                  <a:lnTo>
                    <a:pt x="27" y="71"/>
                  </a:lnTo>
                  <a:lnTo>
                    <a:pt x="27" y="82"/>
                  </a:lnTo>
                  <a:lnTo>
                    <a:pt x="2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97"/>
            <p:cNvSpPr>
              <a:spLocks noEditPoints="1"/>
            </p:cNvSpPr>
            <p:nvPr/>
          </p:nvSpPr>
          <p:spPr bwMode="auto">
            <a:xfrm>
              <a:off x="4376738" y="5749925"/>
              <a:ext cx="128588" cy="128588"/>
            </a:xfrm>
            <a:custGeom>
              <a:avLst/>
              <a:gdLst>
                <a:gd name="T0" fmla="*/ 8 w 81"/>
                <a:gd name="T1" fmla="*/ 33 h 81"/>
                <a:gd name="T2" fmla="*/ 13 w 81"/>
                <a:gd name="T3" fmla="*/ 27 h 81"/>
                <a:gd name="T4" fmla="*/ 13 w 81"/>
                <a:gd name="T5" fmla="*/ 24 h 81"/>
                <a:gd name="T6" fmla="*/ 7 w 81"/>
                <a:gd name="T7" fmla="*/ 16 h 81"/>
                <a:gd name="T8" fmla="*/ 16 w 81"/>
                <a:gd name="T9" fmla="*/ 8 h 81"/>
                <a:gd name="T10" fmla="*/ 23 w 81"/>
                <a:gd name="T11" fmla="*/ 13 h 81"/>
                <a:gd name="T12" fmla="*/ 28 w 81"/>
                <a:gd name="T13" fmla="*/ 13 h 81"/>
                <a:gd name="T14" fmla="*/ 33 w 81"/>
                <a:gd name="T15" fmla="*/ 10 h 81"/>
                <a:gd name="T16" fmla="*/ 33 w 81"/>
                <a:gd name="T17" fmla="*/ 2 h 81"/>
                <a:gd name="T18" fmla="*/ 46 w 81"/>
                <a:gd name="T19" fmla="*/ 0 h 81"/>
                <a:gd name="T20" fmla="*/ 48 w 81"/>
                <a:gd name="T21" fmla="*/ 2 h 81"/>
                <a:gd name="T22" fmla="*/ 48 w 81"/>
                <a:gd name="T23" fmla="*/ 10 h 81"/>
                <a:gd name="T24" fmla="*/ 53 w 81"/>
                <a:gd name="T25" fmla="*/ 13 h 81"/>
                <a:gd name="T26" fmla="*/ 63 w 81"/>
                <a:gd name="T27" fmla="*/ 8 h 81"/>
                <a:gd name="T28" fmla="*/ 66 w 81"/>
                <a:gd name="T29" fmla="*/ 8 h 81"/>
                <a:gd name="T30" fmla="*/ 73 w 81"/>
                <a:gd name="T31" fmla="*/ 16 h 81"/>
                <a:gd name="T32" fmla="*/ 69 w 81"/>
                <a:gd name="T33" fmla="*/ 24 h 81"/>
                <a:gd name="T34" fmla="*/ 69 w 81"/>
                <a:gd name="T35" fmla="*/ 30 h 81"/>
                <a:gd name="T36" fmla="*/ 72 w 81"/>
                <a:gd name="T37" fmla="*/ 33 h 81"/>
                <a:gd name="T38" fmla="*/ 81 w 81"/>
                <a:gd name="T39" fmla="*/ 33 h 81"/>
                <a:gd name="T40" fmla="*/ 81 w 81"/>
                <a:gd name="T41" fmla="*/ 45 h 81"/>
                <a:gd name="T42" fmla="*/ 72 w 81"/>
                <a:gd name="T43" fmla="*/ 48 h 81"/>
                <a:gd name="T44" fmla="*/ 69 w 81"/>
                <a:gd name="T45" fmla="*/ 50 h 81"/>
                <a:gd name="T46" fmla="*/ 67 w 81"/>
                <a:gd name="T47" fmla="*/ 55 h 81"/>
                <a:gd name="T48" fmla="*/ 72 w 81"/>
                <a:gd name="T49" fmla="*/ 62 h 81"/>
                <a:gd name="T50" fmla="*/ 66 w 81"/>
                <a:gd name="T51" fmla="*/ 73 h 81"/>
                <a:gd name="T52" fmla="*/ 63 w 81"/>
                <a:gd name="T53" fmla="*/ 73 h 81"/>
                <a:gd name="T54" fmla="*/ 55 w 81"/>
                <a:gd name="T55" fmla="*/ 67 h 81"/>
                <a:gd name="T56" fmla="*/ 51 w 81"/>
                <a:gd name="T57" fmla="*/ 68 h 81"/>
                <a:gd name="T58" fmla="*/ 48 w 81"/>
                <a:gd name="T59" fmla="*/ 78 h 81"/>
                <a:gd name="T60" fmla="*/ 46 w 81"/>
                <a:gd name="T61" fmla="*/ 81 h 81"/>
                <a:gd name="T62" fmla="*/ 34 w 81"/>
                <a:gd name="T63" fmla="*/ 80 h 81"/>
                <a:gd name="T64" fmla="*/ 33 w 81"/>
                <a:gd name="T65" fmla="*/ 72 h 81"/>
                <a:gd name="T66" fmla="*/ 28 w 81"/>
                <a:gd name="T67" fmla="*/ 67 h 81"/>
                <a:gd name="T68" fmla="*/ 23 w 81"/>
                <a:gd name="T69" fmla="*/ 68 h 81"/>
                <a:gd name="T70" fmla="*/ 17 w 81"/>
                <a:gd name="T71" fmla="*/ 73 h 81"/>
                <a:gd name="T72" fmla="*/ 8 w 81"/>
                <a:gd name="T73" fmla="*/ 66 h 81"/>
                <a:gd name="T74" fmla="*/ 13 w 81"/>
                <a:gd name="T75" fmla="*/ 57 h 81"/>
                <a:gd name="T76" fmla="*/ 13 w 81"/>
                <a:gd name="T77" fmla="*/ 54 h 81"/>
                <a:gd name="T78" fmla="*/ 11 w 81"/>
                <a:gd name="T79" fmla="*/ 49 h 81"/>
                <a:gd name="T80" fmla="*/ 2 w 81"/>
                <a:gd name="T81" fmla="*/ 48 h 81"/>
                <a:gd name="T82" fmla="*/ 0 w 81"/>
                <a:gd name="T83" fmla="*/ 36 h 81"/>
                <a:gd name="T84" fmla="*/ 2 w 81"/>
                <a:gd name="T85" fmla="*/ 33 h 81"/>
                <a:gd name="T86" fmla="*/ 41 w 81"/>
                <a:gd name="T87" fmla="*/ 54 h 81"/>
                <a:gd name="T88" fmla="*/ 52 w 81"/>
                <a:gd name="T89" fmla="*/ 45 h 81"/>
                <a:gd name="T90" fmla="*/ 52 w 81"/>
                <a:gd name="T91" fmla="*/ 36 h 81"/>
                <a:gd name="T92" fmla="*/ 41 w 81"/>
                <a:gd name="T93" fmla="*/ 27 h 81"/>
                <a:gd name="T94" fmla="*/ 31 w 81"/>
                <a:gd name="T95" fmla="*/ 31 h 81"/>
                <a:gd name="T96" fmla="*/ 28 w 81"/>
                <a:gd name="T97" fmla="*/ 40 h 81"/>
                <a:gd name="T98" fmla="*/ 35 w 81"/>
                <a:gd name="T9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81">
                  <a:moveTo>
                    <a:pt x="2" y="33"/>
                  </a:moveTo>
                  <a:lnTo>
                    <a:pt x="8" y="33"/>
                  </a:lnTo>
                  <a:lnTo>
                    <a:pt x="8" y="33"/>
                  </a:lnTo>
                  <a:lnTo>
                    <a:pt x="11" y="32"/>
                  </a:lnTo>
                  <a:lnTo>
                    <a:pt x="12" y="30"/>
                  </a:lnTo>
                  <a:lnTo>
                    <a:pt x="13" y="27"/>
                  </a:lnTo>
                  <a:lnTo>
                    <a:pt x="13" y="27"/>
                  </a:lnTo>
                  <a:lnTo>
                    <a:pt x="13" y="25"/>
                  </a:lnTo>
                  <a:lnTo>
                    <a:pt x="13" y="24"/>
                  </a:lnTo>
                  <a:lnTo>
                    <a:pt x="8" y="19"/>
                  </a:lnTo>
                  <a:lnTo>
                    <a:pt x="8" y="19"/>
                  </a:lnTo>
                  <a:lnTo>
                    <a:pt x="7" y="16"/>
                  </a:lnTo>
                  <a:lnTo>
                    <a:pt x="8" y="15"/>
                  </a:lnTo>
                  <a:lnTo>
                    <a:pt x="16" y="8"/>
                  </a:lnTo>
                  <a:lnTo>
                    <a:pt x="16" y="8"/>
                  </a:lnTo>
                  <a:lnTo>
                    <a:pt x="17" y="7"/>
                  </a:lnTo>
                  <a:lnTo>
                    <a:pt x="19" y="8"/>
                  </a:lnTo>
                  <a:lnTo>
                    <a:pt x="23" y="13"/>
                  </a:lnTo>
                  <a:lnTo>
                    <a:pt x="23" y="13"/>
                  </a:lnTo>
                  <a:lnTo>
                    <a:pt x="25" y="14"/>
                  </a:lnTo>
                  <a:lnTo>
                    <a:pt x="28" y="13"/>
                  </a:lnTo>
                  <a:lnTo>
                    <a:pt x="30" y="12"/>
                  </a:lnTo>
                  <a:lnTo>
                    <a:pt x="30" y="12"/>
                  </a:lnTo>
                  <a:lnTo>
                    <a:pt x="33" y="10"/>
                  </a:lnTo>
                  <a:lnTo>
                    <a:pt x="33" y="8"/>
                  </a:lnTo>
                  <a:lnTo>
                    <a:pt x="33" y="2"/>
                  </a:lnTo>
                  <a:lnTo>
                    <a:pt x="33" y="2"/>
                  </a:lnTo>
                  <a:lnTo>
                    <a:pt x="34" y="1"/>
                  </a:lnTo>
                  <a:lnTo>
                    <a:pt x="36" y="0"/>
                  </a:lnTo>
                  <a:lnTo>
                    <a:pt x="46" y="0"/>
                  </a:lnTo>
                  <a:lnTo>
                    <a:pt x="46" y="0"/>
                  </a:lnTo>
                  <a:lnTo>
                    <a:pt x="47" y="1"/>
                  </a:lnTo>
                  <a:lnTo>
                    <a:pt x="48" y="2"/>
                  </a:lnTo>
                  <a:lnTo>
                    <a:pt x="48" y="8"/>
                  </a:lnTo>
                  <a:lnTo>
                    <a:pt x="48" y="8"/>
                  </a:lnTo>
                  <a:lnTo>
                    <a:pt x="48" y="10"/>
                  </a:lnTo>
                  <a:lnTo>
                    <a:pt x="51" y="12"/>
                  </a:lnTo>
                  <a:lnTo>
                    <a:pt x="53" y="13"/>
                  </a:lnTo>
                  <a:lnTo>
                    <a:pt x="53" y="13"/>
                  </a:lnTo>
                  <a:lnTo>
                    <a:pt x="55" y="14"/>
                  </a:lnTo>
                  <a:lnTo>
                    <a:pt x="58" y="13"/>
                  </a:lnTo>
                  <a:lnTo>
                    <a:pt x="63" y="8"/>
                  </a:lnTo>
                  <a:lnTo>
                    <a:pt x="63" y="8"/>
                  </a:lnTo>
                  <a:lnTo>
                    <a:pt x="64" y="7"/>
                  </a:lnTo>
                  <a:lnTo>
                    <a:pt x="66" y="8"/>
                  </a:lnTo>
                  <a:lnTo>
                    <a:pt x="72" y="15"/>
                  </a:lnTo>
                  <a:lnTo>
                    <a:pt x="72" y="15"/>
                  </a:lnTo>
                  <a:lnTo>
                    <a:pt x="73" y="16"/>
                  </a:lnTo>
                  <a:lnTo>
                    <a:pt x="72" y="19"/>
                  </a:lnTo>
                  <a:lnTo>
                    <a:pt x="69" y="24"/>
                  </a:lnTo>
                  <a:lnTo>
                    <a:pt x="69" y="24"/>
                  </a:lnTo>
                  <a:lnTo>
                    <a:pt x="67" y="25"/>
                  </a:lnTo>
                  <a:lnTo>
                    <a:pt x="67" y="27"/>
                  </a:lnTo>
                  <a:lnTo>
                    <a:pt x="69" y="30"/>
                  </a:lnTo>
                  <a:lnTo>
                    <a:pt x="69" y="30"/>
                  </a:lnTo>
                  <a:lnTo>
                    <a:pt x="70" y="32"/>
                  </a:lnTo>
                  <a:lnTo>
                    <a:pt x="72" y="33"/>
                  </a:lnTo>
                  <a:lnTo>
                    <a:pt x="78" y="33"/>
                  </a:lnTo>
                  <a:lnTo>
                    <a:pt x="78" y="33"/>
                  </a:lnTo>
                  <a:lnTo>
                    <a:pt x="81" y="33"/>
                  </a:lnTo>
                  <a:lnTo>
                    <a:pt x="81" y="36"/>
                  </a:lnTo>
                  <a:lnTo>
                    <a:pt x="81" y="45"/>
                  </a:lnTo>
                  <a:lnTo>
                    <a:pt x="81" y="45"/>
                  </a:lnTo>
                  <a:lnTo>
                    <a:pt x="81" y="47"/>
                  </a:lnTo>
                  <a:lnTo>
                    <a:pt x="78" y="48"/>
                  </a:lnTo>
                  <a:lnTo>
                    <a:pt x="72" y="48"/>
                  </a:lnTo>
                  <a:lnTo>
                    <a:pt x="72" y="48"/>
                  </a:lnTo>
                  <a:lnTo>
                    <a:pt x="70" y="49"/>
                  </a:lnTo>
                  <a:lnTo>
                    <a:pt x="69" y="50"/>
                  </a:lnTo>
                  <a:lnTo>
                    <a:pt x="67" y="54"/>
                  </a:lnTo>
                  <a:lnTo>
                    <a:pt x="67" y="54"/>
                  </a:lnTo>
                  <a:lnTo>
                    <a:pt x="67" y="55"/>
                  </a:lnTo>
                  <a:lnTo>
                    <a:pt x="69" y="57"/>
                  </a:lnTo>
                  <a:lnTo>
                    <a:pt x="72" y="62"/>
                  </a:lnTo>
                  <a:lnTo>
                    <a:pt x="72" y="62"/>
                  </a:lnTo>
                  <a:lnTo>
                    <a:pt x="73" y="63"/>
                  </a:lnTo>
                  <a:lnTo>
                    <a:pt x="72" y="66"/>
                  </a:lnTo>
                  <a:lnTo>
                    <a:pt x="66" y="73"/>
                  </a:lnTo>
                  <a:lnTo>
                    <a:pt x="66" y="73"/>
                  </a:lnTo>
                  <a:lnTo>
                    <a:pt x="64" y="73"/>
                  </a:lnTo>
                  <a:lnTo>
                    <a:pt x="63" y="73"/>
                  </a:lnTo>
                  <a:lnTo>
                    <a:pt x="58" y="68"/>
                  </a:lnTo>
                  <a:lnTo>
                    <a:pt x="58" y="68"/>
                  </a:lnTo>
                  <a:lnTo>
                    <a:pt x="55" y="67"/>
                  </a:lnTo>
                  <a:lnTo>
                    <a:pt x="53" y="67"/>
                  </a:lnTo>
                  <a:lnTo>
                    <a:pt x="51" y="68"/>
                  </a:lnTo>
                  <a:lnTo>
                    <a:pt x="51" y="68"/>
                  </a:lnTo>
                  <a:lnTo>
                    <a:pt x="48" y="69"/>
                  </a:lnTo>
                  <a:lnTo>
                    <a:pt x="48" y="72"/>
                  </a:lnTo>
                  <a:lnTo>
                    <a:pt x="48" y="78"/>
                  </a:lnTo>
                  <a:lnTo>
                    <a:pt x="48" y="78"/>
                  </a:lnTo>
                  <a:lnTo>
                    <a:pt x="47" y="80"/>
                  </a:lnTo>
                  <a:lnTo>
                    <a:pt x="46" y="81"/>
                  </a:lnTo>
                  <a:lnTo>
                    <a:pt x="36" y="81"/>
                  </a:lnTo>
                  <a:lnTo>
                    <a:pt x="36" y="81"/>
                  </a:lnTo>
                  <a:lnTo>
                    <a:pt x="34" y="80"/>
                  </a:lnTo>
                  <a:lnTo>
                    <a:pt x="33" y="78"/>
                  </a:lnTo>
                  <a:lnTo>
                    <a:pt x="33" y="72"/>
                  </a:lnTo>
                  <a:lnTo>
                    <a:pt x="33" y="72"/>
                  </a:lnTo>
                  <a:lnTo>
                    <a:pt x="33" y="69"/>
                  </a:lnTo>
                  <a:lnTo>
                    <a:pt x="30" y="68"/>
                  </a:lnTo>
                  <a:lnTo>
                    <a:pt x="28" y="67"/>
                  </a:lnTo>
                  <a:lnTo>
                    <a:pt x="28" y="67"/>
                  </a:lnTo>
                  <a:lnTo>
                    <a:pt x="25" y="67"/>
                  </a:lnTo>
                  <a:lnTo>
                    <a:pt x="23" y="68"/>
                  </a:lnTo>
                  <a:lnTo>
                    <a:pt x="19" y="73"/>
                  </a:lnTo>
                  <a:lnTo>
                    <a:pt x="19" y="73"/>
                  </a:lnTo>
                  <a:lnTo>
                    <a:pt x="17" y="73"/>
                  </a:lnTo>
                  <a:lnTo>
                    <a:pt x="16" y="73"/>
                  </a:lnTo>
                  <a:lnTo>
                    <a:pt x="8" y="66"/>
                  </a:lnTo>
                  <a:lnTo>
                    <a:pt x="8" y="66"/>
                  </a:lnTo>
                  <a:lnTo>
                    <a:pt x="7" y="63"/>
                  </a:lnTo>
                  <a:lnTo>
                    <a:pt x="8" y="62"/>
                  </a:lnTo>
                  <a:lnTo>
                    <a:pt x="13" y="57"/>
                  </a:lnTo>
                  <a:lnTo>
                    <a:pt x="13" y="57"/>
                  </a:lnTo>
                  <a:lnTo>
                    <a:pt x="13" y="55"/>
                  </a:lnTo>
                  <a:lnTo>
                    <a:pt x="13" y="54"/>
                  </a:lnTo>
                  <a:lnTo>
                    <a:pt x="12" y="50"/>
                  </a:lnTo>
                  <a:lnTo>
                    <a:pt x="12" y="50"/>
                  </a:lnTo>
                  <a:lnTo>
                    <a:pt x="11" y="49"/>
                  </a:lnTo>
                  <a:lnTo>
                    <a:pt x="8" y="48"/>
                  </a:lnTo>
                  <a:lnTo>
                    <a:pt x="2" y="48"/>
                  </a:lnTo>
                  <a:lnTo>
                    <a:pt x="2" y="48"/>
                  </a:lnTo>
                  <a:lnTo>
                    <a:pt x="0" y="47"/>
                  </a:lnTo>
                  <a:lnTo>
                    <a:pt x="0" y="45"/>
                  </a:lnTo>
                  <a:lnTo>
                    <a:pt x="0" y="36"/>
                  </a:lnTo>
                  <a:lnTo>
                    <a:pt x="0" y="36"/>
                  </a:lnTo>
                  <a:lnTo>
                    <a:pt x="0" y="33"/>
                  </a:lnTo>
                  <a:lnTo>
                    <a:pt x="2" y="33"/>
                  </a:lnTo>
                  <a:lnTo>
                    <a:pt x="2" y="33"/>
                  </a:lnTo>
                  <a:close/>
                  <a:moveTo>
                    <a:pt x="41" y="54"/>
                  </a:moveTo>
                  <a:lnTo>
                    <a:pt x="41" y="54"/>
                  </a:lnTo>
                  <a:lnTo>
                    <a:pt x="46" y="53"/>
                  </a:lnTo>
                  <a:lnTo>
                    <a:pt x="49" y="49"/>
                  </a:lnTo>
                  <a:lnTo>
                    <a:pt x="52" y="45"/>
                  </a:lnTo>
                  <a:lnTo>
                    <a:pt x="53" y="40"/>
                  </a:lnTo>
                  <a:lnTo>
                    <a:pt x="53" y="40"/>
                  </a:lnTo>
                  <a:lnTo>
                    <a:pt x="52" y="36"/>
                  </a:lnTo>
                  <a:lnTo>
                    <a:pt x="49" y="31"/>
                  </a:lnTo>
                  <a:lnTo>
                    <a:pt x="46" y="28"/>
                  </a:lnTo>
                  <a:lnTo>
                    <a:pt x="41" y="27"/>
                  </a:lnTo>
                  <a:lnTo>
                    <a:pt x="41" y="27"/>
                  </a:lnTo>
                  <a:lnTo>
                    <a:pt x="35" y="28"/>
                  </a:lnTo>
                  <a:lnTo>
                    <a:pt x="31" y="31"/>
                  </a:lnTo>
                  <a:lnTo>
                    <a:pt x="29" y="36"/>
                  </a:lnTo>
                  <a:lnTo>
                    <a:pt x="28" y="40"/>
                  </a:lnTo>
                  <a:lnTo>
                    <a:pt x="28" y="40"/>
                  </a:lnTo>
                  <a:lnTo>
                    <a:pt x="29" y="45"/>
                  </a:lnTo>
                  <a:lnTo>
                    <a:pt x="31" y="49"/>
                  </a:lnTo>
                  <a:lnTo>
                    <a:pt x="35" y="53"/>
                  </a:lnTo>
                  <a:lnTo>
                    <a:pt x="41" y="54"/>
                  </a:lnTo>
                  <a:lnTo>
                    <a:pt x="41" y="54"/>
                  </a:lnTo>
                  <a:close/>
                </a:path>
              </a:pathLst>
            </a:custGeom>
            <a:solidFill>
              <a:srgbClr val="82C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98"/>
            <p:cNvSpPr>
              <a:spLocks noEditPoints="1"/>
            </p:cNvSpPr>
            <p:nvPr/>
          </p:nvSpPr>
          <p:spPr bwMode="auto">
            <a:xfrm>
              <a:off x="4473575" y="5583238"/>
              <a:ext cx="307975" cy="458788"/>
            </a:xfrm>
            <a:custGeom>
              <a:avLst/>
              <a:gdLst>
                <a:gd name="T0" fmla="*/ 0 w 194"/>
                <a:gd name="T1" fmla="*/ 97 h 289"/>
                <a:gd name="T2" fmla="*/ 3 w 194"/>
                <a:gd name="T3" fmla="*/ 77 h 289"/>
                <a:gd name="T4" fmla="*/ 8 w 194"/>
                <a:gd name="T5" fmla="*/ 59 h 289"/>
                <a:gd name="T6" fmla="*/ 16 w 194"/>
                <a:gd name="T7" fmla="*/ 42 h 289"/>
                <a:gd name="T8" fmla="*/ 27 w 194"/>
                <a:gd name="T9" fmla="*/ 28 h 289"/>
                <a:gd name="T10" fmla="*/ 41 w 194"/>
                <a:gd name="T11" fmla="*/ 17 h 289"/>
                <a:gd name="T12" fmla="*/ 57 w 194"/>
                <a:gd name="T13" fmla="*/ 7 h 289"/>
                <a:gd name="T14" fmla="*/ 76 w 194"/>
                <a:gd name="T15" fmla="*/ 2 h 289"/>
                <a:gd name="T16" fmla="*/ 97 w 194"/>
                <a:gd name="T17" fmla="*/ 0 h 289"/>
                <a:gd name="T18" fmla="*/ 110 w 194"/>
                <a:gd name="T19" fmla="*/ 1 h 289"/>
                <a:gd name="T20" fmla="*/ 133 w 194"/>
                <a:gd name="T21" fmla="*/ 5 h 289"/>
                <a:gd name="T22" fmla="*/ 152 w 194"/>
                <a:gd name="T23" fmla="*/ 12 h 289"/>
                <a:gd name="T24" fmla="*/ 168 w 194"/>
                <a:gd name="T25" fmla="*/ 22 h 289"/>
                <a:gd name="T26" fmla="*/ 179 w 194"/>
                <a:gd name="T27" fmla="*/ 34 h 289"/>
                <a:gd name="T28" fmla="*/ 187 w 194"/>
                <a:gd name="T29" fmla="*/ 46 h 289"/>
                <a:gd name="T30" fmla="*/ 193 w 194"/>
                <a:gd name="T31" fmla="*/ 65 h 289"/>
                <a:gd name="T32" fmla="*/ 194 w 194"/>
                <a:gd name="T33" fmla="*/ 77 h 289"/>
                <a:gd name="T34" fmla="*/ 192 w 194"/>
                <a:gd name="T35" fmla="*/ 101 h 289"/>
                <a:gd name="T36" fmla="*/ 185 w 194"/>
                <a:gd name="T37" fmla="*/ 119 h 289"/>
                <a:gd name="T38" fmla="*/ 174 w 194"/>
                <a:gd name="T39" fmla="*/ 132 h 289"/>
                <a:gd name="T40" fmla="*/ 148 w 194"/>
                <a:gd name="T41" fmla="*/ 153 h 289"/>
                <a:gd name="T42" fmla="*/ 132 w 194"/>
                <a:gd name="T43" fmla="*/ 167 h 289"/>
                <a:gd name="T44" fmla="*/ 124 w 194"/>
                <a:gd name="T45" fmla="*/ 182 h 289"/>
                <a:gd name="T46" fmla="*/ 123 w 194"/>
                <a:gd name="T47" fmla="*/ 204 h 289"/>
                <a:gd name="T48" fmla="*/ 70 w 194"/>
                <a:gd name="T49" fmla="*/ 186 h 289"/>
                <a:gd name="T50" fmla="*/ 71 w 194"/>
                <a:gd name="T51" fmla="*/ 174 h 289"/>
                <a:gd name="T52" fmla="*/ 77 w 194"/>
                <a:gd name="T53" fmla="*/ 155 h 289"/>
                <a:gd name="T54" fmla="*/ 87 w 194"/>
                <a:gd name="T55" fmla="*/ 141 h 289"/>
                <a:gd name="T56" fmla="*/ 104 w 194"/>
                <a:gd name="T57" fmla="*/ 125 h 289"/>
                <a:gd name="T58" fmla="*/ 124 w 194"/>
                <a:gd name="T59" fmla="*/ 107 h 289"/>
                <a:gd name="T60" fmla="*/ 130 w 194"/>
                <a:gd name="T61" fmla="*/ 96 h 289"/>
                <a:gd name="T62" fmla="*/ 133 w 194"/>
                <a:gd name="T63" fmla="*/ 82 h 289"/>
                <a:gd name="T64" fmla="*/ 133 w 194"/>
                <a:gd name="T65" fmla="*/ 73 h 289"/>
                <a:gd name="T66" fmla="*/ 128 w 194"/>
                <a:gd name="T67" fmla="*/ 60 h 289"/>
                <a:gd name="T68" fmla="*/ 120 w 194"/>
                <a:gd name="T69" fmla="*/ 52 h 289"/>
                <a:gd name="T70" fmla="*/ 106 w 194"/>
                <a:gd name="T71" fmla="*/ 47 h 289"/>
                <a:gd name="T72" fmla="*/ 99 w 194"/>
                <a:gd name="T73" fmla="*/ 47 h 289"/>
                <a:gd name="T74" fmla="*/ 81 w 194"/>
                <a:gd name="T75" fmla="*/ 50 h 289"/>
                <a:gd name="T76" fmla="*/ 68 w 194"/>
                <a:gd name="T77" fmla="*/ 61 h 289"/>
                <a:gd name="T78" fmla="*/ 61 w 194"/>
                <a:gd name="T79" fmla="*/ 78 h 289"/>
                <a:gd name="T80" fmla="*/ 58 w 194"/>
                <a:gd name="T81" fmla="*/ 97 h 289"/>
                <a:gd name="T82" fmla="*/ 64 w 194"/>
                <a:gd name="T83" fmla="*/ 229 h 289"/>
                <a:gd name="T84" fmla="*/ 126 w 194"/>
                <a:gd name="T85" fmla="*/ 289 h 289"/>
                <a:gd name="T86" fmla="*/ 64 w 194"/>
                <a:gd name="T87" fmla="*/ 2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 h="289">
                  <a:moveTo>
                    <a:pt x="0" y="97"/>
                  </a:moveTo>
                  <a:lnTo>
                    <a:pt x="0" y="97"/>
                  </a:lnTo>
                  <a:lnTo>
                    <a:pt x="2" y="88"/>
                  </a:lnTo>
                  <a:lnTo>
                    <a:pt x="3" y="77"/>
                  </a:lnTo>
                  <a:lnTo>
                    <a:pt x="5" y="67"/>
                  </a:lnTo>
                  <a:lnTo>
                    <a:pt x="8" y="59"/>
                  </a:lnTo>
                  <a:lnTo>
                    <a:pt x="11" y="50"/>
                  </a:lnTo>
                  <a:lnTo>
                    <a:pt x="16" y="42"/>
                  </a:lnTo>
                  <a:lnTo>
                    <a:pt x="21" y="35"/>
                  </a:lnTo>
                  <a:lnTo>
                    <a:pt x="27" y="28"/>
                  </a:lnTo>
                  <a:lnTo>
                    <a:pt x="34" y="22"/>
                  </a:lnTo>
                  <a:lnTo>
                    <a:pt x="41" y="17"/>
                  </a:lnTo>
                  <a:lnTo>
                    <a:pt x="49" y="12"/>
                  </a:lnTo>
                  <a:lnTo>
                    <a:pt x="57" y="7"/>
                  </a:lnTo>
                  <a:lnTo>
                    <a:pt x="67" y="5"/>
                  </a:lnTo>
                  <a:lnTo>
                    <a:pt x="76" y="2"/>
                  </a:lnTo>
                  <a:lnTo>
                    <a:pt x="86" y="1"/>
                  </a:lnTo>
                  <a:lnTo>
                    <a:pt x="97" y="0"/>
                  </a:lnTo>
                  <a:lnTo>
                    <a:pt x="97" y="0"/>
                  </a:lnTo>
                  <a:lnTo>
                    <a:pt x="110" y="1"/>
                  </a:lnTo>
                  <a:lnTo>
                    <a:pt x="122" y="2"/>
                  </a:lnTo>
                  <a:lnTo>
                    <a:pt x="133" y="5"/>
                  </a:lnTo>
                  <a:lnTo>
                    <a:pt x="144" y="8"/>
                  </a:lnTo>
                  <a:lnTo>
                    <a:pt x="152" y="12"/>
                  </a:lnTo>
                  <a:lnTo>
                    <a:pt x="160" y="17"/>
                  </a:lnTo>
                  <a:lnTo>
                    <a:pt x="168" y="22"/>
                  </a:lnTo>
                  <a:lnTo>
                    <a:pt x="174" y="28"/>
                  </a:lnTo>
                  <a:lnTo>
                    <a:pt x="179" y="34"/>
                  </a:lnTo>
                  <a:lnTo>
                    <a:pt x="183" y="40"/>
                  </a:lnTo>
                  <a:lnTo>
                    <a:pt x="187" y="46"/>
                  </a:lnTo>
                  <a:lnTo>
                    <a:pt x="189" y="52"/>
                  </a:lnTo>
                  <a:lnTo>
                    <a:pt x="193" y="65"/>
                  </a:lnTo>
                  <a:lnTo>
                    <a:pt x="194" y="77"/>
                  </a:lnTo>
                  <a:lnTo>
                    <a:pt x="194" y="77"/>
                  </a:lnTo>
                  <a:lnTo>
                    <a:pt x="194" y="90"/>
                  </a:lnTo>
                  <a:lnTo>
                    <a:pt x="192" y="101"/>
                  </a:lnTo>
                  <a:lnTo>
                    <a:pt x="188" y="111"/>
                  </a:lnTo>
                  <a:lnTo>
                    <a:pt x="185" y="119"/>
                  </a:lnTo>
                  <a:lnTo>
                    <a:pt x="180" y="126"/>
                  </a:lnTo>
                  <a:lnTo>
                    <a:pt x="174" y="132"/>
                  </a:lnTo>
                  <a:lnTo>
                    <a:pt x="162" y="143"/>
                  </a:lnTo>
                  <a:lnTo>
                    <a:pt x="148" y="153"/>
                  </a:lnTo>
                  <a:lnTo>
                    <a:pt x="136" y="162"/>
                  </a:lnTo>
                  <a:lnTo>
                    <a:pt x="132" y="167"/>
                  </a:lnTo>
                  <a:lnTo>
                    <a:pt x="128" y="174"/>
                  </a:lnTo>
                  <a:lnTo>
                    <a:pt x="124" y="182"/>
                  </a:lnTo>
                  <a:lnTo>
                    <a:pt x="123" y="189"/>
                  </a:lnTo>
                  <a:lnTo>
                    <a:pt x="123" y="204"/>
                  </a:lnTo>
                  <a:lnTo>
                    <a:pt x="70" y="204"/>
                  </a:lnTo>
                  <a:lnTo>
                    <a:pt x="70" y="186"/>
                  </a:lnTo>
                  <a:lnTo>
                    <a:pt x="70" y="186"/>
                  </a:lnTo>
                  <a:lnTo>
                    <a:pt x="71" y="174"/>
                  </a:lnTo>
                  <a:lnTo>
                    <a:pt x="74" y="165"/>
                  </a:lnTo>
                  <a:lnTo>
                    <a:pt x="77" y="155"/>
                  </a:lnTo>
                  <a:lnTo>
                    <a:pt x="82" y="148"/>
                  </a:lnTo>
                  <a:lnTo>
                    <a:pt x="87" y="141"/>
                  </a:lnTo>
                  <a:lnTo>
                    <a:pt x="92" y="135"/>
                  </a:lnTo>
                  <a:lnTo>
                    <a:pt x="104" y="125"/>
                  </a:lnTo>
                  <a:lnTo>
                    <a:pt x="115" y="115"/>
                  </a:lnTo>
                  <a:lnTo>
                    <a:pt x="124" y="107"/>
                  </a:lnTo>
                  <a:lnTo>
                    <a:pt x="128" y="102"/>
                  </a:lnTo>
                  <a:lnTo>
                    <a:pt x="130" y="96"/>
                  </a:lnTo>
                  <a:lnTo>
                    <a:pt x="133" y="89"/>
                  </a:lnTo>
                  <a:lnTo>
                    <a:pt x="133" y="82"/>
                  </a:lnTo>
                  <a:lnTo>
                    <a:pt x="133" y="82"/>
                  </a:lnTo>
                  <a:lnTo>
                    <a:pt x="133" y="73"/>
                  </a:lnTo>
                  <a:lnTo>
                    <a:pt x="130" y="66"/>
                  </a:lnTo>
                  <a:lnTo>
                    <a:pt x="128" y="60"/>
                  </a:lnTo>
                  <a:lnTo>
                    <a:pt x="124" y="55"/>
                  </a:lnTo>
                  <a:lnTo>
                    <a:pt x="120" y="52"/>
                  </a:lnTo>
                  <a:lnTo>
                    <a:pt x="114" y="49"/>
                  </a:lnTo>
                  <a:lnTo>
                    <a:pt x="106" y="47"/>
                  </a:lnTo>
                  <a:lnTo>
                    <a:pt x="99" y="47"/>
                  </a:lnTo>
                  <a:lnTo>
                    <a:pt x="99" y="47"/>
                  </a:lnTo>
                  <a:lnTo>
                    <a:pt x="89" y="48"/>
                  </a:lnTo>
                  <a:lnTo>
                    <a:pt x="81" y="50"/>
                  </a:lnTo>
                  <a:lnTo>
                    <a:pt x="74" y="55"/>
                  </a:lnTo>
                  <a:lnTo>
                    <a:pt x="68" y="61"/>
                  </a:lnTo>
                  <a:lnTo>
                    <a:pt x="64" y="70"/>
                  </a:lnTo>
                  <a:lnTo>
                    <a:pt x="61" y="78"/>
                  </a:lnTo>
                  <a:lnTo>
                    <a:pt x="59" y="88"/>
                  </a:lnTo>
                  <a:lnTo>
                    <a:pt x="58" y="97"/>
                  </a:lnTo>
                  <a:lnTo>
                    <a:pt x="0" y="97"/>
                  </a:lnTo>
                  <a:close/>
                  <a:moveTo>
                    <a:pt x="64" y="229"/>
                  </a:moveTo>
                  <a:lnTo>
                    <a:pt x="126" y="229"/>
                  </a:lnTo>
                  <a:lnTo>
                    <a:pt x="126" y="289"/>
                  </a:lnTo>
                  <a:lnTo>
                    <a:pt x="64" y="289"/>
                  </a:lnTo>
                  <a:lnTo>
                    <a:pt x="64" y="229"/>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99"/>
            <p:cNvSpPr>
              <a:spLocks/>
            </p:cNvSpPr>
            <p:nvPr/>
          </p:nvSpPr>
          <p:spPr bwMode="auto">
            <a:xfrm>
              <a:off x="4276725" y="5602288"/>
              <a:ext cx="155575" cy="153988"/>
            </a:xfrm>
            <a:custGeom>
              <a:avLst/>
              <a:gdLst>
                <a:gd name="T0" fmla="*/ 49 w 98"/>
                <a:gd name="T1" fmla="*/ 0 h 97"/>
                <a:gd name="T2" fmla="*/ 49 w 98"/>
                <a:gd name="T3" fmla="*/ 0 h 97"/>
                <a:gd name="T4" fmla="*/ 39 w 98"/>
                <a:gd name="T5" fmla="*/ 1 h 97"/>
                <a:gd name="T6" fmla="*/ 29 w 98"/>
                <a:gd name="T7" fmla="*/ 4 h 97"/>
                <a:gd name="T8" fmla="*/ 21 w 98"/>
                <a:gd name="T9" fmla="*/ 8 h 97"/>
                <a:gd name="T10" fmla="*/ 14 w 98"/>
                <a:gd name="T11" fmla="*/ 14 h 97"/>
                <a:gd name="T12" fmla="*/ 9 w 98"/>
                <a:gd name="T13" fmla="*/ 22 h 97"/>
                <a:gd name="T14" fmla="*/ 4 w 98"/>
                <a:gd name="T15" fmla="*/ 30 h 97"/>
                <a:gd name="T16" fmla="*/ 0 w 98"/>
                <a:gd name="T17" fmla="*/ 38 h 97"/>
                <a:gd name="T18" fmla="*/ 0 w 98"/>
                <a:gd name="T19" fmla="*/ 48 h 97"/>
                <a:gd name="T20" fmla="*/ 0 w 98"/>
                <a:gd name="T21" fmla="*/ 48 h 97"/>
                <a:gd name="T22" fmla="*/ 0 w 98"/>
                <a:gd name="T23" fmla="*/ 59 h 97"/>
                <a:gd name="T24" fmla="*/ 4 w 98"/>
                <a:gd name="T25" fmla="*/ 67 h 97"/>
                <a:gd name="T26" fmla="*/ 9 w 98"/>
                <a:gd name="T27" fmla="*/ 76 h 97"/>
                <a:gd name="T28" fmla="*/ 14 w 98"/>
                <a:gd name="T29" fmla="*/ 83 h 97"/>
                <a:gd name="T30" fmla="*/ 21 w 98"/>
                <a:gd name="T31" fmla="*/ 89 h 97"/>
                <a:gd name="T32" fmla="*/ 29 w 98"/>
                <a:gd name="T33" fmla="*/ 94 h 97"/>
                <a:gd name="T34" fmla="*/ 39 w 98"/>
                <a:gd name="T35" fmla="*/ 96 h 97"/>
                <a:gd name="T36" fmla="*/ 49 w 98"/>
                <a:gd name="T37" fmla="*/ 97 h 97"/>
                <a:gd name="T38" fmla="*/ 49 w 98"/>
                <a:gd name="T39" fmla="*/ 97 h 97"/>
                <a:gd name="T40" fmla="*/ 58 w 98"/>
                <a:gd name="T41" fmla="*/ 96 h 97"/>
                <a:gd name="T42" fmla="*/ 68 w 98"/>
                <a:gd name="T43" fmla="*/ 94 h 97"/>
                <a:gd name="T44" fmla="*/ 76 w 98"/>
                <a:gd name="T45" fmla="*/ 89 h 97"/>
                <a:gd name="T46" fmla="*/ 84 w 98"/>
                <a:gd name="T47" fmla="*/ 83 h 97"/>
                <a:gd name="T48" fmla="*/ 90 w 98"/>
                <a:gd name="T49" fmla="*/ 76 h 97"/>
                <a:gd name="T50" fmla="*/ 94 w 98"/>
                <a:gd name="T51" fmla="*/ 67 h 97"/>
                <a:gd name="T52" fmla="*/ 97 w 98"/>
                <a:gd name="T53" fmla="*/ 59 h 97"/>
                <a:gd name="T54" fmla="*/ 98 w 98"/>
                <a:gd name="T55" fmla="*/ 48 h 97"/>
                <a:gd name="T56" fmla="*/ 98 w 98"/>
                <a:gd name="T57" fmla="*/ 48 h 97"/>
                <a:gd name="T58" fmla="*/ 97 w 98"/>
                <a:gd name="T59" fmla="*/ 38 h 97"/>
                <a:gd name="T60" fmla="*/ 94 w 98"/>
                <a:gd name="T61" fmla="*/ 30 h 97"/>
                <a:gd name="T62" fmla="*/ 90 w 98"/>
                <a:gd name="T63" fmla="*/ 22 h 97"/>
                <a:gd name="T64" fmla="*/ 84 w 98"/>
                <a:gd name="T65" fmla="*/ 14 h 97"/>
                <a:gd name="T66" fmla="*/ 76 w 98"/>
                <a:gd name="T67" fmla="*/ 8 h 97"/>
                <a:gd name="T68" fmla="*/ 68 w 98"/>
                <a:gd name="T69" fmla="*/ 4 h 97"/>
                <a:gd name="T70" fmla="*/ 58 w 98"/>
                <a:gd name="T71" fmla="*/ 1 h 97"/>
                <a:gd name="T72" fmla="*/ 49 w 98"/>
                <a:gd name="T73" fmla="*/ 0 h 97"/>
                <a:gd name="T74" fmla="*/ 49 w 98"/>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97">
                  <a:moveTo>
                    <a:pt x="49" y="0"/>
                  </a:moveTo>
                  <a:lnTo>
                    <a:pt x="49" y="0"/>
                  </a:lnTo>
                  <a:lnTo>
                    <a:pt x="39" y="1"/>
                  </a:lnTo>
                  <a:lnTo>
                    <a:pt x="29" y="4"/>
                  </a:lnTo>
                  <a:lnTo>
                    <a:pt x="21" y="8"/>
                  </a:lnTo>
                  <a:lnTo>
                    <a:pt x="14" y="14"/>
                  </a:lnTo>
                  <a:lnTo>
                    <a:pt x="9" y="22"/>
                  </a:lnTo>
                  <a:lnTo>
                    <a:pt x="4" y="30"/>
                  </a:lnTo>
                  <a:lnTo>
                    <a:pt x="0" y="38"/>
                  </a:lnTo>
                  <a:lnTo>
                    <a:pt x="0" y="48"/>
                  </a:lnTo>
                  <a:lnTo>
                    <a:pt x="0" y="48"/>
                  </a:lnTo>
                  <a:lnTo>
                    <a:pt x="0" y="59"/>
                  </a:lnTo>
                  <a:lnTo>
                    <a:pt x="4" y="67"/>
                  </a:lnTo>
                  <a:lnTo>
                    <a:pt x="9" y="76"/>
                  </a:lnTo>
                  <a:lnTo>
                    <a:pt x="14" y="83"/>
                  </a:lnTo>
                  <a:lnTo>
                    <a:pt x="21" y="89"/>
                  </a:lnTo>
                  <a:lnTo>
                    <a:pt x="29" y="94"/>
                  </a:lnTo>
                  <a:lnTo>
                    <a:pt x="39" y="96"/>
                  </a:lnTo>
                  <a:lnTo>
                    <a:pt x="49" y="97"/>
                  </a:lnTo>
                  <a:lnTo>
                    <a:pt x="49" y="97"/>
                  </a:lnTo>
                  <a:lnTo>
                    <a:pt x="58" y="96"/>
                  </a:lnTo>
                  <a:lnTo>
                    <a:pt x="68" y="94"/>
                  </a:lnTo>
                  <a:lnTo>
                    <a:pt x="76" y="89"/>
                  </a:lnTo>
                  <a:lnTo>
                    <a:pt x="84" y="83"/>
                  </a:lnTo>
                  <a:lnTo>
                    <a:pt x="90" y="76"/>
                  </a:lnTo>
                  <a:lnTo>
                    <a:pt x="94" y="67"/>
                  </a:lnTo>
                  <a:lnTo>
                    <a:pt x="97" y="59"/>
                  </a:lnTo>
                  <a:lnTo>
                    <a:pt x="98" y="48"/>
                  </a:lnTo>
                  <a:lnTo>
                    <a:pt x="98" y="48"/>
                  </a:lnTo>
                  <a:lnTo>
                    <a:pt x="97" y="38"/>
                  </a:lnTo>
                  <a:lnTo>
                    <a:pt x="94" y="30"/>
                  </a:lnTo>
                  <a:lnTo>
                    <a:pt x="90" y="22"/>
                  </a:lnTo>
                  <a:lnTo>
                    <a:pt x="84" y="14"/>
                  </a:lnTo>
                  <a:lnTo>
                    <a:pt x="76" y="8"/>
                  </a:lnTo>
                  <a:lnTo>
                    <a:pt x="68" y="4"/>
                  </a:lnTo>
                  <a:lnTo>
                    <a:pt x="58" y="1"/>
                  </a:lnTo>
                  <a:lnTo>
                    <a:pt x="49" y="0"/>
                  </a:lnTo>
                  <a:lnTo>
                    <a:pt x="49" y="0"/>
                  </a:lnTo>
                  <a:close/>
                </a:path>
              </a:pathLst>
            </a:custGeom>
            <a:solidFill>
              <a:srgbClr val="01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0"/>
            <p:cNvSpPr>
              <a:spLocks noEditPoints="1"/>
            </p:cNvSpPr>
            <p:nvPr/>
          </p:nvSpPr>
          <p:spPr bwMode="auto">
            <a:xfrm>
              <a:off x="4330700" y="5637213"/>
              <a:ext cx="34925" cy="77788"/>
            </a:xfrm>
            <a:custGeom>
              <a:avLst/>
              <a:gdLst>
                <a:gd name="T0" fmla="*/ 21 w 22"/>
                <a:gd name="T1" fmla="*/ 47 h 49"/>
                <a:gd name="T2" fmla="*/ 16 w 22"/>
                <a:gd name="T3" fmla="*/ 48 h 49"/>
                <a:gd name="T4" fmla="*/ 12 w 22"/>
                <a:gd name="T5" fmla="*/ 49 h 49"/>
                <a:gd name="T6" fmla="*/ 9 w 22"/>
                <a:gd name="T7" fmla="*/ 48 h 49"/>
                <a:gd name="T8" fmla="*/ 6 w 22"/>
                <a:gd name="T9" fmla="*/ 47 h 49"/>
                <a:gd name="T10" fmla="*/ 4 w 22"/>
                <a:gd name="T11" fmla="*/ 42 h 49"/>
                <a:gd name="T12" fmla="*/ 4 w 22"/>
                <a:gd name="T13" fmla="*/ 39 h 49"/>
                <a:gd name="T14" fmla="*/ 5 w 22"/>
                <a:gd name="T15" fmla="*/ 37 h 49"/>
                <a:gd name="T16" fmla="*/ 7 w 22"/>
                <a:gd name="T17" fmla="*/ 28 h 49"/>
                <a:gd name="T18" fmla="*/ 7 w 22"/>
                <a:gd name="T19" fmla="*/ 26 h 49"/>
                <a:gd name="T20" fmla="*/ 7 w 22"/>
                <a:gd name="T21" fmla="*/ 24 h 49"/>
                <a:gd name="T22" fmla="*/ 7 w 22"/>
                <a:gd name="T23" fmla="*/ 21 h 49"/>
                <a:gd name="T24" fmla="*/ 5 w 22"/>
                <a:gd name="T25" fmla="*/ 20 h 49"/>
                <a:gd name="T26" fmla="*/ 3 w 22"/>
                <a:gd name="T27" fmla="*/ 20 h 49"/>
                <a:gd name="T28" fmla="*/ 1 w 22"/>
                <a:gd name="T29" fmla="*/ 19 h 49"/>
                <a:gd name="T30" fmla="*/ 6 w 22"/>
                <a:gd name="T31" fmla="*/ 16 h 49"/>
                <a:gd name="T32" fmla="*/ 11 w 22"/>
                <a:gd name="T33" fmla="*/ 15 h 49"/>
                <a:gd name="T34" fmla="*/ 13 w 22"/>
                <a:gd name="T35" fmla="*/ 16 h 49"/>
                <a:gd name="T36" fmla="*/ 16 w 22"/>
                <a:gd name="T37" fmla="*/ 18 h 49"/>
                <a:gd name="T38" fmla="*/ 18 w 22"/>
                <a:gd name="T39" fmla="*/ 22 h 49"/>
                <a:gd name="T40" fmla="*/ 18 w 22"/>
                <a:gd name="T41" fmla="*/ 25 h 49"/>
                <a:gd name="T42" fmla="*/ 18 w 22"/>
                <a:gd name="T43" fmla="*/ 27 h 49"/>
                <a:gd name="T44" fmla="*/ 15 w 22"/>
                <a:gd name="T45" fmla="*/ 36 h 49"/>
                <a:gd name="T46" fmla="*/ 15 w 22"/>
                <a:gd name="T47" fmla="*/ 39 h 49"/>
                <a:gd name="T48" fmla="*/ 15 w 22"/>
                <a:gd name="T49" fmla="*/ 40 h 49"/>
                <a:gd name="T50" fmla="*/ 15 w 22"/>
                <a:gd name="T51" fmla="*/ 43 h 49"/>
                <a:gd name="T52" fmla="*/ 18 w 22"/>
                <a:gd name="T53" fmla="*/ 44 h 49"/>
                <a:gd name="T54" fmla="*/ 21 w 22"/>
                <a:gd name="T55" fmla="*/ 44 h 49"/>
                <a:gd name="T56" fmla="*/ 22 w 22"/>
                <a:gd name="T57" fmla="*/ 43 h 49"/>
                <a:gd name="T58" fmla="*/ 22 w 22"/>
                <a:gd name="T59" fmla="*/ 4 h 49"/>
                <a:gd name="T60" fmla="*/ 21 w 22"/>
                <a:gd name="T61" fmla="*/ 9 h 49"/>
                <a:gd name="T62" fmla="*/ 18 w 22"/>
                <a:gd name="T63" fmla="*/ 10 h 49"/>
                <a:gd name="T64" fmla="*/ 16 w 22"/>
                <a:gd name="T65" fmla="*/ 10 h 49"/>
                <a:gd name="T66" fmla="*/ 12 w 22"/>
                <a:gd name="T67" fmla="*/ 9 h 49"/>
                <a:gd name="T68" fmla="*/ 11 w 22"/>
                <a:gd name="T69" fmla="*/ 7 h 49"/>
                <a:gd name="T70" fmla="*/ 10 w 22"/>
                <a:gd name="T71" fmla="*/ 4 h 49"/>
                <a:gd name="T72" fmla="*/ 12 w 22"/>
                <a:gd name="T73" fmla="*/ 1 h 49"/>
                <a:gd name="T74" fmla="*/ 13 w 22"/>
                <a:gd name="T75" fmla="*/ 0 h 49"/>
                <a:gd name="T76" fmla="*/ 16 w 22"/>
                <a:gd name="T77" fmla="*/ 0 h 49"/>
                <a:gd name="T78" fmla="*/ 21 w 22"/>
                <a:gd name="T79" fmla="*/ 1 h 49"/>
                <a:gd name="T80" fmla="*/ 22 w 22"/>
                <a:gd name="T81" fmla="*/ 3 h 49"/>
                <a:gd name="T82" fmla="*/ 22 w 22"/>
                <a:gd name="T8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49">
                  <a:moveTo>
                    <a:pt x="22" y="43"/>
                  </a:moveTo>
                  <a:lnTo>
                    <a:pt x="21" y="47"/>
                  </a:lnTo>
                  <a:lnTo>
                    <a:pt x="21" y="47"/>
                  </a:lnTo>
                  <a:lnTo>
                    <a:pt x="16" y="48"/>
                  </a:lnTo>
                  <a:lnTo>
                    <a:pt x="16" y="48"/>
                  </a:lnTo>
                  <a:lnTo>
                    <a:pt x="12" y="49"/>
                  </a:lnTo>
                  <a:lnTo>
                    <a:pt x="12" y="49"/>
                  </a:lnTo>
                  <a:lnTo>
                    <a:pt x="9" y="48"/>
                  </a:lnTo>
                  <a:lnTo>
                    <a:pt x="6" y="47"/>
                  </a:lnTo>
                  <a:lnTo>
                    <a:pt x="6" y="47"/>
                  </a:lnTo>
                  <a:lnTo>
                    <a:pt x="5" y="44"/>
                  </a:lnTo>
                  <a:lnTo>
                    <a:pt x="4" y="42"/>
                  </a:lnTo>
                  <a:lnTo>
                    <a:pt x="4" y="42"/>
                  </a:lnTo>
                  <a:lnTo>
                    <a:pt x="4" y="39"/>
                  </a:lnTo>
                  <a:lnTo>
                    <a:pt x="4" y="39"/>
                  </a:lnTo>
                  <a:lnTo>
                    <a:pt x="5" y="37"/>
                  </a:lnTo>
                  <a:lnTo>
                    <a:pt x="7" y="28"/>
                  </a:lnTo>
                  <a:lnTo>
                    <a:pt x="7" y="28"/>
                  </a:lnTo>
                  <a:lnTo>
                    <a:pt x="7" y="26"/>
                  </a:lnTo>
                  <a:lnTo>
                    <a:pt x="7" y="26"/>
                  </a:lnTo>
                  <a:lnTo>
                    <a:pt x="7" y="24"/>
                  </a:lnTo>
                  <a:lnTo>
                    <a:pt x="7" y="24"/>
                  </a:lnTo>
                  <a:lnTo>
                    <a:pt x="7" y="21"/>
                  </a:lnTo>
                  <a:lnTo>
                    <a:pt x="7" y="21"/>
                  </a:lnTo>
                  <a:lnTo>
                    <a:pt x="5" y="20"/>
                  </a:lnTo>
                  <a:lnTo>
                    <a:pt x="5" y="20"/>
                  </a:lnTo>
                  <a:lnTo>
                    <a:pt x="3" y="20"/>
                  </a:lnTo>
                  <a:lnTo>
                    <a:pt x="3" y="20"/>
                  </a:lnTo>
                  <a:lnTo>
                    <a:pt x="0" y="21"/>
                  </a:lnTo>
                  <a:lnTo>
                    <a:pt x="1" y="19"/>
                  </a:lnTo>
                  <a:lnTo>
                    <a:pt x="1" y="19"/>
                  </a:lnTo>
                  <a:lnTo>
                    <a:pt x="6" y="16"/>
                  </a:lnTo>
                  <a:lnTo>
                    <a:pt x="6" y="16"/>
                  </a:lnTo>
                  <a:lnTo>
                    <a:pt x="11" y="15"/>
                  </a:lnTo>
                  <a:lnTo>
                    <a:pt x="11" y="15"/>
                  </a:lnTo>
                  <a:lnTo>
                    <a:pt x="13" y="16"/>
                  </a:lnTo>
                  <a:lnTo>
                    <a:pt x="16" y="18"/>
                  </a:lnTo>
                  <a:lnTo>
                    <a:pt x="16" y="18"/>
                  </a:lnTo>
                  <a:lnTo>
                    <a:pt x="18" y="20"/>
                  </a:lnTo>
                  <a:lnTo>
                    <a:pt x="18" y="22"/>
                  </a:lnTo>
                  <a:lnTo>
                    <a:pt x="18" y="22"/>
                  </a:lnTo>
                  <a:lnTo>
                    <a:pt x="18" y="25"/>
                  </a:lnTo>
                  <a:lnTo>
                    <a:pt x="18" y="25"/>
                  </a:lnTo>
                  <a:lnTo>
                    <a:pt x="18" y="27"/>
                  </a:lnTo>
                  <a:lnTo>
                    <a:pt x="15" y="36"/>
                  </a:lnTo>
                  <a:lnTo>
                    <a:pt x="15" y="36"/>
                  </a:lnTo>
                  <a:lnTo>
                    <a:pt x="15" y="39"/>
                  </a:lnTo>
                  <a:lnTo>
                    <a:pt x="15" y="39"/>
                  </a:lnTo>
                  <a:lnTo>
                    <a:pt x="15" y="40"/>
                  </a:lnTo>
                  <a:lnTo>
                    <a:pt x="15" y="40"/>
                  </a:lnTo>
                  <a:lnTo>
                    <a:pt x="15" y="43"/>
                  </a:lnTo>
                  <a:lnTo>
                    <a:pt x="15" y="43"/>
                  </a:lnTo>
                  <a:lnTo>
                    <a:pt x="18" y="44"/>
                  </a:lnTo>
                  <a:lnTo>
                    <a:pt x="18" y="44"/>
                  </a:lnTo>
                  <a:lnTo>
                    <a:pt x="21" y="44"/>
                  </a:lnTo>
                  <a:lnTo>
                    <a:pt x="21" y="44"/>
                  </a:lnTo>
                  <a:lnTo>
                    <a:pt x="22" y="43"/>
                  </a:lnTo>
                  <a:lnTo>
                    <a:pt x="22" y="43"/>
                  </a:lnTo>
                  <a:close/>
                  <a:moveTo>
                    <a:pt x="22" y="4"/>
                  </a:moveTo>
                  <a:lnTo>
                    <a:pt x="22" y="4"/>
                  </a:lnTo>
                  <a:lnTo>
                    <a:pt x="22" y="7"/>
                  </a:lnTo>
                  <a:lnTo>
                    <a:pt x="21" y="9"/>
                  </a:lnTo>
                  <a:lnTo>
                    <a:pt x="21" y="9"/>
                  </a:lnTo>
                  <a:lnTo>
                    <a:pt x="18" y="10"/>
                  </a:lnTo>
                  <a:lnTo>
                    <a:pt x="16" y="10"/>
                  </a:lnTo>
                  <a:lnTo>
                    <a:pt x="16" y="10"/>
                  </a:lnTo>
                  <a:lnTo>
                    <a:pt x="13" y="10"/>
                  </a:lnTo>
                  <a:lnTo>
                    <a:pt x="12" y="9"/>
                  </a:lnTo>
                  <a:lnTo>
                    <a:pt x="12" y="9"/>
                  </a:lnTo>
                  <a:lnTo>
                    <a:pt x="11" y="7"/>
                  </a:lnTo>
                  <a:lnTo>
                    <a:pt x="10" y="4"/>
                  </a:lnTo>
                  <a:lnTo>
                    <a:pt x="10" y="4"/>
                  </a:lnTo>
                  <a:lnTo>
                    <a:pt x="11" y="3"/>
                  </a:lnTo>
                  <a:lnTo>
                    <a:pt x="12" y="1"/>
                  </a:lnTo>
                  <a:lnTo>
                    <a:pt x="12" y="1"/>
                  </a:lnTo>
                  <a:lnTo>
                    <a:pt x="13" y="0"/>
                  </a:lnTo>
                  <a:lnTo>
                    <a:pt x="16" y="0"/>
                  </a:lnTo>
                  <a:lnTo>
                    <a:pt x="16" y="0"/>
                  </a:lnTo>
                  <a:lnTo>
                    <a:pt x="18" y="0"/>
                  </a:lnTo>
                  <a:lnTo>
                    <a:pt x="21" y="1"/>
                  </a:lnTo>
                  <a:lnTo>
                    <a:pt x="21" y="1"/>
                  </a:lnTo>
                  <a:lnTo>
                    <a:pt x="22" y="3"/>
                  </a:lnTo>
                  <a:lnTo>
                    <a:pt x="22" y="4"/>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01"/>
            <p:cNvSpPr>
              <a:spLocks noEditPoints="1"/>
            </p:cNvSpPr>
            <p:nvPr/>
          </p:nvSpPr>
          <p:spPr bwMode="auto">
            <a:xfrm>
              <a:off x="4800600" y="5534025"/>
              <a:ext cx="79375" cy="295275"/>
            </a:xfrm>
            <a:custGeom>
              <a:avLst/>
              <a:gdLst>
                <a:gd name="T0" fmla="*/ 50 w 50"/>
                <a:gd name="T1" fmla="*/ 24 h 186"/>
                <a:gd name="T2" fmla="*/ 48 w 50"/>
                <a:gd name="T3" fmla="*/ 37 h 186"/>
                <a:gd name="T4" fmla="*/ 44 w 50"/>
                <a:gd name="T5" fmla="*/ 57 h 186"/>
                <a:gd name="T6" fmla="*/ 38 w 50"/>
                <a:gd name="T7" fmla="*/ 84 h 186"/>
                <a:gd name="T8" fmla="*/ 19 w 50"/>
                <a:gd name="T9" fmla="*/ 124 h 186"/>
                <a:gd name="T10" fmla="*/ 13 w 50"/>
                <a:gd name="T11" fmla="*/ 84 h 186"/>
                <a:gd name="T12" fmla="*/ 7 w 50"/>
                <a:gd name="T13" fmla="*/ 56 h 186"/>
                <a:gd name="T14" fmla="*/ 3 w 50"/>
                <a:gd name="T15" fmla="*/ 37 h 186"/>
                <a:gd name="T16" fmla="*/ 1 w 50"/>
                <a:gd name="T17" fmla="*/ 22 h 186"/>
                <a:gd name="T18" fmla="*/ 1 w 50"/>
                <a:gd name="T19" fmla="*/ 18 h 186"/>
                <a:gd name="T20" fmla="*/ 5 w 50"/>
                <a:gd name="T21" fmla="*/ 10 h 186"/>
                <a:gd name="T22" fmla="*/ 9 w 50"/>
                <a:gd name="T23" fmla="*/ 7 h 186"/>
                <a:gd name="T24" fmla="*/ 16 w 50"/>
                <a:gd name="T25" fmla="*/ 1 h 186"/>
                <a:gd name="T26" fmla="*/ 25 w 50"/>
                <a:gd name="T27" fmla="*/ 0 h 186"/>
                <a:gd name="T28" fmla="*/ 30 w 50"/>
                <a:gd name="T29" fmla="*/ 0 h 186"/>
                <a:gd name="T30" fmla="*/ 39 w 50"/>
                <a:gd name="T31" fmla="*/ 3 h 186"/>
                <a:gd name="T32" fmla="*/ 42 w 50"/>
                <a:gd name="T33" fmla="*/ 7 h 186"/>
                <a:gd name="T34" fmla="*/ 48 w 50"/>
                <a:gd name="T35" fmla="*/ 14 h 186"/>
                <a:gd name="T36" fmla="*/ 50 w 50"/>
                <a:gd name="T37" fmla="*/ 24 h 186"/>
                <a:gd name="T38" fmla="*/ 48 w 50"/>
                <a:gd name="T39" fmla="*/ 163 h 186"/>
                <a:gd name="T40" fmla="*/ 48 w 50"/>
                <a:gd name="T41" fmla="*/ 167 h 186"/>
                <a:gd name="T42" fmla="*/ 45 w 50"/>
                <a:gd name="T43" fmla="*/ 175 h 186"/>
                <a:gd name="T44" fmla="*/ 41 w 50"/>
                <a:gd name="T45" fmla="*/ 179 h 186"/>
                <a:gd name="T46" fmla="*/ 34 w 50"/>
                <a:gd name="T47" fmla="*/ 184 h 186"/>
                <a:gd name="T48" fmla="*/ 24 w 50"/>
                <a:gd name="T49" fmla="*/ 186 h 186"/>
                <a:gd name="T50" fmla="*/ 19 w 50"/>
                <a:gd name="T51" fmla="*/ 185 h 186"/>
                <a:gd name="T52" fmla="*/ 11 w 50"/>
                <a:gd name="T53" fmla="*/ 183 h 186"/>
                <a:gd name="T54" fmla="*/ 7 w 50"/>
                <a:gd name="T55" fmla="*/ 179 h 186"/>
                <a:gd name="T56" fmla="*/ 1 w 50"/>
                <a:gd name="T57" fmla="*/ 172 h 186"/>
                <a:gd name="T58" fmla="*/ 0 w 50"/>
                <a:gd name="T59" fmla="*/ 162 h 186"/>
                <a:gd name="T60" fmla="*/ 0 w 50"/>
                <a:gd name="T61" fmla="*/ 157 h 186"/>
                <a:gd name="T62" fmla="*/ 4 w 50"/>
                <a:gd name="T63" fmla="*/ 150 h 186"/>
                <a:gd name="T64" fmla="*/ 7 w 50"/>
                <a:gd name="T65" fmla="*/ 145 h 186"/>
                <a:gd name="T66" fmla="*/ 16 w 50"/>
                <a:gd name="T67" fmla="*/ 140 h 186"/>
                <a:gd name="T68" fmla="*/ 24 w 50"/>
                <a:gd name="T69" fmla="*/ 139 h 186"/>
                <a:gd name="T70" fmla="*/ 29 w 50"/>
                <a:gd name="T71" fmla="*/ 139 h 186"/>
                <a:gd name="T72" fmla="*/ 38 w 50"/>
                <a:gd name="T73" fmla="*/ 143 h 186"/>
                <a:gd name="T74" fmla="*/ 41 w 50"/>
                <a:gd name="T75" fmla="*/ 146 h 186"/>
                <a:gd name="T76" fmla="*/ 47 w 50"/>
                <a:gd name="T77" fmla="*/ 154 h 186"/>
                <a:gd name="T78" fmla="*/ 48 w 50"/>
                <a:gd name="T79" fmla="*/ 1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186">
                  <a:moveTo>
                    <a:pt x="50" y="24"/>
                  </a:moveTo>
                  <a:lnTo>
                    <a:pt x="50" y="24"/>
                  </a:lnTo>
                  <a:lnTo>
                    <a:pt x="48" y="37"/>
                  </a:lnTo>
                  <a:lnTo>
                    <a:pt x="48" y="37"/>
                  </a:lnTo>
                  <a:lnTo>
                    <a:pt x="44" y="57"/>
                  </a:lnTo>
                  <a:lnTo>
                    <a:pt x="44" y="57"/>
                  </a:lnTo>
                  <a:lnTo>
                    <a:pt x="38" y="84"/>
                  </a:lnTo>
                  <a:lnTo>
                    <a:pt x="38" y="84"/>
                  </a:lnTo>
                  <a:lnTo>
                    <a:pt x="29" y="124"/>
                  </a:lnTo>
                  <a:lnTo>
                    <a:pt x="19" y="124"/>
                  </a:lnTo>
                  <a:lnTo>
                    <a:pt x="19" y="124"/>
                  </a:lnTo>
                  <a:lnTo>
                    <a:pt x="13" y="84"/>
                  </a:lnTo>
                  <a:lnTo>
                    <a:pt x="13" y="84"/>
                  </a:lnTo>
                  <a:lnTo>
                    <a:pt x="7" y="56"/>
                  </a:lnTo>
                  <a:lnTo>
                    <a:pt x="7" y="56"/>
                  </a:lnTo>
                  <a:lnTo>
                    <a:pt x="3" y="37"/>
                  </a:lnTo>
                  <a:lnTo>
                    <a:pt x="3" y="37"/>
                  </a:lnTo>
                  <a:lnTo>
                    <a:pt x="1" y="22"/>
                  </a:lnTo>
                  <a:lnTo>
                    <a:pt x="1" y="22"/>
                  </a:lnTo>
                  <a:lnTo>
                    <a:pt x="1" y="18"/>
                  </a:lnTo>
                  <a:lnTo>
                    <a:pt x="3" y="14"/>
                  </a:lnTo>
                  <a:lnTo>
                    <a:pt x="5" y="10"/>
                  </a:lnTo>
                  <a:lnTo>
                    <a:pt x="9" y="7"/>
                  </a:lnTo>
                  <a:lnTo>
                    <a:pt x="9" y="7"/>
                  </a:lnTo>
                  <a:lnTo>
                    <a:pt x="12" y="3"/>
                  </a:lnTo>
                  <a:lnTo>
                    <a:pt x="16" y="1"/>
                  </a:lnTo>
                  <a:lnTo>
                    <a:pt x="21" y="0"/>
                  </a:lnTo>
                  <a:lnTo>
                    <a:pt x="25" y="0"/>
                  </a:lnTo>
                  <a:lnTo>
                    <a:pt x="25" y="0"/>
                  </a:lnTo>
                  <a:lnTo>
                    <a:pt x="30" y="0"/>
                  </a:lnTo>
                  <a:lnTo>
                    <a:pt x="35" y="1"/>
                  </a:lnTo>
                  <a:lnTo>
                    <a:pt x="39" y="3"/>
                  </a:lnTo>
                  <a:lnTo>
                    <a:pt x="42" y="7"/>
                  </a:lnTo>
                  <a:lnTo>
                    <a:pt x="42" y="7"/>
                  </a:lnTo>
                  <a:lnTo>
                    <a:pt x="46" y="10"/>
                  </a:lnTo>
                  <a:lnTo>
                    <a:pt x="48" y="14"/>
                  </a:lnTo>
                  <a:lnTo>
                    <a:pt x="50" y="19"/>
                  </a:lnTo>
                  <a:lnTo>
                    <a:pt x="50" y="24"/>
                  </a:lnTo>
                  <a:lnTo>
                    <a:pt x="50" y="24"/>
                  </a:lnTo>
                  <a:close/>
                  <a:moveTo>
                    <a:pt x="48" y="163"/>
                  </a:moveTo>
                  <a:lnTo>
                    <a:pt x="48" y="163"/>
                  </a:lnTo>
                  <a:lnTo>
                    <a:pt x="48" y="167"/>
                  </a:lnTo>
                  <a:lnTo>
                    <a:pt x="47" y="172"/>
                  </a:lnTo>
                  <a:lnTo>
                    <a:pt x="45" y="175"/>
                  </a:lnTo>
                  <a:lnTo>
                    <a:pt x="41" y="179"/>
                  </a:lnTo>
                  <a:lnTo>
                    <a:pt x="41" y="179"/>
                  </a:lnTo>
                  <a:lnTo>
                    <a:pt x="38" y="183"/>
                  </a:lnTo>
                  <a:lnTo>
                    <a:pt x="34" y="184"/>
                  </a:lnTo>
                  <a:lnTo>
                    <a:pt x="29" y="186"/>
                  </a:lnTo>
                  <a:lnTo>
                    <a:pt x="24" y="186"/>
                  </a:lnTo>
                  <a:lnTo>
                    <a:pt x="24" y="186"/>
                  </a:lnTo>
                  <a:lnTo>
                    <a:pt x="19" y="185"/>
                  </a:lnTo>
                  <a:lnTo>
                    <a:pt x="15" y="184"/>
                  </a:lnTo>
                  <a:lnTo>
                    <a:pt x="11" y="183"/>
                  </a:lnTo>
                  <a:lnTo>
                    <a:pt x="7" y="179"/>
                  </a:lnTo>
                  <a:lnTo>
                    <a:pt x="7" y="179"/>
                  </a:lnTo>
                  <a:lnTo>
                    <a:pt x="4" y="175"/>
                  </a:lnTo>
                  <a:lnTo>
                    <a:pt x="1" y="172"/>
                  </a:lnTo>
                  <a:lnTo>
                    <a:pt x="0" y="167"/>
                  </a:lnTo>
                  <a:lnTo>
                    <a:pt x="0" y="162"/>
                  </a:lnTo>
                  <a:lnTo>
                    <a:pt x="0" y="162"/>
                  </a:lnTo>
                  <a:lnTo>
                    <a:pt x="0" y="157"/>
                  </a:lnTo>
                  <a:lnTo>
                    <a:pt x="1" y="154"/>
                  </a:lnTo>
                  <a:lnTo>
                    <a:pt x="4" y="150"/>
                  </a:lnTo>
                  <a:lnTo>
                    <a:pt x="7" y="145"/>
                  </a:lnTo>
                  <a:lnTo>
                    <a:pt x="7" y="145"/>
                  </a:lnTo>
                  <a:lnTo>
                    <a:pt x="11" y="143"/>
                  </a:lnTo>
                  <a:lnTo>
                    <a:pt x="16" y="140"/>
                  </a:lnTo>
                  <a:lnTo>
                    <a:pt x="19" y="139"/>
                  </a:lnTo>
                  <a:lnTo>
                    <a:pt x="24" y="139"/>
                  </a:lnTo>
                  <a:lnTo>
                    <a:pt x="24" y="139"/>
                  </a:lnTo>
                  <a:lnTo>
                    <a:pt x="29" y="139"/>
                  </a:lnTo>
                  <a:lnTo>
                    <a:pt x="34" y="140"/>
                  </a:lnTo>
                  <a:lnTo>
                    <a:pt x="38" y="143"/>
                  </a:lnTo>
                  <a:lnTo>
                    <a:pt x="41" y="146"/>
                  </a:lnTo>
                  <a:lnTo>
                    <a:pt x="41" y="146"/>
                  </a:lnTo>
                  <a:lnTo>
                    <a:pt x="45" y="150"/>
                  </a:lnTo>
                  <a:lnTo>
                    <a:pt x="47" y="154"/>
                  </a:lnTo>
                  <a:lnTo>
                    <a:pt x="48" y="158"/>
                  </a:lnTo>
                  <a:lnTo>
                    <a:pt x="48" y="163"/>
                  </a:lnTo>
                  <a:lnTo>
                    <a:pt x="48" y="163"/>
                  </a:ln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672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3" y="385701"/>
            <a:ext cx="8276219" cy="492443"/>
          </a:xfrm>
        </p:spPr>
        <p:txBody>
          <a:bodyPr/>
          <a:lstStyle/>
          <a:p>
            <a:r>
              <a:rPr lang="zh-CN" altLang="en-US" dirty="0"/>
              <a:t>利率跳升机制（续）</a:t>
            </a:r>
          </a:p>
        </p:txBody>
      </p:sp>
      <p:grpSp>
        <p:nvGrpSpPr>
          <p:cNvPr id="6" name="Group 5"/>
          <p:cNvGrpSpPr/>
          <p:nvPr/>
        </p:nvGrpSpPr>
        <p:grpSpPr>
          <a:xfrm>
            <a:off x="818462" y="1362837"/>
            <a:ext cx="8272650" cy="998087"/>
            <a:chOff x="2965257" y="2863789"/>
            <a:chExt cx="3721161" cy="562168"/>
          </a:xfrm>
        </p:grpSpPr>
        <p:sp>
          <p:nvSpPr>
            <p:cNvPr id="251" name="Rounded Rectangle 250"/>
            <p:cNvSpPr>
              <a:spLocks/>
            </p:cNvSpPr>
            <p:nvPr/>
          </p:nvSpPr>
          <p:spPr>
            <a:xfrm>
              <a:off x="2965257" y="2863789"/>
              <a:ext cx="3721161" cy="562168"/>
            </a:xfrm>
            <a:prstGeom prst="roundRect">
              <a:avLst>
                <a:gd name="adj" fmla="val 54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zh-CN" altLang="en-US" dirty="0">
                  <a:solidFill>
                    <a:schemeClr val="tx1"/>
                  </a:solidFill>
                  <a:latin typeface="Arial" panose="020B0604020202020204" pitchFamily="34" charset="0"/>
                  <a:ea typeface="微软雅黑" panose="020B0503020204020204" pitchFamily="34" charset="-122"/>
                </a:rPr>
                <a:t>发行方应当</a:t>
              </a:r>
              <a:r>
                <a:rPr lang="zh-CN" altLang="en-US" b="1" dirty="0">
                  <a:solidFill>
                    <a:srgbClr val="BC204B"/>
                  </a:solidFill>
                  <a:latin typeface="Arial" panose="020B0604020202020204" pitchFamily="34" charset="0"/>
                  <a:ea typeface="微软雅黑" panose="020B0503020204020204" pitchFamily="34" charset="-122"/>
                  <a:cs typeface="Arial" panose="020B0604020202020204" pitchFamily="34" charset="0"/>
                </a:rPr>
                <a:t>结合所处实际环境</a:t>
              </a:r>
              <a:r>
                <a:rPr lang="zh-CN" altLang="en-US" dirty="0">
                  <a:solidFill>
                    <a:schemeClr val="tx1"/>
                  </a:solidFill>
                  <a:latin typeface="Arial" panose="020B0604020202020204" pitchFamily="34" charset="0"/>
                  <a:ea typeface="微软雅黑" panose="020B0503020204020204" pitchFamily="34" charset="-122"/>
                </a:rPr>
                <a:t>考虑该利率跳升条款是否构成交付现金或其他金融资产的合同义务：</a:t>
              </a:r>
              <a:endParaRPr lang="en-US" dirty="0">
                <a:solidFill>
                  <a:schemeClr val="tx1"/>
                </a:solidFill>
                <a:latin typeface="Arial" panose="020B0604020202020204" pitchFamily="34" charset="0"/>
                <a:ea typeface="微软雅黑" panose="020B0503020204020204" pitchFamily="34" charset="-122"/>
              </a:endParaRPr>
            </a:p>
          </p:txBody>
        </p:sp>
        <p:sp>
          <p:nvSpPr>
            <p:cNvPr id="254" name="Freeform 253"/>
            <p:cNvSpPr>
              <a:spLocks/>
            </p:cNvSpPr>
            <p:nvPr/>
          </p:nvSpPr>
          <p:spPr>
            <a:xfrm>
              <a:off x="2965257" y="2863790"/>
              <a:ext cx="3721161" cy="49341"/>
            </a:xfrm>
            <a:custGeom>
              <a:avLst/>
              <a:gdLst>
                <a:gd name="connsiteX0" fmla="*/ 27362 w 5691566"/>
                <a:gd name="connsiteY0" fmla="*/ 0 h 57600"/>
                <a:gd name="connsiteX1" fmla="*/ 5664204 w 5691566"/>
                <a:gd name="connsiteY1" fmla="*/ 0 h 57600"/>
                <a:gd name="connsiteX2" fmla="*/ 5691566 w 5691566"/>
                <a:gd name="connsiteY2" fmla="*/ 27362 h 57600"/>
                <a:gd name="connsiteX3" fmla="*/ 5691566 w 5691566"/>
                <a:gd name="connsiteY3" fmla="*/ 57600 h 57600"/>
                <a:gd name="connsiteX4" fmla="*/ 0 w 5691566"/>
                <a:gd name="connsiteY4" fmla="*/ 57600 h 57600"/>
                <a:gd name="connsiteX5" fmla="*/ 0 w 5691566"/>
                <a:gd name="connsiteY5" fmla="*/ 27362 h 57600"/>
                <a:gd name="connsiteX6" fmla="*/ 27362 w 5691566"/>
                <a:gd name="connsiteY6" fmla="*/ 0 h 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1566" h="57600">
                  <a:moveTo>
                    <a:pt x="27362" y="0"/>
                  </a:moveTo>
                  <a:lnTo>
                    <a:pt x="5664204" y="0"/>
                  </a:lnTo>
                  <a:cubicBezTo>
                    <a:pt x="5679316" y="0"/>
                    <a:pt x="5691566" y="12250"/>
                    <a:pt x="5691566" y="27362"/>
                  </a:cubicBezTo>
                  <a:lnTo>
                    <a:pt x="5691566" y="57600"/>
                  </a:lnTo>
                  <a:lnTo>
                    <a:pt x="0" y="57600"/>
                  </a:lnTo>
                  <a:lnTo>
                    <a:pt x="0" y="27362"/>
                  </a:lnTo>
                  <a:cubicBezTo>
                    <a:pt x="0" y="12250"/>
                    <a:pt x="12250" y="0"/>
                    <a:pt x="273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en-US" sz="1600" dirty="0">
                <a:solidFill>
                  <a:schemeClr val="tx1"/>
                </a:solidFill>
                <a:latin typeface="Arial" panose="020B0604020202020204" pitchFamily="34" charset="0"/>
                <a:ea typeface="微软雅黑" panose="020B0503020204020204" pitchFamily="34" charset="-122"/>
              </a:endParaRPr>
            </a:p>
          </p:txBody>
        </p:sp>
      </p:grpSp>
      <p:grpSp>
        <p:nvGrpSpPr>
          <p:cNvPr id="10" name="Group 9"/>
          <p:cNvGrpSpPr/>
          <p:nvPr/>
        </p:nvGrpSpPr>
        <p:grpSpPr>
          <a:xfrm>
            <a:off x="838382" y="3001142"/>
            <a:ext cx="4500818" cy="2267777"/>
            <a:chOff x="838382" y="3760558"/>
            <a:chExt cx="4252234" cy="1937068"/>
          </a:xfrm>
        </p:grpSpPr>
        <p:sp>
          <p:nvSpPr>
            <p:cNvPr id="259" name="Rounded Rectangle 258"/>
            <p:cNvSpPr>
              <a:spLocks noChangeAspect="1"/>
            </p:cNvSpPr>
            <p:nvPr/>
          </p:nvSpPr>
          <p:spPr>
            <a:xfrm>
              <a:off x="838382" y="3760558"/>
              <a:ext cx="4252234" cy="1937068"/>
            </a:xfrm>
            <a:prstGeom prst="roundRect">
              <a:avLst>
                <a:gd name="adj" fmla="val 1466"/>
              </a:avLst>
            </a:prstGeom>
            <a:noFill/>
            <a:ln w="63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180023" tIns="684000" rIns="180023" bIns="180023" rtlCol="0" anchor="t"/>
            <a:lstStyle/>
            <a:p>
              <a:pPr marL="0" lvl="2">
                <a:spcBef>
                  <a:spcPts val="1200"/>
                </a:spcBef>
                <a:buClr>
                  <a:srgbClr val="97989A"/>
                </a:buClr>
              </a:pPr>
              <a:endParaRPr lang="en-US" sz="1600" dirty="0">
                <a:solidFill>
                  <a:schemeClr val="tx1"/>
                </a:solidFill>
                <a:latin typeface="Arial" panose="020B0604020202020204" pitchFamily="34" charset="0"/>
                <a:ea typeface="微软雅黑" panose="020B0503020204020204" pitchFamily="34" charset="-122"/>
                <a:cs typeface="Arial" pitchFamily="34" charset="0"/>
              </a:endParaRPr>
            </a:p>
          </p:txBody>
        </p:sp>
        <p:sp>
          <p:nvSpPr>
            <p:cNvPr id="261" name="Freeform 260"/>
            <p:cNvSpPr>
              <a:spLocks noChangeAspect="1"/>
            </p:cNvSpPr>
            <p:nvPr/>
          </p:nvSpPr>
          <p:spPr>
            <a:xfrm>
              <a:off x="965637" y="3846127"/>
              <a:ext cx="4001575" cy="1762669"/>
            </a:xfrm>
            <a:custGeom>
              <a:avLst/>
              <a:gdLst>
                <a:gd name="connsiteX0" fmla="*/ 64326 w 8712967"/>
                <a:gd name="connsiteY0" fmla="*/ 0 h 2483643"/>
                <a:gd name="connsiteX1" fmla="*/ 8648641 w 8712967"/>
                <a:gd name="connsiteY1" fmla="*/ 0 h 2483643"/>
                <a:gd name="connsiteX2" fmla="*/ 8712967 w 8712967"/>
                <a:gd name="connsiteY2" fmla="*/ 64326 h 2483643"/>
                <a:gd name="connsiteX3" fmla="*/ 8712967 w 8712967"/>
                <a:gd name="connsiteY3" fmla="*/ 2483643 h 2483643"/>
                <a:gd name="connsiteX4" fmla="*/ 0 w 8712967"/>
                <a:gd name="connsiteY4" fmla="*/ 2483643 h 2483643"/>
                <a:gd name="connsiteX5" fmla="*/ 0 w 8712967"/>
                <a:gd name="connsiteY5" fmla="*/ 64326 h 2483643"/>
                <a:gd name="connsiteX6" fmla="*/ 64326 w 8712967"/>
                <a:gd name="connsiteY6" fmla="*/ 0 h 248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2967" h="2483643">
                  <a:moveTo>
                    <a:pt x="64326" y="0"/>
                  </a:moveTo>
                  <a:lnTo>
                    <a:pt x="8648641" y="0"/>
                  </a:lnTo>
                  <a:cubicBezTo>
                    <a:pt x="8684167" y="0"/>
                    <a:pt x="8712967" y="28800"/>
                    <a:pt x="8712967" y="64326"/>
                  </a:cubicBezTo>
                  <a:lnTo>
                    <a:pt x="8712967" y="2483643"/>
                  </a:lnTo>
                  <a:lnTo>
                    <a:pt x="0" y="2483643"/>
                  </a:lnTo>
                  <a:lnTo>
                    <a:pt x="0" y="64326"/>
                  </a:lnTo>
                  <a:cubicBezTo>
                    <a:pt x="0" y="28800"/>
                    <a:pt x="28800" y="0"/>
                    <a:pt x="64326" y="0"/>
                  </a:cubicBezTo>
                  <a:close/>
                </a:path>
              </a:pathLst>
            </a:cu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180023" tIns="180000" rIns="180023" bIns="180023" rtlCol="0" anchor="b">
              <a:noAutofit/>
            </a:bodyPr>
            <a:lstStyle/>
            <a:p>
              <a:pPr marL="273050" lvl="2" indent="-273050">
                <a:spcBef>
                  <a:spcPts val="1200"/>
                </a:spcBef>
                <a:buClr>
                  <a:srgbClr val="97989A"/>
                </a:buClr>
                <a:buFont typeface="Arial" pitchFamily="34" charset="0"/>
                <a:buChar char="■"/>
              </a:pPr>
              <a:endParaRPr lang="en-US" sz="600" dirty="0">
                <a:solidFill>
                  <a:schemeClr val="tx1"/>
                </a:solidFill>
                <a:latin typeface="Arial" panose="020B0604020202020204" pitchFamily="34" charset="0"/>
                <a:ea typeface="微软雅黑" panose="020B0503020204020204" pitchFamily="34" charset="-122"/>
                <a:cs typeface="Arial" pitchFamily="34" charset="0"/>
              </a:endParaRPr>
            </a:p>
          </p:txBody>
        </p:sp>
      </p:grpSp>
      <p:sp>
        <p:nvSpPr>
          <p:cNvPr id="9" name="Rectangle 8"/>
          <p:cNvSpPr/>
          <p:nvPr/>
        </p:nvSpPr>
        <p:spPr>
          <a:xfrm>
            <a:off x="1080973" y="3311953"/>
            <a:ext cx="3982346" cy="1723549"/>
          </a:xfrm>
          <a:prstGeom prst="rect">
            <a:avLst/>
          </a:prstGeom>
        </p:spPr>
        <p:txBody>
          <a:bodyPr wrap="square">
            <a:spAutoFit/>
          </a:bodyPr>
          <a:lstStyle/>
          <a:p>
            <a:pPr marL="285750" indent="-285750">
              <a:spcAft>
                <a:spcPts val="300"/>
              </a:spcAft>
              <a:buFont typeface="Wingdings" panose="05000000000000000000" pitchFamily="2" charset="2"/>
              <a:buChar char="Ø"/>
            </a:pPr>
            <a:r>
              <a:rPr lang="zh-CN" altLang="en-US" sz="1600" dirty="0">
                <a:solidFill>
                  <a:srgbClr val="000000"/>
                </a:solidFill>
                <a:latin typeface="Arial" panose="020B0604020202020204" pitchFamily="34" charset="0"/>
                <a:ea typeface="微软雅黑" panose="020B0503020204020204" pitchFamily="34" charset="-122"/>
              </a:rPr>
              <a:t>跳升次数有限、有最高票息限制（即“封顶”）且封顶利率</a:t>
            </a:r>
            <a:r>
              <a:rPr lang="zh-CN" altLang="en-US" sz="1600" b="1" dirty="0">
                <a:solidFill>
                  <a:srgbClr val="BC204B"/>
                </a:solidFill>
                <a:latin typeface="Arial" panose="020B0604020202020204" pitchFamily="34" charset="0"/>
                <a:ea typeface="微软雅黑" panose="020B0503020204020204" pitchFamily="34" charset="-122"/>
                <a:cs typeface="Arial" panose="020B0604020202020204" pitchFamily="34" charset="0"/>
              </a:rPr>
              <a:t>未超过同期同行业同类型工具平均的利率水平</a:t>
            </a:r>
            <a:r>
              <a:rPr lang="zh-CN" altLang="en-US" sz="1600" dirty="0">
                <a:solidFill>
                  <a:srgbClr val="000000"/>
                </a:solidFill>
                <a:latin typeface="Arial" panose="020B0604020202020204" pitchFamily="34" charset="0"/>
                <a:ea typeface="微软雅黑" panose="020B0503020204020204" pitchFamily="34" charset="-122"/>
              </a:rPr>
              <a:t>，或者</a:t>
            </a:r>
            <a:endParaRPr lang="en-US" altLang="zh-CN" sz="1600" dirty="0">
              <a:solidFill>
                <a:srgbClr val="000000"/>
              </a:solidFill>
              <a:latin typeface="Arial" panose="020B0604020202020204" pitchFamily="34" charset="0"/>
              <a:ea typeface="微软雅黑" panose="020B0503020204020204" pitchFamily="34" charset="-122"/>
            </a:endParaRPr>
          </a:p>
          <a:p>
            <a:pPr marL="285750" indent="-285750">
              <a:spcAft>
                <a:spcPts val="300"/>
              </a:spcAft>
              <a:buFont typeface="Wingdings" panose="05000000000000000000" pitchFamily="2" charset="2"/>
              <a:buChar char="Ø"/>
            </a:pPr>
            <a:r>
              <a:rPr lang="zh-CN" altLang="en-US" sz="1600" dirty="0">
                <a:solidFill>
                  <a:srgbClr val="000000"/>
                </a:solidFill>
                <a:latin typeface="Arial" panose="020B0604020202020204" pitchFamily="34" charset="0"/>
                <a:ea typeface="微软雅黑" panose="020B0503020204020204" pitchFamily="34" charset="-122"/>
              </a:rPr>
              <a:t>跳升总幅度较小且封顶利率</a:t>
            </a:r>
            <a:r>
              <a:rPr lang="zh-CN" altLang="en-US" sz="1600" b="1" dirty="0">
                <a:solidFill>
                  <a:srgbClr val="BC204B"/>
                </a:solidFill>
                <a:latin typeface="Arial" panose="020B0604020202020204" pitchFamily="34" charset="0"/>
                <a:ea typeface="微软雅黑" panose="020B0503020204020204" pitchFamily="34" charset="-122"/>
                <a:cs typeface="Arial" panose="020B0604020202020204" pitchFamily="34" charset="0"/>
              </a:rPr>
              <a:t>未超过</a:t>
            </a:r>
            <a:r>
              <a:rPr lang="zh-CN" altLang="en-US" sz="1600" dirty="0">
                <a:solidFill>
                  <a:srgbClr val="000000"/>
                </a:solidFill>
                <a:latin typeface="Arial" panose="020B0604020202020204" pitchFamily="34" charset="0"/>
                <a:ea typeface="微软雅黑" panose="020B0503020204020204" pitchFamily="34" charset="-122"/>
              </a:rPr>
              <a:t>同期同行业同类型工具平均的利率水平</a:t>
            </a:r>
            <a:endParaRPr lang="en-US" altLang="zh-CN" sz="1600" dirty="0">
              <a:solidFill>
                <a:srgbClr val="000000"/>
              </a:solidFill>
              <a:latin typeface="Arial" panose="020B0604020202020204" pitchFamily="34" charset="0"/>
              <a:ea typeface="微软雅黑" panose="020B0503020204020204" pitchFamily="34" charset="-122"/>
            </a:endParaRPr>
          </a:p>
          <a:p>
            <a:pPr>
              <a:spcBef>
                <a:spcPts val="600"/>
              </a:spcBef>
              <a:spcAft>
                <a:spcPts val="300"/>
              </a:spcAft>
            </a:pPr>
            <a:r>
              <a:rPr lang="zh-CN" altLang="en-US" sz="1600" dirty="0">
                <a:solidFill>
                  <a:srgbClr val="000000"/>
                </a:solidFill>
                <a:latin typeface="Arial" panose="020B0604020202020204" pitchFamily="34" charset="0"/>
                <a:ea typeface="微软雅黑" panose="020B0503020204020204" pitchFamily="34" charset="-122"/>
              </a:rPr>
              <a:t>     可能不构成间接义务</a:t>
            </a:r>
            <a:endParaRPr lang="en-GB" sz="1600" dirty="0">
              <a:latin typeface="Arial" panose="020B0604020202020204" pitchFamily="34" charset="0"/>
              <a:ea typeface="微软雅黑" panose="020B0503020204020204" pitchFamily="34" charset="-122"/>
            </a:endParaRPr>
          </a:p>
        </p:txBody>
      </p:sp>
      <p:sp>
        <p:nvSpPr>
          <p:cNvPr id="296" name="Right Arrow 295"/>
          <p:cNvSpPr/>
          <p:nvPr/>
        </p:nvSpPr>
        <p:spPr>
          <a:xfrm>
            <a:off x="1148979" y="4754039"/>
            <a:ext cx="216000" cy="167640"/>
          </a:xfrm>
          <a:prstGeom prst="rightArrow">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grpSp>
        <p:nvGrpSpPr>
          <p:cNvPr id="297" name="Group 296"/>
          <p:cNvGrpSpPr/>
          <p:nvPr/>
        </p:nvGrpSpPr>
        <p:grpSpPr>
          <a:xfrm>
            <a:off x="5564168" y="3001142"/>
            <a:ext cx="3477442" cy="2267777"/>
            <a:chOff x="838382" y="3760558"/>
            <a:chExt cx="4252234" cy="1937068"/>
          </a:xfrm>
        </p:grpSpPr>
        <p:sp>
          <p:nvSpPr>
            <p:cNvPr id="298" name="Rounded Rectangle 297"/>
            <p:cNvSpPr>
              <a:spLocks noChangeAspect="1"/>
            </p:cNvSpPr>
            <p:nvPr/>
          </p:nvSpPr>
          <p:spPr>
            <a:xfrm>
              <a:off x="838382" y="3760558"/>
              <a:ext cx="4252234" cy="1937068"/>
            </a:xfrm>
            <a:prstGeom prst="roundRect">
              <a:avLst>
                <a:gd name="adj" fmla="val 1466"/>
              </a:avLst>
            </a:prstGeom>
            <a:noFill/>
            <a:ln w="6350">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180023" tIns="684000" rIns="180023" bIns="180023" rtlCol="0" anchor="t"/>
            <a:lstStyle/>
            <a:p>
              <a:pPr marL="0" lvl="2">
                <a:spcBef>
                  <a:spcPts val="1200"/>
                </a:spcBef>
                <a:buClr>
                  <a:srgbClr val="97989A"/>
                </a:buClr>
              </a:pPr>
              <a:endParaRPr lang="en-US" sz="1600" dirty="0">
                <a:solidFill>
                  <a:schemeClr val="tx1"/>
                </a:solidFill>
                <a:latin typeface="Arial" panose="020B0604020202020204" pitchFamily="34" charset="0"/>
                <a:ea typeface="微软雅黑" panose="020B0503020204020204" pitchFamily="34" charset="-122"/>
                <a:cs typeface="Arial" pitchFamily="34" charset="0"/>
              </a:endParaRPr>
            </a:p>
          </p:txBody>
        </p:sp>
        <p:sp>
          <p:nvSpPr>
            <p:cNvPr id="299" name="Freeform 298"/>
            <p:cNvSpPr>
              <a:spLocks noChangeAspect="1"/>
            </p:cNvSpPr>
            <p:nvPr/>
          </p:nvSpPr>
          <p:spPr>
            <a:xfrm>
              <a:off x="965637" y="3846126"/>
              <a:ext cx="4005910" cy="1762669"/>
            </a:xfrm>
            <a:custGeom>
              <a:avLst/>
              <a:gdLst>
                <a:gd name="connsiteX0" fmla="*/ 64326 w 8712967"/>
                <a:gd name="connsiteY0" fmla="*/ 0 h 2483643"/>
                <a:gd name="connsiteX1" fmla="*/ 8648641 w 8712967"/>
                <a:gd name="connsiteY1" fmla="*/ 0 h 2483643"/>
                <a:gd name="connsiteX2" fmla="*/ 8712967 w 8712967"/>
                <a:gd name="connsiteY2" fmla="*/ 64326 h 2483643"/>
                <a:gd name="connsiteX3" fmla="*/ 8712967 w 8712967"/>
                <a:gd name="connsiteY3" fmla="*/ 2483643 h 2483643"/>
                <a:gd name="connsiteX4" fmla="*/ 0 w 8712967"/>
                <a:gd name="connsiteY4" fmla="*/ 2483643 h 2483643"/>
                <a:gd name="connsiteX5" fmla="*/ 0 w 8712967"/>
                <a:gd name="connsiteY5" fmla="*/ 64326 h 2483643"/>
                <a:gd name="connsiteX6" fmla="*/ 64326 w 8712967"/>
                <a:gd name="connsiteY6" fmla="*/ 0 h 248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2967" h="2483643">
                  <a:moveTo>
                    <a:pt x="64326" y="0"/>
                  </a:moveTo>
                  <a:lnTo>
                    <a:pt x="8648641" y="0"/>
                  </a:lnTo>
                  <a:cubicBezTo>
                    <a:pt x="8684167" y="0"/>
                    <a:pt x="8712967" y="28800"/>
                    <a:pt x="8712967" y="64326"/>
                  </a:cubicBezTo>
                  <a:lnTo>
                    <a:pt x="8712967" y="2483643"/>
                  </a:lnTo>
                  <a:lnTo>
                    <a:pt x="0" y="2483643"/>
                  </a:lnTo>
                  <a:lnTo>
                    <a:pt x="0" y="64326"/>
                  </a:lnTo>
                  <a:cubicBezTo>
                    <a:pt x="0" y="28800"/>
                    <a:pt x="28800" y="0"/>
                    <a:pt x="64326" y="0"/>
                  </a:cubicBezTo>
                  <a:close/>
                </a:path>
              </a:pathLst>
            </a:cu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180023" tIns="180000" rIns="180023" bIns="180023" rtlCol="0" anchor="b">
              <a:noAutofit/>
            </a:bodyPr>
            <a:lstStyle/>
            <a:p>
              <a:pPr marL="273050" lvl="2" indent="-273050">
                <a:spcBef>
                  <a:spcPts val="1200"/>
                </a:spcBef>
                <a:buClr>
                  <a:srgbClr val="97989A"/>
                </a:buClr>
                <a:buFont typeface="Arial" pitchFamily="34" charset="0"/>
                <a:buChar char="■"/>
              </a:pPr>
              <a:endParaRPr lang="en-US" sz="600" dirty="0">
                <a:solidFill>
                  <a:schemeClr val="tx1"/>
                </a:solidFill>
                <a:latin typeface="Arial" panose="020B0604020202020204" pitchFamily="34" charset="0"/>
                <a:ea typeface="微软雅黑" panose="020B0503020204020204" pitchFamily="34" charset="-122"/>
                <a:cs typeface="Arial" pitchFamily="34" charset="0"/>
              </a:endParaRPr>
            </a:p>
          </p:txBody>
        </p:sp>
      </p:grpSp>
      <p:sp>
        <p:nvSpPr>
          <p:cNvPr id="300" name="Rectangle 299"/>
          <p:cNvSpPr/>
          <p:nvPr/>
        </p:nvSpPr>
        <p:spPr>
          <a:xfrm>
            <a:off x="5736028" y="3372522"/>
            <a:ext cx="3080426" cy="1438855"/>
          </a:xfrm>
          <a:prstGeom prst="rect">
            <a:avLst/>
          </a:prstGeom>
        </p:spPr>
        <p:txBody>
          <a:bodyPr wrap="square">
            <a:spAutoFit/>
          </a:bodyPr>
          <a:lstStyle/>
          <a:p>
            <a:pPr marL="285750" indent="-285750">
              <a:spcAft>
                <a:spcPts val="300"/>
              </a:spcAft>
              <a:buFont typeface="Wingdings" panose="05000000000000000000" pitchFamily="2" charset="2"/>
              <a:buChar char="Ø"/>
            </a:pPr>
            <a:r>
              <a:rPr lang="zh-CN" altLang="en-US" sz="1600" dirty="0">
                <a:solidFill>
                  <a:srgbClr val="000000"/>
                </a:solidFill>
                <a:latin typeface="Arial" panose="020B0604020202020204" pitchFamily="34" charset="0"/>
                <a:ea typeface="微软雅黑" panose="020B0503020204020204" pitchFamily="34" charset="-122"/>
              </a:rPr>
              <a:t>合同条款虽然规定了票息封顶</a:t>
            </a:r>
            <a:r>
              <a:rPr lang="zh-CN" altLang="en-US" sz="1600" dirty="0">
                <a:latin typeface="Arial" panose="020B0604020202020204" pitchFamily="34" charset="0"/>
                <a:ea typeface="微软雅黑" panose="020B0503020204020204" pitchFamily="34" charset="-122"/>
              </a:rPr>
              <a:t>，但该封顶票息水平</a:t>
            </a:r>
            <a:r>
              <a:rPr lang="zh-CN" altLang="en-US" sz="1600" b="1" dirty="0">
                <a:solidFill>
                  <a:srgbClr val="BC204B"/>
                </a:solidFill>
                <a:latin typeface="Arial" panose="020B0604020202020204" pitchFamily="34" charset="0"/>
                <a:ea typeface="微软雅黑" panose="020B0503020204020204" pitchFamily="34" charset="-122"/>
                <a:cs typeface="Arial" panose="020B0604020202020204" pitchFamily="34" charset="0"/>
              </a:rPr>
              <a:t>超过</a:t>
            </a:r>
            <a:r>
              <a:rPr lang="zh-CN" altLang="en-US" sz="1600" dirty="0">
                <a:latin typeface="Arial" panose="020B0604020202020204" pitchFamily="34" charset="0"/>
                <a:ea typeface="微软雅黑" panose="020B0503020204020204" pitchFamily="34" charset="-122"/>
              </a:rPr>
              <a:t>同期同行业同类型工具平均的利率水平</a:t>
            </a:r>
            <a:endParaRPr lang="en-US" altLang="zh-CN" sz="1600" dirty="0">
              <a:solidFill>
                <a:srgbClr val="000000"/>
              </a:solidFill>
              <a:latin typeface="Arial" panose="020B0604020202020204" pitchFamily="34" charset="0"/>
              <a:ea typeface="微软雅黑" panose="020B0503020204020204" pitchFamily="34" charset="-122"/>
            </a:endParaRPr>
          </a:p>
          <a:p>
            <a:pPr>
              <a:spcBef>
                <a:spcPts val="600"/>
              </a:spcBef>
              <a:spcAft>
                <a:spcPts val="300"/>
              </a:spcAft>
            </a:pPr>
            <a:r>
              <a:rPr lang="zh-CN" altLang="en-US" sz="1600" dirty="0">
                <a:solidFill>
                  <a:srgbClr val="000000"/>
                </a:solidFill>
                <a:latin typeface="Arial" panose="020B0604020202020204" pitchFamily="34" charset="0"/>
                <a:ea typeface="微软雅黑" panose="020B0503020204020204" pitchFamily="34" charset="-122"/>
              </a:rPr>
              <a:t>     通常构成间接义务</a:t>
            </a:r>
            <a:endParaRPr lang="en-GB" sz="1600" dirty="0">
              <a:latin typeface="Arial" panose="020B0604020202020204" pitchFamily="34" charset="0"/>
              <a:ea typeface="微软雅黑" panose="020B0503020204020204" pitchFamily="34" charset="-122"/>
            </a:endParaRPr>
          </a:p>
        </p:txBody>
      </p:sp>
      <p:sp>
        <p:nvSpPr>
          <p:cNvPr id="304" name="Right Arrow 303"/>
          <p:cNvSpPr/>
          <p:nvPr/>
        </p:nvSpPr>
        <p:spPr>
          <a:xfrm>
            <a:off x="5822436" y="4549186"/>
            <a:ext cx="216000" cy="167640"/>
          </a:xfrm>
          <a:prstGeom prst="rightArrow">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endParaRPr>
          </a:p>
        </p:txBody>
      </p:sp>
      <p:grpSp>
        <p:nvGrpSpPr>
          <p:cNvPr id="305" name="Group 304"/>
          <p:cNvGrpSpPr/>
          <p:nvPr/>
        </p:nvGrpSpPr>
        <p:grpSpPr>
          <a:xfrm>
            <a:off x="5405112" y="2636997"/>
            <a:ext cx="720288" cy="720288"/>
            <a:chOff x="4581106" y="3248000"/>
            <a:chExt cx="540000" cy="540000"/>
          </a:xfrm>
        </p:grpSpPr>
        <p:sp>
          <p:nvSpPr>
            <p:cNvPr id="306" name="椭圆 56"/>
            <p:cNvSpPr>
              <a:spLocks noChangeArrowheads="1"/>
            </p:cNvSpPr>
            <p:nvPr/>
          </p:nvSpPr>
          <p:spPr bwMode="auto">
            <a:xfrm>
              <a:off x="4581106" y="3248000"/>
              <a:ext cx="540000" cy="540000"/>
            </a:xfrm>
            <a:prstGeom prst="ellipse">
              <a:avLst/>
            </a:prstGeom>
            <a:solidFill>
              <a:srgbClr val="00A3A1"/>
            </a:solidFill>
            <a:ln w="101600" cap="flat" cmpd="sng">
              <a:solidFill>
                <a:schemeClr val="bg1">
                  <a:alpha val="35000"/>
                </a:schemeClr>
              </a:solidFill>
              <a:miter lim="800000"/>
              <a:headEnd/>
              <a:tailEnd/>
            </a:ln>
          </p:spPr>
          <p:txBody>
            <a:bodyPr anchor="ctr"/>
            <a:lstStyle/>
            <a:p>
              <a:pPr algn="ctr"/>
              <a:endParaRPr lang="zh-CN" altLang="zh-CN" sz="1774">
                <a:solidFill>
                  <a:srgbClr val="FFFFFF"/>
                </a:solidFill>
                <a:latin typeface="Arial" panose="020B0604020202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grpSp>
          <p:nvGrpSpPr>
            <p:cNvPr id="307" name="Group 306"/>
            <p:cNvGrpSpPr/>
            <p:nvPr/>
          </p:nvGrpSpPr>
          <p:grpSpPr>
            <a:xfrm>
              <a:off x="4690119" y="3413898"/>
              <a:ext cx="321974" cy="208204"/>
              <a:chOff x="2745008" y="3458712"/>
              <a:chExt cx="287785" cy="199049"/>
            </a:xfrm>
            <a:solidFill>
              <a:schemeClr val="bg1"/>
            </a:solidFill>
          </p:grpSpPr>
          <p:sp>
            <p:nvSpPr>
              <p:cNvPr id="308" name="AutoShape 422"/>
              <p:cNvSpPr>
                <a:spLocks/>
              </p:cNvSpPr>
              <p:nvPr/>
            </p:nvSpPr>
            <p:spPr bwMode="auto">
              <a:xfrm>
                <a:off x="2773183" y="3458712"/>
                <a:ext cx="226404" cy="1510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956" dirty="0">
                  <a:solidFill>
                    <a:schemeClr val="bg1"/>
                  </a:solidFill>
                  <a:latin typeface="Arial" panose="020B0604020202020204" pitchFamily="34" charset="0"/>
                  <a:ea typeface="微软雅黑" panose="020B0503020204020204" pitchFamily="34" charset="-122"/>
                  <a:cs typeface="Open Sans Light" panose="020B0306030504020204" pitchFamily="34" charset="0"/>
                </a:endParaRPr>
              </a:p>
            </p:txBody>
          </p:sp>
          <p:sp>
            <p:nvSpPr>
              <p:cNvPr id="309" name="AutoShape 423"/>
              <p:cNvSpPr>
                <a:spLocks/>
              </p:cNvSpPr>
              <p:nvPr/>
            </p:nvSpPr>
            <p:spPr bwMode="auto">
              <a:xfrm>
                <a:off x="2745008" y="3624418"/>
                <a:ext cx="287785" cy="333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956" dirty="0">
                  <a:solidFill>
                    <a:schemeClr val="bg1"/>
                  </a:solidFill>
                  <a:latin typeface="Arial" panose="020B0604020202020204" pitchFamily="34" charset="0"/>
                  <a:ea typeface="微软雅黑" panose="020B0503020204020204" pitchFamily="34" charset="-122"/>
                  <a:cs typeface="Open Sans Light" panose="020B0306030504020204" pitchFamily="34" charset="0"/>
                </a:endParaRPr>
              </a:p>
            </p:txBody>
          </p:sp>
        </p:grpSp>
      </p:grpSp>
      <p:grpSp>
        <p:nvGrpSpPr>
          <p:cNvPr id="11" name="Group 10"/>
          <p:cNvGrpSpPr/>
          <p:nvPr/>
        </p:nvGrpSpPr>
        <p:grpSpPr>
          <a:xfrm>
            <a:off x="7794822" y="2253458"/>
            <a:ext cx="1523771" cy="830104"/>
            <a:chOff x="7292683" y="2363903"/>
            <a:chExt cx="1523771" cy="830104"/>
          </a:xfrm>
        </p:grpSpPr>
        <p:sp>
          <p:nvSpPr>
            <p:cNvPr id="311" name="Cloud 310"/>
            <p:cNvSpPr/>
            <p:nvPr/>
          </p:nvSpPr>
          <p:spPr>
            <a:xfrm>
              <a:off x="7292683" y="2429169"/>
              <a:ext cx="1523771" cy="715803"/>
            </a:xfrm>
            <a:prstGeom prst="irregularSeal2">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zh-CN" altLang="en-US" b="1" dirty="0">
                <a:solidFill>
                  <a:schemeClr val="bg1"/>
                </a:solidFill>
                <a:latin typeface="Arial" panose="020B0604020202020204" pitchFamily="34" charset="0"/>
                <a:ea typeface="微软雅黑" panose="020B0503020204020204" pitchFamily="34" charset="-122"/>
              </a:endParaRPr>
            </a:p>
          </p:txBody>
        </p:sp>
        <p:sp>
          <p:nvSpPr>
            <p:cNvPr id="313" name="Rectangle 312"/>
            <p:cNvSpPr/>
            <p:nvPr/>
          </p:nvSpPr>
          <p:spPr>
            <a:xfrm>
              <a:off x="7306348" y="2363903"/>
              <a:ext cx="1510106" cy="830104"/>
            </a:xfrm>
            <a:prstGeom prst="irregularSeal2">
              <a:avLst/>
            </a:prstGeom>
          </p:spPr>
          <p:txBody>
            <a:bodyPr wrap="square">
              <a:spAutoFit/>
            </a:bodyPr>
            <a:lstStyle/>
            <a:p>
              <a:pPr algn="ctr"/>
              <a:r>
                <a:rPr lang="zh-CN" altLang="en-US" b="1" dirty="0">
                  <a:solidFill>
                    <a:schemeClr val="bg1"/>
                  </a:solidFill>
                  <a:latin typeface="Arial" panose="020B0604020202020204" pitchFamily="34" charset="0"/>
                  <a:ea typeface="微软雅黑" panose="020B0503020204020204" pitchFamily="34" charset="-122"/>
                </a:rPr>
                <a:t>封顶</a:t>
              </a:r>
            </a:p>
          </p:txBody>
        </p:sp>
      </p:gr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048" y="2580329"/>
            <a:ext cx="823031" cy="823031"/>
          </a:xfrm>
          <a:prstGeom prst="rect">
            <a:avLst/>
          </a:prstGeom>
        </p:spPr>
      </p:pic>
    </p:spTree>
    <p:extLst>
      <p:ext uri="{BB962C8B-B14F-4D97-AF65-F5344CB8AC3E}">
        <p14:creationId xmlns:p14="http://schemas.microsoft.com/office/powerpoint/2010/main" val="1228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6" grpId="0" animBg="1"/>
      <p:bldP spid="300" grpId="0"/>
      <p:bldP spid="30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投资者保护条款</a:t>
            </a:r>
            <a:endParaRPr lang="en-GB" dirty="0"/>
          </a:p>
        </p:txBody>
      </p:sp>
      <p:pic>
        <p:nvPicPr>
          <p:cNvPr id="49" name="Picture 2" descr="G:\Design\Jasmine\_Images\Finance\ThinkstockPhotos-48676176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2369512" y="1212850"/>
            <a:ext cx="7536491" cy="4743450"/>
          </a:xfrm>
          <a:prstGeom prst="rect">
            <a:avLst/>
          </a:prstGeom>
          <a:noFill/>
          <a:ln>
            <a:noFill/>
          </a:ln>
        </p:spPr>
      </p:pic>
      <p:sp>
        <p:nvSpPr>
          <p:cNvPr id="51" name="Rounded Rectangle 50"/>
          <p:cNvSpPr/>
          <p:nvPr/>
        </p:nvSpPr>
        <p:spPr>
          <a:xfrm>
            <a:off x="814892" y="1422401"/>
            <a:ext cx="6529898" cy="4083050"/>
          </a:xfrm>
          <a:prstGeom prst="roundRect">
            <a:avLst>
              <a:gd name="adj" fmla="val 3067"/>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822960" tIns="54000" rIns="54000" bIns="54000" rtlCol="0" anchor="t"/>
          <a:lstStyle/>
          <a:p>
            <a:endParaRPr lang="en-US" altLang="zh-CN" sz="500" b="1" dirty="0">
              <a:solidFill>
                <a:prstClr val="white"/>
              </a:solidFill>
              <a:latin typeface="Arial" panose="020B0604020202020204" pitchFamily="34" charset="0"/>
              <a:ea typeface="微软雅黑" panose="020B0503020204020204" pitchFamily="34" charset="-122"/>
            </a:endParaRPr>
          </a:p>
          <a:p>
            <a:r>
              <a:rPr lang="zh-CN" altLang="en-US" sz="2000" b="1" dirty="0">
                <a:solidFill>
                  <a:prstClr val="white"/>
                </a:solidFill>
                <a:latin typeface="Arial" panose="020B0604020202020204" pitchFamily="34" charset="0"/>
                <a:ea typeface="微软雅黑" panose="020B0503020204020204" pitchFamily="34" charset="-122"/>
              </a:rPr>
              <a:t>其他投资者保护条款</a:t>
            </a:r>
          </a:p>
        </p:txBody>
      </p:sp>
      <p:grpSp>
        <p:nvGrpSpPr>
          <p:cNvPr id="52" name="Group 51"/>
          <p:cNvGrpSpPr/>
          <p:nvPr/>
        </p:nvGrpSpPr>
        <p:grpSpPr>
          <a:xfrm>
            <a:off x="1034575" y="1503654"/>
            <a:ext cx="494958" cy="447735"/>
            <a:chOff x="5907088" y="4452938"/>
            <a:chExt cx="831850" cy="925513"/>
          </a:xfrm>
          <a:solidFill>
            <a:schemeClr val="bg1"/>
          </a:solidFill>
        </p:grpSpPr>
        <p:sp>
          <p:nvSpPr>
            <p:cNvPr id="53" name="Freeform 52"/>
            <p:cNvSpPr>
              <a:spLocks noEditPoints="1"/>
            </p:cNvSpPr>
            <p:nvPr/>
          </p:nvSpPr>
          <p:spPr bwMode="auto">
            <a:xfrm>
              <a:off x="6249988" y="4452938"/>
              <a:ext cx="293688" cy="282575"/>
            </a:xfrm>
            <a:custGeom>
              <a:avLst/>
              <a:gdLst/>
              <a:ahLst/>
              <a:cxnLst>
                <a:cxn ang="0">
                  <a:pos x="551" y="506"/>
                </a:cxn>
                <a:cxn ang="0">
                  <a:pos x="556" y="270"/>
                </a:cxn>
                <a:cxn ang="0">
                  <a:pos x="551" y="239"/>
                </a:cxn>
                <a:cxn ang="0">
                  <a:pos x="530" y="192"/>
                </a:cxn>
                <a:cxn ang="0">
                  <a:pos x="495" y="159"/>
                </a:cxn>
                <a:cxn ang="0">
                  <a:pos x="449" y="141"/>
                </a:cxn>
                <a:cxn ang="0">
                  <a:pos x="422" y="137"/>
                </a:cxn>
                <a:cxn ang="0">
                  <a:pos x="414" y="98"/>
                </a:cxn>
                <a:cxn ang="0">
                  <a:pos x="386" y="49"/>
                </a:cxn>
                <a:cxn ang="0">
                  <a:pos x="331" y="10"/>
                </a:cxn>
                <a:cxn ang="0">
                  <a:pos x="278" y="0"/>
                </a:cxn>
                <a:cxn ang="0">
                  <a:pos x="209" y="18"/>
                </a:cxn>
                <a:cxn ang="0">
                  <a:pos x="158" y="64"/>
                </a:cxn>
                <a:cxn ang="0">
                  <a:pos x="138" y="108"/>
                </a:cxn>
                <a:cxn ang="0">
                  <a:pos x="131" y="137"/>
                </a:cxn>
                <a:cxn ang="0">
                  <a:pos x="93" y="143"/>
                </a:cxn>
                <a:cxn ang="0">
                  <a:pos x="50" y="167"/>
                </a:cxn>
                <a:cxn ang="0">
                  <a:pos x="18" y="204"/>
                </a:cxn>
                <a:cxn ang="0">
                  <a:pos x="2" y="251"/>
                </a:cxn>
                <a:cxn ang="0">
                  <a:pos x="0" y="488"/>
                </a:cxn>
                <a:cxn ang="0">
                  <a:pos x="8" y="513"/>
                </a:cxn>
                <a:cxn ang="0">
                  <a:pos x="28" y="530"/>
                </a:cxn>
                <a:cxn ang="0">
                  <a:pos x="510" y="534"/>
                </a:cxn>
                <a:cxn ang="0">
                  <a:pos x="542" y="520"/>
                </a:cxn>
                <a:cxn ang="0">
                  <a:pos x="228" y="128"/>
                </a:cxn>
                <a:cxn ang="0">
                  <a:pos x="251" y="100"/>
                </a:cxn>
                <a:cxn ang="0">
                  <a:pos x="278" y="92"/>
                </a:cxn>
                <a:cxn ang="0">
                  <a:pos x="312" y="105"/>
                </a:cxn>
                <a:cxn ang="0">
                  <a:pos x="330" y="137"/>
                </a:cxn>
                <a:cxn ang="0">
                  <a:pos x="331" y="145"/>
                </a:cxn>
                <a:cxn ang="0">
                  <a:pos x="315" y="182"/>
                </a:cxn>
                <a:cxn ang="0">
                  <a:pos x="278" y="198"/>
                </a:cxn>
                <a:cxn ang="0">
                  <a:pos x="247" y="189"/>
                </a:cxn>
                <a:cxn ang="0">
                  <a:pos x="225" y="156"/>
                </a:cxn>
                <a:cxn ang="0">
                  <a:pos x="226" y="137"/>
                </a:cxn>
                <a:cxn ang="0">
                  <a:pos x="92" y="270"/>
                </a:cxn>
                <a:cxn ang="0">
                  <a:pos x="94" y="257"/>
                </a:cxn>
                <a:cxn ang="0">
                  <a:pos x="111" y="235"/>
                </a:cxn>
                <a:cxn ang="0">
                  <a:pos x="160" y="230"/>
                </a:cxn>
                <a:cxn ang="0">
                  <a:pos x="185" y="257"/>
                </a:cxn>
                <a:cxn ang="0">
                  <a:pos x="214" y="275"/>
                </a:cxn>
                <a:cxn ang="0">
                  <a:pos x="255" y="288"/>
                </a:cxn>
                <a:cxn ang="0">
                  <a:pos x="289" y="289"/>
                </a:cxn>
                <a:cxn ang="0">
                  <a:pos x="331" y="279"/>
                </a:cxn>
                <a:cxn ang="0">
                  <a:pos x="359" y="263"/>
                </a:cxn>
                <a:cxn ang="0">
                  <a:pos x="395" y="230"/>
                </a:cxn>
                <a:cxn ang="0">
                  <a:pos x="438" y="232"/>
                </a:cxn>
                <a:cxn ang="0">
                  <a:pos x="458" y="250"/>
                </a:cxn>
                <a:cxn ang="0">
                  <a:pos x="464" y="270"/>
                </a:cxn>
              </a:cxnLst>
              <a:rect l="0" t="0" r="r" b="b"/>
              <a:pathLst>
                <a:path w="556" h="534">
                  <a:moveTo>
                    <a:pt x="542" y="520"/>
                  </a:moveTo>
                  <a:lnTo>
                    <a:pt x="542" y="520"/>
                  </a:lnTo>
                  <a:lnTo>
                    <a:pt x="548" y="513"/>
                  </a:lnTo>
                  <a:lnTo>
                    <a:pt x="551" y="506"/>
                  </a:lnTo>
                  <a:lnTo>
                    <a:pt x="555" y="497"/>
                  </a:lnTo>
                  <a:lnTo>
                    <a:pt x="556" y="488"/>
                  </a:lnTo>
                  <a:lnTo>
                    <a:pt x="556" y="270"/>
                  </a:lnTo>
                  <a:lnTo>
                    <a:pt x="556" y="270"/>
                  </a:lnTo>
                  <a:lnTo>
                    <a:pt x="555" y="263"/>
                  </a:lnTo>
                  <a:lnTo>
                    <a:pt x="555" y="263"/>
                  </a:lnTo>
                  <a:lnTo>
                    <a:pt x="554" y="251"/>
                  </a:lnTo>
                  <a:lnTo>
                    <a:pt x="551" y="239"/>
                  </a:lnTo>
                  <a:lnTo>
                    <a:pt x="548" y="226"/>
                  </a:lnTo>
                  <a:lnTo>
                    <a:pt x="542" y="215"/>
                  </a:lnTo>
                  <a:lnTo>
                    <a:pt x="537" y="204"/>
                  </a:lnTo>
                  <a:lnTo>
                    <a:pt x="530" y="192"/>
                  </a:lnTo>
                  <a:lnTo>
                    <a:pt x="523" y="183"/>
                  </a:lnTo>
                  <a:lnTo>
                    <a:pt x="514" y="174"/>
                  </a:lnTo>
                  <a:lnTo>
                    <a:pt x="505" y="167"/>
                  </a:lnTo>
                  <a:lnTo>
                    <a:pt x="495" y="159"/>
                  </a:lnTo>
                  <a:lnTo>
                    <a:pt x="485" y="153"/>
                  </a:lnTo>
                  <a:lnTo>
                    <a:pt x="474" y="147"/>
                  </a:lnTo>
                  <a:lnTo>
                    <a:pt x="461" y="143"/>
                  </a:lnTo>
                  <a:lnTo>
                    <a:pt x="449" y="141"/>
                  </a:lnTo>
                  <a:lnTo>
                    <a:pt x="437" y="138"/>
                  </a:lnTo>
                  <a:lnTo>
                    <a:pt x="423" y="137"/>
                  </a:lnTo>
                  <a:lnTo>
                    <a:pt x="422" y="137"/>
                  </a:lnTo>
                  <a:lnTo>
                    <a:pt x="422" y="137"/>
                  </a:lnTo>
                  <a:lnTo>
                    <a:pt x="421" y="127"/>
                  </a:lnTo>
                  <a:lnTo>
                    <a:pt x="420" y="117"/>
                  </a:lnTo>
                  <a:lnTo>
                    <a:pt x="417" y="108"/>
                  </a:lnTo>
                  <a:lnTo>
                    <a:pt x="414" y="98"/>
                  </a:lnTo>
                  <a:lnTo>
                    <a:pt x="406" y="80"/>
                  </a:lnTo>
                  <a:lnTo>
                    <a:pt x="397" y="64"/>
                  </a:lnTo>
                  <a:lnTo>
                    <a:pt x="397" y="64"/>
                  </a:lnTo>
                  <a:lnTo>
                    <a:pt x="386" y="49"/>
                  </a:lnTo>
                  <a:lnTo>
                    <a:pt x="375" y="37"/>
                  </a:lnTo>
                  <a:lnTo>
                    <a:pt x="361" y="27"/>
                  </a:lnTo>
                  <a:lnTo>
                    <a:pt x="346" y="18"/>
                  </a:lnTo>
                  <a:lnTo>
                    <a:pt x="331" y="10"/>
                  </a:lnTo>
                  <a:lnTo>
                    <a:pt x="314" y="4"/>
                  </a:lnTo>
                  <a:lnTo>
                    <a:pt x="296" y="1"/>
                  </a:lnTo>
                  <a:lnTo>
                    <a:pt x="278" y="0"/>
                  </a:lnTo>
                  <a:lnTo>
                    <a:pt x="278" y="0"/>
                  </a:lnTo>
                  <a:lnTo>
                    <a:pt x="260" y="1"/>
                  </a:lnTo>
                  <a:lnTo>
                    <a:pt x="242" y="4"/>
                  </a:lnTo>
                  <a:lnTo>
                    <a:pt x="225" y="10"/>
                  </a:lnTo>
                  <a:lnTo>
                    <a:pt x="209" y="18"/>
                  </a:lnTo>
                  <a:lnTo>
                    <a:pt x="194" y="27"/>
                  </a:lnTo>
                  <a:lnTo>
                    <a:pt x="181" y="37"/>
                  </a:lnTo>
                  <a:lnTo>
                    <a:pt x="169" y="49"/>
                  </a:lnTo>
                  <a:lnTo>
                    <a:pt x="158" y="64"/>
                  </a:lnTo>
                  <a:lnTo>
                    <a:pt x="158" y="64"/>
                  </a:lnTo>
                  <a:lnTo>
                    <a:pt x="148" y="80"/>
                  </a:lnTo>
                  <a:lnTo>
                    <a:pt x="140" y="98"/>
                  </a:lnTo>
                  <a:lnTo>
                    <a:pt x="138" y="108"/>
                  </a:lnTo>
                  <a:lnTo>
                    <a:pt x="136" y="117"/>
                  </a:lnTo>
                  <a:lnTo>
                    <a:pt x="134" y="127"/>
                  </a:lnTo>
                  <a:lnTo>
                    <a:pt x="134" y="137"/>
                  </a:lnTo>
                  <a:lnTo>
                    <a:pt x="131" y="137"/>
                  </a:lnTo>
                  <a:lnTo>
                    <a:pt x="131" y="137"/>
                  </a:lnTo>
                  <a:lnTo>
                    <a:pt x="119" y="138"/>
                  </a:lnTo>
                  <a:lnTo>
                    <a:pt x="105" y="141"/>
                  </a:lnTo>
                  <a:lnTo>
                    <a:pt x="93" y="143"/>
                  </a:lnTo>
                  <a:lnTo>
                    <a:pt x="82" y="147"/>
                  </a:lnTo>
                  <a:lnTo>
                    <a:pt x="71" y="153"/>
                  </a:lnTo>
                  <a:lnTo>
                    <a:pt x="59" y="159"/>
                  </a:lnTo>
                  <a:lnTo>
                    <a:pt x="50" y="167"/>
                  </a:lnTo>
                  <a:lnTo>
                    <a:pt x="40" y="174"/>
                  </a:lnTo>
                  <a:lnTo>
                    <a:pt x="32" y="183"/>
                  </a:lnTo>
                  <a:lnTo>
                    <a:pt x="24" y="192"/>
                  </a:lnTo>
                  <a:lnTo>
                    <a:pt x="18" y="204"/>
                  </a:lnTo>
                  <a:lnTo>
                    <a:pt x="12" y="215"/>
                  </a:lnTo>
                  <a:lnTo>
                    <a:pt x="8" y="226"/>
                  </a:lnTo>
                  <a:lnTo>
                    <a:pt x="4" y="239"/>
                  </a:lnTo>
                  <a:lnTo>
                    <a:pt x="2" y="251"/>
                  </a:lnTo>
                  <a:lnTo>
                    <a:pt x="1" y="263"/>
                  </a:lnTo>
                  <a:lnTo>
                    <a:pt x="1" y="263"/>
                  </a:lnTo>
                  <a:lnTo>
                    <a:pt x="0" y="270"/>
                  </a:lnTo>
                  <a:lnTo>
                    <a:pt x="0" y="488"/>
                  </a:lnTo>
                  <a:lnTo>
                    <a:pt x="0" y="488"/>
                  </a:lnTo>
                  <a:lnTo>
                    <a:pt x="1" y="497"/>
                  </a:lnTo>
                  <a:lnTo>
                    <a:pt x="3" y="506"/>
                  </a:lnTo>
                  <a:lnTo>
                    <a:pt x="8" y="513"/>
                  </a:lnTo>
                  <a:lnTo>
                    <a:pt x="13" y="520"/>
                  </a:lnTo>
                  <a:lnTo>
                    <a:pt x="13" y="520"/>
                  </a:lnTo>
                  <a:lnTo>
                    <a:pt x="20" y="526"/>
                  </a:lnTo>
                  <a:lnTo>
                    <a:pt x="28" y="530"/>
                  </a:lnTo>
                  <a:lnTo>
                    <a:pt x="37" y="533"/>
                  </a:lnTo>
                  <a:lnTo>
                    <a:pt x="46" y="534"/>
                  </a:lnTo>
                  <a:lnTo>
                    <a:pt x="510" y="534"/>
                  </a:lnTo>
                  <a:lnTo>
                    <a:pt x="510" y="534"/>
                  </a:lnTo>
                  <a:lnTo>
                    <a:pt x="519" y="533"/>
                  </a:lnTo>
                  <a:lnTo>
                    <a:pt x="527" y="530"/>
                  </a:lnTo>
                  <a:lnTo>
                    <a:pt x="535" y="526"/>
                  </a:lnTo>
                  <a:lnTo>
                    <a:pt x="542" y="520"/>
                  </a:lnTo>
                  <a:lnTo>
                    <a:pt x="542" y="520"/>
                  </a:lnTo>
                  <a:close/>
                  <a:moveTo>
                    <a:pt x="226" y="137"/>
                  </a:moveTo>
                  <a:lnTo>
                    <a:pt x="226" y="137"/>
                  </a:lnTo>
                  <a:lnTo>
                    <a:pt x="228" y="128"/>
                  </a:lnTo>
                  <a:lnTo>
                    <a:pt x="232" y="119"/>
                  </a:lnTo>
                  <a:lnTo>
                    <a:pt x="237" y="111"/>
                  </a:lnTo>
                  <a:lnTo>
                    <a:pt x="243" y="106"/>
                  </a:lnTo>
                  <a:lnTo>
                    <a:pt x="251" y="100"/>
                  </a:lnTo>
                  <a:lnTo>
                    <a:pt x="259" y="96"/>
                  </a:lnTo>
                  <a:lnTo>
                    <a:pt x="268" y="93"/>
                  </a:lnTo>
                  <a:lnTo>
                    <a:pt x="278" y="92"/>
                  </a:lnTo>
                  <a:lnTo>
                    <a:pt x="278" y="92"/>
                  </a:lnTo>
                  <a:lnTo>
                    <a:pt x="287" y="93"/>
                  </a:lnTo>
                  <a:lnTo>
                    <a:pt x="297" y="96"/>
                  </a:lnTo>
                  <a:lnTo>
                    <a:pt x="305" y="100"/>
                  </a:lnTo>
                  <a:lnTo>
                    <a:pt x="312" y="105"/>
                  </a:lnTo>
                  <a:lnTo>
                    <a:pt x="318" y="111"/>
                  </a:lnTo>
                  <a:lnTo>
                    <a:pt x="324" y="119"/>
                  </a:lnTo>
                  <a:lnTo>
                    <a:pt x="327" y="128"/>
                  </a:lnTo>
                  <a:lnTo>
                    <a:pt x="330" y="137"/>
                  </a:lnTo>
                  <a:lnTo>
                    <a:pt x="330" y="137"/>
                  </a:lnTo>
                  <a:lnTo>
                    <a:pt x="331" y="142"/>
                  </a:lnTo>
                  <a:lnTo>
                    <a:pt x="331" y="145"/>
                  </a:lnTo>
                  <a:lnTo>
                    <a:pt x="331" y="145"/>
                  </a:lnTo>
                  <a:lnTo>
                    <a:pt x="330" y="156"/>
                  </a:lnTo>
                  <a:lnTo>
                    <a:pt x="326" y="165"/>
                  </a:lnTo>
                  <a:lnTo>
                    <a:pt x="322" y="174"/>
                  </a:lnTo>
                  <a:lnTo>
                    <a:pt x="315" y="182"/>
                  </a:lnTo>
                  <a:lnTo>
                    <a:pt x="307" y="189"/>
                  </a:lnTo>
                  <a:lnTo>
                    <a:pt x="298" y="195"/>
                  </a:lnTo>
                  <a:lnTo>
                    <a:pt x="288" y="197"/>
                  </a:lnTo>
                  <a:lnTo>
                    <a:pt x="278" y="198"/>
                  </a:lnTo>
                  <a:lnTo>
                    <a:pt x="278" y="198"/>
                  </a:lnTo>
                  <a:lnTo>
                    <a:pt x="267" y="197"/>
                  </a:lnTo>
                  <a:lnTo>
                    <a:pt x="256" y="195"/>
                  </a:lnTo>
                  <a:lnTo>
                    <a:pt x="247" y="189"/>
                  </a:lnTo>
                  <a:lnTo>
                    <a:pt x="239" y="182"/>
                  </a:lnTo>
                  <a:lnTo>
                    <a:pt x="234" y="174"/>
                  </a:lnTo>
                  <a:lnTo>
                    <a:pt x="228" y="165"/>
                  </a:lnTo>
                  <a:lnTo>
                    <a:pt x="225" y="156"/>
                  </a:lnTo>
                  <a:lnTo>
                    <a:pt x="224" y="145"/>
                  </a:lnTo>
                  <a:lnTo>
                    <a:pt x="224" y="145"/>
                  </a:lnTo>
                  <a:lnTo>
                    <a:pt x="225" y="142"/>
                  </a:lnTo>
                  <a:lnTo>
                    <a:pt x="226" y="137"/>
                  </a:lnTo>
                  <a:lnTo>
                    <a:pt x="226" y="137"/>
                  </a:lnTo>
                  <a:close/>
                  <a:moveTo>
                    <a:pt x="464" y="441"/>
                  </a:moveTo>
                  <a:lnTo>
                    <a:pt x="92" y="441"/>
                  </a:lnTo>
                  <a:lnTo>
                    <a:pt x="92" y="270"/>
                  </a:lnTo>
                  <a:lnTo>
                    <a:pt x="92" y="270"/>
                  </a:lnTo>
                  <a:lnTo>
                    <a:pt x="93" y="263"/>
                  </a:lnTo>
                  <a:lnTo>
                    <a:pt x="93" y="263"/>
                  </a:lnTo>
                  <a:lnTo>
                    <a:pt x="94" y="257"/>
                  </a:lnTo>
                  <a:lnTo>
                    <a:pt x="98" y="250"/>
                  </a:lnTo>
                  <a:lnTo>
                    <a:pt x="101" y="244"/>
                  </a:lnTo>
                  <a:lnTo>
                    <a:pt x="105" y="240"/>
                  </a:lnTo>
                  <a:lnTo>
                    <a:pt x="111" y="235"/>
                  </a:lnTo>
                  <a:lnTo>
                    <a:pt x="118" y="232"/>
                  </a:lnTo>
                  <a:lnTo>
                    <a:pt x="125" y="231"/>
                  </a:lnTo>
                  <a:lnTo>
                    <a:pt x="131" y="230"/>
                  </a:lnTo>
                  <a:lnTo>
                    <a:pt x="160" y="230"/>
                  </a:lnTo>
                  <a:lnTo>
                    <a:pt x="160" y="230"/>
                  </a:lnTo>
                  <a:lnTo>
                    <a:pt x="167" y="240"/>
                  </a:lnTo>
                  <a:lnTo>
                    <a:pt x="176" y="248"/>
                  </a:lnTo>
                  <a:lnTo>
                    <a:pt x="185" y="257"/>
                  </a:lnTo>
                  <a:lnTo>
                    <a:pt x="196" y="263"/>
                  </a:lnTo>
                  <a:lnTo>
                    <a:pt x="196" y="263"/>
                  </a:lnTo>
                  <a:lnTo>
                    <a:pt x="205" y="269"/>
                  </a:lnTo>
                  <a:lnTo>
                    <a:pt x="214" y="275"/>
                  </a:lnTo>
                  <a:lnTo>
                    <a:pt x="224" y="279"/>
                  </a:lnTo>
                  <a:lnTo>
                    <a:pt x="234" y="283"/>
                  </a:lnTo>
                  <a:lnTo>
                    <a:pt x="244" y="286"/>
                  </a:lnTo>
                  <a:lnTo>
                    <a:pt x="255" y="288"/>
                  </a:lnTo>
                  <a:lnTo>
                    <a:pt x="267" y="289"/>
                  </a:lnTo>
                  <a:lnTo>
                    <a:pt x="278" y="290"/>
                  </a:lnTo>
                  <a:lnTo>
                    <a:pt x="278" y="290"/>
                  </a:lnTo>
                  <a:lnTo>
                    <a:pt x="289" y="289"/>
                  </a:lnTo>
                  <a:lnTo>
                    <a:pt x="300" y="288"/>
                  </a:lnTo>
                  <a:lnTo>
                    <a:pt x="310" y="286"/>
                  </a:lnTo>
                  <a:lnTo>
                    <a:pt x="321" y="283"/>
                  </a:lnTo>
                  <a:lnTo>
                    <a:pt x="331" y="279"/>
                  </a:lnTo>
                  <a:lnTo>
                    <a:pt x="341" y="275"/>
                  </a:lnTo>
                  <a:lnTo>
                    <a:pt x="350" y="269"/>
                  </a:lnTo>
                  <a:lnTo>
                    <a:pt x="359" y="263"/>
                  </a:lnTo>
                  <a:lnTo>
                    <a:pt x="359" y="263"/>
                  </a:lnTo>
                  <a:lnTo>
                    <a:pt x="369" y="257"/>
                  </a:lnTo>
                  <a:lnTo>
                    <a:pt x="379" y="248"/>
                  </a:lnTo>
                  <a:lnTo>
                    <a:pt x="387" y="240"/>
                  </a:lnTo>
                  <a:lnTo>
                    <a:pt x="395" y="230"/>
                  </a:lnTo>
                  <a:lnTo>
                    <a:pt x="423" y="230"/>
                  </a:lnTo>
                  <a:lnTo>
                    <a:pt x="423" y="230"/>
                  </a:lnTo>
                  <a:lnTo>
                    <a:pt x="431" y="231"/>
                  </a:lnTo>
                  <a:lnTo>
                    <a:pt x="438" y="232"/>
                  </a:lnTo>
                  <a:lnTo>
                    <a:pt x="443" y="235"/>
                  </a:lnTo>
                  <a:lnTo>
                    <a:pt x="449" y="240"/>
                  </a:lnTo>
                  <a:lnTo>
                    <a:pt x="455" y="244"/>
                  </a:lnTo>
                  <a:lnTo>
                    <a:pt x="458" y="250"/>
                  </a:lnTo>
                  <a:lnTo>
                    <a:pt x="460" y="257"/>
                  </a:lnTo>
                  <a:lnTo>
                    <a:pt x="462" y="263"/>
                  </a:lnTo>
                  <a:lnTo>
                    <a:pt x="462" y="263"/>
                  </a:lnTo>
                  <a:lnTo>
                    <a:pt x="464" y="270"/>
                  </a:lnTo>
                  <a:lnTo>
                    <a:pt x="464" y="441"/>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55" name="Freeform 54"/>
            <p:cNvSpPr>
              <a:spLocks/>
            </p:cNvSpPr>
            <p:nvPr/>
          </p:nvSpPr>
          <p:spPr bwMode="auto">
            <a:xfrm>
              <a:off x="6053138" y="4592638"/>
              <a:ext cx="157163" cy="392113"/>
            </a:xfrm>
            <a:custGeom>
              <a:avLst/>
              <a:gdLst/>
              <a:ahLst/>
              <a:cxnLst>
                <a:cxn ang="0">
                  <a:pos x="184" y="176"/>
                </a:cxn>
                <a:cxn ang="0">
                  <a:pos x="295" y="176"/>
                </a:cxn>
                <a:cxn ang="0">
                  <a:pos x="295" y="6"/>
                </a:cxn>
                <a:cxn ang="0">
                  <a:pos x="295" y="6"/>
                </a:cxn>
                <a:cxn ang="0">
                  <a:pos x="296" y="0"/>
                </a:cxn>
                <a:cxn ang="0">
                  <a:pos x="46" y="0"/>
                </a:cxn>
                <a:cxn ang="0">
                  <a:pos x="46" y="0"/>
                </a:cxn>
                <a:cxn ang="0">
                  <a:pos x="37" y="2"/>
                </a:cxn>
                <a:cxn ang="0">
                  <a:pos x="28" y="4"/>
                </a:cxn>
                <a:cxn ang="0">
                  <a:pos x="21" y="8"/>
                </a:cxn>
                <a:cxn ang="0">
                  <a:pos x="14" y="14"/>
                </a:cxn>
                <a:cxn ang="0">
                  <a:pos x="14" y="14"/>
                </a:cxn>
                <a:cxn ang="0">
                  <a:pos x="8" y="21"/>
                </a:cxn>
                <a:cxn ang="0">
                  <a:pos x="4" y="29"/>
                </a:cxn>
                <a:cxn ang="0">
                  <a:pos x="1" y="38"/>
                </a:cxn>
                <a:cxn ang="0">
                  <a:pos x="0" y="47"/>
                </a:cxn>
                <a:cxn ang="0">
                  <a:pos x="0" y="742"/>
                </a:cxn>
                <a:cxn ang="0">
                  <a:pos x="184" y="627"/>
                </a:cxn>
                <a:cxn ang="0">
                  <a:pos x="184" y="176"/>
                </a:cxn>
              </a:cxnLst>
              <a:rect l="0" t="0" r="r" b="b"/>
              <a:pathLst>
                <a:path w="296" h="742">
                  <a:moveTo>
                    <a:pt x="184" y="176"/>
                  </a:moveTo>
                  <a:lnTo>
                    <a:pt x="295" y="176"/>
                  </a:lnTo>
                  <a:lnTo>
                    <a:pt x="295" y="6"/>
                  </a:lnTo>
                  <a:lnTo>
                    <a:pt x="295" y="6"/>
                  </a:lnTo>
                  <a:lnTo>
                    <a:pt x="296" y="0"/>
                  </a:lnTo>
                  <a:lnTo>
                    <a:pt x="46" y="0"/>
                  </a:lnTo>
                  <a:lnTo>
                    <a:pt x="46" y="0"/>
                  </a:lnTo>
                  <a:lnTo>
                    <a:pt x="37" y="2"/>
                  </a:lnTo>
                  <a:lnTo>
                    <a:pt x="28" y="4"/>
                  </a:lnTo>
                  <a:lnTo>
                    <a:pt x="21" y="8"/>
                  </a:lnTo>
                  <a:lnTo>
                    <a:pt x="14" y="14"/>
                  </a:lnTo>
                  <a:lnTo>
                    <a:pt x="14" y="14"/>
                  </a:lnTo>
                  <a:lnTo>
                    <a:pt x="8" y="21"/>
                  </a:lnTo>
                  <a:lnTo>
                    <a:pt x="4" y="29"/>
                  </a:lnTo>
                  <a:lnTo>
                    <a:pt x="1" y="38"/>
                  </a:lnTo>
                  <a:lnTo>
                    <a:pt x="0" y="47"/>
                  </a:lnTo>
                  <a:lnTo>
                    <a:pt x="0" y="742"/>
                  </a:lnTo>
                  <a:lnTo>
                    <a:pt x="184" y="627"/>
                  </a:lnTo>
                  <a:lnTo>
                    <a:pt x="184" y="176"/>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56" name="Freeform 55"/>
            <p:cNvSpPr>
              <a:spLocks/>
            </p:cNvSpPr>
            <p:nvPr/>
          </p:nvSpPr>
          <p:spPr bwMode="auto">
            <a:xfrm>
              <a:off x="6053138" y="4592638"/>
              <a:ext cx="685800" cy="785813"/>
            </a:xfrm>
            <a:custGeom>
              <a:avLst/>
              <a:gdLst/>
              <a:ahLst/>
              <a:cxnLst>
                <a:cxn ang="0">
                  <a:pos x="1249" y="0"/>
                </a:cxn>
                <a:cxn ang="0">
                  <a:pos x="999" y="0"/>
                </a:cxn>
                <a:cxn ang="0">
                  <a:pos x="999" y="0"/>
                </a:cxn>
                <a:cxn ang="0">
                  <a:pos x="999" y="7"/>
                </a:cxn>
                <a:cxn ang="0">
                  <a:pos x="999" y="176"/>
                </a:cxn>
                <a:cxn ang="0">
                  <a:pos x="1111" y="176"/>
                </a:cxn>
                <a:cxn ang="0">
                  <a:pos x="1111" y="1292"/>
                </a:cxn>
                <a:cxn ang="0">
                  <a:pos x="184" y="1293"/>
                </a:cxn>
                <a:cxn ang="0">
                  <a:pos x="184" y="1146"/>
                </a:cxn>
                <a:cxn ang="0">
                  <a:pos x="0" y="1260"/>
                </a:cxn>
                <a:cxn ang="0">
                  <a:pos x="0" y="1439"/>
                </a:cxn>
                <a:cxn ang="0">
                  <a:pos x="0" y="1439"/>
                </a:cxn>
                <a:cxn ang="0">
                  <a:pos x="1" y="1448"/>
                </a:cxn>
                <a:cxn ang="0">
                  <a:pos x="4" y="1456"/>
                </a:cxn>
                <a:cxn ang="0">
                  <a:pos x="8" y="1463"/>
                </a:cxn>
                <a:cxn ang="0">
                  <a:pos x="14" y="1471"/>
                </a:cxn>
                <a:cxn ang="0">
                  <a:pos x="14" y="1471"/>
                </a:cxn>
                <a:cxn ang="0">
                  <a:pos x="21" y="1477"/>
                </a:cxn>
                <a:cxn ang="0">
                  <a:pos x="28" y="1480"/>
                </a:cxn>
                <a:cxn ang="0">
                  <a:pos x="37" y="1484"/>
                </a:cxn>
                <a:cxn ang="0">
                  <a:pos x="46" y="1485"/>
                </a:cxn>
                <a:cxn ang="0">
                  <a:pos x="1249" y="1485"/>
                </a:cxn>
                <a:cxn ang="0">
                  <a:pos x="1249" y="1485"/>
                </a:cxn>
                <a:cxn ang="0">
                  <a:pos x="1258" y="1484"/>
                </a:cxn>
                <a:cxn ang="0">
                  <a:pos x="1266" y="1480"/>
                </a:cxn>
                <a:cxn ang="0">
                  <a:pos x="1274" y="1477"/>
                </a:cxn>
                <a:cxn ang="0">
                  <a:pos x="1282" y="1471"/>
                </a:cxn>
                <a:cxn ang="0">
                  <a:pos x="1282" y="1471"/>
                </a:cxn>
                <a:cxn ang="0">
                  <a:pos x="1287" y="1463"/>
                </a:cxn>
                <a:cxn ang="0">
                  <a:pos x="1291" y="1456"/>
                </a:cxn>
                <a:cxn ang="0">
                  <a:pos x="1294" y="1448"/>
                </a:cxn>
                <a:cxn ang="0">
                  <a:pos x="1295" y="1439"/>
                </a:cxn>
                <a:cxn ang="0">
                  <a:pos x="1295" y="47"/>
                </a:cxn>
                <a:cxn ang="0">
                  <a:pos x="1295" y="47"/>
                </a:cxn>
                <a:cxn ang="0">
                  <a:pos x="1294" y="38"/>
                </a:cxn>
                <a:cxn ang="0">
                  <a:pos x="1291" y="30"/>
                </a:cxn>
                <a:cxn ang="0">
                  <a:pos x="1287" y="22"/>
                </a:cxn>
                <a:cxn ang="0">
                  <a:pos x="1282" y="14"/>
                </a:cxn>
                <a:cxn ang="0">
                  <a:pos x="1282" y="14"/>
                </a:cxn>
                <a:cxn ang="0">
                  <a:pos x="1274" y="8"/>
                </a:cxn>
                <a:cxn ang="0">
                  <a:pos x="1266" y="4"/>
                </a:cxn>
                <a:cxn ang="0">
                  <a:pos x="1258" y="2"/>
                </a:cxn>
                <a:cxn ang="0">
                  <a:pos x="1249" y="0"/>
                </a:cxn>
                <a:cxn ang="0">
                  <a:pos x="1249" y="0"/>
                </a:cxn>
              </a:cxnLst>
              <a:rect l="0" t="0" r="r" b="b"/>
              <a:pathLst>
                <a:path w="1295" h="1485">
                  <a:moveTo>
                    <a:pt x="1249" y="0"/>
                  </a:moveTo>
                  <a:lnTo>
                    <a:pt x="999" y="0"/>
                  </a:lnTo>
                  <a:lnTo>
                    <a:pt x="999" y="0"/>
                  </a:lnTo>
                  <a:lnTo>
                    <a:pt x="999" y="7"/>
                  </a:lnTo>
                  <a:lnTo>
                    <a:pt x="999" y="176"/>
                  </a:lnTo>
                  <a:lnTo>
                    <a:pt x="1111" y="176"/>
                  </a:lnTo>
                  <a:lnTo>
                    <a:pt x="1111" y="1292"/>
                  </a:lnTo>
                  <a:lnTo>
                    <a:pt x="184" y="1293"/>
                  </a:lnTo>
                  <a:lnTo>
                    <a:pt x="184" y="1146"/>
                  </a:lnTo>
                  <a:lnTo>
                    <a:pt x="0" y="1260"/>
                  </a:lnTo>
                  <a:lnTo>
                    <a:pt x="0" y="1439"/>
                  </a:lnTo>
                  <a:lnTo>
                    <a:pt x="0" y="1439"/>
                  </a:lnTo>
                  <a:lnTo>
                    <a:pt x="1" y="1448"/>
                  </a:lnTo>
                  <a:lnTo>
                    <a:pt x="4" y="1456"/>
                  </a:lnTo>
                  <a:lnTo>
                    <a:pt x="8" y="1463"/>
                  </a:lnTo>
                  <a:lnTo>
                    <a:pt x="14" y="1471"/>
                  </a:lnTo>
                  <a:lnTo>
                    <a:pt x="14" y="1471"/>
                  </a:lnTo>
                  <a:lnTo>
                    <a:pt x="21" y="1477"/>
                  </a:lnTo>
                  <a:lnTo>
                    <a:pt x="28" y="1480"/>
                  </a:lnTo>
                  <a:lnTo>
                    <a:pt x="37" y="1484"/>
                  </a:lnTo>
                  <a:lnTo>
                    <a:pt x="46" y="1485"/>
                  </a:lnTo>
                  <a:lnTo>
                    <a:pt x="1249" y="1485"/>
                  </a:lnTo>
                  <a:lnTo>
                    <a:pt x="1249" y="1485"/>
                  </a:lnTo>
                  <a:lnTo>
                    <a:pt x="1258" y="1484"/>
                  </a:lnTo>
                  <a:lnTo>
                    <a:pt x="1266" y="1480"/>
                  </a:lnTo>
                  <a:lnTo>
                    <a:pt x="1274" y="1477"/>
                  </a:lnTo>
                  <a:lnTo>
                    <a:pt x="1282" y="1471"/>
                  </a:lnTo>
                  <a:lnTo>
                    <a:pt x="1282" y="1471"/>
                  </a:lnTo>
                  <a:lnTo>
                    <a:pt x="1287" y="1463"/>
                  </a:lnTo>
                  <a:lnTo>
                    <a:pt x="1291" y="1456"/>
                  </a:lnTo>
                  <a:lnTo>
                    <a:pt x="1294" y="1448"/>
                  </a:lnTo>
                  <a:lnTo>
                    <a:pt x="1295" y="1439"/>
                  </a:lnTo>
                  <a:lnTo>
                    <a:pt x="1295" y="47"/>
                  </a:lnTo>
                  <a:lnTo>
                    <a:pt x="1295" y="47"/>
                  </a:lnTo>
                  <a:lnTo>
                    <a:pt x="1294" y="38"/>
                  </a:lnTo>
                  <a:lnTo>
                    <a:pt x="1291" y="30"/>
                  </a:lnTo>
                  <a:lnTo>
                    <a:pt x="1287" y="22"/>
                  </a:lnTo>
                  <a:lnTo>
                    <a:pt x="1282" y="14"/>
                  </a:lnTo>
                  <a:lnTo>
                    <a:pt x="1282" y="14"/>
                  </a:lnTo>
                  <a:lnTo>
                    <a:pt x="1274" y="8"/>
                  </a:lnTo>
                  <a:lnTo>
                    <a:pt x="1266" y="4"/>
                  </a:lnTo>
                  <a:lnTo>
                    <a:pt x="1258" y="2"/>
                  </a:lnTo>
                  <a:lnTo>
                    <a:pt x="1249" y="0"/>
                  </a:lnTo>
                  <a:lnTo>
                    <a:pt x="1249" y="0"/>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57" name="Freeform 56"/>
            <p:cNvSpPr>
              <a:spLocks/>
            </p:cNvSpPr>
            <p:nvPr/>
          </p:nvSpPr>
          <p:spPr bwMode="auto">
            <a:xfrm>
              <a:off x="5907088" y="4864100"/>
              <a:ext cx="500063" cy="385763"/>
            </a:xfrm>
            <a:custGeom>
              <a:avLst/>
              <a:gdLst/>
              <a:ahLst/>
              <a:cxnLst>
                <a:cxn ang="0">
                  <a:pos x="320" y="623"/>
                </a:cxn>
                <a:cxn ang="0">
                  <a:pos x="416" y="564"/>
                </a:cxn>
                <a:cxn ang="0">
                  <a:pos x="460" y="536"/>
                </a:cxn>
                <a:cxn ang="0">
                  <a:pos x="943" y="237"/>
                </a:cxn>
                <a:cxn ang="0">
                  <a:pos x="875" y="193"/>
                </a:cxn>
                <a:cxn ang="0">
                  <a:pos x="870" y="118"/>
                </a:cxn>
                <a:cxn ang="0">
                  <a:pos x="804" y="78"/>
                </a:cxn>
                <a:cxn ang="0">
                  <a:pos x="795" y="0"/>
                </a:cxn>
                <a:cxn ang="0">
                  <a:pos x="460" y="208"/>
                </a:cxn>
                <a:cxn ang="0">
                  <a:pos x="416" y="235"/>
                </a:cxn>
                <a:cxn ang="0">
                  <a:pos x="320" y="295"/>
                </a:cxn>
                <a:cxn ang="0">
                  <a:pos x="276" y="322"/>
                </a:cxn>
                <a:cxn ang="0">
                  <a:pos x="6" y="490"/>
                </a:cxn>
                <a:cxn ang="0">
                  <a:pos x="6" y="490"/>
                </a:cxn>
                <a:cxn ang="0">
                  <a:pos x="5" y="494"/>
                </a:cxn>
                <a:cxn ang="0">
                  <a:pos x="3" y="506"/>
                </a:cxn>
                <a:cxn ang="0">
                  <a:pos x="0" y="523"/>
                </a:cxn>
                <a:cxn ang="0">
                  <a:pos x="0" y="545"/>
                </a:cxn>
                <a:cxn ang="0">
                  <a:pos x="0" y="545"/>
                </a:cxn>
                <a:cxn ang="0">
                  <a:pos x="1" y="558"/>
                </a:cxn>
                <a:cxn ang="0">
                  <a:pos x="4" y="570"/>
                </a:cxn>
                <a:cxn ang="0">
                  <a:pos x="7" y="585"/>
                </a:cxn>
                <a:cxn ang="0">
                  <a:pos x="10" y="598"/>
                </a:cxn>
                <a:cxn ang="0">
                  <a:pos x="10" y="598"/>
                </a:cxn>
                <a:cxn ang="0">
                  <a:pos x="18" y="618"/>
                </a:cxn>
                <a:cxn ang="0">
                  <a:pos x="24" y="628"/>
                </a:cxn>
                <a:cxn ang="0">
                  <a:pos x="30" y="639"/>
                </a:cxn>
                <a:cxn ang="0">
                  <a:pos x="30" y="639"/>
                </a:cxn>
                <a:cxn ang="0">
                  <a:pos x="36" y="648"/>
                </a:cxn>
                <a:cxn ang="0">
                  <a:pos x="43" y="657"/>
                </a:cxn>
                <a:cxn ang="0">
                  <a:pos x="58" y="672"/>
                </a:cxn>
                <a:cxn ang="0">
                  <a:pos x="58" y="672"/>
                </a:cxn>
                <a:cxn ang="0">
                  <a:pos x="67" y="681"/>
                </a:cxn>
                <a:cxn ang="0">
                  <a:pos x="76" y="689"/>
                </a:cxn>
                <a:cxn ang="0">
                  <a:pos x="94" y="702"/>
                </a:cxn>
                <a:cxn ang="0">
                  <a:pos x="94" y="702"/>
                </a:cxn>
                <a:cxn ang="0">
                  <a:pos x="105" y="708"/>
                </a:cxn>
                <a:cxn ang="0">
                  <a:pos x="116" y="714"/>
                </a:cxn>
                <a:cxn ang="0">
                  <a:pos x="135" y="722"/>
                </a:cxn>
                <a:cxn ang="0">
                  <a:pos x="148" y="725"/>
                </a:cxn>
                <a:cxn ang="0">
                  <a:pos x="153" y="728"/>
                </a:cxn>
                <a:cxn ang="0">
                  <a:pos x="276" y="651"/>
                </a:cxn>
                <a:cxn ang="0">
                  <a:pos x="320" y="623"/>
                </a:cxn>
              </a:cxnLst>
              <a:rect l="0" t="0" r="r" b="b"/>
              <a:pathLst>
                <a:path w="943" h="728">
                  <a:moveTo>
                    <a:pt x="320" y="623"/>
                  </a:moveTo>
                  <a:lnTo>
                    <a:pt x="416" y="564"/>
                  </a:lnTo>
                  <a:lnTo>
                    <a:pt x="460" y="536"/>
                  </a:lnTo>
                  <a:lnTo>
                    <a:pt x="943" y="237"/>
                  </a:lnTo>
                  <a:lnTo>
                    <a:pt x="875" y="193"/>
                  </a:lnTo>
                  <a:lnTo>
                    <a:pt x="870" y="118"/>
                  </a:lnTo>
                  <a:lnTo>
                    <a:pt x="804" y="78"/>
                  </a:lnTo>
                  <a:lnTo>
                    <a:pt x="795" y="0"/>
                  </a:lnTo>
                  <a:lnTo>
                    <a:pt x="460" y="208"/>
                  </a:lnTo>
                  <a:lnTo>
                    <a:pt x="416" y="235"/>
                  </a:lnTo>
                  <a:lnTo>
                    <a:pt x="320" y="295"/>
                  </a:lnTo>
                  <a:lnTo>
                    <a:pt x="276" y="322"/>
                  </a:lnTo>
                  <a:lnTo>
                    <a:pt x="6" y="490"/>
                  </a:lnTo>
                  <a:lnTo>
                    <a:pt x="6" y="490"/>
                  </a:lnTo>
                  <a:lnTo>
                    <a:pt x="5" y="494"/>
                  </a:lnTo>
                  <a:lnTo>
                    <a:pt x="3" y="506"/>
                  </a:lnTo>
                  <a:lnTo>
                    <a:pt x="0" y="523"/>
                  </a:lnTo>
                  <a:lnTo>
                    <a:pt x="0" y="545"/>
                  </a:lnTo>
                  <a:lnTo>
                    <a:pt x="0" y="545"/>
                  </a:lnTo>
                  <a:lnTo>
                    <a:pt x="1" y="558"/>
                  </a:lnTo>
                  <a:lnTo>
                    <a:pt x="4" y="570"/>
                  </a:lnTo>
                  <a:lnTo>
                    <a:pt x="7" y="585"/>
                  </a:lnTo>
                  <a:lnTo>
                    <a:pt x="10" y="598"/>
                  </a:lnTo>
                  <a:lnTo>
                    <a:pt x="10" y="598"/>
                  </a:lnTo>
                  <a:lnTo>
                    <a:pt x="18" y="618"/>
                  </a:lnTo>
                  <a:lnTo>
                    <a:pt x="24" y="628"/>
                  </a:lnTo>
                  <a:lnTo>
                    <a:pt x="30" y="639"/>
                  </a:lnTo>
                  <a:lnTo>
                    <a:pt x="30" y="639"/>
                  </a:lnTo>
                  <a:lnTo>
                    <a:pt x="36" y="648"/>
                  </a:lnTo>
                  <a:lnTo>
                    <a:pt x="43" y="657"/>
                  </a:lnTo>
                  <a:lnTo>
                    <a:pt x="58" y="672"/>
                  </a:lnTo>
                  <a:lnTo>
                    <a:pt x="58" y="672"/>
                  </a:lnTo>
                  <a:lnTo>
                    <a:pt x="67" y="681"/>
                  </a:lnTo>
                  <a:lnTo>
                    <a:pt x="76" y="689"/>
                  </a:lnTo>
                  <a:lnTo>
                    <a:pt x="94" y="702"/>
                  </a:lnTo>
                  <a:lnTo>
                    <a:pt x="94" y="702"/>
                  </a:lnTo>
                  <a:lnTo>
                    <a:pt x="105" y="708"/>
                  </a:lnTo>
                  <a:lnTo>
                    <a:pt x="116" y="714"/>
                  </a:lnTo>
                  <a:lnTo>
                    <a:pt x="135" y="722"/>
                  </a:lnTo>
                  <a:lnTo>
                    <a:pt x="148" y="725"/>
                  </a:lnTo>
                  <a:lnTo>
                    <a:pt x="153" y="728"/>
                  </a:lnTo>
                  <a:lnTo>
                    <a:pt x="276" y="651"/>
                  </a:lnTo>
                  <a:lnTo>
                    <a:pt x="320" y="623"/>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sp>
          <p:nvSpPr>
            <p:cNvPr id="58" name="Freeform 57"/>
            <p:cNvSpPr>
              <a:spLocks/>
            </p:cNvSpPr>
            <p:nvPr/>
          </p:nvSpPr>
          <p:spPr bwMode="auto">
            <a:xfrm>
              <a:off x="6394450" y="4859338"/>
              <a:ext cx="76200" cy="73025"/>
            </a:xfrm>
            <a:custGeom>
              <a:avLst/>
              <a:gdLst/>
              <a:ahLst/>
              <a:cxnLst>
                <a:cxn ang="0">
                  <a:pos x="121" y="0"/>
                </a:cxn>
                <a:cxn ang="0">
                  <a:pos x="121" y="0"/>
                </a:cxn>
                <a:cxn ang="0">
                  <a:pos x="0" y="4"/>
                </a:cxn>
                <a:cxn ang="0">
                  <a:pos x="0" y="4"/>
                </a:cxn>
                <a:cxn ang="0">
                  <a:pos x="0" y="10"/>
                </a:cxn>
                <a:cxn ang="0">
                  <a:pos x="3" y="27"/>
                </a:cxn>
                <a:cxn ang="0">
                  <a:pos x="5" y="37"/>
                </a:cxn>
                <a:cxn ang="0">
                  <a:pos x="7" y="49"/>
                </a:cxn>
                <a:cxn ang="0">
                  <a:pos x="10" y="61"/>
                </a:cxn>
                <a:cxn ang="0">
                  <a:pos x="16" y="73"/>
                </a:cxn>
                <a:cxn ang="0">
                  <a:pos x="16" y="73"/>
                </a:cxn>
                <a:cxn ang="0">
                  <a:pos x="22" y="84"/>
                </a:cxn>
                <a:cxn ang="0">
                  <a:pos x="22" y="84"/>
                </a:cxn>
                <a:cxn ang="0">
                  <a:pos x="28" y="93"/>
                </a:cxn>
                <a:cxn ang="0">
                  <a:pos x="28" y="93"/>
                </a:cxn>
                <a:cxn ang="0">
                  <a:pos x="37" y="104"/>
                </a:cxn>
                <a:cxn ang="0">
                  <a:pos x="46" y="113"/>
                </a:cxn>
                <a:cxn ang="0">
                  <a:pos x="55" y="120"/>
                </a:cxn>
                <a:cxn ang="0">
                  <a:pos x="64" y="126"/>
                </a:cxn>
                <a:cxn ang="0">
                  <a:pos x="78" y="135"/>
                </a:cxn>
                <a:cxn ang="0">
                  <a:pos x="84" y="138"/>
                </a:cxn>
                <a:cxn ang="0">
                  <a:pos x="84" y="138"/>
                </a:cxn>
                <a:cxn ang="0">
                  <a:pos x="141" y="30"/>
                </a:cxn>
                <a:cxn ang="0">
                  <a:pos x="141" y="30"/>
                </a:cxn>
                <a:cxn ang="0">
                  <a:pos x="144" y="24"/>
                </a:cxn>
                <a:cxn ang="0">
                  <a:pos x="146" y="17"/>
                </a:cxn>
                <a:cxn ang="0">
                  <a:pos x="146" y="11"/>
                </a:cxn>
                <a:cxn ang="0">
                  <a:pos x="144" y="8"/>
                </a:cxn>
                <a:cxn ang="0">
                  <a:pos x="141" y="4"/>
                </a:cxn>
                <a:cxn ang="0">
                  <a:pos x="135" y="1"/>
                </a:cxn>
                <a:cxn ang="0">
                  <a:pos x="129" y="0"/>
                </a:cxn>
                <a:cxn ang="0">
                  <a:pos x="121" y="0"/>
                </a:cxn>
                <a:cxn ang="0">
                  <a:pos x="121" y="0"/>
                </a:cxn>
              </a:cxnLst>
              <a:rect l="0" t="0" r="r" b="b"/>
              <a:pathLst>
                <a:path w="146" h="138">
                  <a:moveTo>
                    <a:pt x="121" y="0"/>
                  </a:moveTo>
                  <a:lnTo>
                    <a:pt x="121" y="0"/>
                  </a:lnTo>
                  <a:lnTo>
                    <a:pt x="0" y="4"/>
                  </a:lnTo>
                  <a:lnTo>
                    <a:pt x="0" y="4"/>
                  </a:lnTo>
                  <a:lnTo>
                    <a:pt x="0" y="10"/>
                  </a:lnTo>
                  <a:lnTo>
                    <a:pt x="3" y="27"/>
                  </a:lnTo>
                  <a:lnTo>
                    <a:pt x="5" y="37"/>
                  </a:lnTo>
                  <a:lnTo>
                    <a:pt x="7" y="49"/>
                  </a:lnTo>
                  <a:lnTo>
                    <a:pt x="10" y="61"/>
                  </a:lnTo>
                  <a:lnTo>
                    <a:pt x="16" y="73"/>
                  </a:lnTo>
                  <a:lnTo>
                    <a:pt x="16" y="73"/>
                  </a:lnTo>
                  <a:lnTo>
                    <a:pt x="22" y="84"/>
                  </a:lnTo>
                  <a:lnTo>
                    <a:pt x="22" y="84"/>
                  </a:lnTo>
                  <a:lnTo>
                    <a:pt x="28" y="93"/>
                  </a:lnTo>
                  <a:lnTo>
                    <a:pt x="28" y="93"/>
                  </a:lnTo>
                  <a:lnTo>
                    <a:pt x="37" y="104"/>
                  </a:lnTo>
                  <a:lnTo>
                    <a:pt x="46" y="113"/>
                  </a:lnTo>
                  <a:lnTo>
                    <a:pt x="55" y="120"/>
                  </a:lnTo>
                  <a:lnTo>
                    <a:pt x="64" y="126"/>
                  </a:lnTo>
                  <a:lnTo>
                    <a:pt x="78" y="135"/>
                  </a:lnTo>
                  <a:lnTo>
                    <a:pt x="84" y="138"/>
                  </a:lnTo>
                  <a:lnTo>
                    <a:pt x="84" y="138"/>
                  </a:lnTo>
                  <a:lnTo>
                    <a:pt x="141" y="30"/>
                  </a:lnTo>
                  <a:lnTo>
                    <a:pt x="141" y="30"/>
                  </a:lnTo>
                  <a:lnTo>
                    <a:pt x="144" y="24"/>
                  </a:lnTo>
                  <a:lnTo>
                    <a:pt x="146" y="17"/>
                  </a:lnTo>
                  <a:lnTo>
                    <a:pt x="146" y="11"/>
                  </a:lnTo>
                  <a:lnTo>
                    <a:pt x="144" y="8"/>
                  </a:lnTo>
                  <a:lnTo>
                    <a:pt x="141" y="4"/>
                  </a:lnTo>
                  <a:lnTo>
                    <a:pt x="135" y="1"/>
                  </a:lnTo>
                  <a:lnTo>
                    <a:pt x="129" y="0"/>
                  </a:lnTo>
                  <a:lnTo>
                    <a:pt x="121" y="0"/>
                  </a:lnTo>
                  <a:lnTo>
                    <a:pt x="121" y="0"/>
                  </a:lnTo>
                  <a:close/>
                </a:path>
              </a:pathLst>
            </a:custGeom>
            <a:grpFill/>
            <a:ln w="9525">
              <a:noFill/>
              <a:round/>
              <a:headEnd/>
              <a:tailEnd/>
            </a:ln>
          </p:spPr>
          <p:txBody>
            <a:bodyPr vert="horz" wrap="square" lIns="91440" tIns="45719" rIns="91440" bIns="45719" numCol="1" anchor="t" anchorCtr="0" compatLnSpc="1">
              <a:prstTxWarp prst="textNoShape">
                <a:avLst/>
              </a:prstTxWarp>
            </a:bodyPr>
            <a:lstStyle/>
            <a:p>
              <a:endParaRPr lang="en-GB">
                <a:latin typeface="Arial" panose="020B0604020202020204" pitchFamily="34" charset="0"/>
                <a:ea typeface="微软雅黑" panose="020B0503020204020204" pitchFamily="34" charset="-122"/>
              </a:endParaRPr>
            </a:p>
          </p:txBody>
        </p:sp>
      </p:grpSp>
      <p:sp>
        <p:nvSpPr>
          <p:cNvPr id="59" name="Rounded Rectangle 58"/>
          <p:cNvSpPr/>
          <p:nvPr/>
        </p:nvSpPr>
        <p:spPr>
          <a:xfrm>
            <a:off x="1034573" y="2063116"/>
            <a:ext cx="6126413" cy="3275944"/>
          </a:xfrm>
          <a:prstGeom prst="roundRect">
            <a:avLst>
              <a:gd name="adj" fmla="val 47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a:lnSpc>
                <a:spcPct val="150000"/>
              </a:lnSpc>
            </a:pPr>
            <a:r>
              <a:rPr lang="zh-CN" altLang="en-US" sz="1700" dirty="0">
                <a:solidFill>
                  <a:schemeClr val="bg2">
                    <a:lumMod val="10000"/>
                  </a:schemeClr>
                </a:solidFill>
                <a:latin typeface="Arial" panose="020B0604020202020204" pitchFamily="34" charset="0"/>
                <a:ea typeface="微软雅黑" panose="020B0503020204020204" pitchFamily="34" charset="-122"/>
              </a:rPr>
              <a:t>例如：</a:t>
            </a:r>
            <a:endParaRPr lang="en-US" altLang="zh-CN" sz="1700" dirty="0">
              <a:solidFill>
                <a:schemeClr val="bg2">
                  <a:lumMod val="10000"/>
                </a:schemeClr>
              </a:solidFill>
              <a:latin typeface="Arial" panose="020B0604020202020204" pitchFamily="34" charset="0"/>
              <a:ea typeface="微软雅黑" panose="020B0503020204020204" pitchFamily="34" charset="-122"/>
            </a:endParaRPr>
          </a:p>
          <a:p>
            <a:pPr marL="361948" indent="-361948">
              <a:lnSpc>
                <a:spcPct val="150000"/>
              </a:lnSpc>
              <a:buFont typeface="Wingdings" panose="05000000000000000000" pitchFamily="2" charset="2"/>
              <a:buChar char="§"/>
            </a:pPr>
            <a:r>
              <a:rPr lang="zh-CN" altLang="en-US" sz="1700" dirty="0">
                <a:solidFill>
                  <a:schemeClr val="bg2">
                    <a:lumMod val="10000"/>
                  </a:schemeClr>
                </a:solidFill>
                <a:latin typeface="Arial" panose="020B0604020202020204" pitchFamily="34" charset="0"/>
                <a:ea typeface="微软雅黑" panose="020B0503020204020204" pitchFamily="34" charset="-122"/>
              </a:rPr>
              <a:t>发行人破产</a:t>
            </a:r>
            <a:endParaRPr lang="en-US" altLang="zh-CN" sz="1700" dirty="0">
              <a:solidFill>
                <a:schemeClr val="bg2">
                  <a:lumMod val="10000"/>
                </a:schemeClr>
              </a:solidFill>
              <a:latin typeface="Arial" panose="020B0604020202020204" pitchFamily="34" charset="0"/>
              <a:ea typeface="微软雅黑" panose="020B0503020204020204" pitchFamily="34" charset="-122"/>
            </a:endParaRPr>
          </a:p>
          <a:p>
            <a:pPr marL="361948" indent="-361948">
              <a:lnSpc>
                <a:spcPct val="150000"/>
              </a:lnSpc>
              <a:buFont typeface="Wingdings" panose="05000000000000000000" pitchFamily="2" charset="2"/>
              <a:buChar char="§"/>
            </a:pPr>
            <a:r>
              <a:rPr lang="zh-CN" altLang="en-US" sz="1700" dirty="0">
                <a:solidFill>
                  <a:schemeClr val="bg2">
                    <a:lumMod val="10000"/>
                  </a:schemeClr>
                </a:solidFill>
                <a:latin typeface="Arial" panose="020B0604020202020204" pitchFamily="34" charset="0"/>
                <a:ea typeface="微软雅黑" panose="020B0503020204020204" pitchFamily="34" charset="-122"/>
              </a:rPr>
              <a:t>发生超过净资产</a:t>
            </a:r>
            <a:r>
              <a:rPr lang="en-US" altLang="zh-CN" sz="1700" dirty="0">
                <a:solidFill>
                  <a:schemeClr val="bg2">
                    <a:lumMod val="10000"/>
                  </a:schemeClr>
                </a:solidFill>
                <a:latin typeface="Arial" panose="020B0604020202020204" pitchFamily="34" charset="0"/>
                <a:ea typeface="微软雅黑" panose="020B0503020204020204" pitchFamily="34" charset="-122"/>
              </a:rPr>
              <a:t>10%</a:t>
            </a:r>
            <a:r>
              <a:rPr lang="zh-CN" altLang="en-US" sz="1700" dirty="0">
                <a:solidFill>
                  <a:schemeClr val="bg2">
                    <a:lumMod val="10000"/>
                  </a:schemeClr>
                </a:solidFill>
                <a:latin typeface="Arial" panose="020B0604020202020204" pitchFamily="34" charset="0"/>
                <a:ea typeface="微软雅黑" panose="020B0503020204020204" pitchFamily="34" charset="-122"/>
              </a:rPr>
              <a:t>以上重大损失</a:t>
            </a:r>
            <a:endParaRPr lang="en-US" altLang="zh-CN" sz="1700" dirty="0">
              <a:solidFill>
                <a:schemeClr val="bg2">
                  <a:lumMod val="10000"/>
                </a:schemeClr>
              </a:solidFill>
              <a:latin typeface="Arial" panose="020B0604020202020204" pitchFamily="34" charset="0"/>
              <a:ea typeface="微软雅黑" panose="020B0503020204020204" pitchFamily="34" charset="-122"/>
            </a:endParaRPr>
          </a:p>
          <a:p>
            <a:pPr marL="361948" indent="-361948">
              <a:lnSpc>
                <a:spcPct val="150000"/>
              </a:lnSpc>
              <a:buFont typeface="Wingdings" panose="05000000000000000000" pitchFamily="2" charset="2"/>
              <a:buChar char="§"/>
            </a:pPr>
            <a:r>
              <a:rPr lang="zh-CN" altLang="en-US" sz="1700" dirty="0">
                <a:solidFill>
                  <a:schemeClr val="bg2">
                    <a:lumMod val="10000"/>
                  </a:schemeClr>
                </a:solidFill>
                <a:latin typeface="Arial" panose="020B0604020202020204" pitchFamily="34" charset="0"/>
                <a:ea typeface="微软雅黑" panose="020B0503020204020204" pitchFamily="34" charset="-122"/>
              </a:rPr>
              <a:t>财务指标承诺未达标</a:t>
            </a:r>
            <a:endParaRPr lang="en-US" altLang="zh-CN" sz="1700" dirty="0">
              <a:solidFill>
                <a:schemeClr val="bg2">
                  <a:lumMod val="10000"/>
                </a:schemeClr>
              </a:solidFill>
              <a:latin typeface="Arial" panose="020B0604020202020204" pitchFamily="34" charset="0"/>
              <a:ea typeface="微软雅黑" panose="020B0503020204020204" pitchFamily="34" charset="-122"/>
            </a:endParaRPr>
          </a:p>
          <a:p>
            <a:pPr marL="361948" indent="-361948">
              <a:lnSpc>
                <a:spcPct val="150000"/>
              </a:lnSpc>
              <a:buFont typeface="Wingdings" panose="05000000000000000000" pitchFamily="2" charset="2"/>
              <a:buChar char="§"/>
            </a:pPr>
            <a:r>
              <a:rPr lang="zh-CN" altLang="en-US" sz="1700" dirty="0">
                <a:solidFill>
                  <a:schemeClr val="bg2">
                    <a:lumMod val="10000"/>
                  </a:schemeClr>
                </a:solidFill>
                <a:latin typeface="Arial" panose="020B0604020202020204" pitchFamily="34" charset="0"/>
                <a:ea typeface="微软雅黑" panose="020B0503020204020204" pitchFamily="34" charset="-122"/>
              </a:rPr>
              <a:t>财务状况发生重大变化</a:t>
            </a:r>
            <a:endParaRPr lang="en-US" altLang="zh-CN" sz="1700" dirty="0">
              <a:solidFill>
                <a:schemeClr val="bg2">
                  <a:lumMod val="10000"/>
                </a:schemeClr>
              </a:solidFill>
              <a:latin typeface="Arial" panose="020B0604020202020204" pitchFamily="34" charset="0"/>
              <a:ea typeface="微软雅黑" panose="020B0503020204020204" pitchFamily="34" charset="-122"/>
            </a:endParaRPr>
          </a:p>
          <a:p>
            <a:pPr marL="361948" indent="-361948">
              <a:lnSpc>
                <a:spcPct val="150000"/>
              </a:lnSpc>
              <a:buFont typeface="Wingdings" panose="05000000000000000000" pitchFamily="2" charset="2"/>
              <a:buChar char="§"/>
            </a:pPr>
            <a:r>
              <a:rPr lang="zh-CN" altLang="en-US" sz="1700" dirty="0">
                <a:solidFill>
                  <a:schemeClr val="bg2">
                    <a:lumMod val="10000"/>
                  </a:schemeClr>
                </a:solidFill>
                <a:latin typeface="Arial" panose="020B0604020202020204" pitchFamily="34" charset="0"/>
                <a:ea typeface="微软雅黑" panose="020B0503020204020204" pitchFamily="34" charset="-122"/>
              </a:rPr>
              <a:t>控制权变更或信用评级被降级</a:t>
            </a:r>
            <a:endParaRPr lang="en-US" altLang="zh-CN" sz="1700" dirty="0">
              <a:solidFill>
                <a:schemeClr val="bg2">
                  <a:lumMod val="10000"/>
                </a:schemeClr>
              </a:solidFill>
              <a:latin typeface="Arial" panose="020B0604020202020204" pitchFamily="34" charset="0"/>
              <a:ea typeface="微软雅黑" panose="020B0503020204020204" pitchFamily="34" charset="-122"/>
            </a:endParaRPr>
          </a:p>
          <a:p>
            <a:pPr marL="361948" indent="-361948">
              <a:lnSpc>
                <a:spcPct val="150000"/>
              </a:lnSpc>
              <a:buFont typeface="Wingdings" panose="05000000000000000000" pitchFamily="2" charset="2"/>
              <a:buChar char="§"/>
            </a:pPr>
            <a:r>
              <a:rPr lang="zh-CN" altLang="en-US" sz="1700" dirty="0">
                <a:solidFill>
                  <a:schemeClr val="bg2">
                    <a:lumMod val="10000"/>
                  </a:schemeClr>
                </a:solidFill>
                <a:latin typeface="Arial" panose="020B0604020202020204" pitchFamily="34" charset="0"/>
                <a:ea typeface="微软雅黑" panose="020B0503020204020204" pitchFamily="34" charset="-122"/>
              </a:rPr>
              <a:t>发生其他投资者认定足以影响债权实现的事项等情形</a:t>
            </a:r>
          </a:p>
        </p:txBody>
      </p:sp>
      <p:grpSp>
        <p:nvGrpSpPr>
          <p:cNvPr id="12" name="Group 11"/>
          <p:cNvGrpSpPr/>
          <p:nvPr/>
        </p:nvGrpSpPr>
        <p:grpSpPr>
          <a:xfrm>
            <a:off x="6731649" y="1666083"/>
            <a:ext cx="1948080" cy="990141"/>
            <a:chOff x="7347562" y="3314494"/>
            <a:chExt cx="1948080" cy="990141"/>
          </a:xfrm>
        </p:grpSpPr>
        <p:sp>
          <p:nvSpPr>
            <p:cNvPr id="13" name="Cloud 12"/>
            <p:cNvSpPr/>
            <p:nvPr/>
          </p:nvSpPr>
          <p:spPr>
            <a:xfrm>
              <a:off x="7347562" y="3314494"/>
              <a:ext cx="1948080" cy="990141"/>
            </a:xfrm>
            <a:prstGeom prst="cloud">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zh-CN" altLang="en-US" b="1" dirty="0">
                <a:solidFill>
                  <a:schemeClr val="bg1"/>
                </a:solidFill>
              </a:endParaRPr>
            </a:p>
          </p:txBody>
        </p:sp>
        <p:sp>
          <p:nvSpPr>
            <p:cNvPr id="14" name="Rectangle 13"/>
            <p:cNvSpPr/>
            <p:nvPr/>
          </p:nvSpPr>
          <p:spPr>
            <a:xfrm>
              <a:off x="7649446" y="3502256"/>
              <a:ext cx="1338828" cy="677108"/>
            </a:xfrm>
            <a:prstGeom prst="rect">
              <a:avLst/>
            </a:prstGeom>
          </p:spPr>
          <p:txBody>
            <a:bodyPr wrap="none">
              <a:spAutoFit/>
            </a:bodyPr>
            <a:lstStyle/>
            <a:p>
              <a:pPr algn="ctr"/>
              <a:r>
                <a:rPr lang="zh-CN" altLang="en-US" b="1" dirty="0">
                  <a:solidFill>
                    <a:schemeClr val="bg1"/>
                  </a:solidFill>
                </a:rPr>
                <a:t>发行方不能</a:t>
              </a:r>
              <a:endParaRPr lang="en-US" altLang="zh-CN" b="1" dirty="0">
                <a:solidFill>
                  <a:schemeClr val="bg1"/>
                </a:solidFill>
              </a:endParaRPr>
            </a:p>
            <a:p>
              <a:pPr algn="ctr"/>
              <a:r>
                <a:rPr lang="zh-CN" altLang="en-US" b="1" dirty="0">
                  <a:solidFill>
                    <a:schemeClr val="bg1"/>
                  </a:solidFill>
                </a:rPr>
                <a:t>控制</a:t>
              </a:r>
              <a:r>
                <a:rPr lang="zh-CN" altLang="en-US" sz="2000" b="1" dirty="0">
                  <a:ln>
                    <a:solidFill>
                      <a:schemeClr val="bg1"/>
                    </a:solidFill>
                  </a:ln>
                  <a:solidFill>
                    <a:srgbClr val="BC204B"/>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067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3" y="385701"/>
            <a:ext cx="8276219" cy="492443"/>
          </a:xfrm>
        </p:spPr>
        <p:txBody>
          <a:bodyPr/>
          <a:lstStyle/>
          <a:p>
            <a:r>
              <a:rPr lang="zh-CN" altLang="en-US" dirty="0"/>
              <a:t>问题：控制权变更</a:t>
            </a:r>
            <a:endParaRPr lang="en-GB" dirty="0"/>
          </a:p>
        </p:txBody>
      </p:sp>
      <p:sp>
        <p:nvSpPr>
          <p:cNvPr id="8" name="Rectangle 10"/>
          <p:cNvSpPr txBox="1">
            <a:spLocks noChangeArrowheads="1"/>
          </p:cNvSpPr>
          <p:nvPr/>
        </p:nvSpPr>
        <p:spPr>
          <a:xfrm>
            <a:off x="814893" y="1313614"/>
            <a:ext cx="8276219" cy="1783886"/>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1" indent="-360361">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甲公司对外发行了面值为</a:t>
            </a:r>
            <a:r>
              <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1000</a:t>
            </a: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万元的永续债，可自行决定是否支付利息。</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0361" indent="-360361">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但如果甲公司的母公司失去对甲公司的控制，那么甲公司必须按面值回购永续债。</a:t>
            </a:r>
            <a:endParaRPr lang="en-US" altLang="zh-CN"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0361" indent="-360361">
              <a:lnSpc>
                <a:spcPct val="120000"/>
              </a:lnSpc>
              <a:spcBef>
                <a:spcPts val="1200"/>
              </a:spcBef>
              <a:spcAft>
                <a:spcPts val="0"/>
              </a:spcAft>
              <a:buFont typeface="Wingdings" panose="05000000000000000000" pitchFamily="2" charset="2"/>
              <a:buChar char="Ø"/>
            </a:pPr>
            <a:r>
              <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假设没有其他条款导致该工具不符合权益工具的定义。</a:t>
            </a:r>
          </a:p>
          <a:p>
            <a:pPr>
              <a:lnSpc>
                <a:spcPct val="120000"/>
              </a:lnSpc>
              <a:spcBef>
                <a:spcPts val="1200"/>
              </a:spcBef>
              <a:spcAft>
                <a:spcPts val="0"/>
              </a:spcAft>
            </a:pPr>
            <a:endParaRPr lang="zh-CN" altLang="en-US" sz="18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Rectangle 8"/>
          <p:cNvSpPr/>
          <p:nvPr/>
        </p:nvSpPr>
        <p:spPr>
          <a:xfrm flipV="1">
            <a:off x="952468" y="3329236"/>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814712" y="3327140"/>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Rectangle 10"/>
          <p:cNvSpPr/>
          <p:nvPr/>
        </p:nvSpPr>
        <p:spPr>
          <a:xfrm>
            <a:off x="814712" y="3406482"/>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2" name="Group 11"/>
          <p:cNvGrpSpPr/>
          <p:nvPr/>
        </p:nvGrpSpPr>
        <p:grpSpPr>
          <a:xfrm>
            <a:off x="1027316" y="3185394"/>
            <a:ext cx="540001" cy="540001"/>
            <a:chOff x="4259264" y="1341438"/>
            <a:chExt cx="838200" cy="836612"/>
          </a:xfrm>
        </p:grpSpPr>
        <p:sp>
          <p:nvSpPr>
            <p:cNvPr id="13"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1"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2"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3"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4"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5"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6"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7"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3"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4"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5"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6"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7"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8"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39"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0"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1"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2"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3"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4"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5"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6"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7"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8"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49"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0"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1"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2"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3"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4"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5"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6"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7"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8"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59"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0"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1"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2"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3"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4"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5"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6"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7"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8"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69"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0"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1"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2"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3"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4"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5"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6"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7"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8"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79"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0"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1"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2"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3"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4"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5"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6"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7"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8"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89"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0"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1"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2"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3"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4"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5"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6"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7"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8"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99"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1"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2"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3"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4"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5"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6"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7"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8"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09"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0"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1"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2"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3"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4"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5"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6"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7"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8"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19"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0"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1"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2"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3"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4"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5"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6"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7"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8"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29"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0"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1"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2"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3"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4"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5"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6"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7"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0"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2"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3"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4"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5"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6"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7"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8"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49"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0"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1"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2"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3"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4"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5"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6"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7"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8"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59"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0"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1"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2"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3"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4"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5"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6"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7"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8"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69"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0"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1"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2"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3"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4"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5"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6"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7"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8"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79"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0"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1"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2"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3"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4"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5"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6"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7"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8"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89"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0"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1"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2"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3"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4"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5"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6"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7"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8"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199"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0"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1"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2"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3"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sp>
          <p:nvSpPr>
            <p:cNvPr id="204"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sz="2313" dirty="0">
                <a:latin typeface="Arial" panose="020B0604020202020204" pitchFamily="34" charset="0"/>
                <a:ea typeface="微软雅黑" panose="020B0503020204020204" pitchFamily="34" charset="-122"/>
                <a:cs typeface="Arial" panose="020B0604020202020204" pitchFamily="34" charset="0"/>
              </a:endParaRPr>
            </a:p>
          </p:txBody>
        </p:sp>
      </p:grpSp>
      <p:sp>
        <p:nvSpPr>
          <p:cNvPr id="208" name="Rectangle 207"/>
          <p:cNvSpPr/>
          <p:nvPr/>
        </p:nvSpPr>
        <p:spPr>
          <a:xfrm>
            <a:off x="1221635" y="3901935"/>
            <a:ext cx="6794056" cy="272121"/>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问题：甲公司个别报表层面，该永续债是否符合权益工具的定义？</a:t>
            </a:r>
          </a:p>
          <a:p>
            <a:pPr defTabSz="914395">
              <a:spcAft>
                <a:spcPts val="1800"/>
              </a:spcAft>
            </a:pPr>
            <a:endPar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5" name="TextBox 208"/>
          <p:cNvSpPr txBox="1"/>
          <p:nvPr/>
        </p:nvSpPr>
        <p:spPr>
          <a:xfrm>
            <a:off x="1221635" y="4409731"/>
            <a:ext cx="4779031" cy="969496"/>
          </a:xfrm>
          <a:prstGeom prst="rect">
            <a:avLst/>
          </a:prstGeom>
          <a:noFill/>
        </p:spPr>
        <p:txBody>
          <a:bodyPr wrap="square" lIns="0" tIns="0" rIns="0" bIns="0" rtlCol="0">
            <a:spAutoFit/>
          </a:bodyPr>
          <a:lstStyle/>
          <a:p>
            <a:pPr marL="285750" indent="-285750">
              <a:spcBef>
                <a:spcPts val="300"/>
              </a:spcBef>
              <a:spcAft>
                <a:spcPts val="600"/>
              </a:spcAft>
              <a:buFont typeface="+mj-lt"/>
              <a:buAutoNum type="arabicPeriod"/>
            </a:pPr>
            <a:r>
              <a:rPr lang="zh-CN" altLang="en-US" sz="1600" dirty="0">
                <a:solidFill>
                  <a:srgbClr val="00338D"/>
                </a:solidFill>
                <a:latin typeface="Arial" panose="020B0604020202020204" pitchFamily="34" charset="0"/>
                <a:ea typeface="微软雅黑" panose="020B0503020204020204" pitchFamily="34" charset="-122"/>
                <a:cs typeface="Arial" panose="020B0604020202020204" pitchFamily="34" charset="0"/>
              </a:rPr>
              <a:t>是</a:t>
            </a:r>
            <a:endParaRPr lang="en-US" altLang="zh-CN" sz="1600"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sz="1600" dirty="0">
                <a:solidFill>
                  <a:srgbClr val="00338D"/>
                </a:solidFill>
                <a:latin typeface="Arial" panose="020B0604020202020204" pitchFamily="34" charset="0"/>
                <a:ea typeface="微软雅黑" panose="020B0503020204020204" pitchFamily="34" charset="-122"/>
                <a:cs typeface="Arial" panose="020B0604020202020204" pitchFamily="34" charset="0"/>
              </a:rPr>
              <a:t>否</a:t>
            </a:r>
            <a:endParaRPr lang="en-US" altLang="zh-CN" sz="1600" dirty="0">
              <a:solidFill>
                <a:srgbClr val="00338D"/>
              </a:solidFill>
              <a:latin typeface="Arial" panose="020B0604020202020204" pitchFamily="34" charset="0"/>
              <a:ea typeface="微软雅黑" panose="020B0503020204020204" pitchFamily="34" charset="-122"/>
              <a:cs typeface="Arial" panose="020B0604020202020204" pitchFamily="34" charset="0"/>
            </a:endParaRPr>
          </a:p>
          <a:p>
            <a:pPr marL="285750" indent="-285750">
              <a:spcBef>
                <a:spcPts val="300"/>
              </a:spcBef>
              <a:spcAft>
                <a:spcPts val="600"/>
              </a:spcAft>
              <a:buFont typeface="+mj-lt"/>
              <a:buAutoNum type="arabicPeriod"/>
            </a:pPr>
            <a:r>
              <a:rPr lang="zh-CN" altLang="en-US" sz="1600" dirty="0">
                <a:solidFill>
                  <a:srgbClr val="00338D"/>
                </a:solidFill>
                <a:latin typeface="Arial" panose="020B0604020202020204" pitchFamily="34" charset="0"/>
                <a:ea typeface="微软雅黑" panose="020B0503020204020204" pitchFamily="34" charset="-122"/>
                <a:cs typeface="Arial" panose="020B0604020202020204" pitchFamily="34" charset="0"/>
              </a:rPr>
              <a:t>需获取进一步的信息进行判断</a:t>
            </a:r>
          </a:p>
        </p:txBody>
      </p:sp>
    </p:spTree>
    <p:extLst>
      <p:ext uri="{BB962C8B-B14F-4D97-AF65-F5344CB8AC3E}">
        <p14:creationId xmlns:p14="http://schemas.microsoft.com/office/powerpoint/2010/main" val="19695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或有结算条款</a:t>
            </a:r>
            <a:endParaRPr lang="en-GB" dirty="0"/>
          </a:p>
        </p:txBody>
      </p:sp>
      <p:sp>
        <p:nvSpPr>
          <p:cNvPr id="10" name="Rounded Rectangle 9"/>
          <p:cNvSpPr/>
          <p:nvPr/>
        </p:nvSpPr>
        <p:spPr>
          <a:xfrm>
            <a:off x="815100" y="1225312"/>
            <a:ext cx="4900475" cy="1068219"/>
          </a:xfrm>
          <a:prstGeom prst="roundRect">
            <a:avLst>
              <a:gd name="adj" fmla="val 11059"/>
            </a:avLst>
          </a:prstGeom>
          <a:solidFill>
            <a:srgbClr val="005EB8"/>
          </a:solidFill>
          <a:ln w="190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金融工具含有</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在发行方和持有方均不能控制</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的未来不确定</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或有事项</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发生与不发生时支付现金或其他金融资产的合同义务</a:t>
            </a:r>
            <a:endParaRPr lang="en-GB"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 name="Group 2"/>
          <p:cNvGrpSpPr/>
          <p:nvPr/>
        </p:nvGrpSpPr>
        <p:grpSpPr>
          <a:xfrm>
            <a:off x="3308238" y="2293531"/>
            <a:ext cx="4668253" cy="2544140"/>
            <a:chOff x="925357" y="2876931"/>
            <a:chExt cx="4668253" cy="1541813"/>
          </a:xfrm>
        </p:grpSpPr>
        <p:sp>
          <p:nvSpPr>
            <p:cNvPr id="11" name="Cloud 10"/>
            <p:cNvSpPr/>
            <p:nvPr/>
          </p:nvSpPr>
          <p:spPr>
            <a:xfrm>
              <a:off x="925357" y="2876931"/>
              <a:ext cx="4668253" cy="1541813"/>
            </a:xfrm>
            <a:prstGeom prst="cloud">
              <a:avLst/>
            </a:prstGeom>
            <a:ln/>
          </p:spPr>
          <p:style>
            <a:lnRef idx="0">
              <a:schemeClr val="accent4"/>
            </a:lnRef>
            <a:fillRef idx="3">
              <a:schemeClr val="accent4"/>
            </a:fillRef>
            <a:effectRef idx="3">
              <a:schemeClr val="accent4"/>
            </a:effectRef>
            <a:fontRef idx="minor">
              <a:schemeClr val="lt1"/>
            </a:fontRef>
          </p:style>
          <p:txBody>
            <a:bodyPr lIns="72000" tIns="0" rIns="72000" bIns="0" rtlCol="0" anchor="ctr">
              <a:noAutofit/>
            </a:bodyPr>
            <a:lstStyle/>
            <a:p>
              <a:pPr>
                <a:spcBef>
                  <a:spcPts val="600"/>
                </a:spcBef>
              </a:pPr>
              <a:endParaRPr lang="en-GB"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Rectangle 1"/>
            <p:cNvSpPr/>
            <p:nvPr/>
          </p:nvSpPr>
          <p:spPr>
            <a:xfrm>
              <a:off x="1444721" y="3179664"/>
              <a:ext cx="4148889" cy="774060"/>
            </a:xfrm>
            <a:prstGeom prst="rect">
              <a:avLst/>
            </a:prstGeom>
          </p:spPr>
          <p:txBody>
            <a:bodyPr wrap="square">
              <a:spAutoFit/>
            </a:bodyPr>
            <a:lstStyle/>
            <a:p>
              <a:pPr>
                <a:spcBef>
                  <a:spcPts val="600"/>
                </a:spcBef>
              </a:pP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实务常见问题：</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spcBef>
                  <a:spcPts val="600"/>
                </a:spcBef>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是否可以认为某或有结算条款</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几乎不具有可能性</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，即相关情形</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极端罕见</a:t>
              </a: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显著异常且几乎不可能发生</a:t>
              </a:r>
              <a:r>
                <a:rPr lang="en-GB"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en-GB"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2" name="AutoShape 8"/>
          <p:cNvSpPr>
            <a:spLocks noChangeArrowheads="1"/>
          </p:cNvSpPr>
          <p:nvPr/>
        </p:nvSpPr>
        <p:spPr bwMode="blackWhite">
          <a:xfrm>
            <a:off x="6336844" y="4778037"/>
            <a:ext cx="2754268" cy="1147033"/>
          </a:xfrm>
          <a:prstGeom prst="roundRect">
            <a:avLst>
              <a:gd name="adj" fmla="val 9621"/>
            </a:avLst>
          </a:prstGeom>
          <a:noFill/>
          <a:ln w="25400" algn="ctr">
            <a:solidFill>
              <a:schemeClr val="bg2">
                <a:lumMod val="25000"/>
              </a:schemeClr>
            </a:solidFill>
            <a:miter lim="800000"/>
            <a:headEnd/>
            <a:tailEnd/>
          </a:ln>
          <a:effectLst/>
        </p:spPr>
        <p:txBody>
          <a:bodyPr wrap="square" lIns="72000" tIns="72000" rIns="72000" bIns="72000" anchor="ctr">
            <a:spAutoFit/>
          </a:bodyPr>
          <a:lstStyle/>
          <a:p>
            <a:pPr>
              <a:spcAft>
                <a:spcPts val="600"/>
              </a:spcAft>
            </a:pPr>
            <a:r>
              <a:rPr lang="zh-CN" altLang="en-US" sz="1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或有事项：</a:t>
            </a:r>
            <a:endParaRPr lang="en-US" altLang="zh-CN" sz="1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endParaRPr>
          </a:p>
          <a:p>
            <a:r>
              <a:rPr lang="zh-CN" altLang="en-US" sz="14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如股价指数、消费价格指数变动，利率或税法变动，发行方未来收入、净收益或债务权益比率等</a:t>
            </a:r>
          </a:p>
        </p:txBody>
      </p:sp>
      <p:grpSp>
        <p:nvGrpSpPr>
          <p:cNvPr id="23" name="Group 19"/>
          <p:cNvGrpSpPr/>
          <p:nvPr/>
        </p:nvGrpSpPr>
        <p:grpSpPr>
          <a:xfrm>
            <a:off x="2082486" y="3716057"/>
            <a:ext cx="1083471" cy="2391751"/>
            <a:chOff x="4068181" y="4378575"/>
            <a:chExt cx="653901" cy="1685225"/>
          </a:xfrm>
          <a:solidFill>
            <a:schemeClr val="bg2">
              <a:lumMod val="50000"/>
            </a:schemeClr>
          </a:solidFill>
          <a:effectLst>
            <a:outerShdw blurRad="50800" dist="38100" dir="2700000" algn="tl" rotWithShape="0">
              <a:prstClr val="black">
                <a:alpha val="40000"/>
              </a:prstClr>
            </a:outerShdw>
          </a:effectLst>
        </p:grpSpPr>
        <p:sp>
          <p:nvSpPr>
            <p:cNvPr id="24" name="Freeform 19"/>
            <p:cNvSpPr>
              <a:spLocks/>
            </p:cNvSpPr>
            <p:nvPr/>
          </p:nvSpPr>
          <p:spPr bwMode="auto">
            <a:xfrm>
              <a:off x="4197379" y="5101006"/>
              <a:ext cx="356081" cy="962794"/>
            </a:xfrm>
            <a:custGeom>
              <a:avLst/>
              <a:gdLst/>
              <a:ahLst/>
              <a:cxnLst>
                <a:cxn ang="0">
                  <a:pos x="182" y="49"/>
                </a:cxn>
                <a:cxn ang="0">
                  <a:pos x="146" y="62"/>
                </a:cxn>
                <a:cxn ang="0">
                  <a:pos x="145" y="62"/>
                </a:cxn>
                <a:cxn ang="0">
                  <a:pos x="141" y="62"/>
                </a:cxn>
                <a:cxn ang="0">
                  <a:pos x="156" y="94"/>
                </a:cxn>
                <a:cxn ang="0">
                  <a:pos x="116" y="134"/>
                </a:cxn>
                <a:cxn ang="0">
                  <a:pos x="116" y="134"/>
                </a:cxn>
                <a:cxn ang="0">
                  <a:pos x="0" y="120"/>
                </a:cxn>
                <a:cxn ang="0">
                  <a:pos x="0" y="191"/>
                </a:cxn>
                <a:cxn ang="0">
                  <a:pos x="0" y="583"/>
                </a:cxn>
                <a:cxn ang="0">
                  <a:pos x="49" y="632"/>
                </a:cxn>
                <a:cxn ang="0">
                  <a:pos x="99" y="583"/>
                </a:cxn>
                <a:cxn ang="0">
                  <a:pos x="99" y="222"/>
                </a:cxn>
                <a:cxn ang="0">
                  <a:pos x="117" y="222"/>
                </a:cxn>
                <a:cxn ang="0">
                  <a:pos x="117" y="583"/>
                </a:cxn>
                <a:cxn ang="0">
                  <a:pos x="167" y="632"/>
                </a:cxn>
                <a:cxn ang="0">
                  <a:pos x="216" y="583"/>
                </a:cxn>
                <a:cxn ang="0">
                  <a:pos x="216" y="191"/>
                </a:cxn>
                <a:cxn ang="0">
                  <a:pos x="216" y="115"/>
                </a:cxn>
                <a:cxn ang="0">
                  <a:pos x="216" y="0"/>
                </a:cxn>
                <a:cxn ang="0">
                  <a:pos x="209" y="14"/>
                </a:cxn>
                <a:cxn ang="0">
                  <a:pos x="182" y="49"/>
                </a:cxn>
              </a:cxnLst>
              <a:rect l="0" t="0" r="r" b="b"/>
              <a:pathLst>
                <a:path w="216" h="632">
                  <a:moveTo>
                    <a:pt x="182" y="49"/>
                  </a:moveTo>
                  <a:cubicBezTo>
                    <a:pt x="174" y="55"/>
                    <a:pt x="163" y="62"/>
                    <a:pt x="146" y="62"/>
                  </a:cubicBezTo>
                  <a:cubicBezTo>
                    <a:pt x="145" y="62"/>
                    <a:pt x="145" y="62"/>
                    <a:pt x="145" y="62"/>
                  </a:cubicBezTo>
                  <a:cubicBezTo>
                    <a:pt x="144" y="62"/>
                    <a:pt x="142" y="62"/>
                    <a:pt x="141" y="62"/>
                  </a:cubicBezTo>
                  <a:cubicBezTo>
                    <a:pt x="150" y="69"/>
                    <a:pt x="156" y="81"/>
                    <a:pt x="156" y="94"/>
                  </a:cubicBezTo>
                  <a:cubicBezTo>
                    <a:pt x="156" y="116"/>
                    <a:pt x="138" y="134"/>
                    <a:pt x="116" y="134"/>
                  </a:cubicBezTo>
                  <a:cubicBezTo>
                    <a:pt x="116" y="134"/>
                    <a:pt x="116" y="134"/>
                    <a:pt x="116" y="134"/>
                  </a:cubicBezTo>
                  <a:cubicBezTo>
                    <a:pt x="68" y="134"/>
                    <a:pt x="30" y="129"/>
                    <a:pt x="0" y="120"/>
                  </a:cubicBezTo>
                  <a:cubicBezTo>
                    <a:pt x="0" y="191"/>
                    <a:pt x="0" y="191"/>
                    <a:pt x="0" y="191"/>
                  </a:cubicBezTo>
                  <a:cubicBezTo>
                    <a:pt x="0" y="583"/>
                    <a:pt x="0" y="583"/>
                    <a:pt x="0" y="583"/>
                  </a:cubicBezTo>
                  <a:cubicBezTo>
                    <a:pt x="0" y="610"/>
                    <a:pt x="22" y="632"/>
                    <a:pt x="49" y="632"/>
                  </a:cubicBezTo>
                  <a:cubicBezTo>
                    <a:pt x="77" y="632"/>
                    <a:pt x="99" y="610"/>
                    <a:pt x="99" y="583"/>
                  </a:cubicBezTo>
                  <a:cubicBezTo>
                    <a:pt x="99" y="222"/>
                    <a:pt x="99" y="222"/>
                    <a:pt x="99" y="222"/>
                  </a:cubicBezTo>
                  <a:cubicBezTo>
                    <a:pt x="117" y="222"/>
                    <a:pt x="117" y="222"/>
                    <a:pt x="117" y="222"/>
                  </a:cubicBezTo>
                  <a:cubicBezTo>
                    <a:pt x="117" y="583"/>
                    <a:pt x="117" y="583"/>
                    <a:pt x="117" y="583"/>
                  </a:cubicBezTo>
                  <a:cubicBezTo>
                    <a:pt x="117" y="610"/>
                    <a:pt x="139" y="632"/>
                    <a:pt x="167" y="632"/>
                  </a:cubicBezTo>
                  <a:cubicBezTo>
                    <a:pt x="194" y="632"/>
                    <a:pt x="216" y="610"/>
                    <a:pt x="216" y="583"/>
                  </a:cubicBezTo>
                  <a:cubicBezTo>
                    <a:pt x="216" y="191"/>
                    <a:pt x="216" y="191"/>
                    <a:pt x="216" y="191"/>
                  </a:cubicBezTo>
                  <a:cubicBezTo>
                    <a:pt x="216" y="115"/>
                    <a:pt x="216" y="115"/>
                    <a:pt x="216" y="115"/>
                  </a:cubicBezTo>
                  <a:cubicBezTo>
                    <a:pt x="216" y="0"/>
                    <a:pt x="216" y="0"/>
                    <a:pt x="216" y="0"/>
                  </a:cubicBezTo>
                  <a:cubicBezTo>
                    <a:pt x="214" y="5"/>
                    <a:pt x="211" y="9"/>
                    <a:pt x="209" y="14"/>
                  </a:cubicBezTo>
                  <a:cubicBezTo>
                    <a:pt x="202" y="26"/>
                    <a:pt x="194" y="38"/>
                    <a:pt x="18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5" name="Freeform 20"/>
            <p:cNvSpPr>
              <a:spLocks/>
            </p:cNvSpPr>
            <p:nvPr/>
          </p:nvSpPr>
          <p:spPr bwMode="auto">
            <a:xfrm>
              <a:off x="4068181" y="4926481"/>
              <a:ext cx="371836" cy="366502"/>
            </a:xfrm>
            <a:custGeom>
              <a:avLst/>
              <a:gdLst/>
              <a:ahLst/>
              <a:cxnLst>
                <a:cxn ang="0">
                  <a:pos x="78" y="226"/>
                </a:cxn>
                <a:cxn ang="0">
                  <a:pos x="194" y="240"/>
                </a:cxn>
                <a:cxn ang="0">
                  <a:pos x="226" y="208"/>
                </a:cxn>
                <a:cxn ang="0">
                  <a:pos x="194" y="176"/>
                </a:cxn>
                <a:cxn ang="0">
                  <a:pos x="81" y="158"/>
                </a:cxn>
                <a:cxn ang="0">
                  <a:pos x="67" y="147"/>
                </a:cxn>
                <a:cxn ang="0">
                  <a:pos x="66" y="147"/>
                </a:cxn>
                <a:cxn ang="0">
                  <a:pos x="64" y="139"/>
                </a:cxn>
                <a:cxn ang="0">
                  <a:pos x="71" y="116"/>
                </a:cxn>
                <a:cxn ang="0">
                  <a:pos x="78" y="104"/>
                </a:cxn>
                <a:cxn ang="0">
                  <a:pos x="78" y="147"/>
                </a:cxn>
                <a:cxn ang="0">
                  <a:pos x="84" y="151"/>
                </a:cxn>
                <a:cxn ang="0">
                  <a:pos x="192" y="168"/>
                </a:cxn>
                <a:cxn ang="0">
                  <a:pos x="194" y="168"/>
                </a:cxn>
                <a:cxn ang="0">
                  <a:pos x="196" y="168"/>
                </a:cxn>
                <a:cxn ang="0">
                  <a:pos x="195" y="167"/>
                </a:cxn>
                <a:cxn ang="0">
                  <a:pos x="178" y="149"/>
                </a:cxn>
                <a:cxn ang="0">
                  <a:pos x="163" y="109"/>
                </a:cxn>
                <a:cxn ang="0">
                  <a:pos x="153" y="0"/>
                </a:cxn>
                <a:cxn ang="0">
                  <a:pos x="109" y="0"/>
                </a:cxn>
                <a:cxn ang="0">
                  <a:pos x="99" y="2"/>
                </a:cxn>
                <a:cxn ang="0">
                  <a:pos x="93" y="4"/>
                </a:cxn>
                <a:cxn ang="0">
                  <a:pos x="79" y="12"/>
                </a:cxn>
                <a:cxn ang="0">
                  <a:pos x="31" y="60"/>
                </a:cxn>
                <a:cxn ang="0">
                  <a:pos x="0" y="139"/>
                </a:cxn>
                <a:cxn ang="0">
                  <a:pos x="13" y="183"/>
                </a:cxn>
                <a:cxn ang="0">
                  <a:pos x="13" y="183"/>
                </a:cxn>
                <a:cxn ang="0">
                  <a:pos x="78" y="226"/>
                </a:cxn>
              </a:cxnLst>
              <a:rect l="0" t="0" r="r" b="b"/>
              <a:pathLst>
                <a:path w="226" h="240">
                  <a:moveTo>
                    <a:pt x="78" y="226"/>
                  </a:moveTo>
                  <a:cubicBezTo>
                    <a:pt x="108" y="235"/>
                    <a:pt x="145" y="240"/>
                    <a:pt x="194" y="240"/>
                  </a:cubicBezTo>
                  <a:cubicBezTo>
                    <a:pt x="212" y="240"/>
                    <a:pt x="226" y="225"/>
                    <a:pt x="226" y="208"/>
                  </a:cubicBezTo>
                  <a:cubicBezTo>
                    <a:pt x="226" y="190"/>
                    <a:pt x="212" y="176"/>
                    <a:pt x="194" y="176"/>
                  </a:cubicBezTo>
                  <a:cubicBezTo>
                    <a:pt x="134" y="176"/>
                    <a:pt x="98" y="167"/>
                    <a:pt x="81" y="158"/>
                  </a:cubicBezTo>
                  <a:cubicBezTo>
                    <a:pt x="72" y="154"/>
                    <a:pt x="68" y="150"/>
                    <a:pt x="67" y="147"/>
                  </a:cubicBezTo>
                  <a:cubicBezTo>
                    <a:pt x="66" y="147"/>
                    <a:pt x="66" y="147"/>
                    <a:pt x="66" y="147"/>
                  </a:cubicBezTo>
                  <a:cubicBezTo>
                    <a:pt x="65" y="144"/>
                    <a:pt x="64" y="142"/>
                    <a:pt x="64" y="139"/>
                  </a:cubicBezTo>
                  <a:cubicBezTo>
                    <a:pt x="64" y="134"/>
                    <a:pt x="66" y="125"/>
                    <a:pt x="71" y="116"/>
                  </a:cubicBezTo>
                  <a:cubicBezTo>
                    <a:pt x="73" y="112"/>
                    <a:pt x="75" y="108"/>
                    <a:pt x="78" y="104"/>
                  </a:cubicBezTo>
                  <a:cubicBezTo>
                    <a:pt x="78" y="147"/>
                    <a:pt x="78" y="147"/>
                    <a:pt x="78" y="147"/>
                  </a:cubicBezTo>
                  <a:cubicBezTo>
                    <a:pt x="79" y="149"/>
                    <a:pt x="82" y="150"/>
                    <a:pt x="84" y="151"/>
                  </a:cubicBezTo>
                  <a:cubicBezTo>
                    <a:pt x="94" y="156"/>
                    <a:pt x="123" y="168"/>
                    <a:pt x="192" y="168"/>
                  </a:cubicBezTo>
                  <a:cubicBezTo>
                    <a:pt x="194" y="168"/>
                    <a:pt x="194" y="168"/>
                    <a:pt x="194" y="168"/>
                  </a:cubicBezTo>
                  <a:cubicBezTo>
                    <a:pt x="195" y="168"/>
                    <a:pt x="195" y="168"/>
                    <a:pt x="196" y="168"/>
                  </a:cubicBezTo>
                  <a:cubicBezTo>
                    <a:pt x="195" y="168"/>
                    <a:pt x="195" y="167"/>
                    <a:pt x="195" y="167"/>
                  </a:cubicBezTo>
                  <a:cubicBezTo>
                    <a:pt x="188" y="163"/>
                    <a:pt x="183" y="157"/>
                    <a:pt x="178" y="149"/>
                  </a:cubicBezTo>
                  <a:cubicBezTo>
                    <a:pt x="170" y="136"/>
                    <a:pt x="166" y="122"/>
                    <a:pt x="163" y="109"/>
                  </a:cubicBezTo>
                  <a:cubicBezTo>
                    <a:pt x="158" y="82"/>
                    <a:pt x="154" y="48"/>
                    <a:pt x="153" y="0"/>
                  </a:cubicBezTo>
                  <a:cubicBezTo>
                    <a:pt x="109" y="0"/>
                    <a:pt x="109" y="0"/>
                    <a:pt x="109" y="0"/>
                  </a:cubicBezTo>
                  <a:cubicBezTo>
                    <a:pt x="105" y="0"/>
                    <a:pt x="102" y="1"/>
                    <a:pt x="99" y="2"/>
                  </a:cubicBezTo>
                  <a:cubicBezTo>
                    <a:pt x="97" y="3"/>
                    <a:pt x="95" y="3"/>
                    <a:pt x="93" y="4"/>
                  </a:cubicBezTo>
                  <a:cubicBezTo>
                    <a:pt x="88" y="6"/>
                    <a:pt x="84" y="9"/>
                    <a:pt x="79" y="12"/>
                  </a:cubicBezTo>
                  <a:cubicBezTo>
                    <a:pt x="65" y="22"/>
                    <a:pt x="47" y="38"/>
                    <a:pt x="31" y="60"/>
                  </a:cubicBezTo>
                  <a:cubicBezTo>
                    <a:pt x="15" y="81"/>
                    <a:pt x="0" y="107"/>
                    <a:pt x="0" y="139"/>
                  </a:cubicBezTo>
                  <a:cubicBezTo>
                    <a:pt x="0" y="153"/>
                    <a:pt x="4" y="169"/>
                    <a:pt x="13" y="183"/>
                  </a:cubicBezTo>
                  <a:cubicBezTo>
                    <a:pt x="13" y="183"/>
                    <a:pt x="13" y="183"/>
                    <a:pt x="13" y="183"/>
                  </a:cubicBezTo>
                  <a:cubicBezTo>
                    <a:pt x="27" y="203"/>
                    <a:pt x="49" y="217"/>
                    <a:pt x="78" y="2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6" name="Freeform 25"/>
            <p:cNvSpPr>
              <a:spLocks/>
            </p:cNvSpPr>
            <p:nvPr/>
          </p:nvSpPr>
          <p:spPr bwMode="auto">
            <a:xfrm>
              <a:off x="4332877" y="4824674"/>
              <a:ext cx="258395" cy="357775"/>
            </a:xfrm>
            <a:custGeom>
              <a:avLst/>
              <a:gdLst/>
              <a:ahLst/>
              <a:cxnLst>
                <a:cxn ang="0">
                  <a:pos x="71" y="146"/>
                </a:cxn>
                <a:cxn ang="0">
                  <a:pos x="69" y="132"/>
                </a:cxn>
                <a:cxn ang="0">
                  <a:pos x="64" y="32"/>
                </a:cxn>
                <a:cxn ang="0">
                  <a:pos x="32" y="1"/>
                </a:cxn>
                <a:cxn ang="0">
                  <a:pos x="0" y="33"/>
                </a:cxn>
                <a:cxn ang="0">
                  <a:pos x="0" y="33"/>
                </a:cxn>
                <a:cxn ang="0">
                  <a:pos x="11" y="174"/>
                </a:cxn>
                <a:cxn ang="0">
                  <a:pos x="25" y="212"/>
                </a:cxn>
                <a:cxn ang="0">
                  <a:pos x="40" y="228"/>
                </a:cxn>
                <a:cxn ang="0">
                  <a:pos x="63" y="235"/>
                </a:cxn>
                <a:cxn ang="0">
                  <a:pos x="64" y="235"/>
                </a:cxn>
                <a:cxn ang="0">
                  <a:pos x="94" y="224"/>
                </a:cxn>
                <a:cxn ang="0">
                  <a:pos x="120" y="191"/>
                </a:cxn>
                <a:cxn ang="0">
                  <a:pos x="144" y="137"/>
                </a:cxn>
                <a:cxn ang="0">
                  <a:pos x="145" y="135"/>
                </a:cxn>
                <a:cxn ang="0">
                  <a:pos x="154" y="110"/>
                </a:cxn>
                <a:cxn ang="0">
                  <a:pos x="149" y="81"/>
                </a:cxn>
                <a:cxn ang="0">
                  <a:pos x="124" y="68"/>
                </a:cxn>
                <a:cxn ang="0">
                  <a:pos x="108" y="68"/>
                </a:cxn>
                <a:cxn ang="0">
                  <a:pos x="103" y="67"/>
                </a:cxn>
                <a:cxn ang="0">
                  <a:pos x="73" y="67"/>
                </a:cxn>
                <a:cxn ang="0">
                  <a:pos x="75" y="137"/>
                </a:cxn>
                <a:cxn ang="0">
                  <a:pos x="71" y="146"/>
                </a:cxn>
              </a:cxnLst>
              <a:rect l="0" t="0" r="r" b="b"/>
              <a:pathLst>
                <a:path w="157" h="235">
                  <a:moveTo>
                    <a:pt x="71" y="146"/>
                  </a:moveTo>
                  <a:cubicBezTo>
                    <a:pt x="70" y="142"/>
                    <a:pt x="70" y="137"/>
                    <a:pt x="69" y="132"/>
                  </a:cubicBezTo>
                  <a:cubicBezTo>
                    <a:pt x="66" y="108"/>
                    <a:pt x="65" y="75"/>
                    <a:pt x="64" y="32"/>
                  </a:cubicBezTo>
                  <a:cubicBezTo>
                    <a:pt x="64" y="15"/>
                    <a:pt x="49" y="0"/>
                    <a:pt x="32" y="1"/>
                  </a:cubicBezTo>
                  <a:cubicBezTo>
                    <a:pt x="14" y="1"/>
                    <a:pt x="0" y="15"/>
                    <a:pt x="0" y="33"/>
                  </a:cubicBezTo>
                  <a:cubicBezTo>
                    <a:pt x="0" y="33"/>
                    <a:pt x="0" y="33"/>
                    <a:pt x="0" y="33"/>
                  </a:cubicBezTo>
                  <a:cubicBezTo>
                    <a:pt x="1" y="99"/>
                    <a:pt x="5" y="143"/>
                    <a:pt x="11" y="174"/>
                  </a:cubicBezTo>
                  <a:cubicBezTo>
                    <a:pt x="14" y="189"/>
                    <a:pt x="18" y="201"/>
                    <a:pt x="25" y="212"/>
                  </a:cubicBezTo>
                  <a:cubicBezTo>
                    <a:pt x="29" y="218"/>
                    <a:pt x="33" y="223"/>
                    <a:pt x="40" y="228"/>
                  </a:cubicBezTo>
                  <a:cubicBezTo>
                    <a:pt x="46" y="232"/>
                    <a:pt x="55" y="235"/>
                    <a:pt x="63" y="235"/>
                  </a:cubicBezTo>
                  <a:cubicBezTo>
                    <a:pt x="64" y="235"/>
                    <a:pt x="64" y="235"/>
                    <a:pt x="64" y="235"/>
                  </a:cubicBezTo>
                  <a:cubicBezTo>
                    <a:pt x="78" y="235"/>
                    <a:pt x="88" y="229"/>
                    <a:pt x="94" y="224"/>
                  </a:cubicBezTo>
                  <a:cubicBezTo>
                    <a:pt x="106" y="214"/>
                    <a:pt x="113" y="203"/>
                    <a:pt x="120" y="191"/>
                  </a:cubicBezTo>
                  <a:cubicBezTo>
                    <a:pt x="130" y="173"/>
                    <a:pt x="138" y="153"/>
                    <a:pt x="144" y="137"/>
                  </a:cubicBezTo>
                  <a:cubicBezTo>
                    <a:pt x="144" y="137"/>
                    <a:pt x="145" y="136"/>
                    <a:pt x="145" y="135"/>
                  </a:cubicBezTo>
                  <a:cubicBezTo>
                    <a:pt x="150" y="121"/>
                    <a:pt x="154" y="110"/>
                    <a:pt x="154" y="110"/>
                  </a:cubicBezTo>
                  <a:cubicBezTo>
                    <a:pt x="157" y="100"/>
                    <a:pt x="155" y="89"/>
                    <a:pt x="149" y="81"/>
                  </a:cubicBezTo>
                  <a:cubicBezTo>
                    <a:pt x="143" y="73"/>
                    <a:pt x="134" y="68"/>
                    <a:pt x="124" y="68"/>
                  </a:cubicBezTo>
                  <a:cubicBezTo>
                    <a:pt x="108" y="68"/>
                    <a:pt x="108" y="68"/>
                    <a:pt x="108" y="68"/>
                  </a:cubicBezTo>
                  <a:cubicBezTo>
                    <a:pt x="107" y="68"/>
                    <a:pt x="105" y="67"/>
                    <a:pt x="103" y="67"/>
                  </a:cubicBezTo>
                  <a:cubicBezTo>
                    <a:pt x="73" y="67"/>
                    <a:pt x="73" y="67"/>
                    <a:pt x="73" y="67"/>
                  </a:cubicBezTo>
                  <a:cubicBezTo>
                    <a:pt x="74" y="91"/>
                    <a:pt x="75" y="120"/>
                    <a:pt x="75" y="137"/>
                  </a:cubicBezTo>
                  <a:cubicBezTo>
                    <a:pt x="74" y="140"/>
                    <a:pt x="72" y="143"/>
                    <a:pt x="71"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7" name="Freeform 21"/>
            <p:cNvSpPr>
              <a:spLocks/>
            </p:cNvSpPr>
            <p:nvPr/>
          </p:nvSpPr>
          <p:spPr bwMode="auto">
            <a:xfrm>
              <a:off x="4225739" y="4615244"/>
              <a:ext cx="296207" cy="261787"/>
            </a:xfrm>
            <a:custGeom>
              <a:avLst/>
              <a:gdLst/>
              <a:ahLst/>
              <a:cxnLst>
                <a:cxn ang="0">
                  <a:pos x="67" y="144"/>
                </a:cxn>
                <a:cxn ang="0">
                  <a:pos x="96" y="132"/>
                </a:cxn>
                <a:cxn ang="0">
                  <a:pos x="96" y="132"/>
                </a:cxn>
                <a:cxn ang="0">
                  <a:pos x="96" y="132"/>
                </a:cxn>
                <a:cxn ang="0">
                  <a:pos x="136" y="167"/>
                </a:cxn>
                <a:cxn ang="0">
                  <a:pos x="180" y="90"/>
                </a:cxn>
                <a:cxn ang="0">
                  <a:pos x="90" y="0"/>
                </a:cxn>
                <a:cxn ang="0">
                  <a:pos x="0" y="90"/>
                </a:cxn>
                <a:cxn ang="0">
                  <a:pos x="56" y="173"/>
                </a:cxn>
                <a:cxn ang="0">
                  <a:pos x="56" y="172"/>
                </a:cxn>
                <a:cxn ang="0">
                  <a:pos x="67" y="144"/>
                </a:cxn>
              </a:cxnLst>
              <a:rect l="0" t="0" r="r" b="b"/>
              <a:pathLst>
                <a:path w="180" h="173">
                  <a:moveTo>
                    <a:pt x="67" y="144"/>
                  </a:moveTo>
                  <a:cubicBezTo>
                    <a:pt x="75" y="136"/>
                    <a:pt x="85" y="132"/>
                    <a:pt x="96" y="132"/>
                  </a:cubicBezTo>
                  <a:cubicBezTo>
                    <a:pt x="96" y="132"/>
                    <a:pt x="96" y="132"/>
                    <a:pt x="96" y="132"/>
                  </a:cubicBezTo>
                  <a:cubicBezTo>
                    <a:pt x="96" y="132"/>
                    <a:pt x="96" y="132"/>
                    <a:pt x="96" y="132"/>
                  </a:cubicBezTo>
                  <a:cubicBezTo>
                    <a:pt x="116" y="132"/>
                    <a:pt x="133" y="147"/>
                    <a:pt x="136" y="167"/>
                  </a:cubicBezTo>
                  <a:cubicBezTo>
                    <a:pt x="162" y="151"/>
                    <a:pt x="180" y="123"/>
                    <a:pt x="180" y="90"/>
                  </a:cubicBezTo>
                  <a:cubicBezTo>
                    <a:pt x="180" y="40"/>
                    <a:pt x="140" y="0"/>
                    <a:pt x="90" y="0"/>
                  </a:cubicBezTo>
                  <a:cubicBezTo>
                    <a:pt x="40" y="0"/>
                    <a:pt x="0" y="40"/>
                    <a:pt x="0" y="90"/>
                  </a:cubicBezTo>
                  <a:cubicBezTo>
                    <a:pt x="0" y="127"/>
                    <a:pt x="23" y="160"/>
                    <a:pt x="56" y="173"/>
                  </a:cubicBezTo>
                  <a:cubicBezTo>
                    <a:pt x="56" y="173"/>
                    <a:pt x="56" y="172"/>
                    <a:pt x="56" y="172"/>
                  </a:cubicBezTo>
                  <a:cubicBezTo>
                    <a:pt x="56" y="161"/>
                    <a:pt x="60" y="151"/>
                    <a:pt x="67" y="1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8" name="Oval 27"/>
            <p:cNvSpPr>
              <a:spLocks noChangeArrowheads="1"/>
            </p:cNvSpPr>
            <p:nvPr/>
          </p:nvSpPr>
          <p:spPr bwMode="auto">
            <a:xfrm>
              <a:off x="4573977" y="4378575"/>
              <a:ext cx="148105" cy="9017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sp>
          <p:nvSpPr>
            <p:cNvPr id="29" name="Oval 28"/>
            <p:cNvSpPr>
              <a:spLocks noChangeArrowheads="1"/>
            </p:cNvSpPr>
            <p:nvPr/>
          </p:nvSpPr>
          <p:spPr bwMode="auto">
            <a:xfrm>
              <a:off x="4439568" y="4522674"/>
              <a:ext cx="100837" cy="6108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38677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解析：</a:t>
            </a:r>
            <a:endParaRPr lang="en-GB" dirty="0"/>
          </a:p>
        </p:txBody>
      </p:sp>
      <p:sp>
        <p:nvSpPr>
          <p:cNvPr id="25" name="Text Placeholder 8"/>
          <p:cNvSpPr txBox="1">
            <a:spLocks/>
          </p:cNvSpPr>
          <p:nvPr/>
        </p:nvSpPr>
        <p:spPr bwMode="gray">
          <a:xfrm>
            <a:off x="6254257" y="2235646"/>
            <a:ext cx="2690046" cy="1107996"/>
          </a:xfrm>
          <a:prstGeom prst="rect">
            <a:avLst/>
          </a:prstGeom>
          <a:noFill/>
          <a:ln w="6350">
            <a:noFill/>
          </a:ln>
        </p:spPr>
        <p:txBody>
          <a:bodyPr vert="horz" wrap="square" lIns="0" tIns="0" rIns="0" bIns="0" rtlCol="0">
            <a:spAutoFit/>
          </a:bodyPr>
          <a:lstStyle/>
          <a:p>
            <a:pPr marL="0" lvl="2">
              <a:spcBef>
                <a:spcPts val="600"/>
              </a:spcBef>
              <a:buClr>
                <a:srgbClr val="97989A"/>
              </a:buClr>
              <a:defRPr/>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rPr>
              <a:t>投资人有权决定是否回购，但公司不能无条件避免支付义务的发生，所以符合金融负债的定义。</a:t>
            </a:r>
            <a:endParaRPr lang="en-GB"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Rounded Rectangle 11"/>
          <p:cNvSpPr/>
          <p:nvPr/>
        </p:nvSpPr>
        <p:spPr>
          <a:xfrm>
            <a:off x="527673" y="1590419"/>
            <a:ext cx="8276219" cy="2433898"/>
          </a:xfrm>
          <a:prstGeom prst="roundRect">
            <a:avLst>
              <a:gd name="adj" fmla="val 12289"/>
            </a:avLst>
          </a:prstGeom>
          <a:solidFill>
            <a:schemeClr val="bg1"/>
          </a:solidFill>
          <a:ln w="25400">
            <a:solidFill>
              <a:srgbClr val="005EB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lvl="2">
              <a:spcBef>
                <a:spcPts val="600"/>
              </a:spcBef>
              <a:buClr>
                <a:srgbClr val="97989A"/>
              </a:buClr>
              <a:defRPr/>
            </a:pPr>
            <a:endParaRPr lang="en-US" altLang="zh-CN"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lvl="2">
              <a:spcBef>
                <a:spcPts val="600"/>
              </a:spcBef>
              <a:buClr>
                <a:srgbClr val="97989A"/>
              </a:buClr>
              <a:defRPr/>
            </a:pPr>
            <a:endParaRPr lang="en-US" altLang="zh-CN"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lvl="2">
              <a:spcBef>
                <a:spcPts val="600"/>
              </a:spcBef>
              <a:buClr>
                <a:srgbClr val="97989A"/>
              </a:buClr>
              <a:defRPr/>
            </a:pPr>
            <a:r>
              <a:rPr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rPr>
              <a:t>甲公司的母公司转让甲公司股权与否不受甲公司控制，所以符合金融负债的定义。</a:t>
            </a:r>
            <a:endParaRPr lang="en-US" altLang="zh-CN"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lvl="2">
              <a:spcBef>
                <a:spcPts val="600"/>
              </a:spcBef>
              <a:buClr>
                <a:srgbClr val="97989A"/>
              </a:buClr>
              <a:defRPr/>
            </a:pPr>
            <a:r>
              <a:rPr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rPr>
              <a:t>我们的观点是企业的股东在作为个别投资者时所做的行为并非是该企业治理层进行的决策。例如，一般来说，股东在出售其持有股权时并不视为股东作为治理层的一员而做出的行为。因此，我们认为股权变更并不在发行者的控制范围内，该永续债应分类为负债。</a:t>
            </a:r>
            <a:r>
              <a:rPr lang="en-GB" dirty="0">
                <a:solidFill>
                  <a:srgbClr val="000000"/>
                </a:solidFill>
                <a:latin typeface="Arial" panose="020B0604020202020204" pitchFamily="34" charset="0"/>
                <a:ea typeface="微软雅黑" panose="020B0503020204020204" pitchFamily="34" charset="-122"/>
                <a:cs typeface="Arial" panose="020B0604020202020204" pitchFamily="34" charset="0"/>
              </a:rPr>
              <a:t> </a:t>
            </a:r>
          </a:p>
          <a:p>
            <a:pPr marL="0" lvl="2">
              <a:spcBef>
                <a:spcPts val="600"/>
              </a:spcBef>
              <a:buClr>
                <a:srgbClr val="97989A"/>
              </a:buClr>
              <a:defRPr/>
            </a:pPr>
            <a:endParaRPr lang="en-GB"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lvl="2">
              <a:spcBef>
                <a:spcPts val="600"/>
              </a:spcBef>
              <a:buClr>
                <a:srgbClr val="97989A"/>
              </a:buClr>
              <a:defRPr/>
            </a:pPr>
            <a:endParaRPr lang="en-GB"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Rounded Rectangle 6"/>
          <p:cNvSpPr/>
          <p:nvPr/>
        </p:nvSpPr>
        <p:spPr>
          <a:xfrm>
            <a:off x="959459" y="1425317"/>
            <a:ext cx="3886648" cy="330204"/>
          </a:xfrm>
          <a:prstGeom prst="roundRect">
            <a:avLst/>
          </a:prstGeom>
          <a:solidFill>
            <a:srgbClr val="005EB8"/>
          </a:solidFill>
          <a:ln/>
        </p:spPr>
        <p:style>
          <a:lnRef idx="0">
            <a:schemeClr val="accent4"/>
          </a:lnRef>
          <a:fillRef idx="3">
            <a:schemeClr val="accent4"/>
          </a:fillRef>
          <a:effectRef idx="3">
            <a:schemeClr val="accent4"/>
          </a:effectRef>
          <a:fontRef idx="minor">
            <a:schemeClr val="lt1"/>
          </a:fontRef>
        </p:style>
        <p:txBody>
          <a:bodyPr wrap="square" lIns="108000" tIns="108000" rIns="360000" bIns="108000" anchor="ctr">
            <a:noAutofit/>
          </a:bodyPr>
          <a:lstStyle/>
          <a:p>
            <a:pPr marL="382588" algn="ctr" defTabSz="762000" eaLnBrk="0" hangingPunct="0">
              <a:lnSpc>
                <a:spcPct val="120000"/>
              </a:lnSpc>
              <a:buClr>
                <a:srgbClr val="000066"/>
              </a:buClr>
              <a:buSzPct val="85000"/>
            </a:pPr>
            <a:r>
              <a:rPr lang="zh-CN" altLang="en-US" b="1" dirty="0">
                <a:solidFill>
                  <a:schemeClr val="bg1"/>
                </a:solidFill>
                <a:latin typeface="Arial" panose="020B0604020202020204" pitchFamily="34" charset="0"/>
                <a:ea typeface="微软雅黑" panose="020B0503020204020204" pitchFamily="34" charset="-122"/>
              </a:rPr>
              <a:t>会计影响分析</a:t>
            </a:r>
          </a:p>
        </p:txBody>
      </p:sp>
      <p:pic>
        <p:nvPicPr>
          <p:cNvPr id="20"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913" y="4262483"/>
            <a:ext cx="2489979" cy="1770429"/>
          </a:xfrm>
          <a:prstGeom prst="rect">
            <a:avLst/>
          </a:prstGeom>
        </p:spPr>
      </p:pic>
    </p:spTree>
    <p:extLst>
      <p:ext uri="{BB962C8B-B14F-4D97-AF65-F5344CB8AC3E}">
        <p14:creationId xmlns:p14="http://schemas.microsoft.com/office/powerpoint/2010/main" val="533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1133400" y="432000"/>
            <a:ext cx="7639200" cy="518400"/>
          </a:xfrm>
        </p:spPr>
        <p:txBody>
          <a:bodyPr/>
          <a:lstStyle/>
          <a:p>
            <a:pPr hangingPunct="0">
              <a:lnSpc>
                <a:spcPct val="80000"/>
              </a:lnSpc>
              <a:spcBef>
                <a:spcPts val="1200"/>
              </a:spcBef>
            </a:pPr>
            <a:r>
              <a:rPr lang="zh-CN" altLang="en-US" dirty="0">
                <a:latin typeface="Arial" panose="020B0604020202020204" pitchFamily="34" charset="0"/>
                <a:ea typeface="Microsoft YaHei" panose="020B0503020204020204" pitchFamily="34" charset="-122"/>
                <a:cs typeface="Arial" panose="020B0604020202020204" pitchFamily="34" charset="0"/>
              </a:rPr>
              <a:t>问答</a:t>
            </a:r>
            <a:r>
              <a:rPr lang="en-GB" dirty="0" err="1">
                <a:latin typeface="Arial" panose="020B0604020202020204" pitchFamily="34" charset="0"/>
                <a:ea typeface="Microsoft YaHei" panose="020B0503020204020204" pitchFamily="34" charset="-122"/>
                <a:cs typeface="Arial" panose="020B0604020202020204" pitchFamily="34" charset="0"/>
              </a:rPr>
              <a:t>时间</a:t>
            </a:r>
            <a:endParaRPr lang="en-GB" dirty="0">
              <a:latin typeface="Arial" panose="020B0604020202020204" pitchFamily="34" charset="0"/>
              <a:ea typeface="Microsoft YaHei" panose="020B0503020204020204" pitchFamily="34" charset="-122"/>
              <a:cs typeface="Arial" panose="020B0604020202020204" pitchFamily="34" charset="0"/>
            </a:endParaRPr>
          </a:p>
        </p:txBody>
      </p:sp>
      <p:grpSp>
        <p:nvGrpSpPr>
          <p:cNvPr id="56" name="Group 19"/>
          <p:cNvGrpSpPr/>
          <p:nvPr/>
        </p:nvGrpSpPr>
        <p:grpSpPr>
          <a:xfrm>
            <a:off x="4278277" y="1788453"/>
            <a:ext cx="1349447" cy="3028644"/>
            <a:chOff x="4068181" y="4378575"/>
            <a:chExt cx="653901" cy="1685225"/>
          </a:xfrm>
          <a:effectLst>
            <a:outerShdw blurRad="50800" dist="38100" dir="2700000" algn="tl" rotWithShape="0">
              <a:prstClr val="black">
                <a:alpha val="40000"/>
              </a:prstClr>
            </a:outerShdw>
          </a:effectLst>
        </p:grpSpPr>
        <p:sp>
          <p:nvSpPr>
            <p:cNvPr id="57" name="Freeform 19"/>
            <p:cNvSpPr>
              <a:spLocks/>
            </p:cNvSpPr>
            <p:nvPr/>
          </p:nvSpPr>
          <p:spPr bwMode="auto">
            <a:xfrm>
              <a:off x="4197379" y="5101006"/>
              <a:ext cx="356081" cy="962794"/>
            </a:xfrm>
            <a:custGeom>
              <a:avLst/>
              <a:gdLst/>
              <a:ahLst/>
              <a:cxnLst>
                <a:cxn ang="0">
                  <a:pos x="182" y="49"/>
                </a:cxn>
                <a:cxn ang="0">
                  <a:pos x="146" y="62"/>
                </a:cxn>
                <a:cxn ang="0">
                  <a:pos x="145" y="62"/>
                </a:cxn>
                <a:cxn ang="0">
                  <a:pos x="141" y="62"/>
                </a:cxn>
                <a:cxn ang="0">
                  <a:pos x="156" y="94"/>
                </a:cxn>
                <a:cxn ang="0">
                  <a:pos x="116" y="134"/>
                </a:cxn>
                <a:cxn ang="0">
                  <a:pos x="116" y="134"/>
                </a:cxn>
                <a:cxn ang="0">
                  <a:pos x="0" y="120"/>
                </a:cxn>
                <a:cxn ang="0">
                  <a:pos x="0" y="191"/>
                </a:cxn>
                <a:cxn ang="0">
                  <a:pos x="0" y="583"/>
                </a:cxn>
                <a:cxn ang="0">
                  <a:pos x="49" y="632"/>
                </a:cxn>
                <a:cxn ang="0">
                  <a:pos x="99" y="583"/>
                </a:cxn>
                <a:cxn ang="0">
                  <a:pos x="99" y="222"/>
                </a:cxn>
                <a:cxn ang="0">
                  <a:pos x="117" y="222"/>
                </a:cxn>
                <a:cxn ang="0">
                  <a:pos x="117" y="583"/>
                </a:cxn>
                <a:cxn ang="0">
                  <a:pos x="167" y="632"/>
                </a:cxn>
                <a:cxn ang="0">
                  <a:pos x="216" y="583"/>
                </a:cxn>
                <a:cxn ang="0">
                  <a:pos x="216" y="191"/>
                </a:cxn>
                <a:cxn ang="0">
                  <a:pos x="216" y="115"/>
                </a:cxn>
                <a:cxn ang="0">
                  <a:pos x="216" y="0"/>
                </a:cxn>
                <a:cxn ang="0">
                  <a:pos x="209" y="14"/>
                </a:cxn>
                <a:cxn ang="0">
                  <a:pos x="182" y="49"/>
                </a:cxn>
              </a:cxnLst>
              <a:rect l="0" t="0" r="r" b="b"/>
              <a:pathLst>
                <a:path w="216" h="632">
                  <a:moveTo>
                    <a:pt x="182" y="49"/>
                  </a:moveTo>
                  <a:cubicBezTo>
                    <a:pt x="174" y="55"/>
                    <a:pt x="163" y="62"/>
                    <a:pt x="146" y="62"/>
                  </a:cubicBezTo>
                  <a:cubicBezTo>
                    <a:pt x="145" y="62"/>
                    <a:pt x="145" y="62"/>
                    <a:pt x="145" y="62"/>
                  </a:cubicBezTo>
                  <a:cubicBezTo>
                    <a:pt x="144" y="62"/>
                    <a:pt x="142" y="62"/>
                    <a:pt x="141" y="62"/>
                  </a:cubicBezTo>
                  <a:cubicBezTo>
                    <a:pt x="150" y="69"/>
                    <a:pt x="156" y="81"/>
                    <a:pt x="156" y="94"/>
                  </a:cubicBezTo>
                  <a:cubicBezTo>
                    <a:pt x="156" y="116"/>
                    <a:pt x="138" y="134"/>
                    <a:pt x="116" y="134"/>
                  </a:cubicBezTo>
                  <a:cubicBezTo>
                    <a:pt x="116" y="134"/>
                    <a:pt x="116" y="134"/>
                    <a:pt x="116" y="134"/>
                  </a:cubicBezTo>
                  <a:cubicBezTo>
                    <a:pt x="68" y="134"/>
                    <a:pt x="30" y="129"/>
                    <a:pt x="0" y="120"/>
                  </a:cubicBezTo>
                  <a:cubicBezTo>
                    <a:pt x="0" y="191"/>
                    <a:pt x="0" y="191"/>
                    <a:pt x="0" y="191"/>
                  </a:cubicBezTo>
                  <a:cubicBezTo>
                    <a:pt x="0" y="583"/>
                    <a:pt x="0" y="583"/>
                    <a:pt x="0" y="583"/>
                  </a:cubicBezTo>
                  <a:cubicBezTo>
                    <a:pt x="0" y="610"/>
                    <a:pt x="22" y="632"/>
                    <a:pt x="49" y="632"/>
                  </a:cubicBezTo>
                  <a:cubicBezTo>
                    <a:pt x="77" y="632"/>
                    <a:pt x="99" y="610"/>
                    <a:pt x="99" y="583"/>
                  </a:cubicBezTo>
                  <a:cubicBezTo>
                    <a:pt x="99" y="222"/>
                    <a:pt x="99" y="222"/>
                    <a:pt x="99" y="222"/>
                  </a:cubicBezTo>
                  <a:cubicBezTo>
                    <a:pt x="117" y="222"/>
                    <a:pt x="117" y="222"/>
                    <a:pt x="117" y="222"/>
                  </a:cubicBezTo>
                  <a:cubicBezTo>
                    <a:pt x="117" y="583"/>
                    <a:pt x="117" y="583"/>
                    <a:pt x="117" y="583"/>
                  </a:cubicBezTo>
                  <a:cubicBezTo>
                    <a:pt x="117" y="610"/>
                    <a:pt x="139" y="632"/>
                    <a:pt x="167" y="632"/>
                  </a:cubicBezTo>
                  <a:cubicBezTo>
                    <a:pt x="194" y="632"/>
                    <a:pt x="216" y="610"/>
                    <a:pt x="216" y="583"/>
                  </a:cubicBezTo>
                  <a:cubicBezTo>
                    <a:pt x="216" y="191"/>
                    <a:pt x="216" y="191"/>
                    <a:pt x="216" y="191"/>
                  </a:cubicBezTo>
                  <a:cubicBezTo>
                    <a:pt x="216" y="115"/>
                    <a:pt x="216" y="115"/>
                    <a:pt x="216" y="115"/>
                  </a:cubicBezTo>
                  <a:cubicBezTo>
                    <a:pt x="216" y="0"/>
                    <a:pt x="216" y="0"/>
                    <a:pt x="216" y="0"/>
                  </a:cubicBezTo>
                  <a:cubicBezTo>
                    <a:pt x="214" y="5"/>
                    <a:pt x="211" y="9"/>
                    <a:pt x="209" y="14"/>
                  </a:cubicBezTo>
                  <a:cubicBezTo>
                    <a:pt x="202" y="26"/>
                    <a:pt x="194" y="38"/>
                    <a:pt x="182" y="49"/>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hangingPunct="0">
                <a:spcBef>
                  <a:spcPts val="1200"/>
                </a:spcBef>
              </a:pPr>
              <a:endParaRPr lang="en-GB" dirty="0">
                <a:latin typeface="Arial" panose="020B0604020202020204" pitchFamily="34" charset="0"/>
                <a:ea typeface="Microsoft YaHei" panose="020B0503020204020204" pitchFamily="34" charset="-122"/>
                <a:cs typeface="Arial" panose="020B0604020202020204" pitchFamily="34" charset="0"/>
              </a:endParaRPr>
            </a:p>
          </p:txBody>
        </p:sp>
        <p:sp>
          <p:nvSpPr>
            <p:cNvPr id="58" name="Freeform 20"/>
            <p:cNvSpPr>
              <a:spLocks/>
            </p:cNvSpPr>
            <p:nvPr/>
          </p:nvSpPr>
          <p:spPr bwMode="auto">
            <a:xfrm>
              <a:off x="4068181" y="4926481"/>
              <a:ext cx="371836" cy="366502"/>
            </a:xfrm>
            <a:custGeom>
              <a:avLst/>
              <a:gdLst/>
              <a:ahLst/>
              <a:cxnLst>
                <a:cxn ang="0">
                  <a:pos x="78" y="226"/>
                </a:cxn>
                <a:cxn ang="0">
                  <a:pos x="194" y="240"/>
                </a:cxn>
                <a:cxn ang="0">
                  <a:pos x="226" y="208"/>
                </a:cxn>
                <a:cxn ang="0">
                  <a:pos x="194" y="176"/>
                </a:cxn>
                <a:cxn ang="0">
                  <a:pos x="81" y="158"/>
                </a:cxn>
                <a:cxn ang="0">
                  <a:pos x="67" y="147"/>
                </a:cxn>
                <a:cxn ang="0">
                  <a:pos x="66" y="147"/>
                </a:cxn>
                <a:cxn ang="0">
                  <a:pos x="64" y="139"/>
                </a:cxn>
                <a:cxn ang="0">
                  <a:pos x="71" y="116"/>
                </a:cxn>
                <a:cxn ang="0">
                  <a:pos x="78" y="104"/>
                </a:cxn>
                <a:cxn ang="0">
                  <a:pos x="78" y="147"/>
                </a:cxn>
                <a:cxn ang="0">
                  <a:pos x="84" y="151"/>
                </a:cxn>
                <a:cxn ang="0">
                  <a:pos x="192" y="168"/>
                </a:cxn>
                <a:cxn ang="0">
                  <a:pos x="194" y="168"/>
                </a:cxn>
                <a:cxn ang="0">
                  <a:pos x="196" y="168"/>
                </a:cxn>
                <a:cxn ang="0">
                  <a:pos x="195" y="167"/>
                </a:cxn>
                <a:cxn ang="0">
                  <a:pos x="178" y="149"/>
                </a:cxn>
                <a:cxn ang="0">
                  <a:pos x="163" y="109"/>
                </a:cxn>
                <a:cxn ang="0">
                  <a:pos x="153" y="0"/>
                </a:cxn>
                <a:cxn ang="0">
                  <a:pos x="109" y="0"/>
                </a:cxn>
                <a:cxn ang="0">
                  <a:pos x="99" y="2"/>
                </a:cxn>
                <a:cxn ang="0">
                  <a:pos x="93" y="4"/>
                </a:cxn>
                <a:cxn ang="0">
                  <a:pos x="79" y="12"/>
                </a:cxn>
                <a:cxn ang="0">
                  <a:pos x="31" y="60"/>
                </a:cxn>
                <a:cxn ang="0">
                  <a:pos x="0" y="139"/>
                </a:cxn>
                <a:cxn ang="0">
                  <a:pos x="13" y="183"/>
                </a:cxn>
                <a:cxn ang="0">
                  <a:pos x="13" y="183"/>
                </a:cxn>
                <a:cxn ang="0">
                  <a:pos x="78" y="226"/>
                </a:cxn>
              </a:cxnLst>
              <a:rect l="0" t="0" r="r" b="b"/>
              <a:pathLst>
                <a:path w="226" h="240">
                  <a:moveTo>
                    <a:pt x="78" y="226"/>
                  </a:moveTo>
                  <a:cubicBezTo>
                    <a:pt x="108" y="235"/>
                    <a:pt x="145" y="240"/>
                    <a:pt x="194" y="240"/>
                  </a:cubicBezTo>
                  <a:cubicBezTo>
                    <a:pt x="212" y="240"/>
                    <a:pt x="226" y="225"/>
                    <a:pt x="226" y="208"/>
                  </a:cubicBezTo>
                  <a:cubicBezTo>
                    <a:pt x="226" y="190"/>
                    <a:pt x="212" y="176"/>
                    <a:pt x="194" y="176"/>
                  </a:cubicBezTo>
                  <a:cubicBezTo>
                    <a:pt x="134" y="176"/>
                    <a:pt x="98" y="167"/>
                    <a:pt x="81" y="158"/>
                  </a:cubicBezTo>
                  <a:cubicBezTo>
                    <a:pt x="72" y="154"/>
                    <a:pt x="68" y="150"/>
                    <a:pt x="67" y="147"/>
                  </a:cubicBezTo>
                  <a:cubicBezTo>
                    <a:pt x="66" y="147"/>
                    <a:pt x="66" y="147"/>
                    <a:pt x="66" y="147"/>
                  </a:cubicBezTo>
                  <a:cubicBezTo>
                    <a:pt x="65" y="144"/>
                    <a:pt x="64" y="142"/>
                    <a:pt x="64" y="139"/>
                  </a:cubicBezTo>
                  <a:cubicBezTo>
                    <a:pt x="64" y="134"/>
                    <a:pt x="66" y="125"/>
                    <a:pt x="71" y="116"/>
                  </a:cubicBezTo>
                  <a:cubicBezTo>
                    <a:pt x="73" y="112"/>
                    <a:pt x="75" y="108"/>
                    <a:pt x="78" y="104"/>
                  </a:cubicBezTo>
                  <a:cubicBezTo>
                    <a:pt x="78" y="147"/>
                    <a:pt x="78" y="147"/>
                    <a:pt x="78" y="147"/>
                  </a:cubicBezTo>
                  <a:cubicBezTo>
                    <a:pt x="79" y="149"/>
                    <a:pt x="82" y="150"/>
                    <a:pt x="84" y="151"/>
                  </a:cubicBezTo>
                  <a:cubicBezTo>
                    <a:pt x="94" y="156"/>
                    <a:pt x="123" y="168"/>
                    <a:pt x="192" y="168"/>
                  </a:cubicBezTo>
                  <a:cubicBezTo>
                    <a:pt x="194" y="168"/>
                    <a:pt x="194" y="168"/>
                    <a:pt x="194" y="168"/>
                  </a:cubicBezTo>
                  <a:cubicBezTo>
                    <a:pt x="195" y="168"/>
                    <a:pt x="195" y="168"/>
                    <a:pt x="196" y="168"/>
                  </a:cubicBezTo>
                  <a:cubicBezTo>
                    <a:pt x="195" y="168"/>
                    <a:pt x="195" y="167"/>
                    <a:pt x="195" y="167"/>
                  </a:cubicBezTo>
                  <a:cubicBezTo>
                    <a:pt x="188" y="163"/>
                    <a:pt x="183" y="157"/>
                    <a:pt x="178" y="149"/>
                  </a:cubicBezTo>
                  <a:cubicBezTo>
                    <a:pt x="170" y="136"/>
                    <a:pt x="166" y="122"/>
                    <a:pt x="163" y="109"/>
                  </a:cubicBezTo>
                  <a:cubicBezTo>
                    <a:pt x="158" y="82"/>
                    <a:pt x="154" y="48"/>
                    <a:pt x="153" y="0"/>
                  </a:cubicBezTo>
                  <a:cubicBezTo>
                    <a:pt x="109" y="0"/>
                    <a:pt x="109" y="0"/>
                    <a:pt x="109" y="0"/>
                  </a:cubicBezTo>
                  <a:cubicBezTo>
                    <a:pt x="105" y="0"/>
                    <a:pt x="102" y="1"/>
                    <a:pt x="99" y="2"/>
                  </a:cubicBezTo>
                  <a:cubicBezTo>
                    <a:pt x="97" y="3"/>
                    <a:pt x="95" y="3"/>
                    <a:pt x="93" y="4"/>
                  </a:cubicBezTo>
                  <a:cubicBezTo>
                    <a:pt x="88" y="6"/>
                    <a:pt x="84" y="9"/>
                    <a:pt x="79" y="12"/>
                  </a:cubicBezTo>
                  <a:cubicBezTo>
                    <a:pt x="65" y="22"/>
                    <a:pt x="47" y="38"/>
                    <a:pt x="31" y="60"/>
                  </a:cubicBezTo>
                  <a:cubicBezTo>
                    <a:pt x="15" y="81"/>
                    <a:pt x="0" y="107"/>
                    <a:pt x="0" y="139"/>
                  </a:cubicBezTo>
                  <a:cubicBezTo>
                    <a:pt x="0" y="153"/>
                    <a:pt x="4" y="169"/>
                    <a:pt x="13" y="183"/>
                  </a:cubicBezTo>
                  <a:cubicBezTo>
                    <a:pt x="13" y="183"/>
                    <a:pt x="13" y="183"/>
                    <a:pt x="13" y="183"/>
                  </a:cubicBezTo>
                  <a:cubicBezTo>
                    <a:pt x="27" y="203"/>
                    <a:pt x="49" y="217"/>
                    <a:pt x="78" y="226"/>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hangingPunct="0">
                <a:spcBef>
                  <a:spcPts val="1200"/>
                </a:spcBef>
              </a:pPr>
              <a:endParaRPr lang="en-GB" dirty="0">
                <a:latin typeface="Arial" panose="020B0604020202020204" pitchFamily="34" charset="0"/>
                <a:ea typeface="Microsoft YaHei" panose="020B0503020204020204" pitchFamily="34" charset="-122"/>
                <a:cs typeface="Arial" panose="020B0604020202020204" pitchFamily="34" charset="0"/>
              </a:endParaRPr>
            </a:p>
          </p:txBody>
        </p:sp>
        <p:sp>
          <p:nvSpPr>
            <p:cNvPr id="59" name="Freeform 58"/>
            <p:cNvSpPr>
              <a:spLocks/>
            </p:cNvSpPr>
            <p:nvPr/>
          </p:nvSpPr>
          <p:spPr bwMode="auto">
            <a:xfrm>
              <a:off x="4332877" y="4824674"/>
              <a:ext cx="258395" cy="357775"/>
            </a:xfrm>
            <a:custGeom>
              <a:avLst/>
              <a:gdLst/>
              <a:ahLst/>
              <a:cxnLst>
                <a:cxn ang="0">
                  <a:pos x="71" y="146"/>
                </a:cxn>
                <a:cxn ang="0">
                  <a:pos x="69" y="132"/>
                </a:cxn>
                <a:cxn ang="0">
                  <a:pos x="64" y="32"/>
                </a:cxn>
                <a:cxn ang="0">
                  <a:pos x="32" y="1"/>
                </a:cxn>
                <a:cxn ang="0">
                  <a:pos x="0" y="33"/>
                </a:cxn>
                <a:cxn ang="0">
                  <a:pos x="0" y="33"/>
                </a:cxn>
                <a:cxn ang="0">
                  <a:pos x="11" y="174"/>
                </a:cxn>
                <a:cxn ang="0">
                  <a:pos x="25" y="212"/>
                </a:cxn>
                <a:cxn ang="0">
                  <a:pos x="40" y="228"/>
                </a:cxn>
                <a:cxn ang="0">
                  <a:pos x="63" y="235"/>
                </a:cxn>
                <a:cxn ang="0">
                  <a:pos x="64" y="235"/>
                </a:cxn>
                <a:cxn ang="0">
                  <a:pos x="94" y="224"/>
                </a:cxn>
                <a:cxn ang="0">
                  <a:pos x="120" y="191"/>
                </a:cxn>
                <a:cxn ang="0">
                  <a:pos x="144" y="137"/>
                </a:cxn>
                <a:cxn ang="0">
                  <a:pos x="145" y="135"/>
                </a:cxn>
                <a:cxn ang="0">
                  <a:pos x="154" y="110"/>
                </a:cxn>
                <a:cxn ang="0">
                  <a:pos x="149" y="81"/>
                </a:cxn>
                <a:cxn ang="0">
                  <a:pos x="124" y="68"/>
                </a:cxn>
                <a:cxn ang="0">
                  <a:pos x="108" y="68"/>
                </a:cxn>
                <a:cxn ang="0">
                  <a:pos x="103" y="67"/>
                </a:cxn>
                <a:cxn ang="0">
                  <a:pos x="73" y="67"/>
                </a:cxn>
                <a:cxn ang="0">
                  <a:pos x="75" y="137"/>
                </a:cxn>
                <a:cxn ang="0">
                  <a:pos x="71" y="146"/>
                </a:cxn>
              </a:cxnLst>
              <a:rect l="0" t="0" r="r" b="b"/>
              <a:pathLst>
                <a:path w="157" h="235">
                  <a:moveTo>
                    <a:pt x="71" y="146"/>
                  </a:moveTo>
                  <a:cubicBezTo>
                    <a:pt x="70" y="142"/>
                    <a:pt x="70" y="137"/>
                    <a:pt x="69" y="132"/>
                  </a:cubicBezTo>
                  <a:cubicBezTo>
                    <a:pt x="66" y="108"/>
                    <a:pt x="65" y="75"/>
                    <a:pt x="64" y="32"/>
                  </a:cubicBezTo>
                  <a:cubicBezTo>
                    <a:pt x="64" y="15"/>
                    <a:pt x="49" y="0"/>
                    <a:pt x="32" y="1"/>
                  </a:cubicBezTo>
                  <a:cubicBezTo>
                    <a:pt x="14" y="1"/>
                    <a:pt x="0" y="15"/>
                    <a:pt x="0" y="33"/>
                  </a:cubicBezTo>
                  <a:cubicBezTo>
                    <a:pt x="0" y="33"/>
                    <a:pt x="0" y="33"/>
                    <a:pt x="0" y="33"/>
                  </a:cubicBezTo>
                  <a:cubicBezTo>
                    <a:pt x="1" y="99"/>
                    <a:pt x="5" y="143"/>
                    <a:pt x="11" y="174"/>
                  </a:cubicBezTo>
                  <a:cubicBezTo>
                    <a:pt x="14" y="189"/>
                    <a:pt x="18" y="201"/>
                    <a:pt x="25" y="212"/>
                  </a:cubicBezTo>
                  <a:cubicBezTo>
                    <a:pt x="29" y="218"/>
                    <a:pt x="33" y="223"/>
                    <a:pt x="40" y="228"/>
                  </a:cubicBezTo>
                  <a:cubicBezTo>
                    <a:pt x="46" y="232"/>
                    <a:pt x="55" y="235"/>
                    <a:pt x="63" y="235"/>
                  </a:cubicBezTo>
                  <a:cubicBezTo>
                    <a:pt x="64" y="235"/>
                    <a:pt x="64" y="235"/>
                    <a:pt x="64" y="235"/>
                  </a:cubicBezTo>
                  <a:cubicBezTo>
                    <a:pt x="78" y="235"/>
                    <a:pt x="88" y="229"/>
                    <a:pt x="94" y="224"/>
                  </a:cubicBezTo>
                  <a:cubicBezTo>
                    <a:pt x="106" y="214"/>
                    <a:pt x="113" y="203"/>
                    <a:pt x="120" y="191"/>
                  </a:cubicBezTo>
                  <a:cubicBezTo>
                    <a:pt x="130" y="173"/>
                    <a:pt x="138" y="153"/>
                    <a:pt x="144" y="137"/>
                  </a:cubicBezTo>
                  <a:cubicBezTo>
                    <a:pt x="144" y="137"/>
                    <a:pt x="145" y="136"/>
                    <a:pt x="145" y="135"/>
                  </a:cubicBezTo>
                  <a:cubicBezTo>
                    <a:pt x="150" y="121"/>
                    <a:pt x="154" y="110"/>
                    <a:pt x="154" y="110"/>
                  </a:cubicBezTo>
                  <a:cubicBezTo>
                    <a:pt x="157" y="100"/>
                    <a:pt x="155" y="89"/>
                    <a:pt x="149" y="81"/>
                  </a:cubicBezTo>
                  <a:cubicBezTo>
                    <a:pt x="143" y="73"/>
                    <a:pt x="134" y="68"/>
                    <a:pt x="124" y="68"/>
                  </a:cubicBezTo>
                  <a:cubicBezTo>
                    <a:pt x="108" y="68"/>
                    <a:pt x="108" y="68"/>
                    <a:pt x="108" y="68"/>
                  </a:cubicBezTo>
                  <a:cubicBezTo>
                    <a:pt x="107" y="68"/>
                    <a:pt x="105" y="67"/>
                    <a:pt x="103" y="67"/>
                  </a:cubicBezTo>
                  <a:cubicBezTo>
                    <a:pt x="73" y="67"/>
                    <a:pt x="73" y="67"/>
                    <a:pt x="73" y="67"/>
                  </a:cubicBezTo>
                  <a:cubicBezTo>
                    <a:pt x="74" y="91"/>
                    <a:pt x="75" y="120"/>
                    <a:pt x="75" y="137"/>
                  </a:cubicBezTo>
                  <a:cubicBezTo>
                    <a:pt x="74" y="140"/>
                    <a:pt x="72" y="143"/>
                    <a:pt x="71" y="146"/>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hangingPunct="0">
                <a:spcBef>
                  <a:spcPts val="1200"/>
                </a:spcBef>
              </a:pPr>
              <a:endParaRPr lang="en-GB" dirty="0">
                <a:latin typeface="Arial" panose="020B0604020202020204" pitchFamily="34" charset="0"/>
                <a:ea typeface="Microsoft YaHei" panose="020B0503020204020204" pitchFamily="34" charset="-122"/>
                <a:cs typeface="Arial" panose="020B0604020202020204" pitchFamily="34" charset="0"/>
              </a:endParaRPr>
            </a:p>
          </p:txBody>
        </p:sp>
        <p:sp>
          <p:nvSpPr>
            <p:cNvPr id="60" name="Freeform 21"/>
            <p:cNvSpPr>
              <a:spLocks/>
            </p:cNvSpPr>
            <p:nvPr/>
          </p:nvSpPr>
          <p:spPr bwMode="auto">
            <a:xfrm>
              <a:off x="4225739" y="4615244"/>
              <a:ext cx="296207" cy="261787"/>
            </a:xfrm>
            <a:custGeom>
              <a:avLst/>
              <a:gdLst/>
              <a:ahLst/>
              <a:cxnLst>
                <a:cxn ang="0">
                  <a:pos x="67" y="144"/>
                </a:cxn>
                <a:cxn ang="0">
                  <a:pos x="96" y="132"/>
                </a:cxn>
                <a:cxn ang="0">
                  <a:pos x="96" y="132"/>
                </a:cxn>
                <a:cxn ang="0">
                  <a:pos x="96" y="132"/>
                </a:cxn>
                <a:cxn ang="0">
                  <a:pos x="136" y="167"/>
                </a:cxn>
                <a:cxn ang="0">
                  <a:pos x="180" y="90"/>
                </a:cxn>
                <a:cxn ang="0">
                  <a:pos x="90" y="0"/>
                </a:cxn>
                <a:cxn ang="0">
                  <a:pos x="0" y="90"/>
                </a:cxn>
                <a:cxn ang="0">
                  <a:pos x="56" y="173"/>
                </a:cxn>
                <a:cxn ang="0">
                  <a:pos x="56" y="172"/>
                </a:cxn>
                <a:cxn ang="0">
                  <a:pos x="67" y="144"/>
                </a:cxn>
              </a:cxnLst>
              <a:rect l="0" t="0" r="r" b="b"/>
              <a:pathLst>
                <a:path w="180" h="173">
                  <a:moveTo>
                    <a:pt x="67" y="144"/>
                  </a:moveTo>
                  <a:cubicBezTo>
                    <a:pt x="75" y="136"/>
                    <a:pt x="85" y="132"/>
                    <a:pt x="96" y="132"/>
                  </a:cubicBezTo>
                  <a:cubicBezTo>
                    <a:pt x="96" y="132"/>
                    <a:pt x="96" y="132"/>
                    <a:pt x="96" y="132"/>
                  </a:cubicBezTo>
                  <a:cubicBezTo>
                    <a:pt x="96" y="132"/>
                    <a:pt x="96" y="132"/>
                    <a:pt x="96" y="132"/>
                  </a:cubicBezTo>
                  <a:cubicBezTo>
                    <a:pt x="116" y="132"/>
                    <a:pt x="133" y="147"/>
                    <a:pt x="136" y="167"/>
                  </a:cubicBezTo>
                  <a:cubicBezTo>
                    <a:pt x="162" y="151"/>
                    <a:pt x="180" y="123"/>
                    <a:pt x="180" y="90"/>
                  </a:cubicBezTo>
                  <a:cubicBezTo>
                    <a:pt x="180" y="40"/>
                    <a:pt x="140" y="0"/>
                    <a:pt x="90" y="0"/>
                  </a:cubicBezTo>
                  <a:cubicBezTo>
                    <a:pt x="40" y="0"/>
                    <a:pt x="0" y="40"/>
                    <a:pt x="0" y="90"/>
                  </a:cubicBezTo>
                  <a:cubicBezTo>
                    <a:pt x="0" y="127"/>
                    <a:pt x="23" y="160"/>
                    <a:pt x="56" y="173"/>
                  </a:cubicBezTo>
                  <a:cubicBezTo>
                    <a:pt x="56" y="173"/>
                    <a:pt x="56" y="172"/>
                    <a:pt x="56" y="172"/>
                  </a:cubicBezTo>
                  <a:cubicBezTo>
                    <a:pt x="56" y="161"/>
                    <a:pt x="60" y="151"/>
                    <a:pt x="67" y="144"/>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hangingPunct="0">
                <a:spcBef>
                  <a:spcPts val="1200"/>
                </a:spcBef>
              </a:pPr>
              <a:endParaRPr lang="en-GB" dirty="0">
                <a:latin typeface="Arial" panose="020B0604020202020204" pitchFamily="34" charset="0"/>
                <a:ea typeface="Microsoft YaHei" panose="020B0503020204020204" pitchFamily="34" charset="-122"/>
                <a:cs typeface="Arial" panose="020B0604020202020204" pitchFamily="34" charset="0"/>
              </a:endParaRPr>
            </a:p>
          </p:txBody>
        </p:sp>
        <p:sp>
          <p:nvSpPr>
            <p:cNvPr id="61" name="Oval 60"/>
            <p:cNvSpPr>
              <a:spLocks noChangeArrowheads="1"/>
            </p:cNvSpPr>
            <p:nvPr/>
          </p:nvSpPr>
          <p:spPr bwMode="auto">
            <a:xfrm>
              <a:off x="4573977" y="4378575"/>
              <a:ext cx="148105" cy="90170"/>
            </a:xfrm>
            <a:prstGeom prst="ellipse">
              <a:avLst/>
            </a:pr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hangingPunct="0">
                <a:spcBef>
                  <a:spcPts val="1200"/>
                </a:spcBef>
              </a:pPr>
              <a:endParaRPr lang="en-GB" dirty="0">
                <a:latin typeface="Arial" panose="020B0604020202020204" pitchFamily="34" charset="0"/>
                <a:ea typeface="Microsoft YaHei" panose="020B0503020204020204" pitchFamily="34" charset="-122"/>
                <a:cs typeface="Arial" panose="020B0604020202020204" pitchFamily="34" charset="0"/>
              </a:endParaRPr>
            </a:p>
          </p:txBody>
        </p:sp>
        <p:sp>
          <p:nvSpPr>
            <p:cNvPr id="62" name="Oval 61"/>
            <p:cNvSpPr>
              <a:spLocks noChangeArrowheads="1"/>
            </p:cNvSpPr>
            <p:nvPr/>
          </p:nvSpPr>
          <p:spPr bwMode="auto">
            <a:xfrm>
              <a:off x="4439568" y="4522674"/>
              <a:ext cx="100837" cy="61083"/>
            </a:xfrm>
            <a:prstGeom prst="ellipse">
              <a:avLst/>
            </a:pr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hangingPunct="0">
                <a:spcBef>
                  <a:spcPts val="1200"/>
                </a:spcBef>
              </a:pPr>
              <a:endParaRPr lang="en-GB" dirty="0">
                <a:latin typeface="Arial" panose="020B0604020202020204" pitchFamily="34" charset="0"/>
                <a:ea typeface="Microsoft YaHei"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017019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16038" y="1871840"/>
            <a:ext cx="5747263" cy="1702172"/>
          </a:xfrm>
        </p:spPr>
        <p:txBody>
          <a:bodyPr/>
          <a:lstStyle/>
          <a:p>
            <a:pPr>
              <a:lnSpc>
                <a:spcPts val="8000"/>
              </a:lnSpc>
            </a:pPr>
            <a:r>
              <a:rPr lang="zh-CN" altLang="en-US" sz="7000" dirty="0">
                <a:solidFill>
                  <a:schemeClr val="bg1"/>
                </a:solidFill>
              </a:rPr>
              <a:t>谢 谢！</a:t>
            </a:r>
            <a:endParaRPr lang="en-GB" sz="7000" dirty="0">
              <a:solidFill>
                <a:schemeClr val="bg1"/>
              </a:solidFill>
            </a:endParaRPr>
          </a:p>
        </p:txBody>
      </p:sp>
      <p:sp>
        <p:nvSpPr>
          <p:cNvPr id="3" name="TextBox 2"/>
          <p:cNvSpPr txBox="1"/>
          <p:nvPr/>
        </p:nvSpPr>
        <p:spPr>
          <a:xfrm>
            <a:off x="1270806" y="4811515"/>
            <a:ext cx="7630823" cy="914400"/>
          </a:xfrm>
          <a:prstGeom prst="rect">
            <a:avLst/>
          </a:prstGeom>
          <a:noFill/>
        </p:spPr>
        <p:txBody>
          <a:bodyPr wrap="square" lIns="54610" tIns="54610" rIns="54610" bIns="54610" rtlCol="0">
            <a:noAutofit/>
          </a:bodyPr>
          <a:lstStyle/>
          <a:p>
            <a:r>
              <a:rPr lang="zh-CN" altLang="en-US" sz="800" dirty="0">
                <a:solidFill>
                  <a:schemeClr val="bg1"/>
                </a:solidFill>
              </a:rPr>
              <a:t>所载资料仅供一般参考用，并非针对任何个人或团体的个别情况而提供。虽然本所已致力提供准确和及时的资料，但本所不能保证这些资料在阁下收取时或日后仍然准确。任何人士不应在没有详细考虑相关的情况及获取适当的专业意见下依据所载资料行事。</a:t>
            </a:r>
            <a:endParaRPr lang="en-US" altLang="zh-CN" sz="800" dirty="0">
              <a:solidFill>
                <a:schemeClr val="bg1"/>
              </a:solidFill>
            </a:endParaRPr>
          </a:p>
          <a:p>
            <a:endParaRPr lang="en-US" altLang="zh-CN" sz="800" dirty="0">
              <a:solidFill>
                <a:schemeClr val="bg1"/>
              </a:solidFill>
            </a:endParaRPr>
          </a:p>
          <a:p>
            <a:r>
              <a:rPr lang="en-US" altLang="zh-CN" sz="800" dirty="0">
                <a:solidFill>
                  <a:schemeClr val="bg1"/>
                </a:solidFill>
              </a:rPr>
              <a:t>© 2019</a:t>
            </a:r>
            <a:r>
              <a:rPr lang="zh-CN" altLang="en-US" sz="800" dirty="0">
                <a:solidFill>
                  <a:schemeClr val="bg1"/>
                </a:solidFill>
              </a:rPr>
              <a:t>毕马威华振会计师事务所</a:t>
            </a:r>
            <a:r>
              <a:rPr lang="en-US" altLang="zh-CN" sz="800" dirty="0">
                <a:solidFill>
                  <a:schemeClr val="bg1"/>
                </a:solidFill>
              </a:rPr>
              <a:t>(</a:t>
            </a:r>
            <a:r>
              <a:rPr lang="zh-CN" altLang="en-US" sz="800" dirty="0">
                <a:solidFill>
                  <a:schemeClr val="bg1"/>
                </a:solidFill>
              </a:rPr>
              <a:t>特殊普通合伙</a:t>
            </a:r>
            <a:r>
              <a:rPr lang="en-US" altLang="zh-CN" sz="800" dirty="0">
                <a:solidFill>
                  <a:schemeClr val="bg1"/>
                </a:solidFill>
              </a:rPr>
              <a:t>) — </a:t>
            </a:r>
            <a:r>
              <a:rPr lang="zh-CN" altLang="en-US" sz="800" dirty="0">
                <a:solidFill>
                  <a:schemeClr val="bg1"/>
                </a:solidFill>
              </a:rPr>
              <a:t>中国合伙制会计师事务所，是与瑞士实体 </a:t>
            </a:r>
            <a:r>
              <a:rPr lang="en-US" altLang="zh-CN" sz="800" dirty="0">
                <a:solidFill>
                  <a:schemeClr val="bg1"/>
                </a:solidFill>
              </a:rPr>
              <a:t>— </a:t>
            </a:r>
            <a:r>
              <a:rPr lang="zh-CN" altLang="en-US" sz="800" dirty="0">
                <a:solidFill>
                  <a:schemeClr val="bg1"/>
                </a:solidFill>
              </a:rPr>
              <a:t>毕马威国际合作组织</a:t>
            </a:r>
            <a:r>
              <a:rPr lang="en-US" altLang="zh-CN" sz="800" dirty="0">
                <a:solidFill>
                  <a:schemeClr val="bg1"/>
                </a:solidFill>
              </a:rPr>
              <a:t>(“</a:t>
            </a:r>
            <a:r>
              <a:rPr lang="zh-CN" altLang="en-US" sz="800" dirty="0">
                <a:solidFill>
                  <a:schemeClr val="bg1"/>
                </a:solidFill>
              </a:rPr>
              <a:t>毕马威国际”</a:t>
            </a:r>
            <a:r>
              <a:rPr lang="en-US" altLang="zh-CN" sz="800" dirty="0">
                <a:solidFill>
                  <a:schemeClr val="bg1"/>
                </a:solidFill>
              </a:rPr>
              <a:t>) </a:t>
            </a:r>
            <a:r>
              <a:rPr lang="zh-CN" altLang="en-US" sz="800" dirty="0">
                <a:solidFill>
                  <a:schemeClr val="bg1"/>
                </a:solidFill>
              </a:rPr>
              <a:t>相关联的独立成员所网络中的成员。版权所有，不得转载。在中国印刷。</a:t>
            </a:r>
          </a:p>
          <a:p>
            <a:endParaRPr lang="zh-CN" altLang="en-US" sz="800" dirty="0">
              <a:solidFill>
                <a:schemeClr val="bg1"/>
              </a:solidFill>
            </a:endParaRPr>
          </a:p>
          <a:p>
            <a:r>
              <a:rPr lang="zh-CN" altLang="en-US" sz="800" dirty="0">
                <a:solidFill>
                  <a:schemeClr val="bg1"/>
                </a:solidFill>
              </a:rPr>
              <a:t>毕马威的名称和标识均属于毕马威国际的注册商标或商标。</a:t>
            </a:r>
          </a:p>
        </p:txBody>
      </p:sp>
    </p:spTree>
    <p:extLst>
      <p:ext uri="{BB962C8B-B14F-4D97-AF65-F5344CB8AC3E}">
        <p14:creationId xmlns:p14="http://schemas.microsoft.com/office/powerpoint/2010/main" val="149903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结构性存款（续）</a:t>
            </a:r>
            <a:endParaRPr lang="en-GB" dirty="0"/>
          </a:p>
        </p:txBody>
      </p:sp>
      <p:sp>
        <p:nvSpPr>
          <p:cNvPr id="3" name="文本框 2">
            <a:extLst>
              <a:ext uri="{FF2B5EF4-FFF2-40B4-BE49-F238E27FC236}">
                <a16:creationId xmlns:a16="http://schemas.microsoft.com/office/drawing/2014/main" xmlns="" id="{83EC3DB7-C2F3-41E4-8595-150A722E413E}"/>
              </a:ext>
            </a:extLst>
          </p:cNvPr>
          <p:cNvSpPr txBox="1"/>
          <p:nvPr/>
        </p:nvSpPr>
        <p:spPr>
          <a:xfrm>
            <a:off x="814891" y="1692322"/>
            <a:ext cx="8276219" cy="1217892"/>
          </a:xfrm>
          <a:prstGeom prst="roundRect">
            <a:avLst>
              <a:gd name="adj" fmla="val 8344"/>
            </a:avLst>
          </a:prstGeom>
          <a:noFill/>
          <a:ln w="28575">
            <a:solidFill>
              <a:srgbClr val="005EB8"/>
            </a:solidFill>
            <a:prstDash val="solid"/>
          </a:ln>
        </p:spPr>
        <p:txBody>
          <a:bodyPr wrap="square" lIns="182880" tIns="91440" rIns="182880" bIns="91440" rtlCol="0" anchor="ctr">
            <a:noAutofit/>
          </a:bodyPr>
          <a:lstStyle/>
          <a:p>
            <a:pPr algn="ctr">
              <a:lnSpc>
                <a:spcPct val="150000"/>
              </a:lnSpc>
              <a:spcAft>
                <a:spcPts val="600"/>
              </a:spcAft>
            </a:pPr>
            <a:r>
              <a:rPr lang="zh-CN" altLang="en-US" sz="2000" b="1" dirty="0">
                <a:solidFill>
                  <a:srgbClr val="005EB8"/>
                </a:solidFill>
                <a:latin typeface="Arial" panose="020B0604020202020204" pitchFamily="34" charset="0"/>
                <a:ea typeface="微软雅黑" panose="020B0503020204020204" pitchFamily="34" charset="-122"/>
                <a:cs typeface="Arial" panose="020B0604020202020204" pitchFamily="34" charset="0"/>
              </a:rPr>
              <a:t>结构性存款是否可以列报为“货币资金”？</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34201"/>
          <a:stretch/>
        </p:blipFill>
        <p:spPr>
          <a:xfrm>
            <a:off x="3140867" y="2648119"/>
            <a:ext cx="3624263" cy="2384714"/>
          </a:xfrm>
          <a:prstGeom prst="rect">
            <a:avLst/>
          </a:prstGeom>
        </p:spPr>
      </p:pic>
      <p:grpSp>
        <p:nvGrpSpPr>
          <p:cNvPr id="6" name="Group 5"/>
          <p:cNvGrpSpPr/>
          <p:nvPr/>
        </p:nvGrpSpPr>
        <p:grpSpPr>
          <a:xfrm>
            <a:off x="7700903" y="4747312"/>
            <a:ext cx="1390203" cy="1382026"/>
            <a:chOff x="4233863" y="5524500"/>
            <a:chExt cx="809625" cy="804863"/>
          </a:xfrm>
        </p:grpSpPr>
        <p:sp>
          <p:nvSpPr>
            <p:cNvPr id="7" name="Freeform 393"/>
            <p:cNvSpPr>
              <a:spLocks/>
            </p:cNvSpPr>
            <p:nvPr/>
          </p:nvSpPr>
          <p:spPr bwMode="auto">
            <a:xfrm>
              <a:off x="4233863" y="5524500"/>
              <a:ext cx="809625" cy="795338"/>
            </a:xfrm>
            <a:custGeom>
              <a:avLst/>
              <a:gdLst>
                <a:gd name="T0" fmla="*/ 255 w 510"/>
                <a:gd name="T1" fmla="*/ 501 h 501"/>
                <a:gd name="T2" fmla="*/ 204 w 510"/>
                <a:gd name="T3" fmla="*/ 497 h 501"/>
                <a:gd name="T4" fmla="*/ 156 w 510"/>
                <a:gd name="T5" fmla="*/ 482 h 501"/>
                <a:gd name="T6" fmla="*/ 113 w 510"/>
                <a:gd name="T7" fmla="*/ 458 h 501"/>
                <a:gd name="T8" fmla="*/ 76 w 510"/>
                <a:gd name="T9" fmla="*/ 428 h 501"/>
                <a:gd name="T10" fmla="*/ 44 w 510"/>
                <a:gd name="T11" fmla="*/ 391 h 501"/>
                <a:gd name="T12" fmla="*/ 20 w 510"/>
                <a:gd name="T13" fmla="*/ 349 h 501"/>
                <a:gd name="T14" fmla="*/ 6 w 510"/>
                <a:gd name="T15" fmla="*/ 300 h 501"/>
                <a:gd name="T16" fmla="*/ 0 w 510"/>
                <a:gd name="T17" fmla="*/ 250 h 501"/>
                <a:gd name="T18" fmla="*/ 2 w 510"/>
                <a:gd name="T19" fmla="*/ 225 h 501"/>
                <a:gd name="T20" fmla="*/ 12 w 510"/>
                <a:gd name="T21" fmla="*/ 175 h 501"/>
                <a:gd name="T22" fmla="*/ 31 w 510"/>
                <a:gd name="T23" fmla="*/ 131 h 501"/>
                <a:gd name="T24" fmla="*/ 59 w 510"/>
                <a:gd name="T25" fmla="*/ 91 h 501"/>
                <a:gd name="T26" fmla="*/ 94 w 510"/>
                <a:gd name="T27" fmla="*/ 56 h 501"/>
                <a:gd name="T28" fmla="*/ 133 w 510"/>
                <a:gd name="T29" fmla="*/ 30 h 501"/>
                <a:gd name="T30" fmla="*/ 179 w 510"/>
                <a:gd name="T31" fmla="*/ 10 h 501"/>
                <a:gd name="T32" fmla="*/ 230 w 510"/>
                <a:gd name="T33" fmla="*/ 1 h 501"/>
                <a:gd name="T34" fmla="*/ 255 w 510"/>
                <a:gd name="T35" fmla="*/ 0 h 501"/>
                <a:gd name="T36" fmla="*/ 307 w 510"/>
                <a:gd name="T37" fmla="*/ 4 h 501"/>
                <a:gd name="T38" fmla="*/ 355 w 510"/>
                <a:gd name="T39" fmla="*/ 19 h 501"/>
                <a:gd name="T40" fmla="*/ 398 w 510"/>
                <a:gd name="T41" fmla="*/ 42 h 501"/>
                <a:gd name="T42" fmla="*/ 435 w 510"/>
                <a:gd name="T43" fmla="*/ 73 h 501"/>
                <a:gd name="T44" fmla="*/ 467 w 510"/>
                <a:gd name="T45" fmla="*/ 110 h 501"/>
                <a:gd name="T46" fmla="*/ 491 w 510"/>
                <a:gd name="T47" fmla="*/ 152 h 501"/>
                <a:gd name="T48" fmla="*/ 505 w 510"/>
                <a:gd name="T49" fmla="*/ 199 h 501"/>
                <a:gd name="T50" fmla="*/ 510 w 510"/>
                <a:gd name="T51" fmla="*/ 250 h 501"/>
                <a:gd name="T52" fmla="*/ 509 w 510"/>
                <a:gd name="T53" fmla="*/ 276 h 501"/>
                <a:gd name="T54" fmla="*/ 499 w 510"/>
                <a:gd name="T55" fmla="*/ 324 h 501"/>
                <a:gd name="T56" fmla="*/ 480 w 510"/>
                <a:gd name="T57" fmla="*/ 370 h 501"/>
                <a:gd name="T58" fmla="*/ 452 w 510"/>
                <a:gd name="T59" fmla="*/ 410 h 501"/>
                <a:gd name="T60" fmla="*/ 417 w 510"/>
                <a:gd name="T61" fmla="*/ 444 h 501"/>
                <a:gd name="T62" fmla="*/ 376 w 510"/>
                <a:gd name="T63" fmla="*/ 471 h 501"/>
                <a:gd name="T64" fmla="*/ 331 w 510"/>
                <a:gd name="T65" fmla="*/ 491 h 501"/>
                <a:gd name="T66" fmla="*/ 281 w 510"/>
                <a:gd name="T67" fmla="*/ 500 h 501"/>
                <a:gd name="T68" fmla="*/ 255 w 510"/>
                <a:gd name="T69"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1">
                  <a:moveTo>
                    <a:pt x="255" y="501"/>
                  </a:moveTo>
                  <a:lnTo>
                    <a:pt x="255" y="501"/>
                  </a:lnTo>
                  <a:lnTo>
                    <a:pt x="230" y="500"/>
                  </a:lnTo>
                  <a:lnTo>
                    <a:pt x="204" y="497"/>
                  </a:lnTo>
                  <a:lnTo>
                    <a:pt x="179" y="491"/>
                  </a:lnTo>
                  <a:lnTo>
                    <a:pt x="156" y="482"/>
                  </a:lnTo>
                  <a:lnTo>
                    <a:pt x="133" y="471"/>
                  </a:lnTo>
                  <a:lnTo>
                    <a:pt x="113" y="458"/>
                  </a:lnTo>
                  <a:lnTo>
                    <a:pt x="94" y="444"/>
                  </a:lnTo>
                  <a:lnTo>
                    <a:pt x="76" y="428"/>
                  </a:lnTo>
                  <a:lnTo>
                    <a:pt x="59" y="410"/>
                  </a:lnTo>
                  <a:lnTo>
                    <a:pt x="44" y="391"/>
                  </a:lnTo>
                  <a:lnTo>
                    <a:pt x="31" y="370"/>
                  </a:lnTo>
                  <a:lnTo>
                    <a:pt x="20" y="349"/>
                  </a:lnTo>
                  <a:lnTo>
                    <a:pt x="12" y="324"/>
                  </a:lnTo>
                  <a:lnTo>
                    <a:pt x="6" y="300"/>
                  </a:lnTo>
                  <a:lnTo>
                    <a:pt x="2" y="276"/>
                  </a:lnTo>
                  <a:lnTo>
                    <a:pt x="0" y="250"/>
                  </a:lnTo>
                  <a:lnTo>
                    <a:pt x="0" y="250"/>
                  </a:lnTo>
                  <a:lnTo>
                    <a:pt x="2" y="225"/>
                  </a:lnTo>
                  <a:lnTo>
                    <a:pt x="6" y="199"/>
                  </a:lnTo>
                  <a:lnTo>
                    <a:pt x="12" y="175"/>
                  </a:lnTo>
                  <a:lnTo>
                    <a:pt x="20" y="152"/>
                  </a:lnTo>
                  <a:lnTo>
                    <a:pt x="31" y="131"/>
                  </a:lnTo>
                  <a:lnTo>
                    <a:pt x="44" y="110"/>
                  </a:lnTo>
                  <a:lnTo>
                    <a:pt x="59" y="91"/>
                  </a:lnTo>
                  <a:lnTo>
                    <a:pt x="76" y="73"/>
                  </a:lnTo>
                  <a:lnTo>
                    <a:pt x="94" y="56"/>
                  </a:lnTo>
                  <a:lnTo>
                    <a:pt x="113" y="42"/>
                  </a:lnTo>
                  <a:lnTo>
                    <a:pt x="133" y="30"/>
                  </a:lnTo>
                  <a:lnTo>
                    <a:pt x="156" y="19"/>
                  </a:lnTo>
                  <a:lnTo>
                    <a:pt x="179" y="10"/>
                  </a:lnTo>
                  <a:lnTo>
                    <a:pt x="204" y="4"/>
                  </a:lnTo>
                  <a:lnTo>
                    <a:pt x="230" y="1"/>
                  </a:lnTo>
                  <a:lnTo>
                    <a:pt x="255" y="0"/>
                  </a:lnTo>
                  <a:lnTo>
                    <a:pt x="255" y="0"/>
                  </a:lnTo>
                  <a:lnTo>
                    <a:pt x="281" y="1"/>
                  </a:lnTo>
                  <a:lnTo>
                    <a:pt x="307" y="4"/>
                  </a:lnTo>
                  <a:lnTo>
                    <a:pt x="331" y="10"/>
                  </a:lnTo>
                  <a:lnTo>
                    <a:pt x="355" y="19"/>
                  </a:lnTo>
                  <a:lnTo>
                    <a:pt x="376" y="30"/>
                  </a:lnTo>
                  <a:lnTo>
                    <a:pt x="398" y="42"/>
                  </a:lnTo>
                  <a:lnTo>
                    <a:pt x="417" y="56"/>
                  </a:lnTo>
                  <a:lnTo>
                    <a:pt x="435" y="73"/>
                  </a:lnTo>
                  <a:lnTo>
                    <a:pt x="452" y="91"/>
                  </a:lnTo>
                  <a:lnTo>
                    <a:pt x="467" y="110"/>
                  </a:lnTo>
                  <a:lnTo>
                    <a:pt x="480" y="131"/>
                  </a:lnTo>
                  <a:lnTo>
                    <a:pt x="491" y="152"/>
                  </a:lnTo>
                  <a:lnTo>
                    <a:pt x="499" y="175"/>
                  </a:lnTo>
                  <a:lnTo>
                    <a:pt x="505" y="199"/>
                  </a:lnTo>
                  <a:lnTo>
                    <a:pt x="509" y="225"/>
                  </a:lnTo>
                  <a:lnTo>
                    <a:pt x="510" y="250"/>
                  </a:lnTo>
                  <a:lnTo>
                    <a:pt x="510" y="250"/>
                  </a:lnTo>
                  <a:lnTo>
                    <a:pt x="509" y="276"/>
                  </a:lnTo>
                  <a:lnTo>
                    <a:pt x="505" y="300"/>
                  </a:lnTo>
                  <a:lnTo>
                    <a:pt x="499" y="324"/>
                  </a:lnTo>
                  <a:lnTo>
                    <a:pt x="491" y="349"/>
                  </a:lnTo>
                  <a:lnTo>
                    <a:pt x="480" y="370"/>
                  </a:lnTo>
                  <a:lnTo>
                    <a:pt x="467" y="391"/>
                  </a:lnTo>
                  <a:lnTo>
                    <a:pt x="452" y="410"/>
                  </a:lnTo>
                  <a:lnTo>
                    <a:pt x="435" y="428"/>
                  </a:lnTo>
                  <a:lnTo>
                    <a:pt x="417" y="444"/>
                  </a:lnTo>
                  <a:lnTo>
                    <a:pt x="398" y="458"/>
                  </a:lnTo>
                  <a:lnTo>
                    <a:pt x="376" y="471"/>
                  </a:lnTo>
                  <a:lnTo>
                    <a:pt x="355" y="482"/>
                  </a:lnTo>
                  <a:lnTo>
                    <a:pt x="331" y="491"/>
                  </a:lnTo>
                  <a:lnTo>
                    <a:pt x="307" y="497"/>
                  </a:lnTo>
                  <a:lnTo>
                    <a:pt x="281" y="500"/>
                  </a:lnTo>
                  <a:lnTo>
                    <a:pt x="255" y="501"/>
                  </a:lnTo>
                  <a:lnTo>
                    <a:pt x="255" y="501"/>
                  </a:ln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394"/>
            <p:cNvSpPr>
              <a:spLocks/>
            </p:cNvSpPr>
            <p:nvPr/>
          </p:nvSpPr>
          <p:spPr bwMode="auto">
            <a:xfrm>
              <a:off x="4473575" y="5819775"/>
              <a:ext cx="427038" cy="509588"/>
            </a:xfrm>
            <a:custGeom>
              <a:avLst/>
              <a:gdLst>
                <a:gd name="T0" fmla="*/ 0 w 269"/>
                <a:gd name="T1" fmla="*/ 116 h 321"/>
                <a:gd name="T2" fmla="*/ 3 w 269"/>
                <a:gd name="T3" fmla="*/ 92 h 321"/>
                <a:gd name="T4" fmla="*/ 10 w 269"/>
                <a:gd name="T5" fmla="*/ 70 h 321"/>
                <a:gd name="T6" fmla="*/ 21 w 269"/>
                <a:gd name="T7" fmla="*/ 51 h 321"/>
                <a:gd name="T8" fmla="*/ 34 w 269"/>
                <a:gd name="T9" fmla="*/ 34 h 321"/>
                <a:gd name="T10" fmla="*/ 52 w 269"/>
                <a:gd name="T11" fmla="*/ 19 h 321"/>
                <a:gd name="T12" fmla="*/ 71 w 269"/>
                <a:gd name="T13" fmla="*/ 9 h 321"/>
                <a:gd name="T14" fmla="*/ 93 w 269"/>
                <a:gd name="T15" fmla="*/ 3 h 321"/>
                <a:gd name="T16" fmla="*/ 116 w 269"/>
                <a:gd name="T17" fmla="*/ 0 h 321"/>
                <a:gd name="T18" fmla="*/ 128 w 269"/>
                <a:gd name="T19" fmla="*/ 0 h 321"/>
                <a:gd name="T20" fmla="*/ 150 w 269"/>
                <a:gd name="T21" fmla="*/ 5 h 321"/>
                <a:gd name="T22" fmla="*/ 171 w 269"/>
                <a:gd name="T23" fmla="*/ 13 h 321"/>
                <a:gd name="T24" fmla="*/ 189 w 269"/>
                <a:gd name="T25" fmla="*/ 27 h 321"/>
                <a:gd name="T26" fmla="*/ 205 w 269"/>
                <a:gd name="T27" fmla="*/ 42 h 321"/>
                <a:gd name="T28" fmla="*/ 217 w 269"/>
                <a:gd name="T29" fmla="*/ 60 h 321"/>
                <a:gd name="T30" fmla="*/ 225 w 269"/>
                <a:gd name="T31" fmla="*/ 81 h 321"/>
                <a:gd name="T32" fmla="*/ 230 w 269"/>
                <a:gd name="T33" fmla="*/ 104 h 321"/>
                <a:gd name="T34" fmla="*/ 231 w 269"/>
                <a:gd name="T35" fmla="*/ 116 h 321"/>
                <a:gd name="T36" fmla="*/ 247 w 269"/>
                <a:gd name="T37" fmla="*/ 148 h 321"/>
                <a:gd name="T38" fmla="*/ 241 w 269"/>
                <a:gd name="T39" fmla="*/ 184 h 321"/>
                <a:gd name="T40" fmla="*/ 241 w 269"/>
                <a:gd name="T41" fmla="*/ 230 h 321"/>
                <a:gd name="T42" fmla="*/ 239 w 269"/>
                <a:gd name="T43" fmla="*/ 242 h 321"/>
                <a:gd name="T44" fmla="*/ 233 w 269"/>
                <a:gd name="T45" fmla="*/ 253 h 321"/>
                <a:gd name="T46" fmla="*/ 223 w 269"/>
                <a:gd name="T47" fmla="*/ 259 h 321"/>
                <a:gd name="T48" fmla="*/ 210 w 269"/>
                <a:gd name="T49" fmla="*/ 261 h 321"/>
                <a:gd name="T50" fmla="*/ 162 w 269"/>
                <a:gd name="T51" fmla="*/ 321 h 321"/>
                <a:gd name="T52" fmla="*/ 34 w 269"/>
                <a:gd name="T53" fmla="*/ 196 h 321"/>
                <a:gd name="T54" fmla="*/ 27 w 269"/>
                <a:gd name="T55" fmla="*/ 188 h 321"/>
                <a:gd name="T56" fmla="*/ 15 w 269"/>
                <a:gd name="T57" fmla="*/ 170 h 321"/>
                <a:gd name="T58" fmla="*/ 6 w 269"/>
                <a:gd name="T59" fmla="*/ 149 h 321"/>
                <a:gd name="T60" fmla="*/ 2 w 269"/>
                <a:gd name="T61" fmla="*/ 126 h 321"/>
                <a:gd name="T62" fmla="*/ 0 w 269"/>
                <a:gd name="T63" fmla="*/ 11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321">
                  <a:moveTo>
                    <a:pt x="0" y="116"/>
                  </a:moveTo>
                  <a:lnTo>
                    <a:pt x="0" y="116"/>
                  </a:lnTo>
                  <a:lnTo>
                    <a:pt x="2" y="104"/>
                  </a:lnTo>
                  <a:lnTo>
                    <a:pt x="3" y="92"/>
                  </a:lnTo>
                  <a:lnTo>
                    <a:pt x="6" y="81"/>
                  </a:lnTo>
                  <a:lnTo>
                    <a:pt x="10" y="70"/>
                  </a:lnTo>
                  <a:lnTo>
                    <a:pt x="15" y="60"/>
                  </a:lnTo>
                  <a:lnTo>
                    <a:pt x="21" y="51"/>
                  </a:lnTo>
                  <a:lnTo>
                    <a:pt x="27" y="42"/>
                  </a:lnTo>
                  <a:lnTo>
                    <a:pt x="34" y="34"/>
                  </a:lnTo>
                  <a:lnTo>
                    <a:pt x="43" y="27"/>
                  </a:lnTo>
                  <a:lnTo>
                    <a:pt x="52" y="19"/>
                  </a:lnTo>
                  <a:lnTo>
                    <a:pt x="61" y="13"/>
                  </a:lnTo>
                  <a:lnTo>
                    <a:pt x="71" y="9"/>
                  </a:lnTo>
                  <a:lnTo>
                    <a:pt x="82" y="5"/>
                  </a:lnTo>
                  <a:lnTo>
                    <a:pt x="93" y="3"/>
                  </a:lnTo>
                  <a:lnTo>
                    <a:pt x="104" y="0"/>
                  </a:lnTo>
                  <a:lnTo>
                    <a:pt x="116" y="0"/>
                  </a:lnTo>
                  <a:lnTo>
                    <a:pt x="116" y="0"/>
                  </a:lnTo>
                  <a:lnTo>
                    <a:pt x="128" y="0"/>
                  </a:lnTo>
                  <a:lnTo>
                    <a:pt x="139" y="3"/>
                  </a:lnTo>
                  <a:lnTo>
                    <a:pt x="150" y="5"/>
                  </a:lnTo>
                  <a:lnTo>
                    <a:pt x="160" y="9"/>
                  </a:lnTo>
                  <a:lnTo>
                    <a:pt x="171" y="13"/>
                  </a:lnTo>
                  <a:lnTo>
                    <a:pt x="181" y="19"/>
                  </a:lnTo>
                  <a:lnTo>
                    <a:pt x="189" y="27"/>
                  </a:lnTo>
                  <a:lnTo>
                    <a:pt x="198" y="34"/>
                  </a:lnTo>
                  <a:lnTo>
                    <a:pt x="205" y="42"/>
                  </a:lnTo>
                  <a:lnTo>
                    <a:pt x="211" y="51"/>
                  </a:lnTo>
                  <a:lnTo>
                    <a:pt x="217" y="60"/>
                  </a:lnTo>
                  <a:lnTo>
                    <a:pt x="222" y="70"/>
                  </a:lnTo>
                  <a:lnTo>
                    <a:pt x="225" y="81"/>
                  </a:lnTo>
                  <a:lnTo>
                    <a:pt x="229" y="92"/>
                  </a:lnTo>
                  <a:lnTo>
                    <a:pt x="230" y="104"/>
                  </a:lnTo>
                  <a:lnTo>
                    <a:pt x="231" y="116"/>
                  </a:lnTo>
                  <a:lnTo>
                    <a:pt x="231" y="116"/>
                  </a:lnTo>
                  <a:lnTo>
                    <a:pt x="231" y="120"/>
                  </a:lnTo>
                  <a:lnTo>
                    <a:pt x="247" y="148"/>
                  </a:lnTo>
                  <a:lnTo>
                    <a:pt x="269" y="184"/>
                  </a:lnTo>
                  <a:lnTo>
                    <a:pt x="241" y="184"/>
                  </a:lnTo>
                  <a:lnTo>
                    <a:pt x="241" y="230"/>
                  </a:lnTo>
                  <a:lnTo>
                    <a:pt x="241" y="230"/>
                  </a:lnTo>
                  <a:lnTo>
                    <a:pt x="241" y="236"/>
                  </a:lnTo>
                  <a:lnTo>
                    <a:pt x="239" y="242"/>
                  </a:lnTo>
                  <a:lnTo>
                    <a:pt x="236" y="248"/>
                  </a:lnTo>
                  <a:lnTo>
                    <a:pt x="233" y="253"/>
                  </a:lnTo>
                  <a:lnTo>
                    <a:pt x="228" y="256"/>
                  </a:lnTo>
                  <a:lnTo>
                    <a:pt x="223" y="259"/>
                  </a:lnTo>
                  <a:lnTo>
                    <a:pt x="217" y="261"/>
                  </a:lnTo>
                  <a:lnTo>
                    <a:pt x="210" y="261"/>
                  </a:lnTo>
                  <a:lnTo>
                    <a:pt x="162" y="261"/>
                  </a:lnTo>
                  <a:lnTo>
                    <a:pt x="162" y="321"/>
                  </a:lnTo>
                  <a:lnTo>
                    <a:pt x="34" y="321"/>
                  </a:lnTo>
                  <a:lnTo>
                    <a:pt x="34" y="196"/>
                  </a:lnTo>
                  <a:lnTo>
                    <a:pt x="34" y="196"/>
                  </a:lnTo>
                  <a:lnTo>
                    <a:pt x="27" y="188"/>
                  </a:lnTo>
                  <a:lnTo>
                    <a:pt x="21" y="179"/>
                  </a:lnTo>
                  <a:lnTo>
                    <a:pt x="15" y="170"/>
                  </a:lnTo>
                  <a:lnTo>
                    <a:pt x="10" y="160"/>
                  </a:lnTo>
                  <a:lnTo>
                    <a:pt x="6" y="149"/>
                  </a:lnTo>
                  <a:lnTo>
                    <a:pt x="3" y="138"/>
                  </a:lnTo>
                  <a:lnTo>
                    <a:pt x="2" y="126"/>
                  </a:lnTo>
                  <a:lnTo>
                    <a:pt x="0" y="116"/>
                  </a:lnTo>
                  <a:lnTo>
                    <a:pt x="0" y="116"/>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95"/>
            <p:cNvSpPr>
              <a:spLocks/>
            </p:cNvSpPr>
            <p:nvPr/>
          </p:nvSpPr>
          <p:spPr bwMode="auto">
            <a:xfrm>
              <a:off x="4751388" y="6049963"/>
              <a:ext cx="77788" cy="87313"/>
            </a:xfrm>
            <a:custGeom>
              <a:avLst/>
              <a:gdLst>
                <a:gd name="T0" fmla="*/ 26 w 49"/>
                <a:gd name="T1" fmla="*/ 55 h 55"/>
                <a:gd name="T2" fmla="*/ 0 w 49"/>
                <a:gd name="T3" fmla="*/ 21 h 55"/>
                <a:gd name="T4" fmla="*/ 13 w 49"/>
                <a:gd name="T5" fmla="*/ 0 h 55"/>
                <a:gd name="T6" fmla="*/ 47 w 49"/>
                <a:gd name="T7" fmla="*/ 2 h 55"/>
                <a:gd name="T8" fmla="*/ 49 w 49"/>
                <a:gd name="T9" fmla="*/ 38 h 55"/>
                <a:gd name="T10" fmla="*/ 26 w 49"/>
                <a:gd name="T11" fmla="*/ 55 h 55"/>
              </a:gdLst>
              <a:ahLst/>
              <a:cxnLst>
                <a:cxn ang="0">
                  <a:pos x="T0" y="T1"/>
                </a:cxn>
                <a:cxn ang="0">
                  <a:pos x="T2" y="T3"/>
                </a:cxn>
                <a:cxn ang="0">
                  <a:pos x="T4" y="T5"/>
                </a:cxn>
                <a:cxn ang="0">
                  <a:pos x="T6" y="T7"/>
                </a:cxn>
                <a:cxn ang="0">
                  <a:pos x="T8" y="T9"/>
                </a:cxn>
                <a:cxn ang="0">
                  <a:pos x="T10" y="T11"/>
                </a:cxn>
              </a:cxnLst>
              <a:rect l="0" t="0" r="r" b="b"/>
              <a:pathLst>
                <a:path w="49" h="55">
                  <a:moveTo>
                    <a:pt x="26" y="55"/>
                  </a:moveTo>
                  <a:lnTo>
                    <a:pt x="0" y="21"/>
                  </a:lnTo>
                  <a:lnTo>
                    <a:pt x="13" y="0"/>
                  </a:lnTo>
                  <a:lnTo>
                    <a:pt x="47" y="2"/>
                  </a:lnTo>
                  <a:lnTo>
                    <a:pt x="49" y="38"/>
                  </a:lnTo>
                  <a:lnTo>
                    <a:pt x="2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396"/>
            <p:cNvSpPr>
              <a:spLocks/>
            </p:cNvSpPr>
            <p:nvPr/>
          </p:nvSpPr>
          <p:spPr bwMode="auto">
            <a:xfrm>
              <a:off x="4745038" y="5868988"/>
              <a:ext cx="85725" cy="130175"/>
            </a:xfrm>
            <a:custGeom>
              <a:avLst/>
              <a:gdLst>
                <a:gd name="T0" fmla="*/ 27 w 54"/>
                <a:gd name="T1" fmla="*/ 82 h 82"/>
                <a:gd name="T2" fmla="*/ 27 w 54"/>
                <a:gd name="T3" fmla="*/ 82 h 82"/>
                <a:gd name="T4" fmla="*/ 40 w 54"/>
                <a:gd name="T5" fmla="*/ 77 h 82"/>
                <a:gd name="T6" fmla="*/ 54 w 54"/>
                <a:gd name="T7" fmla="*/ 75 h 82"/>
                <a:gd name="T8" fmla="*/ 54 w 54"/>
                <a:gd name="T9" fmla="*/ 75 h 82"/>
                <a:gd name="T10" fmla="*/ 52 w 54"/>
                <a:gd name="T11" fmla="*/ 64 h 82"/>
                <a:gd name="T12" fmla="*/ 50 w 54"/>
                <a:gd name="T13" fmla="*/ 53 h 82"/>
                <a:gd name="T14" fmla="*/ 47 w 54"/>
                <a:gd name="T15" fmla="*/ 44 h 82"/>
                <a:gd name="T16" fmla="*/ 42 w 54"/>
                <a:gd name="T17" fmla="*/ 34 h 82"/>
                <a:gd name="T18" fmla="*/ 38 w 54"/>
                <a:gd name="T19" fmla="*/ 24 h 82"/>
                <a:gd name="T20" fmla="*/ 32 w 54"/>
                <a:gd name="T21" fmla="*/ 16 h 82"/>
                <a:gd name="T22" fmla="*/ 26 w 54"/>
                <a:gd name="T23" fmla="*/ 8 h 82"/>
                <a:gd name="T24" fmla="*/ 18 w 54"/>
                <a:gd name="T25" fmla="*/ 0 h 82"/>
                <a:gd name="T26" fmla="*/ 18 w 54"/>
                <a:gd name="T27" fmla="*/ 0 h 82"/>
                <a:gd name="T28" fmla="*/ 9 w 54"/>
                <a:gd name="T29" fmla="*/ 4 h 82"/>
                <a:gd name="T30" fmla="*/ 0 w 54"/>
                <a:gd name="T31" fmla="*/ 9 h 82"/>
                <a:gd name="T32" fmla="*/ 0 w 54"/>
                <a:gd name="T33" fmla="*/ 9 h 82"/>
                <a:gd name="T34" fmla="*/ 6 w 54"/>
                <a:gd name="T35" fmla="*/ 17 h 82"/>
                <a:gd name="T36" fmla="*/ 11 w 54"/>
                <a:gd name="T37" fmla="*/ 24 h 82"/>
                <a:gd name="T38" fmla="*/ 16 w 54"/>
                <a:gd name="T39" fmla="*/ 34 h 82"/>
                <a:gd name="T40" fmla="*/ 20 w 54"/>
                <a:gd name="T41" fmla="*/ 43 h 82"/>
                <a:gd name="T42" fmla="*/ 23 w 54"/>
                <a:gd name="T43" fmla="*/ 52 h 82"/>
                <a:gd name="T44" fmla="*/ 24 w 54"/>
                <a:gd name="T45" fmla="*/ 62 h 82"/>
                <a:gd name="T46" fmla="*/ 27 w 54"/>
                <a:gd name="T47" fmla="*/ 71 h 82"/>
                <a:gd name="T48" fmla="*/ 27 w 54"/>
                <a:gd name="T49" fmla="*/ 82 h 82"/>
                <a:gd name="T50" fmla="*/ 27 w 54"/>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2">
                  <a:moveTo>
                    <a:pt x="27" y="82"/>
                  </a:moveTo>
                  <a:lnTo>
                    <a:pt x="27" y="82"/>
                  </a:lnTo>
                  <a:lnTo>
                    <a:pt x="40" y="77"/>
                  </a:lnTo>
                  <a:lnTo>
                    <a:pt x="54" y="75"/>
                  </a:lnTo>
                  <a:lnTo>
                    <a:pt x="54" y="75"/>
                  </a:lnTo>
                  <a:lnTo>
                    <a:pt x="52" y="64"/>
                  </a:lnTo>
                  <a:lnTo>
                    <a:pt x="50" y="53"/>
                  </a:lnTo>
                  <a:lnTo>
                    <a:pt x="47" y="44"/>
                  </a:lnTo>
                  <a:lnTo>
                    <a:pt x="42" y="34"/>
                  </a:lnTo>
                  <a:lnTo>
                    <a:pt x="38" y="24"/>
                  </a:lnTo>
                  <a:lnTo>
                    <a:pt x="32" y="16"/>
                  </a:lnTo>
                  <a:lnTo>
                    <a:pt x="26" y="8"/>
                  </a:lnTo>
                  <a:lnTo>
                    <a:pt x="18" y="0"/>
                  </a:lnTo>
                  <a:lnTo>
                    <a:pt x="18" y="0"/>
                  </a:lnTo>
                  <a:lnTo>
                    <a:pt x="9" y="4"/>
                  </a:lnTo>
                  <a:lnTo>
                    <a:pt x="0" y="9"/>
                  </a:lnTo>
                  <a:lnTo>
                    <a:pt x="0" y="9"/>
                  </a:lnTo>
                  <a:lnTo>
                    <a:pt x="6" y="17"/>
                  </a:lnTo>
                  <a:lnTo>
                    <a:pt x="11" y="24"/>
                  </a:lnTo>
                  <a:lnTo>
                    <a:pt x="16" y="34"/>
                  </a:lnTo>
                  <a:lnTo>
                    <a:pt x="20" y="43"/>
                  </a:lnTo>
                  <a:lnTo>
                    <a:pt x="23" y="52"/>
                  </a:lnTo>
                  <a:lnTo>
                    <a:pt x="24" y="62"/>
                  </a:lnTo>
                  <a:lnTo>
                    <a:pt x="27" y="71"/>
                  </a:lnTo>
                  <a:lnTo>
                    <a:pt x="27" y="82"/>
                  </a:lnTo>
                  <a:lnTo>
                    <a:pt x="2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397"/>
            <p:cNvSpPr>
              <a:spLocks noEditPoints="1"/>
            </p:cNvSpPr>
            <p:nvPr/>
          </p:nvSpPr>
          <p:spPr bwMode="auto">
            <a:xfrm>
              <a:off x="4376738" y="5749925"/>
              <a:ext cx="128588" cy="128588"/>
            </a:xfrm>
            <a:custGeom>
              <a:avLst/>
              <a:gdLst>
                <a:gd name="T0" fmla="*/ 8 w 81"/>
                <a:gd name="T1" fmla="*/ 33 h 81"/>
                <a:gd name="T2" fmla="*/ 13 w 81"/>
                <a:gd name="T3" fmla="*/ 27 h 81"/>
                <a:gd name="T4" fmla="*/ 13 w 81"/>
                <a:gd name="T5" fmla="*/ 24 h 81"/>
                <a:gd name="T6" fmla="*/ 7 w 81"/>
                <a:gd name="T7" fmla="*/ 16 h 81"/>
                <a:gd name="T8" fmla="*/ 16 w 81"/>
                <a:gd name="T9" fmla="*/ 8 h 81"/>
                <a:gd name="T10" fmla="*/ 23 w 81"/>
                <a:gd name="T11" fmla="*/ 13 h 81"/>
                <a:gd name="T12" fmla="*/ 28 w 81"/>
                <a:gd name="T13" fmla="*/ 13 h 81"/>
                <a:gd name="T14" fmla="*/ 33 w 81"/>
                <a:gd name="T15" fmla="*/ 10 h 81"/>
                <a:gd name="T16" fmla="*/ 33 w 81"/>
                <a:gd name="T17" fmla="*/ 2 h 81"/>
                <a:gd name="T18" fmla="*/ 46 w 81"/>
                <a:gd name="T19" fmla="*/ 0 h 81"/>
                <a:gd name="T20" fmla="*/ 48 w 81"/>
                <a:gd name="T21" fmla="*/ 2 h 81"/>
                <a:gd name="T22" fmla="*/ 48 w 81"/>
                <a:gd name="T23" fmla="*/ 10 h 81"/>
                <a:gd name="T24" fmla="*/ 53 w 81"/>
                <a:gd name="T25" fmla="*/ 13 h 81"/>
                <a:gd name="T26" fmla="*/ 63 w 81"/>
                <a:gd name="T27" fmla="*/ 8 h 81"/>
                <a:gd name="T28" fmla="*/ 66 w 81"/>
                <a:gd name="T29" fmla="*/ 8 h 81"/>
                <a:gd name="T30" fmla="*/ 73 w 81"/>
                <a:gd name="T31" fmla="*/ 16 h 81"/>
                <a:gd name="T32" fmla="*/ 69 w 81"/>
                <a:gd name="T33" fmla="*/ 24 h 81"/>
                <a:gd name="T34" fmla="*/ 69 w 81"/>
                <a:gd name="T35" fmla="*/ 30 h 81"/>
                <a:gd name="T36" fmla="*/ 72 w 81"/>
                <a:gd name="T37" fmla="*/ 33 h 81"/>
                <a:gd name="T38" fmla="*/ 81 w 81"/>
                <a:gd name="T39" fmla="*/ 33 h 81"/>
                <a:gd name="T40" fmla="*/ 81 w 81"/>
                <a:gd name="T41" fmla="*/ 45 h 81"/>
                <a:gd name="T42" fmla="*/ 72 w 81"/>
                <a:gd name="T43" fmla="*/ 48 h 81"/>
                <a:gd name="T44" fmla="*/ 69 w 81"/>
                <a:gd name="T45" fmla="*/ 50 h 81"/>
                <a:gd name="T46" fmla="*/ 67 w 81"/>
                <a:gd name="T47" fmla="*/ 55 h 81"/>
                <a:gd name="T48" fmla="*/ 72 w 81"/>
                <a:gd name="T49" fmla="*/ 62 h 81"/>
                <a:gd name="T50" fmla="*/ 66 w 81"/>
                <a:gd name="T51" fmla="*/ 73 h 81"/>
                <a:gd name="T52" fmla="*/ 63 w 81"/>
                <a:gd name="T53" fmla="*/ 73 h 81"/>
                <a:gd name="T54" fmla="*/ 55 w 81"/>
                <a:gd name="T55" fmla="*/ 67 h 81"/>
                <a:gd name="T56" fmla="*/ 51 w 81"/>
                <a:gd name="T57" fmla="*/ 68 h 81"/>
                <a:gd name="T58" fmla="*/ 48 w 81"/>
                <a:gd name="T59" fmla="*/ 78 h 81"/>
                <a:gd name="T60" fmla="*/ 46 w 81"/>
                <a:gd name="T61" fmla="*/ 81 h 81"/>
                <a:gd name="T62" fmla="*/ 34 w 81"/>
                <a:gd name="T63" fmla="*/ 80 h 81"/>
                <a:gd name="T64" fmla="*/ 33 w 81"/>
                <a:gd name="T65" fmla="*/ 72 h 81"/>
                <a:gd name="T66" fmla="*/ 28 w 81"/>
                <a:gd name="T67" fmla="*/ 67 h 81"/>
                <a:gd name="T68" fmla="*/ 23 w 81"/>
                <a:gd name="T69" fmla="*/ 68 h 81"/>
                <a:gd name="T70" fmla="*/ 17 w 81"/>
                <a:gd name="T71" fmla="*/ 73 h 81"/>
                <a:gd name="T72" fmla="*/ 8 w 81"/>
                <a:gd name="T73" fmla="*/ 66 h 81"/>
                <a:gd name="T74" fmla="*/ 13 w 81"/>
                <a:gd name="T75" fmla="*/ 57 h 81"/>
                <a:gd name="T76" fmla="*/ 13 w 81"/>
                <a:gd name="T77" fmla="*/ 54 h 81"/>
                <a:gd name="T78" fmla="*/ 11 w 81"/>
                <a:gd name="T79" fmla="*/ 49 h 81"/>
                <a:gd name="T80" fmla="*/ 2 w 81"/>
                <a:gd name="T81" fmla="*/ 48 h 81"/>
                <a:gd name="T82" fmla="*/ 0 w 81"/>
                <a:gd name="T83" fmla="*/ 36 h 81"/>
                <a:gd name="T84" fmla="*/ 2 w 81"/>
                <a:gd name="T85" fmla="*/ 33 h 81"/>
                <a:gd name="T86" fmla="*/ 41 w 81"/>
                <a:gd name="T87" fmla="*/ 54 h 81"/>
                <a:gd name="T88" fmla="*/ 52 w 81"/>
                <a:gd name="T89" fmla="*/ 45 h 81"/>
                <a:gd name="T90" fmla="*/ 52 w 81"/>
                <a:gd name="T91" fmla="*/ 36 h 81"/>
                <a:gd name="T92" fmla="*/ 41 w 81"/>
                <a:gd name="T93" fmla="*/ 27 h 81"/>
                <a:gd name="T94" fmla="*/ 31 w 81"/>
                <a:gd name="T95" fmla="*/ 31 h 81"/>
                <a:gd name="T96" fmla="*/ 28 w 81"/>
                <a:gd name="T97" fmla="*/ 40 h 81"/>
                <a:gd name="T98" fmla="*/ 35 w 81"/>
                <a:gd name="T9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81">
                  <a:moveTo>
                    <a:pt x="2" y="33"/>
                  </a:moveTo>
                  <a:lnTo>
                    <a:pt x="8" y="33"/>
                  </a:lnTo>
                  <a:lnTo>
                    <a:pt x="8" y="33"/>
                  </a:lnTo>
                  <a:lnTo>
                    <a:pt x="11" y="32"/>
                  </a:lnTo>
                  <a:lnTo>
                    <a:pt x="12" y="30"/>
                  </a:lnTo>
                  <a:lnTo>
                    <a:pt x="13" y="27"/>
                  </a:lnTo>
                  <a:lnTo>
                    <a:pt x="13" y="27"/>
                  </a:lnTo>
                  <a:lnTo>
                    <a:pt x="13" y="25"/>
                  </a:lnTo>
                  <a:lnTo>
                    <a:pt x="13" y="24"/>
                  </a:lnTo>
                  <a:lnTo>
                    <a:pt x="8" y="19"/>
                  </a:lnTo>
                  <a:lnTo>
                    <a:pt x="8" y="19"/>
                  </a:lnTo>
                  <a:lnTo>
                    <a:pt x="7" y="16"/>
                  </a:lnTo>
                  <a:lnTo>
                    <a:pt x="8" y="15"/>
                  </a:lnTo>
                  <a:lnTo>
                    <a:pt x="16" y="8"/>
                  </a:lnTo>
                  <a:lnTo>
                    <a:pt x="16" y="8"/>
                  </a:lnTo>
                  <a:lnTo>
                    <a:pt x="17" y="7"/>
                  </a:lnTo>
                  <a:lnTo>
                    <a:pt x="19" y="8"/>
                  </a:lnTo>
                  <a:lnTo>
                    <a:pt x="23" y="13"/>
                  </a:lnTo>
                  <a:lnTo>
                    <a:pt x="23" y="13"/>
                  </a:lnTo>
                  <a:lnTo>
                    <a:pt x="25" y="14"/>
                  </a:lnTo>
                  <a:lnTo>
                    <a:pt x="28" y="13"/>
                  </a:lnTo>
                  <a:lnTo>
                    <a:pt x="30" y="12"/>
                  </a:lnTo>
                  <a:lnTo>
                    <a:pt x="30" y="12"/>
                  </a:lnTo>
                  <a:lnTo>
                    <a:pt x="33" y="10"/>
                  </a:lnTo>
                  <a:lnTo>
                    <a:pt x="33" y="8"/>
                  </a:lnTo>
                  <a:lnTo>
                    <a:pt x="33" y="2"/>
                  </a:lnTo>
                  <a:lnTo>
                    <a:pt x="33" y="2"/>
                  </a:lnTo>
                  <a:lnTo>
                    <a:pt x="34" y="1"/>
                  </a:lnTo>
                  <a:lnTo>
                    <a:pt x="36" y="0"/>
                  </a:lnTo>
                  <a:lnTo>
                    <a:pt x="46" y="0"/>
                  </a:lnTo>
                  <a:lnTo>
                    <a:pt x="46" y="0"/>
                  </a:lnTo>
                  <a:lnTo>
                    <a:pt x="47" y="1"/>
                  </a:lnTo>
                  <a:lnTo>
                    <a:pt x="48" y="2"/>
                  </a:lnTo>
                  <a:lnTo>
                    <a:pt x="48" y="8"/>
                  </a:lnTo>
                  <a:lnTo>
                    <a:pt x="48" y="8"/>
                  </a:lnTo>
                  <a:lnTo>
                    <a:pt x="48" y="10"/>
                  </a:lnTo>
                  <a:lnTo>
                    <a:pt x="51" y="12"/>
                  </a:lnTo>
                  <a:lnTo>
                    <a:pt x="53" y="13"/>
                  </a:lnTo>
                  <a:lnTo>
                    <a:pt x="53" y="13"/>
                  </a:lnTo>
                  <a:lnTo>
                    <a:pt x="55" y="14"/>
                  </a:lnTo>
                  <a:lnTo>
                    <a:pt x="58" y="13"/>
                  </a:lnTo>
                  <a:lnTo>
                    <a:pt x="63" y="8"/>
                  </a:lnTo>
                  <a:lnTo>
                    <a:pt x="63" y="8"/>
                  </a:lnTo>
                  <a:lnTo>
                    <a:pt x="64" y="7"/>
                  </a:lnTo>
                  <a:lnTo>
                    <a:pt x="66" y="8"/>
                  </a:lnTo>
                  <a:lnTo>
                    <a:pt x="72" y="15"/>
                  </a:lnTo>
                  <a:lnTo>
                    <a:pt x="72" y="15"/>
                  </a:lnTo>
                  <a:lnTo>
                    <a:pt x="73" y="16"/>
                  </a:lnTo>
                  <a:lnTo>
                    <a:pt x="72" y="19"/>
                  </a:lnTo>
                  <a:lnTo>
                    <a:pt x="69" y="24"/>
                  </a:lnTo>
                  <a:lnTo>
                    <a:pt x="69" y="24"/>
                  </a:lnTo>
                  <a:lnTo>
                    <a:pt x="67" y="25"/>
                  </a:lnTo>
                  <a:lnTo>
                    <a:pt x="67" y="27"/>
                  </a:lnTo>
                  <a:lnTo>
                    <a:pt x="69" y="30"/>
                  </a:lnTo>
                  <a:lnTo>
                    <a:pt x="69" y="30"/>
                  </a:lnTo>
                  <a:lnTo>
                    <a:pt x="70" y="32"/>
                  </a:lnTo>
                  <a:lnTo>
                    <a:pt x="72" y="33"/>
                  </a:lnTo>
                  <a:lnTo>
                    <a:pt x="78" y="33"/>
                  </a:lnTo>
                  <a:lnTo>
                    <a:pt x="78" y="33"/>
                  </a:lnTo>
                  <a:lnTo>
                    <a:pt x="81" y="33"/>
                  </a:lnTo>
                  <a:lnTo>
                    <a:pt x="81" y="36"/>
                  </a:lnTo>
                  <a:lnTo>
                    <a:pt x="81" y="45"/>
                  </a:lnTo>
                  <a:lnTo>
                    <a:pt x="81" y="45"/>
                  </a:lnTo>
                  <a:lnTo>
                    <a:pt x="81" y="47"/>
                  </a:lnTo>
                  <a:lnTo>
                    <a:pt x="78" y="48"/>
                  </a:lnTo>
                  <a:lnTo>
                    <a:pt x="72" y="48"/>
                  </a:lnTo>
                  <a:lnTo>
                    <a:pt x="72" y="48"/>
                  </a:lnTo>
                  <a:lnTo>
                    <a:pt x="70" y="49"/>
                  </a:lnTo>
                  <a:lnTo>
                    <a:pt x="69" y="50"/>
                  </a:lnTo>
                  <a:lnTo>
                    <a:pt x="67" y="54"/>
                  </a:lnTo>
                  <a:lnTo>
                    <a:pt x="67" y="54"/>
                  </a:lnTo>
                  <a:lnTo>
                    <a:pt x="67" y="55"/>
                  </a:lnTo>
                  <a:lnTo>
                    <a:pt x="69" y="57"/>
                  </a:lnTo>
                  <a:lnTo>
                    <a:pt x="72" y="62"/>
                  </a:lnTo>
                  <a:lnTo>
                    <a:pt x="72" y="62"/>
                  </a:lnTo>
                  <a:lnTo>
                    <a:pt x="73" y="63"/>
                  </a:lnTo>
                  <a:lnTo>
                    <a:pt x="72" y="66"/>
                  </a:lnTo>
                  <a:lnTo>
                    <a:pt x="66" y="73"/>
                  </a:lnTo>
                  <a:lnTo>
                    <a:pt x="66" y="73"/>
                  </a:lnTo>
                  <a:lnTo>
                    <a:pt x="64" y="73"/>
                  </a:lnTo>
                  <a:lnTo>
                    <a:pt x="63" y="73"/>
                  </a:lnTo>
                  <a:lnTo>
                    <a:pt x="58" y="68"/>
                  </a:lnTo>
                  <a:lnTo>
                    <a:pt x="58" y="68"/>
                  </a:lnTo>
                  <a:lnTo>
                    <a:pt x="55" y="67"/>
                  </a:lnTo>
                  <a:lnTo>
                    <a:pt x="53" y="67"/>
                  </a:lnTo>
                  <a:lnTo>
                    <a:pt x="51" y="68"/>
                  </a:lnTo>
                  <a:lnTo>
                    <a:pt x="51" y="68"/>
                  </a:lnTo>
                  <a:lnTo>
                    <a:pt x="48" y="69"/>
                  </a:lnTo>
                  <a:lnTo>
                    <a:pt x="48" y="72"/>
                  </a:lnTo>
                  <a:lnTo>
                    <a:pt x="48" y="78"/>
                  </a:lnTo>
                  <a:lnTo>
                    <a:pt x="48" y="78"/>
                  </a:lnTo>
                  <a:lnTo>
                    <a:pt x="47" y="80"/>
                  </a:lnTo>
                  <a:lnTo>
                    <a:pt x="46" y="81"/>
                  </a:lnTo>
                  <a:lnTo>
                    <a:pt x="36" y="81"/>
                  </a:lnTo>
                  <a:lnTo>
                    <a:pt x="36" y="81"/>
                  </a:lnTo>
                  <a:lnTo>
                    <a:pt x="34" y="80"/>
                  </a:lnTo>
                  <a:lnTo>
                    <a:pt x="33" y="78"/>
                  </a:lnTo>
                  <a:lnTo>
                    <a:pt x="33" y="72"/>
                  </a:lnTo>
                  <a:lnTo>
                    <a:pt x="33" y="72"/>
                  </a:lnTo>
                  <a:lnTo>
                    <a:pt x="33" y="69"/>
                  </a:lnTo>
                  <a:lnTo>
                    <a:pt x="30" y="68"/>
                  </a:lnTo>
                  <a:lnTo>
                    <a:pt x="28" y="67"/>
                  </a:lnTo>
                  <a:lnTo>
                    <a:pt x="28" y="67"/>
                  </a:lnTo>
                  <a:lnTo>
                    <a:pt x="25" y="67"/>
                  </a:lnTo>
                  <a:lnTo>
                    <a:pt x="23" y="68"/>
                  </a:lnTo>
                  <a:lnTo>
                    <a:pt x="19" y="73"/>
                  </a:lnTo>
                  <a:lnTo>
                    <a:pt x="19" y="73"/>
                  </a:lnTo>
                  <a:lnTo>
                    <a:pt x="17" y="73"/>
                  </a:lnTo>
                  <a:lnTo>
                    <a:pt x="16" y="73"/>
                  </a:lnTo>
                  <a:lnTo>
                    <a:pt x="8" y="66"/>
                  </a:lnTo>
                  <a:lnTo>
                    <a:pt x="8" y="66"/>
                  </a:lnTo>
                  <a:lnTo>
                    <a:pt x="7" y="63"/>
                  </a:lnTo>
                  <a:lnTo>
                    <a:pt x="8" y="62"/>
                  </a:lnTo>
                  <a:lnTo>
                    <a:pt x="13" y="57"/>
                  </a:lnTo>
                  <a:lnTo>
                    <a:pt x="13" y="57"/>
                  </a:lnTo>
                  <a:lnTo>
                    <a:pt x="13" y="55"/>
                  </a:lnTo>
                  <a:lnTo>
                    <a:pt x="13" y="54"/>
                  </a:lnTo>
                  <a:lnTo>
                    <a:pt x="12" y="50"/>
                  </a:lnTo>
                  <a:lnTo>
                    <a:pt x="12" y="50"/>
                  </a:lnTo>
                  <a:lnTo>
                    <a:pt x="11" y="49"/>
                  </a:lnTo>
                  <a:lnTo>
                    <a:pt x="8" y="48"/>
                  </a:lnTo>
                  <a:lnTo>
                    <a:pt x="2" y="48"/>
                  </a:lnTo>
                  <a:lnTo>
                    <a:pt x="2" y="48"/>
                  </a:lnTo>
                  <a:lnTo>
                    <a:pt x="0" y="47"/>
                  </a:lnTo>
                  <a:lnTo>
                    <a:pt x="0" y="45"/>
                  </a:lnTo>
                  <a:lnTo>
                    <a:pt x="0" y="36"/>
                  </a:lnTo>
                  <a:lnTo>
                    <a:pt x="0" y="36"/>
                  </a:lnTo>
                  <a:lnTo>
                    <a:pt x="0" y="33"/>
                  </a:lnTo>
                  <a:lnTo>
                    <a:pt x="2" y="33"/>
                  </a:lnTo>
                  <a:lnTo>
                    <a:pt x="2" y="33"/>
                  </a:lnTo>
                  <a:close/>
                  <a:moveTo>
                    <a:pt x="41" y="54"/>
                  </a:moveTo>
                  <a:lnTo>
                    <a:pt x="41" y="54"/>
                  </a:lnTo>
                  <a:lnTo>
                    <a:pt x="46" y="53"/>
                  </a:lnTo>
                  <a:lnTo>
                    <a:pt x="49" y="49"/>
                  </a:lnTo>
                  <a:lnTo>
                    <a:pt x="52" y="45"/>
                  </a:lnTo>
                  <a:lnTo>
                    <a:pt x="53" y="40"/>
                  </a:lnTo>
                  <a:lnTo>
                    <a:pt x="53" y="40"/>
                  </a:lnTo>
                  <a:lnTo>
                    <a:pt x="52" y="36"/>
                  </a:lnTo>
                  <a:lnTo>
                    <a:pt x="49" y="31"/>
                  </a:lnTo>
                  <a:lnTo>
                    <a:pt x="46" y="28"/>
                  </a:lnTo>
                  <a:lnTo>
                    <a:pt x="41" y="27"/>
                  </a:lnTo>
                  <a:lnTo>
                    <a:pt x="41" y="27"/>
                  </a:lnTo>
                  <a:lnTo>
                    <a:pt x="35" y="28"/>
                  </a:lnTo>
                  <a:lnTo>
                    <a:pt x="31" y="31"/>
                  </a:lnTo>
                  <a:lnTo>
                    <a:pt x="29" y="36"/>
                  </a:lnTo>
                  <a:lnTo>
                    <a:pt x="28" y="40"/>
                  </a:lnTo>
                  <a:lnTo>
                    <a:pt x="28" y="40"/>
                  </a:lnTo>
                  <a:lnTo>
                    <a:pt x="29" y="45"/>
                  </a:lnTo>
                  <a:lnTo>
                    <a:pt x="31" y="49"/>
                  </a:lnTo>
                  <a:lnTo>
                    <a:pt x="35" y="53"/>
                  </a:lnTo>
                  <a:lnTo>
                    <a:pt x="41" y="54"/>
                  </a:lnTo>
                  <a:lnTo>
                    <a:pt x="41" y="54"/>
                  </a:lnTo>
                  <a:close/>
                </a:path>
              </a:pathLst>
            </a:custGeom>
            <a:solidFill>
              <a:srgbClr val="82C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98"/>
            <p:cNvSpPr>
              <a:spLocks noEditPoints="1"/>
            </p:cNvSpPr>
            <p:nvPr/>
          </p:nvSpPr>
          <p:spPr bwMode="auto">
            <a:xfrm>
              <a:off x="4473575" y="5583238"/>
              <a:ext cx="307975" cy="458788"/>
            </a:xfrm>
            <a:custGeom>
              <a:avLst/>
              <a:gdLst>
                <a:gd name="T0" fmla="*/ 0 w 194"/>
                <a:gd name="T1" fmla="*/ 97 h 289"/>
                <a:gd name="T2" fmla="*/ 3 w 194"/>
                <a:gd name="T3" fmla="*/ 77 h 289"/>
                <a:gd name="T4" fmla="*/ 8 w 194"/>
                <a:gd name="T5" fmla="*/ 59 h 289"/>
                <a:gd name="T6" fmla="*/ 16 w 194"/>
                <a:gd name="T7" fmla="*/ 42 h 289"/>
                <a:gd name="T8" fmla="*/ 27 w 194"/>
                <a:gd name="T9" fmla="*/ 28 h 289"/>
                <a:gd name="T10" fmla="*/ 41 w 194"/>
                <a:gd name="T11" fmla="*/ 17 h 289"/>
                <a:gd name="T12" fmla="*/ 57 w 194"/>
                <a:gd name="T13" fmla="*/ 7 h 289"/>
                <a:gd name="T14" fmla="*/ 76 w 194"/>
                <a:gd name="T15" fmla="*/ 2 h 289"/>
                <a:gd name="T16" fmla="*/ 97 w 194"/>
                <a:gd name="T17" fmla="*/ 0 h 289"/>
                <a:gd name="T18" fmla="*/ 110 w 194"/>
                <a:gd name="T19" fmla="*/ 1 h 289"/>
                <a:gd name="T20" fmla="*/ 133 w 194"/>
                <a:gd name="T21" fmla="*/ 5 h 289"/>
                <a:gd name="T22" fmla="*/ 152 w 194"/>
                <a:gd name="T23" fmla="*/ 12 h 289"/>
                <a:gd name="T24" fmla="*/ 168 w 194"/>
                <a:gd name="T25" fmla="*/ 22 h 289"/>
                <a:gd name="T26" fmla="*/ 179 w 194"/>
                <a:gd name="T27" fmla="*/ 34 h 289"/>
                <a:gd name="T28" fmla="*/ 187 w 194"/>
                <a:gd name="T29" fmla="*/ 46 h 289"/>
                <a:gd name="T30" fmla="*/ 193 w 194"/>
                <a:gd name="T31" fmla="*/ 65 h 289"/>
                <a:gd name="T32" fmla="*/ 194 w 194"/>
                <a:gd name="T33" fmla="*/ 77 h 289"/>
                <a:gd name="T34" fmla="*/ 192 w 194"/>
                <a:gd name="T35" fmla="*/ 101 h 289"/>
                <a:gd name="T36" fmla="*/ 185 w 194"/>
                <a:gd name="T37" fmla="*/ 119 h 289"/>
                <a:gd name="T38" fmla="*/ 174 w 194"/>
                <a:gd name="T39" fmla="*/ 132 h 289"/>
                <a:gd name="T40" fmla="*/ 148 w 194"/>
                <a:gd name="T41" fmla="*/ 153 h 289"/>
                <a:gd name="T42" fmla="*/ 132 w 194"/>
                <a:gd name="T43" fmla="*/ 167 h 289"/>
                <a:gd name="T44" fmla="*/ 124 w 194"/>
                <a:gd name="T45" fmla="*/ 182 h 289"/>
                <a:gd name="T46" fmla="*/ 123 w 194"/>
                <a:gd name="T47" fmla="*/ 204 h 289"/>
                <a:gd name="T48" fmla="*/ 70 w 194"/>
                <a:gd name="T49" fmla="*/ 186 h 289"/>
                <a:gd name="T50" fmla="*/ 71 w 194"/>
                <a:gd name="T51" fmla="*/ 174 h 289"/>
                <a:gd name="T52" fmla="*/ 77 w 194"/>
                <a:gd name="T53" fmla="*/ 155 h 289"/>
                <a:gd name="T54" fmla="*/ 87 w 194"/>
                <a:gd name="T55" fmla="*/ 141 h 289"/>
                <a:gd name="T56" fmla="*/ 104 w 194"/>
                <a:gd name="T57" fmla="*/ 125 h 289"/>
                <a:gd name="T58" fmla="*/ 124 w 194"/>
                <a:gd name="T59" fmla="*/ 107 h 289"/>
                <a:gd name="T60" fmla="*/ 130 w 194"/>
                <a:gd name="T61" fmla="*/ 96 h 289"/>
                <a:gd name="T62" fmla="*/ 133 w 194"/>
                <a:gd name="T63" fmla="*/ 82 h 289"/>
                <a:gd name="T64" fmla="*/ 133 w 194"/>
                <a:gd name="T65" fmla="*/ 73 h 289"/>
                <a:gd name="T66" fmla="*/ 128 w 194"/>
                <a:gd name="T67" fmla="*/ 60 h 289"/>
                <a:gd name="T68" fmla="*/ 120 w 194"/>
                <a:gd name="T69" fmla="*/ 52 h 289"/>
                <a:gd name="T70" fmla="*/ 106 w 194"/>
                <a:gd name="T71" fmla="*/ 47 h 289"/>
                <a:gd name="T72" fmla="*/ 99 w 194"/>
                <a:gd name="T73" fmla="*/ 47 h 289"/>
                <a:gd name="T74" fmla="*/ 81 w 194"/>
                <a:gd name="T75" fmla="*/ 50 h 289"/>
                <a:gd name="T76" fmla="*/ 68 w 194"/>
                <a:gd name="T77" fmla="*/ 61 h 289"/>
                <a:gd name="T78" fmla="*/ 61 w 194"/>
                <a:gd name="T79" fmla="*/ 78 h 289"/>
                <a:gd name="T80" fmla="*/ 58 w 194"/>
                <a:gd name="T81" fmla="*/ 97 h 289"/>
                <a:gd name="T82" fmla="*/ 64 w 194"/>
                <a:gd name="T83" fmla="*/ 229 h 289"/>
                <a:gd name="T84" fmla="*/ 126 w 194"/>
                <a:gd name="T85" fmla="*/ 289 h 289"/>
                <a:gd name="T86" fmla="*/ 64 w 194"/>
                <a:gd name="T87" fmla="*/ 2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 h="289">
                  <a:moveTo>
                    <a:pt x="0" y="97"/>
                  </a:moveTo>
                  <a:lnTo>
                    <a:pt x="0" y="97"/>
                  </a:lnTo>
                  <a:lnTo>
                    <a:pt x="2" y="88"/>
                  </a:lnTo>
                  <a:lnTo>
                    <a:pt x="3" y="77"/>
                  </a:lnTo>
                  <a:lnTo>
                    <a:pt x="5" y="67"/>
                  </a:lnTo>
                  <a:lnTo>
                    <a:pt x="8" y="59"/>
                  </a:lnTo>
                  <a:lnTo>
                    <a:pt x="11" y="50"/>
                  </a:lnTo>
                  <a:lnTo>
                    <a:pt x="16" y="42"/>
                  </a:lnTo>
                  <a:lnTo>
                    <a:pt x="21" y="35"/>
                  </a:lnTo>
                  <a:lnTo>
                    <a:pt x="27" y="28"/>
                  </a:lnTo>
                  <a:lnTo>
                    <a:pt x="34" y="22"/>
                  </a:lnTo>
                  <a:lnTo>
                    <a:pt x="41" y="17"/>
                  </a:lnTo>
                  <a:lnTo>
                    <a:pt x="49" y="12"/>
                  </a:lnTo>
                  <a:lnTo>
                    <a:pt x="57" y="7"/>
                  </a:lnTo>
                  <a:lnTo>
                    <a:pt x="67" y="5"/>
                  </a:lnTo>
                  <a:lnTo>
                    <a:pt x="76" y="2"/>
                  </a:lnTo>
                  <a:lnTo>
                    <a:pt x="86" y="1"/>
                  </a:lnTo>
                  <a:lnTo>
                    <a:pt x="97" y="0"/>
                  </a:lnTo>
                  <a:lnTo>
                    <a:pt x="97" y="0"/>
                  </a:lnTo>
                  <a:lnTo>
                    <a:pt x="110" y="1"/>
                  </a:lnTo>
                  <a:lnTo>
                    <a:pt x="122" y="2"/>
                  </a:lnTo>
                  <a:lnTo>
                    <a:pt x="133" y="5"/>
                  </a:lnTo>
                  <a:lnTo>
                    <a:pt x="144" y="8"/>
                  </a:lnTo>
                  <a:lnTo>
                    <a:pt x="152" y="12"/>
                  </a:lnTo>
                  <a:lnTo>
                    <a:pt x="160" y="17"/>
                  </a:lnTo>
                  <a:lnTo>
                    <a:pt x="168" y="22"/>
                  </a:lnTo>
                  <a:lnTo>
                    <a:pt x="174" y="28"/>
                  </a:lnTo>
                  <a:lnTo>
                    <a:pt x="179" y="34"/>
                  </a:lnTo>
                  <a:lnTo>
                    <a:pt x="183" y="40"/>
                  </a:lnTo>
                  <a:lnTo>
                    <a:pt x="187" y="46"/>
                  </a:lnTo>
                  <a:lnTo>
                    <a:pt x="189" y="52"/>
                  </a:lnTo>
                  <a:lnTo>
                    <a:pt x="193" y="65"/>
                  </a:lnTo>
                  <a:lnTo>
                    <a:pt x="194" y="77"/>
                  </a:lnTo>
                  <a:lnTo>
                    <a:pt x="194" y="77"/>
                  </a:lnTo>
                  <a:lnTo>
                    <a:pt x="194" y="90"/>
                  </a:lnTo>
                  <a:lnTo>
                    <a:pt x="192" y="101"/>
                  </a:lnTo>
                  <a:lnTo>
                    <a:pt x="188" y="111"/>
                  </a:lnTo>
                  <a:lnTo>
                    <a:pt x="185" y="119"/>
                  </a:lnTo>
                  <a:lnTo>
                    <a:pt x="180" y="126"/>
                  </a:lnTo>
                  <a:lnTo>
                    <a:pt x="174" y="132"/>
                  </a:lnTo>
                  <a:lnTo>
                    <a:pt x="162" y="143"/>
                  </a:lnTo>
                  <a:lnTo>
                    <a:pt x="148" y="153"/>
                  </a:lnTo>
                  <a:lnTo>
                    <a:pt x="136" y="162"/>
                  </a:lnTo>
                  <a:lnTo>
                    <a:pt x="132" y="167"/>
                  </a:lnTo>
                  <a:lnTo>
                    <a:pt x="128" y="174"/>
                  </a:lnTo>
                  <a:lnTo>
                    <a:pt x="124" y="182"/>
                  </a:lnTo>
                  <a:lnTo>
                    <a:pt x="123" y="189"/>
                  </a:lnTo>
                  <a:lnTo>
                    <a:pt x="123" y="204"/>
                  </a:lnTo>
                  <a:lnTo>
                    <a:pt x="70" y="204"/>
                  </a:lnTo>
                  <a:lnTo>
                    <a:pt x="70" y="186"/>
                  </a:lnTo>
                  <a:lnTo>
                    <a:pt x="70" y="186"/>
                  </a:lnTo>
                  <a:lnTo>
                    <a:pt x="71" y="174"/>
                  </a:lnTo>
                  <a:lnTo>
                    <a:pt x="74" y="165"/>
                  </a:lnTo>
                  <a:lnTo>
                    <a:pt x="77" y="155"/>
                  </a:lnTo>
                  <a:lnTo>
                    <a:pt x="82" y="148"/>
                  </a:lnTo>
                  <a:lnTo>
                    <a:pt x="87" y="141"/>
                  </a:lnTo>
                  <a:lnTo>
                    <a:pt x="92" y="135"/>
                  </a:lnTo>
                  <a:lnTo>
                    <a:pt x="104" y="125"/>
                  </a:lnTo>
                  <a:lnTo>
                    <a:pt x="115" y="115"/>
                  </a:lnTo>
                  <a:lnTo>
                    <a:pt x="124" y="107"/>
                  </a:lnTo>
                  <a:lnTo>
                    <a:pt x="128" y="102"/>
                  </a:lnTo>
                  <a:lnTo>
                    <a:pt x="130" y="96"/>
                  </a:lnTo>
                  <a:lnTo>
                    <a:pt x="133" y="89"/>
                  </a:lnTo>
                  <a:lnTo>
                    <a:pt x="133" y="82"/>
                  </a:lnTo>
                  <a:lnTo>
                    <a:pt x="133" y="82"/>
                  </a:lnTo>
                  <a:lnTo>
                    <a:pt x="133" y="73"/>
                  </a:lnTo>
                  <a:lnTo>
                    <a:pt x="130" y="66"/>
                  </a:lnTo>
                  <a:lnTo>
                    <a:pt x="128" y="60"/>
                  </a:lnTo>
                  <a:lnTo>
                    <a:pt x="124" y="55"/>
                  </a:lnTo>
                  <a:lnTo>
                    <a:pt x="120" y="52"/>
                  </a:lnTo>
                  <a:lnTo>
                    <a:pt x="114" y="49"/>
                  </a:lnTo>
                  <a:lnTo>
                    <a:pt x="106" y="47"/>
                  </a:lnTo>
                  <a:lnTo>
                    <a:pt x="99" y="47"/>
                  </a:lnTo>
                  <a:lnTo>
                    <a:pt x="99" y="47"/>
                  </a:lnTo>
                  <a:lnTo>
                    <a:pt x="89" y="48"/>
                  </a:lnTo>
                  <a:lnTo>
                    <a:pt x="81" y="50"/>
                  </a:lnTo>
                  <a:lnTo>
                    <a:pt x="74" y="55"/>
                  </a:lnTo>
                  <a:lnTo>
                    <a:pt x="68" y="61"/>
                  </a:lnTo>
                  <a:lnTo>
                    <a:pt x="64" y="70"/>
                  </a:lnTo>
                  <a:lnTo>
                    <a:pt x="61" y="78"/>
                  </a:lnTo>
                  <a:lnTo>
                    <a:pt x="59" y="88"/>
                  </a:lnTo>
                  <a:lnTo>
                    <a:pt x="58" y="97"/>
                  </a:lnTo>
                  <a:lnTo>
                    <a:pt x="0" y="97"/>
                  </a:lnTo>
                  <a:close/>
                  <a:moveTo>
                    <a:pt x="64" y="229"/>
                  </a:moveTo>
                  <a:lnTo>
                    <a:pt x="126" y="229"/>
                  </a:lnTo>
                  <a:lnTo>
                    <a:pt x="126" y="289"/>
                  </a:lnTo>
                  <a:lnTo>
                    <a:pt x="64" y="289"/>
                  </a:lnTo>
                  <a:lnTo>
                    <a:pt x="64" y="229"/>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99"/>
            <p:cNvSpPr>
              <a:spLocks/>
            </p:cNvSpPr>
            <p:nvPr/>
          </p:nvSpPr>
          <p:spPr bwMode="auto">
            <a:xfrm>
              <a:off x="4276725" y="5602288"/>
              <a:ext cx="155575" cy="153988"/>
            </a:xfrm>
            <a:custGeom>
              <a:avLst/>
              <a:gdLst>
                <a:gd name="T0" fmla="*/ 49 w 98"/>
                <a:gd name="T1" fmla="*/ 0 h 97"/>
                <a:gd name="T2" fmla="*/ 49 w 98"/>
                <a:gd name="T3" fmla="*/ 0 h 97"/>
                <a:gd name="T4" fmla="*/ 39 w 98"/>
                <a:gd name="T5" fmla="*/ 1 h 97"/>
                <a:gd name="T6" fmla="*/ 29 w 98"/>
                <a:gd name="T7" fmla="*/ 4 h 97"/>
                <a:gd name="T8" fmla="*/ 21 w 98"/>
                <a:gd name="T9" fmla="*/ 8 h 97"/>
                <a:gd name="T10" fmla="*/ 14 w 98"/>
                <a:gd name="T11" fmla="*/ 14 h 97"/>
                <a:gd name="T12" fmla="*/ 9 w 98"/>
                <a:gd name="T13" fmla="*/ 22 h 97"/>
                <a:gd name="T14" fmla="*/ 4 w 98"/>
                <a:gd name="T15" fmla="*/ 30 h 97"/>
                <a:gd name="T16" fmla="*/ 0 w 98"/>
                <a:gd name="T17" fmla="*/ 38 h 97"/>
                <a:gd name="T18" fmla="*/ 0 w 98"/>
                <a:gd name="T19" fmla="*/ 48 h 97"/>
                <a:gd name="T20" fmla="*/ 0 w 98"/>
                <a:gd name="T21" fmla="*/ 48 h 97"/>
                <a:gd name="T22" fmla="*/ 0 w 98"/>
                <a:gd name="T23" fmla="*/ 59 h 97"/>
                <a:gd name="T24" fmla="*/ 4 w 98"/>
                <a:gd name="T25" fmla="*/ 67 h 97"/>
                <a:gd name="T26" fmla="*/ 9 w 98"/>
                <a:gd name="T27" fmla="*/ 76 h 97"/>
                <a:gd name="T28" fmla="*/ 14 w 98"/>
                <a:gd name="T29" fmla="*/ 83 h 97"/>
                <a:gd name="T30" fmla="*/ 21 w 98"/>
                <a:gd name="T31" fmla="*/ 89 h 97"/>
                <a:gd name="T32" fmla="*/ 29 w 98"/>
                <a:gd name="T33" fmla="*/ 94 h 97"/>
                <a:gd name="T34" fmla="*/ 39 w 98"/>
                <a:gd name="T35" fmla="*/ 96 h 97"/>
                <a:gd name="T36" fmla="*/ 49 w 98"/>
                <a:gd name="T37" fmla="*/ 97 h 97"/>
                <a:gd name="T38" fmla="*/ 49 w 98"/>
                <a:gd name="T39" fmla="*/ 97 h 97"/>
                <a:gd name="T40" fmla="*/ 58 w 98"/>
                <a:gd name="T41" fmla="*/ 96 h 97"/>
                <a:gd name="T42" fmla="*/ 68 w 98"/>
                <a:gd name="T43" fmla="*/ 94 h 97"/>
                <a:gd name="T44" fmla="*/ 76 w 98"/>
                <a:gd name="T45" fmla="*/ 89 h 97"/>
                <a:gd name="T46" fmla="*/ 84 w 98"/>
                <a:gd name="T47" fmla="*/ 83 h 97"/>
                <a:gd name="T48" fmla="*/ 90 w 98"/>
                <a:gd name="T49" fmla="*/ 76 h 97"/>
                <a:gd name="T50" fmla="*/ 94 w 98"/>
                <a:gd name="T51" fmla="*/ 67 h 97"/>
                <a:gd name="T52" fmla="*/ 97 w 98"/>
                <a:gd name="T53" fmla="*/ 59 h 97"/>
                <a:gd name="T54" fmla="*/ 98 w 98"/>
                <a:gd name="T55" fmla="*/ 48 h 97"/>
                <a:gd name="T56" fmla="*/ 98 w 98"/>
                <a:gd name="T57" fmla="*/ 48 h 97"/>
                <a:gd name="T58" fmla="*/ 97 w 98"/>
                <a:gd name="T59" fmla="*/ 38 h 97"/>
                <a:gd name="T60" fmla="*/ 94 w 98"/>
                <a:gd name="T61" fmla="*/ 30 h 97"/>
                <a:gd name="T62" fmla="*/ 90 w 98"/>
                <a:gd name="T63" fmla="*/ 22 h 97"/>
                <a:gd name="T64" fmla="*/ 84 w 98"/>
                <a:gd name="T65" fmla="*/ 14 h 97"/>
                <a:gd name="T66" fmla="*/ 76 w 98"/>
                <a:gd name="T67" fmla="*/ 8 h 97"/>
                <a:gd name="T68" fmla="*/ 68 w 98"/>
                <a:gd name="T69" fmla="*/ 4 h 97"/>
                <a:gd name="T70" fmla="*/ 58 w 98"/>
                <a:gd name="T71" fmla="*/ 1 h 97"/>
                <a:gd name="T72" fmla="*/ 49 w 98"/>
                <a:gd name="T73" fmla="*/ 0 h 97"/>
                <a:gd name="T74" fmla="*/ 49 w 98"/>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97">
                  <a:moveTo>
                    <a:pt x="49" y="0"/>
                  </a:moveTo>
                  <a:lnTo>
                    <a:pt x="49" y="0"/>
                  </a:lnTo>
                  <a:lnTo>
                    <a:pt x="39" y="1"/>
                  </a:lnTo>
                  <a:lnTo>
                    <a:pt x="29" y="4"/>
                  </a:lnTo>
                  <a:lnTo>
                    <a:pt x="21" y="8"/>
                  </a:lnTo>
                  <a:lnTo>
                    <a:pt x="14" y="14"/>
                  </a:lnTo>
                  <a:lnTo>
                    <a:pt x="9" y="22"/>
                  </a:lnTo>
                  <a:lnTo>
                    <a:pt x="4" y="30"/>
                  </a:lnTo>
                  <a:lnTo>
                    <a:pt x="0" y="38"/>
                  </a:lnTo>
                  <a:lnTo>
                    <a:pt x="0" y="48"/>
                  </a:lnTo>
                  <a:lnTo>
                    <a:pt x="0" y="48"/>
                  </a:lnTo>
                  <a:lnTo>
                    <a:pt x="0" y="59"/>
                  </a:lnTo>
                  <a:lnTo>
                    <a:pt x="4" y="67"/>
                  </a:lnTo>
                  <a:lnTo>
                    <a:pt x="9" y="76"/>
                  </a:lnTo>
                  <a:lnTo>
                    <a:pt x="14" y="83"/>
                  </a:lnTo>
                  <a:lnTo>
                    <a:pt x="21" y="89"/>
                  </a:lnTo>
                  <a:lnTo>
                    <a:pt x="29" y="94"/>
                  </a:lnTo>
                  <a:lnTo>
                    <a:pt x="39" y="96"/>
                  </a:lnTo>
                  <a:lnTo>
                    <a:pt x="49" y="97"/>
                  </a:lnTo>
                  <a:lnTo>
                    <a:pt x="49" y="97"/>
                  </a:lnTo>
                  <a:lnTo>
                    <a:pt x="58" y="96"/>
                  </a:lnTo>
                  <a:lnTo>
                    <a:pt x="68" y="94"/>
                  </a:lnTo>
                  <a:lnTo>
                    <a:pt x="76" y="89"/>
                  </a:lnTo>
                  <a:lnTo>
                    <a:pt x="84" y="83"/>
                  </a:lnTo>
                  <a:lnTo>
                    <a:pt x="90" y="76"/>
                  </a:lnTo>
                  <a:lnTo>
                    <a:pt x="94" y="67"/>
                  </a:lnTo>
                  <a:lnTo>
                    <a:pt x="97" y="59"/>
                  </a:lnTo>
                  <a:lnTo>
                    <a:pt x="98" y="48"/>
                  </a:lnTo>
                  <a:lnTo>
                    <a:pt x="98" y="48"/>
                  </a:lnTo>
                  <a:lnTo>
                    <a:pt x="97" y="38"/>
                  </a:lnTo>
                  <a:lnTo>
                    <a:pt x="94" y="30"/>
                  </a:lnTo>
                  <a:lnTo>
                    <a:pt x="90" y="22"/>
                  </a:lnTo>
                  <a:lnTo>
                    <a:pt x="84" y="14"/>
                  </a:lnTo>
                  <a:lnTo>
                    <a:pt x="76" y="8"/>
                  </a:lnTo>
                  <a:lnTo>
                    <a:pt x="68" y="4"/>
                  </a:lnTo>
                  <a:lnTo>
                    <a:pt x="58" y="1"/>
                  </a:lnTo>
                  <a:lnTo>
                    <a:pt x="49" y="0"/>
                  </a:lnTo>
                  <a:lnTo>
                    <a:pt x="49" y="0"/>
                  </a:lnTo>
                  <a:close/>
                </a:path>
              </a:pathLst>
            </a:custGeom>
            <a:solidFill>
              <a:srgbClr val="01B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400"/>
            <p:cNvSpPr>
              <a:spLocks noEditPoints="1"/>
            </p:cNvSpPr>
            <p:nvPr/>
          </p:nvSpPr>
          <p:spPr bwMode="auto">
            <a:xfrm>
              <a:off x="4330700" y="5637213"/>
              <a:ext cx="34925" cy="77788"/>
            </a:xfrm>
            <a:custGeom>
              <a:avLst/>
              <a:gdLst>
                <a:gd name="T0" fmla="*/ 21 w 22"/>
                <a:gd name="T1" fmla="*/ 47 h 49"/>
                <a:gd name="T2" fmla="*/ 16 w 22"/>
                <a:gd name="T3" fmla="*/ 48 h 49"/>
                <a:gd name="T4" fmla="*/ 12 w 22"/>
                <a:gd name="T5" fmla="*/ 49 h 49"/>
                <a:gd name="T6" fmla="*/ 9 w 22"/>
                <a:gd name="T7" fmla="*/ 48 h 49"/>
                <a:gd name="T8" fmla="*/ 6 w 22"/>
                <a:gd name="T9" fmla="*/ 47 h 49"/>
                <a:gd name="T10" fmla="*/ 4 w 22"/>
                <a:gd name="T11" fmla="*/ 42 h 49"/>
                <a:gd name="T12" fmla="*/ 4 w 22"/>
                <a:gd name="T13" fmla="*/ 39 h 49"/>
                <a:gd name="T14" fmla="*/ 5 w 22"/>
                <a:gd name="T15" fmla="*/ 37 h 49"/>
                <a:gd name="T16" fmla="*/ 7 w 22"/>
                <a:gd name="T17" fmla="*/ 28 h 49"/>
                <a:gd name="T18" fmla="*/ 7 w 22"/>
                <a:gd name="T19" fmla="*/ 26 h 49"/>
                <a:gd name="T20" fmla="*/ 7 w 22"/>
                <a:gd name="T21" fmla="*/ 24 h 49"/>
                <a:gd name="T22" fmla="*/ 7 w 22"/>
                <a:gd name="T23" fmla="*/ 21 h 49"/>
                <a:gd name="T24" fmla="*/ 5 w 22"/>
                <a:gd name="T25" fmla="*/ 20 h 49"/>
                <a:gd name="T26" fmla="*/ 3 w 22"/>
                <a:gd name="T27" fmla="*/ 20 h 49"/>
                <a:gd name="T28" fmla="*/ 1 w 22"/>
                <a:gd name="T29" fmla="*/ 19 h 49"/>
                <a:gd name="T30" fmla="*/ 6 w 22"/>
                <a:gd name="T31" fmla="*/ 16 h 49"/>
                <a:gd name="T32" fmla="*/ 11 w 22"/>
                <a:gd name="T33" fmla="*/ 15 h 49"/>
                <a:gd name="T34" fmla="*/ 13 w 22"/>
                <a:gd name="T35" fmla="*/ 16 h 49"/>
                <a:gd name="T36" fmla="*/ 16 w 22"/>
                <a:gd name="T37" fmla="*/ 18 h 49"/>
                <a:gd name="T38" fmla="*/ 18 w 22"/>
                <a:gd name="T39" fmla="*/ 22 h 49"/>
                <a:gd name="T40" fmla="*/ 18 w 22"/>
                <a:gd name="T41" fmla="*/ 25 h 49"/>
                <a:gd name="T42" fmla="*/ 18 w 22"/>
                <a:gd name="T43" fmla="*/ 27 h 49"/>
                <a:gd name="T44" fmla="*/ 15 w 22"/>
                <a:gd name="T45" fmla="*/ 36 h 49"/>
                <a:gd name="T46" fmla="*/ 15 w 22"/>
                <a:gd name="T47" fmla="*/ 39 h 49"/>
                <a:gd name="T48" fmla="*/ 15 w 22"/>
                <a:gd name="T49" fmla="*/ 40 h 49"/>
                <a:gd name="T50" fmla="*/ 15 w 22"/>
                <a:gd name="T51" fmla="*/ 43 h 49"/>
                <a:gd name="T52" fmla="*/ 18 w 22"/>
                <a:gd name="T53" fmla="*/ 44 h 49"/>
                <a:gd name="T54" fmla="*/ 21 w 22"/>
                <a:gd name="T55" fmla="*/ 44 h 49"/>
                <a:gd name="T56" fmla="*/ 22 w 22"/>
                <a:gd name="T57" fmla="*/ 43 h 49"/>
                <a:gd name="T58" fmla="*/ 22 w 22"/>
                <a:gd name="T59" fmla="*/ 4 h 49"/>
                <a:gd name="T60" fmla="*/ 21 w 22"/>
                <a:gd name="T61" fmla="*/ 9 h 49"/>
                <a:gd name="T62" fmla="*/ 18 w 22"/>
                <a:gd name="T63" fmla="*/ 10 h 49"/>
                <a:gd name="T64" fmla="*/ 16 w 22"/>
                <a:gd name="T65" fmla="*/ 10 h 49"/>
                <a:gd name="T66" fmla="*/ 12 w 22"/>
                <a:gd name="T67" fmla="*/ 9 h 49"/>
                <a:gd name="T68" fmla="*/ 11 w 22"/>
                <a:gd name="T69" fmla="*/ 7 h 49"/>
                <a:gd name="T70" fmla="*/ 10 w 22"/>
                <a:gd name="T71" fmla="*/ 4 h 49"/>
                <a:gd name="T72" fmla="*/ 12 w 22"/>
                <a:gd name="T73" fmla="*/ 1 h 49"/>
                <a:gd name="T74" fmla="*/ 13 w 22"/>
                <a:gd name="T75" fmla="*/ 0 h 49"/>
                <a:gd name="T76" fmla="*/ 16 w 22"/>
                <a:gd name="T77" fmla="*/ 0 h 49"/>
                <a:gd name="T78" fmla="*/ 21 w 22"/>
                <a:gd name="T79" fmla="*/ 1 h 49"/>
                <a:gd name="T80" fmla="*/ 22 w 22"/>
                <a:gd name="T81" fmla="*/ 3 h 49"/>
                <a:gd name="T82" fmla="*/ 22 w 22"/>
                <a:gd name="T8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49">
                  <a:moveTo>
                    <a:pt x="22" y="43"/>
                  </a:moveTo>
                  <a:lnTo>
                    <a:pt x="21" y="47"/>
                  </a:lnTo>
                  <a:lnTo>
                    <a:pt x="21" y="47"/>
                  </a:lnTo>
                  <a:lnTo>
                    <a:pt x="16" y="48"/>
                  </a:lnTo>
                  <a:lnTo>
                    <a:pt x="16" y="48"/>
                  </a:lnTo>
                  <a:lnTo>
                    <a:pt x="12" y="49"/>
                  </a:lnTo>
                  <a:lnTo>
                    <a:pt x="12" y="49"/>
                  </a:lnTo>
                  <a:lnTo>
                    <a:pt x="9" y="48"/>
                  </a:lnTo>
                  <a:lnTo>
                    <a:pt x="6" y="47"/>
                  </a:lnTo>
                  <a:lnTo>
                    <a:pt x="6" y="47"/>
                  </a:lnTo>
                  <a:lnTo>
                    <a:pt x="5" y="44"/>
                  </a:lnTo>
                  <a:lnTo>
                    <a:pt x="4" y="42"/>
                  </a:lnTo>
                  <a:lnTo>
                    <a:pt x="4" y="42"/>
                  </a:lnTo>
                  <a:lnTo>
                    <a:pt x="4" y="39"/>
                  </a:lnTo>
                  <a:lnTo>
                    <a:pt x="4" y="39"/>
                  </a:lnTo>
                  <a:lnTo>
                    <a:pt x="5" y="37"/>
                  </a:lnTo>
                  <a:lnTo>
                    <a:pt x="7" y="28"/>
                  </a:lnTo>
                  <a:lnTo>
                    <a:pt x="7" y="28"/>
                  </a:lnTo>
                  <a:lnTo>
                    <a:pt x="7" y="26"/>
                  </a:lnTo>
                  <a:lnTo>
                    <a:pt x="7" y="26"/>
                  </a:lnTo>
                  <a:lnTo>
                    <a:pt x="7" y="24"/>
                  </a:lnTo>
                  <a:lnTo>
                    <a:pt x="7" y="24"/>
                  </a:lnTo>
                  <a:lnTo>
                    <a:pt x="7" y="21"/>
                  </a:lnTo>
                  <a:lnTo>
                    <a:pt x="7" y="21"/>
                  </a:lnTo>
                  <a:lnTo>
                    <a:pt x="5" y="20"/>
                  </a:lnTo>
                  <a:lnTo>
                    <a:pt x="5" y="20"/>
                  </a:lnTo>
                  <a:lnTo>
                    <a:pt x="3" y="20"/>
                  </a:lnTo>
                  <a:lnTo>
                    <a:pt x="3" y="20"/>
                  </a:lnTo>
                  <a:lnTo>
                    <a:pt x="0" y="21"/>
                  </a:lnTo>
                  <a:lnTo>
                    <a:pt x="1" y="19"/>
                  </a:lnTo>
                  <a:lnTo>
                    <a:pt x="1" y="19"/>
                  </a:lnTo>
                  <a:lnTo>
                    <a:pt x="6" y="16"/>
                  </a:lnTo>
                  <a:lnTo>
                    <a:pt x="6" y="16"/>
                  </a:lnTo>
                  <a:lnTo>
                    <a:pt x="11" y="15"/>
                  </a:lnTo>
                  <a:lnTo>
                    <a:pt x="11" y="15"/>
                  </a:lnTo>
                  <a:lnTo>
                    <a:pt x="13" y="16"/>
                  </a:lnTo>
                  <a:lnTo>
                    <a:pt x="16" y="18"/>
                  </a:lnTo>
                  <a:lnTo>
                    <a:pt x="16" y="18"/>
                  </a:lnTo>
                  <a:lnTo>
                    <a:pt x="18" y="20"/>
                  </a:lnTo>
                  <a:lnTo>
                    <a:pt x="18" y="22"/>
                  </a:lnTo>
                  <a:lnTo>
                    <a:pt x="18" y="22"/>
                  </a:lnTo>
                  <a:lnTo>
                    <a:pt x="18" y="25"/>
                  </a:lnTo>
                  <a:lnTo>
                    <a:pt x="18" y="25"/>
                  </a:lnTo>
                  <a:lnTo>
                    <a:pt x="18" y="27"/>
                  </a:lnTo>
                  <a:lnTo>
                    <a:pt x="15" y="36"/>
                  </a:lnTo>
                  <a:lnTo>
                    <a:pt x="15" y="36"/>
                  </a:lnTo>
                  <a:lnTo>
                    <a:pt x="15" y="39"/>
                  </a:lnTo>
                  <a:lnTo>
                    <a:pt x="15" y="39"/>
                  </a:lnTo>
                  <a:lnTo>
                    <a:pt x="15" y="40"/>
                  </a:lnTo>
                  <a:lnTo>
                    <a:pt x="15" y="40"/>
                  </a:lnTo>
                  <a:lnTo>
                    <a:pt x="15" y="43"/>
                  </a:lnTo>
                  <a:lnTo>
                    <a:pt x="15" y="43"/>
                  </a:lnTo>
                  <a:lnTo>
                    <a:pt x="18" y="44"/>
                  </a:lnTo>
                  <a:lnTo>
                    <a:pt x="18" y="44"/>
                  </a:lnTo>
                  <a:lnTo>
                    <a:pt x="21" y="44"/>
                  </a:lnTo>
                  <a:lnTo>
                    <a:pt x="21" y="44"/>
                  </a:lnTo>
                  <a:lnTo>
                    <a:pt x="22" y="43"/>
                  </a:lnTo>
                  <a:lnTo>
                    <a:pt x="22" y="43"/>
                  </a:lnTo>
                  <a:close/>
                  <a:moveTo>
                    <a:pt x="22" y="4"/>
                  </a:moveTo>
                  <a:lnTo>
                    <a:pt x="22" y="4"/>
                  </a:lnTo>
                  <a:lnTo>
                    <a:pt x="22" y="7"/>
                  </a:lnTo>
                  <a:lnTo>
                    <a:pt x="21" y="9"/>
                  </a:lnTo>
                  <a:lnTo>
                    <a:pt x="21" y="9"/>
                  </a:lnTo>
                  <a:lnTo>
                    <a:pt x="18" y="10"/>
                  </a:lnTo>
                  <a:lnTo>
                    <a:pt x="16" y="10"/>
                  </a:lnTo>
                  <a:lnTo>
                    <a:pt x="16" y="10"/>
                  </a:lnTo>
                  <a:lnTo>
                    <a:pt x="13" y="10"/>
                  </a:lnTo>
                  <a:lnTo>
                    <a:pt x="12" y="9"/>
                  </a:lnTo>
                  <a:lnTo>
                    <a:pt x="12" y="9"/>
                  </a:lnTo>
                  <a:lnTo>
                    <a:pt x="11" y="7"/>
                  </a:lnTo>
                  <a:lnTo>
                    <a:pt x="10" y="4"/>
                  </a:lnTo>
                  <a:lnTo>
                    <a:pt x="10" y="4"/>
                  </a:lnTo>
                  <a:lnTo>
                    <a:pt x="11" y="3"/>
                  </a:lnTo>
                  <a:lnTo>
                    <a:pt x="12" y="1"/>
                  </a:lnTo>
                  <a:lnTo>
                    <a:pt x="12" y="1"/>
                  </a:lnTo>
                  <a:lnTo>
                    <a:pt x="13" y="0"/>
                  </a:lnTo>
                  <a:lnTo>
                    <a:pt x="16" y="0"/>
                  </a:lnTo>
                  <a:lnTo>
                    <a:pt x="16" y="0"/>
                  </a:lnTo>
                  <a:lnTo>
                    <a:pt x="18" y="0"/>
                  </a:lnTo>
                  <a:lnTo>
                    <a:pt x="21" y="1"/>
                  </a:lnTo>
                  <a:lnTo>
                    <a:pt x="21" y="1"/>
                  </a:lnTo>
                  <a:lnTo>
                    <a:pt x="22" y="3"/>
                  </a:lnTo>
                  <a:lnTo>
                    <a:pt x="22" y="4"/>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401"/>
            <p:cNvSpPr>
              <a:spLocks noEditPoints="1"/>
            </p:cNvSpPr>
            <p:nvPr/>
          </p:nvSpPr>
          <p:spPr bwMode="auto">
            <a:xfrm>
              <a:off x="4800600" y="5534025"/>
              <a:ext cx="79375" cy="295275"/>
            </a:xfrm>
            <a:custGeom>
              <a:avLst/>
              <a:gdLst>
                <a:gd name="T0" fmla="*/ 50 w 50"/>
                <a:gd name="T1" fmla="*/ 24 h 186"/>
                <a:gd name="T2" fmla="*/ 48 w 50"/>
                <a:gd name="T3" fmla="*/ 37 h 186"/>
                <a:gd name="T4" fmla="*/ 44 w 50"/>
                <a:gd name="T5" fmla="*/ 57 h 186"/>
                <a:gd name="T6" fmla="*/ 38 w 50"/>
                <a:gd name="T7" fmla="*/ 84 h 186"/>
                <a:gd name="T8" fmla="*/ 19 w 50"/>
                <a:gd name="T9" fmla="*/ 124 h 186"/>
                <a:gd name="T10" fmla="*/ 13 w 50"/>
                <a:gd name="T11" fmla="*/ 84 h 186"/>
                <a:gd name="T12" fmla="*/ 7 w 50"/>
                <a:gd name="T13" fmla="*/ 56 h 186"/>
                <a:gd name="T14" fmla="*/ 3 w 50"/>
                <a:gd name="T15" fmla="*/ 37 h 186"/>
                <a:gd name="T16" fmla="*/ 1 w 50"/>
                <a:gd name="T17" fmla="*/ 22 h 186"/>
                <a:gd name="T18" fmla="*/ 1 w 50"/>
                <a:gd name="T19" fmla="*/ 18 h 186"/>
                <a:gd name="T20" fmla="*/ 5 w 50"/>
                <a:gd name="T21" fmla="*/ 10 h 186"/>
                <a:gd name="T22" fmla="*/ 9 w 50"/>
                <a:gd name="T23" fmla="*/ 7 h 186"/>
                <a:gd name="T24" fmla="*/ 16 w 50"/>
                <a:gd name="T25" fmla="*/ 1 h 186"/>
                <a:gd name="T26" fmla="*/ 25 w 50"/>
                <a:gd name="T27" fmla="*/ 0 h 186"/>
                <a:gd name="T28" fmla="*/ 30 w 50"/>
                <a:gd name="T29" fmla="*/ 0 h 186"/>
                <a:gd name="T30" fmla="*/ 39 w 50"/>
                <a:gd name="T31" fmla="*/ 3 h 186"/>
                <a:gd name="T32" fmla="*/ 42 w 50"/>
                <a:gd name="T33" fmla="*/ 7 h 186"/>
                <a:gd name="T34" fmla="*/ 48 w 50"/>
                <a:gd name="T35" fmla="*/ 14 h 186"/>
                <a:gd name="T36" fmla="*/ 50 w 50"/>
                <a:gd name="T37" fmla="*/ 24 h 186"/>
                <a:gd name="T38" fmla="*/ 48 w 50"/>
                <a:gd name="T39" fmla="*/ 163 h 186"/>
                <a:gd name="T40" fmla="*/ 48 w 50"/>
                <a:gd name="T41" fmla="*/ 167 h 186"/>
                <a:gd name="T42" fmla="*/ 45 w 50"/>
                <a:gd name="T43" fmla="*/ 175 h 186"/>
                <a:gd name="T44" fmla="*/ 41 w 50"/>
                <a:gd name="T45" fmla="*/ 179 h 186"/>
                <a:gd name="T46" fmla="*/ 34 w 50"/>
                <a:gd name="T47" fmla="*/ 184 h 186"/>
                <a:gd name="T48" fmla="*/ 24 w 50"/>
                <a:gd name="T49" fmla="*/ 186 h 186"/>
                <a:gd name="T50" fmla="*/ 19 w 50"/>
                <a:gd name="T51" fmla="*/ 185 h 186"/>
                <a:gd name="T52" fmla="*/ 11 w 50"/>
                <a:gd name="T53" fmla="*/ 183 h 186"/>
                <a:gd name="T54" fmla="*/ 7 w 50"/>
                <a:gd name="T55" fmla="*/ 179 h 186"/>
                <a:gd name="T56" fmla="*/ 1 w 50"/>
                <a:gd name="T57" fmla="*/ 172 h 186"/>
                <a:gd name="T58" fmla="*/ 0 w 50"/>
                <a:gd name="T59" fmla="*/ 162 h 186"/>
                <a:gd name="T60" fmla="*/ 0 w 50"/>
                <a:gd name="T61" fmla="*/ 157 h 186"/>
                <a:gd name="T62" fmla="*/ 4 w 50"/>
                <a:gd name="T63" fmla="*/ 150 h 186"/>
                <a:gd name="T64" fmla="*/ 7 w 50"/>
                <a:gd name="T65" fmla="*/ 145 h 186"/>
                <a:gd name="T66" fmla="*/ 16 w 50"/>
                <a:gd name="T67" fmla="*/ 140 h 186"/>
                <a:gd name="T68" fmla="*/ 24 w 50"/>
                <a:gd name="T69" fmla="*/ 139 h 186"/>
                <a:gd name="T70" fmla="*/ 29 w 50"/>
                <a:gd name="T71" fmla="*/ 139 h 186"/>
                <a:gd name="T72" fmla="*/ 38 w 50"/>
                <a:gd name="T73" fmla="*/ 143 h 186"/>
                <a:gd name="T74" fmla="*/ 41 w 50"/>
                <a:gd name="T75" fmla="*/ 146 h 186"/>
                <a:gd name="T76" fmla="*/ 47 w 50"/>
                <a:gd name="T77" fmla="*/ 154 h 186"/>
                <a:gd name="T78" fmla="*/ 48 w 50"/>
                <a:gd name="T79" fmla="*/ 1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186">
                  <a:moveTo>
                    <a:pt x="50" y="24"/>
                  </a:moveTo>
                  <a:lnTo>
                    <a:pt x="50" y="24"/>
                  </a:lnTo>
                  <a:lnTo>
                    <a:pt x="48" y="37"/>
                  </a:lnTo>
                  <a:lnTo>
                    <a:pt x="48" y="37"/>
                  </a:lnTo>
                  <a:lnTo>
                    <a:pt x="44" y="57"/>
                  </a:lnTo>
                  <a:lnTo>
                    <a:pt x="44" y="57"/>
                  </a:lnTo>
                  <a:lnTo>
                    <a:pt x="38" y="84"/>
                  </a:lnTo>
                  <a:lnTo>
                    <a:pt x="38" y="84"/>
                  </a:lnTo>
                  <a:lnTo>
                    <a:pt x="29" y="124"/>
                  </a:lnTo>
                  <a:lnTo>
                    <a:pt x="19" y="124"/>
                  </a:lnTo>
                  <a:lnTo>
                    <a:pt x="19" y="124"/>
                  </a:lnTo>
                  <a:lnTo>
                    <a:pt x="13" y="84"/>
                  </a:lnTo>
                  <a:lnTo>
                    <a:pt x="13" y="84"/>
                  </a:lnTo>
                  <a:lnTo>
                    <a:pt x="7" y="56"/>
                  </a:lnTo>
                  <a:lnTo>
                    <a:pt x="7" y="56"/>
                  </a:lnTo>
                  <a:lnTo>
                    <a:pt x="3" y="37"/>
                  </a:lnTo>
                  <a:lnTo>
                    <a:pt x="3" y="37"/>
                  </a:lnTo>
                  <a:lnTo>
                    <a:pt x="1" y="22"/>
                  </a:lnTo>
                  <a:lnTo>
                    <a:pt x="1" y="22"/>
                  </a:lnTo>
                  <a:lnTo>
                    <a:pt x="1" y="18"/>
                  </a:lnTo>
                  <a:lnTo>
                    <a:pt x="3" y="14"/>
                  </a:lnTo>
                  <a:lnTo>
                    <a:pt x="5" y="10"/>
                  </a:lnTo>
                  <a:lnTo>
                    <a:pt x="9" y="7"/>
                  </a:lnTo>
                  <a:lnTo>
                    <a:pt x="9" y="7"/>
                  </a:lnTo>
                  <a:lnTo>
                    <a:pt x="12" y="3"/>
                  </a:lnTo>
                  <a:lnTo>
                    <a:pt x="16" y="1"/>
                  </a:lnTo>
                  <a:lnTo>
                    <a:pt x="21" y="0"/>
                  </a:lnTo>
                  <a:lnTo>
                    <a:pt x="25" y="0"/>
                  </a:lnTo>
                  <a:lnTo>
                    <a:pt x="25" y="0"/>
                  </a:lnTo>
                  <a:lnTo>
                    <a:pt x="30" y="0"/>
                  </a:lnTo>
                  <a:lnTo>
                    <a:pt x="35" y="1"/>
                  </a:lnTo>
                  <a:lnTo>
                    <a:pt x="39" y="3"/>
                  </a:lnTo>
                  <a:lnTo>
                    <a:pt x="42" y="7"/>
                  </a:lnTo>
                  <a:lnTo>
                    <a:pt x="42" y="7"/>
                  </a:lnTo>
                  <a:lnTo>
                    <a:pt x="46" y="10"/>
                  </a:lnTo>
                  <a:lnTo>
                    <a:pt x="48" y="14"/>
                  </a:lnTo>
                  <a:lnTo>
                    <a:pt x="50" y="19"/>
                  </a:lnTo>
                  <a:lnTo>
                    <a:pt x="50" y="24"/>
                  </a:lnTo>
                  <a:lnTo>
                    <a:pt x="50" y="24"/>
                  </a:lnTo>
                  <a:close/>
                  <a:moveTo>
                    <a:pt x="48" y="163"/>
                  </a:moveTo>
                  <a:lnTo>
                    <a:pt x="48" y="163"/>
                  </a:lnTo>
                  <a:lnTo>
                    <a:pt x="48" y="167"/>
                  </a:lnTo>
                  <a:lnTo>
                    <a:pt x="47" y="172"/>
                  </a:lnTo>
                  <a:lnTo>
                    <a:pt x="45" y="175"/>
                  </a:lnTo>
                  <a:lnTo>
                    <a:pt x="41" y="179"/>
                  </a:lnTo>
                  <a:lnTo>
                    <a:pt x="41" y="179"/>
                  </a:lnTo>
                  <a:lnTo>
                    <a:pt x="38" y="183"/>
                  </a:lnTo>
                  <a:lnTo>
                    <a:pt x="34" y="184"/>
                  </a:lnTo>
                  <a:lnTo>
                    <a:pt x="29" y="186"/>
                  </a:lnTo>
                  <a:lnTo>
                    <a:pt x="24" y="186"/>
                  </a:lnTo>
                  <a:lnTo>
                    <a:pt x="24" y="186"/>
                  </a:lnTo>
                  <a:lnTo>
                    <a:pt x="19" y="185"/>
                  </a:lnTo>
                  <a:lnTo>
                    <a:pt x="15" y="184"/>
                  </a:lnTo>
                  <a:lnTo>
                    <a:pt x="11" y="183"/>
                  </a:lnTo>
                  <a:lnTo>
                    <a:pt x="7" y="179"/>
                  </a:lnTo>
                  <a:lnTo>
                    <a:pt x="7" y="179"/>
                  </a:lnTo>
                  <a:lnTo>
                    <a:pt x="4" y="175"/>
                  </a:lnTo>
                  <a:lnTo>
                    <a:pt x="1" y="172"/>
                  </a:lnTo>
                  <a:lnTo>
                    <a:pt x="0" y="167"/>
                  </a:lnTo>
                  <a:lnTo>
                    <a:pt x="0" y="162"/>
                  </a:lnTo>
                  <a:lnTo>
                    <a:pt x="0" y="162"/>
                  </a:lnTo>
                  <a:lnTo>
                    <a:pt x="0" y="157"/>
                  </a:lnTo>
                  <a:lnTo>
                    <a:pt x="1" y="154"/>
                  </a:lnTo>
                  <a:lnTo>
                    <a:pt x="4" y="150"/>
                  </a:lnTo>
                  <a:lnTo>
                    <a:pt x="7" y="145"/>
                  </a:lnTo>
                  <a:lnTo>
                    <a:pt x="7" y="145"/>
                  </a:lnTo>
                  <a:lnTo>
                    <a:pt x="11" y="143"/>
                  </a:lnTo>
                  <a:lnTo>
                    <a:pt x="16" y="140"/>
                  </a:lnTo>
                  <a:lnTo>
                    <a:pt x="19" y="139"/>
                  </a:lnTo>
                  <a:lnTo>
                    <a:pt x="24" y="139"/>
                  </a:lnTo>
                  <a:lnTo>
                    <a:pt x="24" y="139"/>
                  </a:lnTo>
                  <a:lnTo>
                    <a:pt x="29" y="139"/>
                  </a:lnTo>
                  <a:lnTo>
                    <a:pt x="34" y="140"/>
                  </a:lnTo>
                  <a:lnTo>
                    <a:pt x="38" y="143"/>
                  </a:lnTo>
                  <a:lnTo>
                    <a:pt x="41" y="146"/>
                  </a:lnTo>
                  <a:lnTo>
                    <a:pt x="41" y="146"/>
                  </a:lnTo>
                  <a:lnTo>
                    <a:pt x="45" y="150"/>
                  </a:lnTo>
                  <a:lnTo>
                    <a:pt x="47" y="154"/>
                  </a:lnTo>
                  <a:lnTo>
                    <a:pt x="48" y="158"/>
                  </a:lnTo>
                  <a:lnTo>
                    <a:pt x="48" y="163"/>
                  </a:lnTo>
                  <a:lnTo>
                    <a:pt x="48" y="163"/>
                  </a:ln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5151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31" y="447587"/>
            <a:ext cx="8276219" cy="492443"/>
          </a:xfrm>
        </p:spPr>
        <p:txBody>
          <a:bodyPr/>
          <a:lstStyle/>
          <a:p>
            <a:r>
              <a:rPr lang="zh-CN" altLang="en-US" dirty="0">
                <a:ea typeface="Microsoft YaHei" panose="020B0503020204020204" pitchFamily="34" charset="-122"/>
              </a:rPr>
              <a:t>结构性存款列报情况</a:t>
            </a:r>
            <a:endParaRPr lang="zh-CN" altLang="en-US" sz="3200" dirty="0">
              <a:ea typeface="Microsoft YaHei" panose="020B0503020204020204" pitchFamily="34" charset="-122"/>
            </a:endParaRPr>
          </a:p>
        </p:txBody>
      </p:sp>
      <p:sp>
        <p:nvSpPr>
          <p:cNvPr id="9" name="Rectangle 8"/>
          <p:cNvSpPr/>
          <p:nvPr/>
        </p:nvSpPr>
        <p:spPr>
          <a:xfrm>
            <a:off x="814895" y="1131189"/>
            <a:ext cx="8284656" cy="646331"/>
          </a:xfrm>
          <a:prstGeom prst="rect">
            <a:avLst/>
          </a:prstGeom>
        </p:spPr>
        <p:txBody>
          <a:bodyPr wrap="square">
            <a:spAutoFi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2018</a:t>
            </a:r>
            <a:r>
              <a:rPr lang="zh-CN" altLang="en-US" dirty="0">
                <a:latin typeface="Arial" panose="020B0604020202020204" pitchFamily="34" charset="0"/>
                <a:ea typeface="微软雅黑" panose="020B0503020204020204" pitchFamily="34" charset="-122"/>
                <a:cs typeface="Arial" panose="020B0604020202020204" pitchFamily="34" charset="0"/>
              </a:rPr>
              <a:t>年末，在</a:t>
            </a:r>
            <a:r>
              <a:rPr lang="en-US" altLang="zh-CN" dirty="0">
                <a:latin typeface="Arial" panose="020B0604020202020204" pitchFamily="34" charset="0"/>
                <a:ea typeface="微软雅黑" panose="020B0503020204020204" pitchFamily="34" charset="-122"/>
                <a:cs typeface="Arial" panose="020B0604020202020204" pitchFamily="34" charset="0"/>
              </a:rPr>
              <a:t>83</a:t>
            </a:r>
            <a:r>
              <a:rPr lang="zh-CN" altLang="en-US" dirty="0" smtClean="0">
                <a:latin typeface="Arial" panose="020B0604020202020204" pitchFamily="34" charset="0"/>
                <a:ea typeface="微软雅黑" panose="020B0503020204020204" pitchFamily="34" charset="-122"/>
                <a:cs typeface="Arial" panose="020B0604020202020204" pitchFamily="34" charset="0"/>
              </a:rPr>
              <a:t>家</a:t>
            </a:r>
            <a:r>
              <a:rPr lang="en-US" altLang="zh-CN" dirty="0" smtClean="0">
                <a:latin typeface="Arial" panose="020B0604020202020204" pitchFamily="34" charset="0"/>
                <a:ea typeface="微软雅黑" panose="020B0503020204020204" pitchFamily="34" charset="-122"/>
                <a:cs typeface="Arial" panose="020B0604020202020204" pitchFamily="34" charset="0"/>
              </a:rPr>
              <a:t>A+H</a:t>
            </a:r>
            <a:r>
              <a:rPr lang="zh-CN" altLang="en-US" dirty="0" smtClean="0">
                <a:latin typeface="Arial" panose="020B0604020202020204" pitchFamily="34" charset="0"/>
                <a:ea typeface="微软雅黑" panose="020B0503020204020204" pitchFamily="34" charset="-122"/>
                <a:cs typeface="Arial" panose="020B0604020202020204" pitchFamily="34" charset="0"/>
              </a:rPr>
              <a:t>非</a:t>
            </a:r>
            <a:r>
              <a:rPr lang="zh-CN" altLang="en-US" dirty="0">
                <a:latin typeface="Arial" panose="020B0604020202020204" pitchFamily="34" charset="0"/>
                <a:ea typeface="微软雅黑" panose="020B0503020204020204" pitchFamily="34" charset="-122"/>
                <a:cs typeface="Arial" panose="020B0604020202020204" pitchFamily="34" charset="0"/>
              </a:rPr>
              <a:t>金融企业公司中，</a:t>
            </a:r>
            <a:r>
              <a:rPr lang="en-US" altLang="zh-CN" dirty="0">
                <a:latin typeface="Arial" panose="020B0604020202020204" pitchFamily="34" charset="0"/>
                <a:ea typeface="微软雅黑" panose="020B0503020204020204" pitchFamily="34" charset="-122"/>
                <a:cs typeface="Arial" panose="020B0604020202020204" pitchFamily="34" charset="0"/>
              </a:rPr>
              <a:t>9</a:t>
            </a:r>
            <a:r>
              <a:rPr lang="zh-CN" altLang="en-US" dirty="0">
                <a:latin typeface="Arial" panose="020B0604020202020204" pitchFamily="34" charset="0"/>
                <a:ea typeface="微软雅黑" panose="020B0503020204020204" pitchFamily="34" charset="-122"/>
                <a:cs typeface="Arial" panose="020B0604020202020204" pitchFamily="34" charset="0"/>
              </a:rPr>
              <a:t>家公司披露了结构性存款所在科目，具体分布如下：</a:t>
            </a:r>
          </a:p>
        </p:txBody>
      </p:sp>
      <p:sp>
        <p:nvSpPr>
          <p:cNvPr id="12" name="TextBox 11"/>
          <p:cNvSpPr txBox="1"/>
          <p:nvPr/>
        </p:nvSpPr>
        <p:spPr>
          <a:xfrm>
            <a:off x="1363133" y="5418667"/>
            <a:ext cx="914400" cy="914400"/>
          </a:xfrm>
          <a:prstGeom prst="rect">
            <a:avLst/>
          </a:prstGeom>
          <a:noFill/>
        </p:spPr>
        <p:txBody>
          <a:bodyPr wrap="none" lIns="54610" tIns="54610" rIns="54610" bIns="54610" rtlCol="0">
            <a:noAutofit/>
          </a:bodyPr>
          <a:lstStyle/>
          <a:p>
            <a:pPr>
              <a:spcAft>
                <a:spcPts val="600"/>
              </a:spcAft>
            </a:pPr>
            <a:endParaRPr lang="en-GB" sz="1500" dirty="0" err="1">
              <a:solidFill>
                <a:schemeClr val="tx2"/>
              </a:solidFill>
            </a:endParaRPr>
          </a:p>
        </p:txBody>
      </p:sp>
      <p:graphicFrame>
        <p:nvGraphicFramePr>
          <p:cNvPr id="8" name="Chart 7"/>
          <p:cNvGraphicFramePr/>
          <p:nvPr>
            <p:extLst>
              <p:ext uri="{D42A27DB-BD31-4B8C-83A1-F6EECF244321}">
                <p14:modId xmlns:p14="http://schemas.microsoft.com/office/powerpoint/2010/main" val="3195543990"/>
              </p:ext>
            </p:extLst>
          </p:nvPr>
        </p:nvGraphicFramePr>
        <p:xfrm>
          <a:off x="1628106" y="1690910"/>
          <a:ext cx="6074272" cy="453471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820333" y="2057616"/>
            <a:ext cx="1583814" cy="3081190"/>
            <a:chOff x="1820333" y="2057616"/>
            <a:chExt cx="1583814" cy="3081190"/>
          </a:xfrm>
        </p:grpSpPr>
        <p:sp>
          <p:nvSpPr>
            <p:cNvPr id="10" name="TextBox 9"/>
            <p:cNvSpPr txBox="1"/>
            <p:nvPr/>
          </p:nvSpPr>
          <p:spPr>
            <a:xfrm>
              <a:off x="2489747" y="2057616"/>
              <a:ext cx="914400" cy="914400"/>
            </a:xfrm>
            <a:prstGeom prst="rect">
              <a:avLst/>
            </a:prstGeom>
            <a:noFill/>
          </p:spPr>
          <p:txBody>
            <a:bodyPr wrap="none" lIns="54610" tIns="54610" rIns="54610" bIns="54610" rtlCol="0">
              <a:noAutofit/>
            </a:bodyPr>
            <a:lstStyle/>
            <a:p>
              <a:pPr>
                <a:spcAft>
                  <a:spcPts val="600"/>
                </a:spcAft>
              </a:pPr>
              <a:r>
                <a:rPr lang="zh-CN" altLang="en-US" sz="1500" b="1" dirty="0">
                  <a:solidFill>
                    <a:srgbClr val="008FD9"/>
                  </a:solidFill>
                  <a:latin typeface="微软雅黑" panose="020B0503020204020204" pitchFamily="34" charset="-122"/>
                  <a:ea typeface="微软雅黑" panose="020B0503020204020204" pitchFamily="34" charset="-122"/>
                </a:rPr>
                <a:t>交易</a:t>
              </a:r>
              <a:r>
                <a:rPr lang="zh-CN" altLang="en-US" sz="1500" b="1" dirty="0">
                  <a:solidFill>
                    <a:srgbClr val="0091DA"/>
                  </a:solidFill>
                  <a:latin typeface="微软雅黑" panose="020B0503020204020204" pitchFamily="34" charset="-122"/>
                  <a:ea typeface="微软雅黑" panose="020B0503020204020204" pitchFamily="34" charset="-122"/>
                </a:rPr>
                <a:t>性</a:t>
              </a:r>
              <a:endParaRPr lang="en-US" altLang="zh-CN" sz="1500" b="1" dirty="0">
                <a:solidFill>
                  <a:srgbClr val="0091DA"/>
                </a:solidFill>
                <a:latin typeface="微软雅黑" panose="020B0503020204020204" pitchFamily="34" charset="-122"/>
                <a:ea typeface="微软雅黑" panose="020B0503020204020204" pitchFamily="34" charset="-122"/>
              </a:endParaRPr>
            </a:p>
            <a:p>
              <a:pPr>
                <a:spcAft>
                  <a:spcPts val="600"/>
                </a:spcAft>
              </a:pPr>
              <a:r>
                <a:rPr lang="zh-CN" altLang="en-US" sz="1500" b="1" dirty="0">
                  <a:solidFill>
                    <a:srgbClr val="0091DA"/>
                  </a:solidFill>
                  <a:latin typeface="微软雅黑" panose="020B0503020204020204" pitchFamily="34" charset="-122"/>
                  <a:ea typeface="微软雅黑" panose="020B0503020204020204" pitchFamily="34" charset="-122"/>
                </a:rPr>
                <a:t>金融资产</a:t>
              </a:r>
              <a:endParaRPr lang="en-GB" sz="1500" b="1" dirty="0" err="1">
                <a:solidFill>
                  <a:srgbClr val="0091DA"/>
                </a:solidFill>
                <a:latin typeface="微软雅黑" panose="020B0503020204020204" pitchFamily="34" charset="-122"/>
                <a:ea typeface="微软雅黑" panose="020B0503020204020204" pitchFamily="34" charset="-122"/>
              </a:endParaRPr>
            </a:p>
          </p:txBody>
        </p:sp>
        <p:sp>
          <p:nvSpPr>
            <p:cNvPr id="11" name="Rectangle 10"/>
            <p:cNvSpPr/>
            <p:nvPr/>
          </p:nvSpPr>
          <p:spPr>
            <a:xfrm>
              <a:off x="1820333" y="4815641"/>
              <a:ext cx="184731" cy="323165"/>
            </a:xfrm>
            <a:prstGeom prst="rect">
              <a:avLst/>
            </a:prstGeom>
          </p:spPr>
          <p:txBody>
            <a:bodyPr wrap="none">
              <a:spAutoFit/>
            </a:bodyPr>
            <a:lstStyle/>
            <a:p>
              <a:endParaRPr lang="en-GB" sz="1500" b="1" dirty="0">
                <a:solidFill>
                  <a:schemeClr val="accent4"/>
                </a:solidFill>
                <a:latin typeface="微软雅黑" panose="020B0503020204020204" pitchFamily="34" charset="-122"/>
                <a:ea typeface="微软雅黑" panose="020B0503020204020204" pitchFamily="34" charset="-122"/>
              </a:endParaRPr>
            </a:p>
          </p:txBody>
        </p:sp>
        <p:sp>
          <p:nvSpPr>
            <p:cNvPr id="13" name="Rectangle 12"/>
            <p:cNvSpPr/>
            <p:nvPr/>
          </p:nvSpPr>
          <p:spPr>
            <a:xfrm>
              <a:off x="2012693" y="4724739"/>
              <a:ext cx="954107" cy="323165"/>
            </a:xfrm>
            <a:prstGeom prst="rect">
              <a:avLst/>
            </a:prstGeom>
          </p:spPr>
          <p:txBody>
            <a:bodyPr wrap="none">
              <a:spAutoFit/>
            </a:bodyPr>
            <a:lstStyle/>
            <a:p>
              <a:r>
                <a:rPr lang="zh-CN" altLang="en-US" sz="1500" b="1" dirty="0">
                  <a:solidFill>
                    <a:schemeClr val="tx2"/>
                  </a:solidFill>
                  <a:latin typeface="微软雅黑" panose="020B0503020204020204" pitchFamily="34" charset="-122"/>
                  <a:ea typeface="微软雅黑" panose="020B0503020204020204" pitchFamily="34" charset="-122"/>
                </a:rPr>
                <a:t>货币资金</a:t>
              </a:r>
              <a:endParaRPr lang="en-GB" sz="1500" b="1" dirty="0">
                <a:solidFill>
                  <a:schemeClr val="tx2"/>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7702378" y="4630974"/>
            <a:ext cx="1779373" cy="1015663"/>
          </a:xfrm>
          <a:prstGeom prst="rect">
            <a:avLst/>
          </a:prstGeom>
          <a:noFill/>
        </p:spPr>
        <p:txBody>
          <a:bodyPr wrap="square">
            <a:spAutoFit/>
          </a:bodyPr>
          <a:lstStyle/>
          <a:p>
            <a:pPr>
              <a:spcAft>
                <a:spcPts val="600"/>
              </a:spcAft>
            </a:pPr>
            <a:r>
              <a:rPr lang="zh-CN" altLang="en-US" sz="1200" dirty="0">
                <a:latin typeface="Arial" panose="020B0604020202020204" pitchFamily="34" charset="0"/>
                <a:ea typeface="微软雅黑" panose="020B0503020204020204" pitchFamily="34" charset="-122"/>
                <a:cs typeface="Arial" panose="020B0604020202020204" pitchFamily="34" charset="0"/>
              </a:rPr>
              <a:t>注：图示中比例为该科目数量占披露总量的比重，同一家公司可能根据条款不同列报在不同报表项目。</a:t>
            </a:r>
            <a:endParaRPr lang="en-GB" sz="1200" dirty="0" err="1">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70465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83248" y="1257610"/>
            <a:ext cx="8339503" cy="4352909"/>
          </a:xfrm>
          <a:prstGeom prst="roundRect">
            <a:avLst>
              <a:gd name="adj" fmla="val 1914"/>
            </a:avLst>
          </a:prstGeom>
          <a:ln w="22225">
            <a:solidFill>
              <a:srgbClr val="00A3A1"/>
            </a:solidFill>
            <a:prstDash val="soli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99077" tIns="564923" rIns="299077" bIns="166154" rtlCol="0" anchor="ctr">
            <a:noAutofit/>
          </a:bodyPr>
          <a:lstStyle/>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580307" indent="-580307">
              <a:spcAft>
                <a:spcPts val="1662"/>
              </a:spcAft>
              <a:tabLst>
                <a:tab pos="892442" algn="l"/>
                <a:tab pos="1213369" algn="l"/>
                <a:tab pos="1688165" algn="l"/>
              </a:tabLst>
            </a:pPr>
            <a:endParaRPr lang="en-US" altLang="zh-CN" sz="1477"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Title 1"/>
          <p:cNvSpPr>
            <a:spLocks noGrp="1"/>
          </p:cNvSpPr>
          <p:nvPr>
            <p:ph type="title"/>
          </p:nvPr>
        </p:nvSpPr>
        <p:spPr>
          <a:xfrm>
            <a:off x="814891" y="385698"/>
            <a:ext cx="8276219" cy="492443"/>
          </a:xfrm>
        </p:spPr>
        <p:txBody>
          <a:bodyPr/>
          <a:lstStyle/>
          <a:p>
            <a:pPr algn="just"/>
            <a:r>
              <a:rPr lang="zh-CN" altLang="en-US" dirty="0"/>
              <a:t>披露示例：结构性存款</a:t>
            </a:r>
          </a:p>
        </p:txBody>
      </p:sp>
      <p:pic>
        <p:nvPicPr>
          <p:cNvPr id="4" name="图片 3"/>
          <p:cNvPicPr>
            <a:picLocks noChangeAspect="1"/>
          </p:cNvPicPr>
          <p:nvPr/>
        </p:nvPicPr>
        <p:blipFill>
          <a:blip r:embed="rId3"/>
          <a:stretch>
            <a:fillRect/>
          </a:stretch>
        </p:blipFill>
        <p:spPr>
          <a:xfrm>
            <a:off x="1055623" y="1525279"/>
            <a:ext cx="7193433" cy="3384965"/>
          </a:xfrm>
          <a:prstGeom prst="rect">
            <a:avLst/>
          </a:prstGeom>
        </p:spPr>
      </p:pic>
      <p:sp>
        <p:nvSpPr>
          <p:cNvPr id="11" name="Rectangle 21"/>
          <p:cNvSpPr/>
          <p:nvPr/>
        </p:nvSpPr>
        <p:spPr>
          <a:xfrm flipV="1">
            <a:off x="1540946" y="2899060"/>
            <a:ext cx="1526345" cy="318702"/>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Rectangle 21"/>
          <p:cNvSpPr/>
          <p:nvPr/>
        </p:nvSpPr>
        <p:spPr>
          <a:xfrm flipV="1">
            <a:off x="4952999" y="3862099"/>
            <a:ext cx="3056107" cy="307824"/>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21"/>
          <p:cNvSpPr/>
          <p:nvPr/>
        </p:nvSpPr>
        <p:spPr>
          <a:xfrm flipV="1">
            <a:off x="1760705" y="4169923"/>
            <a:ext cx="1624522" cy="298315"/>
          </a:xfrm>
          <a:prstGeom prst="rect">
            <a:avLst/>
          </a:prstGeom>
          <a:noFill/>
          <a:ln w="22225">
            <a:solidFill>
              <a:srgbClr val="BC204B"/>
            </a:solidFill>
          </a:ln>
        </p:spPr>
        <p:style>
          <a:lnRef idx="2">
            <a:schemeClr val="accent1">
              <a:shade val="50000"/>
            </a:schemeClr>
          </a:lnRef>
          <a:fillRef idx="1">
            <a:schemeClr val="accent1"/>
          </a:fillRef>
          <a:effectRef idx="0">
            <a:schemeClr val="accent1"/>
          </a:effectRef>
          <a:fontRef idx="minor">
            <a:schemeClr val="lt1"/>
          </a:fontRef>
        </p:style>
        <p:txBody>
          <a:bodyPr lIns="50409" tIns="50409" rIns="50409" bIns="50409" rtlCol="0" anchor="ctr"/>
          <a:lstStyle/>
          <a:p>
            <a:endParaRPr lang="en-GB" sz="1662"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21562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3" y="385700"/>
            <a:ext cx="8276219" cy="492443"/>
          </a:xfrm>
        </p:spPr>
        <p:txBody>
          <a:bodyPr/>
          <a:lstStyle/>
          <a:p>
            <a:r>
              <a:rPr lang="zh-CN" altLang="en-US" dirty="0"/>
              <a:t>理财产品</a:t>
            </a:r>
            <a:endParaRPr lang="en-GB" dirty="0"/>
          </a:p>
        </p:txBody>
      </p:sp>
      <p:sp>
        <p:nvSpPr>
          <p:cNvPr id="3" name="Rectangle 10"/>
          <p:cNvSpPr txBox="1">
            <a:spLocks noChangeArrowheads="1"/>
          </p:cNvSpPr>
          <p:nvPr/>
        </p:nvSpPr>
        <p:spPr>
          <a:xfrm>
            <a:off x="810631" y="1199387"/>
            <a:ext cx="8276219" cy="2947491"/>
          </a:xfrm>
          <a:prstGeom prst="rect">
            <a:avLst/>
          </a:prstGeom>
        </p:spPr>
        <p:txBody>
          <a:bodyPr lIns="0" tIns="0" rIns="0" bIns="0"/>
          <a:lstStyle>
            <a:lvl1pPr marL="0" indent="0" algn="l" defTabSz="914395"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95"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9"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97"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96"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93" indent="-2303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92" indent="-284399"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90" indent="-228598" algn="l" defTabSz="914395"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Bef>
                <a:spcPts val="1200"/>
              </a:spcBef>
              <a:spcAft>
                <a:spcPts val="0"/>
              </a:spcAft>
              <a:buFont typeface="Wingdings" panose="05000000000000000000" pitchFamily="2" charset="2"/>
              <a:buChar char="Ø"/>
            </a:pP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甲公司购买乙银行发行的理财产品：产品期限为</a:t>
            </a:r>
            <a:r>
              <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90</a:t>
            </a: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天，预期年化收益率为</a:t>
            </a:r>
            <a:r>
              <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4.85%</a:t>
            </a: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，保证本金安全。该理财产品终止时，乙银行返还本金及按照实际理财期限及实际收益率计算的收益。</a:t>
            </a:r>
            <a:endPar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1950" indent="-361950">
              <a:lnSpc>
                <a:spcPct val="120000"/>
              </a:lnSpc>
              <a:spcBef>
                <a:spcPts val="1200"/>
              </a:spcBef>
              <a:spcAft>
                <a:spcPts val="0"/>
              </a:spcAft>
              <a:buFont typeface="Wingdings" panose="05000000000000000000" pitchFamily="2" charset="2"/>
              <a:buChar char="Ø"/>
            </a:pP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理财产品的投资范围包括现金及银行存款、货币市场工具、债券、基金、资产管理计划等。</a:t>
            </a:r>
          </a:p>
          <a:p>
            <a:pPr marL="361950" indent="-361950">
              <a:lnSpc>
                <a:spcPct val="120000"/>
              </a:lnSpc>
              <a:spcBef>
                <a:spcPts val="1200"/>
              </a:spcBef>
              <a:spcAft>
                <a:spcPts val="0"/>
              </a:spcAft>
              <a:buFont typeface="Wingdings" panose="05000000000000000000" pitchFamily="2" charset="2"/>
              <a:buChar char="Ø"/>
            </a:pP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在理财产品到期前，甲公司无提前</a:t>
            </a:r>
            <a:r>
              <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延期终止权。</a:t>
            </a:r>
            <a:endPar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a:p>
            <a:pPr marL="361950" indent="-361950">
              <a:lnSpc>
                <a:spcPct val="120000"/>
              </a:lnSpc>
              <a:spcBef>
                <a:spcPts val="1200"/>
              </a:spcBef>
              <a:spcAft>
                <a:spcPts val="0"/>
              </a:spcAft>
              <a:buFont typeface="Wingdings" panose="05000000000000000000" pitchFamily="2" charset="2"/>
              <a:buChar char="Ø"/>
            </a:pP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如遇国家金融政策出现重大调整等情形并影响理财产品的正常运作时，乙银行有提前 </a:t>
            </a:r>
            <a:r>
              <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 </a:t>
            </a:r>
            <a:r>
              <a:rPr lang="zh-CN" altLang="en-US"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延期终止权。</a:t>
            </a:r>
            <a:endParaRPr lang="en-US" altLang="zh-CN" sz="1700" b="0"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Rectangle 3"/>
          <p:cNvSpPr/>
          <p:nvPr/>
        </p:nvSpPr>
        <p:spPr>
          <a:xfrm flipV="1">
            <a:off x="929153" y="4461277"/>
            <a:ext cx="7962898" cy="11429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endParaRPr>
          </a:p>
        </p:txBody>
      </p:sp>
      <p:sp>
        <p:nvSpPr>
          <p:cNvPr id="5" name="Rectangle 4"/>
          <p:cNvSpPr/>
          <p:nvPr/>
        </p:nvSpPr>
        <p:spPr>
          <a:xfrm>
            <a:off x="791398" y="4459182"/>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endParaRPr>
          </a:p>
        </p:txBody>
      </p:sp>
      <p:sp>
        <p:nvSpPr>
          <p:cNvPr id="6" name="Rectangle 5"/>
          <p:cNvSpPr/>
          <p:nvPr/>
        </p:nvSpPr>
        <p:spPr>
          <a:xfrm>
            <a:off x="791398" y="4538524"/>
            <a:ext cx="8276400" cy="36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dirty="0" err="1">
              <a:solidFill>
                <a:schemeClr val="bg1"/>
              </a:solidFill>
            </a:endParaRPr>
          </a:p>
        </p:txBody>
      </p:sp>
      <p:grpSp>
        <p:nvGrpSpPr>
          <p:cNvPr id="7" name="Group 6"/>
          <p:cNvGrpSpPr/>
          <p:nvPr/>
        </p:nvGrpSpPr>
        <p:grpSpPr>
          <a:xfrm>
            <a:off x="1004002" y="4248424"/>
            <a:ext cx="540000" cy="540000"/>
            <a:chOff x="4259264" y="1341438"/>
            <a:chExt cx="838200" cy="836612"/>
          </a:xfrm>
        </p:grpSpPr>
        <p:sp>
          <p:nvSpPr>
            <p:cNvPr id="8" name="Freeform 49"/>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close/>
                </a:path>
              </a:pathLst>
            </a:custGeom>
            <a:solidFill>
              <a:srgbClr val="005EB8"/>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 name="Freeform 50"/>
            <p:cNvSpPr>
              <a:spLocks/>
            </p:cNvSpPr>
            <p:nvPr/>
          </p:nvSpPr>
          <p:spPr bwMode="auto">
            <a:xfrm>
              <a:off x="4259264" y="1341438"/>
              <a:ext cx="838200" cy="836612"/>
            </a:xfrm>
            <a:custGeom>
              <a:avLst/>
              <a:gdLst/>
              <a:ahLst/>
              <a:cxnLst>
                <a:cxn ang="0">
                  <a:pos x="2815" y="121"/>
                </a:cxn>
                <a:cxn ang="0">
                  <a:pos x="2554" y="46"/>
                </a:cxn>
                <a:cxn ang="0">
                  <a:pos x="2281" y="7"/>
                </a:cxn>
                <a:cxn ang="0">
                  <a:pos x="2043" y="1"/>
                </a:cxn>
                <a:cxn ang="0">
                  <a:pos x="1837" y="18"/>
                </a:cxn>
                <a:cxn ang="0">
                  <a:pos x="1588" y="66"/>
                </a:cxn>
                <a:cxn ang="0">
                  <a:pos x="1350" y="141"/>
                </a:cxn>
                <a:cxn ang="0">
                  <a:pos x="1126" y="244"/>
                </a:cxn>
                <a:cxn ang="0">
                  <a:pos x="916" y="371"/>
                </a:cxn>
                <a:cxn ang="0">
                  <a:pos x="724" y="520"/>
                </a:cxn>
                <a:cxn ang="0">
                  <a:pos x="550" y="690"/>
                </a:cxn>
                <a:cxn ang="0">
                  <a:pos x="396" y="880"/>
                </a:cxn>
                <a:cxn ang="0">
                  <a:pos x="265" y="1087"/>
                </a:cxn>
                <a:cxn ang="0">
                  <a:pos x="158" y="1308"/>
                </a:cxn>
                <a:cxn ang="0">
                  <a:pos x="78" y="1544"/>
                </a:cxn>
                <a:cxn ang="0">
                  <a:pos x="24" y="1791"/>
                </a:cxn>
                <a:cxn ang="0">
                  <a:pos x="1" y="2048"/>
                </a:cxn>
                <a:cxn ang="0">
                  <a:pos x="2" y="2192"/>
                </a:cxn>
                <a:cxn ang="0">
                  <a:pos x="19" y="2394"/>
                </a:cxn>
                <a:cxn ang="0">
                  <a:pos x="55" y="2590"/>
                </a:cxn>
                <a:cxn ang="0">
                  <a:pos x="109" y="2778"/>
                </a:cxn>
                <a:cxn ang="0">
                  <a:pos x="179" y="2961"/>
                </a:cxn>
                <a:cxn ang="0">
                  <a:pos x="265" y="3133"/>
                </a:cxn>
                <a:cxn ang="0">
                  <a:pos x="366" y="3297"/>
                </a:cxn>
                <a:cxn ang="0">
                  <a:pos x="520" y="3496"/>
                </a:cxn>
                <a:cxn ang="0">
                  <a:pos x="744" y="3718"/>
                </a:cxn>
                <a:cxn ang="0">
                  <a:pos x="999" y="3903"/>
                </a:cxn>
                <a:cxn ang="0">
                  <a:pos x="1281" y="4051"/>
                </a:cxn>
                <a:cxn ang="0">
                  <a:pos x="1585" y="4154"/>
                </a:cxn>
                <a:cxn ang="0">
                  <a:pos x="1909" y="4210"/>
                </a:cxn>
                <a:cxn ang="0">
                  <a:pos x="2172" y="4219"/>
                </a:cxn>
                <a:cxn ang="0">
                  <a:pos x="2382" y="4203"/>
                </a:cxn>
                <a:cxn ang="0">
                  <a:pos x="2633" y="4155"/>
                </a:cxn>
                <a:cxn ang="0">
                  <a:pos x="2873" y="4078"/>
                </a:cxn>
                <a:cxn ang="0">
                  <a:pos x="3033" y="4008"/>
                </a:cxn>
                <a:cxn ang="0">
                  <a:pos x="3195" y="3921"/>
                </a:cxn>
                <a:cxn ang="0">
                  <a:pos x="3348" y="3820"/>
                </a:cxn>
                <a:cxn ang="0">
                  <a:pos x="3491" y="3706"/>
                </a:cxn>
                <a:cxn ang="0">
                  <a:pos x="3624" y="3580"/>
                </a:cxn>
                <a:cxn ang="0">
                  <a:pos x="3746" y="3444"/>
                </a:cxn>
                <a:cxn ang="0">
                  <a:pos x="3856" y="3297"/>
                </a:cxn>
                <a:cxn ang="0">
                  <a:pos x="3934" y="3174"/>
                </a:cxn>
                <a:cxn ang="0">
                  <a:pos x="4019" y="3012"/>
                </a:cxn>
                <a:cxn ang="0">
                  <a:pos x="4090" y="2842"/>
                </a:cxn>
                <a:cxn ang="0">
                  <a:pos x="4147" y="2665"/>
                </a:cxn>
                <a:cxn ang="0">
                  <a:pos x="4188" y="2482"/>
                </a:cxn>
                <a:cxn ang="0">
                  <a:pos x="4213" y="2293"/>
                </a:cxn>
                <a:cxn ang="0">
                  <a:pos x="4221" y="2110"/>
                </a:cxn>
                <a:cxn ang="0">
                  <a:pos x="4215" y="1950"/>
                </a:cxn>
                <a:cxn ang="0">
                  <a:pos x="4191" y="1754"/>
                </a:cxn>
                <a:cxn ang="0">
                  <a:pos x="4150" y="1565"/>
                </a:cxn>
                <a:cxn ang="0">
                  <a:pos x="4092" y="1382"/>
                </a:cxn>
                <a:cxn ang="0">
                  <a:pos x="4019" y="1207"/>
                </a:cxn>
                <a:cxn ang="0">
                  <a:pos x="3930" y="1040"/>
                </a:cxn>
                <a:cxn ang="0">
                  <a:pos x="3828" y="884"/>
                </a:cxn>
                <a:cxn ang="0">
                  <a:pos x="3712" y="737"/>
                </a:cxn>
                <a:cxn ang="0">
                  <a:pos x="3584" y="600"/>
                </a:cxn>
                <a:cxn ang="0">
                  <a:pos x="3445" y="475"/>
                </a:cxn>
                <a:cxn ang="0">
                  <a:pos x="3295" y="364"/>
                </a:cxn>
                <a:cxn ang="0">
                  <a:pos x="3135" y="265"/>
                </a:cxn>
                <a:cxn ang="0">
                  <a:pos x="2965" y="180"/>
                </a:cxn>
              </a:cxnLst>
              <a:rect l="0" t="0" r="r" b="b"/>
              <a:pathLst>
                <a:path w="4221" h="4220">
                  <a:moveTo>
                    <a:pt x="2965" y="180"/>
                  </a:moveTo>
                  <a:lnTo>
                    <a:pt x="2965" y="180"/>
                  </a:lnTo>
                  <a:lnTo>
                    <a:pt x="2916" y="160"/>
                  </a:lnTo>
                  <a:lnTo>
                    <a:pt x="2866" y="139"/>
                  </a:lnTo>
                  <a:lnTo>
                    <a:pt x="2815" y="121"/>
                  </a:lnTo>
                  <a:lnTo>
                    <a:pt x="2764" y="103"/>
                  </a:lnTo>
                  <a:lnTo>
                    <a:pt x="2712" y="88"/>
                  </a:lnTo>
                  <a:lnTo>
                    <a:pt x="2660" y="72"/>
                  </a:lnTo>
                  <a:lnTo>
                    <a:pt x="2607" y="59"/>
                  </a:lnTo>
                  <a:lnTo>
                    <a:pt x="2554" y="46"/>
                  </a:lnTo>
                  <a:lnTo>
                    <a:pt x="2500" y="36"/>
                  </a:lnTo>
                  <a:lnTo>
                    <a:pt x="2446" y="27"/>
                  </a:lnTo>
                  <a:lnTo>
                    <a:pt x="2391" y="19"/>
                  </a:lnTo>
                  <a:lnTo>
                    <a:pt x="2336" y="12"/>
                  </a:lnTo>
                  <a:lnTo>
                    <a:pt x="2281" y="7"/>
                  </a:lnTo>
                  <a:lnTo>
                    <a:pt x="2224" y="3"/>
                  </a:lnTo>
                  <a:lnTo>
                    <a:pt x="2167" y="1"/>
                  </a:lnTo>
                  <a:lnTo>
                    <a:pt x="2111" y="0"/>
                  </a:lnTo>
                  <a:lnTo>
                    <a:pt x="2111" y="0"/>
                  </a:lnTo>
                  <a:lnTo>
                    <a:pt x="2043" y="1"/>
                  </a:lnTo>
                  <a:lnTo>
                    <a:pt x="2043" y="1"/>
                  </a:lnTo>
                  <a:lnTo>
                    <a:pt x="1991" y="3"/>
                  </a:lnTo>
                  <a:lnTo>
                    <a:pt x="1940" y="7"/>
                  </a:lnTo>
                  <a:lnTo>
                    <a:pt x="1888" y="12"/>
                  </a:lnTo>
                  <a:lnTo>
                    <a:pt x="1837" y="18"/>
                  </a:lnTo>
                  <a:lnTo>
                    <a:pt x="1786" y="25"/>
                  </a:lnTo>
                  <a:lnTo>
                    <a:pt x="1737" y="33"/>
                  </a:lnTo>
                  <a:lnTo>
                    <a:pt x="1686" y="43"/>
                  </a:lnTo>
                  <a:lnTo>
                    <a:pt x="1637" y="54"/>
                  </a:lnTo>
                  <a:lnTo>
                    <a:pt x="1588" y="66"/>
                  </a:lnTo>
                  <a:lnTo>
                    <a:pt x="1540" y="78"/>
                  </a:lnTo>
                  <a:lnTo>
                    <a:pt x="1491" y="93"/>
                  </a:lnTo>
                  <a:lnTo>
                    <a:pt x="1444" y="108"/>
                  </a:lnTo>
                  <a:lnTo>
                    <a:pt x="1397" y="124"/>
                  </a:lnTo>
                  <a:lnTo>
                    <a:pt x="1350" y="141"/>
                  </a:lnTo>
                  <a:lnTo>
                    <a:pt x="1304" y="160"/>
                  </a:lnTo>
                  <a:lnTo>
                    <a:pt x="1258" y="179"/>
                  </a:lnTo>
                  <a:lnTo>
                    <a:pt x="1214" y="200"/>
                  </a:lnTo>
                  <a:lnTo>
                    <a:pt x="1170" y="221"/>
                  </a:lnTo>
                  <a:lnTo>
                    <a:pt x="1126" y="244"/>
                  </a:lnTo>
                  <a:lnTo>
                    <a:pt x="1082" y="267"/>
                  </a:lnTo>
                  <a:lnTo>
                    <a:pt x="1040" y="292"/>
                  </a:lnTo>
                  <a:lnTo>
                    <a:pt x="998" y="317"/>
                  </a:lnTo>
                  <a:lnTo>
                    <a:pt x="957" y="343"/>
                  </a:lnTo>
                  <a:lnTo>
                    <a:pt x="916" y="371"/>
                  </a:lnTo>
                  <a:lnTo>
                    <a:pt x="876" y="399"/>
                  </a:lnTo>
                  <a:lnTo>
                    <a:pt x="837" y="428"/>
                  </a:lnTo>
                  <a:lnTo>
                    <a:pt x="799" y="457"/>
                  </a:lnTo>
                  <a:lnTo>
                    <a:pt x="761" y="488"/>
                  </a:lnTo>
                  <a:lnTo>
                    <a:pt x="724" y="520"/>
                  </a:lnTo>
                  <a:lnTo>
                    <a:pt x="688" y="552"/>
                  </a:lnTo>
                  <a:lnTo>
                    <a:pt x="652" y="586"/>
                  </a:lnTo>
                  <a:lnTo>
                    <a:pt x="617" y="620"/>
                  </a:lnTo>
                  <a:lnTo>
                    <a:pt x="583" y="655"/>
                  </a:lnTo>
                  <a:lnTo>
                    <a:pt x="550" y="690"/>
                  </a:lnTo>
                  <a:lnTo>
                    <a:pt x="518" y="727"/>
                  </a:lnTo>
                  <a:lnTo>
                    <a:pt x="486" y="764"/>
                  </a:lnTo>
                  <a:lnTo>
                    <a:pt x="455" y="803"/>
                  </a:lnTo>
                  <a:lnTo>
                    <a:pt x="425" y="841"/>
                  </a:lnTo>
                  <a:lnTo>
                    <a:pt x="396" y="880"/>
                  </a:lnTo>
                  <a:lnTo>
                    <a:pt x="368" y="920"/>
                  </a:lnTo>
                  <a:lnTo>
                    <a:pt x="340" y="961"/>
                  </a:lnTo>
                  <a:lnTo>
                    <a:pt x="315" y="1002"/>
                  </a:lnTo>
                  <a:lnTo>
                    <a:pt x="289" y="1044"/>
                  </a:lnTo>
                  <a:lnTo>
                    <a:pt x="265" y="1087"/>
                  </a:lnTo>
                  <a:lnTo>
                    <a:pt x="241" y="1130"/>
                  </a:lnTo>
                  <a:lnTo>
                    <a:pt x="219" y="1173"/>
                  </a:lnTo>
                  <a:lnTo>
                    <a:pt x="198" y="1218"/>
                  </a:lnTo>
                  <a:lnTo>
                    <a:pt x="178" y="1263"/>
                  </a:lnTo>
                  <a:lnTo>
                    <a:pt x="158" y="1308"/>
                  </a:lnTo>
                  <a:lnTo>
                    <a:pt x="139" y="1355"/>
                  </a:lnTo>
                  <a:lnTo>
                    <a:pt x="123" y="1401"/>
                  </a:lnTo>
                  <a:lnTo>
                    <a:pt x="106" y="1448"/>
                  </a:lnTo>
                  <a:lnTo>
                    <a:pt x="91" y="1496"/>
                  </a:lnTo>
                  <a:lnTo>
                    <a:pt x="78" y="1544"/>
                  </a:lnTo>
                  <a:lnTo>
                    <a:pt x="64" y="1593"/>
                  </a:lnTo>
                  <a:lnTo>
                    <a:pt x="53" y="1641"/>
                  </a:lnTo>
                  <a:lnTo>
                    <a:pt x="43" y="1691"/>
                  </a:lnTo>
                  <a:lnTo>
                    <a:pt x="32" y="1741"/>
                  </a:lnTo>
                  <a:lnTo>
                    <a:pt x="24" y="1791"/>
                  </a:lnTo>
                  <a:lnTo>
                    <a:pt x="18" y="1842"/>
                  </a:lnTo>
                  <a:lnTo>
                    <a:pt x="12" y="1892"/>
                  </a:lnTo>
                  <a:lnTo>
                    <a:pt x="6" y="1944"/>
                  </a:lnTo>
                  <a:lnTo>
                    <a:pt x="3" y="1995"/>
                  </a:lnTo>
                  <a:lnTo>
                    <a:pt x="1" y="2048"/>
                  </a:lnTo>
                  <a:lnTo>
                    <a:pt x="1" y="2048"/>
                  </a:lnTo>
                  <a:lnTo>
                    <a:pt x="0" y="2110"/>
                  </a:lnTo>
                  <a:lnTo>
                    <a:pt x="0" y="2110"/>
                  </a:lnTo>
                  <a:lnTo>
                    <a:pt x="0" y="2151"/>
                  </a:lnTo>
                  <a:lnTo>
                    <a:pt x="2" y="2192"/>
                  </a:lnTo>
                  <a:lnTo>
                    <a:pt x="4" y="2233"/>
                  </a:lnTo>
                  <a:lnTo>
                    <a:pt x="6" y="2274"/>
                  </a:lnTo>
                  <a:lnTo>
                    <a:pt x="11" y="2314"/>
                  </a:lnTo>
                  <a:lnTo>
                    <a:pt x="15" y="2354"/>
                  </a:lnTo>
                  <a:lnTo>
                    <a:pt x="19" y="2394"/>
                  </a:lnTo>
                  <a:lnTo>
                    <a:pt x="25" y="2433"/>
                  </a:lnTo>
                  <a:lnTo>
                    <a:pt x="31" y="2473"/>
                  </a:lnTo>
                  <a:lnTo>
                    <a:pt x="38" y="2513"/>
                  </a:lnTo>
                  <a:lnTo>
                    <a:pt x="47" y="2551"/>
                  </a:lnTo>
                  <a:lnTo>
                    <a:pt x="55" y="2590"/>
                  </a:lnTo>
                  <a:lnTo>
                    <a:pt x="64" y="2628"/>
                  </a:lnTo>
                  <a:lnTo>
                    <a:pt x="75" y="2666"/>
                  </a:lnTo>
                  <a:lnTo>
                    <a:pt x="85" y="2704"/>
                  </a:lnTo>
                  <a:lnTo>
                    <a:pt x="96" y="2741"/>
                  </a:lnTo>
                  <a:lnTo>
                    <a:pt x="109" y="2778"/>
                  </a:lnTo>
                  <a:lnTo>
                    <a:pt x="122" y="2815"/>
                  </a:lnTo>
                  <a:lnTo>
                    <a:pt x="135" y="2853"/>
                  </a:lnTo>
                  <a:lnTo>
                    <a:pt x="149" y="2889"/>
                  </a:lnTo>
                  <a:lnTo>
                    <a:pt x="163" y="2925"/>
                  </a:lnTo>
                  <a:lnTo>
                    <a:pt x="179" y="2961"/>
                  </a:lnTo>
                  <a:lnTo>
                    <a:pt x="195" y="2996"/>
                  </a:lnTo>
                  <a:lnTo>
                    <a:pt x="212" y="3031"/>
                  </a:lnTo>
                  <a:lnTo>
                    <a:pt x="229" y="3065"/>
                  </a:lnTo>
                  <a:lnTo>
                    <a:pt x="247" y="3100"/>
                  </a:lnTo>
                  <a:lnTo>
                    <a:pt x="265" y="3133"/>
                  </a:lnTo>
                  <a:lnTo>
                    <a:pt x="284" y="3167"/>
                  </a:lnTo>
                  <a:lnTo>
                    <a:pt x="303" y="3200"/>
                  </a:lnTo>
                  <a:lnTo>
                    <a:pt x="324" y="3233"/>
                  </a:lnTo>
                  <a:lnTo>
                    <a:pt x="344" y="3265"/>
                  </a:lnTo>
                  <a:lnTo>
                    <a:pt x="366" y="3297"/>
                  </a:lnTo>
                  <a:lnTo>
                    <a:pt x="366" y="3297"/>
                  </a:lnTo>
                  <a:lnTo>
                    <a:pt x="402" y="3348"/>
                  </a:lnTo>
                  <a:lnTo>
                    <a:pt x="440" y="3399"/>
                  </a:lnTo>
                  <a:lnTo>
                    <a:pt x="479" y="3448"/>
                  </a:lnTo>
                  <a:lnTo>
                    <a:pt x="520" y="3496"/>
                  </a:lnTo>
                  <a:lnTo>
                    <a:pt x="562" y="3543"/>
                  </a:lnTo>
                  <a:lnTo>
                    <a:pt x="605" y="3589"/>
                  </a:lnTo>
                  <a:lnTo>
                    <a:pt x="651" y="3633"/>
                  </a:lnTo>
                  <a:lnTo>
                    <a:pt x="697" y="3676"/>
                  </a:lnTo>
                  <a:lnTo>
                    <a:pt x="744" y="3718"/>
                  </a:lnTo>
                  <a:lnTo>
                    <a:pt x="793" y="3758"/>
                  </a:lnTo>
                  <a:lnTo>
                    <a:pt x="842" y="3796"/>
                  </a:lnTo>
                  <a:lnTo>
                    <a:pt x="894" y="3833"/>
                  </a:lnTo>
                  <a:lnTo>
                    <a:pt x="945" y="3869"/>
                  </a:lnTo>
                  <a:lnTo>
                    <a:pt x="999" y="3903"/>
                  </a:lnTo>
                  <a:lnTo>
                    <a:pt x="1053" y="3936"/>
                  </a:lnTo>
                  <a:lnTo>
                    <a:pt x="1109" y="3967"/>
                  </a:lnTo>
                  <a:lnTo>
                    <a:pt x="1165" y="3997"/>
                  </a:lnTo>
                  <a:lnTo>
                    <a:pt x="1222" y="4024"/>
                  </a:lnTo>
                  <a:lnTo>
                    <a:pt x="1281" y="4051"/>
                  </a:lnTo>
                  <a:lnTo>
                    <a:pt x="1340" y="4074"/>
                  </a:lnTo>
                  <a:lnTo>
                    <a:pt x="1400" y="4097"/>
                  </a:lnTo>
                  <a:lnTo>
                    <a:pt x="1461" y="4118"/>
                  </a:lnTo>
                  <a:lnTo>
                    <a:pt x="1523" y="4137"/>
                  </a:lnTo>
                  <a:lnTo>
                    <a:pt x="1585" y="4154"/>
                  </a:lnTo>
                  <a:lnTo>
                    <a:pt x="1649" y="4169"/>
                  </a:lnTo>
                  <a:lnTo>
                    <a:pt x="1713" y="4182"/>
                  </a:lnTo>
                  <a:lnTo>
                    <a:pt x="1778" y="4194"/>
                  </a:lnTo>
                  <a:lnTo>
                    <a:pt x="1843" y="4203"/>
                  </a:lnTo>
                  <a:lnTo>
                    <a:pt x="1909" y="4210"/>
                  </a:lnTo>
                  <a:lnTo>
                    <a:pt x="1976" y="4215"/>
                  </a:lnTo>
                  <a:lnTo>
                    <a:pt x="2043" y="4219"/>
                  </a:lnTo>
                  <a:lnTo>
                    <a:pt x="2111" y="4220"/>
                  </a:lnTo>
                  <a:lnTo>
                    <a:pt x="2111" y="4220"/>
                  </a:lnTo>
                  <a:lnTo>
                    <a:pt x="2172" y="4219"/>
                  </a:lnTo>
                  <a:lnTo>
                    <a:pt x="2172" y="4219"/>
                  </a:lnTo>
                  <a:lnTo>
                    <a:pt x="2225" y="4216"/>
                  </a:lnTo>
                  <a:lnTo>
                    <a:pt x="2278" y="4213"/>
                  </a:lnTo>
                  <a:lnTo>
                    <a:pt x="2330" y="4208"/>
                  </a:lnTo>
                  <a:lnTo>
                    <a:pt x="2382" y="4203"/>
                  </a:lnTo>
                  <a:lnTo>
                    <a:pt x="2432" y="4196"/>
                  </a:lnTo>
                  <a:lnTo>
                    <a:pt x="2483" y="4187"/>
                  </a:lnTo>
                  <a:lnTo>
                    <a:pt x="2533" y="4177"/>
                  </a:lnTo>
                  <a:lnTo>
                    <a:pt x="2584" y="4167"/>
                  </a:lnTo>
                  <a:lnTo>
                    <a:pt x="2633" y="4155"/>
                  </a:lnTo>
                  <a:lnTo>
                    <a:pt x="2682" y="4141"/>
                  </a:lnTo>
                  <a:lnTo>
                    <a:pt x="2730" y="4127"/>
                  </a:lnTo>
                  <a:lnTo>
                    <a:pt x="2778" y="4112"/>
                  </a:lnTo>
                  <a:lnTo>
                    <a:pt x="2826" y="4096"/>
                  </a:lnTo>
                  <a:lnTo>
                    <a:pt x="2873" y="4078"/>
                  </a:lnTo>
                  <a:lnTo>
                    <a:pt x="2920" y="4059"/>
                  </a:lnTo>
                  <a:lnTo>
                    <a:pt x="2965" y="4039"/>
                  </a:lnTo>
                  <a:lnTo>
                    <a:pt x="2965" y="4039"/>
                  </a:lnTo>
                  <a:lnTo>
                    <a:pt x="2999" y="4024"/>
                  </a:lnTo>
                  <a:lnTo>
                    <a:pt x="3033" y="4008"/>
                  </a:lnTo>
                  <a:lnTo>
                    <a:pt x="3066" y="3992"/>
                  </a:lnTo>
                  <a:lnTo>
                    <a:pt x="3099" y="3975"/>
                  </a:lnTo>
                  <a:lnTo>
                    <a:pt x="3131" y="3957"/>
                  </a:lnTo>
                  <a:lnTo>
                    <a:pt x="3163" y="3939"/>
                  </a:lnTo>
                  <a:lnTo>
                    <a:pt x="3195" y="3921"/>
                  </a:lnTo>
                  <a:lnTo>
                    <a:pt x="3226" y="3901"/>
                  </a:lnTo>
                  <a:lnTo>
                    <a:pt x="3257" y="3882"/>
                  </a:lnTo>
                  <a:lnTo>
                    <a:pt x="3287" y="3861"/>
                  </a:lnTo>
                  <a:lnTo>
                    <a:pt x="3318" y="3840"/>
                  </a:lnTo>
                  <a:lnTo>
                    <a:pt x="3348" y="3820"/>
                  </a:lnTo>
                  <a:lnTo>
                    <a:pt x="3377" y="3797"/>
                  </a:lnTo>
                  <a:lnTo>
                    <a:pt x="3407" y="3776"/>
                  </a:lnTo>
                  <a:lnTo>
                    <a:pt x="3435" y="3753"/>
                  </a:lnTo>
                  <a:lnTo>
                    <a:pt x="3464" y="3729"/>
                  </a:lnTo>
                  <a:lnTo>
                    <a:pt x="3491" y="3706"/>
                  </a:lnTo>
                  <a:lnTo>
                    <a:pt x="3519" y="3682"/>
                  </a:lnTo>
                  <a:lnTo>
                    <a:pt x="3546" y="3657"/>
                  </a:lnTo>
                  <a:lnTo>
                    <a:pt x="3573" y="3631"/>
                  </a:lnTo>
                  <a:lnTo>
                    <a:pt x="3599" y="3607"/>
                  </a:lnTo>
                  <a:lnTo>
                    <a:pt x="3624" y="3580"/>
                  </a:lnTo>
                  <a:lnTo>
                    <a:pt x="3650" y="3554"/>
                  </a:lnTo>
                  <a:lnTo>
                    <a:pt x="3675" y="3526"/>
                  </a:lnTo>
                  <a:lnTo>
                    <a:pt x="3699" y="3499"/>
                  </a:lnTo>
                  <a:lnTo>
                    <a:pt x="3722" y="3472"/>
                  </a:lnTo>
                  <a:lnTo>
                    <a:pt x="3746" y="3444"/>
                  </a:lnTo>
                  <a:lnTo>
                    <a:pt x="3769" y="3415"/>
                  </a:lnTo>
                  <a:lnTo>
                    <a:pt x="3791" y="3386"/>
                  </a:lnTo>
                  <a:lnTo>
                    <a:pt x="3813" y="3356"/>
                  </a:lnTo>
                  <a:lnTo>
                    <a:pt x="3835" y="3326"/>
                  </a:lnTo>
                  <a:lnTo>
                    <a:pt x="3856" y="3297"/>
                  </a:lnTo>
                  <a:lnTo>
                    <a:pt x="3856" y="3297"/>
                  </a:lnTo>
                  <a:lnTo>
                    <a:pt x="3876" y="3267"/>
                  </a:lnTo>
                  <a:lnTo>
                    <a:pt x="3895" y="3236"/>
                  </a:lnTo>
                  <a:lnTo>
                    <a:pt x="3915" y="3205"/>
                  </a:lnTo>
                  <a:lnTo>
                    <a:pt x="3934" y="3174"/>
                  </a:lnTo>
                  <a:lnTo>
                    <a:pt x="3952" y="3142"/>
                  </a:lnTo>
                  <a:lnTo>
                    <a:pt x="3970" y="3110"/>
                  </a:lnTo>
                  <a:lnTo>
                    <a:pt x="3987" y="3077"/>
                  </a:lnTo>
                  <a:lnTo>
                    <a:pt x="4004" y="3045"/>
                  </a:lnTo>
                  <a:lnTo>
                    <a:pt x="4019" y="3012"/>
                  </a:lnTo>
                  <a:lnTo>
                    <a:pt x="4034" y="2978"/>
                  </a:lnTo>
                  <a:lnTo>
                    <a:pt x="4049" y="2945"/>
                  </a:lnTo>
                  <a:lnTo>
                    <a:pt x="4063" y="2911"/>
                  </a:lnTo>
                  <a:lnTo>
                    <a:pt x="4078" y="2876"/>
                  </a:lnTo>
                  <a:lnTo>
                    <a:pt x="4090" y="2842"/>
                  </a:lnTo>
                  <a:lnTo>
                    <a:pt x="4104" y="2807"/>
                  </a:lnTo>
                  <a:lnTo>
                    <a:pt x="4115" y="2772"/>
                  </a:lnTo>
                  <a:lnTo>
                    <a:pt x="4126" y="2737"/>
                  </a:lnTo>
                  <a:lnTo>
                    <a:pt x="4138" y="2701"/>
                  </a:lnTo>
                  <a:lnTo>
                    <a:pt x="4147" y="2665"/>
                  </a:lnTo>
                  <a:lnTo>
                    <a:pt x="4157" y="2629"/>
                  </a:lnTo>
                  <a:lnTo>
                    <a:pt x="4165" y="2593"/>
                  </a:lnTo>
                  <a:lnTo>
                    <a:pt x="4174" y="2556"/>
                  </a:lnTo>
                  <a:lnTo>
                    <a:pt x="4182" y="2520"/>
                  </a:lnTo>
                  <a:lnTo>
                    <a:pt x="4188" y="2482"/>
                  </a:lnTo>
                  <a:lnTo>
                    <a:pt x="4194" y="2445"/>
                  </a:lnTo>
                  <a:lnTo>
                    <a:pt x="4200" y="2408"/>
                  </a:lnTo>
                  <a:lnTo>
                    <a:pt x="4206" y="2369"/>
                  </a:lnTo>
                  <a:lnTo>
                    <a:pt x="4210" y="2331"/>
                  </a:lnTo>
                  <a:lnTo>
                    <a:pt x="4213" y="2293"/>
                  </a:lnTo>
                  <a:lnTo>
                    <a:pt x="4216" y="2255"/>
                  </a:lnTo>
                  <a:lnTo>
                    <a:pt x="4219" y="2216"/>
                  </a:lnTo>
                  <a:lnTo>
                    <a:pt x="4220" y="2178"/>
                  </a:lnTo>
                  <a:lnTo>
                    <a:pt x="4220" y="2178"/>
                  </a:lnTo>
                  <a:lnTo>
                    <a:pt x="4221" y="2110"/>
                  </a:lnTo>
                  <a:lnTo>
                    <a:pt x="4221" y="2110"/>
                  </a:lnTo>
                  <a:lnTo>
                    <a:pt x="4221" y="2070"/>
                  </a:lnTo>
                  <a:lnTo>
                    <a:pt x="4220" y="2029"/>
                  </a:lnTo>
                  <a:lnTo>
                    <a:pt x="4218" y="1989"/>
                  </a:lnTo>
                  <a:lnTo>
                    <a:pt x="4215" y="1950"/>
                  </a:lnTo>
                  <a:lnTo>
                    <a:pt x="4212" y="1911"/>
                  </a:lnTo>
                  <a:lnTo>
                    <a:pt x="4208" y="1871"/>
                  </a:lnTo>
                  <a:lnTo>
                    <a:pt x="4203" y="1832"/>
                  </a:lnTo>
                  <a:lnTo>
                    <a:pt x="4197" y="1794"/>
                  </a:lnTo>
                  <a:lnTo>
                    <a:pt x="4191" y="1754"/>
                  </a:lnTo>
                  <a:lnTo>
                    <a:pt x="4185" y="1716"/>
                  </a:lnTo>
                  <a:lnTo>
                    <a:pt x="4177" y="1678"/>
                  </a:lnTo>
                  <a:lnTo>
                    <a:pt x="4168" y="1640"/>
                  </a:lnTo>
                  <a:lnTo>
                    <a:pt x="4160" y="1603"/>
                  </a:lnTo>
                  <a:lnTo>
                    <a:pt x="4150" y="1565"/>
                  </a:lnTo>
                  <a:lnTo>
                    <a:pt x="4140" y="1528"/>
                  </a:lnTo>
                  <a:lnTo>
                    <a:pt x="4129" y="1492"/>
                  </a:lnTo>
                  <a:lnTo>
                    <a:pt x="4117" y="1455"/>
                  </a:lnTo>
                  <a:lnTo>
                    <a:pt x="4106" y="1419"/>
                  </a:lnTo>
                  <a:lnTo>
                    <a:pt x="4092" y="1382"/>
                  </a:lnTo>
                  <a:lnTo>
                    <a:pt x="4079" y="1346"/>
                  </a:lnTo>
                  <a:lnTo>
                    <a:pt x="4064" y="1311"/>
                  </a:lnTo>
                  <a:lnTo>
                    <a:pt x="4050" y="1276"/>
                  </a:lnTo>
                  <a:lnTo>
                    <a:pt x="4034" y="1241"/>
                  </a:lnTo>
                  <a:lnTo>
                    <a:pt x="4019" y="1207"/>
                  </a:lnTo>
                  <a:lnTo>
                    <a:pt x="4003" y="1173"/>
                  </a:lnTo>
                  <a:lnTo>
                    <a:pt x="3985" y="1139"/>
                  </a:lnTo>
                  <a:lnTo>
                    <a:pt x="3968" y="1106"/>
                  </a:lnTo>
                  <a:lnTo>
                    <a:pt x="3949" y="1073"/>
                  </a:lnTo>
                  <a:lnTo>
                    <a:pt x="3930" y="1040"/>
                  </a:lnTo>
                  <a:lnTo>
                    <a:pt x="3911" y="1009"/>
                  </a:lnTo>
                  <a:lnTo>
                    <a:pt x="3891" y="977"/>
                  </a:lnTo>
                  <a:lnTo>
                    <a:pt x="3871" y="946"/>
                  </a:lnTo>
                  <a:lnTo>
                    <a:pt x="3850" y="914"/>
                  </a:lnTo>
                  <a:lnTo>
                    <a:pt x="3828" y="884"/>
                  </a:lnTo>
                  <a:lnTo>
                    <a:pt x="3806" y="853"/>
                  </a:lnTo>
                  <a:lnTo>
                    <a:pt x="3783" y="823"/>
                  </a:lnTo>
                  <a:lnTo>
                    <a:pt x="3760" y="794"/>
                  </a:lnTo>
                  <a:lnTo>
                    <a:pt x="3737" y="764"/>
                  </a:lnTo>
                  <a:lnTo>
                    <a:pt x="3712" y="737"/>
                  </a:lnTo>
                  <a:lnTo>
                    <a:pt x="3687" y="708"/>
                  </a:lnTo>
                  <a:lnTo>
                    <a:pt x="3663" y="680"/>
                  </a:lnTo>
                  <a:lnTo>
                    <a:pt x="3637" y="653"/>
                  </a:lnTo>
                  <a:lnTo>
                    <a:pt x="3611" y="626"/>
                  </a:lnTo>
                  <a:lnTo>
                    <a:pt x="3584" y="600"/>
                  </a:lnTo>
                  <a:lnTo>
                    <a:pt x="3557" y="574"/>
                  </a:lnTo>
                  <a:lnTo>
                    <a:pt x="3530" y="548"/>
                  </a:lnTo>
                  <a:lnTo>
                    <a:pt x="3502" y="523"/>
                  </a:lnTo>
                  <a:lnTo>
                    <a:pt x="3474" y="499"/>
                  </a:lnTo>
                  <a:lnTo>
                    <a:pt x="3445" y="475"/>
                  </a:lnTo>
                  <a:lnTo>
                    <a:pt x="3415" y="451"/>
                  </a:lnTo>
                  <a:lnTo>
                    <a:pt x="3386" y="429"/>
                  </a:lnTo>
                  <a:lnTo>
                    <a:pt x="3355" y="406"/>
                  </a:lnTo>
                  <a:lnTo>
                    <a:pt x="3326" y="384"/>
                  </a:lnTo>
                  <a:lnTo>
                    <a:pt x="3295" y="364"/>
                  </a:lnTo>
                  <a:lnTo>
                    <a:pt x="3264" y="342"/>
                  </a:lnTo>
                  <a:lnTo>
                    <a:pt x="3232" y="322"/>
                  </a:lnTo>
                  <a:lnTo>
                    <a:pt x="3200" y="303"/>
                  </a:lnTo>
                  <a:lnTo>
                    <a:pt x="3167" y="283"/>
                  </a:lnTo>
                  <a:lnTo>
                    <a:pt x="3135" y="265"/>
                  </a:lnTo>
                  <a:lnTo>
                    <a:pt x="3101" y="246"/>
                  </a:lnTo>
                  <a:lnTo>
                    <a:pt x="3068" y="229"/>
                  </a:lnTo>
                  <a:lnTo>
                    <a:pt x="3034" y="212"/>
                  </a:lnTo>
                  <a:lnTo>
                    <a:pt x="3000" y="196"/>
                  </a:lnTo>
                  <a:lnTo>
                    <a:pt x="2965" y="18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 name="Freeform 51"/>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close/>
                </a:path>
              </a:pathLst>
            </a:custGeom>
            <a:solidFill>
              <a:srgbClr val="00468A"/>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 name="Freeform 52"/>
            <p:cNvSpPr>
              <a:spLocks/>
            </p:cNvSpPr>
            <p:nvPr/>
          </p:nvSpPr>
          <p:spPr bwMode="auto">
            <a:xfrm>
              <a:off x="4508501" y="1524000"/>
              <a:ext cx="588963" cy="654050"/>
            </a:xfrm>
            <a:custGeom>
              <a:avLst/>
              <a:gdLst/>
              <a:ahLst/>
              <a:cxnLst>
                <a:cxn ang="0">
                  <a:pos x="1715" y="2374"/>
                </a:cxn>
                <a:cxn ang="0">
                  <a:pos x="922" y="3296"/>
                </a:cxn>
                <a:cxn ang="0">
                  <a:pos x="975" y="3293"/>
                </a:cxn>
                <a:cxn ang="0">
                  <a:pos x="1080" y="3285"/>
                </a:cxn>
                <a:cxn ang="0">
                  <a:pos x="1182" y="3273"/>
                </a:cxn>
                <a:cxn ang="0">
                  <a:pos x="1283" y="3254"/>
                </a:cxn>
                <a:cxn ang="0">
                  <a:pos x="1383" y="3232"/>
                </a:cxn>
                <a:cxn ang="0">
                  <a:pos x="1480" y="3204"/>
                </a:cxn>
                <a:cxn ang="0">
                  <a:pos x="1576" y="3173"/>
                </a:cxn>
                <a:cxn ang="0">
                  <a:pos x="1670" y="3136"/>
                </a:cxn>
                <a:cxn ang="0">
                  <a:pos x="1715" y="3116"/>
                </a:cxn>
                <a:cxn ang="0">
                  <a:pos x="1783" y="3085"/>
                </a:cxn>
                <a:cxn ang="0">
                  <a:pos x="1849" y="3052"/>
                </a:cxn>
                <a:cxn ang="0">
                  <a:pos x="1913" y="3016"/>
                </a:cxn>
                <a:cxn ang="0">
                  <a:pos x="1976" y="2978"/>
                </a:cxn>
                <a:cxn ang="0">
                  <a:pos x="2037" y="2938"/>
                </a:cxn>
                <a:cxn ang="0">
                  <a:pos x="2098" y="2897"/>
                </a:cxn>
                <a:cxn ang="0">
                  <a:pos x="2157" y="2853"/>
                </a:cxn>
                <a:cxn ang="0">
                  <a:pos x="2214" y="2806"/>
                </a:cxn>
                <a:cxn ang="0">
                  <a:pos x="2269" y="2759"/>
                </a:cxn>
                <a:cxn ang="0">
                  <a:pos x="2323" y="2708"/>
                </a:cxn>
                <a:cxn ang="0">
                  <a:pos x="2374" y="2657"/>
                </a:cxn>
                <a:cxn ang="0">
                  <a:pos x="2425" y="2603"/>
                </a:cxn>
                <a:cxn ang="0">
                  <a:pos x="2472" y="2549"/>
                </a:cxn>
                <a:cxn ang="0">
                  <a:pos x="2519" y="2492"/>
                </a:cxn>
                <a:cxn ang="0">
                  <a:pos x="2563" y="2433"/>
                </a:cxn>
                <a:cxn ang="0">
                  <a:pos x="2606" y="2374"/>
                </a:cxn>
                <a:cxn ang="0">
                  <a:pos x="2626" y="2344"/>
                </a:cxn>
                <a:cxn ang="0">
                  <a:pos x="2665" y="2282"/>
                </a:cxn>
                <a:cxn ang="0">
                  <a:pos x="2702" y="2219"/>
                </a:cxn>
                <a:cxn ang="0">
                  <a:pos x="2737" y="2154"/>
                </a:cxn>
                <a:cxn ang="0">
                  <a:pos x="2769" y="2089"/>
                </a:cxn>
                <a:cxn ang="0">
                  <a:pos x="2799" y="2022"/>
                </a:cxn>
                <a:cxn ang="0">
                  <a:pos x="2828" y="1953"/>
                </a:cxn>
                <a:cxn ang="0">
                  <a:pos x="2854" y="1884"/>
                </a:cxn>
                <a:cxn ang="0">
                  <a:pos x="2876" y="1814"/>
                </a:cxn>
                <a:cxn ang="0">
                  <a:pos x="2897" y="1742"/>
                </a:cxn>
                <a:cxn ang="0">
                  <a:pos x="2915" y="1670"/>
                </a:cxn>
                <a:cxn ang="0">
                  <a:pos x="2932" y="1597"/>
                </a:cxn>
                <a:cxn ang="0">
                  <a:pos x="2944" y="1522"/>
                </a:cxn>
                <a:cxn ang="0">
                  <a:pos x="2956" y="1446"/>
                </a:cxn>
                <a:cxn ang="0">
                  <a:pos x="2963" y="1370"/>
                </a:cxn>
                <a:cxn ang="0">
                  <a:pos x="2969" y="1293"/>
                </a:cxn>
                <a:cxn ang="0">
                  <a:pos x="1715" y="0"/>
                </a:cxn>
              </a:cxnLst>
              <a:rect l="0" t="0" r="r" b="b"/>
              <a:pathLst>
                <a:path w="2970" h="3296">
                  <a:moveTo>
                    <a:pt x="1715" y="0"/>
                  </a:moveTo>
                  <a:lnTo>
                    <a:pt x="1715" y="2374"/>
                  </a:lnTo>
                  <a:lnTo>
                    <a:pt x="0" y="2374"/>
                  </a:lnTo>
                  <a:lnTo>
                    <a:pt x="922" y="3296"/>
                  </a:lnTo>
                  <a:lnTo>
                    <a:pt x="922" y="3296"/>
                  </a:lnTo>
                  <a:lnTo>
                    <a:pt x="975" y="3293"/>
                  </a:lnTo>
                  <a:lnTo>
                    <a:pt x="1028" y="3290"/>
                  </a:lnTo>
                  <a:lnTo>
                    <a:pt x="1080" y="3285"/>
                  </a:lnTo>
                  <a:lnTo>
                    <a:pt x="1132" y="3280"/>
                  </a:lnTo>
                  <a:lnTo>
                    <a:pt x="1182" y="3273"/>
                  </a:lnTo>
                  <a:lnTo>
                    <a:pt x="1233" y="3264"/>
                  </a:lnTo>
                  <a:lnTo>
                    <a:pt x="1283" y="3254"/>
                  </a:lnTo>
                  <a:lnTo>
                    <a:pt x="1334" y="3244"/>
                  </a:lnTo>
                  <a:lnTo>
                    <a:pt x="1383" y="3232"/>
                  </a:lnTo>
                  <a:lnTo>
                    <a:pt x="1432" y="3218"/>
                  </a:lnTo>
                  <a:lnTo>
                    <a:pt x="1480" y="3204"/>
                  </a:lnTo>
                  <a:lnTo>
                    <a:pt x="1528" y="3189"/>
                  </a:lnTo>
                  <a:lnTo>
                    <a:pt x="1576" y="3173"/>
                  </a:lnTo>
                  <a:lnTo>
                    <a:pt x="1623" y="3155"/>
                  </a:lnTo>
                  <a:lnTo>
                    <a:pt x="1670" y="3136"/>
                  </a:lnTo>
                  <a:lnTo>
                    <a:pt x="1715" y="3116"/>
                  </a:lnTo>
                  <a:lnTo>
                    <a:pt x="1715" y="3116"/>
                  </a:lnTo>
                  <a:lnTo>
                    <a:pt x="1749" y="3101"/>
                  </a:lnTo>
                  <a:lnTo>
                    <a:pt x="1783" y="3085"/>
                  </a:lnTo>
                  <a:lnTo>
                    <a:pt x="1816" y="3069"/>
                  </a:lnTo>
                  <a:lnTo>
                    <a:pt x="1849" y="3052"/>
                  </a:lnTo>
                  <a:lnTo>
                    <a:pt x="1881" y="3034"/>
                  </a:lnTo>
                  <a:lnTo>
                    <a:pt x="1913" y="3016"/>
                  </a:lnTo>
                  <a:lnTo>
                    <a:pt x="1945" y="2998"/>
                  </a:lnTo>
                  <a:lnTo>
                    <a:pt x="1976" y="2978"/>
                  </a:lnTo>
                  <a:lnTo>
                    <a:pt x="2007" y="2959"/>
                  </a:lnTo>
                  <a:lnTo>
                    <a:pt x="2037" y="2938"/>
                  </a:lnTo>
                  <a:lnTo>
                    <a:pt x="2068" y="2917"/>
                  </a:lnTo>
                  <a:lnTo>
                    <a:pt x="2098" y="2897"/>
                  </a:lnTo>
                  <a:lnTo>
                    <a:pt x="2127" y="2874"/>
                  </a:lnTo>
                  <a:lnTo>
                    <a:pt x="2157" y="2853"/>
                  </a:lnTo>
                  <a:lnTo>
                    <a:pt x="2185" y="2830"/>
                  </a:lnTo>
                  <a:lnTo>
                    <a:pt x="2214" y="2806"/>
                  </a:lnTo>
                  <a:lnTo>
                    <a:pt x="2241" y="2783"/>
                  </a:lnTo>
                  <a:lnTo>
                    <a:pt x="2269" y="2759"/>
                  </a:lnTo>
                  <a:lnTo>
                    <a:pt x="2296" y="2734"/>
                  </a:lnTo>
                  <a:lnTo>
                    <a:pt x="2323" y="2708"/>
                  </a:lnTo>
                  <a:lnTo>
                    <a:pt x="2349" y="2684"/>
                  </a:lnTo>
                  <a:lnTo>
                    <a:pt x="2374" y="2657"/>
                  </a:lnTo>
                  <a:lnTo>
                    <a:pt x="2400" y="2631"/>
                  </a:lnTo>
                  <a:lnTo>
                    <a:pt x="2425" y="2603"/>
                  </a:lnTo>
                  <a:lnTo>
                    <a:pt x="2449" y="2576"/>
                  </a:lnTo>
                  <a:lnTo>
                    <a:pt x="2472" y="2549"/>
                  </a:lnTo>
                  <a:lnTo>
                    <a:pt x="2496" y="2521"/>
                  </a:lnTo>
                  <a:lnTo>
                    <a:pt x="2519" y="2492"/>
                  </a:lnTo>
                  <a:lnTo>
                    <a:pt x="2541" y="2463"/>
                  </a:lnTo>
                  <a:lnTo>
                    <a:pt x="2563" y="2433"/>
                  </a:lnTo>
                  <a:lnTo>
                    <a:pt x="2585" y="2403"/>
                  </a:lnTo>
                  <a:lnTo>
                    <a:pt x="2606" y="2374"/>
                  </a:lnTo>
                  <a:lnTo>
                    <a:pt x="2606" y="2374"/>
                  </a:lnTo>
                  <a:lnTo>
                    <a:pt x="2626" y="2344"/>
                  </a:lnTo>
                  <a:lnTo>
                    <a:pt x="2645" y="2313"/>
                  </a:lnTo>
                  <a:lnTo>
                    <a:pt x="2665" y="2282"/>
                  </a:lnTo>
                  <a:lnTo>
                    <a:pt x="2684" y="2251"/>
                  </a:lnTo>
                  <a:lnTo>
                    <a:pt x="2702" y="2219"/>
                  </a:lnTo>
                  <a:lnTo>
                    <a:pt x="2720" y="2187"/>
                  </a:lnTo>
                  <a:lnTo>
                    <a:pt x="2737" y="2154"/>
                  </a:lnTo>
                  <a:lnTo>
                    <a:pt x="2754" y="2122"/>
                  </a:lnTo>
                  <a:lnTo>
                    <a:pt x="2769" y="2089"/>
                  </a:lnTo>
                  <a:lnTo>
                    <a:pt x="2784" y="2055"/>
                  </a:lnTo>
                  <a:lnTo>
                    <a:pt x="2799" y="2022"/>
                  </a:lnTo>
                  <a:lnTo>
                    <a:pt x="2813" y="1988"/>
                  </a:lnTo>
                  <a:lnTo>
                    <a:pt x="2828" y="1953"/>
                  </a:lnTo>
                  <a:lnTo>
                    <a:pt x="2840" y="1919"/>
                  </a:lnTo>
                  <a:lnTo>
                    <a:pt x="2854" y="1884"/>
                  </a:lnTo>
                  <a:lnTo>
                    <a:pt x="2865" y="1849"/>
                  </a:lnTo>
                  <a:lnTo>
                    <a:pt x="2876" y="1814"/>
                  </a:lnTo>
                  <a:lnTo>
                    <a:pt x="2888" y="1778"/>
                  </a:lnTo>
                  <a:lnTo>
                    <a:pt x="2897" y="1742"/>
                  </a:lnTo>
                  <a:lnTo>
                    <a:pt x="2907" y="1706"/>
                  </a:lnTo>
                  <a:lnTo>
                    <a:pt x="2915" y="1670"/>
                  </a:lnTo>
                  <a:lnTo>
                    <a:pt x="2924" y="1633"/>
                  </a:lnTo>
                  <a:lnTo>
                    <a:pt x="2932" y="1597"/>
                  </a:lnTo>
                  <a:lnTo>
                    <a:pt x="2938" y="1559"/>
                  </a:lnTo>
                  <a:lnTo>
                    <a:pt x="2944" y="1522"/>
                  </a:lnTo>
                  <a:lnTo>
                    <a:pt x="2950" y="1485"/>
                  </a:lnTo>
                  <a:lnTo>
                    <a:pt x="2956" y="1446"/>
                  </a:lnTo>
                  <a:lnTo>
                    <a:pt x="2960" y="1408"/>
                  </a:lnTo>
                  <a:lnTo>
                    <a:pt x="2963" y="1370"/>
                  </a:lnTo>
                  <a:lnTo>
                    <a:pt x="2966" y="1332"/>
                  </a:lnTo>
                  <a:lnTo>
                    <a:pt x="2969" y="1293"/>
                  </a:lnTo>
                  <a:lnTo>
                    <a:pt x="2970" y="1255"/>
                  </a:lnTo>
                  <a:lnTo>
                    <a:pt x="171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 name="Rectangle 53"/>
            <p:cNvSpPr>
              <a:spLocks noChangeArrowheads="1"/>
            </p:cNvSpPr>
            <p:nvPr/>
          </p:nvSpPr>
          <p:spPr bwMode="auto">
            <a:xfrm>
              <a:off x="4508501"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 name="Rectangle 54"/>
            <p:cNvSpPr>
              <a:spLocks noChangeArrowheads="1"/>
            </p:cNvSpPr>
            <p:nvPr/>
          </p:nvSpPr>
          <p:spPr bwMode="auto">
            <a:xfrm>
              <a:off x="4508501"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 name="Rectangle 55"/>
            <p:cNvSpPr>
              <a:spLocks noChangeArrowheads="1"/>
            </p:cNvSpPr>
            <p:nvPr/>
          </p:nvSpPr>
          <p:spPr bwMode="auto">
            <a:xfrm>
              <a:off x="4678364" y="1524000"/>
              <a:ext cx="169863" cy="471487"/>
            </a:xfrm>
            <a:prstGeom prst="rect">
              <a:avLst/>
            </a:prstGeom>
            <a:solidFill>
              <a:srgbClr val="475059"/>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 name="Rectangle 56"/>
            <p:cNvSpPr>
              <a:spLocks noChangeArrowheads="1"/>
            </p:cNvSpPr>
            <p:nvPr/>
          </p:nvSpPr>
          <p:spPr bwMode="auto">
            <a:xfrm>
              <a:off x="4678364" y="1524000"/>
              <a:ext cx="169863" cy="4714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 name="Rectangle 57"/>
            <p:cNvSpPr>
              <a:spLocks noChangeArrowheads="1"/>
            </p:cNvSpPr>
            <p:nvPr/>
          </p:nvSpPr>
          <p:spPr bwMode="auto">
            <a:xfrm>
              <a:off x="4533901" y="1576388"/>
              <a:ext cx="287338" cy="393700"/>
            </a:xfrm>
            <a:prstGeom prst="rect">
              <a:avLst/>
            </a:prstGeom>
            <a:solidFill>
              <a:srgbClr val="FFEED2"/>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 name="Rectangle 58"/>
            <p:cNvSpPr>
              <a:spLocks noChangeArrowheads="1"/>
            </p:cNvSpPr>
            <p:nvPr/>
          </p:nvSpPr>
          <p:spPr bwMode="auto">
            <a:xfrm>
              <a:off x="4533901" y="1576388"/>
              <a:ext cx="287338" cy="393700"/>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 name="Rectangle 59"/>
            <p:cNvSpPr>
              <a:spLocks noChangeArrowheads="1"/>
            </p:cNvSpPr>
            <p:nvPr/>
          </p:nvSpPr>
          <p:spPr bwMode="auto">
            <a:xfrm>
              <a:off x="4600576" y="1563688"/>
              <a:ext cx="157163" cy="26987"/>
            </a:xfrm>
            <a:prstGeom prst="rect">
              <a:avLst/>
            </a:prstGeom>
            <a:solidFill>
              <a:srgbClr val="FAAB1F"/>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 name="Rectangle 60"/>
            <p:cNvSpPr>
              <a:spLocks noChangeArrowheads="1"/>
            </p:cNvSpPr>
            <p:nvPr/>
          </p:nvSpPr>
          <p:spPr bwMode="auto">
            <a:xfrm>
              <a:off x="4600576" y="1563688"/>
              <a:ext cx="157163"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0" name="Freeform 61"/>
            <p:cNvSpPr>
              <a:spLocks noEditPoints="1"/>
            </p:cNvSpPr>
            <p:nvPr/>
          </p:nvSpPr>
          <p:spPr bwMode="auto">
            <a:xfrm>
              <a:off x="4640264" y="1530350"/>
              <a:ext cx="77788" cy="39687"/>
            </a:xfrm>
            <a:custGeom>
              <a:avLst/>
              <a:gdLst/>
              <a:ahLst/>
              <a:cxnLst>
                <a:cxn ang="0">
                  <a:pos x="198" y="0"/>
                </a:cxn>
                <a:cxn ang="0">
                  <a:pos x="158" y="4"/>
                </a:cxn>
                <a:cxn ang="0">
                  <a:pos x="120" y="15"/>
                </a:cxn>
                <a:cxn ang="0">
                  <a:pos x="87" y="34"/>
                </a:cxn>
                <a:cxn ang="0">
                  <a:pos x="58" y="59"/>
                </a:cxn>
                <a:cxn ang="0">
                  <a:pos x="34" y="88"/>
                </a:cxn>
                <a:cxn ang="0">
                  <a:pos x="15" y="121"/>
                </a:cxn>
                <a:cxn ang="0">
                  <a:pos x="4" y="158"/>
                </a:cxn>
                <a:cxn ang="0">
                  <a:pos x="0" y="198"/>
                </a:cxn>
                <a:cxn ang="0">
                  <a:pos x="395" y="198"/>
                </a:cxn>
                <a:cxn ang="0">
                  <a:pos x="391" y="158"/>
                </a:cxn>
                <a:cxn ang="0">
                  <a:pos x="379" y="121"/>
                </a:cxn>
                <a:cxn ang="0">
                  <a:pos x="362" y="88"/>
                </a:cxn>
                <a:cxn ang="0">
                  <a:pos x="337" y="59"/>
                </a:cxn>
                <a:cxn ang="0">
                  <a:pos x="308" y="34"/>
                </a:cxn>
                <a:cxn ang="0">
                  <a:pos x="274" y="15"/>
                </a:cxn>
                <a:cxn ang="0">
                  <a:pos x="237" y="4"/>
                </a:cxn>
                <a:cxn ang="0">
                  <a:pos x="198" y="0"/>
                </a:cxn>
                <a:cxn ang="0">
                  <a:pos x="198" y="149"/>
                </a:cxn>
                <a:cxn ang="0">
                  <a:pos x="178" y="145"/>
                </a:cxn>
                <a:cxn ang="0">
                  <a:pos x="162" y="135"/>
                </a:cxn>
                <a:cxn ang="0">
                  <a:pos x="151" y="118"/>
                </a:cxn>
                <a:cxn ang="0">
                  <a:pos x="147" y="99"/>
                </a:cxn>
                <a:cxn ang="0">
                  <a:pos x="148" y="89"/>
                </a:cxn>
                <a:cxn ang="0">
                  <a:pos x="156" y="71"/>
                </a:cxn>
                <a:cxn ang="0">
                  <a:pos x="169" y="57"/>
                </a:cxn>
                <a:cxn ang="0">
                  <a:pos x="187" y="49"/>
                </a:cxn>
                <a:cxn ang="0">
                  <a:pos x="198" y="48"/>
                </a:cxn>
                <a:cxn ang="0">
                  <a:pos x="217" y="53"/>
                </a:cxn>
                <a:cxn ang="0">
                  <a:pos x="234" y="63"/>
                </a:cxn>
                <a:cxn ang="0">
                  <a:pos x="244" y="79"/>
                </a:cxn>
                <a:cxn ang="0">
                  <a:pos x="248" y="99"/>
                </a:cxn>
                <a:cxn ang="0">
                  <a:pos x="247" y="109"/>
                </a:cxn>
                <a:cxn ang="0">
                  <a:pos x="240" y="128"/>
                </a:cxn>
                <a:cxn ang="0">
                  <a:pos x="226" y="141"/>
                </a:cxn>
                <a:cxn ang="0">
                  <a:pos x="208" y="148"/>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close/>
                  <a:moveTo>
                    <a:pt x="198" y="149"/>
                  </a:moveTo>
                  <a:lnTo>
                    <a:pt x="198" y="149"/>
                  </a:lnTo>
                  <a:lnTo>
                    <a:pt x="187" y="148"/>
                  </a:lnTo>
                  <a:lnTo>
                    <a:pt x="178" y="145"/>
                  </a:lnTo>
                  <a:lnTo>
                    <a:pt x="169" y="141"/>
                  </a:lnTo>
                  <a:lnTo>
                    <a:pt x="162" y="135"/>
                  </a:lnTo>
                  <a:lnTo>
                    <a:pt x="156" y="128"/>
                  </a:lnTo>
                  <a:lnTo>
                    <a:pt x="151" y="118"/>
                  </a:lnTo>
                  <a:lnTo>
                    <a:pt x="148" y="109"/>
                  </a:lnTo>
                  <a:lnTo>
                    <a:pt x="147" y="99"/>
                  </a:lnTo>
                  <a:lnTo>
                    <a:pt x="147" y="99"/>
                  </a:lnTo>
                  <a:lnTo>
                    <a:pt x="148" y="89"/>
                  </a:lnTo>
                  <a:lnTo>
                    <a:pt x="151" y="79"/>
                  </a:lnTo>
                  <a:lnTo>
                    <a:pt x="156" y="71"/>
                  </a:lnTo>
                  <a:lnTo>
                    <a:pt x="162" y="63"/>
                  </a:lnTo>
                  <a:lnTo>
                    <a:pt x="169" y="57"/>
                  </a:lnTo>
                  <a:lnTo>
                    <a:pt x="178" y="53"/>
                  </a:lnTo>
                  <a:lnTo>
                    <a:pt x="187" y="49"/>
                  </a:lnTo>
                  <a:lnTo>
                    <a:pt x="198" y="48"/>
                  </a:lnTo>
                  <a:lnTo>
                    <a:pt x="198" y="48"/>
                  </a:lnTo>
                  <a:lnTo>
                    <a:pt x="208" y="49"/>
                  </a:lnTo>
                  <a:lnTo>
                    <a:pt x="217" y="53"/>
                  </a:lnTo>
                  <a:lnTo>
                    <a:pt x="226" y="57"/>
                  </a:lnTo>
                  <a:lnTo>
                    <a:pt x="234" y="63"/>
                  </a:lnTo>
                  <a:lnTo>
                    <a:pt x="240" y="71"/>
                  </a:lnTo>
                  <a:lnTo>
                    <a:pt x="244" y="79"/>
                  </a:lnTo>
                  <a:lnTo>
                    <a:pt x="247" y="89"/>
                  </a:lnTo>
                  <a:lnTo>
                    <a:pt x="248" y="99"/>
                  </a:lnTo>
                  <a:lnTo>
                    <a:pt x="248" y="99"/>
                  </a:lnTo>
                  <a:lnTo>
                    <a:pt x="247" y="109"/>
                  </a:lnTo>
                  <a:lnTo>
                    <a:pt x="244" y="118"/>
                  </a:lnTo>
                  <a:lnTo>
                    <a:pt x="240" y="128"/>
                  </a:lnTo>
                  <a:lnTo>
                    <a:pt x="234" y="135"/>
                  </a:lnTo>
                  <a:lnTo>
                    <a:pt x="226" y="141"/>
                  </a:lnTo>
                  <a:lnTo>
                    <a:pt x="217" y="145"/>
                  </a:lnTo>
                  <a:lnTo>
                    <a:pt x="208" y="148"/>
                  </a:lnTo>
                  <a:lnTo>
                    <a:pt x="198" y="149"/>
                  </a:lnTo>
                  <a:close/>
                </a:path>
              </a:pathLst>
            </a:custGeom>
            <a:solidFill>
              <a:srgbClr val="FAAB1F"/>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1" name="Freeform 62"/>
            <p:cNvSpPr>
              <a:spLocks/>
            </p:cNvSpPr>
            <p:nvPr/>
          </p:nvSpPr>
          <p:spPr bwMode="auto">
            <a:xfrm>
              <a:off x="4640264" y="1530350"/>
              <a:ext cx="77788" cy="39687"/>
            </a:xfrm>
            <a:custGeom>
              <a:avLst/>
              <a:gdLst/>
              <a:ahLst/>
              <a:cxnLst>
                <a:cxn ang="0">
                  <a:pos x="198" y="0"/>
                </a:cxn>
                <a:cxn ang="0">
                  <a:pos x="198" y="0"/>
                </a:cxn>
                <a:cxn ang="0">
                  <a:pos x="177" y="1"/>
                </a:cxn>
                <a:cxn ang="0">
                  <a:pos x="158" y="4"/>
                </a:cxn>
                <a:cxn ang="0">
                  <a:pos x="139" y="9"/>
                </a:cxn>
                <a:cxn ang="0">
                  <a:pos x="120" y="15"/>
                </a:cxn>
                <a:cxn ang="0">
                  <a:pos x="104" y="25"/>
                </a:cxn>
                <a:cxn ang="0">
                  <a:pos x="87" y="34"/>
                </a:cxn>
                <a:cxn ang="0">
                  <a:pos x="72" y="45"/>
                </a:cxn>
                <a:cxn ang="0">
                  <a:pos x="58" y="59"/>
                </a:cxn>
                <a:cxn ang="0">
                  <a:pos x="45" y="72"/>
                </a:cxn>
                <a:cxn ang="0">
                  <a:pos x="34" y="88"/>
                </a:cxn>
                <a:cxn ang="0">
                  <a:pos x="24" y="104"/>
                </a:cxn>
                <a:cxn ang="0">
                  <a:pos x="15" y="121"/>
                </a:cxn>
                <a:cxn ang="0">
                  <a:pos x="9" y="139"/>
                </a:cxn>
                <a:cxn ang="0">
                  <a:pos x="4" y="158"/>
                </a:cxn>
                <a:cxn ang="0">
                  <a:pos x="1" y="177"/>
                </a:cxn>
                <a:cxn ang="0">
                  <a:pos x="0" y="198"/>
                </a:cxn>
                <a:cxn ang="0">
                  <a:pos x="395" y="198"/>
                </a:cxn>
                <a:cxn ang="0">
                  <a:pos x="395" y="198"/>
                </a:cxn>
                <a:cxn ang="0">
                  <a:pos x="394" y="177"/>
                </a:cxn>
                <a:cxn ang="0">
                  <a:pos x="391" y="158"/>
                </a:cxn>
                <a:cxn ang="0">
                  <a:pos x="386" y="139"/>
                </a:cxn>
                <a:cxn ang="0">
                  <a:pos x="379" y="121"/>
                </a:cxn>
                <a:cxn ang="0">
                  <a:pos x="371" y="104"/>
                </a:cxn>
                <a:cxn ang="0">
                  <a:pos x="362" y="88"/>
                </a:cxn>
                <a:cxn ang="0">
                  <a:pos x="350" y="72"/>
                </a:cxn>
                <a:cxn ang="0">
                  <a:pos x="337" y="59"/>
                </a:cxn>
                <a:cxn ang="0">
                  <a:pos x="323" y="45"/>
                </a:cxn>
                <a:cxn ang="0">
                  <a:pos x="308" y="34"/>
                </a:cxn>
                <a:cxn ang="0">
                  <a:pos x="292" y="25"/>
                </a:cxn>
                <a:cxn ang="0">
                  <a:pos x="274" y="15"/>
                </a:cxn>
                <a:cxn ang="0">
                  <a:pos x="256" y="9"/>
                </a:cxn>
                <a:cxn ang="0">
                  <a:pos x="237" y="4"/>
                </a:cxn>
                <a:cxn ang="0">
                  <a:pos x="217" y="1"/>
                </a:cxn>
                <a:cxn ang="0">
                  <a:pos x="198" y="0"/>
                </a:cxn>
              </a:cxnLst>
              <a:rect l="0" t="0" r="r" b="b"/>
              <a:pathLst>
                <a:path w="395" h="198">
                  <a:moveTo>
                    <a:pt x="198" y="0"/>
                  </a:moveTo>
                  <a:lnTo>
                    <a:pt x="198" y="0"/>
                  </a:lnTo>
                  <a:lnTo>
                    <a:pt x="177" y="1"/>
                  </a:lnTo>
                  <a:lnTo>
                    <a:pt x="158" y="4"/>
                  </a:lnTo>
                  <a:lnTo>
                    <a:pt x="139" y="9"/>
                  </a:lnTo>
                  <a:lnTo>
                    <a:pt x="120" y="15"/>
                  </a:lnTo>
                  <a:lnTo>
                    <a:pt x="104" y="25"/>
                  </a:lnTo>
                  <a:lnTo>
                    <a:pt x="87" y="34"/>
                  </a:lnTo>
                  <a:lnTo>
                    <a:pt x="72" y="45"/>
                  </a:lnTo>
                  <a:lnTo>
                    <a:pt x="58" y="59"/>
                  </a:lnTo>
                  <a:lnTo>
                    <a:pt x="45" y="72"/>
                  </a:lnTo>
                  <a:lnTo>
                    <a:pt x="34" y="88"/>
                  </a:lnTo>
                  <a:lnTo>
                    <a:pt x="24" y="104"/>
                  </a:lnTo>
                  <a:lnTo>
                    <a:pt x="15" y="121"/>
                  </a:lnTo>
                  <a:lnTo>
                    <a:pt x="9" y="139"/>
                  </a:lnTo>
                  <a:lnTo>
                    <a:pt x="4" y="158"/>
                  </a:lnTo>
                  <a:lnTo>
                    <a:pt x="1" y="177"/>
                  </a:lnTo>
                  <a:lnTo>
                    <a:pt x="0" y="198"/>
                  </a:lnTo>
                  <a:lnTo>
                    <a:pt x="395" y="198"/>
                  </a:lnTo>
                  <a:lnTo>
                    <a:pt x="395" y="198"/>
                  </a:lnTo>
                  <a:lnTo>
                    <a:pt x="394" y="177"/>
                  </a:lnTo>
                  <a:lnTo>
                    <a:pt x="391" y="158"/>
                  </a:lnTo>
                  <a:lnTo>
                    <a:pt x="386" y="139"/>
                  </a:lnTo>
                  <a:lnTo>
                    <a:pt x="379" y="121"/>
                  </a:lnTo>
                  <a:lnTo>
                    <a:pt x="371" y="104"/>
                  </a:lnTo>
                  <a:lnTo>
                    <a:pt x="362" y="88"/>
                  </a:lnTo>
                  <a:lnTo>
                    <a:pt x="350" y="72"/>
                  </a:lnTo>
                  <a:lnTo>
                    <a:pt x="337" y="59"/>
                  </a:lnTo>
                  <a:lnTo>
                    <a:pt x="323" y="45"/>
                  </a:lnTo>
                  <a:lnTo>
                    <a:pt x="308" y="34"/>
                  </a:lnTo>
                  <a:lnTo>
                    <a:pt x="292" y="25"/>
                  </a:lnTo>
                  <a:lnTo>
                    <a:pt x="274" y="15"/>
                  </a:lnTo>
                  <a:lnTo>
                    <a:pt x="256" y="9"/>
                  </a:lnTo>
                  <a:lnTo>
                    <a:pt x="237" y="4"/>
                  </a:lnTo>
                  <a:lnTo>
                    <a:pt x="217" y="1"/>
                  </a:lnTo>
                  <a:lnTo>
                    <a:pt x="19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2" name="Freeform 63"/>
            <p:cNvSpPr>
              <a:spLocks/>
            </p:cNvSpPr>
            <p:nvPr/>
          </p:nvSpPr>
          <p:spPr bwMode="auto">
            <a:xfrm>
              <a:off x="4668839" y="1541463"/>
              <a:ext cx="20638" cy="19050"/>
            </a:xfrm>
            <a:custGeom>
              <a:avLst/>
              <a:gdLst/>
              <a:ahLst/>
              <a:cxnLst>
                <a:cxn ang="0">
                  <a:pos x="51" y="101"/>
                </a:cxn>
                <a:cxn ang="0">
                  <a:pos x="51" y="101"/>
                </a:cxn>
                <a:cxn ang="0">
                  <a:pos x="40" y="100"/>
                </a:cxn>
                <a:cxn ang="0">
                  <a:pos x="31" y="97"/>
                </a:cxn>
                <a:cxn ang="0">
                  <a:pos x="22" y="93"/>
                </a:cxn>
                <a:cxn ang="0">
                  <a:pos x="15" y="87"/>
                </a:cxn>
                <a:cxn ang="0">
                  <a:pos x="9" y="80"/>
                </a:cxn>
                <a:cxn ang="0">
                  <a:pos x="4" y="70"/>
                </a:cxn>
                <a:cxn ang="0">
                  <a:pos x="1" y="61"/>
                </a:cxn>
                <a:cxn ang="0">
                  <a:pos x="0" y="51"/>
                </a:cxn>
                <a:cxn ang="0">
                  <a:pos x="0" y="51"/>
                </a:cxn>
                <a:cxn ang="0">
                  <a:pos x="1" y="41"/>
                </a:cxn>
                <a:cxn ang="0">
                  <a:pos x="4" y="31"/>
                </a:cxn>
                <a:cxn ang="0">
                  <a:pos x="9" y="23"/>
                </a:cxn>
                <a:cxn ang="0">
                  <a:pos x="15" y="15"/>
                </a:cxn>
                <a:cxn ang="0">
                  <a:pos x="22" y="9"/>
                </a:cxn>
                <a:cxn ang="0">
                  <a:pos x="31" y="5"/>
                </a:cxn>
                <a:cxn ang="0">
                  <a:pos x="40" y="1"/>
                </a:cxn>
                <a:cxn ang="0">
                  <a:pos x="51" y="0"/>
                </a:cxn>
                <a:cxn ang="0">
                  <a:pos x="51" y="0"/>
                </a:cxn>
                <a:cxn ang="0">
                  <a:pos x="61" y="1"/>
                </a:cxn>
                <a:cxn ang="0">
                  <a:pos x="70" y="5"/>
                </a:cxn>
                <a:cxn ang="0">
                  <a:pos x="79" y="9"/>
                </a:cxn>
                <a:cxn ang="0">
                  <a:pos x="87" y="15"/>
                </a:cxn>
                <a:cxn ang="0">
                  <a:pos x="93" y="23"/>
                </a:cxn>
                <a:cxn ang="0">
                  <a:pos x="97" y="31"/>
                </a:cxn>
                <a:cxn ang="0">
                  <a:pos x="100" y="41"/>
                </a:cxn>
                <a:cxn ang="0">
                  <a:pos x="101" y="51"/>
                </a:cxn>
                <a:cxn ang="0">
                  <a:pos x="101" y="51"/>
                </a:cxn>
                <a:cxn ang="0">
                  <a:pos x="100" y="61"/>
                </a:cxn>
                <a:cxn ang="0">
                  <a:pos x="97" y="70"/>
                </a:cxn>
                <a:cxn ang="0">
                  <a:pos x="93" y="80"/>
                </a:cxn>
                <a:cxn ang="0">
                  <a:pos x="87" y="87"/>
                </a:cxn>
                <a:cxn ang="0">
                  <a:pos x="79" y="93"/>
                </a:cxn>
                <a:cxn ang="0">
                  <a:pos x="70" y="97"/>
                </a:cxn>
                <a:cxn ang="0">
                  <a:pos x="61" y="100"/>
                </a:cxn>
                <a:cxn ang="0">
                  <a:pos x="51" y="101"/>
                </a:cxn>
              </a:cxnLst>
              <a:rect l="0" t="0" r="r" b="b"/>
              <a:pathLst>
                <a:path w="101" h="101">
                  <a:moveTo>
                    <a:pt x="51" y="101"/>
                  </a:moveTo>
                  <a:lnTo>
                    <a:pt x="51" y="101"/>
                  </a:lnTo>
                  <a:lnTo>
                    <a:pt x="40" y="100"/>
                  </a:lnTo>
                  <a:lnTo>
                    <a:pt x="31" y="97"/>
                  </a:lnTo>
                  <a:lnTo>
                    <a:pt x="22" y="93"/>
                  </a:lnTo>
                  <a:lnTo>
                    <a:pt x="15" y="87"/>
                  </a:lnTo>
                  <a:lnTo>
                    <a:pt x="9" y="80"/>
                  </a:lnTo>
                  <a:lnTo>
                    <a:pt x="4" y="70"/>
                  </a:lnTo>
                  <a:lnTo>
                    <a:pt x="1" y="61"/>
                  </a:lnTo>
                  <a:lnTo>
                    <a:pt x="0" y="51"/>
                  </a:lnTo>
                  <a:lnTo>
                    <a:pt x="0" y="51"/>
                  </a:lnTo>
                  <a:lnTo>
                    <a:pt x="1" y="41"/>
                  </a:lnTo>
                  <a:lnTo>
                    <a:pt x="4" y="31"/>
                  </a:lnTo>
                  <a:lnTo>
                    <a:pt x="9" y="23"/>
                  </a:lnTo>
                  <a:lnTo>
                    <a:pt x="15" y="15"/>
                  </a:lnTo>
                  <a:lnTo>
                    <a:pt x="22" y="9"/>
                  </a:lnTo>
                  <a:lnTo>
                    <a:pt x="31" y="5"/>
                  </a:lnTo>
                  <a:lnTo>
                    <a:pt x="40" y="1"/>
                  </a:lnTo>
                  <a:lnTo>
                    <a:pt x="51" y="0"/>
                  </a:lnTo>
                  <a:lnTo>
                    <a:pt x="51" y="0"/>
                  </a:lnTo>
                  <a:lnTo>
                    <a:pt x="61" y="1"/>
                  </a:lnTo>
                  <a:lnTo>
                    <a:pt x="70" y="5"/>
                  </a:lnTo>
                  <a:lnTo>
                    <a:pt x="79" y="9"/>
                  </a:lnTo>
                  <a:lnTo>
                    <a:pt x="87" y="15"/>
                  </a:lnTo>
                  <a:lnTo>
                    <a:pt x="93" y="23"/>
                  </a:lnTo>
                  <a:lnTo>
                    <a:pt x="97" y="31"/>
                  </a:lnTo>
                  <a:lnTo>
                    <a:pt x="100" y="41"/>
                  </a:lnTo>
                  <a:lnTo>
                    <a:pt x="101" y="51"/>
                  </a:lnTo>
                  <a:lnTo>
                    <a:pt x="101" y="51"/>
                  </a:lnTo>
                  <a:lnTo>
                    <a:pt x="100" y="61"/>
                  </a:lnTo>
                  <a:lnTo>
                    <a:pt x="97" y="70"/>
                  </a:lnTo>
                  <a:lnTo>
                    <a:pt x="93" y="80"/>
                  </a:lnTo>
                  <a:lnTo>
                    <a:pt x="87" y="87"/>
                  </a:lnTo>
                  <a:lnTo>
                    <a:pt x="79" y="93"/>
                  </a:lnTo>
                  <a:lnTo>
                    <a:pt x="70" y="97"/>
                  </a:lnTo>
                  <a:lnTo>
                    <a:pt x="61" y="100"/>
                  </a:lnTo>
                  <a:lnTo>
                    <a:pt x="51" y="101"/>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3" name="Freeform 64"/>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close/>
                </a:path>
              </a:pathLst>
            </a:custGeom>
            <a:solidFill>
              <a:srgbClr val="475059"/>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4" name="Freeform 65"/>
            <p:cNvSpPr>
              <a:spLocks/>
            </p:cNvSpPr>
            <p:nvPr/>
          </p:nvSpPr>
          <p:spPr bwMode="auto">
            <a:xfrm>
              <a:off x="4668839" y="1541463"/>
              <a:ext cx="20638" cy="19050"/>
            </a:xfrm>
            <a:custGeom>
              <a:avLst/>
              <a:gdLst/>
              <a:ahLst/>
              <a:cxnLst>
                <a:cxn ang="0">
                  <a:pos x="51" y="0"/>
                </a:cxn>
                <a:cxn ang="0">
                  <a:pos x="51" y="0"/>
                </a:cxn>
                <a:cxn ang="0">
                  <a:pos x="40" y="1"/>
                </a:cxn>
                <a:cxn ang="0">
                  <a:pos x="31" y="5"/>
                </a:cxn>
                <a:cxn ang="0">
                  <a:pos x="22" y="9"/>
                </a:cxn>
                <a:cxn ang="0">
                  <a:pos x="15" y="15"/>
                </a:cxn>
                <a:cxn ang="0">
                  <a:pos x="9" y="23"/>
                </a:cxn>
                <a:cxn ang="0">
                  <a:pos x="4" y="31"/>
                </a:cxn>
                <a:cxn ang="0">
                  <a:pos x="1" y="41"/>
                </a:cxn>
                <a:cxn ang="0">
                  <a:pos x="0" y="51"/>
                </a:cxn>
                <a:cxn ang="0">
                  <a:pos x="0" y="51"/>
                </a:cxn>
                <a:cxn ang="0">
                  <a:pos x="1" y="61"/>
                </a:cxn>
                <a:cxn ang="0">
                  <a:pos x="4" y="70"/>
                </a:cxn>
                <a:cxn ang="0">
                  <a:pos x="9" y="80"/>
                </a:cxn>
                <a:cxn ang="0">
                  <a:pos x="15" y="87"/>
                </a:cxn>
                <a:cxn ang="0">
                  <a:pos x="22" y="93"/>
                </a:cxn>
                <a:cxn ang="0">
                  <a:pos x="31" y="97"/>
                </a:cxn>
                <a:cxn ang="0">
                  <a:pos x="40" y="100"/>
                </a:cxn>
                <a:cxn ang="0">
                  <a:pos x="51" y="101"/>
                </a:cxn>
                <a:cxn ang="0">
                  <a:pos x="51" y="101"/>
                </a:cxn>
                <a:cxn ang="0">
                  <a:pos x="61" y="100"/>
                </a:cxn>
                <a:cxn ang="0">
                  <a:pos x="70" y="97"/>
                </a:cxn>
                <a:cxn ang="0">
                  <a:pos x="79" y="93"/>
                </a:cxn>
                <a:cxn ang="0">
                  <a:pos x="87" y="87"/>
                </a:cxn>
                <a:cxn ang="0">
                  <a:pos x="93" y="80"/>
                </a:cxn>
                <a:cxn ang="0">
                  <a:pos x="97" y="70"/>
                </a:cxn>
                <a:cxn ang="0">
                  <a:pos x="100" y="61"/>
                </a:cxn>
                <a:cxn ang="0">
                  <a:pos x="101" y="51"/>
                </a:cxn>
                <a:cxn ang="0">
                  <a:pos x="101" y="51"/>
                </a:cxn>
                <a:cxn ang="0">
                  <a:pos x="100" y="41"/>
                </a:cxn>
                <a:cxn ang="0">
                  <a:pos x="97" y="31"/>
                </a:cxn>
                <a:cxn ang="0">
                  <a:pos x="93" y="23"/>
                </a:cxn>
                <a:cxn ang="0">
                  <a:pos x="87" y="15"/>
                </a:cxn>
                <a:cxn ang="0">
                  <a:pos x="79" y="9"/>
                </a:cxn>
                <a:cxn ang="0">
                  <a:pos x="70" y="5"/>
                </a:cxn>
                <a:cxn ang="0">
                  <a:pos x="61" y="1"/>
                </a:cxn>
                <a:cxn ang="0">
                  <a:pos x="51" y="0"/>
                </a:cxn>
              </a:cxnLst>
              <a:rect l="0" t="0" r="r" b="b"/>
              <a:pathLst>
                <a:path w="101" h="101">
                  <a:moveTo>
                    <a:pt x="51" y="0"/>
                  </a:moveTo>
                  <a:lnTo>
                    <a:pt x="51" y="0"/>
                  </a:lnTo>
                  <a:lnTo>
                    <a:pt x="40" y="1"/>
                  </a:lnTo>
                  <a:lnTo>
                    <a:pt x="31" y="5"/>
                  </a:lnTo>
                  <a:lnTo>
                    <a:pt x="22" y="9"/>
                  </a:lnTo>
                  <a:lnTo>
                    <a:pt x="15" y="15"/>
                  </a:lnTo>
                  <a:lnTo>
                    <a:pt x="9" y="23"/>
                  </a:lnTo>
                  <a:lnTo>
                    <a:pt x="4" y="31"/>
                  </a:lnTo>
                  <a:lnTo>
                    <a:pt x="1" y="41"/>
                  </a:lnTo>
                  <a:lnTo>
                    <a:pt x="0" y="51"/>
                  </a:lnTo>
                  <a:lnTo>
                    <a:pt x="0" y="51"/>
                  </a:lnTo>
                  <a:lnTo>
                    <a:pt x="1" y="61"/>
                  </a:lnTo>
                  <a:lnTo>
                    <a:pt x="4" y="70"/>
                  </a:lnTo>
                  <a:lnTo>
                    <a:pt x="9" y="80"/>
                  </a:lnTo>
                  <a:lnTo>
                    <a:pt x="15" y="87"/>
                  </a:lnTo>
                  <a:lnTo>
                    <a:pt x="22" y="93"/>
                  </a:lnTo>
                  <a:lnTo>
                    <a:pt x="31" y="97"/>
                  </a:lnTo>
                  <a:lnTo>
                    <a:pt x="40" y="100"/>
                  </a:lnTo>
                  <a:lnTo>
                    <a:pt x="51" y="101"/>
                  </a:lnTo>
                  <a:lnTo>
                    <a:pt x="51" y="101"/>
                  </a:lnTo>
                  <a:lnTo>
                    <a:pt x="61" y="100"/>
                  </a:lnTo>
                  <a:lnTo>
                    <a:pt x="70" y="97"/>
                  </a:lnTo>
                  <a:lnTo>
                    <a:pt x="79" y="93"/>
                  </a:lnTo>
                  <a:lnTo>
                    <a:pt x="87" y="87"/>
                  </a:lnTo>
                  <a:lnTo>
                    <a:pt x="93" y="80"/>
                  </a:lnTo>
                  <a:lnTo>
                    <a:pt x="97" y="70"/>
                  </a:lnTo>
                  <a:lnTo>
                    <a:pt x="100" y="61"/>
                  </a:lnTo>
                  <a:lnTo>
                    <a:pt x="101" y="51"/>
                  </a:lnTo>
                  <a:lnTo>
                    <a:pt x="101" y="51"/>
                  </a:lnTo>
                  <a:lnTo>
                    <a:pt x="100" y="41"/>
                  </a:lnTo>
                  <a:lnTo>
                    <a:pt x="97" y="31"/>
                  </a:lnTo>
                  <a:lnTo>
                    <a:pt x="93" y="23"/>
                  </a:lnTo>
                  <a:lnTo>
                    <a:pt x="87" y="15"/>
                  </a:lnTo>
                  <a:lnTo>
                    <a:pt x="79" y="9"/>
                  </a:lnTo>
                  <a:lnTo>
                    <a:pt x="70" y="5"/>
                  </a:lnTo>
                  <a:lnTo>
                    <a:pt x="61" y="1"/>
                  </a:lnTo>
                  <a:lnTo>
                    <a:pt x="5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5" name="Rectangle 66"/>
            <p:cNvSpPr>
              <a:spLocks noChangeArrowheads="1"/>
            </p:cNvSpPr>
            <p:nvPr/>
          </p:nvSpPr>
          <p:spPr bwMode="auto">
            <a:xfrm>
              <a:off x="456088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6" name="Rectangle 67"/>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7" name="Rectangle 68"/>
            <p:cNvSpPr>
              <a:spLocks noChangeArrowheads="1"/>
            </p:cNvSpPr>
            <p:nvPr/>
          </p:nvSpPr>
          <p:spPr bwMode="auto">
            <a:xfrm>
              <a:off x="456088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8" name="Rectangle 69"/>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29" name="Rectangle 70"/>
            <p:cNvSpPr>
              <a:spLocks noChangeArrowheads="1"/>
            </p:cNvSpPr>
            <p:nvPr/>
          </p:nvSpPr>
          <p:spPr bwMode="auto">
            <a:xfrm>
              <a:off x="456088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0" name="Rectangle 71"/>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1" name="Rectangle 72"/>
            <p:cNvSpPr>
              <a:spLocks noChangeArrowheads="1"/>
            </p:cNvSpPr>
            <p:nvPr/>
          </p:nvSpPr>
          <p:spPr bwMode="auto">
            <a:xfrm>
              <a:off x="456088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2" name="Rectangle 73"/>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3" name="Rectangle 74"/>
            <p:cNvSpPr>
              <a:spLocks noChangeArrowheads="1"/>
            </p:cNvSpPr>
            <p:nvPr/>
          </p:nvSpPr>
          <p:spPr bwMode="auto">
            <a:xfrm>
              <a:off x="456088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4" name="Rectangle 75"/>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5" name="Rectangle 76"/>
            <p:cNvSpPr>
              <a:spLocks noChangeArrowheads="1"/>
            </p:cNvSpPr>
            <p:nvPr/>
          </p:nvSpPr>
          <p:spPr bwMode="auto">
            <a:xfrm>
              <a:off x="456088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6" name="Rectangle 77"/>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7" name="Rectangle 78"/>
            <p:cNvSpPr>
              <a:spLocks noChangeArrowheads="1"/>
            </p:cNvSpPr>
            <p:nvPr/>
          </p:nvSpPr>
          <p:spPr bwMode="auto">
            <a:xfrm>
              <a:off x="4587876"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8" name="Rectangle 7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39" name="Rectangle 80"/>
            <p:cNvSpPr>
              <a:spLocks noChangeArrowheads="1"/>
            </p:cNvSpPr>
            <p:nvPr/>
          </p:nvSpPr>
          <p:spPr bwMode="auto">
            <a:xfrm>
              <a:off x="4587876"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0" name="Rectangle 81"/>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1" name="Rectangle 82"/>
            <p:cNvSpPr>
              <a:spLocks noChangeArrowheads="1"/>
            </p:cNvSpPr>
            <p:nvPr/>
          </p:nvSpPr>
          <p:spPr bwMode="auto">
            <a:xfrm>
              <a:off x="4587876"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2" name="Rectangle 8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3" name="Rectangle 84"/>
            <p:cNvSpPr>
              <a:spLocks noChangeArrowheads="1"/>
            </p:cNvSpPr>
            <p:nvPr/>
          </p:nvSpPr>
          <p:spPr bwMode="auto">
            <a:xfrm>
              <a:off x="4587876"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4" name="Rectangle 85"/>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5" name="Rectangle 86"/>
            <p:cNvSpPr>
              <a:spLocks noChangeArrowheads="1"/>
            </p:cNvSpPr>
            <p:nvPr/>
          </p:nvSpPr>
          <p:spPr bwMode="auto">
            <a:xfrm>
              <a:off x="4587876"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6" name="Rectangle 8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7" name="Rectangle 88"/>
            <p:cNvSpPr>
              <a:spLocks noChangeArrowheads="1"/>
            </p:cNvSpPr>
            <p:nvPr/>
          </p:nvSpPr>
          <p:spPr bwMode="auto">
            <a:xfrm>
              <a:off x="4587876"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8" name="Rectangle 89"/>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49" name="Rectangle 90"/>
            <p:cNvSpPr>
              <a:spLocks noChangeArrowheads="1"/>
            </p:cNvSpPr>
            <p:nvPr/>
          </p:nvSpPr>
          <p:spPr bwMode="auto">
            <a:xfrm>
              <a:off x="4613276"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0" name="Rectangle 91"/>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1" name="Rectangle 92"/>
            <p:cNvSpPr>
              <a:spLocks noChangeArrowheads="1"/>
            </p:cNvSpPr>
            <p:nvPr/>
          </p:nvSpPr>
          <p:spPr bwMode="auto">
            <a:xfrm>
              <a:off x="4613276"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2" name="Rectangle 93"/>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3" name="Rectangle 94"/>
            <p:cNvSpPr>
              <a:spLocks noChangeArrowheads="1"/>
            </p:cNvSpPr>
            <p:nvPr/>
          </p:nvSpPr>
          <p:spPr bwMode="auto">
            <a:xfrm>
              <a:off x="4613276"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4" name="Rectangle 95"/>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5" name="Rectangle 96"/>
            <p:cNvSpPr>
              <a:spLocks noChangeArrowheads="1"/>
            </p:cNvSpPr>
            <p:nvPr/>
          </p:nvSpPr>
          <p:spPr bwMode="auto">
            <a:xfrm>
              <a:off x="4613276"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6" name="Rectangle 97"/>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7" name="Rectangle 98"/>
            <p:cNvSpPr>
              <a:spLocks noChangeArrowheads="1"/>
            </p:cNvSpPr>
            <p:nvPr/>
          </p:nvSpPr>
          <p:spPr bwMode="auto">
            <a:xfrm>
              <a:off x="4613276"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8" name="Rectangle 99"/>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59" name="Rectangle 100"/>
            <p:cNvSpPr>
              <a:spLocks noChangeArrowheads="1"/>
            </p:cNvSpPr>
            <p:nvPr/>
          </p:nvSpPr>
          <p:spPr bwMode="auto">
            <a:xfrm>
              <a:off x="4613276"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0" name="Rectangle 101"/>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1" name="Rectangle 102"/>
            <p:cNvSpPr>
              <a:spLocks noChangeArrowheads="1"/>
            </p:cNvSpPr>
            <p:nvPr/>
          </p:nvSpPr>
          <p:spPr bwMode="auto">
            <a:xfrm>
              <a:off x="4640264"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2" name="Rectangle 103"/>
            <p:cNvSpPr>
              <a:spLocks noChangeArrowheads="1"/>
            </p:cNvSpPr>
            <p:nvPr/>
          </p:nvSpPr>
          <p:spPr bwMode="auto">
            <a:xfrm>
              <a:off x="4640264"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3" name="Rectangle 104"/>
            <p:cNvSpPr>
              <a:spLocks noChangeArrowheads="1"/>
            </p:cNvSpPr>
            <p:nvPr/>
          </p:nvSpPr>
          <p:spPr bwMode="auto">
            <a:xfrm>
              <a:off x="4640264"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4" name="Rectangle 105"/>
            <p:cNvSpPr>
              <a:spLocks noChangeArrowheads="1"/>
            </p:cNvSpPr>
            <p:nvPr/>
          </p:nvSpPr>
          <p:spPr bwMode="auto">
            <a:xfrm>
              <a:off x="4640264"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5" name="Rectangle 106"/>
            <p:cNvSpPr>
              <a:spLocks noChangeArrowheads="1"/>
            </p:cNvSpPr>
            <p:nvPr/>
          </p:nvSpPr>
          <p:spPr bwMode="auto">
            <a:xfrm>
              <a:off x="4640264"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6" name="Rectangle 107"/>
            <p:cNvSpPr>
              <a:spLocks noChangeArrowheads="1"/>
            </p:cNvSpPr>
            <p:nvPr/>
          </p:nvSpPr>
          <p:spPr bwMode="auto">
            <a:xfrm>
              <a:off x="4640264"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7" name="Rectangle 108"/>
            <p:cNvSpPr>
              <a:spLocks noChangeArrowheads="1"/>
            </p:cNvSpPr>
            <p:nvPr/>
          </p:nvSpPr>
          <p:spPr bwMode="auto">
            <a:xfrm>
              <a:off x="4640264"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8" name="Rectangle 109"/>
            <p:cNvSpPr>
              <a:spLocks noChangeArrowheads="1"/>
            </p:cNvSpPr>
            <p:nvPr/>
          </p:nvSpPr>
          <p:spPr bwMode="auto">
            <a:xfrm>
              <a:off x="4640264"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69" name="Rectangle 110"/>
            <p:cNvSpPr>
              <a:spLocks noChangeArrowheads="1"/>
            </p:cNvSpPr>
            <p:nvPr/>
          </p:nvSpPr>
          <p:spPr bwMode="auto">
            <a:xfrm>
              <a:off x="4640264"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0" name="Rectangle 111"/>
            <p:cNvSpPr>
              <a:spLocks noChangeArrowheads="1"/>
            </p:cNvSpPr>
            <p:nvPr/>
          </p:nvSpPr>
          <p:spPr bwMode="auto">
            <a:xfrm>
              <a:off x="4640264"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1" name="Rectangle 112"/>
            <p:cNvSpPr>
              <a:spLocks noChangeArrowheads="1"/>
            </p:cNvSpPr>
            <p:nvPr/>
          </p:nvSpPr>
          <p:spPr bwMode="auto">
            <a:xfrm>
              <a:off x="4640264"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2" name="Rectangle 113"/>
            <p:cNvSpPr>
              <a:spLocks noChangeArrowheads="1"/>
            </p:cNvSpPr>
            <p:nvPr/>
          </p:nvSpPr>
          <p:spPr bwMode="auto">
            <a:xfrm>
              <a:off x="4640264"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3" name="Rectangle 114"/>
            <p:cNvSpPr>
              <a:spLocks noChangeArrowheads="1"/>
            </p:cNvSpPr>
            <p:nvPr/>
          </p:nvSpPr>
          <p:spPr bwMode="auto">
            <a:xfrm>
              <a:off x="4665664"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4" name="Rectangle 115"/>
            <p:cNvSpPr>
              <a:spLocks noChangeArrowheads="1"/>
            </p:cNvSpPr>
            <p:nvPr/>
          </p:nvSpPr>
          <p:spPr bwMode="auto">
            <a:xfrm>
              <a:off x="4665664"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5" name="Rectangle 116"/>
            <p:cNvSpPr>
              <a:spLocks noChangeArrowheads="1"/>
            </p:cNvSpPr>
            <p:nvPr/>
          </p:nvSpPr>
          <p:spPr bwMode="auto">
            <a:xfrm>
              <a:off x="4665664"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6" name="Rectangle 117"/>
            <p:cNvSpPr>
              <a:spLocks noChangeArrowheads="1"/>
            </p:cNvSpPr>
            <p:nvPr/>
          </p:nvSpPr>
          <p:spPr bwMode="auto">
            <a:xfrm>
              <a:off x="4665664"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7" name="Rectangle 118"/>
            <p:cNvSpPr>
              <a:spLocks noChangeArrowheads="1"/>
            </p:cNvSpPr>
            <p:nvPr/>
          </p:nvSpPr>
          <p:spPr bwMode="auto">
            <a:xfrm>
              <a:off x="4665664"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8" name="Rectangle 119"/>
            <p:cNvSpPr>
              <a:spLocks noChangeArrowheads="1"/>
            </p:cNvSpPr>
            <p:nvPr/>
          </p:nvSpPr>
          <p:spPr bwMode="auto">
            <a:xfrm>
              <a:off x="4665664"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79" name="Rectangle 120"/>
            <p:cNvSpPr>
              <a:spLocks noChangeArrowheads="1"/>
            </p:cNvSpPr>
            <p:nvPr/>
          </p:nvSpPr>
          <p:spPr bwMode="auto">
            <a:xfrm>
              <a:off x="4665664"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0" name="Rectangle 121"/>
            <p:cNvSpPr>
              <a:spLocks noChangeArrowheads="1"/>
            </p:cNvSpPr>
            <p:nvPr/>
          </p:nvSpPr>
          <p:spPr bwMode="auto">
            <a:xfrm>
              <a:off x="4665664"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1" name="Rectangle 122"/>
            <p:cNvSpPr>
              <a:spLocks noChangeArrowheads="1"/>
            </p:cNvSpPr>
            <p:nvPr/>
          </p:nvSpPr>
          <p:spPr bwMode="auto">
            <a:xfrm>
              <a:off x="4665664"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2" name="Rectangle 123"/>
            <p:cNvSpPr>
              <a:spLocks noChangeArrowheads="1"/>
            </p:cNvSpPr>
            <p:nvPr/>
          </p:nvSpPr>
          <p:spPr bwMode="auto">
            <a:xfrm>
              <a:off x="4665664"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3" name="Rectangle 124"/>
            <p:cNvSpPr>
              <a:spLocks noChangeArrowheads="1"/>
            </p:cNvSpPr>
            <p:nvPr/>
          </p:nvSpPr>
          <p:spPr bwMode="auto">
            <a:xfrm>
              <a:off x="4665664"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4" name="Rectangle 125"/>
            <p:cNvSpPr>
              <a:spLocks noChangeArrowheads="1"/>
            </p:cNvSpPr>
            <p:nvPr/>
          </p:nvSpPr>
          <p:spPr bwMode="auto">
            <a:xfrm>
              <a:off x="4665664"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5" name="Rectangle 126"/>
            <p:cNvSpPr>
              <a:spLocks noChangeArrowheads="1"/>
            </p:cNvSpPr>
            <p:nvPr/>
          </p:nvSpPr>
          <p:spPr bwMode="auto">
            <a:xfrm>
              <a:off x="4692651"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6" name="Rectangle 127"/>
            <p:cNvSpPr>
              <a:spLocks noChangeArrowheads="1"/>
            </p:cNvSpPr>
            <p:nvPr/>
          </p:nvSpPr>
          <p:spPr bwMode="auto">
            <a:xfrm>
              <a:off x="4692651"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7" name="Rectangle 128"/>
            <p:cNvSpPr>
              <a:spLocks noChangeArrowheads="1"/>
            </p:cNvSpPr>
            <p:nvPr/>
          </p:nvSpPr>
          <p:spPr bwMode="auto">
            <a:xfrm>
              <a:off x="4692651"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8" name="Rectangle 129"/>
            <p:cNvSpPr>
              <a:spLocks noChangeArrowheads="1"/>
            </p:cNvSpPr>
            <p:nvPr/>
          </p:nvSpPr>
          <p:spPr bwMode="auto">
            <a:xfrm>
              <a:off x="4692651"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89" name="Rectangle 130"/>
            <p:cNvSpPr>
              <a:spLocks noChangeArrowheads="1"/>
            </p:cNvSpPr>
            <p:nvPr/>
          </p:nvSpPr>
          <p:spPr bwMode="auto">
            <a:xfrm>
              <a:off x="4692651"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0" name="Rectangle 131"/>
            <p:cNvSpPr>
              <a:spLocks noChangeArrowheads="1"/>
            </p:cNvSpPr>
            <p:nvPr/>
          </p:nvSpPr>
          <p:spPr bwMode="auto">
            <a:xfrm>
              <a:off x="4692651"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1" name="Rectangle 132"/>
            <p:cNvSpPr>
              <a:spLocks noChangeArrowheads="1"/>
            </p:cNvSpPr>
            <p:nvPr/>
          </p:nvSpPr>
          <p:spPr bwMode="auto">
            <a:xfrm>
              <a:off x="4718051"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2" name="Rectangle 133"/>
            <p:cNvSpPr>
              <a:spLocks noChangeArrowheads="1"/>
            </p:cNvSpPr>
            <p:nvPr/>
          </p:nvSpPr>
          <p:spPr bwMode="auto">
            <a:xfrm>
              <a:off x="4718051"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3" name="Rectangle 134"/>
            <p:cNvSpPr>
              <a:spLocks noChangeArrowheads="1"/>
            </p:cNvSpPr>
            <p:nvPr/>
          </p:nvSpPr>
          <p:spPr bwMode="auto">
            <a:xfrm>
              <a:off x="4718051"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4" name="Rectangle 135"/>
            <p:cNvSpPr>
              <a:spLocks noChangeArrowheads="1"/>
            </p:cNvSpPr>
            <p:nvPr/>
          </p:nvSpPr>
          <p:spPr bwMode="auto">
            <a:xfrm>
              <a:off x="4718051"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5" name="Rectangle 136"/>
            <p:cNvSpPr>
              <a:spLocks noChangeArrowheads="1"/>
            </p:cNvSpPr>
            <p:nvPr/>
          </p:nvSpPr>
          <p:spPr bwMode="auto">
            <a:xfrm>
              <a:off x="4718051"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6" name="Rectangle 137"/>
            <p:cNvSpPr>
              <a:spLocks noChangeArrowheads="1"/>
            </p:cNvSpPr>
            <p:nvPr/>
          </p:nvSpPr>
          <p:spPr bwMode="auto">
            <a:xfrm>
              <a:off x="4718051"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7" name="Rectangle 138"/>
            <p:cNvSpPr>
              <a:spLocks noChangeArrowheads="1"/>
            </p:cNvSpPr>
            <p:nvPr/>
          </p:nvSpPr>
          <p:spPr bwMode="auto">
            <a:xfrm>
              <a:off x="4745039" y="162877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8" name="Rectangle 139"/>
            <p:cNvSpPr>
              <a:spLocks noChangeArrowheads="1"/>
            </p:cNvSpPr>
            <p:nvPr/>
          </p:nvSpPr>
          <p:spPr bwMode="auto">
            <a:xfrm>
              <a:off x="4745039" y="168116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99" name="Rectangle 140"/>
            <p:cNvSpPr>
              <a:spLocks noChangeArrowheads="1"/>
            </p:cNvSpPr>
            <p:nvPr/>
          </p:nvSpPr>
          <p:spPr bwMode="auto">
            <a:xfrm>
              <a:off x="4745039" y="1733550"/>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0" name="Rectangle 141"/>
            <p:cNvSpPr>
              <a:spLocks noChangeArrowheads="1"/>
            </p:cNvSpPr>
            <p:nvPr/>
          </p:nvSpPr>
          <p:spPr bwMode="auto">
            <a:xfrm>
              <a:off x="4745039" y="1785938"/>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1" name="Rectangle 142"/>
            <p:cNvSpPr>
              <a:spLocks noChangeArrowheads="1"/>
            </p:cNvSpPr>
            <p:nvPr/>
          </p:nvSpPr>
          <p:spPr bwMode="auto">
            <a:xfrm>
              <a:off x="4745039" y="1838325"/>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2" name="Rectangle 143"/>
            <p:cNvSpPr>
              <a:spLocks noChangeArrowheads="1"/>
            </p:cNvSpPr>
            <p:nvPr/>
          </p:nvSpPr>
          <p:spPr bwMode="auto">
            <a:xfrm>
              <a:off x="4745039" y="1890713"/>
              <a:ext cx="25400"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3" name="Rectangle 144"/>
            <p:cNvSpPr>
              <a:spLocks noChangeArrowheads="1"/>
            </p:cNvSpPr>
            <p:nvPr/>
          </p:nvSpPr>
          <p:spPr bwMode="auto">
            <a:xfrm>
              <a:off x="4770439" y="162877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4" name="Rectangle 145"/>
            <p:cNvSpPr>
              <a:spLocks noChangeArrowheads="1"/>
            </p:cNvSpPr>
            <p:nvPr/>
          </p:nvSpPr>
          <p:spPr bwMode="auto">
            <a:xfrm>
              <a:off x="4770439" y="168116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5" name="Rectangle 146"/>
            <p:cNvSpPr>
              <a:spLocks noChangeArrowheads="1"/>
            </p:cNvSpPr>
            <p:nvPr/>
          </p:nvSpPr>
          <p:spPr bwMode="auto">
            <a:xfrm>
              <a:off x="4770439" y="1733550"/>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6" name="Rectangle 147"/>
            <p:cNvSpPr>
              <a:spLocks noChangeArrowheads="1"/>
            </p:cNvSpPr>
            <p:nvPr/>
          </p:nvSpPr>
          <p:spPr bwMode="auto">
            <a:xfrm>
              <a:off x="4770439" y="1785938"/>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7" name="Rectangle 148"/>
            <p:cNvSpPr>
              <a:spLocks noChangeArrowheads="1"/>
            </p:cNvSpPr>
            <p:nvPr/>
          </p:nvSpPr>
          <p:spPr bwMode="auto">
            <a:xfrm>
              <a:off x="4770439" y="1838325"/>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8" name="Rectangle 149"/>
            <p:cNvSpPr>
              <a:spLocks noChangeArrowheads="1"/>
            </p:cNvSpPr>
            <p:nvPr/>
          </p:nvSpPr>
          <p:spPr bwMode="auto">
            <a:xfrm>
              <a:off x="4770439" y="1890713"/>
              <a:ext cx="26988" cy="26987"/>
            </a:xfrm>
            <a:prstGeom prst="rect">
              <a:avLst/>
            </a:prstGeom>
            <a:solidFill>
              <a:srgbClr val="CCBEAC"/>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09" name="Freeform 150"/>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0" name="Freeform 151"/>
            <p:cNvSpPr>
              <a:spLocks/>
            </p:cNvSpPr>
            <p:nvPr/>
          </p:nvSpPr>
          <p:spPr bwMode="auto">
            <a:xfrm>
              <a:off x="4508501" y="1524000"/>
              <a:ext cx="169863" cy="471487"/>
            </a:xfrm>
            <a:custGeom>
              <a:avLst/>
              <a:gdLst/>
              <a:ahLst/>
              <a:cxnLst>
                <a:cxn ang="0">
                  <a:pos x="858" y="0"/>
                </a:cxn>
                <a:cxn ang="0">
                  <a:pos x="0" y="0"/>
                </a:cxn>
                <a:cxn ang="0">
                  <a:pos x="0" y="2374"/>
                </a:cxn>
                <a:cxn ang="0">
                  <a:pos x="858" y="2374"/>
                </a:cxn>
                <a:cxn ang="0">
                  <a:pos x="858" y="2242"/>
                </a:cxn>
                <a:cxn ang="0">
                  <a:pos x="132" y="2242"/>
                </a:cxn>
                <a:cxn ang="0">
                  <a:pos x="132" y="264"/>
                </a:cxn>
                <a:cxn ang="0">
                  <a:pos x="468" y="264"/>
                </a:cxn>
                <a:cxn ang="0">
                  <a:pos x="468" y="198"/>
                </a:cxn>
                <a:cxn ang="0">
                  <a:pos x="669" y="198"/>
                </a:cxn>
                <a:cxn ang="0">
                  <a:pos x="669" y="198"/>
                </a:cxn>
                <a:cxn ang="0">
                  <a:pos x="672" y="181"/>
                </a:cxn>
                <a:cxn ang="0">
                  <a:pos x="677" y="165"/>
                </a:cxn>
                <a:cxn ang="0">
                  <a:pos x="683" y="149"/>
                </a:cxn>
                <a:cxn ang="0">
                  <a:pos x="692" y="134"/>
                </a:cxn>
                <a:cxn ang="0">
                  <a:pos x="700" y="120"/>
                </a:cxn>
                <a:cxn ang="0">
                  <a:pos x="710" y="106"/>
                </a:cxn>
                <a:cxn ang="0">
                  <a:pos x="722" y="94"/>
                </a:cxn>
                <a:cxn ang="0">
                  <a:pos x="734" y="82"/>
                </a:cxn>
                <a:cxn ang="0">
                  <a:pos x="746" y="72"/>
                </a:cxn>
                <a:cxn ang="0">
                  <a:pos x="761" y="63"/>
                </a:cxn>
                <a:cxn ang="0">
                  <a:pos x="775" y="55"/>
                </a:cxn>
                <a:cxn ang="0">
                  <a:pos x="791" y="47"/>
                </a:cxn>
                <a:cxn ang="0">
                  <a:pos x="806" y="42"/>
                </a:cxn>
                <a:cxn ang="0">
                  <a:pos x="824" y="37"/>
                </a:cxn>
                <a:cxn ang="0">
                  <a:pos x="840" y="35"/>
                </a:cxn>
                <a:cxn ang="0">
                  <a:pos x="858" y="33"/>
                </a:cxn>
                <a:cxn ang="0">
                  <a:pos x="858" y="0"/>
                </a:cxn>
              </a:cxnLst>
              <a:rect l="0" t="0" r="r" b="b"/>
              <a:pathLst>
                <a:path w="858" h="2374">
                  <a:moveTo>
                    <a:pt x="858" y="0"/>
                  </a:moveTo>
                  <a:lnTo>
                    <a:pt x="0" y="0"/>
                  </a:lnTo>
                  <a:lnTo>
                    <a:pt x="0" y="2374"/>
                  </a:lnTo>
                  <a:lnTo>
                    <a:pt x="858" y="2374"/>
                  </a:lnTo>
                  <a:lnTo>
                    <a:pt x="858" y="2242"/>
                  </a:lnTo>
                  <a:lnTo>
                    <a:pt x="132" y="2242"/>
                  </a:lnTo>
                  <a:lnTo>
                    <a:pt x="132" y="264"/>
                  </a:lnTo>
                  <a:lnTo>
                    <a:pt x="468" y="264"/>
                  </a:lnTo>
                  <a:lnTo>
                    <a:pt x="468" y="198"/>
                  </a:lnTo>
                  <a:lnTo>
                    <a:pt x="669" y="198"/>
                  </a:lnTo>
                  <a:lnTo>
                    <a:pt x="669" y="198"/>
                  </a:lnTo>
                  <a:lnTo>
                    <a:pt x="672" y="181"/>
                  </a:lnTo>
                  <a:lnTo>
                    <a:pt x="677" y="165"/>
                  </a:lnTo>
                  <a:lnTo>
                    <a:pt x="683" y="149"/>
                  </a:lnTo>
                  <a:lnTo>
                    <a:pt x="692" y="134"/>
                  </a:lnTo>
                  <a:lnTo>
                    <a:pt x="700" y="120"/>
                  </a:lnTo>
                  <a:lnTo>
                    <a:pt x="710" y="106"/>
                  </a:lnTo>
                  <a:lnTo>
                    <a:pt x="722" y="94"/>
                  </a:lnTo>
                  <a:lnTo>
                    <a:pt x="734" y="82"/>
                  </a:lnTo>
                  <a:lnTo>
                    <a:pt x="746" y="72"/>
                  </a:lnTo>
                  <a:lnTo>
                    <a:pt x="761" y="63"/>
                  </a:lnTo>
                  <a:lnTo>
                    <a:pt x="775" y="55"/>
                  </a:lnTo>
                  <a:lnTo>
                    <a:pt x="791" y="47"/>
                  </a:lnTo>
                  <a:lnTo>
                    <a:pt x="806" y="42"/>
                  </a:lnTo>
                  <a:lnTo>
                    <a:pt x="824" y="37"/>
                  </a:lnTo>
                  <a:lnTo>
                    <a:pt x="840" y="35"/>
                  </a:lnTo>
                  <a:lnTo>
                    <a:pt x="858" y="33"/>
                  </a:lnTo>
                  <a:lnTo>
                    <a:pt x="858"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1" name="Freeform 152"/>
            <p:cNvSpPr>
              <a:spLocks noEditPoints="1"/>
            </p:cNvSpPr>
            <p:nvPr/>
          </p:nvSpPr>
          <p:spPr bwMode="auto">
            <a:xfrm>
              <a:off x="4533901" y="1576388"/>
              <a:ext cx="144463" cy="393700"/>
            </a:xfrm>
            <a:custGeom>
              <a:avLst/>
              <a:gdLst/>
              <a:ahLst/>
              <a:cxnLst>
                <a:cxn ang="0">
                  <a:pos x="270" y="1582"/>
                </a:cxn>
                <a:cxn ang="0">
                  <a:pos x="270" y="1714"/>
                </a:cxn>
                <a:cxn ang="0">
                  <a:pos x="402" y="1714"/>
                </a:cxn>
                <a:cxn ang="0">
                  <a:pos x="402" y="1582"/>
                </a:cxn>
                <a:cxn ang="0">
                  <a:pos x="402" y="1714"/>
                </a:cxn>
                <a:cxn ang="0">
                  <a:pos x="270" y="1318"/>
                </a:cxn>
                <a:cxn ang="0">
                  <a:pos x="270" y="1450"/>
                </a:cxn>
                <a:cxn ang="0">
                  <a:pos x="402" y="1450"/>
                </a:cxn>
                <a:cxn ang="0">
                  <a:pos x="402" y="1318"/>
                </a:cxn>
                <a:cxn ang="0">
                  <a:pos x="402" y="1450"/>
                </a:cxn>
                <a:cxn ang="0">
                  <a:pos x="270" y="1055"/>
                </a:cxn>
                <a:cxn ang="0">
                  <a:pos x="270" y="1187"/>
                </a:cxn>
                <a:cxn ang="0">
                  <a:pos x="402" y="1187"/>
                </a:cxn>
                <a:cxn ang="0">
                  <a:pos x="402" y="1055"/>
                </a:cxn>
                <a:cxn ang="0">
                  <a:pos x="402" y="1187"/>
                </a:cxn>
                <a:cxn ang="0">
                  <a:pos x="270" y="791"/>
                </a:cxn>
                <a:cxn ang="0">
                  <a:pos x="270" y="923"/>
                </a:cxn>
                <a:cxn ang="0">
                  <a:pos x="402" y="923"/>
                </a:cxn>
                <a:cxn ang="0">
                  <a:pos x="402" y="791"/>
                </a:cxn>
                <a:cxn ang="0">
                  <a:pos x="402" y="923"/>
                </a:cxn>
                <a:cxn ang="0">
                  <a:pos x="270" y="527"/>
                </a:cxn>
                <a:cxn ang="0">
                  <a:pos x="270" y="659"/>
                </a:cxn>
                <a:cxn ang="0">
                  <a:pos x="402" y="659"/>
                </a:cxn>
                <a:cxn ang="0">
                  <a:pos x="402" y="527"/>
                </a:cxn>
                <a:cxn ang="0">
                  <a:pos x="402" y="659"/>
                </a:cxn>
                <a:cxn ang="0">
                  <a:pos x="270" y="263"/>
                </a:cxn>
                <a:cxn ang="0">
                  <a:pos x="270" y="395"/>
                </a:cxn>
                <a:cxn ang="0">
                  <a:pos x="402" y="395"/>
                </a:cxn>
                <a:cxn ang="0">
                  <a:pos x="402" y="263"/>
                </a:cxn>
                <a:cxn ang="0">
                  <a:pos x="402" y="395"/>
                </a:cxn>
                <a:cxn ang="0">
                  <a:pos x="0" y="1978"/>
                </a:cxn>
                <a:cxn ang="0">
                  <a:pos x="665" y="1714"/>
                </a:cxn>
                <a:cxn ang="0">
                  <a:pos x="666" y="1582"/>
                </a:cxn>
                <a:cxn ang="0">
                  <a:pos x="665" y="1450"/>
                </a:cxn>
                <a:cxn ang="0">
                  <a:pos x="534" y="1318"/>
                </a:cxn>
                <a:cxn ang="0">
                  <a:pos x="726" y="1318"/>
                </a:cxn>
                <a:cxn ang="0">
                  <a:pos x="534" y="1187"/>
                </a:cxn>
                <a:cxn ang="0">
                  <a:pos x="726" y="1055"/>
                </a:cxn>
                <a:cxn ang="0">
                  <a:pos x="534" y="923"/>
                </a:cxn>
                <a:cxn ang="0">
                  <a:pos x="666" y="791"/>
                </a:cxn>
                <a:cxn ang="0">
                  <a:pos x="666" y="659"/>
                </a:cxn>
                <a:cxn ang="0">
                  <a:pos x="666" y="527"/>
                </a:cxn>
                <a:cxn ang="0">
                  <a:pos x="666" y="395"/>
                </a:cxn>
                <a:cxn ang="0">
                  <a:pos x="666" y="263"/>
                </a:cxn>
                <a:cxn ang="0">
                  <a:pos x="726" y="66"/>
                </a:cxn>
              </a:cxnLst>
              <a:rect l="0" t="0" r="r" b="b"/>
              <a:pathLst>
                <a:path w="726" h="1978">
                  <a:moveTo>
                    <a:pt x="138" y="1714"/>
                  </a:moveTo>
                  <a:lnTo>
                    <a:pt x="138" y="1582"/>
                  </a:lnTo>
                  <a:lnTo>
                    <a:pt x="270" y="1582"/>
                  </a:lnTo>
                  <a:lnTo>
                    <a:pt x="270" y="1714"/>
                  </a:lnTo>
                  <a:lnTo>
                    <a:pt x="138" y="1714"/>
                  </a:lnTo>
                  <a:close/>
                  <a:moveTo>
                    <a:pt x="270" y="1714"/>
                  </a:moveTo>
                  <a:lnTo>
                    <a:pt x="270" y="1582"/>
                  </a:lnTo>
                  <a:lnTo>
                    <a:pt x="402" y="1582"/>
                  </a:lnTo>
                  <a:lnTo>
                    <a:pt x="402" y="1714"/>
                  </a:lnTo>
                  <a:lnTo>
                    <a:pt x="270" y="1714"/>
                  </a:lnTo>
                  <a:close/>
                  <a:moveTo>
                    <a:pt x="402" y="1714"/>
                  </a:moveTo>
                  <a:lnTo>
                    <a:pt x="402" y="1582"/>
                  </a:lnTo>
                  <a:lnTo>
                    <a:pt x="534" y="1582"/>
                  </a:lnTo>
                  <a:lnTo>
                    <a:pt x="534" y="1714"/>
                  </a:lnTo>
                  <a:lnTo>
                    <a:pt x="402" y="1714"/>
                  </a:lnTo>
                  <a:close/>
                  <a:moveTo>
                    <a:pt x="138" y="1450"/>
                  </a:moveTo>
                  <a:lnTo>
                    <a:pt x="138" y="1318"/>
                  </a:lnTo>
                  <a:lnTo>
                    <a:pt x="270" y="1318"/>
                  </a:lnTo>
                  <a:lnTo>
                    <a:pt x="270" y="1450"/>
                  </a:lnTo>
                  <a:lnTo>
                    <a:pt x="138" y="1450"/>
                  </a:lnTo>
                  <a:close/>
                  <a:moveTo>
                    <a:pt x="270" y="1450"/>
                  </a:moveTo>
                  <a:lnTo>
                    <a:pt x="270" y="1318"/>
                  </a:lnTo>
                  <a:lnTo>
                    <a:pt x="402" y="1318"/>
                  </a:lnTo>
                  <a:lnTo>
                    <a:pt x="402" y="1450"/>
                  </a:lnTo>
                  <a:lnTo>
                    <a:pt x="270" y="1450"/>
                  </a:lnTo>
                  <a:close/>
                  <a:moveTo>
                    <a:pt x="402" y="1450"/>
                  </a:moveTo>
                  <a:lnTo>
                    <a:pt x="402" y="1318"/>
                  </a:lnTo>
                  <a:lnTo>
                    <a:pt x="534" y="1318"/>
                  </a:lnTo>
                  <a:lnTo>
                    <a:pt x="534" y="1450"/>
                  </a:lnTo>
                  <a:lnTo>
                    <a:pt x="402" y="1450"/>
                  </a:lnTo>
                  <a:close/>
                  <a:moveTo>
                    <a:pt x="138" y="1187"/>
                  </a:moveTo>
                  <a:lnTo>
                    <a:pt x="138" y="1055"/>
                  </a:lnTo>
                  <a:lnTo>
                    <a:pt x="270" y="1055"/>
                  </a:lnTo>
                  <a:lnTo>
                    <a:pt x="270" y="1187"/>
                  </a:lnTo>
                  <a:lnTo>
                    <a:pt x="138" y="1187"/>
                  </a:lnTo>
                  <a:close/>
                  <a:moveTo>
                    <a:pt x="270" y="1187"/>
                  </a:moveTo>
                  <a:lnTo>
                    <a:pt x="270" y="1055"/>
                  </a:lnTo>
                  <a:lnTo>
                    <a:pt x="402" y="1055"/>
                  </a:lnTo>
                  <a:lnTo>
                    <a:pt x="402" y="1187"/>
                  </a:lnTo>
                  <a:lnTo>
                    <a:pt x="270" y="1187"/>
                  </a:lnTo>
                  <a:close/>
                  <a:moveTo>
                    <a:pt x="402" y="1187"/>
                  </a:moveTo>
                  <a:lnTo>
                    <a:pt x="402" y="1055"/>
                  </a:lnTo>
                  <a:lnTo>
                    <a:pt x="534" y="1055"/>
                  </a:lnTo>
                  <a:lnTo>
                    <a:pt x="534" y="1187"/>
                  </a:lnTo>
                  <a:lnTo>
                    <a:pt x="402" y="1187"/>
                  </a:lnTo>
                  <a:close/>
                  <a:moveTo>
                    <a:pt x="138" y="923"/>
                  </a:moveTo>
                  <a:lnTo>
                    <a:pt x="138" y="791"/>
                  </a:lnTo>
                  <a:lnTo>
                    <a:pt x="270" y="791"/>
                  </a:lnTo>
                  <a:lnTo>
                    <a:pt x="270" y="923"/>
                  </a:lnTo>
                  <a:lnTo>
                    <a:pt x="138" y="923"/>
                  </a:lnTo>
                  <a:close/>
                  <a:moveTo>
                    <a:pt x="270" y="923"/>
                  </a:moveTo>
                  <a:lnTo>
                    <a:pt x="270" y="791"/>
                  </a:lnTo>
                  <a:lnTo>
                    <a:pt x="402" y="791"/>
                  </a:lnTo>
                  <a:lnTo>
                    <a:pt x="402" y="923"/>
                  </a:lnTo>
                  <a:lnTo>
                    <a:pt x="270" y="923"/>
                  </a:lnTo>
                  <a:close/>
                  <a:moveTo>
                    <a:pt x="402" y="923"/>
                  </a:moveTo>
                  <a:lnTo>
                    <a:pt x="402" y="791"/>
                  </a:lnTo>
                  <a:lnTo>
                    <a:pt x="534" y="791"/>
                  </a:lnTo>
                  <a:lnTo>
                    <a:pt x="534" y="923"/>
                  </a:lnTo>
                  <a:lnTo>
                    <a:pt x="402" y="923"/>
                  </a:lnTo>
                  <a:close/>
                  <a:moveTo>
                    <a:pt x="138" y="659"/>
                  </a:moveTo>
                  <a:lnTo>
                    <a:pt x="138" y="527"/>
                  </a:lnTo>
                  <a:lnTo>
                    <a:pt x="270" y="527"/>
                  </a:lnTo>
                  <a:lnTo>
                    <a:pt x="270" y="659"/>
                  </a:lnTo>
                  <a:lnTo>
                    <a:pt x="138" y="659"/>
                  </a:lnTo>
                  <a:close/>
                  <a:moveTo>
                    <a:pt x="270" y="659"/>
                  </a:moveTo>
                  <a:lnTo>
                    <a:pt x="270" y="527"/>
                  </a:lnTo>
                  <a:lnTo>
                    <a:pt x="402" y="527"/>
                  </a:lnTo>
                  <a:lnTo>
                    <a:pt x="402" y="659"/>
                  </a:lnTo>
                  <a:lnTo>
                    <a:pt x="270" y="659"/>
                  </a:lnTo>
                  <a:close/>
                  <a:moveTo>
                    <a:pt x="402" y="659"/>
                  </a:moveTo>
                  <a:lnTo>
                    <a:pt x="402" y="527"/>
                  </a:lnTo>
                  <a:lnTo>
                    <a:pt x="534" y="527"/>
                  </a:lnTo>
                  <a:lnTo>
                    <a:pt x="534" y="659"/>
                  </a:lnTo>
                  <a:lnTo>
                    <a:pt x="402" y="659"/>
                  </a:lnTo>
                  <a:close/>
                  <a:moveTo>
                    <a:pt x="138" y="395"/>
                  </a:moveTo>
                  <a:lnTo>
                    <a:pt x="138" y="263"/>
                  </a:lnTo>
                  <a:lnTo>
                    <a:pt x="270" y="263"/>
                  </a:lnTo>
                  <a:lnTo>
                    <a:pt x="270" y="395"/>
                  </a:lnTo>
                  <a:lnTo>
                    <a:pt x="138" y="395"/>
                  </a:lnTo>
                  <a:close/>
                  <a:moveTo>
                    <a:pt x="270" y="395"/>
                  </a:moveTo>
                  <a:lnTo>
                    <a:pt x="270" y="263"/>
                  </a:lnTo>
                  <a:lnTo>
                    <a:pt x="402" y="263"/>
                  </a:lnTo>
                  <a:lnTo>
                    <a:pt x="402" y="395"/>
                  </a:lnTo>
                  <a:lnTo>
                    <a:pt x="270" y="395"/>
                  </a:lnTo>
                  <a:close/>
                  <a:moveTo>
                    <a:pt x="402" y="395"/>
                  </a:moveTo>
                  <a:lnTo>
                    <a:pt x="402" y="263"/>
                  </a:lnTo>
                  <a:lnTo>
                    <a:pt x="534" y="263"/>
                  </a:lnTo>
                  <a:lnTo>
                    <a:pt x="534" y="395"/>
                  </a:lnTo>
                  <a:lnTo>
                    <a:pt x="402" y="395"/>
                  </a:lnTo>
                  <a:close/>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close/>
                </a:path>
              </a:pathLst>
            </a:custGeom>
            <a:solidFill>
              <a:srgbClr val="FFEED2"/>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2" name="Rectangle 153"/>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3" name="Rectangle 154"/>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4" name="Rectangle 155"/>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5" name="Rectangle 156"/>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6" name="Rectangle 157"/>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7" name="Rectangle 158"/>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8" name="Rectangle 159"/>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19" name="Rectangle 160"/>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0" name="Rectangle 161"/>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1" name="Rectangle 162"/>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2" name="Rectangle 163"/>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3" name="Rectangle 164"/>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4" name="Rectangle 165"/>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5" name="Rectangle 166"/>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6" name="Rectangle 167"/>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7" name="Rectangle 168"/>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8" name="Rectangle 169"/>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29" name="Rectangle 170"/>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0" name="Freeform 171"/>
            <p:cNvSpPr>
              <a:spLocks/>
            </p:cNvSpPr>
            <p:nvPr/>
          </p:nvSpPr>
          <p:spPr bwMode="auto">
            <a:xfrm>
              <a:off x="4533901" y="1576388"/>
              <a:ext cx="144463" cy="393700"/>
            </a:xfrm>
            <a:custGeom>
              <a:avLst/>
              <a:gdLst/>
              <a:ahLst/>
              <a:cxnLst>
                <a:cxn ang="0">
                  <a:pos x="336" y="0"/>
                </a:cxn>
                <a:cxn ang="0">
                  <a:pos x="0" y="0"/>
                </a:cxn>
                <a:cxn ang="0">
                  <a:pos x="0" y="1978"/>
                </a:cxn>
                <a:cxn ang="0">
                  <a:pos x="726" y="1978"/>
                </a:cxn>
                <a:cxn ang="0">
                  <a:pos x="726" y="1714"/>
                </a:cxn>
                <a:cxn ang="0">
                  <a:pos x="665" y="1714"/>
                </a:cxn>
                <a:cxn ang="0">
                  <a:pos x="534" y="1714"/>
                </a:cxn>
                <a:cxn ang="0">
                  <a:pos x="534" y="1582"/>
                </a:cxn>
                <a:cxn ang="0">
                  <a:pos x="666" y="1582"/>
                </a:cxn>
                <a:cxn ang="0">
                  <a:pos x="726" y="1582"/>
                </a:cxn>
                <a:cxn ang="0">
                  <a:pos x="726" y="1450"/>
                </a:cxn>
                <a:cxn ang="0">
                  <a:pos x="665" y="1450"/>
                </a:cxn>
                <a:cxn ang="0">
                  <a:pos x="665" y="1450"/>
                </a:cxn>
                <a:cxn ang="0">
                  <a:pos x="534" y="1450"/>
                </a:cxn>
                <a:cxn ang="0">
                  <a:pos x="534" y="1318"/>
                </a:cxn>
                <a:cxn ang="0">
                  <a:pos x="666" y="1318"/>
                </a:cxn>
                <a:cxn ang="0">
                  <a:pos x="666" y="1318"/>
                </a:cxn>
                <a:cxn ang="0">
                  <a:pos x="726" y="1318"/>
                </a:cxn>
                <a:cxn ang="0">
                  <a:pos x="726" y="1187"/>
                </a:cxn>
                <a:cxn ang="0">
                  <a:pos x="665" y="1187"/>
                </a:cxn>
                <a:cxn ang="0">
                  <a:pos x="534" y="1187"/>
                </a:cxn>
                <a:cxn ang="0">
                  <a:pos x="534" y="1055"/>
                </a:cxn>
                <a:cxn ang="0">
                  <a:pos x="666" y="1055"/>
                </a:cxn>
                <a:cxn ang="0">
                  <a:pos x="726" y="1055"/>
                </a:cxn>
                <a:cxn ang="0">
                  <a:pos x="726" y="923"/>
                </a:cxn>
                <a:cxn ang="0">
                  <a:pos x="666" y="923"/>
                </a:cxn>
                <a:cxn ang="0">
                  <a:pos x="534" y="923"/>
                </a:cxn>
                <a:cxn ang="0">
                  <a:pos x="534" y="791"/>
                </a:cxn>
                <a:cxn ang="0">
                  <a:pos x="666" y="791"/>
                </a:cxn>
                <a:cxn ang="0">
                  <a:pos x="666" y="791"/>
                </a:cxn>
                <a:cxn ang="0">
                  <a:pos x="726" y="791"/>
                </a:cxn>
                <a:cxn ang="0">
                  <a:pos x="726" y="659"/>
                </a:cxn>
                <a:cxn ang="0">
                  <a:pos x="666" y="659"/>
                </a:cxn>
                <a:cxn ang="0">
                  <a:pos x="534" y="659"/>
                </a:cxn>
                <a:cxn ang="0">
                  <a:pos x="534" y="527"/>
                </a:cxn>
                <a:cxn ang="0">
                  <a:pos x="666" y="527"/>
                </a:cxn>
                <a:cxn ang="0">
                  <a:pos x="726" y="527"/>
                </a:cxn>
                <a:cxn ang="0">
                  <a:pos x="726" y="395"/>
                </a:cxn>
                <a:cxn ang="0">
                  <a:pos x="666" y="395"/>
                </a:cxn>
                <a:cxn ang="0">
                  <a:pos x="534" y="395"/>
                </a:cxn>
                <a:cxn ang="0">
                  <a:pos x="534" y="263"/>
                </a:cxn>
                <a:cxn ang="0">
                  <a:pos x="666" y="263"/>
                </a:cxn>
                <a:cxn ang="0">
                  <a:pos x="666" y="263"/>
                </a:cxn>
                <a:cxn ang="0">
                  <a:pos x="726" y="263"/>
                </a:cxn>
                <a:cxn ang="0">
                  <a:pos x="726" y="66"/>
                </a:cxn>
                <a:cxn ang="0">
                  <a:pos x="336" y="66"/>
                </a:cxn>
                <a:cxn ang="0">
                  <a:pos x="336" y="0"/>
                </a:cxn>
              </a:cxnLst>
              <a:rect l="0" t="0" r="r" b="b"/>
              <a:pathLst>
                <a:path w="726" h="1978">
                  <a:moveTo>
                    <a:pt x="336" y="0"/>
                  </a:moveTo>
                  <a:lnTo>
                    <a:pt x="0" y="0"/>
                  </a:lnTo>
                  <a:lnTo>
                    <a:pt x="0" y="1978"/>
                  </a:lnTo>
                  <a:lnTo>
                    <a:pt x="726" y="1978"/>
                  </a:lnTo>
                  <a:lnTo>
                    <a:pt x="726" y="1714"/>
                  </a:lnTo>
                  <a:lnTo>
                    <a:pt x="665" y="1714"/>
                  </a:lnTo>
                  <a:lnTo>
                    <a:pt x="534" y="1714"/>
                  </a:lnTo>
                  <a:lnTo>
                    <a:pt x="534" y="1582"/>
                  </a:lnTo>
                  <a:lnTo>
                    <a:pt x="666" y="1582"/>
                  </a:lnTo>
                  <a:lnTo>
                    <a:pt x="726" y="1582"/>
                  </a:lnTo>
                  <a:lnTo>
                    <a:pt x="726" y="1450"/>
                  </a:lnTo>
                  <a:lnTo>
                    <a:pt x="665" y="1450"/>
                  </a:lnTo>
                  <a:lnTo>
                    <a:pt x="665" y="1450"/>
                  </a:lnTo>
                  <a:lnTo>
                    <a:pt x="534" y="1450"/>
                  </a:lnTo>
                  <a:lnTo>
                    <a:pt x="534" y="1318"/>
                  </a:lnTo>
                  <a:lnTo>
                    <a:pt x="666" y="1318"/>
                  </a:lnTo>
                  <a:lnTo>
                    <a:pt x="666" y="1318"/>
                  </a:lnTo>
                  <a:lnTo>
                    <a:pt x="726" y="1318"/>
                  </a:lnTo>
                  <a:lnTo>
                    <a:pt x="726" y="1187"/>
                  </a:lnTo>
                  <a:lnTo>
                    <a:pt x="665" y="1187"/>
                  </a:lnTo>
                  <a:lnTo>
                    <a:pt x="534" y="1187"/>
                  </a:lnTo>
                  <a:lnTo>
                    <a:pt x="534" y="1055"/>
                  </a:lnTo>
                  <a:lnTo>
                    <a:pt x="666" y="1055"/>
                  </a:lnTo>
                  <a:lnTo>
                    <a:pt x="726" y="1055"/>
                  </a:lnTo>
                  <a:lnTo>
                    <a:pt x="726" y="923"/>
                  </a:lnTo>
                  <a:lnTo>
                    <a:pt x="666" y="923"/>
                  </a:lnTo>
                  <a:lnTo>
                    <a:pt x="534" y="923"/>
                  </a:lnTo>
                  <a:lnTo>
                    <a:pt x="534" y="791"/>
                  </a:lnTo>
                  <a:lnTo>
                    <a:pt x="666" y="791"/>
                  </a:lnTo>
                  <a:lnTo>
                    <a:pt x="666" y="791"/>
                  </a:lnTo>
                  <a:lnTo>
                    <a:pt x="726" y="791"/>
                  </a:lnTo>
                  <a:lnTo>
                    <a:pt x="726" y="659"/>
                  </a:lnTo>
                  <a:lnTo>
                    <a:pt x="666" y="659"/>
                  </a:lnTo>
                  <a:lnTo>
                    <a:pt x="534" y="659"/>
                  </a:lnTo>
                  <a:lnTo>
                    <a:pt x="534" y="527"/>
                  </a:lnTo>
                  <a:lnTo>
                    <a:pt x="666" y="527"/>
                  </a:lnTo>
                  <a:lnTo>
                    <a:pt x="726" y="527"/>
                  </a:lnTo>
                  <a:lnTo>
                    <a:pt x="726" y="395"/>
                  </a:lnTo>
                  <a:lnTo>
                    <a:pt x="666" y="395"/>
                  </a:lnTo>
                  <a:lnTo>
                    <a:pt x="534" y="395"/>
                  </a:lnTo>
                  <a:lnTo>
                    <a:pt x="534" y="263"/>
                  </a:lnTo>
                  <a:lnTo>
                    <a:pt x="666" y="263"/>
                  </a:lnTo>
                  <a:lnTo>
                    <a:pt x="666" y="263"/>
                  </a:lnTo>
                  <a:lnTo>
                    <a:pt x="726" y="263"/>
                  </a:lnTo>
                  <a:lnTo>
                    <a:pt x="726" y="66"/>
                  </a:lnTo>
                  <a:lnTo>
                    <a:pt x="336" y="66"/>
                  </a:lnTo>
                  <a:lnTo>
                    <a:pt x="336"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1" name="Freeform 172"/>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2" name="Freeform 173"/>
            <p:cNvSpPr>
              <a:spLocks/>
            </p:cNvSpPr>
            <p:nvPr/>
          </p:nvSpPr>
          <p:spPr bwMode="auto">
            <a:xfrm>
              <a:off x="4600576" y="1563688"/>
              <a:ext cx="77788" cy="26987"/>
            </a:xfrm>
            <a:custGeom>
              <a:avLst/>
              <a:gdLst/>
              <a:ahLst/>
              <a:cxnLst>
                <a:cxn ang="0">
                  <a:pos x="201" y="0"/>
                </a:cxn>
                <a:cxn ang="0">
                  <a:pos x="0" y="0"/>
                </a:cxn>
                <a:cxn ang="0">
                  <a:pos x="0" y="66"/>
                </a:cxn>
                <a:cxn ang="0">
                  <a:pos x="0" y="132"/>
                </a:cxn>
                <a:cxn ang="0">
                  <a:pos x="390" y="132"/>
                </a:cxn>
                <a:cxn ang="0">
                  <a:pos x="390" y="33"/>
                </a:cxn>
                <a:cxn ang="0">
                  <a:pos x="198" y="33"/>
                </a:cxn>
                <a:cxn ang="0">
                  <a:pos x="198" y="33"/>
                </a:cxn>
                <a:cxn ang="0">
                  <a:pos x="199" y="16"/>
                </a:cxn>
                <a:cxn ang="0">
                  <a:pos x="201" y="0"/>
                </a:cxn>
              </a:cxnLst>
              <a:rect l="0" t="0" r="r" b="b"/>
              <a:pathLst>
                <a:path w="390" h="132">
                  <a:moveTo>
                    <a:pt x="201" y="0"/>
                  </a:moveTo>
                  <a:lnTo>
                    <a:pt x="0" y="0"/>
                  </a:lnTo>
                  <a:lnTo>
                    <a:pt x="0" y="66"/>
                  </a:lnTo>
                  <a:lnTo>
                    <a:pt x="0" y="132"/>
                  </a:lnTo>
                  <a:lnTo>
                    <a:pt x="390" y="132"/>
                  </a:lnTo>
                  <a:lnTo>
                    <a:pt x="390" y="33"/>
                  </a:lnTo>
                  <a:lnTo>
                    <a:pt x="198" y="33"/>
                  </a:lnTo>
                  <a:lnTo>
                    <a:pt x="198" y="33"/>
                  </a:lnTo>
                  <a:lnTo>
                    <a:pt x="199" y="16"/>
                  </a:lnTo>
                  <a:lnTo>
                    <a:pt x="20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3" name="Freeform 174"/>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close/>
                </a:path>
              </a:pathLst>
            </a:custGeom>
            <a:solidFill>
              <a:srgbClr val="FCBF55"/>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4" name="Freeform 175"/>
            <p:cNvSpPr>
              <a:spLocks/>
            </p:cNvSpPr>
            <p:nvPr/>
          </p:nvSpPr>
          <p:spPr bwMode="auto">
            <a:xfrm>
              <a:off x="4640264" y="1530350"/>
              <a:ext cx="38100" cy="39687"/>
            </a:xfrm>
            <a:custGeom>
              <a:avLst/>
              <a:gdLst/>
              <a:ahLst/>
              <a:cxnLst>
                <a:cxn ang="0">
                  <a:pos x="192" y="0"/>
                </a:cxn>
                <a:cxn ang="0">
                  <a:pos x="192" y="0"/>
                </a:cxn>
                <a:cxn ang="0">
                  <a:pos x="192" y="0"/>
                </a:cxn>
                <a:cxn ang="0">
                  <a:pos x="192" y="0"/>
                </a:cxn>
                <a:cxn ang="0">
                  <a:pos x="174" y="2"/>
                </a:cxn>
                <a:cxn ang="0">
                  <a:pos x="158" y="4"/>
                </a:cxn>
                <a:cxn ang="0">
                  <a:pos x="140" y="9"/>
                </a:cxn>
                <a:cxn ang="0">
                  <a:pos x="125" y="14"/>
                </a:cxn>
                <a:cxn ang="0">
                  <a:pos x="109" y="22"/>
                </a:cxn>
                <a:cxn ang="0">
                  <a:pos x="95" y="30"/>
                </a:cxn>
                <a:cxn ang="0">
                  <a:pos x="80" y="39"/>
                </a:cxn>
                <a:cxn ang="0">
                  <a:pos x="68" y="49"/>
                </a:cxn>
                <a:cxn ang="0">
                  <a:pos x="56" y="61"/>
                </a:cxn>
                <a:cxn ang="0">
                  <a:pos x="44" y="73"/>
                </a:cxn>
                <a:cxn ang="0">
                  <a:pos x="34" y="87"/>
                </a:cxn>
                <a:cxn ang="0">
                  <a:pos x="26" y="101"/>
                </a:cxn>
                <a:cxn ang="0">
                  <a:pos x="17" y="116"/>
                </a:cxn>
                <a:cxn ang="0">
                  <a:pos x="11" y="132"/>
                </a:cxn>
                <a:cxn ang="0">
                  <a:pos x="6" y="148"/>
                </a:cxn>
                <a:cxn ang="0">
                  <a:pos x="3" y="165"/>
                </a:cxn>
                <a:cxn ang="0">
                  <a:pos x="3" y="165"/>
                </a:cxn>
                <a:cxn ang="0">
                  <a:pos x="1" y="181"/>
                </a:cxn>
                <a:cxn ang="0">
                  <a:pos x="0" y="198"/>
                </a:cxn>
                <a:cxn ang="0">
                  <a:pos x="192" y="198"/>
                </a:cxn>
                <a:cxn ang="0">
                  <a:pos x="192" y="149"/>
                </a:cxn>
                <a:cxn ang="0">
                  <a:pos x="192" y="149"/>
                </a:cxn>
                <a:cxn ang="0">
                  <a:pos x="182" y="147"/>
                </a:cxn>
                <a:cxn ang="0">
                  <a:pos x="174" y="144"/>
                </a:cxn>
                <a:cxn ang="0">
                  <a:pos x="167" y="139"/>
                </a:cxn>
                <a:cxn ang="0">
                  <a:pos x="160" y="133"/>
                </a:cxn>
                <a:cxn ang="0">
                  <a:pos x="154" y="126"/>
                </a:cxn>
                <a:cxn ang="0">
                  <a:pos x="150" y="117"/>
                </a:cxn>
                <a:cxn ang="0">
                  <a:pos x="148" y="108"/>
                </a:cxn>
                <a:cxn ang="0">
                  <a:pos x="147" y="99"/>
                </a:cxn>
                <a:cxn ang="0">
                  <a:pos x="147" y="99"/>
                </a:cxn>
                <a:cxn ang="0">
                  <a:pos x="147" y="99"/>
                </a:cxn>
                <a:cxn ang="0">
                  <a:pos x="147" y="99"/>
                </a:cxn>
                <a:cxn ang="0">
                  <a:pos x="148" y="90"/>
                </a:cxn>
                <a:cxn ang="0">
                  <a:pos x="150" y="80"/>
                </a:cxn>
                <a:cxn ang="0">
                  <a:pos x="154" y="72"/>
                </a:cxn>
                <a:cxn ang="0">
                  <a:pos x="160" y="65"/>
                </a:cxn>
                <a:cxn ang="0">
                  <a:pos x="167" y="59"/>
                </a:cxn>
                <a:cxn ang="0">
                  <a:pos x="174" y="55"/>
                </a:cxn>
                <a:cxn ang="0">
                  <a:pos x="182" y="50"/>
                </a:cxn>
                <a:cxn ang="0">
                  <a:pos x="192" y="48"/>
                </a:cxn>
                <a:cxn ang="0">
                  <a:pos x="192" y="0"/>
                </a:cxn>
              </a:cxnLst>
              <a:rect l="0" t="0" r="r" b="b"/>
              <a:pathLst>
                <a:path w="192" h="198">
                  <a:moveTo>
                    <a:pt x="192" y="0"/>
                  </a:moveTo>
                  <a:lnTo>
                    <a:pt x="192" y="0"/>
                  </a:lnTo>
                  <a:lnTo>
                    <a:pt x="192" y="0"/>
                  </a:lnTo>
                  <a:lnTo>
                    <a:pt x="192" y="0"/>
                  </a:lnTo>
                  <a:lnTo>
                    <a:pt x="174" y="2"/>
                  </a:lnTo>
                  <a:lnTo>
                    <a:pt x="158" y="4"/>
                  </a:lnTo>
                  <a:lnTo>
                    <a:pt x="140" y="9"/>
                  </a:lnTo>
                  <a:lnTo>
                    <a:pt x="125" y="14"/>
                  </a:lnTo>
                  <a:lnTo>
                    <a:pt x="109" y="22"/>
                  </a:lnTo>
                  <a:lnTo>
                    <a:pt x="95" y="30"/>
                  </a:lnTo>
                  <a:lnTo>
                    <a:pt x="80" y="39"/>
                  </a:lnTo>
                  <a:lnTo>
                    <a:pt x="68" y="49"/>
                  </a:lnTo>
                  <a:lnTo>
                    <a:pt x="56" y="61"/>
                  </a:lnTo>
                  <a:lnTo>
                    <a:pt x="44" y="73"/>
                  </a:lnTo>
                  <a:lnTo>
                    <a:pt x="34" y="87"/>
                  </a:lnTo>
                  <a:lnTo>
                    <a:pt x="26" y="101"/>
                  </a:lnTo>
                  <a:lnTo>
                    <a:pt x="17" y="116"/>
                  </a:lnTo>
                  <a:lnTo>
                    <a:pt x="11" y="132"/>
                  </a:lnTo>
                  <a:lnTo>
                    <a:pt x="6" y="148"/>
                  </a:lnTo>
                  <a:lnTo>
                    <a:pt x="3" y="165"/>
                  </a:lnTo>
                  <a:lnTo>
                    <a:pt x="3" y="165"/>
                  </a:lnTo>
                  <a:lnTo>
                    <a:pt x="1" y="181"/>
                  </a:lnTo>
                  <a:lnTo>
                    <a:pt x="0" y="198"/>
                  </a:lnTo>
                  <a:lnTo>
                    <a:pt x="192" y="198"/>
                  </a:lnTo>
                  <a:lnTo>
                    <a:pt x="192" y="149"/>
                  </a:lnTo>
                  <a:lnTo>
                    <a:pt x="192" y="149"/>
                  </a:lnTo>
                  <a:lnTo>
                    <a:pt x="182" y="147"/>
                  </a:lnTo>
                  <a:lnTo>
                    <a:pt x="174" y="144"/>
                  </a:lnTo>
                  <a:lnTo>
                    <a:pt x="167" y="139"/>
                  </a:lnTo>
                  <a:lnTo>
                    <a:pt x="160" y="133"/>
                  </a:lnTo>
                  <a:lnTo>
                    <a:pt x="154" y="126"/>
                  </a:lnTo>
                  <a:lnTo>
                    <a:pt x="150" y="117"/>
                  </a:lnTo>
                  <a:lnTo>
                    <a:pt x="148" y="108"/>
                  </a:lnTo>
                  <a:lnTo>
                    <a:pt x="147" y="99"/>
                  </a:lnTo>
                  <a:lnTo>
                    <a:pt x="147" y="99"/>
                  </a:lnTo>
                  <a:lnTo>
                    <a:pt x="147" y="99"/>
                  </a:lnTo>
                  <a:lnTo>
                    <a:pt x="147" y="99"/>
                  </a:lnTo>
                  <a:lnTo>
                    <a:pt x="148" y="90"/>
                  </a:lnTo>
                  <a:lnTo>
                    <a:pt x="150" y="80"/>
                  </a:lnTo>
                  <a:lnTo>
                    <a:pt x="154" y="72"/>
                  </a:lnTo>
                  <a:lnTo>
                    <a:pt x="160" y="65"/>
                  </a:lnTo>
                  <a:lnTo>
                    <a:pt x="167" y="59"/>
                  </a:lnTo>
                  <a:lnTo>
                    <a:pt x="174" y="55"/>
                  </a:lnTo>
                  <a:lnTo>
                    <a:pt x="182" y="50"/>
                  </a:lnTo>
                  <a:lnTo>
                    <a:pt x="192" y="48"/>
                  </a:lnTo>
                  <a:lnTo>
                    <a:pt x="19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5" name="Freeform 176"/>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close/>
                </a:path>
              </a:pathLst>
            </a:custGeom>
            <a:solidFill>
              <a:srgbClr val="7F807E"/>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6" name="Freeform 177"/>
            <p:cNvSpPr>
              <a:spLocks/>
            </p:cNvSpPr>
            <p:nvPr/>
          </p:nvSpPr>
          <p:spPr bwMode="auto">
            <a:xfrm>
              <a:off x="4668839" y="1541463"/>
              <a:ext cx="9525" cy="19050"/>
            </a:xfrm>
            <a:custGeom>
              <a:avLst/>
              <a:gdLst/>
              <a:ahLst/>
              <a:cxnLst>
                <a:cxn ang="0">
                  <a:pos x="45" y="0"/>
                </a:cxn>
                <a:cxn ang="0">
                  <a:pos x="45" y="0"/>
                </a:cxn>
                <a:cxn ang="0">
                  <a:pos x="35" y="2"/>
                </a:cxn>
                <a:cxn ang="0">
                  <a:pos x="27" y="7"/>
                </a:cxn>
                <a:cxn ang="0">
                  <a:pos x="20" y="11"/>
                </a:cxn>
                <a:cxn ang="0">
                  <a:pos x="13" y="17"/>
                </a:cxn>
                <a:cxn ang="0">
                  <a:pos x="7" y="24"/>
                </a:cxn>
                <a:cxn ang="0">
                  <a:pos x="3" y="32"/>
                </a:cxn>
                <a:cxn ang="0">
                  <a:pos x="1" y="42"/>
                </a:cxn>
                <a:cxn ang="0">
                  <a:pos x="0" y="51"/>
                </a:cxn>
                <a:cxn ang="0">
                  <a:pos x="0" y="51"/>
                </a:cxn>
                <a:cxn ang="0">
                  <a:pos x="0" y="51"/>
                </a:cxn>
                <a:cxn ang="0">
                  <a:pos x="1" y="60"/>
                </a:cxn>
                <a:cxn ang="0">
                  <a:pos x="3" y="69"/>
                </a:cxn>
                <a:cxn ang="0">
                  <a:pos x="7" y="78"/>
                </a:cxn>
                <a:cxn ang="0">
                  <a:pos x="13" y="85"/>
                </a:cxn>
                <a:cxn ang="0">
                  <a:pos x="20" y="91"/>
                </a:cxn>
                <a:cxn ang="0">
                  <a:pos x="27" y="96"/>
                </a:cxn>
                <a:cxn ang="0">
                  <a:pos x="35" y="99"/>
                </a:cxn>
                <a:cxn ang="0">
                  <a:pos x="45" y="101"/>
                </a:cxn>
                <a:cxn ang="0">
                  <a:pos x="45" y="0"/>
                </a:cxn>
              </a:cxnLst>
              <a:rect l="0" t="0" r="r" b="b"/>
              <a:pathLst>
                <a:path w="45" h="101">
                  <a:moveTo>
                    <a:pt x="45" y="0"/>
                  </a:moveTo>
                  <a:lnTo>
                    <a:pt x="45" y="0"/>
                  </a:lnTo>
                  <a:lnTo>
                    <a:pt x="35" y="2"/>
                  </a:lnTo>
                  <a:lnTo>
                    <a:pt x="27" y="7"/>
                  </a:lnTo>
                  <a:lnTo>
                    <a:pt x="20" y="11"/>
                  </a:lnTo>
                  <a:lnTo>
                    <a:pt x="13" y="17"/>
                  </a:lnTo>
                  <a:lnTo>
                    <a:pt x="7" y="24"/>
                  </a:lnTo>
                  <a:lnTo>
                    <a:pt x="3" y="32"/>
                  </a:lnTo>
                  <a:lnTo>
                    <a:pt x="1" y="42"/>
                  </a:lnTo>
                  <a:lnTo>
                    <a:pt x="0" y="51"/>
                  </a:lnTo>
                  <a:lnTo>
                    <a:pt x="0" y="51"/>
                  </a:lnTo>
                  <a:lnTo>
                    <a:pt x="0" y="51"/>
                  </a:lnTo>
                  <a:lnTo>
                    <a:pt x="1" y="60"/>
                  </a:lnTo>
                  <a:lnTo>
                    <a:pt x="3" y="69"/>
                  </a:lnTo>
                  <a:lnTo>
                    <a:pt x="7" y="78"/>
                  </a:lnTo>
                  <a:lnTo>
                    <a:pt x="13" y="85"/>
                  </a:lnTo>
                  <a:lnTo>
                    <a:pt x="20" y="91"/>
                  </a:lnTo>
                  <a:lnTo>
                    <a:pt x="27" y="96"/>
                  </a:lnTo>
                  <a:lnTo>
                    <a:pt x="35" y="99"/>
                  </a:lnTo>
                  <a:lnTo>
                    <a:pt x="45" y="101"/>
                  </a:lnTo>
                  <a:lnTo>
                    <a:pt x="45"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7" name="Rectangle 178"/>
            <p:cNvSpPr>
              <a:spLocks noChangeArrowheads="1"/>
            </p:cNvSpPr>
            <p:nvPr/>
          </p:nvSpPr>
          <p:spPr bwMode="auto">
            <a:xfrm>
              <a:off x="4560889"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8" name="Rectangle 179"/>
            <p:cNvSpPr>
              <a:spLocks noChangeArrowheads="1"/>
            </p:cNvSpPr>
            <p:nvPr/>
          </p:nvSpPr>
          <p:spPr bwMode="auto">
            <a:xfrm>
              <a:off x="4560889"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39" name="Rectangle 180"/>
            <p:cNvSpPr>
              <a:spLocks noChangeArrowheads="1"/>
            </p:cNvSpPr>
            <p:nvPr/>
          </p:nvSpPr>
          <p:spPr bwMode="auto">
            <a:xfrm>
              <a:off x="4560889"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0" name="Rectangle 181"/>
            <p:cNvSpPr>
              <a:spLocks noChangeArrowheads="1"/>
            </p:cNvSpPr>
            <p:nvPr/>
          </p:nvSpPr>
          <p:spPr bwMode="auto">
            <a:xfrm>
              <a:off x="4560889"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1" name="Rectangle 182"/>
            <p:cNvSpPr>
              <a:spLocks noChangeArrowheads="1"/>
            </p:cNvSpPr>
            <p:nvPr/>
          </p:nvSpPr>
          <p:spPr bwMode="auto">
            <a:xfrm>
              <a:off x="4560889"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2" name="Rectangle 183"/>
            <p:cNvSpPr>
              <a:spLocks noChangeArrowheads="1"/>
            </p:cNvSpPr>
            <p:nvPr/>
          </p:nvSpPr>
          <p:spPr bwMode="auto">
            <a:xfrm>
              <a:off x="4560889"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3" name="Rectangle 184"/>
            <p:cNvSpPr>
              <a:spLocks noChangeArrowheads="1"/>
            </p:cNvSpPr>
            <p:nvPr/>
          </p:nvSpPr>
          <p:spPr bwMode="auto">
            <a:xfrm>
              <a:off x="4560889"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4" name="Rectangle 185"/>
            <p:cNvSpPr>
              <a:spLocks noChangeArrowheads="1"/>
            </p:cNvSpPr>
            <p:nvPr/>
          </p:nvSpPr>
          <p:spPr bwMode="auto">
            <a:xfrm>
              <a:off x="4560889"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5" name="Rectangle 186"/>
            <p:cNvSpPr>
              <a:spLocks noChangeArrowheads="1"/>
            </p:cNvSpPr>
            <p:nvPr/>
          </p:nvSpPr>
          <p:spPr bwMode="auto">
            <a:xfrm>
              <a:off x="4560889"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6" name="Rectangle 187"/>
            <p:cNvSpPr>
              <a:spLocks noChangeArrowheads="1"/>
            </p:cNvSpPr>
            <p:nvPr/>
          </p:nvSpPr>
          <p:spPr bwMode="auto">
            <a:xfrm>
              <a:off x="4560889"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7" name="Rectangle 188"/>
            <p:cNvSpPr>
              <a:spLocks noChangeArrowheads="1"/>
            </p:cNvSpPr>
            <p:nvPr/>
          </p:nvSpPr>
          <p:spPr bwMode="auto">
            <a:xfrm>
              <a:off x="4560889"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8" name="Rectangle 189"/>
            <p:cNvSpPr>
              <a:spLocks noChangeArrowheads="1"/>
            </p:cNvSpPr>
            <p:nvPr/>
          </p:nvSpPr>
          <p:spPr bwMode="auto">
            <a:xfrm>
              <a:off x="4560889"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49" name="Rectangle 190"/>
            <p:cNvSpPr>
              <a:spLocks noChangeArrowheads="1"/>
            </p:cNvSpPr>
            <p:nvPr/>
          </p:nvSpPr>
          <p:spPr bwMode="auto">
            <a:xfrm>
              <a:off x="4587876" y="162877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0" name="Rectangle 191"/>
            <p:cNvSpPr>
              <a:spLocks noChangeArrowheads="1"/>
            </p:cNvSpPr>
            <p:nvPr/>
          </p:nvSpPr>
          <p:spPr bwMode="auto">
            <a:xfrm>
              <a:off x="4587876" y="162877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1" name="Rectangle 192"/>
            <p:cNvSpPr>
              <a:spLocks noChangeArrowheads="1"/>
            </p:cNvSpPr>
            <p:nvPr/>
          </p:nvSpPr>
          <p:spPr bwMode="auto">
            <a:xfrm>
              <a:off x="4587876" y="168116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2" name="Rectangle 193"/>
            <p:cNvSpPr>
              <a:spLocks noChangeArrowheads="1"/>
            </p:cNvSpPr>
            <p:nvPr/>
          </p:nvSpPr>
          <p:spPr bwMode="auto">
            <a:xfrm>
              <a:off x="4587876" y="168116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3" name="Rectangle 194"/>
            <p:cNvSpPr>
              <a:spLocks noChangeArrowheads="1"/>
            </p:cNvSpPr>
            <p:nvPr/>
          </p:nvSpPr>
          <p:spPr bwMode="auto">
            <a:xfrm>
              <a:off x="4587876" y="1733550"/>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4" name="Rectangle 195"/>
            <p:cNvSpPr>
              <a:spLocks noChangeArrowheads="1"/>
            </p:cNvSpPr>
            <p:nvPr/>
          </p:nvSpPr>
          <p:spPr bwMode="auto">
            <a:xfrm>
              <a:off x="4587876" y="1733550"/>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5" name="Rectangle 196"/>
            <p:cNvSpPr>
              <a:spLocks noChangeArrowheads="1"/>
            </p:cNvSpPr>
            <p:nvPr/>
          </p:nvSpPr>
          <p:spPr bwMode="auto">
            <a:xfrm>
              <a:off x="4587876" y="1785938"/>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6" name="Rectangle 197"/>
            <p:cNvSpPr>
              <a:spLocks noChangeArrowheads="1"/>
            </p:cNvSpPr>
            <p:nvPr/>
          </p:nvSpPr>
          <p:spPr bwMode="auto">
            <a:xfrm>
              <a:off x="4587876" y="1785938"/>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7" name="Rectangle 198"/>
            <p:cNvSpPr>
              <a:spLocks noChangeArrowheads="1"/>
            </p:cNvSpPr>
            <p:nvPr/>
          </p:nvSpPr>
          <p:spPr bwMode="auto">
            <a:xfrm>
              <a:off x="4587876" y="1838325"/>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8" name="Rectangle 199"/>
            <p:cNvSpPr>
              <a:spLocks noChangeArrowheads="1"/>
            </p:cNvSpPr>
            <p:nvPr/>
          </p:nvSpPr>
          <p:spPr bwMode="auto">
            <a:xfrm>
              <a:off x="4587876" y="1838325"/>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59" name="Rectangle 200"/>
            <p:cNvSpPr>
              <a:spLocks noChangeArrowheads="1"/>
            </p:cNvSpPr>
            <p:nvPr/>
          </p:nvSpPr>
          <p:spPr bwMode="auto">
            <a:xfrm>
              <a:off x="4587876" y="1890713"/>
              <a:ext cx="25400"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0" name="Rectangle 201"/>
            <p:cNvSpPr>
              <a:spLocks noChangeArrowheads="1"/>
            </p:cNvSpPr>
            <p:nvPr/>
          </p:nvSpPr>
          <p:spPr bwMode="auto">
            <a:xfrm>
              <a:off x="4587876" y="1890713"/>
              <a:ext cx="25400"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1" name="Rectangle 202"/>
            <p:cNvSpPr>
              <a:spLocks noChangeArrowheads="1"/>
            </p:cNvSpPr>
            <p:nvPr/>
          </p:nvSpPr>
          <p:spPr bwMode="auto">
            <a:xfrm>
              <a:off x="4613276" y="162877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2" name="Rectangle 203"/>
            <p:cNvSpPr>
              <a:spLocks noChangeArrowheads="1"/>
            </p:cNvSpPr>
            <p:nvPr/>
          </p:nvSpPr>
          <p:spPr bwMode="auto">
            <a:xfrm>
              <a:off x="4613276" y="162877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3" name="Rectangle 204"/>
            <p:cNvSpPr>
              <a:spLocks noChangeArrowheads="1"/>
            </p:cNvSpPr>
            <p:nvPr/>
          </p:nvSpPr>
          <p:spPr bwMode="auto">
            <a:xfrm>
              <a:off x="4613276" y="168116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4" name="Rectangle 205"/>
            <p:cNvSpPr>
              <a:spLocks noChangeArrowheads="1"/>
            </p:cNvSpPr>
            <p:nvPr/>
          </p:nvSpPr>
          <p:spPr bwMode="auto">
            <a:xfrm>
              <a:off x="4613276" y="168116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5" name="Rectangle 207"/>
            <p:cNvSpPr>
              <a:spLocks noChangeArrowheads="1"/>
            </p:cNvSpPr>
            <p:nvPr/>
          </p:nvSpPr>
          <p:spPr bwMode="auto">
            <a:xfrm>
              <a:off x="4613276" y="1733550"/>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6" name="Rectangle 208"/>
            <p:cNvSpPr>
              <a:spLocks noChangeArrowheads="1"/>
            </p:cNvSpPr>
            <p:nvPr/>
          </p:nvSpPr>
          <p:spPr bwMode="auto">
            <a:xfrm>
              <a:off x="4613276" y="1733550"/>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7" name="Rectangle 209"/>
            <p:cNvSpPr>
              <a:spLocks noChangeArrowheads="1"/>
            </p:cNvSpPr>
            <p:nvPr/>
          </p:nvSpPr>
          <p:spPr bwMode="auto">
            <a:xfrm>
              <a:off x="4613276" y="1785938"/>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8" name="Rectangle 210"/>
            <p:cNvSpPr>
              <a:spLocks noChangeArrowheads="1"/>
            </p:cNvSpPr>
            <p:nvPr/>
          </p:nvSpPr>
          <p:spPr bwMode="auto">
            <a:xfrm>
              <a:off x="4613276" y="1785938"/>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69" name="Rectangle 211"/>
            <p:cNvSpPr>
              <a:spLocks noChangeArrowheads="1"/>
            </p:cNvSpPr>
            <p:nvPr/>
          </p:nvSpPr>
          <p:spPr bwMode="auto">
            <a:xfrm>
              <a:off x="4613276" y="1838325"/>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0" name="Rectangle 212"/>
            <p:cNvSpPr>
              <a:spLocks noChangeArrowheads="1"/>
            </p:cNvSpPr>
            <p:nvPr/>
          </p:nvSpPr>
          <p:spPr bwMode="auto">
            <a:xfrm>
              <a:off x="4613276" y="1838325"/>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1" name="Rectangle 213"/>
            <p:cNvSpPr>
              <a:spLocks noChangeArrowheads="1"/>
            </p:cNvSpPr>
            <p:nvPr/>
          </p:nvSpPr>
          <p:spPr bwMode="auto">
            <a:xfrm>
              <a:off x="4613276" y="1890713"/>
              <a:ext cx="26988" cy="26987"/>
            </a:xfrm>
            <a:prstGeom prst="rect">
              <a:avLst/>
            </a:prstGeom>
            <a:solidFill>
              <a:srgbClr val="DBCCB7"/>
            </a:solid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2" name="Rectangle 214"/>
            <p:cNvSpPr>
              <a:spLocks noChangeArrowheads="1"/>
            </p:cNvSpPr>
            <p:nvPr/>
          </p:nvSpPr>
          <p:spPr bwMode="auto">
            <a:xfrm>
              <a:off x="4613276" y="1890713"/>
              <a:ext cx="26988" cy="26987"/>
            </a:xfrm>
            <a:prstGeom prst="rect">
              <a:avLst/>
            </a:prstGeom>
            <a:noFill/>
            <a:ln w="9525">
              <a:noFill/>
              <a:miter lim="800000"/>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3" name="Freeform 215"/>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4" name="Freeform 216"/>
            <p:cNvSpPr>
              <a:spLocks/>
            </p:cNvSpPr>
            <p:nvPr/>
          </p:nvSpPr>
          <p:spPr bwMode="auto">
            <a:xfrm>
              <a:off x="4640263" y="1628775"/>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5" name="Freeform 217"/>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6" name="Freeform 218"/>
            <p:cNvSpPr>
              <a:spLocks/>
            </p:cNvSpPr>
            <p:nvPr/>
          </p:nvSpPr>
          <p:spPr bwMode="auto">
            <a:xfrm>
              <a:off x="4640263" y="1681163"/>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7" name="Freeform 219"/>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8" name="Freeform 220"/>
            <p:cNvSpPr>
              <a:spLocks/>
            </p:cNvSpPr>
            <p:nvPr/>
          </p:nvSpPr>
          <p:spPr bwMode="auto">
            <a:xfrm>
              <a:off x="4640263" y="1733550"/>
              <a:ext cx="25400" cy="26987"/>
            </a:xfrm>
            <a:custGeom>
              <a:avLst/>
              <a:gdLst/>
              <a:ahLst/>
              <a:cxnLst>
                <a:cxn ang="0">
                  <a:pos x="132" y="0"/>
                </a:cxn>
                <a:cxn ang="0">
                  <a:pos x="0" y="0"/>
                </a:cxn>
                <a:cxn ang="0">
                  <a:pos x="0" y="132"/>
                </a:cxn>
                <a:cxn ang="0">
                  <a:pos x="132" y="132"/>
                </a:cxn>
                <a:cxn ang="0">
                  <a:pos x="131" y="132"/>
                </a:cxn>
                <a:cxn ang="0">
                  <a:pos x="131" y="0"/>
                </a:cxn>
                <a:cxn ang="0">
                  <a:pos x="132" y="0"/>
                </a:cxn>
                <a:cxn ang="0">
                  <a:pos x="132" y="0"/>
                </a:cxn>
              </a:cxnLst>
              <a:rect l="0" t="0" r="r" b="b"/>
              <a:pathLst>
                <a:path w="132" h="132">
                  <a:moveTo>
                    <a:pt x="132" y="0"/>
                  </a:moveTo>
                  <a:lnTo>
                    <a:pt x="0" y="0"/>
                  </a:lnTo>
                  <a:lnTo>
                    <a:pt x="0" y="132"/>
                  </a:lnTo>
                  <a:lnTo>
                    <a:pt x="132"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79" name="Freeform 221"/>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0" name="Freeform 222"/>
            <p:cNvSpPr>
              <a:spLocks/>
            </p:cNvSpPr>
            <p:nvPr/>
          </p:nvSpPr>
          <p:spPr bwMode="auto">
            <a:xfrm>
              <a:off x="4640263" y="1785938"/>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1" name="Freeform 223"/>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2" name="Freeform 224"/>
            <p:cNvSpPr>
              <a:spLocks/>
            </p:cNvSpPr>
            <p:nvPr/>
          </p:nvSpPr>
          <p:spPr bwMode="auto">
            <a:xfrm>
              <a:off x="4640263" y="1838325"/>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3" name="Freeform 225"/>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4" name="Freeform 226"/>
            <p:cNvSpPr>
              <a:spLocks/>
            </p:cNvSpPr>
            <p:nvPr/>
          </p:nvSpPr>
          <p:spPr bwMode="auto">
            <a:xfrm>
              <a:off x="4640263" y="1890713"/>
              <a:ext cx="25400" cy="26987"/>
            </a:xfrm>
            <a:custGeom>
              <a:avLst/>
              <a:gdLst/>
              <a:ahLst/>
              <a:cxnLst>
                <a:cxn ang="0">
                  <a:pos x="132" y="0"/>
                </a:cxn>
                <a:cxn ang="0">
                  <a:pos x="0" y="0"/>
                </a:cxn>
                <a:cxn ang="0">
                  <a:pos x="0" y="132"/>
                </a:cxn>
                <a:cxn ang="0">
                  <a:pos x="131" y="132"/>
                </a:cxn>
                <a:cxn ang="0">
                  <a:pos x="131" y="0"/>
                </a:cxn>
                <a:cxn ang="0">
                  <a:pos x="132" y="0"/>
                </a:cxn>
                <a:cxn ang="0">
                  <a:pos x="132" y="0"/>
                </a:cxn>
              </a:cxnLst>
              <a:rect l="0" t="0" r="r" b="b"/>
              <a:pathLst>
                <a:path w="132" h="132">
                  <a:moveTo>
                    <a:pt x="132" y="0"/>
                  </a:moveTo>
                  <a:lnTo>
                    <a:pt x="0" y="0"/>
                  </a:lnTo>
                  <a:lnTo>
                    <a:pt x="0" y="132"/>
                  </a:lnTo>
                  <a:lnTo>
                    <a:pt x="131" y="132"/>
                  </a:lnTo>
                  <a:lnTo>
                    <a:pt x="131" y="0"/>
                  </a:lnTo>
                  <a:lnTo>
                    <a:pt x="132" y="0"/>
                  </a:lnTo>
                  <a:lnTo>
                    <a:pt x="132"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5" name="Freeform 227"/>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6" name="Freeform 228"/>
            <p:cNvSpPr>
              <a:spLocks/>
            </p:cNvSpPr>
            <p:nvPr/>
          </p:nvSpPr>
          <p:spPr bwMode="auto">
            <a:xfrm>
              <a:off x="4665663" y="1628775"/>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7" name="Freeform 229"/>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8" name="Freeform 230"/>
            <p:cNvSpPr>
              <a:spLocks/>
            </p:cNvSpPr>
            <p:nvPr/>
          </p:nvSpPr>
          <p:spPr bwMode="auto">
            <a:xfrm>
              <a:off x="4665663" y="1681163"/>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89" name="Freeform 231"/>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0" name="Freeform 232"/>
            <p:cNvSpPr>
              <a:spLocks/>
            </p:cNvSpPr>
            <p:nvPr/>
          </p:nvSpPr>
          <p:spPr bwMode="auto">
            <a:xfrm>
              <a:off x="4665663" y="1733550"/>
              <a:ext cx="12700" cy="26987"/>
            </a:xfrm>
            <a:custGeom>
              <a:avLst/>
              <a:gdLst/>
              <a:ahLst/>
              <a:cxnLst>
                <a:cxn ang="0">
                  <a:pos x="61" y="0"/>
                </a:cxn>
                <a:cxn ang="0">
                  <a:pos x="1" y="0"/>
                </a:cxn>
                <a:cxn ang="0">
                  <a:pos x="0" y="0"/>
                </a:cxn>
                <a:cxn ang="0">
                  <a:pos x="0" y="132"/>
                </a:cxn>
                <a:cxn ang="0">
                  <a:pos x="1" y="132"/>
                </a:cxn>
                <a:cxn ang="0">
                  <a:pos x="61" y="132"/>
                </a:cxn>
                <a:cxn ang="0">
                  <a:pos x="61" y="0"/>
                </a:cxn>
              </a:cxnLst>
              <a:rect l="0" t="0" r="r" b="b"/>
              <a:pathLst>
                <a:path w="61" h="132">
                  <a:moveTo>
                    <a:pt x="61" y="0"/>
                  </a:moveTo>
                  <a:lnTo>
                    <a:pt x="1" y="0"/>
                  </a:lnTo>
                  <a:lnTo>
                    <a:pt x="0" y="0"/>
                  </a:lnTo>
                  <a:lnTo>
                    <a:pt x="0" y="132"/>
                  </a:lnTo>
                  <a:lnTo>
                    <a:pt x="1"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1" name="Freeform 233"/>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2" name="Freeform 234"/>
            <p:cNvSpPr>
              <a:spLocks/>
            </p:cNvSpPr>
            <p:nvPr/>
          </p:nvSpPr>
          <p:spPr bwMode="auto">
            <a:xfrm>
              <a:off x="4665663" y="1785938"/>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3" name="Freeform 235"/>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4" name="Freeform 236"/>
            <p:cNvSpPr>
              <a:spLocks/>
            </p:cNvSpPr>
            <p:nvPr/>
          </p:nvSpPr>
          <p:spPr bwMode="auto">
            <a:xfrm>
              <a:off x="4665663" y="1838325"/>
              <a:ext cx="12700" cy="26987"/>
            </a:xfrm>
            <a:custGeom>
              <a:avLst/>
              <a:gdLst/>
              <a:ahLst/>
              <a:cxnLst>
                <a:cxn ang="0">
                  <a:pos x="61" y="0"/>
                </a:cxn>
                <a:cxn ang="0">
                  <a:pos x="1" y="0"/>
                </a:cxn>
                <a:cxn ang="0">
                  <a:pos x="0" y="0"/>
                </a:cxn>
                <a:cxn ang="0">
                  <a:pos x="0" y="132"/>
                </a:cxn>
                <a:cxn ang="0">
                  <a:pos x="0" y="132"/>
                </a:cxn>
                <a:cxn ang="0">
                  <a:pos x="61" y="132"/>
                </a:cxn>
                <a:cxn ang="0">
                  <a:pos x="61" y="0"/>
                </a:cxn>
              </a:cxnLst>
              <a:rect l="0" t="0" r="r" b="b"/>
              <a:pathLst>
                <a:path w="61" h="132">
                  <a:moveTo>
                    <a:pt x="61" y="0"/>
                  </a:moveTo>
                  <a:lnTo>
                    <a:pt x="1" y="0"/>
                  </a:lnTo>
                  <a:lnTo>
                    <a:pt x="0" y="0"/>
                  </a:lnTo>
                  <a:lnTo>
                    <a:pt x="0" y="132"/>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5" name="Freeform 237"/>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close/>
                </a:path>
              </a:pathLst>
            </a:custGeom>
            <a:solidFill>
              <a:srgbClr val="DBCCB7"/>
            </a:solid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sp>
          <p:nvSpPr>
            <p:cNvPr id="196" name="Freeform 238"/>
            <p:cNvSpPr>
              <a:spLocks/>
            </p:cNvSpPr>
            <p:nvPr/>
          </p:nvSpPr>
          <p:spPr bwMode="auto">
            <a:xfrm>
              <a:off x="4665663" y="1890713"/>
              <a:ext cx="12700" cy="26987"/>
            </a:xfrm>
            <a:custGeom>
              <a:avLst/>
              <a:gdLst/>
              <a:ahLst/>
              <a:cxnLst>
                <a:cxn ang="0">
                  <a:pos x="61" y="0"/>
                </a:cxn>
                <a:cxn ang="0">
                  <a:pos x="1" y="0"/>
                </a:cxn>
                <a:cxn ang="0">
                  <a:pos x="0" y="0"/>
                </a:cxn>
                <a:cxn ang="0">
                  <a:pos x="0" y="132"/>
                </a:cxn>
                <a:cxn ang="0">
                  <a:pos x="61" y="132"/>
                </a:cxn>
                <a:cxn ang="0">
                  <a:pos x="61" y="0"/>
                </a:cxn>
              </a:cxnLst>
              <a:rect l="0" t="0" r="r" b="b"/>
              <a:pathLst>
                <a:path w="61" h="132">
                  <a:moveTo>
                    <a:pt x="61" y="0"/>
                  </a:moveTo>
                  <a:lnTo>
                    <a:pt x="1" y="0"/>
                  </a:lnTo>
                  <a:lnTo>
                    <a:pt x="0" y="0"/>
                  </a:lnTo>
                  <a:lnTo>
                    <a:pt x="0" y="132"/>
                  </a:lnTo>
                  <a:lnTo>
                    <a:pt x="61" y="132"/>
                  </a:lnTo>
                  <a:lnTo>
                    <a:pt x="61" y="0"/>
                  </a:lnTo>
                </a:path>
              </a:pathLst>
            </a:custGeom>
            <a:noFill/>
            <a:ln w="9525">
              <a:noFill/>
              <a:round/>
              <a:headEnd/>
              <a:tailEnd/>
            </a:ln>
          </p:spPr>
          <p:txBody>
            <a:bodyPr vert="horz" wrap="square" lIns="100701" tIns="50351" rIns="100701" bIns="50351" numCol="1" anchor="t" anchorCtr="0" compatLnSpc="1">
              <a:prstTxWarp prst="textNoShape">
                <a:avLst/>
              </a:prstTxWarp>
            </a:bodyPr>
            <a:lstStyle/>
            <a:p>
              <a:endParaRPr lang="en-GB" dirty="0"/>
            </a:p>
          </p:txBody>
        </p:sp>
      </p:grpSp>
      <p:sp>
        <p:nvSpPr>
          <p:cNvPr id="197" name="Rectangle 196"/>
          <p:cNvSpPr/>
          <p:nvPr/>
        </p:nvSpPr>
        <p:spPr>
          <a:xfrm>
            <a:off x="1198801" y="4869392"/>
            <a:ext cx="7888049" cy="432919"/>
          </a:xfrm>
          <a:prstGeom prst="rect">
            <a:avLst/>
          </a:prstGeom>
        </p:spPr>
        <p:txBody>
          <a:bodyPr lIns="0" tIns="0" rIns="0" bIns="0"/>
          <a:lstStyle/>
          <a:p>
            <a:pPr defTabSz="914395">
              <a:spcAft>
                <a:spcPts val="1800"/>
              </a:spcAft>
            </a:pP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问题：该理财产品是否满足</a:t>
            </a:r>
            <a:r>
              <a:rPr lang="en-US" altLang="zh-CN"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SPPI</a:t>
            </a:r>
            <a:r>
              <a:rPr lang="zh-CN" altLang="en-US" b="1" dirty="0">
                <a:solidFill>
                  <a:schemeClr val="bg2">
                    <a:lumMod val="10000"/>
                  </a:schemeClr>
                </a:solidFill>
                <a:latin typeface="Arial" panose="020B0604020202020204" pitchFamily="34" charset="0"/>
                <a:ea typeface="微软雅黑" panose="020B0503020204020204" pitchFamily="34" charset="-122"/>
                <a:cs typeface="Arial" panose="020B0604020202020204" pitchFamily="34" charset="0"/>
              </a:rPr>
              <a:t>？</a:t>
            </a:r>
          </a:p>
        </p:txBody>
      </p:sp>
      <p:sp>
        <p:nvSpPr>
          <p:cNvPr id="198" name="TextBox 197"/>
          <p:cNvSpPr txBox="1"/>
          <p:nvPr/>
        </p:nvSpPr>
        <p:spPr>
          <a:xfrm>
            <a:off x="1198801" y="5291321"/>
            <a:ext cx="519373" cy="869469"/>
          </a:xfrm>
          <a:prstGeom prst="rect">
            <a:avLst/>
          </a:prstGeom>
          <a:noFill/>
        </p:spPr>
        <p:txBody>
          <a:bodyPr wrap="none" lIns="0" tIns="0" rIns="0" bIns="0" rtlCol="0">
            <a:spAutoFit/>
          </a:bodyPr>
          <a:lstStyle/>
          <a:p>
            <a:pPr marL="285750" indent="-285750">
              <a:lnSpc>
                <a:spcPct val="150000"/>
              </a:lnSpc>
              <a:spcBef>
                <a:spcPts val="300"/>
              </a:spcBef>
              <a:buFont typeface="+mj-lt"/>
              <a:buAutoNum type="arabicPeriod"/>
            </a:pPr>
            <a:r>
              <a:rPr lang="zh-CN" altLang="en-US" dirty="0">
                <a:solidFill>
                  <a:srgbClr val="00338D"/>
                </a:solidFill>
                <a:latin typeface="Arial" panose="020B0604020202020204" pitchFamily="34" charset="0"/>
                <a:cs typeface="Arial" panose="020B0604020202020204" pitchFamily="34" charset="0"/>
              </a:rPr>
              <a:t>是</a:t>
            </a:r>
            <a:endParaRPr lang="en-US" altLang="zh-CN" dirty="0">
              <a:solidFill>
                <a:srgbClr val="00338D"/>
              </a:solidFill>
              <a:latin typeface="Arial" panose="020B0604020202020204" pitchFamily="34" charset="0"/>
              <a:cs typeface="Arial" panose="020B0604020202020204" pitchFamily="34" charset="0"/>
            </a:endParaRPr>
          </a:p>
          <a:p>
            <a:pPr marL="285750" indent="-285750">
              <a:lnSpc>
                <a:spcPct val="150000"/>
              </a:lnSpc>
              <a:spcBef>
                <a:spcPts val="300"/>
              </a:spcBef>
              <a:buFont typeface="+mj-lt"/>
              <a:buAutoNum type="arabicPeriod"/>
            </a:pPr>
            <a:r>
              <a:rPr lang="zh-CN" altLang="en-US" dirty="0">
                <a:solidFill>
                  <a:srgbClr val="00338D"/>
                </a:solidFill>
                <a:latin typeface="Arial" panose="020B0604020202020204" pitchFamily="34" charset="0"/>
                <a:cs typeface="Arial" panose="020B0604020202020204" pitchFamily="34" charset="0"/>
              </a:rPr>
              <a:t>否</a:t>
            </a:r>
          </a:p>
        </p:txBody>
      </p:sp>
    </p:spTree>
    <p:extLst>
      <p:ext uri="{BB962C8B-B14F-4D97-AF65-F5344CB8AC3E}">
        <p14:creationId xmlns:p14="http://schemas.microsoft.com/office/powerpoint/2010/main" val="66264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
  <p:tag name="KEYWORD" val="SCREEN"/>
  <p:tag name="TEMPLATEVERSION" val="12/02/2016 04:09:56"/>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24.8002"/>
  <p:tag name="ADV_HEIGHT" val="29.19685"/>
  <p:tag name="ADV_WIDTH" val="554.7429"/>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ISLIDE.VECTOR" val="46db41b9-6a4f-4458-a933-beefbbcab298"/>
</p:tagLst>
</file>

<file path=ppt/theme/theme1.xml><?xml version="1.0" encoding="utf-8"?>
<a:theme xmlns:a="http://schemas.openxmlformats.org/drawingml/2006/main" name="KPMG_Standard_4x3_0922_2015">
  <a:themeElements>
    <a:clrScheme name="New KPMG Colours">
      <a:dk1>
        <a:srgbClr val="000000"/>
      </a:dk1>
      <a:lt1>
        <a:sysClr val="window" lastClr="CCE8C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E78FE6BC-C53E-4AE0-9644-E4098C246827}" vid="{6856D871-94E4-4C97-B73B-43A21C6D001B}"/>
    </a:ext>
  </a:extLst>
</a:theme>
</file>

<file path=ppt/theme/theme2.xml><?xml version="1.0" encoding="utf-8"?>
<a:theme xmlns:a="http://schemas.openxmlformats.org/drawingml/2006/main" name="Office Theme">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Huazhen SCREEN</Template>
  <TotalTime>85429</TotalTime>
  <Words>4433</Words>
  <Application>Microsoft Office PowerPoint</Application>
  <PresentationFormat>A4 Paper (210x297 mm)</PresentationFormat>
  <Paragraphs>619</Paragraphs>
  <Slides>57</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KPMG font</vt:lpstr>
      <vt:lpstr>Open Sans Light</vt:lpstr>
      <vt:lpstr>微软雅黑</vt:lpstr>
      <vt:lpstr>微软雅黑</vt:lpstr>
      <vt:lpstr>Arial</vt:lpstr>
      <vt:lpstr>Calibri</vt:lpstr>
      <vt:lpstr>KPMG Extralight</vt:lpstr>
      <vt:lpstr>KPMG Light</vt:lpstr>
      <vt:lpstr>Univers for KPMG Light</vt:lpstr>
      <vt:lpstr>Webdings</vt:lpstr>
      <vt:lpstr>Wingdings</vt:lpstr>
      <vt:lpstr>KPMG_Standard_4x3_0922_2015</vt:lpstr>
      <vt:lpstr>新金融工具准则 实务案例应用   </vt:lpstr>
      <vt:lpstr>PowerPoint Presentation</vt:lpstr>
      <vt:lpstr>新准则下金融资产分类概述</vt:lpstr>
      <vt:lpstr>结构性存款</vt:lpstr>
      <vt:lpstr>对结构性存款的一些考虑</vt:lpstr>
      <vt:lpstr>结构性存款（续）</vt:lpstr>
      <vt:lpstr>结构性存款列报情况</vt:lpstr>
      <vt:lpstr>披露示例：结构性存款</vt:lpstr>
      <vt:lpstr>理财产品</vt:lpstr>
      <vt:lpstr>理财产品列报情况</vt:lpstr>
      <vt:lpstr>披露示例：理财产品</vt:lpstr>
      <vt:lpstr>PowerPoint Presentation</vt:lpstr>
      <vt:lpstr>保理安排对应收账款分类的影响</vt:lpstr>
      <vt:lpstr>问题：应收账款保理</vt:lpstr>
      <vt:lpstr>业务模式注意要点</vt:lpstr>
      <vt:lpstr>披露示例：</vt:lpstr>
      <vt:lpstr>报表项目（续）</vt:lpstr>
      <vt:lpstr>PowerPoint Presentation</vt:lpstr>
      <vt:lpstr>新的减值模型</vt:lpstr>
      <vt:lpstr>已发生损失与预期信用损失</vt:lpstr>
      <vt:lpstr>适用预期信用损失模型的资产的风险敞口</vt:lpstr>
      <vt:lpstr>如何计量信用风险造成的“财务损失” ？</vt:lpstr>
      <vt:lpstr>预期信用损失的概率加权属性</vt:lpstr>
      <vt:lpstr>“预期”是什么意思？</vt:lpstr>
      <vt:lpstr>应收账款在期后已收回？</vt:lpstr>
      <vt:lpstr>信用期</vt:lpstr>
      <vt:lpstr>信用期（续）</vt:lpstr>
      <vt:lpstr>单项评估与组合评估</vt:lpstr>
      <vt:lpstr>单项评估与组合评估（续）</vt:lpstr>
      <vt:lpstr>单项评估与组合评估（续）</vt:lpstr>
      <vt:lpstr>单项评估与组合评估（续）</vt:lpstr>
      <vt:lpstr>单项评估与组合评估（续）</vt:lpstr>
      <vt:lpstr>单项评估与组合评估（续）</vt:lpstr>
      <vt:lpstr>单项评估与组合评估（续）</vt:lpstr>
      <vt:lpstr>解析</vt:lpstr>
      <vt:lpstr>PowerPoint Presentation</vt:lpstr>
      <vt:lpstr>永续债相关会计处理的规定</vt:lpstr>
      <vt:lpstr>负债还是权益?</vt:lpstr>
      <vt:lpstr>权益的定义</vt:lpstr>
      <vt:lpstr>支付现金或其他金融资产</vt:lpstr>
      <vt:lpstr>问题：可赎回优先股</vt:lpstr>
      <vt:lpstr>解析：</vt:lpstr>
      <vt:lpstr>问题：利息可递延条款</vt:lpstr>
      <vt:lpstr>解析</vt:lpstr>
      <vt:lpstr>到期日</vt:lpstr>
      <vt:lpstr>示例：某公司2019年度第一期中期票据</vt:lpstr>
      <vt:lpstr>清偿顺序</vt:lpstr>
      <vt:lpstr>示例：某银行2019年无固定期限资本债券</vt:lpstr>
      <vt:lpstr>示例：利率跳升</vt:lpstr>
      <vt:lpstr>利率跳升机制</vt:lpstr>
      <vt:lpstr>利率跳升机制（续）</vt:lpstr>
      <vt:lpstr>投资者保护条款</vt:lpstr>
      <vt:lpstr>问题：控制权变更</vt:lpstr>
      <vt:lpstr>或有结算条款</vt:lpstr>
      <vt:lpstr>解析：</vt:lpstr>
      <vt:lpstr>问答时间</vt:lpstr>
      <vt:lpstr>谢 谢！</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Zhou, Kira (KDC/ACT)</dc:creator>
  <cp:lastModifiedBy>Li, Cathy (BJ/DPP)</cp:lastModifiedBy>
  <cp:revision>5643</cp:revision>
  <cp:lastPrinted>2019-09-24T02:35:55Z</cp:lastPrinted>
  <dcterms:created xsi:type="dcterms:W3CDTF">2016-10-27T07:16:46Z</dcterms:created>
  <dcterms:modified xsi:type="dcterms:W3CDTF">2019-10-24T10:40:58Z</dcterms:modified>
  <cp:category>KPMG Public</cp:category>
</cp:coreProperties>
</file>