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ags/tag4.xml" ContentType="application/vnd.openxmlformats-officedocument.presentationml.tags+xml"/>
  <Override PartName="/ppt/diagrams/quickStyle2.xml" ContentType="application/vnd.openxmlformats-officedocument.drawingml.diagramStyl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tags/tag49.xml" ContentType="application/vnd.openxmlformats-officedocument.presentationml.tag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ags/tag38.xml" ContentType="application/vnd.openxmlformats-officedocument.presentationml.tags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tags/tag45.xml" ContentType="application/vnd.openxmlformats-officedocument.presentationml.tags+xml"/>
  <Override PartName="/ppt/tags/tag34.xml" ContentType="application/vnd.openxmlformats-officedocument.presentationml.tags+xml"/>
  <Override PartName="/ppt/tags/tag12.xml" ContentType="application/vnd.openxmlformats-officedocument.presentationml.tag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tags/tag23.xml" ContentType="application/vnd.openxmlformats-officedocument.presentationml.tags+xml"/>
  <Override PartName="/ppt/diagrams/drawing7.xml" ContentType="application/vnd.ms-office.drawingml.diagramDrawing+xml"/>
  <Override PartName="/ppt/tags/tag41.xml" ContentType="application/vnd.openxmlformats-officedocument.presentationml.tags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30.xml" ContentType="application/vnd.openxmlformats-officedocument.presentationml.tag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notesSlides/notesSlide3.xml" ContentType="application/vnd.openxmlformats-officedocument.presentationml.notesSlide+xml"/>
  <Override PartName="/ppt/diagrams/drawing3.xml" ContentType="application/vnd.ms-office.drawingml.diagramDrawing+xml"/>
  <Default Extension="png" ContentType="image/png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tags/tag5.xml" ContentType="application/vnd.openxmlformats-officedocument.presentationml.tags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tags/tag39.xml" ContentType="application/vnd.openxmlformats-officedocument.presentationml.tags+xml"/>
  <Override PartName="/ppt/presentation.xml" ContentType="application/vnd.openxmlformats-officedocument.presentationml.presentation.main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tags/tag1.xml" ContentType="application/vnd.openxmlformats-officedocument.presentationml.tags+xml"/>
  <Override PartName="/ppt/tags/tag28.xml" ContentType="application/vnd.openxmlformats-officedocument.presentationml.tags+xml"/>
  <Override PartName="/ppt/diagrams/layout6.xml" ContentType="application/vnd.openxmlformats-officedocument.drawingml.diagram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tags/tag17.xml" ContentType="application/vnd.openxmlformats-officedocument.presentationml.tags+xml"/>
  <Override PartName="/ppt/tags/tag35.xml" ContentType="application/vnd.openxmlformats-officedocument.presentationml.tags+xml"/>
  <Override PartName="/ppt/diagrams/data7.xml" ContentType="application/vnd.openxmlformats-officedocument.drawingml.diagramData+xml"/>
  <Override PartName="/ppt/tags/tag46.xml" ContentType="application/vnd.openxmlformats-officedocument.presentationml.tag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tags/tag24.xml" ContentType="application/vnd.openxmlformats-officedocument.presentationml.tags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tags/tag13.xml" ContentType="application/vnd.openxmlformats-officedocument.presentationml.tags+xml"/>
  <Override PartName="/ppt/diagrams/data3.xml" ContentType="application/vnd.openxmlformats-officedocument.drawingml.diagramData+xml"/>
  <Override PartName="/ppt/tags/tag22.xml" ContentType="application/vnd.openxmlformats-officedocument.presentationml.tags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tags/tag31.xml" ContentType="application/vnd.openxmlformats-officedocument.presentationml.tags+xml"/>
  <Override PartName="/ppt/tags/tag40.xml" ContentType="application/vnd.openxmlformats-officedocument.presentationml.tags+xml"/>
  <Override PartName="/ppt/notesSlides/notesSlide6.xml" ContentType="application/vnd.openxmlformats-officedocument.presentationml.notesSlide+xml"/>
  <Override PartName="/ppt/tags/tag42.xml" ContentType="application/vnd.openxmlformats-officedocument.presentationml.tags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notesSlides/notesSlide4.xml" ContentType="application/vnd.openxmlformats-officedocument.presentationml.notesSlide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6.xml" ContentType="application/vnd.openxmlformats-officedocument.presentationml.tags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ags/tag2.xml" ContentType="application/vnd.openxmlformats-officedocument.presentationml.tags+xml"/>
  <Default Extension="xls" ContentType="application/vnd.ms-exce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ags/tag29.xml" ContentType="application/vnd.openxmlformats-officedocument.presentationml.tags+xml"/>
  <Override PartName="/ppt/diagrams/layout7.xml" ContentType="application/vnd.openxmlformats-officedocument.drawingml.diagramLayout+xml"/>
  <Override PartName="/ppt/tags/tag47.xml" ContentType="application/vnd.openxmlformats-officedocument.presentationml.tags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tags/tag18.xml" ContentType="application/vnd.openxmlformats-officedocument.presentationml.tags+xml"/>
  <Override PartName="/ppt/tags/tag36.xml" ContentType="application/vnd.openxmlformats-officedocument.presentationml.tags+xml"/>
  <Override PartName="/ppt/tags/tag14.xml" ContentType="application/vnd.openxmlformats-officedocument.presentationml.tags+xml"/>
  <Override PartName="/ppt/diagrams/layout3.xml" ContentType="application/vnd.openxmlformats-officedocument.drawingml.diagramLayout+xml"/>
  <Override PartName="/ppt/tags/tag25.xml" ContentType="application/vnd.openxmlformats-officedocument.presentationml.tags+xml"/>
  <Override PartName="/ppt/diagrams/data4.xml" ContentType="application/vnd.openxmlformats-officedocument.drawingml.diagramData+xml"/>
  <Override PartName="/ppt/tags/tag43.xml" ContentType="application/vnd.openxmlformats-officedocument.presentationml.tags+xml"/>
  <Override PartName="/ppt/diagrams/colors6.xml" ContentType="application/vnd.openxmlformats-officedocument.drawingml.diagramColors+xml"/>
  <Override PartName="/ppt/tags/tag32.xml" ContentType="application/vnd.openxmlformats-officedocument.presentationml.tags+xml"/>
  <Override PartName="/ppt/tags/tag50.xml" ContentType="application/vnd.openxmlformats-officedocument.presentationml.tag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diagrams/drawing5.xml" ContentType="application/vnd.ms-office.drawingml.diagramDrawing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diagrams/drawing1.xml" ContentType="application/vnd.ms-office.drawingml.diagramDrawing+xml"/>
  <Override PartName="/ppt/slideLayouts/slideLayout16.xml" ContentType="application/vnd.openxmlformats-officedocument.presentationml.slideLayout+xml"/>
  <Default Extension="jpeg" ContentType="image/jpeg"/>
  <Override PartName="/ppt/slideLayouts/slideLayout34.xml" ContentType="application/vnd.openxmlformats-officedocument.presentationml.slideLayout+xml"/>
  <Override PartName="/ppt/tags/tag3.xml" ContentType="application/vnd.openxmlformats-officedocument.presentationml.tags+xml"/>
  <Override PartName="/ppt/diagrams/quickStyle1.xml" ContentType="application/vnd.openxmlformats-officedocument.drawingml.diagramStyle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tags/tag19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tags/tag26.xml" ContentType="application/vnd.openxmlformats-officedocument.presentationml.tags+xml"/>
  <Override PartName="/ppt/diagrams/layout4.xml" ContentType="application/vnd.openxmlformats-officedocument.drawingml.diagramLayout+xml"/>
  <Override PartName="/ppt/tags/tag15.xml" ContentType="application/vnd.openxmlformats-officedocument.presentationml.tags+xml"/>
  <Override PartName="/ppt/diagrams/data5.xml" ContentType="application/vnd.openxmlformats-officedocument.drawingml.diagramData+xml"/>
  <Override PartName="/ppt/tags/tag33.xml" ContentType="application/vnd.openxmlformats-officedocument.presentationml.tags+xml"/>
  <Override PartName="/ppt/diagrams/colors7.xml" ContentType="application/vnd.openxmlformats-officedocument.drawingml.diagramColors+xml"/>
  <Override PartName="/ppt/tags/tag44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157" r:id="rId1"/>
    <p:sldMasterId id="2147484159" r:id="rId2"/>
    <p:sldMasterId id="2147484516" r:id="rId3"/>
  </p:sldMasterIdLst>
  <p:notesMasterIdLst>
    <p:notesMasterId r:id="rId22"/>
  </p:notesMasterIdLst>
  <p:handoutMasterIdLst>
    <p:handoutMasterId r:id="rId23"/>
  </p:handoutMasterIdLst>
  <p:sldIdLst>
    <p:sldId id="256" r:id="rId4"/>
    <p:sldId id="977" r:id="rId5"/>
    <p:sldId id="1115" r:id="rId6"/>
    <p:sldId id="1086" r:id="rId7"/>
    <p:sldId id="1105" r:id="rId8"/>
    <p:sldId id="1111" r:id="rId9"/>
    <p:sldId id="1112" r:id="rId10"/>
    <p:sldId id="1113" r:id="rId11"/>
    <p:sldId id="1107" r:id="rId12"/>
    <p:sldId id="1108" r:id="rId13"/>
    <p:sldId id="1109" r:id="rId14"/>
    <p:sldId id="1110" r:id="rId15"/>
    <p:sldId id="1106" r:id="rId16"/>
    <p:sldId id="1101" r:id="rId17"/>
    <p:sldId id="1102" r:id="rId18"/>
    <p:sldId id="1114" r:id="rId19"/>
    <p:sldId id="1116" r:id="rId20"/>
    <p:sldId id="733" r:id="rId21"/>
  </p:sldIdLst>
  <p:sldSz cx="9144000" cy="6858000" type="screen4x3"/>
  <p:notesSz cx="6807200" cy="9939338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C507F"/>
    <a:srgbClr val="FF0066"/>
    <a:srgbClr val="000066"/>
    <a:srgbClr val="FFCCFF"/>
    <a:srgbClr val="605D63"/>
    <a:srgbClr val="A8D02A"/>
    <a:srgbClr val="00CC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660B408-B3CF-4A94-85FC-2B1E0A45F4A2}" styleName="深色样式 2 - 强调 1/强调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9CF1AB2-1976-4502-BF36-3FF5EA218861}" styleName="中度样式 4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301B821-A1FF-4177-AEE7-76D212191A09}" styleName="中度样式 1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浅色样式 2 - 强调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浅色样式 1 - 强调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浅色样式 3 - 强调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ABFCF23-3B69-468F-B69F-88F6DE6A72F2}" styleName="中度样式 1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46F890A9-2807-4EBB-B81D-B2AA78EC7F39}" styleName="深色样式 2 - 强调 5/强调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浅色样式 1 - 强调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303" autoAdjust="0"/>
    <p:restoredTop sz="93990" autoAdjust="0"/>
  </p:normalViewPr>
  <p:slideViewPr>
    <p:cSldViewPr>
      <p:cViewPr>
        <p:scale>
          <a:sx n="100" d="100"/>
          <a:sy n="100" d="100"/>
        </p:scale>
        <p:origin x="-450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340"/>
    </p:cViewPr>
  </p:sorterViewPr>
  <p:notesViewPr>
    <p:cSldViewPr>
      <p:cViewPr varScale="1">
        <p:scale>
          <a:sx n="52" d="100"/>
          <a:sy n="52" d="100"/>
        </p:scale>
        <p:origin x="-1878" y="-90"/>
      </p:cViewPr>
      <p:guideLst>
        <p:guide orient="horz" pos="3131"/>
        <p:guide pos="2144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sse\Desktop\&#26032;&#24314;%20XLS%20&#24037;&#20316;&#34920;.xls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sse\Desktop\111.xlsx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CN"/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lang="zh-CN" sz="1400" b="0" i="0" u="none" strike="noStrike" kern="1200" spc="0" baseline="0">
                <a:solidFill>
                  <a:srgbClr val="000000"/>
                </a:solidFill>
                <a:latin typeface="+mn-ea"/>
                <a:ea typeface="+mn-ea"/>
                <a:cs typeface="+mn-ea"/>
                <a:sym typeface="+mn-ea"/>
              </a:defRPr>
            </a:pPr>
            <a:r>
              <a:rPr lang="zh-CN" altLang="en-US">
                <a:solidFill>
                  <a:srgbClr val="000000"/>
                </a:solidFill>
                <a:latin typeface="+mn-ea"/>
                <a:ea typeface="+mn-ea"/>
                <a:cs typeface="+mn-ea"/>
                <a:sym typeface="+mn-ea"/>
              </a:rPr>
              <a:t>停牌公司市值比较（</a:t>
            </a:r>
            <a:r>
              <a:rPr lang="en-US" altLang="zh-CN">
                <a:solidFill>
                  <a:srgbClr val="000000"/>
                </a:solidFill>
                <a:latin typeface="+mn-ea"/>
                <a:ea typeface="+mn-ea"/>
                <a:cs typeface="+mn-ea"/>
                <a:sym typeface="+mn-ea"/>
              </a:rPr>
              <a:t>2018</a:t>
            </a:r>
            <a:r>
              <a:rPr lang="zh-CN" altLang="en-US">
                <a:solidFill>
                  <a:srgbClr val="000000"/>
                </a:solidFill>
                <a:latin typeface="+mn-ea"/>
                <a:ea typeface="+mn-ea"/>
                <a:cs typeface="+mn-ea"/>
                <a:sym typeface="+mn-ea"/>
              </a:rPr>
              <a:t>年</a:t>
            </a:r>
            <a:r>
              <a:rPr lang="en-US" altLang="zh-CN">
                <a:solidFill>
                  <a:srgbClr val="000000"/>
                </a:solidFill>
                <a:latin typeface="+mn-ea"/>
                <a:ea typeface="+mn-ea"/>
                <a:cs typeface="+mn-ea"/>
                <a:sym typeface="+mn-ea"/>
              </a:rPr>
              <a:t>8</a:t>
            </a:r>
            <a:r>
              <a:rPr lang="zh-CN" altLang="en-US">
                <a:solidFill>
                  <a:srgbClr val="000000"/>
                </a:solidFill>
                <a:latin typeface="+mn-ea"/>
                <a:ea typeface="+mn-ea"/>
                <a:cs typeface="+mn-ea"/>
                <a:sym typeface="+mn-ea"/>
              </a:rPr>
              <a:t>月</a:t>
            </a:r>
            <a:r>
              <a:rPr lang="en-US" altLang="zh-CN">
                <a:solidFill>
                  <a:srgbClr val="000000"/>
                </a:solidFill>
                <a:latin typeface="+mn-ea"/>
                <a:ea typeface="+mn-ea"/>
                <a:cs typeface="+mn-ea"/>
                <a:sym typeface="+mn-ea"/>
              </a:rPr>
              <a:t>15</a:t>
            </a:r>
            <a:r>
              <a:rPr lang="zh-CN" altLang="en-US">
                <a:solidFill>
                  <a:srgbClr val="000000"/>
                </a:solidFill>
                <a:latin typeface="+mn-ea"/>
                <a:ea typeface="+mn-ea"/>
                <a:cs typeface="+mn-ea"/>
                <a:sym typeface="+mn-ea"/>
              </a:rPr>
              <a:t>日）</a:t>
            </a:r>
          </a:p>
        </c:rich>
      </c:tx>
      <c:layout>
        <c:manualLayout>
          <c:xMode val="edge"/>
          <c:yMode val="edge"/>
          <c:x val="0.19628340828240545"/>
          <c:y val="2.2615715009074659E-2"/>
        </c:manualLayout>
      </c:layout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spPr>
            <a:solidFill>
              <a:srgbClr val="5B9BD5"/>
            </a:solidFill>
            <a:ln>
              <a:noFill/>
            </a:ln>
            <a:effectLst/>
          </c:spPr>
          <c:cat>
            <c:strRef>
              <c:f>'[新建 XLS 工作表.xls]Sheet1'!$B$4:$E$4</c:f>
              <c:strCache>
                <c:ptCount val="4"/>
                <c:pt idx="0">
                  <c:v>两市总市值</c:v>
                </c:pt>
                <c:pt idx="1">
                  <c:v>沪深停牌公司</c:v>
                </c:pt>
                <c:pt idx="2">
                  <c:v>深市停牌公司</c:v>
                </c:pt>
                <c:pt idx="3">
                  <c:v>沪市停牌公司</c:v>
                </c:pt>
              </c:strCache>
            </c:strRef>
          </c:cat>
          <c:val>
            <c:numRef>
              <c:f>'[新建 XLS 工作表.xls]Sheet1'!$B$5:$E$5</c:f>
              <c:numCache>
                <c:formatCode>General</c:formatCode>
                <c:ptCount val="4"/>
                <c:pt idx="0">
                  <c:v>488547.25</c:v>
                </c:pt>
                <c:pt idx="1">
                  <c:v>13392.130000000006</c:v>
                </c:pt>
                <c:pt idx="2">
                  <c:v>7301.87</c:v>
                </c:pt>
                <c:pt idx="3">
                  <c:v>6090.26</c:v>
                </c:pt>
              </c:numCache>
            </c:numRef>
          </c:val>
        </c:ser>
        <c:gapWidth val="219"/>
        <c:overlap val="-27"/>
        <c:axId val="129739392"/>
        <c:axId val="71934336"/>
      </c:barChart>
      <c:catAx>
        <c:axId val="12973939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ysClr val="windowText" lastClr="000000">
                <a:lumMod val="15000"/>
                <a:lumOff val="85000"/>
              </a:sys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rgbClr val="000000"/>
                </a:solidFill>
                <a:latin typeface="+mn-ea"/>
                <a:ea typeface="+mn-ea"/>
                <a:cs typeface="+mn-ea"/>
                <a:sym typeface="+mn-ea"/>
              </a:defRPr>
            </a:pPr>
            <a:endParaRPr lang="zh-CN"/>
          </a:p>
        </c:txPr>
        <c:crossAx val="71934336"/>
        <c:crosses val="autoZero"/>
        <c:auto val="1"/>
        <c:lblAlgn val="ctr"/>
        <c:lblOffset val="100"/>
      </c:catAx>
      <c:valAx>
        <c:axId val="71934336"/>
        <c:scaling>
          <c:orientation val="minMax"/>
        </c:scaling>
        <c:axPos val="l"/>
        <c:majorGridlines>
          <c:spPr>
            <a:ln w="9525" cap="flat" cmpd="sng" algn="ctr">
              <a:solidFill>
                <a:sysClr val="windowText" lastClr="000000">
                  <a:lumMod val="15000"/>
                  <a:lumOff val="85000"/>
                </a:sysClr>
              </a:solidFill>
              <a:round/>
            </a:ln>
            <a:effectLst/>
          </c:spPr>
        </c:majorGridlines>
        <c:numFmt formatCode="#,##0_);[Red]\(#,##0\)" sourceLinked="0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zh-CN"/>
          </a:p>
        </c:txPr>
        <c:crossAx val="1297393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solidFill>
      <a:sysClr val="window" lastClr="FFFFFF"/>
    </a:solidFill>
    <a:ln w="9525" cap="flat" cmpd="sng" algn="ctr">
      <a:solidFill>
        <a:sysClr val="windowText" lastClr="000000">
          <a:lumMod val="15000"/>
          <a:lumOff val="85000"/>
        </a:sysClr>
      </a:solidFill>
      <a:round/>
    </a:ln>
    <a:effectLst/>
  </c:spPr>
  <c:txPr>
    <a:bodyPr/>
    <a:lstStyle/>
    <a:p>
      <a:pPr>
        <a:defRPr lang="zh-CN"/>
      </a:pPr>
      <a:endParaRPr lang="zh-CN"/>
    </a:p>
  </c:txPr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CN"/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lang="zh-CN"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Calibri" panose="020F0502020204030204" pitchFamily="34" charset="0"/>
                <a:ea typeface="+mn-ea"/>
                <a:cs typeface="+mn-ea"/>
              </a:defRPr>
            </a:pPr>
            <a:r>
              <a:rPr lang="zh-CN" altLang="en-US">
                <a:solidFill>
                  <a:srgbClr val="000000"/>
                </a:solidFill>
                <a:latin typeface="+mn-ea"/>
                <a:ea typeface="+mn-ea"/>
                <a:cs typeface="+mn-ea"/>
              </a:rPr>
              <a:t>停牌时长分布图（</a:t>
            </a:r>
            <a:r>
              <a:rPr lang="en-US" altLang="zh-CN">
                <a:solidFill>
                  <a:srgbClr val="000000"/>
                </a:solidFill>
                <a:latin typeface="+mn-ea"/>
                <a:ea typeface="+mn-ea"/>
                <a:cs typeface="+mn-ea"/>
              </a:rPr>
              <a:t>2018</a:t>
            </a:r>
            <a:r>
              <a:rPr lang="zh-CN" altLang="en-US">
                <a:solidFill>
                  <a:srgbClr val="000000"/>
                </a:solidFill>
                <a:latin typeface="+mn-ea"/>
                <a:ea typeface="+mn-ea"/>
                <a:cs typeface="+mn-ea"/>
              </a:rPr>
              <a:t>年</a:t>
            </a:r>
            <a:r>
              <a:rPr lang="en-US" altLang="zh-CN">
                <a:solidFill>
                  <a:srgbClr val="000000"/>
                </a:solidFill>
                <a:latin typeface="+mn-ea"/>
                <a:ea typeface="+mn-ea"/>
                <a:cs typeface="+mn-ea"/>
              </a:rPr>
              <a:t>8</a:t>
            </a:r>
            <a:r>
              <a:rPr lang="zh-CN" altLang="en-US">
                <a:solidFill>
                  <a:srgbClr val="000000"/>
                </a:solidFill>
                <a:latin typeface="+mn-ea"/>
                <a:ea typeface="+mn-ea"/>
                <a:cs typeface="+mn-ea"/>
              </a:rPr>
              <a:t>月</a:t>
            </a:r>
            <a:r>
              <a:rPr lang="en-US" altLang="zh-CN">
                <a:solidFill>
                  <a:srgbClr val="000000"/>
                </a:solidFill>
                <a:latin typeface="+mn-ea"/>
                <a:ea typeface="+mn-ea"/>
                <a:cs typeface="+mn-ea"/>
              </a:rPr>
              <a:t>15</a:t>
            </a:r>
            <a:r>
              <a:rPr lang="zh-CN" altLang="en-US">
                <a:solidFill>
                  <a:srgbClr val="000000"/>
                </a:solidFill>
                <a:latin typeface="+mn-ea"/>
                <a:ea typeface="+mn-ea"/>
                <a:cs typeface="+mn-ea"/>
              </a:rPr>
              <a:t>日）</a:t>
            </a:r>
          </a:p>
        </c:rich>
      </c:tx>
      <c:layout/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'[111.xlsx]Sheet2'!$A$17</c:f>
              <c:strCache>
                <c:ptCount val="1"/>
                <c:pt idx="0">
                  <c:v>两市合计</c:v>
                </c:pt>
              </c:strCache>
            </c:strRef>
          </c:tx>
          <c:spPr>
            <a:solidFill>
              <a:srgbClr val="5B9BD5"/>
            </a:solidFill>
            <a:ln>
              <a:noFill/>
            </a:ln>
            <a:effectLst/>
          </c:spPr>
          <c:cat>
            <c:strRef>
              <c:f>'[111.xlsx]Sheet2'!$B$16:$F$16</c:f>
              <c:strCache>
                <c:ptCount val="5"/>
                <c:pt idx="0">
                  <c:v>10日—1个月</c:v>
                </c:pt>
                <c:pt idx="1">
                  <c:v>10日内</c:v>
                </c:pt>
                <c:pt idx="2">
                  <c:v>1个月—3个月</c:v>
                </c:pt>
                <c:pt idx="3">
                  <c:v>3个月—5个月</c:v>
                </c:pt>
                <c:pt idx="4">
                  <c:v>5个月以上</c:v>
                </c:pt>
              </c:strCache>
            </c:strRef>
          </c:cat>
          <c:val>
            <c:numRef>
              <c:f>'[111.xlsx]Sheet2'!$B$17:$F$17</c:f>
              <c:numCache>
                <c:formatCode>General</c:formatCode>
                <c:ptCount val="5"/>
                <c:pt idx="0">
                  <c:v>3</c:v>
                </c:pt>
                <c:pt idx="1">
                  <c:v>5</c:v>
                </c:pt>
                <c:pt idx="2">
                  <c:v>59</c:v>
                </c:pt>
                <c:pt idx="3">
                  <c:v>27</c:v>
                </c:pt>
                <c:pt idx="4">
                  <c:v>21</c:v>
                </c:pt>
              </c:numCache>
            </c:numRef>
          </c:val>
        </c:ser>
        <c:ser>
          <c:idx val="1"/>
          <c:order val="1"/>
          <c:tx>
            <c:strRef>
              <c:f>'[111.xlsx]Sheet2'!$A$18</c:f>
              <c:strCache>
                <c:ptCount val="1"/>
                <c:pt idx="0">
                  <c:v>沪市</c:v>
                </c:pt>
              </c:strCache>
            </c:strRef>
          </c:tx>
          <c:spPr>
            <a:solidFill>
              <a:srgbClr val="ED7D3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900" b="0" i="0" u="none" strike="noStrike" kern="1200" baseline="0">
                    <a:solidFill>
                      <a:sysClr val="windowText" lastClr="000000">
                        <a:lumMod val="75000"/>
                        <a:lumOff val="25000"/>
                      </a:sys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zh-CN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ysClr val="windowText" lastClr="000000">
                          <a:lumMod val="35000"/>
                          <a:lumOff val="65000"/>
                        </a:sys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'[111.xlsx]Sheet2'!$B$16:$F$16</c:f>
              <c:strCache>
                <c:ptCount val="5"/>
                <c:pt idx="0">
                  <c:v>10日—1个月</c:v>
                </c:pt>
                <c:pt idx="1">
                  <c:v>10日内</c:v>
                </c:pt>
                <c:pt idx="2">
                  <c:v>1个月—3个月</c:v>
                </c:pt>
                <c:pt idx="3">
                  <c:v>3个月—5个月</c:v>
                </c:pt>
                <c:pt idx="4">
                  <c:v>5个月以上</c:v>
                </c:pt>
              </c:strCache>
            </c:strRef>
          </c:cat>
          <c:val>
            <c:numRef>
              <c:f>'[111.xlsx]Sheet2'!$B$18:$F$18</c:f>
              <c:numCache>
                <c:formatCode>General</c:formatCode>
                <c:ptCount val="5"/>
                <c:pt idx="0">
                  <c:v>1</c:v>
                </c:pt>
                <c:pt idx="1">
                  <c:v>1</c:v>
                </c:pt>
                <c:pt idx="2">
                  <c:v>18</c:v>
                </c:pt>
                <c:pt idx="3">
                  <c:v>14</c:v>
                </c:pt>
                <c:pt idx="4">
                  <c:v>8</c:v>
                </c:pt>
              </c:numCache>
            </c:numRef>
          </c:val>
        </c:ser>
        <c:gapWidth val="219"/>
        <c:overlap val="-27"/>
        <c:axId val="71979392"/>
        <c:axId val="71980928"/>
      </c:barChart>
      <c:lineChart>
        <c:grouping val="standard"/>
        <c:ser>
          <c:idx val="2"/>
          <c:order val="2"/>
          <c:tx>
            <c:strRef>
              <c:f>'[111.xlsx]Sheet2'!$A$19</c:f>
              <c:strCache>
                <c:ptCount val="1"/>
                <c:pt idx="0">
                  <c:v>沪市占比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000" b="0" i="0" u="none" strike="noStrike" kern="1200" baseline="0">
                    <a:solidFill>
                      <a:sysClr val="windowText" lastClr="000000">
                        <a:lumMod val="75000"/>
                        <a:lumOff val="25000"/>
                      </a:sys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zh-CN"/>
              </a:p>
            </c:txPr>
            <c:dLblPos val="t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ysClr val="windowText" lastClr="000000">
                          <a:lumMod val="35000"/>
                          <a:lumOff val="65000"/>
                        </a:sys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'[111.xlsx]Sheet2'!$B$16:$F$16</c:f>
              <c:strCache>
                <c:ptCount val="5"/>
                <c:pt idx="0">
                  <c:v>10日—1个月</c:v>
                </c:pt>
                <c:pt idx="1">
                  <c:v>10日内</c:v>
                </c:pt>
                <c:pt idx="2">
                  <c:v>1个月—3个月</c:v>
                </c:pt>
                <c:pt idx="3">
                  <c:v>3个月—5个月</c:v>
                </c:pt>
                <c:pt idx="4">
                  <c:v>5个月以上</c:v>
                </c:pt>
              </c:strCache>
            </c:strRef>
          </c:cat>
          <c:val>
            <c:numRef>
              <c:f>'[111.xlsx]Sheet2'!$B$19:$F$19</c:f>
              <c:numCache>
                <c:formatCode>0%</c:formatCode>
                <c:ptCount val="5"/>
                <c:pt idx="0">
                  <c:v>0.33333333333333298</c:v>
                </c:pt>
                <c:pt idx="1">
                  <c:v>0.2</c:v>
                </c:pt>
                <c:pt idx="2">
                  <c:v>0.30508474576271338</c:v>
                </c:pt>
                <c:pt idx="3">
                  <c:v>0.51851851851851805</c:v>
                </c:pt>
                <c:pt idx="4">
                  <c:v>0.38095238095238226</c:v>
                </c:pt>
              </c:numCache>
            </c:numRef>
          </c:val>
        </c:ser>
        <c:marker val="1"/>
        <c:axId val="71982464"/>
        <c:axId val="71992448"/>
      </c:lineChart>
      <c:catAx>
        <c:axId val="7197939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ysClr val="windowText" lastClr="000000">
                <a:lumMod val="15000"/>
                <a:lumOff val="85000"/>
              </a:sys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ysClr val="windowText" lastClr="000000"/>
                </a:solidFill>
                <a:latin typeface="Calibri" panose="020F0502020204030204" pitchFamily="34" charset="0"/>
                <a:ea typeface="+mn-ea"/>
                <a:cs typeface="+mn-ea"/>
              </a:defRPr>
            </a:pPr>
            <a:endParaRPr lang="zh-CN"/>
          </a:p>
        </c:txPr>
        <c:crossAx val="71980928"/>
        <c:crosses val="autoZero"/>
        <c:auto val="1"/>
        <c:lblAlgn val="ctr"/>
        <c:lblOffset val="100"/>
      </c:catAx>
      <c:valAx>
        <c:axId val="71980928"/>
        <c:scaling>
          <c:orientation val="minMax"/>
        </c:scaling>
        <c:axPos val="l"/>
        <c:majorGridlines>
          <c:spPr>
            <a:ln w="9525" cap="flat" cmpd="sng" algn="ctr">
              <a:solidFill>
                <a:sysClr val="windowText" lastClr="000000">
                  <a:lumMod val="15000"/>
                  <a:lumOff val="85000"/>
                </a:sys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zh-CN"/>
          </a:p>
        </c:txPr>
        <c:crossAx val="71979392"/>
        <c:crosses val="autoZero"/>
        <c:crossBetween val="between"/>
      </c:valAx>
      <c:catAx>
        <c:axId val="71982464"/>
        <c:scaling>
          <c:orientation val="minMax"/>
        </c:scaling>
        <c:delete val="1"/>
        <c:axPos val="b"/>
        <c:numFmt formatCode="General" sourceLinked="1"/>
        <c:majorTickMark val="none"/>
        <c:tickLblPos val="none"/>
        <c:crossAx val="71992448"/>
        <c:crosses val="autoZero"/>
        <c:auto val="1"/>
        <c:lblAlgn val="ctr"/>
        <c:lblOffset val="100"/>
      </c:catAx>
      <c:valAx>
        <c:axId val="71992448"/>
        <c:scaling>
          <c:orientation val="minMax"/>
        </c:scaling>
        <c:axPos val="r"/>
        <c:numFmt formatCode="0%" sourceLinked="0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zh-CN"/>
          </a:p>
        </c:txPr>
        <c:crossAx val="71982464"/>
        <c:crosses val="max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669672243350536"/>
          <c:y val="0.44576786619361408"/>
          <c:w val="0.21644794400700004"/>
          <c:h val="0.36974151039026898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000" b="0" i="0" u="none" strike="noStrike" kern="1200" baseline="0">
              <a:solidFill>
                <a:sysClr val="windowText" lastClr="000000">
                  <a:lumMod val="65000"/>
                  <a:lumOff val="35000"/>
                </a:sysClr>
              </a:solidFill>
              <a:latin typeface="Calibri" panose="020F0502020204030204" pitchFamily="34" charset="0"/>
              <a:ea typeface="+mn-ea"/>
              <a:cs typeface="+mn-ea"/>
            </a:defRPr>
          </a:pPr>
          <a:endParaRPr lang="zh-CN"/>
        </a:p>
      </c:txPr>
    </c:legend>
    <c:plotVisOnly val="1"/>
    <c:dispBlanksAs val="gap"/>
  </c:chart>
  <c:spPr>
    <a:solidFill>
      <a:sysClr val="window" lastClr="FFFFFF"/>
    </a:solidFill>
    <a:ln w="9525" cap="flat" cmpd="sng" algn="ctr">
      <a:solidFill>
        <a:sysClr val="windowText" lastClr="000000">
          <a:lumMod val="15000"/>
          <a:lumOff val="85000"/>
        </a:sysClr>
      </a:solidFill>
      <a:round/>
    </a:ln>
    <a:effectLst/>
  </c:spPr>
  <c:txPr>
    <a:bodyPr/>
    <a:lstStyle/>
    <a:p>
      <a:pPr>
        <a:defRPr lang="zh-CN"/>
      </a:pPr>
      <a:endParaRPr lang="zh-CN"/>
    </a:p>
  </c:txPr>
  <c:externalData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526F78A-D3B1-433D-A890-9858EF5A8B2A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zh-CN" altLang="en-US"/>
        </a:p>
      </dgm:t>
    </dgm:pt>
    <dgm:pt modelId="{2B32A845-44B1-47D9-8520-CDDDB2480B84}">
      <dgm:prSet phldrT="[文本]" custT="1"/>
      <dgm:spPr>
        <a:solidFill>
          <a:srgbClr val="0C507F"/>
        </a:solidFill>
      </dgm:spPr>
      <dgm:t>
        <a:bodyPr/>
        <a:lstStyle/>
        <a:p>
          <a:r>
            <a:rPr lang="zh-CN" altLang="en-US" sz="1400" b="0" dirty="0" smtClean="0">
              <a:latin typeface="楷体" pitchFamily="49" charset="-122"/>
              <a:ea typeface="楷体" pitchFamily="49" charset="-122"/>
            </a:rPr>
            <a:t> 公告交易事项</a:t>
          </a:r>
          <a:endParaRPr lang="zh-CN" altLang="en-US" sz="1400" b="0" dirty="0">
            <a:latin typeface="楷体" pitchFamily="49" charset="-122"/>
            <a:ea typeface="楷体" pitchFamily="49" charset="-122"/>
          </a:endParaRPr>
        </a:p>
      </dgm:t>
    </dgm:pt>
    <dgm:pt modelId="{24DC694C-C3E6-4473-B0A8-388FD339FEA6}" type="parTrans" cxnId="{E217759D-317D-4F11-AB08-DB45DFEFB061}">
      <dgm:prSet/>
      <dgm:spPr/>
      <dgm:t>
        <a:bodyPr/>
        <a:lstStyle/>
        <a:p>
          <a:endParaRPr lang="zh-CN" altLang="en-US" b="1">
            <a:latin typeface="楷体" pitchFamily="49" charset="-122"/>
            <a:ea typeface="楷体" pitchFamily="49" charset="-122"/>
          </a:endParaRPr>
        </a:p>
      </dgm:t>
    </dgm:pt>
    <dgm:pt modelId="{9A827134-CD3A-439E-B2D3-89A39D3DC8F8}" type="sibTrans" cxnId="{E217759D-317D-4F11-AB08-DB45DFEFB061}">
      <dgm:prSet/>
      <dgm:spPr/>
      <dgm:t>
        <a:bodyPr/>
        <a:lstStyle/>
        <a:p>
          <a:endParaRPr lang="zh-CN" altLang="en-US" b="1">
            <a:latin typeface="楷体" pitchFamily="49" charset="-122"/>
            <a:ea typeface="楷体" pitchFamily="49" charset="-122"/>
          </a:endParaRPr>
        </a:p>
      </dgm:t>
    </dgm:pt>
    <dgm:pt modelId="{85582279-8DED-4D6D-97D1-2FB913254B43}">
      <dgm:prSet phldrT="[文本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 w="12700">
          <a:prstDash val="lgDash"/>
        </a:ln>
      </dgm:spPr>
      <dgm:t>
        <a:bodyPr/>
        <a:lstStyle/>
        <a:p>
          <a:r>
            <a:rPr lang="en-US" altLang="zh-CN" sz="1300" b="0" dirty="0" smtClean="0">
              <a:latin typeface="楷体" pitchFamily="49" charset="-122"/>
              <a:ea typeface="楷体" pitchFamily="49" charset="-122"/>
            </a:rPr>
            <a:t>40</a:t>
          </a:r>
          <a:r>
            <a:rPr lang="zh-CN" altLang="en-US" sz="1300" b="0" dirty="0" smtClean="0">
              <a:latin typeface="楷体" pitchFamily="49" charset="-122"/>
              <a:ea typeface="楷体" pitchFamily="49" charset="-122"/>
            </a:rPr>
            <a:t>亿收购关联方土地资产</a:t>
          </a:r>
          <a:endParaRPr lang="zh-CN" altLang="en-US" sz="1300" b="0" dirty="0">
            <a:latin typeface="楷体" pitchFamily="49" charset="-122"/>
            <a:ea typeface="楷体" pitchFamily="49" charset="-122"/>
          </a:endParaRPr>
        </a:p>
      </dgm:t>
    </dgm:pt>
    <dgm:pt modelId="{5BA18511-93A7-4F67-8F5E-8016A530BC01}" type="parTrans" cxnId="{6CEACF71-1ED3-4D57-A260-9F579956BFA5}">
      <dgm:prSet/>
      <dgm:spPr/>
      <dgm:t>
        <a:bodyPr/>
        <a:lstStyle/>
        <a:p>
          <a:endParaRPr lang="zh-CN" altLang="en-US" b="1">
            <a:latin typeface="楷体" pitchFamily="49" charset="-122"/>
            <a:ea typeface="楷体" pitchFamily="49" charset="-122"/>
          </a:endParaRPr>
        </a:p>
      </dgm:t>
    </dgm:pt>
    <dgm:pt modelId="{129186D3-E415-483F-811B-8D130261A09A}" type="sibTrans" cxnId="{6CEACF71-1ED3-4D57-A260-9F579956BFA5}">
      <dgm:prSet/>
      <dgm:spPr/>
      <dgm:t>
        <a:bodyPr/>
        <a:lstStyle/>
        <a:p>
          <a:endParaRPr lang="zh-CN" altLang="en-US" b="1">
            <a:latin typeface="楷体" pitchFamily="49" charset="-122"/>
            <a:ea typeface="楷体" pitchFamily="49" charset="-122"/>
          </a:endParaRPr>
        </a:p>
      </dgm:t>
    </dgm:pt>
    <dgm:pt modelId="{A5CB7DFB-8F62-4C43-92FF-D1411336606C}">
      <dgm:prSet phldrT="[文本]" custT="1"/>
      <dgm:spPr>
        <a:solidFill>
          <a:srgbClr val="0C507F"/>
        </a:solidFill>
      </dgm:spPr>
      <dgm:t>
        <a:bodyPr/>
        <a:lstStyle/>
        <a:p>
          <a:r>
            <a:rPr lang="zh-CN" altLang="en-US" sz="1400" b="0" dirty="0" smtClean="0">
              <a:latin typeface="楷体" pitchFamily="49" charset="-122"/>
              <a:ea typeface="楷体" pitchFamily="49" charset="-122"/>
            </a:rPr>
            <a:t> 疑点发现</a:t>
          </a:r>
          <a:endParaRPr lang="zh-CN" altLang="en-US" sz="1400" b="0" dirty="0">
            <a:latin typeface="楷体" pitchFamily="49" charset="-122"/>
            <a:ea typeface="楷体" pitchFamily="49" charset="-122"/>
          </a:endParaRPr>
        </a:p>
      </dgm:t>
    </dgm:pt>
    <dgm:pt modelId="{AA2D97E1-D26D-45B2-B605-193153B0324B}" type="parTrans" cxnId="{2A15EE12-F2E5-4FA1-B9AB-4D47F8D5B9B5}">
      <dgm:prSet/>
      <dgm:spPr/>
      <dgm:t>
        <a:bodyPr/>
        <a:lstStyle/>
        <a:p>
          <a:endParaRPr lang="zh-CN" altLang="en-US" b="1">
            <a:latin typeface="楷体" pitchFamily="49" charset="-122"/>
            <a:ea typeface="楷体" pitchFamily="49" charset="-122"/>
          </a:endParaRPr>
        </a:p>
      </dgm:t>
    </dgm:pt>
    <dgm:pt modelId="{71388F36-B44E-4BFA-89E2-C4CE08BF4007}" type="sibTrans" cxnId="{2A15EE12-F2E5-4FA1-B9AB-4D47F8D5B9B5}">
      <dgm:prSet/>
      <dgm:spPr/>
      <dgm:t>
        <a:bodyPr/>
        <a:lstStyle/>
        <a:p>
          <a:endParaRPr lang="zh-CN" altLang="en-US" b="1">
            <a:latin typeface="楷体" pitchFamily="49" charset="-122"/>
            <a:ea typeface="楷体" pitchFamily="49" charset="-122"/>
          </a:endParaRPr>
        </a:p>
      </dgm:t>
    </dgm:pt>
    <dgm:pt modelId="{76DCE3BF-2C8B-4994-AB41-1BAD89916023}">
      <dgm:prSet phldrT="[文本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 w="12700">
          <a:prstDash val="lgDash"/>
        </a:ln>
      </dgm:spPr>
      <dgm:t>
        <a:bodyPr/>
        <a:lstStyle/>
        <a:p>
          <a:r>
            <a:rPr lang="en-US" altLang="zh-CN" sz="1300" b="0" dirty="0" smtClean="0">
              <a:latin typeface="楷体" pitchFamily="49" charset="-122"/>
              <a:ea typeface="楷体" pitchFamily="49" charset="-122"/>
            </a:rPr>
            <a:t>40</a:t>
          </a:r>
          <a:r>
            <a:rPr lang="zh-CN" altLang="en-US" sz="1300" b="0" dirty="0" smtClean="0">
              <a:latin typeface="楷体" pitchFamily="49" charset="-122"/>
              <a:ea typeface="楷体" pitchFamily="49" charset="-122"/>
            </a:rPr>
            <a:t>亿资金巨大，目前市场环境下收购的必要性</a:t>
          </a:r>
          <a:endParaRPr lang="zh-CN" altLang="en-US" sz="1300" b="0" dirty="0">
            <a:latin typeface="楷体" pitchFamily="49" charset="-122"/>
            <a:ea typeface="楷体" pitchFamily="49" charset="-122"/>
          </a:endParaRPr>
        </a:p>
      </dgm:t>
    </dgm:pt>
    <dgm:pt modelId="{99322B6B-969D-471A-91A8-51484FC89FD7}" type="parTrans" cxnId="{E0B7CA53-A80A-4AA0-AD30-3289ED2D5E76}">
      <dgm:prSet/>
      <dgm:spPr/>
      <dgm:t>
        <a:bodyPr/>
        <a:lstStyle/>
        <a:p>
          <a:endParaRPr lang="zh-CN" altLang="en-US" b="1">
            <a:latin typeface="楷体" pitchFamily="49" charset="-122"/>
            <a:ea typeface="楷体" pitchFamily="49" charset="-122"/>
          </a:endParaRPr>
        </a:p>
      </dgm:t>
    </dgm:pt>
    <dgm:pt modelId="{0545B423-32B9-4FB5-BFBB-78316A71D7C5}" type="sibTrans" cxnId="{E0B7CA53-A80A-4AA0-AD30-3289ED2D5E76}">
      <dgm:prSet/>
      <dgm:spPr/>
      <dgm:t>
        <a:bodyPr/>
        <a:lstStyle/>
        <a:p>
          <a:endParaRPr lang="zh-CN" altLang="en-US" b="1">
            <a:latin typeface="楷体" pitchFamily="49" charset="-122"/>
            <a:ea typeface="楷体" pitchFamily="49" charset="-122"/>
          </a:endParaRPr>
        </a:p>
      </dgm:t>
    </dgm:pt>
    <dgm:pt modelId="{27E57221-414E-4335-81B7-F5DD09FC3267}">
      <dgm:prSet phldrT="[文本]" custT="1"/>
      <dgm:spPr>
        <a:solidFill>
          <a:srgbClr val="0C507F"/>
        </a:solidFill>
      </dgm:spPr>
      <dgm:t>
        <a:bodyPr/>
        <a:lstStyle/>
        <a:p>
          <a:r>
            <a:rPr lang="zh-CN" altLang="en-US" sz="1400" b="0" dirty="0" smtClean="0">
              <a:latin typeface="楷体" pitchFamily="49" charset="-122"/>
              <a:ea typeface="楷体" pitchFamily="49" charset="-122"/>
            </a:rPr>
            <a:t>监管措施</a:t>
          </a:r>
          <a:endParaRPr lang="zh-CN" altLang="en-US" sz="1400" b="0" dirty="0">
            <a:latin typeface="楷体" pitchFamily="49" charset="-122"/>
            <a:ea typeface="楷体" pitchFamily="49" charset="-122"/>
          </a:endParaRPr>
        </a:p>
      </dgm:t>
    </dgm:pt>
    <dgm:pt modelId="{FA4224EF-74B2-4098-B2B1-BC5FB590EACB}" type="parTrans" cxnId="{D116439A-0FFD-47B2-9A9E-8109D30D9F44}">
      <dgm:prSet/>
      <dgm:spPr/>
      <dgm:t>
        <a:bodyPr/>
        <a:lstStyle/>
        <a:p>
          <a:endParaRPr lang="zh-CN" altLang="en-US" b="1">
            <a:latin typeface="楷体" pitchFamily="49" charset="-122"/>
            <a:ea typeface="楷体" pitchFamily="49" charset="-122"/>
          </a:endParaRPr>
        </a:p>
      </dgm:t>
    </dgm:pt>
    <dgm:pt modelId="{64C81551-14E0-4DCA-AE9D-CCD2157CB11B}" type="sibTrans" cxnId="{D116439A-0FFD-47B2-9A9E-8109D30D9F44}">
      <dgm:prSet/>
      <dgm:spPr/>
      <dgm:t>
        <a:bodyPr/>
        <a:lstStyle/>
        <a:p>
          <a:endParaRPr lang="zh-CN" altLang="en-US" b="1">
            <a:latin typeface="楷体" pitchFamily="49" charset="-122"/>
            <a:ea typeface="楷体" pitchFamily="49" charset="-122"/>
          </a:endParaRPr>
        </a:p>
      </dgm:t>
    </dgm:pt>
    <dgm:pt modelId="{799A0927-409F-4559-B3AE-D45BBB88C1FF}">
      <dgm:prSet phldrT="[文本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 w="12700">
          <a:prstDash val="lgDash"/>
        </a:ln>
      </dgm:spPr>
      <dgm:t>
        <a:bodyPr/>
        <a:lstStyle/>
        <a:p>
          <a:r>
            <a:rPr lang="zh-CN" altLang="en-US" sz="1400" b="0" dirty="0" smtClean="0">
              <a:latin typeface="楷体" pitchFamily="49" charset="-122"/>
              <a:ea typeface="楷体" pitchFamily="49" charset="-122"/>
            </a:rPr>
            <a:t>二</a:t>
          </a:r>
          <a:r>
            <a:rPr lang="zh-CN" altLang="en-US" sz="1300" b="0" dirty="0" smtClean="0">
              <a:latin typeface="楷体" pitchFamily="49" charset="-122"/>
              <a:ea typeface="楷体" pitchFamily="49" charset="-122"/>
            </a:rPr>
            <a:t>次发问询函</a:t>
          </a:r>
          <a:endParaRPr lang="zh-CN" altLang="en-US" sz="1300" b="0" dirty="0">
            <a:latin typeface="楷体" pitchFamily="49" charset="-122"/>
            <a:ea typeface="楷体" pitchFamily="49" charset="-122"/>
          </a:endParaRPr>
        </a:p>
      </dgm:t>
    </dgm:pt>
    <dgm:pt modelId="{D0A1061C-751F-4D7F-9C07-D634162C19A0}" type="parTrans" cxnId="{6C8BB485-60B6-46CC-A6E5-0F630F461A91}">
      <dgm:prSet/>
      <dgm:spPr/>
      <dgm:t>
        <a:bodyPr/>
        <a:lstStyle/>
        <a:p>
          <a:endParaRPr lang="zh-CN" altLang="en-US" b="1">
            <a:latin typeface="楷体" pitchFamily="49" charset="-122"/>
            <a:ea typeface="楷体" pitchFamily="49" charset="-122"/>
          </a:endParaRPr>
        </a:p>
      </dgm:t>
    </dgm:pt>
    <dgm:pt modelId="{49B682DF-95CB-4BB4-BEB8-16A9C55861E2}" type="sibTrans" cxnId="{6C8BB485-60B6-46CC-A6E5-0F630F461A91}">
      <dgm:prSet/>
      <dgm:spPr/>
      <dgm:t>
        <a:bodyPr/>
        <a:lstStyle/>
        <a:p>
          <a:endParaRPr lang="zh-CN" altLang="en-US" b="1">
            <a:latin typeface="楷体" pitchFamily="49" charset="-122"/>
            <a:ea typeface="楷体" pitchFamily="49" charset="-122"/>
          </a:endParaRPr>
        </a:p>
      </dgm:t>
    </dgm:pt>
    <dgm:pt modelId="{B63999C8-2916-402B-880C-47BCA9C517BE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 w="12700">
          <a:prstDash val="lgDash"/>
        </a:ln>
      </dgm:spPr>
      <dgm:t>
        <a:bodyPr/>
        <a:lstStyle/>
        <a:p>
          <a:r>
            <a:rPr lang="zh-CN" altLang="en-US" sz="1300" b="0" dirty="0" smtClean="0">
              <a:latin typeface="楷体" pitchFamily="49" charset="-122"/>
              <a:ea typeface="楷体" pitchFamily="49" charset="-122"/>
            </a:rPr>
            <a:t>公司取消上述交易</a:t>
          </a:r>
          <a:endParaRPr lang="zh-TW" altLang="en-US" sz="1300" b="0" dirty="0">
            <a:latin typeface="楷体" pitchFamily="49" charset="-122"/>
            <a:ea typeface="楷体" pitchFamily="49" charset="-122"/>
          </a:endParaRPr>
        </a:p>
      </dgm:t>
    </dgm:pt>
    <dgm:pt modelId="{22F787E5-2664-4BFE-AB45-B314FA48B4A2}" type="parTrans" cxnId="{E19532C9-26DB-4377-BE4F-CA1BA651B465}">
      <dgm:prSet/>
      <dgm:spPr/>
      <dgm:t>
        <a:bodyPr/>
        <a:lstStyle/>
        <a:p>
          <a:endParaRPr lang="zh-TW" altLang="en-US"/>
        </a:p>
      </dgm:t>
    </dgm:pt>
    <dgm:pt modelId="{996759D5-D13F-4744-8379-81B7F81FB8C6}" type="sibTrans" cxnId="{E19532C9-26DB-4377-BE4F-CA1BA651B465}">
      <dgm:prSet/>
      <dgm:spPr/>
      <dgm:t>
        <a:bodyPr/>
        <a:lstStyle/>
        <a:p>
          <a:endParaRPr lang="zh-TW" altLang="en-US"/>
        </a:p>
      </dgm:t>
    </dgm:pt>
    <dgm:pt modelId="{990F7041-D50B-41C7-9CB7-8BCD7D624F17}">
      <dgm:prSet custT="1"/>
      <dgm:spPr>
        <a:solidFill>
          <a:srgbClr val="0C507F"/>
        </a:solidFill>
      </dgm:spPr>
      <dgm:t>
        <a:bodyPr/>
        <a:lstStyle/>
        <a:p>
          <a:r>
            <a:rPr lang="zh-CN" altLang="en-US" sz="1400" b="0" dirty="0" smtClean="0">
              <a:latin typeface="楷体" pitchFamily="49" charset="-122"/>
              <a:ea typeface="楷体" pitchFamily="49" charset="-122"/>
            </a:rPr>
            <a:t> 监管效果</a:t>
          </a:r>
          <a:endParaRPr lang="zh-TW" altLang="en-US" sz="1400" b="0" dirty="0">
            <a:latin typeface="楷体" pitchFamily="49" charset="-122"/>
            <a:ea typeface="楷体" pitchFamily="49" charset="-122"/>
          </a:endParaRPr>
        </a:p>
      </dgm:t>
    </dgm:pt>
    <dgm:pt modelId="{ED97EF6A-599F-4C5E-AF1A-52560588FC94}" type="sibTrans" cxnId="{75EF78EA-F33B-49C3-9BAD-5ABD37DAFFC1}">
      <dgm:prSet/>
      <dgm:spPr/>
      <dgm:t>
        <a:bodyPr/>
        <a:lstStyle/>
        <a:p>
          <a:endParaRPr lang="zh-TW" altLang="en-US"/>
        </a:p>
      </dgm:t>
    </dgm:pt>
    <dgm:pt modelId="{7BFC1EDC-379A-43E4-AB42-C40B493EE0FA}" type="parTrans" cxnId="{75EF78EA-F33B-49C3-9BAD-5ABD37DAFFC1}">
      <dgm:prSet/>
      <dgm:spPr/>
      <dgm:t>
        <a:bodyPr/>
        <a:lstStyle/>
        <a:p>
          <a:endParaRPr lang="zh-TW" altLang="en-US"/>
        </a:p>
      </dgm:t>
    </dgm:pt>
    <dgm:pt modelId="{9804A0C3-2E91-447C-B130-C596E6429559}">
      <dgm:prSet phldrT="[文本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 w="12700">
          <a:prstDash val="lgDash"/>
        </a:ln>
      </dgm:spPr>
      <dgm:t>
        <a:bodyPr/>
        <a:lstStyle/>
        <a:p>
          <a:r>
            <a:rPr lang="zh-CN" altLang="en-US" sz="1300" b="0" dirty="0" smtClean="0">
              <a:latin typeface="楷体" pitchFamily="49" charset="-122"/>
              <a:ea typeface="楷体" pitchFamily="49" charset="-122"/>
            </a:rPr>
            <a:t>因公告前两月标的资产接受小股东增资</a:t>
          </a:r>
          <a:r>
            <a:rPr lang="en-US" altLang="zh-CN" sz="1300" b="0" dirty="0" smtClean="0">
              <a:latin typeface="楷体" pitchFamily="49" charset="-122"/>
              <a:ea typeface="楷体" pitchFamily="49" charset="-122"/>
            </a:rPr>
            <a:t>18</a:t>
          </a:r>
          <a:r>
            <a:rPr lang="zh-CN" altLang="en-US" sz="1300" b="0" dirty="0" smtClean="0">
              <a:latin typeface="楷体" pitchFamily="49" charset="-122"/>
              <a:ea typeface="楷体" pitchFamily="49" charset="-122"/>
            </a:rPr>
            <a:t>亿</a:t>
          </a:r>
          <a:endParaRPr lang="zh-CN" altLang="en-US" sz="1300" b="0" dirty="0">
            <a:latin typeface="楷体" pitchFamily="49" charset="-122"/>
            <a:ea typeface="楷体" pitchFamily="49" charset="-122"/>
          </a:endParaRPr>
        </a:p>
      </dgm:t>
    </dgm:pt>
    <dgm:pt modelId="{69D9257C-178A-44FC-9B9F-70EBC41A7CB1}" type="parTrans" cxnId="{6CFE3895-2ED2-45EE-9D6F-4447E1E5252F}">
      <dgm:prSet/>
      <dgm:spPr/>
      <dgm:t>
        <a:bodyPr/>
        <a:lstStyle/>
        <a:p>
          <a:endParaRPr lang="zh-CN" altLang="en-US"/>
        </a:p>
      </dgm:t>
    </dgm:pt>
    <dgm:pt modelId="{33A3E3CC-7AF3-4D53-9798-26B015742296}" type="sibTrans" cxnId="{6CFE3895-2ED2-45EE-9D6F-4447E1E5252F}">
      <dgm:prSet/>
      <dgm:spPr/>
      <dgm:t>
        <a:bodyPr/>
        <a:lstStyle/>
        <a:p>
          <a:endParaRPr lang="zh-CN" altLang="en-US"/>
        </a:p>
      </dgm:t>
    </dgm:pt>
    <dgm:pt modelId="{831E6E84-D0C6-4488-B02F-2A011CA579C8}">
      <dgm:prSet phldrT="[文本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 w="12700">
          <a:prstDash val="lgDash"/>
        </a:ln>
      </dgm:spPr>
      <dgm:t>
        <a:bodyPr/>
        <a:lstStyle/>
        <a:p>
          <a:r>
            <a:rPr lang="zh-CN" altLang="en-US" sz="1300" b="0" dirty="0" smtClean="0">
              <a:solidFill>
                <a:srgbClr val="FF0000"/>
              </a:solidFill>
              <a:latin typeface="楷体" pitchFamily="49" charset="-122"/>
              <a:ea typeface="楷体" pitchFamily="49" charset="-122"/>
            </a:rPr>
            <a:t>事件表象：溢价</a:t>
          </a:r>
          <a:r>
            <a:rPr lang="en-US" altLang="zh-CN" sz="1300" b="0" dirty="0" smtClean="0">
              <a:solidFill>
                <a:srgbClr val="FF0000"/>
              </a:solidFill>
              <a:latin typeface="楷体" pitchFamily="49" charset="-122"/>
              <a:ea typeface="楷体" pitchFamily="49" charset="-122"/>
            </a:rPr>
            <a:t>5%</a:t>
          </a:r>
          <a:r>
            <a:rPr lang="zh-CN" altLang="en-US" sz="1300" b="0" dirty="0" smtClean="0">
              <a:solidFill>
                <a:srgbClr val="FF0000"/>
              </a:solidFill>
              <a:latin typeface="楷体" pitchFamily="49" charset="-122"/>
              <a:ea typeface="楷体" pitchFamily="49" charset="-122"/>
            </a:rPr>
            <a:t>收购大股东资产，价格公允</a:t>
          </a:r>
          <a:endParaRPr lang="zh-CN" altLang="en-US" sz="1300" b="0" dirty="0">
            <a:solidFill>
              <a:srgbClr val="FF0000"/>
            </a:solidFill>
            <a:latin typeface="楷体" pitchFamily="49" charset="-122"/>
            <a:ea typeface="楷体" pitchFamily="49" charset="-122"/>
          </a:endParaRPr>
        </a:p>
      </dgm:t>
    </dgm:pt>
    <dgm:pt modelId="{0FFDA29B-F3E7-416E-AD53-EDDA76977A09}" type="parTrans" cxnId="{D71E9741-3832-4F9D-B3C5-F706E7671506}">
      <dgm:prSet/>
      <dgm:spPr/>
      <dgm:t>
        <a:bodyPr/>
        <a:lstStyle/>
        <a:p>
          <a:endParaRPr lang="zh-CN" altLang="en-US"/>
        </a:p>
      </dgm:t>
    </dgm:pt>
    <dgm:pt modelId="{4DD8E636-74D2-473A-A144-FF65AA45DB50}" type="sibTrans" cxnId="{D71E9741-3832-4F9D-B3C5-F706E7671506}">
      <dgm:prSet/>
      <dgm:spPr/>
      <dgm:t>
        <a:bodyPr/>
        <a:lstStyle/>
        <a:p>
          <a:endParaRPr lang="zh-CN" altLang="en-US"/>
        </a:p>
      </dgm:t>
    </dgm:pt>
    <dgm:pt modelId="{20745229-17E7-4FA8-A01C-B5BE45543B6C}">
      <dgm:prSet phldrT="[文本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 w="12700">
          <a:prstDash val="lgDash"/>
        </a:ln>
      </dgm:spPr>
      <dgm:t>
        <a:bodyPr/>
        <a:lstStyle/>
        <a:p>
          <a:r>
            <a:rPr lang="zh-CN" altLang="en-US" sz="1300" b="0" dirty="0" smtClean="0">
              <a:latin typeface="楷体" pitchFamily="49" charset="-122"/>
              <a:ea typeface="楷体" pitchFamily="49" charset="-122"/>
            </a:rPr>
            <a:t>备查文件暴露重大疑点：公告显示</a:t>
          </a:r>
          <a:r>
            <a:rPr lang="en-US" altLang="zh-CN" sz="1300" b="0" dirty="0" smtClean="0">
              <a:latin typeface="楷体" pitchFamily="49" charset="-122"/>
              <a:ea typeface="楷体" pitchFamily="49" charset="-122"/>
            </a:rPr>
            <a:t>4</a:t>
          </a:r>
          <a:r>
            <a:rPr lang="zh-CN" altLang="en-US" sz="1300" b="0" dirty="0" smtClean="0">
              <a:latin typeface="楷体" pitchFamily="49" charset="-122"/>
              <a:ea typeface="楷体" pitchFamily="49" charset="-122"/>
            </a:rPr>
            <a:t>月</a:t>
          </a:r>
          <a:r>
            <a:rPr lang="en-US" altLang="zh-CN" sz="1300" b="0" dirty="0" smtClean="0">
              <a:latin typeface="楷体" pitchFamily="49" charset="-122"/>
              <a:ea typeface="楷体" pitchFamily="49" charset="-122"/>
            </a:rPr>
            <a:t>28</a:t>
          </a:r>
          <a:r>
            <a:rPr lang="zh-CN" altLang="en-US" sz="1300" b="0" dirty="0" smtClean="0">
              <a:latin typeface="楷体" pitchFamily="49" charset="-122"/>
              <a:ea typeface="楷体" pitchFamily="49" charset="-122"/>
            </a:rPr>
            <a:t>日标的公司小股东完成</a:t>
          </a:r>
          <a:r>
            <a:rPr lang="en-US" altLang="zh-CN" sz="1300" b="0" dirty="0" smtClean="0">
              <a:latin typeface="楷体" pitchFamily="49" charset="-122"/>
              <a:ea typeface="楷体" pitchFamily="49" charset="-122"/>
            </a:rPr>
            <a:t>18</a:t>
          </a:r>
          <a:r>
            <a:rPr lang="zh-CN" altLang="en-US" sz="1300" b="0" dirty="0" smtClean="0">
              <a:latin typeface="楷体" pitchFamily="49" charset="-122"/>
              <a:ea typeface="楷体" pitchFamily="49" charset="-122"/>
            </a:rPr>
            <a:t>亿增资，</a:t>
          </a:r>
          <a:r>
            <a:rPr lang="en-US" altLang="zh-CN" sz="1300" b="0" dirty="0" smtClean="0">
              <a:latin typeface="楷体" pitchFamily="49" charset="-122"/>
              <a:ea typeface="楷体" pitchFamily="49" charset="-122"/>
            </a:rPr>
            <a:t>4</a:t>
          </a:r>
          <a:r>
            <a:rPr lang="zh-CN" altLang="en-US" sz="1300" b="0" dirty="0" smtClean="0">
              <a:latin typeface="楷体" pitchFamily="49" charset="-122"/>
              <a:ea typeface="楷体" pitchFamily="49" charset="-122"/>
            </a:rPr>
            <a:t>月</a:t>
          </a:r>
          <a:r>
            <a:rPr lang="en-US" altLang="zh-CN" sz="1300" b="0" dirty="0" smtClean="0">
              <a:latin typeface="楷体" pitchFamily="49" charset="-122"/>
              <a:ea typeface="楷体" pitchFamily="49" charset="-122"/>
            </a:rPr>
            <a:t>30</a:t>
          </a:r>
          <a:r>
            <a:rPr lang="zh-CN" altLang="en-US" sz="1300" b="0" dirty="0" smtClean="0">
              <a:latin typeface="楷体" pitchFamily="49" charset="-122"/>
              <a:ea typeface="楷体" pitchFamily="49" charset="-122"/>
            </a:rPr>
            <a:t>日财务报表显示现金仅为</a:t>
          </a:r>
          <a:r>
            <a:rPr lang="en-US" altLang="zh-CN" sz="1300" b="0" dirty="0" smtClean="0">
              <a:latin typeface="楷体" pitchFamily="49" charset="-122"/>
              <a:ea typeface="楷体" pitchFamily="49" charset="-122"/>
            </a:rPr>
            <a:t>300</a:t>
          </a:r>
          <a:r>
            <a:rPr lang="zh-CN" altLang="en-US" sz="1300" b="0" dirty="0" smtClean="0">
              <a:latin typeface="楷体" pitchFamily="49" charset="-122"/>
              <a:ea typeface="楷体" pitchFamily="49" charset="-122"/>
            </a:rPr>
            <a:t>万，资产已全部转为存货</a:t>
          </a:r>
          <a:endParaRPr lang="zh-CN" altLang="en-US" sz="1300" b="0" dirty="0">
            <a:latin typeface="楷体" pitchFamily="49" charset="-122"/>
            <a:ea typeface="楷体" pitchFamily="49" charset="-122"/>
          </a:endParaRPr>
        </a:p>
      </dgm:t>
    </dgm:pt>
    <dgm:pt modelId="{C72D29A1-3B9C-46FB-B898-022A93277261}" type="parTrans" cxnId="{DE2307B6-1A47-4B19-9812-0B3E8645E569}">
      <dgm:prSet/>
      <dgm:spPr/>
      <dgm:t>
        <a:bodyPr/>
        <a:lstStyle/>
        <a:p>
          <a:endParaRPr lang="zh-CN" altLang="en-US"/>
        </a:p>
      </dgm:t>
    </dgm:pt>
    <dgm:pt modelId="{2E98ED6D-52D3-49EF-9B3E-42F95713D2FD}" type="sibTrans" cxnId="{DE2307B6-1A47-4B19-9812-0B3E8645E569}">
      <dgm:prSet/>
      <dgm:spPr/>
      <dgm:t>
        <a:bodyPr/>
        <a:lstStyle/>
        <a:p>
          <a:endParaRPr lang="zh-CN" altLang="en-US"/>
        </a:p>
      </dgm:t>
    </dgm:pt>
    <dgm:pt modelId="{D7560492-06F0-49A6-905D-DF006415336A}">
      <dgm:prSet phldrT="[文本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 w="12700">
          <a:prstDash val="lgDash"/>
        </a:ln>
      </dgm:spPr>
      <dgm:t>
        <a:bodyPr/>
        <a:lstStyle/>
        <a:p>
          <a:r>
            <a:rPr lang="zh-CN" altLang="en-US" sz="1300" b="0" dirty="0" smtClean="0">
              <a:latin typeface="楷体" pitchFamily="49" charset="-122"/>
              <a:ea typeface="楷体" pitchFamily="49" charset="-122"/>
            </a:rPr>
            <a:t>向证监局提请核查标的资产</a:t>
          </a:r>
          <a:endParaRPr lang="zh-CN" altLang="en-US" sz="1300" b="0" dirty="0">
            <a:latin typeface="楷体" pitchFamily="49" charset="-122"/>
            <a:ea typeface="楷体" pitchFamily="49" charset="-122"/>
          </a:endParaRPr>
        </a:p>
      </dgm:t>
    </dgm:pt>
    <dgm:pt modelId="{AECB204C-0D64-477F-A64E-60CAE6F537CD}" type="parTrans" cxnId="{512FBF2C-1DA6-4448-A997-04A25C776ABE}">
      <dgm:prSet/>
      <dgm:spPr/>
      <dgm:t>
        <a:bodyPr/>
        <a:lstStyle/>
        <a:p>
          <a:endParaRPr lang="zh-CN" altLang="en-US"/>
        </a:p>
      </dgm:t>
    </dgm:pt>
    <dgm:pt modelId="{F80CD184-D2DB-4A4F-8C25-9BB91C4CCEA8}" type="sibTrans" cxnId="{512FBF2C-1DA6-4448-A997-04A25C776ABE}">
      <dgm:prSet/>
      <dgm:spPr/>
      <dgm:t>
        <a:bodyPr/>
        <a:lstStyle/>
        <a:p>
          <a:endParaRPr lang="zh-CN" altLang="en-US"/>
        </a:p>
      </dgm:t>
    </dgm:pt>
    <dgm:pt modelId="{FCD02506-59AD-46EB-91C5-39124E0D23F6}">
      <dgm:prSet phldrT="[文本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 w="12700">
          <a:prstDash val="lgDash"/>
        </a:ln>
      </dgm:spPr>
      <dgm:t>
        <a:bodyPr/>
        <a:lstStyle/>
        <a:p>
          <a:r>
            <a:rPr lang="zh-CN" altLang="en-US" sz="1300" b="0" dirty="0" smtClean="0">
              <a:latin typeface="楷体" pitchFamily="49" charset="-122"/>
              <a:ea typeface="楷体" pitchFamily="49" charset="-122"/>
            </a:rPr>
            <a:t>取消股东大会直至核查完毕</a:t>
          </a:r>
          <a:endParaRPr lang="zh-CN" altLang="en-US" sz="1300" b="0" dirty="0">
            <a:latin typeface="楷体" pitchFamily="49" charset="-122"/>
            <a:ea typeface="楷体" pitchFamily="49" charset="-122"/>
          </a:endParaRPr>
        </a:p>
      </dgm:t>
    </dgm:pt>
    <dgm:pt modelId="{9BD01D51-A235-4B17-B946-A415048723C0}" type="parTrans" cxnId="{D203607B-4076-4DFD-99D5-71DAE7C0EBD6}">
      <dgm:prSet/>
      <dgm:spPr/>
      <dgm:t>
        <a:bodyPr/>
        <a:lstStyle/>
        <a:p>
          <a:endParaRPr lang="zh-CN" altLang="en-US"/>
        </a:p>
      </dgm:t>
    </dgm:pt>
    <dgm:pt modelId="{8CCD0ACB-04B6-433A-8C09-B5EDA9E0A1F2}" type="sibTrans" cxnId="{D203607B-4076-4DFD-99D5-71DAE7C0EBD6}">
      <dgm:prSet/>
      <dgm:spPr/>
      <dgm:t>
        <a:bodyPr/>
        <a:lstStyle/>
        <a:p>
          <a:endParaRPr lang="zh-CN" altLang="en-US"/>
        </a:p>
      </dgm:t>
    </dgm:pt>
    <dgm:pt modelId="{EC9FD6A9-5CA9-48F8-B753-045C6E3CFBD5}">
      <dgm:prSet phldrT="[文本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 w="12700">
          <a:prstDash val="lgDash"/>
        </a:ln>
      </dgm:spPr>
      <dgm:t>
        <a:bodyPr/>
        <a:lstStyle/>
        <a:p>
          <a:r>
            <a:rPr lang="zh-CN" altLang="en-US" sz="1300" b="0" dirty="0" smtClean="0">
              <a:solidFill>
                <a:srgbClr val="FF0000"/>
              </a:solidFill>
              <a:latin typeface="楷体" pitchFamily="49" charset="-122"/>
              <a:ea typeface="楷体" pitchFamily="49" charset="-122"/>
            </a:rPr>
            <a:t>结论：增资的真实性存疑，资产交易实质构成</a:t>
          </a:r>
          <a:r>
            <a:rPr lang="en-US" altLang="zh-CN" sz="1300" b="0" dirty="0" smtClean="0">
              <a:solidFill>
                <a:srgbClr val="FF0000"/>
              </a:solidFill>
              <a:latin typeface="楷体" pitchFamily="49" charset="-122"/>
              <a:ea typeface="楷体" pitchFamily="49" charset="-122"/>
            </a:rPr>
            <a:t>100%</a:t>
          </a:r>
          <a:r>
            <a:rPr lang="zh-CN" altLang="en-US" sz="1300" b="0" dirty="0" smtClean="0">
              <a:solidFill>
                <a:srgbClr val="FF0000"/>
              </a:solidFill>
              <a:latin typeface="楷体" pitchFamily="49" charset="-122"/>
              <a:ea typeface="楷体" pitchFamily="49" charset="-122"/>
            </a:rPr>
            <a:t>溢价。</a:t>
          </a:r>
          <a:endParaRPr lang="zh-CN" altLang="en-US" sz="1300" b="0" dirty="0">
            <a:solidFill>
              <a:srgbClr val="FF0000"/>
            </a:solidFill>
            <a:latin typeface="楷体" pitchFamily="49" charset="-122"/>
            <a:ea typeface="楷体" pitchFamily="49" charset="-122"/>
          </a:endParaRPr>
        </a:p>
      </dgm:t>
    </dgm:pt>
    <dgm:pt modelId="{9F63E1F7-2EE8-422D-B582-90789A04D18C}" type="parTrans" cxnId="{4E64B6D9-B329-4F8B-8C1F-76B06268E569}">
      <dgm:prSet/>
      <dgm:spPr/>
      <dgm:t>
        <a:bodyPr/>
        <a:lstStyle/>
        <a:p>
          <a:endParaRPr lang="zh-CN" altLang="en-US"/>
        </a:p>
      </dgm:t>
    </dgm:pt>
    <dgm:pt modelId="{8E20D37F-F352-404D-AF59-BC3926FE9786}" type="sibTrans" cxnId="{4E64B6D9-B329-4F8B-8C1F-76B06268E569}">
      <dgm:prSet/>
      <dgm:spPr/>
      <dgm:t>
        <a:bodyPr/>
        <a:lstStyle/>
        <a:p>
          <a:endParaRPr lang="zh-CN" altLang="en-US"/>
        </a:p>
      </dgm:t>
    </dgm:pt>
    <dgm:pt modelId="{8943B1C8-9498-4388-A211-D0A240DE789B}" type="pres">
      <dgm:prSet presAssocID="{7526F78A-D3B1-433D-A890-9858EF5A8B2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4536EB4C-2156-49AB-B0DF-CBEAAF28DF91}" type="pres">
      <dgm:prSet presAssocID="{2B32A845-44B1-47D9-8520-CDDDB2480B84}" presName="parentLin" presStyleCnt="0"/>
      <dgm:spPr/>
      <dgm:t>
        <a:bodyPr/>
        <a:lstStyle/>
        <a:p>
          <a:endParaRPr lang="zh-TW" altLang="en-US"/>
        </a:p>
      </dgm:t>
    </dgm:pt>
    <dgm:pt modelId="{7A70ED60-E543-4F52-A3FF-28AFC77F4F79}" type="pres">
      <dgm:prSet presAssocID="{2B32A845-44B1-47D9-8520-CDDDB2480B84}" presName="parentLeftMargin" presStyleLbl="node1" presStyleIdx="0" presStyleCnt="4"/>
      <dgm:spPr/>
      <dgm:t>
        <a:bodyPr/>
        <a:lstStyle/>
        <a:p>
          <a:endParaRPr lang="zh-CN" altLang="en-US"/>
        </a:p>
      </dgm:t>
    </dgm:pt>
    <dgm:pt modelId="{EFAB7DDC-596D-455B-AC4A-A2C2E0486790}" type="pres">
      <dgm:prSet presAssocID="{2B32A845-44B1-47D9-8520-CDDDB2480B84}" presName="parentText" presStyleLbl="node1" presStyleIdx="0" presStyleCnt="4" custScaleX="94465" custScaleY="190404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7CF8AC6-8897-420A-B5FB-D44025F6D22A}" type="pres">
      <dgm:prSet presAssocID="{2B32A845-44B1-47D9-8520-CDDDB2480B84}" presName="negativeSpace" presStyleCnt="0"/>
      <dgm:spPr/>
      <dgm:t>
        <a:bodyPr/>
        <a:lstStyle/>
        <a:p>
          <a:endParaRPr lang="zh-TW" altLang="en-US"/>
        </a:p>
      </dgm:t>
    </dgm:pt>
    <dgm:pt modelId="{84712B8F-2F90-47FC-9C76-3E90E45829FC}" type="pres">
      <dgm:prSet presAssocID="{2B32A845-44B1-47D9-8520-CDDDB2480B84}" presName="childText" presStyleLbl="conFgAcc1" presStyleIdx="0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E6127E1-8093-4CF4-BCA0-0BD5C42E1328}" type="pres">
      <dgm:prSet presAssocID="{9A827134-CD3A-439E-B2D3-89A39D3DC8F8}" presName="spaceBetweenRectangles" presStyleCnt="0"/>
      <dgm:spPr/>
      <dgm:t>
        <a:bodyPr/>
        <a:lstStyle/>
        <a:p>
          <a:endParaRPr lang="zh-TW" altLang="en-US"/>
        </a:p>
      </dgm:t>
    </dgm:pt>
    <dgm:pt modelId="{5BEB8EB5-E208-422E-BA33-22DA303251F3}" type="pres">
      <dgm:prSet presAssocID="{A5CB7DFB-8F62-4C43-92FF-D1411336606C}" presName="parentLin" presStyleCnt="0"/>
      <dgm:spPr/>
      <dgm:t>
        <a:bodyPr/>
        <a:lstStyle/>
        <a:p>
          <a:endParaRPr lang="zh-TW" altLang="en-US"/>
        </a:p>
      </dgm:t>
    </dgm:pt>
    <dgm:pt modelId="{DC2AF4AF-4E54-48E1-BE22-842B102FE015}" type="pres">
      <dgm:prSet presAssocID="{A5CB7DFB-8F62-4C43-92FF-D1411336606C}" presName="parentLeftMargin" presStyleLbl="node1" presStyleIdx="0" presStyleCnt="4"/>
      <dgm:spPr/>
      <dgm:t>
        <a:bodyPr/>
        <a:lstStyle/>
        <a:p>
          <a:endParaRPr lang="zh-CN" altLang="en-US"/>
        </a:p>
      </dgm:t>
    </dgm:pt>
    <dgm:pt modelId="{68CB89AC-8219-4F12-86DE-03E0C5C326EC}" type="pres">
      <dgm:prSet presAssocID="{A5CB7DFB-8F62-4C43-92FF-D1411336606C}" presName="parentText" presStyleLbl="node1" presStyleIdx="1" presStyleCnt="4" custScaleX="94489" custScaleY="180105" custLinFactNeighborX="-2528" custLinFactNeighborY="9878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6B63B6C-7D0C-4964-9FA2-8A3FF3BD7077}" type="pres">
      <dgm:prSet presAssocID="{A5CB7DFB-8F62-4C43-92FF-D1411336606C}" presName="negativeSpace" presStyleCnt="0"/>
      <dgm:spPr/>
      <dgm:t>
        <a:bodyPr/>
        <a:lstStyle/>
        <a:p>
          <a:endParaRPr lang="zh-TW" altLang="en-US"/>
        </a:p>
      </dgm:t>
    </dgm:pt>
    <dgm:pt modelId="{C8F83C52-4344-4AA4-AF88-F22199C635D9}" type="pres">
      <dgm:prSet presAssocID="{A5CB7DFB-8F62-4C43-92FF-D1411336606C}" presName="childText" presStyleLbl="conFgAcc1" presStyleIdx="1" presStyleCnt="4" custScaleY="91551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FD54612-C497-4729-B11F-61734C2F6820}" type="pres">
      <dgm:prSet presAssocID="{71388F36-B44E-4BFA-89E2-C4CE08BF4007}" presName="spaceBetweenRectangles" presStyleCnt="0"/>
      <dgm:spPr/>
      <dgm:t>
        <a:bodyPr/>
        <a:lstStyle/>
        <a:p>
          <a:endParaRPr lang="zh-TW" altLang="en-US"/>
        </a:p>
      </dgm:t>
    </dgm:pt>
    <dgm:pt modelId="{A87276E4-3440-46F9-B472-89CD694FD088}" type="pres">
      <dgm:prSet presAssocID="{27E57221-414E-4335-81B7-F5DD09FC3267}" presName="parentLin" presStyleCnt="0"/>
      <dgm:spPr/>
      <dgm:t>
        <a:bodyPr/>
        <a:lstStyle/>
        <a:p>
          <a:endParaRPr lang="zh-TW" altLang="en-US"/>
        </a:p>
      </dgm:t>
    </dgm:pt>
    <dgm:pt modelId="{EF7E4E0C-FF05-453D-AA2E-96132EB3B8BB}" type="pres">
      <dgm:prSet presAssocID="{27E57221-414E-4335-81B7-F5DD09FC3267}" presName="parentLeftMargin" presStyleLbl="node1" presStyleIdx="1" presStyleCnt="4"/>
      <dgm:spPr/>
      <dgm:t>
        <a:bodyPr/>
        <a:lstStyle/>
        <a:p>
          <a:endParaRPr lang="zh-CN" altLang="en-US"/>
        </a:p>
      </dgm:t>
    </dgm:pt>
    <dgm:pt modelId="{A074602F-411B-4A2E-9FDC-A6326A63947E}" type="pres">
      <dgm:prSet presAssocID="{27E57221-414E-4335-81B7-F5DD09FC3267}" presName="parentText" presStyleLbl="node1" presStyleIdx="2" presStyleCnt="4" custScaleX="95985" custScaleY="165862" custLinFactNeighborX="29962" custLinFactNeighborY="41620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B42DEFE-30D1-469D-9F5B-719D7A5D98E1}" type="pres">
      <dgm:prSet presAssocID="{27E57221-414E-4335-81B7-F5DD09FC3267}" presName="negativeSpace" presStyleCnt="0"/>
      <dgm:spPr/>
      <dgm:t>
        <a:bodyPr/>
        <a:lstStyle/>
        <a:p>
          <a:endParaRPr lang="zh-TW" altLang="en-US"/>
        </a:p>
      </dgm:t>
    </dgm:pt>
    <dgm:pt modelId="{EBBF2CAD-AEF3-47E7-9337-D13A6A105417}" type="pres">
      <dgm:prSet presAssocID="{27E57221-414E-4335-81B7-F5DD09FC3267}" presName="childText" presStyleLbl="conFgAcc1" presStyleIdx="2" presStyleCnt="4" custLinFactY="7199" custLinFactNeighborY="100000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FDCBF81-3865-4C43-9666-BEB954458BFE}" type="pres">
      <dgm:prSet presAssocID="{64C81551-14E0-4DCA-AE9D-CCD2157CB11B}" presName="spaceBetweenRectangles" presStyleCnt="0"/>
      <dgm:spPr/>
      <dgm:t>
        <a:bodyPr/>
        <a:lstStyle/>
        <a:p>
          <a:endParaRPr lang="zh-CN" altLang="en-US"/>
        </a:p>
      </dgm:t>
    </dgm:pt>
    <dgm:pt modelId="{583733EC-A99D-49AB-8069-DDC86DDEDE4E}" type="pres">
      <dgm:prSet presAssocID="{990F7041-D50B-41C7-9CB7-8BCD7D624F17}" presName="parentLin" presStyleCnt="0"/>
      <dgm:spPr/>
      <dgm:t>
        <a:bodyPr/>
        <a:lstStyle/>
        <a:p>
          <a:endParaRPr lang="zh-CN" altLang="en-US"/>
        </a:p>
      </dgm:t>
    </dgm:pt>
    <dgm:pt modelId="{34627B30-F164-4504-8B49-528BA963FD87}" type="pres">
      <dgm:prSet presAssocID="{990F7041-D50B-41C7-9CB7-8BCD7D624F17}" presName="parentLeftMargin" presStyleLbl="node1" presStyleIdx="2" presStyleCnt="4"/>
      <dgm:spPr/>
      <dgm:t>
        <a:bodyPr/>
        <a:lstStyle/>
        <a:p>
          <a:endParaRPr lang="zh-CN" altLang="en-US"/>
        </a:p>
      </dgm:t>
    </dgm:pt>
    <dgm:pt modelId="{806D8523-E228-41FC-9E04-D271D1E96D4A}" type="pres">
      <dgm:prSet presAssocID="{990F7041-D50B-41C7-9CB7-8BCD7D624F17}" presName="parentText" presStyleLbl="node1" presStyleIdx="3" presStyleCnt="4" custScaleX="96434" custScaleY="198794" custLinFactNeighborX="-2528" custLinFactNeighborY="-3888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CED7211-A6C8-4109-A1A6-5492A86D1B29}" type="pres">
      <dgm:prSet presAssocID="{990F7041-D50B-41C7-9CB7-8BCD7D624F17}" presName="negativeSpace" presStyleCnt="0"/>
      <dgm:spPr/>
      <dgm:t>
        <a:bodyPr/>
        <a:lstStyle/>
        <a:p>
          <a:endParaRPr lang="zh-CN" altLang="en-US"/>
        </a:p>
      </dgm:t>
    </dgm:pt>
    <dgm:pt modelId="{93677EA6-7237-4487-B5D0-342EC3107D71}" type="pres">
      <dgm:prSet presAssocID="{990F7041-D50B-41C7-9CB7-8BCD7D624F17}" presName="childText" presStyleLbl="conFgAcc1" presStyleIdx="3" presStyleCnt="4" custScaleY="8828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E19532C9-26DB-4377-BE4F-CA1BA651B465}" srcId="{990F7041-D50B-41C7-9CB7-8BCD7D624F17}" destId="{B63999C8-2916-402B-880C-47BCA9C517BE}" srcOrd="0" destOrd="0" parTransId="{22F787E5-2664-4BFE-AB45-B314FA48B4A2}" sibTransId="{996759D5-D13F-4744-8379-81B7F81FB8C6}"/>
    <dgm:cxn modelId="{4BD104C0-7B76-4128-BFCD-63CC51748B03}" type="presOf" srcId="{EC9FD6A9-5CA9-48F8-B753-045C6E3CFBD5}" destId="{C8F83C52-4344-4AA4-AF88-F22199C635D9}" srcOrd="0" destOrd="2" presId="urn:microsoft.com/office/officeart/2005/8/layout/list1"/>
    <dgm:cxn modelId="{2BAB46D0-F67D-4C25-810A-9006DB15874F}" type="presOf" srcId="{799A0927-409F-4559-B3AE-D45BBB88C1FF}" destId="{EBBF2CAD-AEF3-47E7-9337-D13A6A105417}" srcOrd="0" destOrd="0" presId="urn:microsoft.com/office/officeart/2005/8/layout/list1"/>
    <dgm:cxn modelId="{2D496EF7-0685-4AA9-A732-7E8D5F188C41}" type="presOf" srcId="{2B32A845-44B1-47D9-8520-CDDDB2480B84}" destId="{EFAB7DDC-596D-455B-AC4A-A2C2E0486790}" srcOrd="1" destOrd="0" presId="urn:microsoft.com/office/officeart/2005/8/layout/list1"/>
    <dgm:cxn modelId="{512FBF2C-1DA6-4448-A997-04A25C776ABE}" srcId="{27E57221-414E-4335-81B7-F5DD09FC3267}" destId="{D7560492-06F0-49A6-905D-DF006415336A}" srcOrd="1" destOrd="0" parTransId="{AECB204C-0D64-477F-A64E-60CAE6F537CD}" sibTransId="{F80CD184-D2DB-4A4F-8C25-9BB91C4CCEA8}"/>
    <dgm:cxn modelId="{D71E9741-3832-4F9D-B3C5-F706E7671506}" srcId="{2B32A845-44B1-47D9-8520-CDDDB2480B84}" destId="{831E6E84-D0C6-4488-B02F-2A011CA579C8}" srcOrd="2" destOrd="0" parTransId="{0FFDA29B-F3E7-416E-AD53-EDDA76977A09}" sibTransId="{4DD8E636-74D2-473A-A144-FF65AA45DB50}"/>
    <dgm:cxn modelId="{F676BCD4-4327-4B7F-889C-9F6B0CB9099A}" type="presOf" srcId="{FCD02506-59AD-46EB-91C5-39124E0D23F6}" destId="{EBBF2CAD-AEF3-47E7-9337-D13A6A105417}" srcOrd="0" destOrd="2" presId="urn:microsoft.com/office/officeart/2005/8/layout/list1"/>
    <dgm:cxn modelId="{2A15EE12-F2E5-4FA1-B9AB-4D47F8D5B9B5}" srcId="{7526F78A-D3B1-433D-A890-9858EF5A8B2A}" destId="{A5CB7DFB-8F62-4C43-92FF-D1411336606C}" srcOrd="1" destOrd="0" parTransId="{AA2D97E1-D26D-45B2-B605-193153B0324B}" sibTransId="{71388F36-B44E-4BFA-89E2-C4CE08BF4007}"/>
    <dgm:cxn modelId="{54444E00-6AF2-464E-BEF4-7CC94CA04B16}" type="presOf" srcId="{85582279-8DED-4D6D-97D1-2FB913254B43}" destId="{84712B8F-2F90-47FC-9C76-3E90E45829FC}" srcOrd="0" destOrd="0" presId="urn:microsoft.com/office/officeart/2005/8/layout/list1"/>
    <dgm:cxn modelId="{853FD965-A40C-4FCD-8103-E90381A60AB6}" type="presOf" srcId="{990F7041-D50B-41C7-9CB7-8BCD7D624F17}" destId="{806D8523-E228-41FC-9E04-D271D1E96D4A}" srcOrd="1" destOrd="0" presId="urn:microsoft.com/office/officeart/2005/8/layout/list1"/>
    <dgm:cxn modelId="{8C5381A7-841A-4A53-B215-B9D4EFDEEB96}" type="presOf" srcId="{D7560492-06F0-49A6-905D-DF006415336A}" destId="{EBBF2CAD-AEF3-47E7-9337-D13A6A105417}" srcOrd="0" destOrd="1" presId="urn:microsoft.com/office/officeart/2005/8/layout/list1"/>
    <dgm:cxn modelId="{E217759D-317D-4F11-AB08-DB45DFEFB061}" srcId="{7526F78A-D3B1-433D-A890-9858EF5A8B2A}" destId="{2B32A845-44B1-47D9-8520-CDDDB2480B84}" srcOrd="0" destOrd="0" parTransId="{24DC694C-C3E6-4473-B0A8-388FD339FEA6}" sibTransId="{9A827134-CD3A-439E-B2D3-89A39D3DC8F8}"/>
    <dgm:cxn modelId="{5BA32C8D-9D90-44E9-9ABA-918074FE25D4}" type="presOf" srcId="{7526F78A-D3B1-433D-A890-9858EF5A8B2A}" destId="{8943B1C8-9498-4388-A211-D0A240DE789B}" srcOrd="0" destOrd="0" presId="urn:microsoft.com/office/officeart/2005/8/layout/list1"/>
    <dgm:cxn modelId="{75EF78EA-F33B-49C3-9BAD-5ABD37DAFFC1}" srcId="{7526F78A-D3B1-433D-A890-9858EF5A8B2A}" destId="{990F7041-D50B-41C7-9CB7-8BCD7D624F17}" srcOrd="3" destOrd="0" parTransId="{7BFC1EDC-379A-43E4-AB42-C40B493EE0FA}" sibTransId="{ED97EF6A-599F-4C5E-AF1A-52560588FC94}"/>
    <dgm:cxn modelId="{DD313D54-4197-4EC7-A669-E0E68D3748A9}" type="presOf" srcId="{A5CB7DFB-8F62-4C43-92FF-D1411336606C}" destId="{68CB89AC-8219-4F12-86DE-03E0C5C326EC}" srcOrd="1" destOrd="0" presId="urn:microsoft.com/office/officeart/2005/8/layout/list1"/>
    <dgm:cxn modelId="{E0B7CA53-A80A-4AA0-AD30-3289ED2D5E76}" srcId="{A5CB7DFB-8F62-4C43-92FF-D1411336606C}" destId="{76DCE3BF-2C8B-4994-AB41-1BAD89916023}" srcOrd="0" destOrd="0" parTransId="{99322B6B-969D-471A-91A8-51484FC89FD7}" sibTransId="{0545B423-32B9-4FB5-BFBB-78316A71D7C5}"/>
    <dgm:cxn modelId="{DE2307B6-1A47-4B19-9812-0B3E8645E569}" srcId="{A5CB7DFB-8F62-4C43-92FF-D1411336606C}" destId="{20745229-17E7-4FA8-A01C-B5BE45543B6C}" srcOrd="1" destOrd="0" parTransId="{C72D29A1-3B9C-46FB-B898-022A93277261}" sibTransId="{2E98ED6D-52D3-49EF-9B3E-42F95713D2FD}"/>
    <dgm:cxn modelId="{D116439A-0FFD-47B2-9A9E-8109D30D9F44}" srcId="{7526F78A-D3B1-433D-A890-9858EF5A8B2A}" destId="{27E57221-414E-4335-81B7-F5DD09FC3267}" srcOrd="2" destOrd="0" parTransId="{FA4224EF-74B2-4098-B2B1-BC5FB590EACB}" sibTransId="{64C81551-14E0-4DCA-AE9D-CCD2157CB11B}"/>
    <dgm:cxn modelId="{68E560DD-A2C8-4AB1-A147-6F712EFC0C84}" type="presOf" srcId="{990F7041-D50B-41C7-9CB7-8BCD7D624F17}" destId="{34627B30-F164-4504-8B49-528BA963FD87}" srcOrd="0" destOrd="0" presId="urn:microsoft.com/office/officeart/2005/8/layout/list1"/>
    <dgm:cxn modelId="{D203607B-4076-4DFD-99D5-71DAE7C0EBD6}" srcId="{27E57221-414E-4335-81B7-F5DD09FC3267}" destId="{FCD02506-59AD-46EB-91C5-39124E0D23F6}" srcOrd="2" destOrd="0" parTransId="{9BD01D51-A235-4B17-B946-A415048723C0}" sibTransId="{8CCD0ACB-04B6-433A-8C09-B5EDA9E0A1F2}"/>
    <dgm:cxn modelId="{6CEACF71-1ED3-4D57-A260-9F579956BFA5}" srcId="{2B32A845-44B1-47D9-8520-CDDDB2480B84}" destId="{85582279-8DED-4D6D-97D1-2FB913254B43}" srcOrd="0" destOrd="0" parTransId="{5BA18511-93A7-4F67-8F5E-8016A530BC01}" sibTransId="{129186D3-E415-483F-811B-8D130261A09A}"/>
    <dgm:cxn modelId="{4E64B6D9-B329-4F8B-8C1F-76B06268E569}" srcId="{A5CB7DFB-8F62-4C43-92FF-D1411336606C}" destId="{EC9FD6A9-5CA9-48F8-B753-045C6E3CFBD5}" srcOrd="2" destOrd="0" parTransId="{9F63E1F7-2EE8-422D-B582-90789A04D18C}" sibTransId="{8E20D37F-F352-404D-AF59-BC3926FE9786}"/>
    <dgm:cxn modelId="{6CFE3895-2ED2-45EE-9D6F-4447E1E5252F}" srcId="{2B32A845-44B1-47D9-8520-CDDDB2480B84}" destId="{9804A0C3-2E91-447C-B130-C596E6429559}" srcOrd="1" destOrd="0" parTransId="{69D9257C-178A-44FC-9B9F-70EBC41A7CB1}" sibTransId="{33A3E3CC-7AF3-4D53-9798-26B015742296}"/>
    <dgm:cxn modelId="{E28FEAA5-3C41-4BD9-A3C1-6A6DE6030D27}" type="presOf" srcId="{B63999C8-2916-402B-880C-47BCA9C517BE}" destId="{93677EA6-7237-4487-B5D0-342EC3107D71}" srcOrd="0" destOrd="0" presId="urn:microsoft.com/office/officeart/2005/8/layout/list1"/>
    <dgm:cxn modelId="{BBC9392B-71B7-4720-8F41-8FD3F16CBA68}" type="presOf" srcId="{27E57221-414E-4335-81B7-F5DD09FC3267}" destId="{A074602F-411B-4A2E-9FDC-A6326A63947E}" srcOrd="1" destOrd="0" presId="urn:microsoft.com/office/officeart/2005/8/layout/list1"/>
    <dgm:cxn modelId="{6C8BB485-60B6-46CC-A6E5-0F630F461A91}" srcId="{27E57221-414E-4335-81B7-F5DD09FC3267}" destId="{799A0927-409F-4559-B3AE-D45BBB88C1FF}" srcOrd="0" destOrd="0" parTransId="{D0A1061C-751F-4D7F-9C07-D634162C19A0}" sibTransId="{49B682DF-95CB-4BB4-BEB8-16A9C55861E2}"/>
    <dgm:cxn modelId="{7283B89A-B1F4-4DBF-80DC-13C4FB8F1572}" type="presOf" srcId="{9804A0C3-2E91-447C-B130-C596E6429559}" destId="{84712B8F-2F90-47FC-9C76-3E90E45829FC}" srcOrd="0" destOrd="1" presId="urn:microsoft.com/office/officeart/2005/8/layout/list1"/>
    <dgm:cxn modelId="{9E1CA974-0485-443C-9BA3-5B6320F8BF6C}" type="presOf" srcId="{2B32A845-44B1-47D9-8520-CDDDB2480B84}" destId="{7A70ED60-E543-4F52-A3FF-28AFC77F4F79}" srcOrd="0" destOrd="0" presId="urn:microsoft.com/office/officeart/2005/8/layout/list1"/>
    <dgm:cxn modelId="{5FC694AC-6CFB-4440-9998-60270167BE3C}" type="presOf" srcId="{27E57221-414E-4335-81B7-F5DD09FC3267}" destId="{EF7E4E0C-FF05-453D-AA2E-96132EB3B8BB}" srcOrd="0" destOrd="0" presId="urn:microsoft.com/office/officeart/2005/8/layout/list1"/>
    <dgm:cxn modelId="{F77B6BB9-DB84-4802-9B8E-B0701A4A6CDC}" type="presOf" srcId="{20745229-17E7-4FA8-A01C-B5BE45543B6C}" destId="{C8F83C52-4344-4AA4-AF88-F22199C635D9}" srcOrd="0" destOrd="1" presId="urn:microsoft.com/office/officeart/2005/8/layout/list1"/>
    <dgm:cxn modelId="{C03208C0-C3E6-4A38-93A5-8D455BD2F29E}" type="presOf" srcId="{A5CB7DFB-8F62-4C43-92FF-D1411336606C}" destId="{DC2AF4AF-4E54-48E1-BE22-842B102FE015}" srcOrd="0" destOrd="0" presId="urn:microsoft.com/office/officeart/2005/8/layout/list1"/>
    <dgm:cxn modelId="{1C9B71B9-D260-41E0-A5C0-A0368E3C3B03}" type="presOf" srcId="{831E6E84-D0C6-4488-B02F-2A011CA579C8}" destId="{84712B8F-2F90-47FC-9C76-3E90E45829FC}" srcOrd="0" destOrd="2" presId="urn:microsoft.com/office/officeart/2005/8/layout/list1"/>
    <dgm:cxn modelId="{B1432581-809F-47FC-907F-904A5DD84A7F}" type="presOf" srcId="{76DCE3BF-2C8B-4994-AB41-1BAD89916023}" destId="{C8F83C52-4344-4AA4-AF88-F22199C635D9}" srcOrd="0" destOrd="0" presId="urn:microsoft.com/office/officeart/2005/8/layout/list1"/>
    <dgm:cxn modelId="{29F599CE-36D0-42A8-B836-4FBAD45ED665}" type="presParOf" srcId="{8943B1C8-9498-4388-A211-D0A240DE789B}" destId="{4536EB4C-2156-49AB-B0DF-CBEAAF28DF91}" srcOrd="0" destOrd="0" presId="urn:microsoft.com/office/officeart/2005/8/layout/list1"/>
    <dgm:cxn modelId="{E80033D5-BD4C-4F65-B562-5B1A924B5E2C}" type="presParOf" srcId="{4536EB4C-2156-49AB-B0DF-CBEAAF28DF91}" destId="{7A70ED60-E543-4F52-A3FF-28AFC77F4F79}" srcOrd="0" destOrd="0" presId="urn:microsoft.com/office/officeart/2005/8/layout/list1"/>
    <dgm:cxn modelId="{6A81CDCB-0214-4DD4-82BC-72D247B9DFF8}" type="presParOf" srcId="{4536EB4C-2156-49AB-B0DF-CBEAAF28DF91}" destId="{EFAB7DDC-596D-455B-AC4A-A2C2E0486790}" srcOrd="1" destOrd="0" presId="urn:microsoft.com/office/officeart/2005/8/layout/list1"/>
    <dgm:cxn modelId="{77C91D3E-9589-4B48-8B60-BD1DCADDBF03}" type="presParOf" srcId="{8943B1C8-9498-4388-A211-D0A240DE789B}" destId="{D7CF8AC6-8897-420A-B5FB-D44025F6D22A}" srcOrd="1" destOrd="0" presId="urn:microsoft.com/office/officeart/2005/8/layout/list1"/>
    <dgm:cxn modelId="{CD9E5FE8-0D18-4D02-B7C3-640787A72062}" type="presParOf" srcId="{8943B1C8-9498-4388-A211-D0A240DE789B}" destId="{84712B8F-2F90-47FC-9C76-3E90E45829FC}" srcOrd="2" destOrd="0" presId="urn:microsoft.com/office/officeart/2005/8/layout/list1"/>
    <dgm:cxn modelId="{30DD7EDA-7C8E-4D6A-B6B0-4B0927194FE2}" type="presParOf" srcId="{8943B1C8-9498-4388-A211-D0A240DE789B}" destId="{8E6127E1-8093-4CF4-BCA0-0BD5C42E1328}" srcOrd="3" destOrd="0" presId="urn:microsoft.com/office/officeart/2005/8/layout/list1"/>
    <dgm:cxn modelId="{AEFA1CF6-734D-4DD9-8469-C523B6BFA8A7}" type="presParOf" srcId="{8943B1C8-9498-4388-A211-D0A240DE789B}" destId="{5BEB8EB5-E208-422E-BA33-22DA303251F3}" srcOrd="4" destOrd="0" presId="urn:microsoft.com/office/officeart/2005/8/layout/list1"/>
    <dgm:cxn modelId="{9258C41B-1864-43BC-A5C4-4A9BAA636F64}" type="presParOf" srcId="{5BEB8EB5-E208-422E-BA33-22DA303251F3}" destId="{DC2AF4AF-4E54-48E1-BE22-842B102FE015}" srcOrd="0" destOrd="0" presId="urn:microsoft.com/office/officeart/2005/8/layout/list1"/>
    <dgm:cxn modelId="{817F5378-31B4-4344-A0EF-C0788FF40DFF}" type="presParOf" srcId="{5BEB8EB5-E208-422E-BA33-22DA303251F3}" destId="{68CB89AC-8219-4F12-86DE-03E0C5C326EC}" srcOrd="1" destOrd="0" presId="urn:microsoft.com/office/officeart/2005/8/layout/list1"/>
    <dgm:cxn modelId="{DA176815-EC01-41D1-8A5A-20CBFF29C99E}" type="presParOf" srcId="{8943B1C8-9498-4388-A211-D0A240DE789B}" destId="{56B63B6C-7D0C-4964-9FA2-8A3FF3BD7077}" srcOrd="5" destOrd="0" presId="urn:microsoft.com/office/officeart/2005/8/layout/list1"/>
    <dgm:cxn modelId="{65E936BE-1D84-4880-BEAE-A61FDD21EACB}" type="presParOf" srcId="{8943B1C8-9498-4388-A211-D0A240DE789B}" destId="{C8F83C52-4344-4AA4-AF88-F22199C635D9}" srcOrd="6" destOrd="0" presId="urn:microsoft.com/office/officeart/2005/8/layout/list1"/>
    <dgm:cxn modelId="{6319B5CD-9E61-413A-B8E5-BF5F69BA8D2D}" type="presParOf" srcId="{8943B1C8-9498-4388-A211-D0A240DE789B}" destId="{CFD54612-C497-4729-B11F-61734C2F6820}" srcOrd="7" destOrd="0" presId="urn:microsoft.com/office/officeart/2005/8/layout/list1"/>
    <dgm:cxn modelId="{CB67A1C9-EA86-4F0E-969B-C4BD88C764DC}" type="presParOf" srcId="{8943B1C8-9498-4388-A211-D0A240DE789B}" destId="{A87276E4-3440-46F9-B472-89CD694FD088}" srcOrd="8" destOrd="0" presId="urn:microsoft.com/office/officeart/2005/8/layout/list1"/>
    <dgm:cxn modelId="{117E4705-5E0F-49BE-B58C-88FB930B5757}" type="presParOf" srcId="{A87276E4-3440-46F9-B472-89CD694FD088}" destId="{EF7E4E0C-FF05-453D-AA2E-96132EB3B8BB}" srcOrd="0" destOrd="0" presId="urn:microsoft.com/office/officeart/2005/8/layout/list1"/>
    <dgm:cxn modelId="{CEF421F0-9A75-4D2F-A4FF-508A0194692B}" type="presParOf" srcId="{A87276E4-3440-46F9-B472-89CD694FD088}" destId="{A074602F-411B-4A2E-9FDC-A6326A63947E}" srcOrd="1" destOrd="0" presId="urn:microsoft.com/office/officeart/2005/8/layout/list1"/>
    <dgm:cxn modelId="{35D9EC6F-4B7B-4F66-8AB2-BEB25518F348}" type="presParOf" srcId="{8943B1C8-9498-4388-A211-D0A240DE789B}" destId="{AB42DEFE-30D1-469D-9F5B-719D7A5D98E1}" srcOrd="9" destOrd="0" presId="urn:microsoft.com/office/officeart/2005/8/layout/list1"/>
    <dgm:cxn modelId="{9827FB9A-E3F1-4B0F-A81E-1E0C5DC55904}" type="presParOf" srcId="{8943B1C8-9498-4388-A211-D0A240DE789B}" destId="{EBBF2CAD-AEF3-47E7-9337-D13A6A105417}" srcOrd="10" destOrd="0" presId="urn:microsoft.com/office/officeart/2005/8/layout/list1"/>
    <dgm:cxn modelId="{272FF405-8A93-4AF0-BDB7-8CEFF6EEBC94}" type="presParOf" srcId="{8943B1C8-9498-4388-A211-D0A240DE789B}" destId="{3FDCBF81-3865-4C43-9666-BEB954458BFE}" srcOrd="11" destOrd="0" presId="urn:microsoft.com/office/officeart/2005/8/layout/list1"/>
    <dgm:cxn modelId="{0769232F-8C98-4D7B-B041-0432F8DC7E4F}" type="presParOf" srcId="{8943B1C8-9498-4388-A211-D0A240DE789B}" destId="{583733EC-A99D-49AB-8069-DDC86DDEDE4E}" srcOrd="12" destOrd="0" presId="urn:microsoft.com/office/officeart/2005/8/layout/list1"/>
    <dgm:cxn modelId="{A86BB899-7307-43B6-B382-598CF0FB4671}" type="presParOf" srcId="{583733EC-A99D-49AB-8069-DDC86DDEDE4E}" destId="{34627B30-F164-4504-8B49-528BA963FD87}" srcOrd="0" destOrd="0" presId="urn:microsoft.com/office/officeart/2005/8/layout/list1"/>
    <dgm:cxn modelId="{AF06DC37-73E6-40DF-812D-C1152BDAAAAC}" type="presParOf" srcId="{583733EC-A99D-49AB-8069-DDC86DDEDE4E}" destId="{806D8523-E228-41FC-9E04-D271D1E96D4A}" srcOrd="1" destOrd="0" presId="urn:microsoft.com/office/officeart/2005/8/layout/list1"/>
    <dgm:cxn modelId="{72952567-8CB4-4D1C-A289-D836A0F82987}" type="presParOf" srcId="{8943B1C8-9498-4388-A211-D0A240DE789B}" destId="{0CED7211-A6C8-4109-A1A6-5492A86D1B29}" srcOrd="13" destOrd="0" presId="urn:microsoft.com/office/officeart/2005/8/layout/list1"/>
    <dgm:cxn modelId="{F2941174-C228-4883-9945-BBD5C3C826A8}" type="presParOf" srcId="{8943B1C8-9498-4388-A211-D0A240DE789B}" destId="{93677EA6-7237-4487-B5D0-342EC3107D71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526F78A-D3B1-433D-A890-9858EF5A8B2A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zh-CN" altLang="en-US"/>
        </a:p>
      </dgm:t>
    </dgm:pt>
    <dgm:pt modelId="{2B32A845-44B1-47D9-8520-CDDDB2480B84}">
      <dgm:prSet phldrT="[文本]" custT="1"/>
      <dgm:spPr>
        <a:solidFill>
          <a:srgbClr val="0C507F"/>
        </a:solidFill>
      </dgm:spPr>
      <dgm:t>
        <a:bodyPr/>
        <a:lstStyle/>
        <a:p>
          <a:r>
            <a:rPr lang="zh-CN" altLang="en-US" sz="1400" b="0" dirty="0" smtClean="0">
              <a:latin typeface="楷体" pitchFamily="49" charset="-122"/>
              <a:ea typeface="楷体" pitchFamily="49" charset="-122"/>
            </a:rPr>
            <a:t> 公告交易事项</a:t>
          </a:r>
          <a:endParaRPr lang="zh-CN" altLang="en-US" sz="1400" b="0" dirty="0">
            <a:latin typeface="楷体" pitchFamily="49" charset="-122"/>
            <a:ea typeface="楷体" pitchFamily="49" charset="-122"/>
          </a:endParaRPr>
        </a:p>
      </dgm:t>
    </dgm:pt>
    <dgm:pt modelId="{24DC694C-C3E6-4473-B0A8-388FD339FEA6}" type="parTrans" cxnId="{E217759D-317D-4F11-AB08-DB45DFEFB061}">
      <dgm:prSet/>
      <dgm:spPr/>
      <dgm:t>
        <a:bodyPr/>
        <a:lstStyle/>
        <a:p>
          <a:endParaRPr lang="zh-CN" altLang="en-US" b="1">
            <a:latin typeface="楷体" pitchFamily="49" charset="-122"/>
            <a:ea typeface="楷体" pitchFamily="49" charset="-122"/>
          </a:endParaRPr>
        </a:p>
      </dgm:t>
    </dgm:pt>
    <dgm:pt modelId="{9A827134-CD3A-439E-B2D3-89A39D3DC8F8}" type="sibTrans" cxnId="{E217759D-317D-4F11-AB08-DB45DFEFB061}">
      <dgm:prSet/>
      <dgm:spPr/>
      <dgm:t>
        <a:bodyPr/>
        <a:lstStyle/>
        <a:p>
          <a:endParaRPr lang="zh-CN" altLang="en-US" b="1">
            <a:latin typeface="楷体" pitchFamily="49" charset="-122"/>
            <a:ea typeface="楷体" pitchFamily="49" charset="-122"/>
          </a:endParaRPr>
        </a:p>
      </dgm:t>
    </dgm:pt>
    <dgm:pt modelId="{85582279-8DED-4D6D-97D1-2FB913254B43}">
      <dgm:prSet phldrT="[文本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 w="12700">
          <a:prstDash val="lgDash"/>
        </a:ln>
      </dgm:spPr>
      <dgm:t>
        <a:bodyPr/>
        <a:lstStyle/>
        <a:p>
          <a:r>
            <a:rPr lang="en-US" altLang="zh-CN" sz="1300" b="0" dirty="0" smtClean="0">
              <a:latin typeface="楷体" pitchFamily="49" charset="-122"/>
              <a:ea typeface="楷体" pitchFamily="49" charset="-122"/>
            </a:rPr>
            <a:t>15</a:t>
          </a:r>
          <a:r>
            <a:rPr lang="zh-CN" altLang="en-US" sz="1300" b="0" dirty="0" smtClean="0">
              <a:latin typeface="楷体" pitchFamily="49" charset="-122"/>
              <a:ea typeface="楷体" pitchFamily="49" charset="-122"/>
            </a:rPr>
            <a:t>亿向大股东出售杭州地产项目</a:t>
          </a:r>
          <a:endParaRPr lang="zh-CN" altLang="en-US" sz="1300" b="0" dirty="0">
            <a:latin typeface="楷体" pitchFamily="49" charset="-122"/>
            <a:ea typeface="楷体" pitchFamily="49" charset="-122"/>
          </a:endParaRPr>
        </a:p>
      </dgm:t>
    </dgm:pt>
    <dgm:pt modelId="{5BA18511-93A7-4F67-8F5E-8016A530BC01}" type="parTrans" cxnId="{6CEACF71-1ED3-4D57-A260-9F579956BFA5}">
      <dgm:prSet/>
      <dgm:spPr/>
      <dgm:t>
        <a:bodyPr/>
        <a:lstStyle/>
        <a:p>
          <a:endParaRPr lang="zh-CN" altLang="en-US" b="1">
            <a:latin typeface="楷体" pitchFamily="49" charset="-122"/>
            <a:ea typeface="楷体" pitchFamily="49" charset="-122"/>
          </a:endParaRPr>
        </a:p>
      </dgm:t>
    </dgm:pt>
    <dgm:pt modelId="{129186D3-E415-483F-811B-8D130261A09A}" type="sibTrans" cxnId="{6CEACF71-1ED3-4D57-A260-9F579956BFA5}">
      <dgm:prSet/>
      <dgm:spPr/>
      <dgm:t>
        <a:bodyPr/>
        <a:lstStyle/>
        <a:p>
          <a:endParaRPr lang="zh-CN" altLang="en-US" b="1">
            <a:latin typeface="楷体" pitchFamily="49" charset="-122"/>
            <a:ea typeface="楷体" pitchFamily="49" charset="-122"/>
          </a:endParaRPr>
        </a:p>
      </dgm:t>
    </dgm:pt>
    <dgm:pt modelId="{A5CB7DFB-8F62-4C43-92FF-D1411336606C}">
      <dgm:prSet phldrT="[文本]" custT="1"/>
      <dgm:spPr>
        <a:solidFill>
          <a:srgbClr val="0C507F"/>
        </a:solidFill>
      </dgm:spPr>
      <dgm:t>
        <a:bodyPr/>
        <a:lstStyle/>
        <a:p>
          <a:r>
            <a:rPr lang="zh-CN" altLang="en-US" sz="1400" b="0" dirty="0" smtClean="0">
              <a:latin typeface="楷体" pitchFamily="49" charset="-122"/>
              <a:ea typeface="楷体" pitchFamily="49" charset="-122"/>
            </a:rPr>
            <a:t> 疑点发现</a:t>
          </a:r>
          <a:endParaRPr lang="zh-CN" altLang="en-US" sz="1400" b="0" dirty="0">
            <a:latin typeface="楷体" pitchFamily="49" charset="-122"/>
            <a:ea typeface="楷体" pitchFamily="49" charset="-122"/>
          </a:endParaRPr>
        </a:p>
      </dgm:t>
    </dgm:pt>
    <dgm:pt modelId="{AA2D97E1-D26D-45B2-B605-193153B0324B}" type="parTrans" cxnId="{2A15EE12-F2E5-4FA1-B9AB-4D47F8D5B9B5}">
      <dgm:prSet/>
      <dgm:spPr/>
      <dgm:t>
        <a:bodyPr/>
        <a:lstStyle/>
        <a:p>
          <a:endParaRPr lang="zh-CN" altLang="en-US" b="1">
            <a:latin typeface="楷体" pitchFamily="49" charset="-122"/>
            <a:ea typeface="楷体" pitchFamily="49" charset="-122"/>
          </a:endParaRPr>
        </a:p>
      </dgm:t>
    </dgm:pt>
    <dgm:pt modelId="{71388F36-B44E-4BFA-89E2-C4CE08BF4007}" type="sibTrans" cxnId="{2A15EE12-F2E5-4FA1-B9AB-4D47F8D5B9B5}">
      <dgm:prSet/>
      <dgm:spPr/>
      <dgm:t>
        <a:bodyPr/>
        <a:lstStyle/>
        <a:p>
          <a:endParaRPr lang="zh-CN" altLang="en-US" b="1">
            <a:latin typeface="楷体" pitchFamily="49" charset="-122"/>
            <a:ea typeface="楷体" pitchFamily="49" charset="-122"/>
          </a:endParaRPr>
        </a:p>
      </dgm:t>
    </dgm:pt>
    <dgm:pt modelId="{76DCE3BF-2C8B-4994-AB41-1BAD89916023}">
      <dgm:prSet phldrT="[文本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 w="12700">
          <a:prstDash val="lgDash"/>
        </a:ln>
      </dgm:spPr>
      <dgm:t>
        <a:bodyPr/>
        <a:lstStyle/>
        <a:p>
          <a:r>
            <a:rPr lang="zh-CN" altLang="en-US" sz="1300" b="0" dirty="0" smtClean="0">
              <a:latin typeface="楷体" pitchFamily="49" charset="-122"/>
              <a:ea typeface="楷体" pitchFamily="49" charset="-122"/>
            </a:rPr>
            <a:t>交易价格与周边二手地产每平米倒挂</a:t>
          </a:r>
          <a:r>
            <a:rPr lang="en-US" altLang="zh-CN" sz="1300" b="0" dirty="0" smtClean="0">
              <a:latin typeface="楷体" pitchFamily="49" charset="-122"/>
              <a:ea typeface="楷体" pitchFamily="49" charset="-122"/>
            </a:rPr>
            <a:t>8</a:t>
          </a:r>
          <a:r>
            <a:rPr lang="zh-CN" altLang="en-US" sz="1300" b="0" dirty="0" smtClean="0">
              <a:latin typeface="楷体" pitchFamily="49" charset="-122"/>
              <a:ea typeface="楷体" pitchFamily="49" charset="-122"/>
            </a:rPr>
            <a:t>千元以上</a:t>
          </a:r>
          <a:endParaRPr lang="zh-CN" altLang="en-US" sz="1300" b="0" dirty="0">
            <a:latin typeface="楷体" pitchFamily="49" charset="-122"/>
            <a:ea typeface="楷体" pitchFamily="49" charset="-122"/>
          </a:endParaRPr>
        </a:p>
      </dgm:t>
    </dgm:pt>
    <dgm:pt modelId="{99322B6B-969D-471A-91A8-51484FC89FD7}" type="parTrans" cxnId="{E0B7CA53-A80A-4AA0-AD30-3289ED2D5E76}">
      <dgm:prSet/>
      <dgm:spPr/>
      <dgm:t>
        <a:bodyPr/>
        <a:lstStyle/>
        <a:p>
          <a:endParaRPr lang="zh-CN" altLang="en-US" b="1">
            <a:latin typeface="楷体" pitchFamily="49" charset="-122"/>
            <a:ea typeface="楷体" pitchFamily="49" charset="-122"/>
          </a:endParaRPr>
        </a:p>
      </dgm:t>
    </dgm:pt>
    <dgm:pt modelId="{0545B423-32B9-4FB5-BFBB-78316A71D7C5}" type="sibTrans" cxnId="{E0B7CA53-A80A-4AA0-AD30-3289ED2D5E76}">
      <dgm:prSet/>
      <dgm:spPr/>
      <dgm:t>
        <a:bodyPr/>
        <a:lstStyle/>
        <a:p>
          <a:endParaRPr lang="zh-CN" altLang="en-US" b="1">
            <a:latin typeface="楷体" pitchFamily="49" charset="-122"/>
            <a:ea typeface="楷体" pitchFamily="49" charset="-122"/>
          </a:endParaRPr>
        </a:p>
      </dgm:t>
    </dgm:pt>
    <dgm:pt modelId="{27E57221-414E-4335-81B7-F5DD09FC3267}">
      <dgm:prSet phldrT="[文本]" custT="1"/>
      <dgm:spPr>
        <a:solidFill>
          <a:srgbClr val="0C507F"/>
        </a:solidFill>
      </dgm:spPr>
      <dgm:t>
        <a:bodyPr/>
        <a:lstStyle/>
        <a:p>
          <a:r>
            <a:rPr lang="zh-CN" altLang="en-US" sz="1400" b="0" dirty="0" smtClean="0">
              <a:latin typeface="楷体" pitchFamily="49" charset="-122"/>
              <a:ea typeface="楷体" pitchFamily="49" charset="-122"/>
            </a:rPr>
            <a:t>监管措施</a:t>
          </a:r>
          <a:endParaRPr lang="zh-CN" altLang="en-US" sz="1400" b="0" dirty="0">
            <a:latin typeface="楷体" pitchFamily="49" charset="-122"/>
            <a:ea typeface="楷体" pitchFamily="49" charset="-122"/>
          </a:endParaRPr>
        </a:p>
      </dgm:t>
    </dgm:pt>
    <dgm:pt modelId="{FA4224EF-74B2-4098-B2B1-BC5FB590EACB}" type="parTrans" cxnId="{D116439A-0FFD-47B2-9A9E-8109D30D9F44}">
      <dgm:prSet/>
      <dgm:spPr/>
      <dgm:t>
        <a:bodyPr/>
        <a:lstStyle/>
        <a:p>
          <a:endParaRPr lang="zh-CN" altLang="en-US" b="1">
            <a:latin typeface="楷体" pitchFamily="49" charset="-122"/>
            <a:ea typeface="楷体" pitchFamily="49" charset="-122"/>
          </a:endParaRPr>
        </a:p>
      </dgm:t>
    </dgm:pt>
    <dgm:pt modelId="{64C81551-14E0-4DCA-AE9D-CCD2157CB11B}" type="sibTrans" cxnId="{D116439A-0FFD-47B2-9A9E-8109D30D9F44}">
      <dgm:prSet/>
      <dgm:spPr/>
      <dgm:t>
        <a:bodyPr/>
        <a:lstStyle/>
        <a:p>
          <a:endParaRPr lang="zh-CN" altLang="en-US" b="1">
            <a:latin typeface="楷体" pitchFamily="49" charset="-122"/>
            <a:ea typeface="楷体" pitchFamily="49" charset="-122"/>
          </a:endParaRPr>
        </a:p>
      </dgm:t>
    </dgm:pt>
    <dgm:pt modelId="{799A0927-409F-4559-B3AE-D45BBB88C1FF}">
      <dgm:prSet phldrT="[文本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 w="12700">
          <a:prstDash val="lgDash"/>
        </a:ln>
      </dgm:spPr>
      <dgm:t>
        <a:bodyPr/>
        <a:lstStyle/>
        <a:p>
          <a:r>
            <a:rPr lang="zh-CN" altLang="en-US" sz="1400" b="0" dirty="0" smtClean="0">
              <a:latin typeface="楷体" pitchFamily="49" charset="-122"/>
              <a:ea typeface="楷体" pitchFamily="49" charset="-122"/>
            </a:rPr>
            <a:t>二</a:t>
          </a:r>
          <a:r>
            <a:rPr lang="zh-CN" altLang="en-US" sz="1300" b="0" dirty="0" smtClean="0">
              <a:latin typeface="楷体" pitchFamily="49" charset="-122"/>
              <a:ea typeface="楷体" pitchFamily="49" charset="-122"/>
            </a:rPr>
            <a:t>次发问询函</a:t>
          </a:r>
          <a:endParaRPr lang="zh-CN" altLang="en-US" sz="1300" b="0" dirty="0">
            <a:latin typeface="楷体" pitchFamily="49" charset="-122"/>
            <a:ea typeface="楷体" pitchFamily="49" charset="-122"/>
          </a:endParaRPr>
        </a:p>
      </dgm:t>
    </dgm:pt>
    <dgm:pt modelId="{D0A1061C-751F-4D7F-9C07-D634162C19A0}" type="parTrans" cxnId="{6C8BB485-60B6-46CC-A6E5-0F630F461A91}">
      <dgm:prSet/>
      <dgm:spPr/>
      <dgm:t>
        <a:bodyPr/>
        <a:lstStyle/>
        <a:p>
          <a:endParaRPr lang="zh-CN" altLang="en-US" b="1">
            <a:latin typeface="楷体" pitchFamily="49" charset="-122"/>
            <a:ea typeface="楷体" pitchFamily="49" charset="-122"/>
          </a:endParaRPr>
        </a:p>
      </dgm:t>
    </dgm:pt>
    <dgm:pt modelId="{49B682DF-95CB-4BB4-BEB8-16A9C55861E2}" type="sibTrans" cxnId="{6C8BB485-60B6-46CC-A6E5-0F630F461A91}">
      <dgm:prSet/>
      <dgm:spPr/>
      <dgm:t>
        <a:bodyPr/>
        <a:lstStyle/>
        <a:p>
          <a:endParaRPr lang="zh-CN" altLang="en-US" b="1">
            <a:latin typeface="楷体" pitchFamily="49" charset="-122"/>
            <a:ea typeface="楷体" pitchFamily="49" charset="-122"/>
          </a:endParaRPr>
        </a:p>
      </dgm:t>
    </dgm:pt>
    <dgm:pt modelId="{B63999C8-2916-402B-880C-47BCA9C517BE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 w="12700">
          <a:prstDash val="lgDash"/>
        </a:ln>
      </dgm:spPr>
      <dgm:t>
        <a:bodyPr/>
        <a:lstStyle/>
        <a:p>
          <a:r>
            <a:rPr lang="zh-CN" altLang="en-US" sz="1300" b="0" dirty="0" smtClean="0">
              <a:latin typeface="楷体" pitchFamily="49" charset="-122"/>
              <a:ea typeface="楷体" pitchFamily="49" charset="-122"/>
            </a:rPr>
            <a:t>提高交易支付对价</a:t>
          </a:r>
          <a:endParaRPr lang="zh-TW" altLang="en-US" sz="1300" b="0" dirty="0">
            <a:latin typeface="楷体" pitchFamily="49" charset="-122"/>
            <a:ea typeface="楷体" pitchFamily="49" charset="-122"/>
          </a:endParaRPr>
        </a:p>
      </dgm:t>
    </dgm:pt>
    <dgm:pt modelId="{22F787E5-2664-4BFE-AB45-B314FA48B4A2}" type="parTrans" cxnId="{E19532C9-26DB-4377-BE4F-CA1BA651B465}">
      <dgm:prSet/>
      <dgm:spPr/>
      <dgm:t>
        <a:bodyPr/>
        <a:lstStyle/>
        <a:p>
          <a:endParaRPr lang="zh-TW" altLang="en-US"/>
        </a:p>
      </dgm:t>
    </dgm:pt>
    <dgm:pt modelId="{996759D5-D13F-4744-8379-81B7F81FB8C6}" type="sibTrans" cxnId="{E19532C9-26DB-4377-BE4F-CA1BA651B465}">
      <dgm:prSet/>
      <dgm:spPr/>
      <dgm:t>
        <a:bodyPr/>
        <a:lstStyle/>
        <a:p>
          <a:endParaRPr lang="zh-TW" altLang="en-US"/>
        </a:p>
      </dgm:t>
    </dgm:pt>
    <dgm:pt modelId="{990F7041-D50B-41C7-9CB7-8BCD7D624F17}">
      <dgm:prSet custT="1"/>
      <dgm:spPr>
        <a:solidFill>
          <a:srgbClr val="0C507F"/>
        </a:solidFill>
      </dgm:spPr>
      <dgm:t>
        <a:bodyPr/>
        <a:lstStyle/>
        <a:p>
          <a:r>
            <a:rPr lang="zh-CN" altLang="en-US" sz="1400" b="0" dirty="0" smtClean="0">
              <a:latin typeface="楷体" pitchFamily="49" charset="-122"/>
              <a:ea typeface="楷体" pitchFamily="49" charset="-122"/>
            </a:rPr>
            <a:t> 监管效果</a:t>
          </a:r>
          <a:endParaRPr lang="zh-TW" altLang="en-US" sz="1400" b="0" dirty="0">
            <a:latin typeface="楷体" pitchFamily="49" charset="-122"/>
            <a:ea typeface="楷体" pitchFamily="49" charset="-122"/>
          </a:endParaRPr>
        </a:p>
      </dgm:t>
    </dgm:pt>
    <dgm:pt modelId="{ED97EF6A-599F-4C5E-AF1A-52560588FC94}" type="sibTrans" cxnId="{75EF78EA-F33B-49C3-9BAD-5ABD37DAFFC1}">
      <dgm:prSet/>
      <dgm:spPr/>
      <dgm:t>
        <a:bodyPr/>
        <a:lstStyle/>
        <a:p>
          <a:endParaRPr lang="zh-TW" altLang="en-US"/>
        </a:p>
      </dgm:t>
    </dgm:pt>
    <dgm:pt modelId="{7BFC1EDC-379A-43E4-AB42-C40B493EE0FA}" type="parTrans" cxnId="{75EF78EA-F33B-49C3-9BAD-5ABD37DAFFC1}">
      <dgm:prSet/>
      <dgm:spPr/>
      <dgm:t>
        <a:bodyPr/>
        <a:lstStyle/>
        <a:p>
          <a:endParaRPr lang="zh-TW" altLang="en-US"/>
        </a:p>
      </dgm:t>
    </dgm:pt>
    <dgm:pt modelId="{831E6E84-D0C6-4488-B02F-2A011CA579C8}">
      <dgm:prSet phldrT="[文本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 w="12700">
          <a:prstDash val="lgDash"/>
        </a:ln>
      </dgm:spPr>
      <dgm:t>
        <a:bodyPr/>
        <a:lstStyle/>
        <a:p>
          <a:r>
            <a:rPr lang="zh-CN" altLang="en-US" sz="1300" b="0" dirty="0" smtClean="0">
              <a:solidFill>
                <a:srgbClr val="FF0000"/>
              </a:solidFill>
              <a:latin typeface="楷体" pitchFamily="49" charset="-122"/>
              <a:ea typeface="楷体" pitchFamily="49" charset="-122"/>
            </a:rPr>
            <a:t>事件表象：收缩项目，现金为王，专心谋求转型</a:t>
          </a:r>
          <a:endParaRPr lang="zh-CN" altLang="en-US" sz="1300" b="0" dirty="0">
            <a:solidFill>
              <a:srgbClr val="FF0000"/>
            </a:solidFill>
            <a:latin typeface="楷体" pitchFamily="49" charset="-122"/>
            <a:ea typeface="楷体" pitchFamily="49" charset="-122"/>
          </a:endParaRPr>
        </a:p>
      </dgm:t>
    </dgm:pt>
    <dgm:pt modelId="{0FFDA29B-F3E7-416E-AD53-EDDA76977A09}" type="parTrans" cxnId="{D71E9741-3832-4F9D-B3C5-F706E7671506}">
      <dgm:prSet/>
      <dgm:spPr/>
      <dgm:t>
        <a:bodyPr/>
        <a:lstStyle/>
        <a:p>
          <a:endParaRPr lang="zh-CN" altLang="en-US"/>
        </a:p>
      </dgm:t>
    </dgm:pt>
    <dgm:pt modelId="{4DD8E636-74D2-473A-A144-FF65AA45DB50}" type="sibTrans" cxnId="{D71E9741-3832-4F9D-B3C5-F706E7671506}">
      <dgm:prSet/>
      <dgm:spPr/>
      <dgm:t>
        <a:bodyPr/>
        <a:lstStyle/>
        <a:p>
          <a:endParaRPr lang="zh-CN" altLang="en-US"/>
        </a:p>
      </dgm:t>
    </dgm:pt>
    <dgm:pt modelId="{20745229-17E7-4FA8-A01C-B5BE45543B6C}">
      <dgm:prSet phldrT="[文本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 w="12700">
          <a:prstDash val="lgDash"/>
        </a:ln>
      </dgm:spPr>
      <dgm:t>
        <a:bodyPr/>
        <a:lstStyle/>
        <a:p>
          <a:r>
            <a:rPr lang="zh-CN" altLang="en-US" sz="1300" b="0" dirty="0" smtClean="0">
              <a:latin typeface="楷体" pitchFamily="49" charset="-122"/>
              <a:ea typeface="楷体" pitchFamily="49" charset="-122"/>
            </a:rPr>
            <a:t>股东周边拍地仅楼面价高出交易价格每平米</a:t>
          </a:r>
          <a:r>
            <a:rPr lang="en-US" altLang="zh-CN" sz="1300" b="0" dirty="0" smtClean="0">
              <a:latin typeface="楷体" pitchFamily="49" charset="-122"/>
              <a:ea typeface="楷体" pitchFamily="49" charset="-122"/>
            </a:rPr>
            <a:t>2</a:t>
          </a:r>
          <a:r>
            <a:rPr lang="zh-CN" altLang="en-US" sz="1300" b="0" dirty="0" smtClean="0">
              <a:latin typeface="楷体" pitchFamily="49" charset="-122"/>
              <a:ea typeface="楷体" pitchFamily="49" charset="-122"/>
            </a:rPr>
            <a:t>千元</a:t>
          </a:r>
          <a:endParaRPr lang="zh-CN" altLang="en-US" sz="1300" b="0" dirty="0">
            <a:latin typeface="楷体" pitchFamily="49" charset="-122"/>
            <a:ea typeface="楷体" pitchFamily="49" charset="-122"/>
          </a:endParaRPr>
        </a:p>
      </dgm:t>
    </dgm:pt>
    <dgm:pt modelId="{C72D29A1-3B9C-46FB-B898-022A93277261}" type="parTrans" cxnId="{DE2307B6-1A47-4B19-9812-0B3E8645E569}">
      <dgm:prSet/>
      <dgm:spPr/>
      <dgm:t>
        <a:bodyPr/>
        <a:lstStyle/>
        <a:p>
          <a:endParaRPr lang="zh-CN" altLang="en-US"/>
        </a:p>
      </dgm:t>
    </dgm:pt>
    <dgm:pt modelId="{2E98ED6D-52D3-49EF-9B3E-42F95713D2FD}" type="sibTrans" cxnId="{DE2307B6-1A47-4B19-9812-0B3E8645E569}">
      <dgm:prSet/>
      <dgm:spPr/>
      <dgm:t>
        <a:bodyPr/>
        <a:lstStyle/>
        <a:p>
          <a:endParaRPr lang="zh-CN" altLang="en-US"/>
        </a:p>
      </dgm:t>
    </dgm:pt>
    <dgm:pt modelId="{EC9FD6A9-5CA9-48F8-B753-045C6E3CFBD5}">
      <dgm:prSet phldrT="[文本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 w="12700">
          <a:prstDash val="lgDash"/>
        </a:ln>
      </dgm:spPr>
      <dgm:t>
        <a:bodyPr/>
        <a:lstStyle/>
        <a:p>
          <a:r>
            <a:rPr lang="zh-CN" altLang="en-US" sz="1300" b="0" dirty="0" smtClean="0">
              <a:solidFill>
                <a:srgbClr val="FF0000"/>
              </a:solidFill>
              <a:latin typeface="楷体" pitchFamily="49" charset="-122"/>
              <a:ea typeface="楷体" pitchFamily="49" charset="-122"/>
            </a:rPr>
            <a:t>结论：涉嫌低价向股东出售优质资产，便于股东用于抵押贷款或高价出售。</a:t>
          </a:r>
          <a:endParaRPr lang="zh-CN" altLang="en-US" sz="1300" b="0" dirty="0">
            <a:solidFill>
              <a:srgbClr val="FF0000"/>
            </a:solidFill>
            <a:latin typeface="楷体" pitchFamily="49" charset="-122"/>
            <a:ea typeface="楷体" pitchFamily="49" charset="-122"/>
          </a:endParaRPr>
        </a:p>
      </dgm:t>
    </dgm:pt>
    <dgm:pt modelId="{9F63E1F7-2EE8-422D-B582-90789A04D18C}" type="parTrans" cxnId="{4E64B6D9-B329-4F8B-8C1F-76B06268E569}">
      <dgm:prSet/>
      <dgm:spPr/>
      <dgm:t>
        <a:bodyPr/>
        <a:lstStyle/>
        <a:p>
          <a:endParaRPr lang="zh-CN" altLang="en-US"/>
        </a:p>
      </dgm:t>
    </dgm:pt>
    <dgm:pt modelId="{8E20D37F-F352-404D-AF59-BC3926FE9786}" type="sibTrans" cxnId="{4E64B6D9-B329-4F8B-8C1F-76B06268E569}">
      <dgm:prSet/>
      <dgm:spPr/>
      <dgm:t>
        <a:bodyPr/>
        <a:lstStyle/>
        <a:p>
          <a:endParaRPr lang="zh-CN" altLang="en-US"/>
        </a:p>
      </dgm:t>
    </dgm:pt>
    <dgm:pt modelId="{A33431CF-0453-48CF-BE6C-9F30E7859710}">
      <dgm:prSet phldrT="[文本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 w="12700">
          <a:prstDash val="lgDash"/>
        </a:ln>
      </dgm:spPr>
      <dgm:t>
        <a:bodyPr/>
        <a:lstStyle/>
        <a:p>
          <a:r>
            <a:rPr lang="zh-CN" altLang="en-US" sz="1300" b="0" dirty="0" smtClean="0">
              <a:latin typeface="楷体" pitchFamily="49" charset="-122"/>
              <a:ea typeface="楷体" pitchFamily="49" charset="-122"/>
            </a:rPr>
            <a:t>取消股东大会直至核查完毕</a:t>
          </a:r>
          <a:endParaRPr lang="zh-CN" altLang="en-US" sz="1300" b="0" dirty="0">
            <a:latin typeface="楷体" pitchFamily="49" charset="-122"/>
            <a:ea typeface="楷体" pitchFamily="49" charset="-122"/>
          </a:endParaRPr>
        </a:p>
      </dgm:t>
    </dgm:pt>
    <dgm:pt modelId="{D1017E3D-6A23-4556-92A6-A9667A50E61A}" type="parTrans" cxnId="{63F1B39C-858C-4763-B415-3CC01FC42FB8}">
      <dgm:prSet/>
      <dgm:spPr/>
      <dgm:t>
        <a:bodyPr/>
        <a:lstStyle/>
        <a:p>
          <a:endParaRPr lang="zh-CN" altLang="en-US"/>
        </a:p>
      </dgm:t>
    </dgm:pt>
    <dgm:pt modelId="{EDE26D9B-B98E-41EC-8BCF-33A4E6DB1DD9}" type="sibTrans" cxnId="{63F1B39C-858C-4763-B415-3CC01FC42FB8}">
      <dgm:prSet/>
      <dgm:spPr/>
      <dgm:t>
        <a:bodyPr/>
        <a:lstStyle/>
        <a:p>
          <a:endParaRPr lang="zh-CN" altLang="en-US"/>
        </a:p>
      </dgm:t>
    </dgm:pt>
    <dgm:pt modelId="{CB6FBCA6-B9B1-423D-9F1F-CB34D9975A11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 w="12700">
          <a:prstDash val="lgDash"/>
        </a:ln>
      </dgm:spPr>
      <dgm:t>
        <a:bodyPr/>
        <a:lstStyle/>
        <a:p>
          <a:r>
            <a:rPr lang="zh-CN" altLang="en-US" sz="1300" b="0" dirty="0" smtClean="0">
              <a:latin typeface="楷体" pitchFamily="49" charset="-122"/>
              <a:ea typeface="楷体" pitchFamily="49" charset="-122"/>
            </a:rPr>
            <a:t>增加未来地产项目超额收益的分成</a:t>
          </a:r>
          <a:endParaRPr lang="zh-TW" altLang="en-US" sz="1300" b="0" dirty="0">
            <a:latin typeface="楷体" pitchFamily="49" charset="-122"/>
            <a:ea typeface="楷体" pitchFamily="49" charset="-122"/>
          </a:endParaRPr>
        </a:p>
      </dgm:t>
    </dgm:pt>
    <dgm:pt modelId="{0843B475-61C2-46D6-B573-292F0746C7A0}" type="parTrans" cxnId="{593653B6-2FFB-49BD-BC65-4E3D0FC014A6}">
      <dgm:prSet/>
      <dgm:spPr/>
      <dgm:t>
        <a:bodyPr/>
        <a:lstStyle/>
        <a:p>
          <a:endParaRPr lang="zh-CN" altLang="en-US"/>
        </a:p>
      </dgm:t>
    </dgm:pt>
    <dgm:pt modelId="{BF0A59D9-BFFE-485E-B4F5-2D47A6F06C3F}" type="sibTrans" cxnId="{593653B6-2FFB-49BD-BC65-4E3D0FC014A6}">
      <dgm:prSet/>
      <dgm:spPr/>
      <dgm:t>
        <a:bodyPr/>
        <a:lstStyle/>
        <a:p>
          <a:endParaRPr lang="zh-CN" altLang="en-US"/>
        </a:p>
      </dgm:t>
    </dgm:pt>
    <dgm:pt modelId="{05BF4BC2-AFCB-4EF9-A6D3-6F99A81F585E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 w="12700">
          <a:prstDash val="lgDash"/>
        </a:ln>
      </dgm:spPr>
      <dgm:t>
        <a:bodyPr/>
        <a:lstStyle/>
        <a:p>
          <a:r>
            <a:rPr lang="zh-CN" altLang="en-US" sz="1300" b="0" dirty="0" smtClean="0">
              <a:latin typeface="楷体" pitchFamily="49" charset="-122"/>
              <a:ea typeface="楷体" pitchFamily="49" charset="-122"/>
            </a:rPr>
            <a:t>全款支付后再办理过户</a:t>
          </a:r>
          <a:endParaRPr lang="zh-TW" altLang="en-US" sz="1300" b="0" dirty="0">
            <a:latin typeface="楷体" pitchFamily="49" charset="-122"/>
            <a:ea typeface="楷体" pitchFamily="49" charset="-122"/>
          </a:endParaRPr>
        </a:p>
      </dgm:t>
    </dgm:pt>
    <dgm:pt modelId="{422B4A89-1255-4F9B-8773-A23FEC9F976D}" type="parTrans" cxnId="{852422CB-5830-46D4-8771-1EFB75970401}">
      <dgm:prSet/>
      <dgm:spPr/>
      <dgm:t>
        <a:bodyPr/>
        <a:lstStyle/>
        <a:p>
          <a:endParaRPr lang="zh-CN" altLang="en-US"/>
        </a:p>
      </dgm:t>
    </dgm:pt>
    <dgm:pt modelId="{18887AB9-DA28-4921-A7B7-03A633937E45}" type="sibTrans" cxnId="{852422CB-5830-46D4-8771-1EFB75970401}">
      <dgm:prSet/>
      <dgm:spPr/>
      <dgm:t>
        <a:bodyPr/>
        <a:lstStyle/>
        <a:p>
          <a:endParaRPr lang="zh-CN" altLang="en-US"/>
        </a:p>
      </dgm:t>
    </dgm:pt>
    <dgm:pt modelId="{03CDA059-C031-4431-8FC9-D9369357DB3E}">
      <dgm:prSet phldrT="[文本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 w="12700">
          <a:prstDash val="lgDash"/>
        </a:ln>
      </dgm:spPr>
      <dgm:t>
        <a:bodyPr/>
        <a:lstStyle/>
        <a:p>
          <a:r>
            <a:rPr lang="zh-CN" altLang="en-US" sz="1300" b="0" dirty="0" smtClean="0">
              <a:latin typeface="楷体" pitchFamily="49" charset="-122"/>
              <a:ea typeface="楷体" pitchFamily="49" charset="-122"/>
            </a:rPr>
            <a:t>协议约定大股东可在两年内付清全款</a:t>
          </a:r>
          <a:endParaRPr lang="zh-CN" altLang="en-US" sz="1300" b="0" dirty="0">
            <a:latin typeface="楷体" pitchFamily="49" charset="-122"/>
            <a:ea typeface="楷体" pitchFamily="49" charset="-122"/>
          </a:endParaRPr>
        </a:p>
      </dgm:t>
    </dgm:pt>
    <dgm:pt modelId="{F2322E24-7ED8-4E44-B5FC-5186358115AF}" type="parTrans" cxnId="{21499E2D-2A3F-4CB5-AE35-E3DA857851AC}">
      <dgm:prSet/>
      <dgm:spPr/>
      <dgm:t>
        <a:bodyPr/>
        <a:lstStyle/>
        <a:p>
          <a:endParaRPr lang="zh-CN" altLang="en-US"/>
        </a:p>
      </dgm:t>
    </dgm:pt>
    <dgm:pt modelId="{C65E2081-0801-4B9B-86B8-B3CDEB058D1D}" type="sibTrans" cxnId="{21499E2D-2A3F-4CB5-AE35-E3DA857851AC}">
      <dgm:prSet/>
      <dgm:spPr/>
      <dgm:t>
        <a:bodyPr/>
        <a:lstStyle/>
        <a:p>
          <a:endParaRPr lang="zh-CN" altLang="en-US"/>
        </a:p>
      </dgm:t>
    </dgm:pt>
    <dgm:pt modelId="{8943B1C8-9498-4388-A211-D0A240DE789B}" type="pres">
      <dgm:prSet presAssocID="{7526F78A-D3B1-433D-A890-9858EF5A8B2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4536EB4C-2156-49AB-B0DF-CBEAAF28DF91}" type="pres">
      <dgm:prSet presAssocID="{2B32A845-44B1-47D9-8520-CDDDB2480B84}" presName="parentLin" presStyleCnt="0"/>
      <dgm:spPr/>
      <dgm:t>
        <a:bodyPr/>
        <a:lstStyle/>
        <a:p>
          <a:endParaRPr lang="zh-TW" altLang="en-US"/>
        </a:p>
      </dgm:t>
    </dgm:pt>
    <dgm:pt modelId="{7A70ED60-E543-4F52-A3FF-28AFC77F4F79}" type="pres">
      <dgm:prSet presAssocID="{2B32A845-44B1-47D9-8520-CDDDB2480B84}" presName="parentLeftMargin" presStyleLbl="node1" presStyleIdx="0" presStyleCnt="4"/>
      <dgm:spPr/>
      <dgm:t>
        <a:bodyPr/>
        <a:lstStyle/>
        <a:p>
          <a:endParaRPr lang="zh-CN" altLang="en-US"/>
        </a:p>
      </dgm:t>
    </dgm:pt>
    <dgm:pt modelId="{EFAB7DDC-596D-455B-AC4A-A2C2E0486790}" type="pres">
      <dgm:prSet presAssocID="{2B32A845-44B1-47D9-8520-CDDDB2480B84}" presName="parentText" presStyleLbl="node1" presStyleIdx="0" presStyleCnt="4" custScaleX="94465" custScaleY="170487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7CF8AC6-8897-420A-B5FB-D44025F6D22A}" type="pres">
      <dgm:prSet presAssocID="{2B32A845-44B1-47D9-8520-CDDDB2480B84}" presName="negativeSpace" presStyleCnt="0"/>
      <dgm:spPr/>
      <dgm:t>
        <a:bodyPr/>
        <a:lstStyle/>
        <a:p>
          <a:endParaRPr lang="zh-TW" altLang="en-US"/>
        </a:p>
      </dgm:t>
    </dgm:pt>
    <dgm:pt modelId="{84712B8F-2F90-47FC-9C76-3E90E45829FC}" type="pres">
      <dgm:prSet presAssocID="{2B32A845-44B1-47D9-8520-CDDDB2480B84}" presName="childText" presStyleLbl="conFgAcc1" presStyleIdx="0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E6127E1-8093-4CF4-BCA0-0BD5C42E1328}" type="pres">
      <dgm:prSet presAssocID="{9A827134-CD3A-439E-B2D3-89A39D3DC8F8}" presName="spaceBetweenRectangles" presStyleCnt="0"/>
      <dgm:spPr/>
      <dgm:t>
        <a:bodyPr/>
        <a:lstStyle/>
        <a:p>
          <a:endParaRPr lang="zh-TW" altLang="en-US"/>
        </a:p>
      </dgm:t>
    </dgm:pt>
    <dgm:pt modelId="{5BEB8EB5-E208-422E-BA33-22DA303251F3}" type="pres">
      <dgm:prSet presAssocID="{A5CB7DFB-8F62-4C43-92FF-D1411336606C}" presName="parentLin" presStyleCnt="0"/>
      <dgm:spPr/>
      <dgm:t>
        <a:bodyPr/>
        <a:lstStyle/>
        <a:p>
          <a:endParaRPr lang="zh-TW" altLang="en-US"/>
        </a:p>
      </dgm:t>
    </dgm:pt>
    <dgm:pt modelId="{DC2AF4AF-4E54-48E1-BE22-842B102FE015}" type="pres">
      <dgm:prSet presAssocID="{A5CB7DFB-8F62-4C43-92FF-D1411336606C}" presName="parentLeftMargin" presStyleLbl="node1" presStyleIdx="0" presStyleCnt="4"/>
      <dgm:spPr/>
      <dgm:t>
        <a:bodyPr/>
        <a:lstStyle/>
        <a:p>
          <a:endParaRPr lang="zh-CN" altLang="en-US"/>
        </a:p>
      </dgm:t>
    </dgm:pt>
    <dgm:pt modelId="{68CB89AC-8219-4F12-86DE-03E0C5C326EC}" type="pres">
      <dgm:prSet presAssocID="{A5CB7DFB-8F62-4C43-92FF-D1411336606C}" presName="parentText" presStyleLbl="node1" presStyleIdx="1" presStyleCnt="4" custScaleX="94489" custScaleY="186273" custLinFactNeighborX="-2528" custLinFactNeighborY="9878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6B63B6C-7D0C-4964-9FA2-8A3FF3BD7077}" type="pres">
      <dgm:prSet presAssocID="{A5CB7DFB-8F62-4C43-92FF-D1411336606C}" presName="negativeSpace" presStyleCnt="0"/>
      <dgm:spPr/>
      <dgm:t>
        <a:bodyPr/>
        <a:lstStyle/>
        <a:p>
          <a:endParaRPr lang="zh-TW" altLang="en-US"/>
        </a:p>
      </dgm:t>
    </dgm:pt>
    <dgm:pt modelId="{C8F83C52-4344-4AA4-AF88-F22199C635D9}" type="pres">
      <dgm:prSet presAssocID="{A5CB7DFB-8F62-4C43-92FF-D1411336606C}" presName="childText" presStyleLbl="conFgAcc1" presStyleIdx="1" presStyleCnt="4" custScaleY="99591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FD54612-C497-4729-B11F-61734C2F6820}" type="pres">
      <dgm:prSet presAssocID="{71388F36-B44E-4BFA-89E2-C4CE08BF4007}" presName="spaceBetweenRectangles" presStyleCnt="0"/>
      <dgm:spPr/>
      <dgm:t>
        <a:bodyPr/>
        <a:lstStyle/>
        <a:p>
          <a:endParaRPr lang="zh-TW" altLang="en-US"/>
        </a:p>
      </dgm:t>
    </dgm:pt>
    <dgm:pt modelId="{A87276E4-3440-46F9-B472-89CD694FD088}" type="pres">
      <dgm:prSet presAssocID="{27E57221-414E-4335-81B7-F5DD09FC3267}" presName="parentLin" presStyleCnt="0"/>
      <dgm:spPr/>
      <dgm:t>
        <a:bodyPr/>
        <a:lstStyle/>
        <a:p>
          <a:endParaRPr lang="zh-TW" altLang="en-US"/>
        </a:p>
      </dgm:t>
    </dgm:pt>
    <dgm:pt modelId="{EF7E4E0C-FF05-453D-AA2E-96132EB3B8BB}" type="pres">
      <dgm:prSet presAssocID="{27E57221-414E-4335-81B7-F5DD09FC3267}" presName="parentLeftMargin" presStyleLbl="node1" presStyleIdx="1" presStyleCnt="4"/>
      <dgm:spPr/>
      <dgm:t>
        <a:bodyPr/>
        <a:lstStyle/>
        <a:p>
          <a:endParaRPr lang="zh-CN" altLang="en-US"/>
        </a:p>
      </dgm:t>
    </dgm:pt>
    <dgm:pt modelId="{A074602F-411B-4A2E-9FDC-A6326A63947E}" type="pres">
      <dgm:prSet presAssocID="{27E57221-414E-4335-81B7-F5DD09FC3267}" presName="parentText" presStyleLbl="node1" presStyleIdx="2" presStyleCnt="4" custScaleX="95985" custScaleY="201721" custLinFactNeighborX="29962" custLinFactNeighborY="22404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B42DEFE-30D1-469D-9F5B-719D7A5D98E1}" type="pres">
      <dgm:prSet presAssocID="{27E57221-414E-4335-81B7-F5DD09FC3267}" presName="negativeSpace" presStyleCnt="0"/>
      <dgm:spPr/>
      <dgm:t>
        <a:bodyPr/>
        <a:lstStyle/>
        <a:p>
          <a:endParaRPr lang="zh-TW" altLang="en-US"/>
        </a:p>
      </dgm:t>
    </dgm:pt>
    <dgm:pt modelId="{EBBF2CAD-AEF3-47E7-9337-D13A6A105417}" type="pres">
      <dgm:prSet presAssocID="{27E57221-414E-4335-81B7-F5DD09FC3267}" presName="childText" presStyleLbl="conFgAcc1" presStyleIdx="2" presStyleCnt="4" custScaleY="98957" custLinFactY="1720" custLinFactNeighborX="16" custLinFactNeighborY="100000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FDCBF81-3865-4C43-9666-BEB954458BFE}" type="pres">
      <dgm:prSet presAssocID="{64C81551-14E0-4DCA-AE9D-CCD2157CB11B}" presName="spaceBetweenRectangles" presStyleCnt="0"/>
      <dgm:spPr/>
      <dgm:t>
        <a:bodyPr/>
        <a:lstStyle/>
        <a:p>
          <a:endParaRPr lang="zh-CN" altLang="en-US"/>
        </a:p>
      </dgm:t>
    </dgm:pt>
    <dgm:pt modelId="{583733EC-A99D-49AB-8069-DDC86DDEDE4E}" type="pres">
      <dgm:prSet presAssocID="{990F7041-D50B-41C7-9CB7-8BCD7D624F17}" presName="parentLin" presStyleCnt="0"/>
      <dgm:spPr/>
      <dgm:t>
        <a:bodyPr/>
        <a:lstStyle/>
        <a:p>
          <a:endParaRPr lang="zh-CN" altLang="en-US"/>
        </a:p>
      </dgm:t>
    </dgm:pt>
    <dgm:pt modelId="{34627B30-F164-4504-8B49-528BA963FD87}" type="pres">
      <dgm:prSet presAssocID="{990F7041-D50B-41C7-9CB7-8BCD7D624F17}" presName="parentLeftMargin" presStyleLbl="node1" presStyleIdx="2" presStyleCnt="4"/>
      <dgm:spPr/>
      <dgm:t>
        <a:bodyPr/>
        <a:lstStyle/>
        <a:p>
          <a:endParaRPr lang="zh-CN" altLang="en-US"/>
        </a:p>
      </dgm:t>
    </dgm:pt>
    <dgm:pt modelId="{806D8523-E228-41FC-9E04-D271D1E96D4A}" type="pres">
      <dgm:prSet presAssocID="{990F7041-D50B-41C7-9CB7-8BCD7D624F17}" presName="parentText" presStyleLbl="node1" presStyleIdx="3" presStyleCnt="4" custScaleX="96434" custScaleY="163908" custLinFactNeighborX="29963" custLinFactNeighborY="-28854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CED7211-A6C8-4109-A1A6-5492A86D1B29}" type="pres">
      <dgm:prSet presAssocID="{990F7041-D50B-41C7-9CB7-8BCD7D624F17}" presName="negativeSpace" presStyleCnt="0"/>
      <dgm:spPr/>
      <dgm:t>
        <a:bodyPr/>
        <a:lstStyle/>
        <a:p>
          <a:endParaRPr lang="zh-CN" altLang="en-US"/>
        </a:p>
      </dgm:t>
    </dgm:pt>
    <dgm:pt modelId="{93677EA6-7237-4487-B5D0-342EC3107D71}" type="pres">
      <dgm:prSet presAssocID="{990F7041-D50B-41C7-9CB7-8BCD7D624F17}" presName="childText" presStyleLbl="conFgAcc1" presStyleIdx="3" presStyleCnt="4" custScaleY="9081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E19532C9-26DB-4377-BE4F-CA1BA651B465}" srcId="{990F7041-D50B-41C7-9CB7-8BCD7D624F17}" destId="{B63999C8-2916-402B-880C-47BCA9C517BE}" srcOrd="0" destOrd="0" parTransId="{22F787E5-2664-4BFE-AB45-B314FA48B4A2}" sibTransId="{996759D5-D13F-4744-8379-81B7F81FB8C6}"/>
    <dgm:cxn modelId="{4DAFFC21-D356-4740-B74B-6689B8061C20}" type="presOf" srcId="{03CDA059-C031-4431-8FC9-D9369357DB3E}" destId="{C8F83C52-4344-4AA4-AF88-F22199C635D9}" srcOrd="0" destOrd="2" presId="urn:microsoft.com/office/officeart/2005/8/layout/list1"/>
    <dgm:cxn modelId="{F8E1B582-3F86-4ED9-AE4A-FD186EBA591A}" type="presOf" srcId="{76DCE3BF-2C8B-4994-AB41-1BAD89916023}" destId="{C8F83C52-4344-4AA4-AF88-F22199C635D9}" srcOrd="0" destOrd="0" presId="urn:microsoft.com/office/officeart/2005/8/layout/list1"/>
    <dgm:cxn modelId="{593653B6-2FFB-49BD-BC65-4E3D0FC014A6}" srcId="{990F7041-D50B-41C7-9CB7-8BCD7D624F17}" destId="{CB6FBCA6-B9B1-423D-9F1F-CB34D9975A11}" srcOrd="1" destOrd="0" parTransId="{0843B475-61C2-46D6-B573-292F0746C7A0}" sibTransId="{BF0A59D9-BFFE-485E-B4F5-2D47A6F06C3F}"/>
    <dgm:cxn modelId="{4E160719-7163-40C0-89E9-D3AA7F01B901}" type="presOf" srcId="{27E57221-414E-4335-81B7-F5DD09FC3267}" destId="{A074602F-411B-4A2E-9FDC-A6326A63947E}" srcOrd="1" destOrd="0" presId="urn:microsoft.com/office/officeart/2005/8/layout/list1"/>
    <dgm:cxn modelId="{BB5A0C3E-AB19-405B-846D-B78A866E270B}" type="presOf" srcId="{EC9FD6A9-5CA9-48F8-B753-045C6E3CFBD5}" destId="{C8F83C52-4344-4AA4-AF88-F22199C635D9}" srcOrd="0" destOrd="3" presId="urn:microsoft.com/office/officeart/2005/8/layout/list1"/>
    <dgm:cxn modelId="{D71E9741-3832-4F9D-B3C5-F706E7671506}" srcId="{2B32A845-44B1-47D9-8520-CDDDB2480B84}" destId="{831E6E84-D0C6-4488-B02F-2A011CA579C8}" srcOrd="1" destOrd="0" parTransId="{0FFDA29B-F3E7-416E-AD53-EDDA76977A09}" sibTransId="{4DD8E636-74D2-473A-A144-FF65AA45DB50}"/>
    <dgm:cxn modelId="{B03AC8A7-6DDF-4479-9621-C30A198AE3B6}" type="presOf" srcId="{7526F78A-D3B1-433D-A890-9858EF5A8B2A}" destId="{8943B1C8-9498-4388-A211-D0A240DE789B}" srcOrd="0" destOrd="0" presId="urn:microsoft.com/office/officeart/2005/8/layout/list1"/>
    <dgm:cxn modelId="{81573A0F-9815-46F4-B87B-BBB6E66C46F5}" type="presOf" srcId="{A33431CF-0453-48CF-BE6C-9F30E7859710}" destId="{EBBF2CAD-AEF3-47E7-9337-D13A6A105417}" srcOrd="0" destOrd="1" presId="urn:microsoft.com/office/officeart/2005/8/layout/list1"/>
    <dgm:cxn modelId="{2A15EE12-F2E5-4FA1-B9AB-4D47F8D5B9B5}" srcId="{7526F78A-D3B1-433D-A890-9858EF5A8B2A}" destId="{A5CB7DFB-8F62-4C43-92FF-D1411336606C}" srcOrd="1" destOrd="0" parTransId="{AA2D97E1-D26D-45B2-B605-193153B0324B}" sibTransId="{71388F36-B44E-4BFA-89E2-C4CE08BF4007}"/>
    <dgm:cxn modelId="{E153FB77-F3E0-4F37-BC61-F37A86345567}" type="presOf" srcId="{B63999C8-2916-402B-880C-47BCA9C517BE}" destId="{93677EA6-7237-4487-B5D0-342EC3107D71}" srcOrd="0" destOrd="0" presId="urn:microsoft.com/office/officeart/2005/8/layout/list1"/>
    <dgm:cxn modelId="{B647F1FD-E1FC-4F62-99B3-F9D8E74374BD}" type="presOf" srcId="{27E57221-414E-4335-81B7-F5DD09FC3267}" destId="{EF7E4E0C-FF05-453D-AA2E-96132EB3B8BB}" srcOrd="0" destOrd="0" presId="urn:microsoft.com/office/officeart/2005/8/layout/list1"/>
    <dgm:cxn modelId="{C864667D-1F40-41B1-8ED0-21B596FDDF20}" type="presOf" srcId="{831E6E84-D0C6-4488-B02F-2A011CA579C8}" destId="{84712B8F-2F90-47FC-9C76-3E90E45829FC}" srcOrd="0" destOrd="1" presId="urn:microsoft.com/office/officeart/2005/8/layout/list1"/>
    <dgm:cxn modelId="{E217759D-317D-4F11-AB08-DB45DFEFB061}" srcId="{7526F78A-D3B1-433D-A890-9858EF5A8B2A}" destId="{2B32A845-44B1-47D9-8520-CDDDB2480B84}" srcOrd="0" destOrd="0" parTransId="{24DC694C-C3E6-4473-B0A8-388FD339FEA6}" sibTransId="{9A827134-CD3A-439E-B2D3-89A39D3DC8F8}"/>
    <dgm:cxn modelId="{C3D50836-25BB-4B9F-A50E-0181D5629CCE}" type="presOf" srcId="{2B32A845-44B1-47D9-8520-CDDDB2480B84}" destId="{EFAB7DDC-596D-455B-AC4A-A2C2E0486790}" srcOrd="1" destOrd="0" presId="urn:microsoft.com/office/officeart/2005/8/layout/list1"/>
    <dgm:cxn modelId="{75EF78EA-F33B-49C3-9BAD-5ABD37DAFFC1}" srcId="{7526F78A-D3B1-433D-A890-9858EF5A8B2A}" destId="{990F7041-D50B-41C7-9CB7-8BCD7D624F17}" srcOrd="3" destOrd="0" parTransId="{7BFC1EDC-379A-43E4-AB42-C40B493EE0FA}" sibTransId="{ED97EF6A-599F-4C5E-AF1A-52560588FC94}"/>
    <dgm:cxn modelId="{232A2A62-910A-46E9-B202-A6A05FAA04CB}" type="presOf" srcId="{990F7041-D50B-41C7-9CB7-8BCD7D624F17}" destId="{34627B30-F164-4504-8B49-528BA963FD87}" srcOrd="0" destOrd="0" presId="urn:microsoft.com/office/officeart/2005/8/layout/list1"/>
    <dgm:cxn modelId="{81E0B236-C2BD-400A-B090-D986EB793614}" type="presOf" srcId="{05BF4BC2-AFCB-4EF9-A6D3-6F99A81F585E}" destId="{93677EA6-7237-4487-B5D0-342EC3107D71}" srcOrd="0" destOrd="2" presId="urn:microsoft.com/office/officeart/2005/8/layout/list1"/>
    <dgm:cxn modelId="{E0B7CA53-A80A-4AA0-AD30-3289ED2D5E76}" srcId="{A5CB7DFB-8F62-4C43-92FF-D1411336606C}" destId="{76DCE3BF-2C8B-4994-AB41-1BAD89916023}" srcOrd="0" destOrd="0" parTransId="{99322B6B-969D-471A-91A8-51484FC89FD7}" sibTransId="{0545B423-32B9-4FB5-BFBB-78316A71D7C5}"/>
    <dgm:cxn modelId="{DE2307B6-1A47-4B19-9812-0B3E8645E569}" srcId="{A5CB7DFB-8F62-4C43-92FF-D1411336606C}" destId="{20745229-17E7-4FA8-A01C-B5BE45543B6C}" srcOrd="1" destOrd="0" parTransId="{C72D29A1-3B9C-46FB-B898-022A93277261}" sibTransId="{2E98ED6D-52D3-49EF-9B3E-42F95713D2FD}"/>
    <dgm:cxn modelId="{D116439A-0FFD-47B2-9A9E-8109D30D9F44}" srcId="{7526F78A-D3B1-433D-A890-9858EF5A8B2A}" destId="{27E57221-414E-4335-81B7-F5DD09FC3267}" srcOrd="2" destOrd="0" parTransId="{FA4224EF-74B2-4098-B2B1-BC5FB590EACB}" sibTransId="{64C81551-14E0-4DCA-AE9D-CCD2157CB11B}"/>
    <dgm:cxn modelId="{3588A92D-A315-4AA9-9A09-3F3821F192D5}" type="presOf" srcId="{990F7041-D50B-41C7-9CB7-8BCD7D624F17}" destId="{806D8523-E228-41FC-9E04-D271D1E96D4A}" srcOrd="1" destOrd="0" presId="urn:microsoft.com/office/officeart/2005/8/layout/list1"/>
    <dgm:cxn modelId="{6B6A82C6-03D2-4A10-A9EA-7343F5E6BF3F}" type="presOf" srcId="{2B32A845-44B1-47D9-8520-CDDDB2480B84}" destId="{7A70ED60-E543-4F52-A3FF-28AFC77F4F79}" srcOrd="0" destOrd="0" presId="urn:microsoft.com/office/officeart/2005/8/layout/list1"/>
    <dgm:cxn modelId="{6CEACF71-1ED3-4D57-A260-9F579956BFA5}" srcId="{2B32A845-44B1-47D9-8520-CDDDB2480B84}" destId="{85582279-8DED-4D6D-97D1-2FB913254B43}" srcOrd="0" destOrd="0" parTransId="{5BA18511-93A7-4F67-8F5E-8016A530BC01}" sibTransId="{129186D3-E415-483F-811B-8D130261A09A}"/>
    <dgm:cxn modelId="{4E64B6D9-B329-4F8B-8C1F-76B06268E569}" srcId="{A5CB7DFB-8F62-4C43-92FF-D1411336606C}" destId="{EC9FD6A9-5CA9-48F8-B753-045C6E3CFBD5}" srcOrd="3" destOrd="0" parTransId="{9F63E1F7-2EE8-422D-B582-90789A04D18C}" sibTransId="{8E20D37F-F352-404D-AF59-BC3926FE9786}"/>
    <dgm:cxn modelId="{BECAED7B-6126-40CF-973E-73A687859F0E}" type="presOf" srcId="{20745229-17E7-4FA8-A01C-B5BE45543B6C}" destId="{C8F83C52-4344-4AA4-AF88-F22199C635D9}" srcOrd="0" destOrd="1" presId="urn:microsoft.com/office/officeart/2005/8/layout/list1"/>
    <dgm:cxn modelId="{6C8BB485-60B6-46CC-A6E5-0F630F461A91}" srcId="{27E57221-414E-4335-81B7-F5DD09FC3267}" destId="{799A0927-409F-4559-B3AE-D45BBB88C1FF}" srcOrd="0" destOrd="0" parTransId="{D0A1061C-751F-4D7F-9C07-D634162C19A0}" sibTransId="{49B682DF-95CB-4BB4-BEB8-16A9C55861E2}"/>
    <dgm:cxn modelId="{D1791EBE-2EBD-4D91-B515-7E449B42E3B7}" type="presOf" srcId="{CB6FBCA6-B9B1-423D-9F1F-CB34D9975A11}" destId="{93677EA6-7237-4487-B5D0-342EC3107D71}" srcOrd="0" destOrd="1" presId="urn:microsoft.com/office/officeart/2005/8/layout/list1"/>
    <dgm:cxn modelId="{56CFAF3F-F29B-43BC-89C9-27CB612D47D3}" type="presOf" srcId="{A5CB7DFB-8F62-4C43-92FF-D1411336606C}" destId="{68CB89AC-8219-4F12-86DE-03E0C5C326EC}" srcOrd="1" destOrd="0" presId="urn:microsoft.com/office/officeart/2005/8/layout/list1"/>
    <dgm:cxn modelId="{21499E2D-2A3F-4CB5-AE35-E3DA857851AC}" srcId="{A5CB7DFB-8F62-4C43-92FF-D1411336606C}" destId="{03CDA059-C031-4431-8FC9-D9369357DB3E}" srcOrd="2" destOrd="0" parTransId="{F2322E24-7ED8-4E44-B5FC-5186358115AF}" sibTransId="{C65E2081-0801-4B9B-86B8-B3CDEB058D1D}"/>
    <dgm:cxn modelId="{01A77E14-653E-45DF-B250-41E99DC26A7F}" type="presOf" srcId="{A5CB7DFB-8F62-4C43-92FF-D1411336606C}" destId="{DC2AF4AF-4E54-48E1-BE22-842B102FE015}" srcOrd="0" destOrd="0" presId="urn:microsoft.com/office/officeart/2005/8/layout/list1"/>
    <dgm:cxn modelId="{4115E600-131E-4FB2-A7BA-C5A934E3C617}" type="presOf" srcId="{85582279-8DED-4D6D-97D1-2FB913254B43}" destId="{84712B8F-2F90-47FC-9C76-3E90E45829FC}" srcOrd="0" destOrd="0" presId="urn:microsoft.com/office/officeart/2005/8/layout/list1"/>
    <dgm:cxn modelId="{4A141C38-9BFD-484F-94B7-F6CCFDD5D129}" type="presOf" srcId="{799A0927-409F-4559-B3AE-D45BBB88C1FF}" destId="{EBBF2CAD-AEF3-47E7-9337-D13A6A105417}" srcOrd="0" destOrd="0" presId="urn:microsoft.com/office/officeart/2005/8/layout/list1"/>
    <dgm:cxn modelId="{852422CB-5830-46D4-8771-1EFB75970401}" srcId="{990F7041-D50B-41C7-9CB7-8BCD7D624F17}" destId="{05BF4BC2-AFCB-4EF9-A6D3-6F99A81F585E}" srcOrd="2" destOrd="0" parTransId="{422B4A89-1255-4F9B-8773-A23FEC9F976D}" sibTransId="{18887AB9-DA28-4921-A7B7-03A633937E45}"/>
    <dgm:cxn modelId="{63F1B39C-858C-4763-B415-3CC01FC42FB8}" srcId="{27E57221-414E-4335-81B7-F5DD09FC3267}" destId="{A33431CF-0453-48CF-BE6C-9F30E7859710}" srcOrd="1" destOrd="0" parTransId="{D1017E3D-6A23-4556-92A6-A9667A50E61A}" sibTransId="{EDE26D9B-B98E-41EC-8BCF-33A4E6DB1DD9}"/>
    <dgm:cxn modelId="{EA6BEDE9-3AEB-4E3C-A3E6-23DDE6E1A927}" type="presParOf" srcId="{8943B1C8-9498-4388-A211-D0A240DE789B}" destId="{4536EB4C-2156-49AB-B0DF-CBEAAF28DF91}" srcOrd="0" destOrd="0" presId="urn:microsoft.com/office/officeart/2005/8/layout/list1"/>
    <dgm:cxn modelId="{347A1261-7A57-444C-A345-8C5AB8F2D69E}" type="presParOf" srcId="{4536EB4C-2156-49AB-B0DF-CBEAAF28DF91}" destId="{7A70ED60-E543-4F52-A3FF-28AFC77F4F79}" srcOrd="0" destOrd="0" presId="urn:microsoft.com/office/officeart/2005/8/layout/list1"/>
    <dgm:cxn modelId="{B91ACC1D-F156-4FE8-B7CD-7E139618A106}" type="presParOf" srcId="{4536EB4C-2156-49AB-B0DF-CBEAAF28DF91}" destId="{EFAB7DDC-596D-455B-AC4A-A2C2E0486790}" srcOrd="1" destOrd="0" presId="urn:microsoft.com/office/officeart/2005/8/layout/list1"/>
    <dgm:cxn modelId="{AC5F2948-4202-4CC9-BBA2-5AC731D1E77E}" type="presParOf" srcId="{8943B1C8-9498-4388-A211-D0A240DE789B}" destId="{D7CF8AC6-8897-420A-B5FB-D44025F6D22A}" srcOrd="1" destOrd="0" presId="urn:microsoft.com/office/officeart/2005/8/layout/list1"/>
    <dgm:cxn modelId="{023A164E-5424-4A85-AB75-2BF786302CB7}" type="presParOf" srcId="{8943B1C8-9498-4388-A211-D0A240DE789B}" destId="{84712B8F-2F90-47FC-9C76-3E90E45829FC}" srcOrd="2" destOrd="0" presId="urn:microsoft.com/office/officeart/2005/8/layout/list1"/>
    <dgm:cxn modelId="{74D53F5F-C25F-4473-8D08-9BDDB689EC77}" type="presParOf" srcId="{8943B1C8-9498-4388-A211-D0A240DE789B}" destId="{8E6127E1-8093-4CF4-BCA0-0BD5C42E1328}" srcOrd="3" destOrd="0" presId="urn:microsoft.com/office/officeart/2005/8/layout/list1"/>
    <dgm:cxn modelId="{A3053449-BBE8-403C-93C0-06A68912279E}" type="presParOf" srcId="{8943B1C8-9498-4388-A211-D0A240DE789B}" destId="{5BEB8EB5-E208-422E-BA33-22DA303251F3}" srcOrd="4" destOrd="0" presId="urn:microsoft.com/office/officeart/2005/8/layout/list1"/>
    <dgm:cxn modelId="{486491A1-5B87-4627-80A4-2EA757F25C6A}" type="presParOf" srcId="{5BEB8EB5-E208-422E-BA33-22DA303251F3}" destId="{DC2AF4AF-4E54-48E1-BE22-842B102FE015}" srcOrd="0" destOrd="0" presId="urn:microsoft.com/office/officeart/2005/8/layout/list1"/>
    <dgm:cxn modelId="{29F72B9D-562C-4B3A-88B7-814EC543A027}" type="presParOf" srcId="{5BEB8EB5-E208-422E-BA33-22DA303251F3}" destId="{68CB89AC-8219-4F12-86DE-03E0C5C326EC}" srcOrd="1" destOrd="0" presId="urn:microsoft.com/office/officeart/2005/8/layout/list1"/>
    <dgm:cxn modelId="{D35C6E91-4537-45D3-BF7D-87BACD249345}" type="presParOf" srcId="{8943B1C8-9498-4388-A211-D0A240DE789B}" destId="{56B63B6C-7D0C-4964-9FA2-8A3FF3BD7077}" srcOrd="5" destOrd="0" presId="urn:microsoft.com/office/officeart/2005/8/layout/list1"/>
    <dgm:cxn modelId="{D492970E-EAAA-4CDA-B9DA-23559D407D1D}" type="presParOf" srcId="{8943B1C8-9498-4388-A211-D0A240DE789B}" destId="{C8F83C52-4344-4AA4-AF88-F22199C635D9}" srcOrd="6" destOrd="0" presId="urn:microsoft.com/office/officeart/2005/8/layout/list1"/>
    <dgm:cxn modelId="{2B92B5ED-EFA4-4B24-9E7F-6F2C96694B09}" type="presParOf" srcId="{8943B1C8-9498-4388-A211-D0A240DE789B}" destId="{CFD54612-C497-4729-B11F-61734C2F6820}" srcOrd="7" destOrd="0" presId="urn:microsoft.com/office/officeart/2005/8/layout/list1"/>
    <dgm:cxn modelId="{840A36A5-B719-4D6F-8B95-3576C886623F}" type="presParOf" srcId="{8943B1C8-9498-4388-A211-D0A240DE789B}" destId="{A87276E4-3440-46F9-B472-89CD694FD088}" srcOrd="8" destOrd="0" presId="urn:microsoft.com/office/officeart/2005/8/layout/list1"/>
    <dgm:cxn modelId="{520D92AB-7CA6-4DE0-914B-E61C376419B2}" type="presParOf" srcId="{A87276E4-3440-46F9-B472-89CD694FD088}" destId="{EF7E4E0C-FF05-453D-AA2E-96132EB3B8BB}" srcOrd="0" destOrd="0" presId="urn:microsoft.com/office/officeart/2005/8/layout/list1"/>
    <dgm:cxn modelId="{0C450281-1DD8-4982-A150-6927FA65C8FC}" type="presParOf" srcId="{A87276E4-3440-46F9-B472-89CD694FD088}" destId="{A074602F-411B-4A2E-9FDC-A6326A63947E}" srcOrd="1" destOrd="0" presId="urn:microsoft.com/office/officeart/2005/8/layout/list1"/>
    <dgm:cxn modelId="{D1F9DEFD-1793-41B2-8B82-F34C0CFE215A}" type="presParOf" srcId="{8943B1C8-9498-4388-A211-D0A240DE789B}" destId="{AB42DEFE-30D1-469D-9F5B-719D7A5D98E1}" srcOrd="9" destOrd="0" presId="urn:microsoft.com/office/officeart/2005/8/layout/list1"/>
    <dgm:cxn modelId="{2439B8DE-967B-4B1F-8478-234F16CB1B94}" type="presParOf" srcId="{8943B1C8-9498-4388-A211-D0A240DE789B}" destId="{EBBF2CAD-AEF3-47E7-9337-D13A6A105417}" srcOrd="10" destOrd="0" presId="urn:microsoft.com/office/officeart/2005/8/layout/list1"/>
    <dgm:cxn modelId="{AC33B76C-4817-4C8A-8F46-53DC3059A07A}" type="presParOf" srcId="{8943B1C8-9498-4388-A211-D0A240DE789B}" destId="{3FDCBF81-3865-4C43-9666-BEB954458BFE}" srcOrd="11" destOrd="0" presId="urn:microsoft.com/office/officeart/2005/8/layout/list1"/>
    <dgm:cxn modelId="{D4246F5F-1F33-4C80-A262-A1992EBF9F12}" type="presParOf" srcId="{8943B1C8-9498-4388-A211-D0A240DE789B}" destId="{583733EC-A99D-49AB-8069-DDC86DDEDE4E}" srcOrd="12" destOrd="0" presId="urn:microsoft.com/office/officeart/2005/8/layout/list1"/>
    <dgm:cxn modelId="{B4D7F49C-E1A5-4034-A207-113E8B63862B}" type="presParOf" srcId="{583733EC-A99D-49AB-8069-DDC86DDEDE4E}" destId="{34627B30-F164-4504-8B49-528BA963FD87}" srcOrd="0" destOrd="0" presId="urn:microsoft.com/office/officeart/2005/8/layout/list1"/>
    <dgm:cxn modelId="{2276358F-4B56-4598-A98E-B82FF7BF4EF4}" type="presParOf" srcId="{583733EC-A99D-49AB-8069-DDC86DDEDE4E}" destId="{806D8523-E228-41FC-9E04-D271D1E96D4A}" srcOrd="1" destOrd="0" presId="urn:microsoft.com/office/officeart/2005/8/layout/list1"/>
    <dgm:cxn modelId="{EAC09A31-8D74-4F52-8CA1-BB8D66A4D322}" type="presParOf" srcId="{8943B1C8-9498-4388-A211-D0A240DE789B}" destId="{0CED7211-A6C8-4109-A1A6-5492A86D1B29}" srcOrd="13" destOrd="0" presId="urn:microsoft.com/office/officeart/2005/8/layout/list1"/>
    <dgm:cxn modelId="{2AD75053-06A5-4E96-88C7-FE8347AE3EA9}" type="presParOf" srcId="{8943B1C8-9498-4388-A211-D0A240DE789B}" destId="{93677EA6-7237-4487-B5D0-342EC3107D71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526F78A-D3B1-433D-A890-9858EF5A8B2A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zh-CN" altLang="en-US"/>
        </a:p>
      </dgm:t>
    </dgm:pt>
    <dgm:pt modelId="{2B32A845-44B1-47D9-8520-CDDDB2480B84}">
      <dgm:prSet phldrT="[文本]" custT="1"/>
      <dgm:spPr>
        <a:solidFill>
          <a:srgbClr val="0C507F"/>
        </a:solidFill>
      </dgm:spPr>
      <dgm:t>
        <a:bodyPr/>
        <a:lstStyle/>
        <a:p>
          <a:r>
            <a:rPr lang="zh-CN" altLang="en-US" sz="1400" b="0" dirty="0" smtClean="0">
              <a:latin typeface="楷体" pitchFamily="49" charset="-122"/>
              <a:ea typeface="楷体" pitchFamily="49" charset="-122"/>
            </a:rPr>
            <a:t>公告交易事项</a:t>
          </a:r>
          <a:endParaRPr lang="zh-CN" altLang="en-US" sz="1400" b="0" dirty="0">
            <a:latin typeface="楷体" pitchFamily="49" charset="-122"/>
            <a:ea typeface="楷体" pitchFamily="49" charset="-122"/>
          </a:endParaRPr>
        </a:p>
      </dgm:t>
    </dgm:pt>
    <dgm:pt modelId="{24DC694C-C3E6-4473-B0A8-388FD339FEA6}" type="parTrans" cxnId="{E217759D-317D-4F11-AB08-DB45DFEFB061}">
      <dgm:prSet/>
      <dgm:spPr/>
      <dgm:t>
        <a:bodyPr/>
        <a:lstStyle/>
        <a:p>
          <a:endParaRPr lang="zh-CN" altLang="en-US" b="1">
            <a:latin typeface="楷体" pitchFamily="49" charset="-122"/>
            <a:ea typeface="楷体" pitchFamily="49" charset="-122"/>
          </a:endParaRPr>
        </a:p>
      </dgm:t>
    </dgm:pt>
    <dgm:pt modelId="{9A827134-CD3A-439E-B2D3-89A39D3DC8F8}" type="sibTrans" cxnId="{E217759D-317D-4F11-AB08-DB45DFEFB061}">
      <dgm:prSet/>
      <dgm:spPr/>
      <dgm:t>
        <a:bodyPr/>
        <a:lstStyle/>
        <a:p>
          <a:endParaRPr lang="zh-CN" altLang="en-US" b="1">
            <a:latin typeface="楷体" pitchFamily="49" charset="-122"/>
            <a:ea typeface="楷体" pitchFamily="49" charset="-122"/>
          </a:endParaRPr>
        </a:p>
      </dgm:t>
    </dgm:pt>
    <dgm:pt modelId="{85582279-8DED-4D6D-97D1-2FB913254B43}">
      <dgm:prSet phldrT="[文本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 w="12700">
          <a:prstDash val="lgDash"/>
        </a:ln>
      </dgm:spPr>
      <dgm:t>
        <a:bodyPr/>
        <a:lstStyle/>
        <a:p>
          <a:r>
            <a:rPr lang="en-US" altLang="zh-CN" sz="1300" b="0" dirty="0" smtClean="0">
              <a:latin typeface="楷体" pitchFamily="49" charset="-122"/>
              <a:ea typeface="楷体" pitchFamily="49" charset="-122"/>
            </a:rPr>
            <a:t>10</a:t>
          </a:r>
          <a:r>
            <a:rPr lang="zh-CN" altLang="en-US" sz="1300" b="0" dirty="0" smtClean="0">
              <a:latin typeface="楷体" pitchFamily="49" charset="-122"/>
              <a:ea typeface="楷体" pitchFamily="49" charset="-122"/>
            </a:rPr>
            <a:t>亿元收购实控人旗下两家农商行参股股权</a:t>
          </a:r>
          <a:endParaRPr lang="zh-CN" altLang="en-US" sz="1300" b="0" dirty="0">
            <a:latin typeface="楷体" pitchFamily="49" charset="-122"/>
            <a:ea typeface="楷体" pitchFamily="49" charset="-122"/>
          </a:endParaRPr>
        </a:p>
      </dgm:t>
    </dgm:pt>
    <dgm:pt modelId="{5BA18511-93A7-4F67-8F5E-8016A530BC01}" type="parTrans" cxnId="{6CEACF71-1ED3-4D57-A260-9F579956BFA5}">
      <dgm:prSet/>
      <dgm:spPr/>
      <dgm:t>
        <a:bodyPr/>
        <a:lstStyle/>
        <a:p>
          <a:endParaRPr lang="zh-CN" altLang="en-US" b="1">
            <a:latin typeface="楷体" pitchFamily="49" charset="-122"/>
            <a:ea typeface="楷体" pitchFamily="49" charset="-122"/>
          </a:endParaRPr>
        </a:p>
      </dgm:t>
    </dgm:pt>
    <dgm:pt modelId="{129186D3-E415-483F-811B-8D130261A09A}" type="sibTrans" cxnId="{6CEACF71-1ED3-4D57-A260-9F579956BFA5}">
      <dgm:prSet/>
      <dgm:spPr/>
      <dgm:t>
        <a:bodyPr/>
        <a:lstStyle/>
        <a:p>
          <a:endParaRPr lang="zh-CN" altLang="en-US" b="1">
            <a:latin typeface="楷体" pitchFamily="49" charset="-122"/>
            <a:ea typeface="楷体" pitchFamily="49" charset="-122"/>
          </a:endParaRPr>
        </a:p>
      </dgm:t>
    </dgm:pt>
    <dgm:pt modelId="{A5CB7DFB-8F62-4C43-92FF-D1411336606C}">
      <dgm:prSet phldrT="[文本]" custT="1"/>
      <dgm:spPr>
        <a:solidFill>
          <a:srgbClr val="0C507F"/>
        </a:solidFill>
      </dgm:spPr>
      <dgm:t>
        <a:bodyPr/>
        <a:lstStyle/>
        <a:p>
          <a:r>
            <a:rPr lang="zh-CN" altLang="en-US" sz="1400" b="0" dirty="0" smtClean="0">
              <a:latin typeface="楷体" pitchFamily="49" charset="-122"/>
              <a:ea typeface="楷体" pitchFamily="49" charset="-122"/>
            </a:rPr>
            <a:t>疑点发现</a:t>
          </a:r>
          <a:endParaRPr lang="zh-CN" altLang="en-US" sz="1400" b="0" dirty="0">
            <a:latin typeface="楷体" pitchFamily="49" charset="-122"/>
            <a:ea typeface="楷体" pitchFamily="49" charset="-122"/>
          </a:endParaRPr>
        </a:p>
      </dgm:t>
    </dgm:pt>
    <dgm:pt modelId="{AA2D97E1-D26D-45B2-B605-193153B0324B}" type="parTrans" cxnId="{2A15EE12-F2E5-4FA1-B9AB-4D47F8D5B9B5}">
      <dgm:prSet/>
      <dgm:spPr/>
      <dgm:t>
        <a:bodyPr/>
        <a:lstStyle/>
        <a:p>
          <a:endParaRPr lang="zh-CN" altLang="en-US" b="1">
            <a:latin typeface="楷体" pitchFamily="49" charset="-122"/>
            <a:ea typeface="楷体" pitchFamily="49" charset="-122"/>
          </a:endParaRPr>
        </a:p>
      </dgm:t>
    </dgm:pt>
    <dgm:pt modelId="{71388F36-B44E-4BFA-89E2-C4CE08BF4007}" type="sibTrans" cxnId="{2A15EE12-F2E5-4FA1-B9AB-4D47F8D5B9B5}">
      <dgm:prSet/>
      <dgm:spPr/>
      <dgm:t>
        <a:bodyPr/>
        <a:lstStyle/>
        <a:p>
          <a:endParaRPr lang="zh-CN" altLang="en-US" b="1">
            <a:latin typeface="楷体" pitchFamily="49" charset="-122"/>
            <a:ea typeface="楷体" pitchFamily="49" charset="-122"/>
          </a:endParaRPr>
        </a:p>
      </dgm:t>
    </dgm:pt>
    <dgm:pt modelId="{76DCE3BF-2C8B-4994-AB41-1BAD89916023}">
      <dgm:prSet phldrT="[文本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 w="12700">
          <a:prstDash val="lgDash"/>
        </a:ln>
      </dgm:spPr>
      <dgm:t>
        <a:bodyPr/>
        <a:lstStyle/>
        <a:p>
          <a:r>
            <a:rPr lang="zh-CN" altLang="en-US" sz="1300" b="0" dirty="0" smtClean="0">
              <a:latin typeface="楷体" pitchFamily="49" charset="-122"/>
              <a:ea typeface="楷体" pitchFamily="49" charset="-122"/>
            </a:rPr>
            <a:t>农商行普遍被市场质疑为充分计提不良资产，真是价值与账面净资产差距巨大</a:t>
          </a:r>
          <a:endParaRPr lang="zh-CN" altLang="en-US" sz="1300" b="0" dirty="0">
            <a:latin typeface="楷体" pitchFamily="49" charset="-122"/>
            <a:ea typeface="楷体" pitchFamily="49" charset="-122"/>
          </a:endParaRPr>
        </a:p>
      </dgm:t>
    </dgm:pt>
    <dgm:pt modelId="{99322B6B-969D-471A-91A8-51484FC89FD7}" type="parTrans" cxnId="{E0B7CA53-A80A-4AA0-AD30-3289ED2D5E76}">
      <dgm:prSet/>
      <dgm:spPr/>
      <dgm:t>
        <a:bodyPr/>
        <a:lstStyle/>
        <a:p>
          <a:endParaRPr lang="zh-CN" altLang="en-US" b="1">
            <a:latin typeface="楷体" pitchFamily="49" charset="-122"/>
            <a:ea typeface="楷体" pitchFamily="49" charset="-122"/>
          </a:endParaRPr>
        </a:p>
      </dgm:t>
    </dgm:pt>
    <dgm:pt modelId="{0545B423-32B9-4FB5-BFBB-78316A71D7C5}" type="sibTrans" cxnId="{E0B7CA53-A80A-4AA0-AD30-3289ED2D5E76}">
      <dgm:prSet/>
      <dgm:spPr/>
      <dgm:t>
        <a:bodyPr/>
        <a:lstStyle/>
        <a:p>
          <a:endParaRPr lang="zh-CN" altLang="en-US" b="1">
            <a:latin typeface="楷体" pitchFamily="49" charset="-122"/>
            <a:ea typeface="楷体" pitchFamily="49" charset="-122"/>
          </a:endParaRPr>
        </a:p>
      </dgm:t>
    </dgm:pt>
    <dgm:pt modelId="{27E57221-414E-4335-81B7-F5DD09FC3267}">
      <dgm:prSet phldrT="[文本]" custT="1"/>
      <dgm:spPr>
        <a:solidFill>
          <a:srgbClr val="0C507F"/>
        </a:solidFill>
      </dgm:spPr>
      <dgm:t>
        <a:bodyPr/>
        <a:lstStyle/>
        <a:p>
          <a:r>
            <a:rPr lang="zh-CN" altLang="en-US" sz="1400" b="0" dirty="0" smtClean="0">
              <a:latin typeface="楷体" pitchFamily="49" charset="-122"/>
              <a:ea typeface="楷体" pitchFamily="49" charset="-122"/>
            </a:rPr>
            <a:t>监管措施</a:t>
          </a:r>
          <a:endParaRPr lang="zh-CN" altLang="en-US" sz="1400" b="0" dirty="0">
            <a:latin typeface="楷体" pitchFamily="49" charset="-122"/>
            <a:ea typeface="楷体" pitchFamily="49" charset="-122"/>
          </a:endParaRPr>
        </a:p>
      </dgm:t>
    </dgm:pt>
    <dgm:pt modelId="{FA4224EF-74B2-4098-B2B1-BC5FB590EACB}" type="parTrans" cxnId="{D116439A-0FFD-47B2-9A9E-8109D30D9F44}">
      <dgm:prSet/>
      <dgm:spPr/>
      <dgm:t>
        <a:bodyPr/>
        <a:lstStyle/>
        <a:p>
          <a:endParaRPr lang="zh-CN" altLang="en-US" b="1">
            <a:latin typeface="楷体" pitchFamily="49" charset="-122"/>
            <a:ea typeface="楷体" pitchFamily="49" charset="-122"/>
          </a:endParaRPr>
        </a:p>
      </dgm:t>
    </dgm:pt>
    <dgm:pt modelId="{64C81551-14E0-4DCA-AE9D-CCD2157CB11B}" type="sibTrans" cxnId="{D116439A-0FFD-47B2-9A9E-8109D30D9F44}">
      <dgm:prSet/>
      <dgm:spPr/>
      <dgm:t>
        <a:bodyPr/>
        <a:lstStyle/>
        <a:p>
          <a:endParaRPr lang="zh-CN" altLang="en-US" b="1">
            <a:latin typeface="楷体" pitchFamily="49" charset="-122"/>
            <a:ea typeface="楷体" pitchFamily="49" charset="-122"/>
          </a:endParaRPr>
        </a:p>
      </dgm:t>
    </dgm:pt>
    <dgm:pt modelId="{799A0927-409F-4559-B3AE-D45BBB88C1FF}">
      <dgm:prSet phldrT="[文本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 w="12700">
          <a:prstDash val="lgDash"/>
        </a:ln>
      </dgm:spPr>
      <dgm:t>
        <a:bodyPr/>
        <a:lstStyle/>
        <a:p>
          <a:r>
            <a:rPr lang="zh-CN" altLang="en-US" sz="1200" b="0" dirty="0" smtClean="0">
              <a:latin typeface="楷体" pitchFamily="49" charset="-122"/>
              <a:ea typeface="楷体" pitchFamily="49" charset="-122"/>
            </a:rPr>
            <a:t>发问询函和约见谈话</a:t>
          </a:r>
          <a:endParaRPr lang="zh-CN" altLang="en-US" sz="1200" b="0" dirty="0">
            <a:latin typeface="楷体" pitchFamily="49" charset="-122"/>
            <a:ea typeface="楷体" pitchFamily="49" charset="-122"/>
          </a:endParaRPr>
        </a:p>
      </dgm:t>
    </dgm:pt>
    <dgm:pt modelId="{D0A1061C-751F-4D7F-9C07-D634162C19A0}" type="parTrans" cxnId="{6C8BB485-60B6-46CC-A6E5-0F630F461A91}">
      <dgm:prSet/>
      <dgm:spPr/>
      <dgm:t>
        <a:bodyPr/>
        <a:lstStyle/>
        <a:p>
          <a:endParaRPr lang="zh-CN" altLang="en-US" b="1">
            <a:latin typeface="楷体" pitchFamily="49" charset="-122"/>
            <a:ea typeface="楷体" pitchFamily="49" charset="-122"/>
          </a:endParaRPr>
        </a:p>
      </dgm:t>
    </dgm:pt>
    <dgm:pt modelId="{49B682DF-95CB-4BB4-BEB8-16A9C55861E2}" type="sibTrans" cxnId="{6C8BB485-60B6-46CC-A6E5-0F630F461A91}">
      <dgm:prSet/>
      <dgm:spPr/>
      <dgm:t>
        <a:bodyPr/>
        <a:lstStyle/>
        <a:p>
          <a:endParaRPr lang="zh-CN" altLang="en-US" b="1">
            <a:latin typeface="楷体" pitchFamily="49" charset="-122"/>
            <a:ea typeface="楷体" pitchFamily="49" charset="-122"/>
          </a:endParaRPr>
        </a:p>
      </dgm:t>
    </dgm:pt>
    <dgm:pt modelId="{B63999C8-2916-402B-880C-47BCA9C517BE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 w="12700">
          <a:prstDash val="lgDash"/>
        </a:ln>
      </dgm:spPr>
      <dgm:t>
        <a:bodyPr/>
        <a:lstStyle/>
        <a:p>
          <a:r>
            <a:rPr lang="zh-CN" altLang="en-US" sz="1300" b="0" dirty="0" smtClean="0">
              <a:latin typeface="楷体" pitchFamily="49" charset="-122"/>
              <a:ea typeface="楷体" pitchFamily="49" charset="-122"/>
            </a:rPr>
            <a:t>取消交易</a:t>
          </a:r>
          <a:endParaRPr lang="zh-TW" altLang="en-US" sz="1300" b="0" dirty="0">
            <a:latin typeface="楷体" pitchFamily="49" charset="-122"/>
            <a:ea typeface="楷体" pitchFamily="49" charset="-122"/>
          </a:endParaRPr>
        </a:p>
      </dgm:t>
    </dgm:pt>
    <dgm:pt modelId="{22F787E5-2664-4BFE-AB45-B314FA48B4A2}" type="parTrans" cxnId="{E19532C9-26DB-4377-BE4F-CA1BA651B465}">
      <dgm:prSet/>
      <dgm:spPr/>
      <dgm:t>
        <a:bodyPr/>
        <a:lstStyle/>
        <a:p>
          <a:endParaRPr lang="zh-TW" altLang="en-US"/>
        </a:p>
      </dgm:t>
    </dgm:pt>
    <dgm:pt modelId="{996759D5-D13F-4744-8379-81B7F81FB8C6}" type="sibTrans" cxnId="{E19532C9-26DB-4377-BE4F-CA1BA651B465}">
      <dgm:prSet/>
      <dgm:spPr/>
      <dgm:t>
        <a:bodyPr/>
        <a:lstStyle/>
        <a:p>
          <a:endParaRPr lang="zh-TW" altLang="en-US"/>
        </a:p>
      </dgm:t>
    </dgm:pt>
    <dgm:pt modelId="{990F7041-D50B-41C7-9CB7-8BCD7D624F17}">
      <dgm:prSet custT="1"/>
      <dgm:spPr>
        <a:solidFill>
          <a:srgbClr val="0C507F"/>
        </a:solidFill>
      </dgm:spPr>
      <dgm:t>
        <a:bodyPr/>
        <a:lstStyle/>
        <a:p>
          <a:r>
            <a:rPr lang="zh-CN" altLang="en-US" sz="1400" b="0" dirty="0" smtClean="0">
              <a:latin typeface="楷体" pitchFamily="49" charset="-122"/>
              <a:ea typeface="楷体" pitchFamily="49" charset="-122"/>
            </a:rPr>
            <a:t>监管效果</a:t>
          </a:r>
          <a:endParaRPr lang="zh-TW" altLang="en-US" sz="1400" b="0" dirty="0">
            <a:latin typeface="楷体" pitchFamily="49" charset="-122"/>
            <a:ea typeface="楷体" pitchFamily="49" charset="-122"/>
          </a:endParaRPr>
        </a:p>
      </dgm:t>
    </dgm:pt>
    <dgm:pt modelId="{ED97EF6A-599F-4C5E-AF1A-52560588FC94}" type="sibTrans" cxnId="{75EF78EA-F33B-49C3-9BAD-5ABD37DAFFC1}">
      <dgm:prSet/>
      <dgm:spPr/>
      <dgm:t>
        <a:bodyPr/>
        <a:lstStyle/>
        <a:p>
          <a:endParaRPr lang="zh-TW" altLang="en-US"/>
        </a:p>
      </dgm:t>
    </dgm:pt>
    <dgm:pt modelId="{7BFC1EDC-379A-43E4-AB42-C40B493EE0FA}" type="parTrans" cxnId="{75EF78EA-F33B-49C3-9BAD-5ABD37DAFFC1}">
      <dgm:prSet/>
      <dgm:spPr/>
      <dgm:t>
        <a:bodyPr/>
        <a:lstStyle/>
        <a:p>
          <a:endParaRPr lang="zh-TW" altLang="en-US"/>
        </a:p>
      </dgm:t>
    </dgm:pt>
    <dgm:pt modelId="{9804A0C3-2E91-447C-B130-C596E6429559}">
      <dgm:prSet phldrT="[文本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 w="12700">
          <a:prstDash val="lgDash"/>
        </a:ln>
      </dgm:spPr>
      <dgm:t>
        <a:bodyPr/>
        <a:lstStyle/>
        <a:p>
          <a:r>
            <a:rPr lang="zh-CN" altLang="en-US" sz="1300" b="0" dirty="0" smtClean="0">
              <a:latin typeface="楷体" pitchFamily="49" charset="-122"/>
              <a:ea typeface="楷体" pitchFamily="49" charset="-122"/>
            </a:rPr>
            <a:t>转让价格基本与银行净资产持平</a:t>
          </a:r>
          <a:endParaRPr lang="zh-CN" altLang="en-US" sz="1300" b="0" dirty="0">
            <a:latin typeface="楷体" pitchFamily="49" charset="-122"/>
            <a:ea typeface="楷体" pitchFamily="49" charset="-122"/>
          </a:endParaRPr>
        </a:p>
      </dgm:t>
    </dgm:pt>
    <dgm:pt modelId="{69D9257C-178A-44FC-9B9F-70EBC41A7CB1}" type="parTrans" cxnId="{6CFE3895-2ED2-45EE-9D6F-4447E1E5252F}">
      <dgm:prSet/>
      <dgm:spPr/>
      <dgm:t>
        <a:bodyPr/>
        <a:lstStyle/>
        <a:p>
          <a:endParaRPr lang="zh-CN" altLang="en-US"/>
        </a:p>
      </dgm:t>
    </dgm:pt>
    <dgm:pt modelId="{33A3E3CC-7AF3-4D53-9798-26B015742296}" type="sibTrans" cxnId="{6CFE3895-2ED2-45EE-9D6F-4447E1E5252F}">
      <dgm:prSet/>
      <dgm:spPr/>
      <dgm:t>
        <a:bodyPr/>
        <a:lstStyle/>
        <a:p>
          <a:endParaRPr lang="zh-CN" altLang="en-US"/>
        </a:p>
      </dgm:t>
    </dgm:pt>
    <dgm:pt modelId="{831E6E84-D0C6-4488-B02F-2A011CA579C8}">
      <dgm:prSet phldrT="[文本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 w="12700">
          <a:prstDash val="lgDash"/>
        </a:ln>
      </dgm:spPr>
      <dgm:t>
        <a:bodyPr/>
        <a:lstStyle/>
        <a:p>
          <a:r>
            <a:rPr lang="zh-CN" altLang="en-US" sz="1300" b="0" dirty="0" smtClean="0">
              <a:solidFill>
                <a:srgbClr val="FF0000"/>
              </a:solidFill>
              <a:latin typeface="楷体" pitchFamily="49" charset="-122"/>
              <a:ea typeface="楷体" pitchFamily="49" charset="-122"/>
            </a:rPr>
            <a:t>事件表象：无溢价价格公允、金融牌照有利于公司财务运作。</a:t>
          </a:r>
          <a:endParaRPr lang="zh-CN" altLang="en-US" sz="1300" b="0" dirty="0">
            <a:solidFill>
              <a:srgbClr val="FF0000"/>
            </a:solidFill>
            <a:latin typeface="楷体" pitchFamily="49" charset="-122"/>
            <a:ea typeface="楷体" pitchFamily="49" charset="-122"/>
          </a:endParaRPr>
        </a:p>
      </dgm:t>
    </dgm:pt>
    <dgm:pt modelId="{0FFDA29B-F3E7-416E-AD53-EDDA76977A09}" type="parTrans" cxnId="{D71E9741-3832-4F9D-B3C5-F706E7671506}">
      <dgm:prSet/>
      <dgm:spPr/>
      <dgm:t>
        <a:bodyPr/>
        <a:lstStyle/>
        <a:p>
          <a:endParaRPr lang="zh-CN" altLang="en-US"/>
        </a:p>
      </dgm:t>
    </dgm:pt>
    <dgm:pt modelId="{4DD8E636-74D2-473A-A144-FF65AA45DB50}" type="sibTrans" cxnId="{D71E9741-3832-4F9D-B3C5-F706E7671506}">
      <dgm:prSet/>
      <dgm:spPr/>
      <dgm:t>
        <a:bodyPr/>
        <a:lstStyle/>
        <a:p>
          <a:endParaRPr lang="zh-CN" altLang="en-US"/>
        </a:p>
      </dgm:t>
    </dgm:pt>
    <dgm:pt modelId="{20745229-17E7-4FA8-A01C-B5BE45543B6C}">
      <dgm:prSet phldrT="[文本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 w="12700">
          <a:prstDash val="lgDash"/>
        </a:ln>
      </dgm:spPr>
      <dgm:t>
        <a:bodyPr/>
        <a:lstStyle/>
        <a:p>
          <a:r>
            <a:rPr lang="zh-CN" altLang="en-US" sz="1300" b="0" dirty="0" smtClean="0">
              <a:latin typeface="楷体" pitchFamily="49" charset="-122"/>
              <a:ea typeface="楷体" pitchFamily="49" charset="-122"/>
            </a:rPr>
            <a:t>已持有两家银行股权，涉嫌违反</a:t>
          </a:r>
          <a:r>
            <a:rPr kumimoji="1" lang="en-US" altLang="zh-CN" sz="1300" dirty="0" smtClean="0">
              <a:latin typeface="楷体" pitchFamily="49" charset="-122"/>
              <a:ea typeface="楷体" pitchFamily="49" charset="-122"/>
            </a:rPr>
            <a:t>《</a:t>
          </a:r>
          <a:r>
            <a:rPr kumimoji="1" lang="zh-CN" altLang="en-US" sz="1300" dirty="0" smtClean="0">
              <a:latin typeface="楷体" pitchFamily="49" charset="-122"/>
              <a:ea typeface="楷体" pitchFamily="49" charset="-122"/>
            </a:rPr>
            <a:t>银行股权管理暂行办法</a:t>
          </a:r>
          <a:r>
            <a:rPr kumimoji="1" lang="en-US" altLang="zh-CN" sz="1300" dirty="0" smtClean="0">
              <a:latin typeface="楷体" pitchFamily="49" charset="-122"/>
              <a:ea typeface="楷体" pitchFamily="49" charset="-122"/>
            </a:rPr>
            <a:t>》</a:t>
          </a:r>
          <a:endParaRPr lang="zh-CN" altLang="en-US" sz="1300" b="0" dirty="0">
            <a:latin typeface="楷体" pitchFamily="49" charset="-122"/>
            <a:ea typeface="楷体" pitchFamily="49" charset="-122"/>
          </a:endParaRPr>
        </a:p>
      </dgm:t>
    </dgm:pt>
    <dgm:pt modelId="{C72D29A1-3B9C-46FB-B898-022A93277261}" type="parTrans" cxnId="{DE2307B6-1A47-4B19-9812-0B3E8645E569}">
      <dgm:prSet/>
      <dgm:spPr/>
      <dgm:t>
        <a:bodyPr/>
        <a:lstStyle/>
        <a:p>
          <a:endParaRPr lang="zh-CN" altLang="en-US"/>
        </a:p>
      </dgm:t>
    </dgm:pt>
    <dgm:pt modelId="{2E98ED6D-52D3-49EF-9B3E-42F95713D2FD}" type="sibTrans" cxnId="{DE2307B6-1A47-4B19-9812-0B3E8645E569}">
      <dgm:prSet/>
      <dgm:spPr/>
      <dgm:t>
        <a:bodyPr/>
        <a:lstStyle/>
        <a:p>
          <a:endParaRPr lang="zh-CN" altLang="en-US"/>
        </a:p>
      </dgm:t>
    </dgm:pt>
    <dgm:pt modelId="{D7560492-06F0-49A6-905D-DF006415336A}">
      <dgm:prSet phldrT="[文本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 w="12700">
          <a:prstDash val="lgDash"/>
        </a:ln>
      </dgm:spPr>
      <dgm:t>
        <a:bodyPr/>
        <a:lstStyle/>
        <a:p>
          <a:r>
            <a:rPr lang="zh-CN" altLang="en-US" sz="1200" b="0" dirty="0" smtClean="0">
              <a:latin typeface="楷体" pitchFamily="49" charset="-122"/>
              <a:ea typeface="楷体" pitchFamily="49" charset="-122"/>
            </a:rPr>
            <a:t>向证监局提请核查标的资产</a:t>
          </a:r>
          <a:endParaRPr lang="zh-CN" altLang="en-US" sz="1200" b="0" dirty="0">
            <a:latin typeface="楷体" pitchFamily="49" charset="-122"/>
            <a:ea typeface="楷体" pitchFamily="49" charset="-122"/>
          </a:endParaRPr>
        </a:p>
      </dgm:t>
    </dgm:pt>
    <dgm:pt modelId="{AECB204C-0D64-477F-A64E-60CAE6F537CD}" type="parTrans" cxnId="{512FBF2C-1DA6-4448-A997-04A25C776ABE}">
      <dgm:prSet/>
      <dgm:spPr/>
      <dgm:t>
        <a:bodyPr/>
        <a:lstStyle/>
        <a:p>
          <a:endParaRPr lang="zh-CN" altLang="en-US"/>
        </a:p>
      </dgm:t>
    </dgm:pt>
    <dgm:pt modelId="{F80CD184-D2DB-4A4F-8C25-9BB91C4CCEA8}" type="sibTrans" cxnId="{512FBF2C-1DA6-4448-A997-04A25C776ABE}">
      <dgm:prSet/>
      <dgm:spPr/>
      <dgm:t>
        <a:bodyPr/>
        <a:lstStyle/>
        <a:p>
          <a:endParaRPr lang="zh-CN" altLang="en-US"/>
        </a:p>
      </dgm:t>
    </dgm:pt>
    <dgm:pt modelId="{FCD02506-59AD-46EB-91C5-39124E0D23F6}">
      <dgm:prSet phldrT="[文本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 w="12700">
          <a:prstDash val="lgDash"/>
        </a:ln>
      </dgm:spPr>
      <dgm:t>
        <a:bodyPr/>
        <a:lstStyle/>
        <a:p>
          <a:r>
            <a:rPr lang="zh-CN" altLang="en-US" sz="1200" b="0" dirty="0" smtClean="0">
              <a:latin typeface="楷体" pitchFamily="49" charset="-122"/>
              <a:ea typeface="楷体" pitchFamily="49" charset="-122"/>
            </a:rPr>
            <a:t>取消股东大会直至核查完毕</a:t>
          </a:r>
          <a:endParaRPr lang="zh-CN" altLang="en-US" sz="1200" b="0" dirty="0">
            <a:latin typeface="楷体" pitchFamily="49" charset="-122"/>
            <a:ea typeface="楷体" pitchFamily="49" charset="-122"/>
          </a:endParaRPr>
        </a:p>
      </dgm:t>
    </dgm:pt>
    <dgm:pt modelId="{9BD01D51-A235-4B17-B946-A415048723C0}" type="parTrans" cxnId="{D203607B-4076-4DFD-99D5-71DAE7C0EBD6}">
      <dgm:prSet/>
      <dgm:spPr/>
      <dgm:t>
        <a:bodyPr/>
        <a:lstStyle/>
        <a:p>
          <a:endParaRPr lang="zh-CN" altLang="en-US"/>
        </a:p>
      </dgm:t>
    </dgm:pt>
    <dgm:pt modelId="{8CCD0ACB-04B6-433A-8C09-B5EDA9E0A1F2}" type="sibTrans" cxnId="{D203607B-4076-4DFD-99D5-71DAE7C0EBD6}">
      <dgm:prSet/>
      <dgm:spPr/>
      <dgm:t>
        <a:bodyPr/>
        <a:lstStyle/>
        <a:p>
          <a:endParaRPr lang="zh-CN" altLang="en-US"/>
        </a:p>
      </dgm:t>
    </dgm:pt>
    <dgm:pt modelId="{EC9FD6A9-5CA9-48F8-B753-045C6E3CFBD5}">
      <dgm:prSet phldrT="[文本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 w="12700">
          <a:prstDash val="lgDash"/>
        </a:ln>
      </dgm:spPr>
      <dgm:t>
        <a:bodyPr/>
        <a:lstStyle/>
        <a:p>
          <a:r>
            <a:rPr lang="zh-CN" altLang="en-US" sz="1300" b="0" dirty="0" smtClean="0">
              <a:solidFill>
                <a:srgbClr val="FF0000"/>
              </a:solidFill>
              <a:latin typeface="楷体" pitchFamily="49" charset="-122"/>
              <a:ea typeface="楷体" pitchFamily="49" charset="-122"/>
            </a:rPr>
            <a:t>结论：大股东涉嫌向上市公司剥离不良资产，套取现金。</a:t>
          </a:r>
          <a:endParaRPr lang="zh-CN" altLang="en-US" sz="1300" b="0" dirty="0">
            <a:solidFill>
              <a:srgbClr val="FF0000"/>
            </a:solidFill>
            <a:latin typeface="楷体" pitchFamily="49" charset="-122"/>
            <a:ea typeface="楷体" pitchFamily="49" charset="-122"/>
          </a:endParaRPr>
        </a:p>
      </dgm:t>
    </dgm:pt>
    <dgm:pt modelId="{9F63E1F7-2EE8-422D-B582-90789A04D18C}" type="parTrans" cxnId="{4E64B6D9-B329-4F8B-8C1F-76B06268E569}">
      <dgm:prSet/>
      <dgm:spPr/>
      <dgm:t>
        <a:bodyPr/>
        <a:lstStyle/>
        <a:p>
          <a:endParaRPr lang="zh-CN" altLang="en-US"/>
        </a:p>
      </dgm:t>
    </dgm:pt>
    <dgm:pt modelId="{8E20D37F-F352-404D-AF59-BC3926FE9786}" type="sibTrans" cxnId="{4E64B6D9-B329-4F8B-8C1F-76B06268E569}">
      <dgm:prSet/>
      <dgm:spPr/>
      <dgm:t>
        <a:bodyPr/>
        <a:lstStyle/>
        <a:p>
          <a:endParaRPr lang="zh-CN" altLang="en-US"/>
        </a:p>
      </dgm:t>
    </dgm:pt>
    <dgm:pt modelId="{8943B1C8-9498-4388-A211-D0A240DE789B}" type="pres">
      <dgm:prSet presAssocID="{7526F78A-D3B1-433D-A890-9858EF5A8B2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4536EB4C-2156-49AB-B0DF-CBEAAF28DF91}" type="pres">
      <dgm:prSet presAssocID="{2B32A845-44B1-47D9-8520-CDDDB2480B84}" presName="parentLin" presStyleCnt="0"/>
      <dgm:spPr/>
      <dgm:t>
        <a:bodyPr/>
        <a:lstStyle/>
        <a:p>
          <a:endParaRPr lang="zh-TW" altLang="en-US"/>
        </a:p>
      </dgm:t>
    </dgm:pt>
    <dgm:pt modelId="{7A70ED60-E543-4F52-A3FF-28AFC77F4F79}" type="pres">
      <dgm:prSet presAssocID="{2B32A845-44B1-47D9-8520-CDDDB2480B84}" presName="parentLeftMargin" presStyleLbl="node1" presStyleIdx="0" presStyleCnt="4"/>
      <dgm:spPr/>
      <dgm:t>
        <a:bodyPr/>
        <a:lstStyle/>
        <a:p>
          <a:endParaRPr lang="zh-CN" altLang="en-US"/>
        </a:p>
      </dgm:t>
    </dgm:pt>
    <dgm:pt modelId="{EFAB7DDC-596D-455B-AC4A-A2C2E0486790}" type="pres">
      <dgm:prSet presAssocID="{2B32A845-44B1-47D9-8520-CDDDB2480B84}" presName="parentText" presStyleLbl="node1" presStyleIdx="0" presStyleCnt="4" custScaleX="94465" custScaleY="156638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7CF8AC6-8897-420A-B5FB-D44025F6D22A}" type="pres">
      <dgm:prSet presAssocID="{2B32A845-44B1-47D9-8520-CDDDB2480B84}" presName="negativeSpace" presStyleCnt="0"/>
      <dgm:spPr/>
      <dgm:t>
        <a:bodyPr/>
        <a:lstStyle/>
        <a:p>
          <a:endParaRPr lang="zh-TW" altLang="en-US"/>
        </a:p>
      </dgm:t>
    </dgm:pt>
    <dgm:pt modelId="{84712B8F-2F90-47FC-9C76-3E90E45829FC}" type="pres">
      <dgm:prSet presAssocID="{2B32A845-44B1-47D9-8520-CDDDB2480B84}" presName="childText" presStyleLbl="conFgAcc1" presStyleIdx="0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E6127E1-8093-4CF4-BCA0-0BD5C42E1328}" type="pres">
      <dgm:prSet presAssocID="{9A827134-CD3A-439E-B2D3-89A39D3DC8F8}" presName="spaceBetweenRectangles" presStyleCnt="0"/>
      <dgm:spPr/>
      <dgm:t>
        <a:bodyPr/>
        <a:lstStyle/>
        <a:p>
          <a:endParaRPr lang="zh-TW" altLang="en-US"/>
        </a:p>
      </dgm:t>
    </dgm:pt>
    <dgm:pt modelId="{5BEB8EB5-E208-422E-BA33-22DA303251F3}" type="pres">
      <dgm:prSet presAssocID="{A5CB7DFB-8F62-4C43-92FF-D1411336606C}" presName="parentLin" presStyleCnt="0"/>
      <dgm:spPr/>
      <dgm:t>
        <a:bodyPr/>
        <a:lstStyle/>
        <a:p>
          <a:endParaRPr lang="zh-TW" altLang="en-US"/>
        </a:p>
      </dgm:t>
    </dgm:pt>
    <dgm:pt modelId="{DC2AF4AF-4E54-48E1-BE22-842B102FE015}" type="pres">
      <dgm:prSet presAssocID="{A5CB7DFB-8F62-4C43-92FF-D1411336606C}" presName="parentLeftMargin" presStyleLbl="node1" presStyleIdx="0" presStyleCnt="4"/>
      <dgm:spPr/>
      <dgm:t>
        <a:bodyPr/>
        <a:lstStyle/>
        <a:p>
          <a:endParaRPr lang="zh-CN" altLang="en-US"/>
        </a:p>
      </dgm:t>
    </dgm:pt>
    <dgm:pt modelId="{68CB89AC-8219-4F12-86DE-03E0C5C326EC}" type="pres">
      <dgm:prSet presAssocID="{A5CB7DFB-8F62-4C43-92FF-D1411336606C}" presName="parentText" presStyleLbl="node1" presStyleIdx="1" presStyleCnt="4" custScaleX="94489" custScaleY="158029" custLinFactNeighborX="-2528" custLinFactNeighborY="9878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6B63B6C-7D0C-4964-9FA2-8A3FF3BD7077}" type="pres">
      <dgm:prSet presAssocID="{A5CB7DFB-8F62-4C43-92FF-D1411336606C}" presName="negativeSpace" presStyleCnt="0"/>
      <dgm:spPr/>
      <dgm:t>
        <a:bodyPr/>
        <a:lstStyle/>
        <a:p>
          <a:endParaRPr lang="zh-TW" altLang="en-US"/>
        </a:p>
      </dgm:t>
    </dgm:pt>
    <dgm:pt modelId="{C8F83C52-4344-4AA4-AF88-F22199C635D9}" type="pres">
      <dgm:prSet presAssocID="{A5CB7DFB-8F62-4C43-92FF-D1411336606C}" presName="childText" presStyleLbl="conFgAcc1" presStyleIdx="1" presStyleCnt="4" custScaleY="9458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FD54612-C497-4729-B11F-61734C2F6820}" type="pres">
      <dgm:prSet presAssocID="{71388F36-B44E-4BFA-89E2-C4CE08BF4007}" presName="spaceBetweenRectangles" presStyleCnt="0"/>
      <dgm:spPr/>
      <dgm:t>
        <a:bodyPr/>
        <a:lstStyle/>
        <a:p>
          <a:endParaRPr lang="zh-TW" altLang="en-US"/>
        </a:p>
      </dgm:t>
    </dgm:pt>
    <dgm:pt modelId="{A87276E4-3440-46F9-B472-89CD694FD088}" type="pres">
      <dgm:prSet presAssocID="{27E57221-414E-4335-81B7-F5DD09FC3267}" presName="parentLin" presStyleCnt="0"/>
      <dgm:spPr/>
      <dgm:t>
        <a:bodyPr/>
        <a:lstStyle/>
        <a:p>
          <a:endParaRPr lang="zh-TW" altLang="en-US"/>
        </a:p>
      </dgm:t>
    </dgm:pt>
    <dgm:pt modelId="{EF7E4E0C-FF05-453D-AA2E-96132EB3B8BB}" type="pres">
      <dgm:prSet presAssocID="{27E57221-414E-4335-81B7-F5DD09FC3267}" presName="parentLeftMargin" presStyleLbl="node1" presStyleIdx="1" presStyleCnt="4"/>
      <dgm:spPr/>
      <dgm:t>
        <a:bodyPr/>
        <a:lstStyle/>
        <a:p>
          <a:endParaRPr lang="zh-CN" altLang="en-US"/>
        </a:p>
      </dgm:t>
    </dgm:pt>
    <dgm:pt modelId="{A074602F-411B-4A2E-9FDC-A6326A63947E}" type="pres">
      <dgm:prSet presAssocID="{27E57221-414E-4335-81B7-F5DD09FC3267}" presName="parentText" presStyleLbl="node1" presStyleIdx="2" presStyleCnt="4" custScaleX="95985" custScaleY="172964" custLinFactNeighborX="-2528" custLinFactNeighborY="41619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B42DEFE-30D1-469D-9F5B-719D7A5D98E1}" type="pres">
      <dgm:prSet presAssocID="{27E57221-414E-4335-81B7-F5DD09FC3267}" presName="negativeSpace" presStyleCnt="0"/>
      <dgm:spPr/>
      <dgm:t>
        <a:bodyPr/>
        <a:lstStyle/>
        <a:p>
          <a:endParaRPr lang="zh-TW" altLang="en-US"/>
        </a:p>
      </dgm:t>
    </dgm:pt>
    <dgm:pt modelId="{EBBF2CAD-AEF3-47E7-9337-D13A6A105417}" type="pres">
      <dgm:prSet presAssocID="{27E57221-414E-4335-81B7-F5DD09FC3267}" presName="childText" presStyleLbl="conFgAcc1" presStyleIdx="2" presStyleCnt="4" custScaleY="101361" custLinFactY="311" custLinFactNeighborY="100000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FDCBF81-3865-4C43-9666-BEB954458BFE}" type="pres">
      <dgm:prSet presAssocID="{64C81551-14E0-4DCA-AE9D-CCD2157CB11B}" presName="spaceBetweenRectangles" presStyleCnt="0"/>
      <dgm:spPr/>
      <dgm:t>
        <a:bodyPr/>
        <a:lstStyle/>
        <a:p>
          <a:endParaRPr lang="zh-CN" altLang="en-US"/>
        </a:p>
      </dgm:t>
    </dgm:pt>
    <dgm:pt modelId="{583733EC-A99D-49AB-8069-DDC86DDEDE4E}" type="pres">
      <dgm:prSet presAssocID="{990F7041-D50B-41C7-9CB7-8BCD7D624F17}" presName="parentLin" presStyleCnt="0"/>
      <dgm:spPr/>
      <dgm:t>
        <a:bodyPr/>
        <a:lstStyle/>
        <a:p>
          <a:endParaRPr lang="zh-CN" altLang="en-US"/>
        </a:p>
      </dgm:t>
    </dgm:pt>
    <dgm:pt modelId="{34627B30-F164-4504-8B49-528BA963FD87}" type="pres">
      <dgm:prSet presAssocID="{990F7041-D50B-41C7-9CB7-8BCD7D624F17}" presName="parentLeftMargin" presStyleLbl="node1" presStyleIdx="2" presStyleCnt="4"/>
      <dgm:spPr/>
      <dgm:t>
        <a:bodyPr/>
        <a:lstStyle/>
        <a:p>
          <a:endParaRPr lang="zh-CN" altLang="en-US"/>
        </a:p>
      </dgm:t>
    </dgm:pt>
    <dgm:pt modelId="{806D8523-E228-41FC-9E04-D271D1E96D4A}" type="pres">
      <dgm:prSet presAssocID="{990F7041-D50B-41C7-9CB7-8BCD7D624F17}" presName="parentText" presStyleLbl="node1" presStyleIdx="3" presStyleCnt="4" custScaleX="96434" custScaleY="158110" custLinFactNeighborX="-2528" custLinFactNeighborY="35257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CED7211-A6C8-4109-A1A6-5492A86D1B29}" type="pres">
      <dgm:prSet presAssocID="{990F7041-D50B-41C7-9CB7-8BCD7D624F17}" presName="negativeSpace" presStyleCnt="0"/>
      <dgm:spPr/>
      <dgm:t>
        <a:bodyPr/>
        <a:lstStyle/>
        <a:p>
          <a:endParaRPr lang="zh-CN" altLang="en-US"/>
        </a:p>
      </dgm:t>
    </dgm:pt>
    <dgm:pt modelId="{93677EA6-7237-4487-B5D0-342EC3107D71}" type="pres">
      <dgm:prSet presAssocID="{990F7041-D50B-41C7-9CB7-8BCD7D624F17}" presName="childText" presStyleLbl="conFgAcc1" presStyleIdx="3" presStyleCnt="4" custScaleY="79243" custLinFactNeighborY="7284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E19532C9-26DB-4377-BE4F-CA1BA651B465}" srcId="{990F7041-D50B-41C7-9CB7-8BCD7D624F17}" destId="{B63999C8-2916-402B-880C-47BCA9C517BE}" srcOrd="0" destOrd="0" parTransId="{22F787E5-2664-4BFE-AB45-B314FA48B4A2}" sibTransId="{996759D5-D13F-4744-8379-81B7F81FB8C6}"/>
    <dgm:cxn modelId="{11EB2EB9-A7FD-4C88-B6DB-1A748685344D}" type="presOf" srcId="{2B32A845-44B1-47D9-8520-CDDDB2480B84}" destId="{EFAB7DDC-596D-455B-AC4A-A2C2E0486790}" srcOrd="1" destOrd="0" presId="urn:microsoft.com/office/officeart/2005/8/layout/list1"/>
    <dgm:cxn modelId="{D7479B60-B84C-4451-A8B8-5CA226AF9403}" type="presOf" srcId="{B63999C8-2916-402B-880C-47BCA9C517BE}" destId="{93677EA6-7237-4487-B5D0-342EC3107D71}" srcOrd="0" destOrd="0" presId="urn:microsoft.com/office/officeart/2005/8/layout/list1"/>
    <dgm:cxn modelId="{19AED2C9-6AA6-47FA-A587-7472CEEF7D6E}" type="presOf" srcId="{2B32A845-44B1-47D9-8520-CDDDB2480B84}" destId="{7A70ED60-E543-4F52-A3FF-28AFC77F4F79}" srcOrd="0" destOrd="0" presId="urn:microsoft.com/office/officeart/2005/8/layout/list1"/>
    <dgm:cxn modelId="{1B1706F4-7C1A-47FE-B3F6-74A688EF4514}" type="presOf" srcId="{990F7041-D50B-41C7-9CB7-8BCD7D624F17}" destId="{806D8523-E228-41FC-9E04-D271D1E96D4A}" srcOrd="1" destOrd="0" presId="urn:microsoft.com/office/officeart/2005/8/layout/list1"/>
    <dgm:cxn modelId="{512FBF2C-1DA6-4448-A997-04A25C776ABE}" srcId="{27E57221-414E-4335-81B7-F5DD09FC3267}" destId="{D7560492-06F0-49A6-905D-DF006415336A}" srcOrd="1" destOrd="0" parTransId="{AECB204C-0D64-477F-A64E-60CAE6F537CD}" sibTransId="{F80CD184-D2DB-4A4F-8C25-9BB91C4CCEA8}"/>
    <dgm:cxn modelId="{D71E9741-3832-4F9D-B3C5-F706E7671506}" srcId="{2B32A845-44B1-47D9-8520-CDDDB2480B84}" destId="{831E6E84-D0C6-4488-B02F-2A011CA579C8}" srcOrd="2" destOrd="0" parTransId="{0FFDA29B-F3E7-416E-AD53-EDDA76977A09}" sibTransId="{4DD8E636-74D2-473A-A144-FF65AA45DB50}"/>
    <dgm:cxn modelId="{592F6F09-26BD-47E4-B2E4-48D454450B40}" type="presOf" srcId="{A5CB7DFB-8F62-4C43-92FF-D1411336606C}" destId="{68CB89AC-8219-4F12-86DE-03E0C5C326EC}" srcOrd="1" destOrd="0" presId="urn:microsoft.com/office/officeart/2005/8/layout/list1"/>
    <dgm:cxn modelId="{AA51DFD6-9F27-4462-85BC-5D2A96983D47}" type="presOf" srcId="{990F7041-D50B-41C7-9CB7-8BCD7D624F17}" destId="{34627B30-F164-4504-8B49-528BA963FD87}" srcOrd="0" destOrd="0" presId="urn:microsoft.com/office/officeart/2005/8/layout/list1"/>
    <dgm:cxn modelId="{F01626A7-9917-47EA-ABD1-60C417CDA3C1}" type="presOf" srcId="{85582279-8DED-4D6D-97D1-2FB913254B43}" destId="{84712B8F-2F90-47FC-9C76-3E90E45829FC}" srcOrd="0" destOrd="0" presId="urn:microsoft.com/office/officeart/2005/8/layout/list1"/>
    <dgm:cxn modelId="{2A15EE12-F2E5-4FA1-B9AB-4D47F8D5B9B5}" srcId="{7526F78A-D3B1-433D-A890-9858EF5A8B2A}" destId="{A5CB7DFB-8F62-4C43-92FF-D1411336606C}" srcOrd="1" destOrd="0" parTransId="{AA2D97E1-D26D-45B2-B605-193153B0324B}" sibTransId="{71388F36-B44E-4BFA-89E2-C4CE08BF4007}"/>
    <dgm:cxn modelId="{4C3F7905-6D12-4C09-81DF-53ECE19B1866}" type="presOf" srcId="{76DCE3BF-2C8B-4994-AB41-1BAD89916023}" destId="{C8F83C52-4344-4AA4-AF88-F22199C635D9}" srcOrd="0" destOrd="0" presId="urn:microsoft.com/office/officeart/2005/8/layout/list1"/>
    <dgm:cxn modelId="{E217759D-317D-4F11-AB08-DB45DFEFB061}" srcId="{7526F78A-D3B1-433D-A890-9858EF5A8B2A}" destId="{2B32A845-44B1-47D9-8520-CDDDB2480B84}" srcOrd="0" destOrd="0" parTransId="{24DC694C-C3E6-4473-B0A8-388FD339FEA6}" sibTransId="{9A827134-CD3A-439E-B2D3-89A39D3DC8F8}"/>
    <dgm:cxn modelId="{75EF78EA-F33B-49C3-9BAD-5ABD37DAFFC1}" srcId="{7526F78A-D3B1-433D-A890-9858EF5A8B2A}" destId="{990F7041-D50B-41C7-9CB7-8BCD7D624F17}" srcOrd="3" destOrd="0" parTransId="{7BFC1EDC-379A-43E4-AB42-C40B493EE0FA}" sibTransId="{ED97EF6A-599F-4C5E-AF1A-52560588FC94}"/>
    <dgm:cxn modelId="{3905732A-F4A6-4BEA-85C2-E651B388942D}" type="presOf" srcId="{831E6E84-D0C6-4488-B02F-2A011CA579C8}" destId="{84712B8F-2F90-47FC-9C76-3E90E45829FC}" srcOrd="0" destOrd="2" presId="urn:microsoft.com/office/officeart/2005/8/layout/list1"/>
    <dgm:cxn modelId="{E0B7CA53-A80A-4AA0-AD30-3289ED2D5E76}" srcId="{A5CB7DFB-8F62-4C43-92FF-D1411336606C}" destId="{76DCE3BF-2C8B-4994-AB41-1BAD89916023}" srcOrd="0" destOrd="0" parTransId="{99322B6B-969D-471A-91A8-51484FC89FD7}" sibTransId="{0545B423-32B9-4FB5-BFBB-78316A71D7C5}"/>
    <dgm:cxn modelId="{DE2307B6-1A47-4B19-9812-0B3E8645E569}" srcId="{A5CB7DFB-8F62-4C43-92FF-D1411336606C}" destId="{20745229-17E7-4FA8-A01C-B5BE45543B6C}" srcOrd="1" destOrd="0" parTransId="{C72D29A1-3B9C-46FB-B898-022A93277261}" sibTransId="{2E98ED6D-52D3-49EF-9B3E-42F95713D2FD}"/>
    <dgm:cxn modelId="{D116439A-0FFD-47B2-9A9E-8109D30D9F44}" srcId="{7526F78A-D3B1-433D-A890-9858EF5A8B2A}" destId="{27E57221-414E-4335-81B7-F5DD09FC3267}" srcOrd="2" destOrd="0" parTransId="{FA4224EF-74B2-4098-B2B1-BC5FB590EACB}" sibTransId="{64C81551-14E0-4DCA-AE9D-CCD2157CB11B}"/>
    <dgm:cxn modelId="{2156F91C-073C-49A1-A9DB-2151D1078AAD}" type="presOf" srcId="{9804A0C3-2E91-447C-B130-C596E6429559}" destId="{84712B8F-2F90-47FC-9C76-3E90E45829FC}" srcOrd="0" destOrd="1" presId="urn:microsoft.com/office/officeart/2005/8/layout/list1"/>
    <dgm:cxn modelId="{329AF654-90AA-438E-8DD0-F7CF6B559B27}" type="presOf" srcId="{A5CB7DFB-8F62-4C43-92FF-D1411336606C}" destId="{DC2AF4AF-4E54-48E1-BE22-842B102FE015}" srcOrd="0" destOrd="0" presId="urn:microsoft.com/office/officeart/2005/8/layout/list1"/>
    <dgm:cxn modelId="{D203607B-4076-4DFD-99D5-71DAE7C0EBD6}" srcId="{27E57221-414E-4335-81B7-F5DD09FC3267}" destId="{FCD02506-59AD-46EB-91C5-39124E0D23F6}" srcOrd="2" destOrd="0" parTransId="{9BD01D51-A235-4B17-B946-A415048723C0}" sibTransId="{8CCD0ACB-04B6-433A-8C09-B5EDA9E0A1F2}"/>
    <dgm:cxn modelId="{6CEACF71-1ED3-4D57-A260-9F579956BFA5}" srcId="{2B32A845-44B1-47D9-8520-CDDDB2480B84}" destId="{85582279-8DED-4D6D-97D1-2FB913254B43}" srcOrd="0" destOrd="0" parTransId="{5BA18511-93A7-4F67-8F5E-8016A530BC01}" sibTransId="{129186D3-E415-483F-811B-8D130261A09A}"/>
    <dgm:cxn modelId="{59F83FF1-59F8-49CD-9F2A-A1E35B4C7675}" type="presOf" srcId="{799A0927-409F-4559-B3AE-D45BBB88C1FF}" destId="{EBBF2CAD-AEF3-47E7-9337-D13A6A105417}" srcOrd="0" destOrd="0" presId="urn:microsoft.com/office/officeart/2005/8/layout/list1"/>
    <dgm:cxn modelId="{4E64B6D9-B329-4F8B-8C1F-76B06268E569}" srcId="{A5CB7DFB-8F62-4C43-92FF-D1411336606C}" destId="{EC9FD6A9-5CA9-48F8-B753-045C6E3CFBD5}" srcOrd="2" destOrd="0" parTransId="{9F63E1F7-2EE8-422D-B582-90789A04D18C}" sibTransId="{8E20D37F-F352-404D-AF59-BC3926FE9786}"/>
    <dgm:cxn modelId="{6CFE3895-2ED2-45EE-9D6F-4447E1E5252F}" srcId="{2B32A845-44B1-47D9-8520-CDDDB2480B84}" destId="{9804A0C3-2E91-447C-B130-C596E6429559}" srcOrd="1" destOrd="0" parTransId="{69D9257C-178A-44FC-9B9F-70EBC41A7CB1}" sibTransId="{33A3E3CC-7AF3-4D53-9798-26B015742296}"/>
    <dgm:cxn modelId="{E985DDA6-BBAD-4181-9B48-B036072BC176}" type="presOf" srcId="{EC9FD6A9-5CA9-48F8-B753-045C6E3CFBD5}" destId="{C8F83C52-4344-4AA4-AF88-F22199C635D9}" srcOrd="0" destOrd="2" presId="urn:microsoft.com/office/officeart/2005/8/layout/list1"/>
    <dgm:cxn modelId="{206E7A5E-D53D-4A81-9C1D-3917D8BC7CB8}" type="presOf" srcId="{27E57221-414E-4335-81B7-F5DD09FC3267}" destId="{EF7E4E0C-FF05-453D-AA2E-96132EB3B8BB}" srcOrd="0" destOrd="0" presId="urn:microsoft.com/office/officeart/2005/8/layout/list1"/>
    <dgm:cxn modelId="{6C8BB485-60B6-46CC-A6E5-0F630F461A91}" srcId="{27E57221-414E-4335-81B7-F5DD09FC3267}" destId="{799A0927-409F-4559-B3AE-D45BBB88C1FF}" srcOrd="0" destOrd="0" parTransId="{D0A1061C-751F-4D7F-9C07-D634162C19A0}" sibTransId="{49B682DF-95CB-4BB4-BEB8-16A9C55861E2}"/>
    <dgm:cxn modelId="{AF086C05-C556-4F65-AAB6-77ED3B25EEF2}" type="presOf" srcId="{27E57221-414E-4335-81B7-F5DD09FC3267}" destId="{A074602F-411B-4A2E-9FDC-A6326A63947E}" srcOrd="1" destOrd="0" presId="urn:microsoft.com/office/officeart/2005/8/layout/list1"/>
    <dgm:cxn modelId="{71D467D3-AC21-4227-BD22-B96FB5F0BF95}" type="presOf" srcId="{20745229-17E7-4FA8-A01C-B5BE45543B6C}" destId="{C8F83C52-4344-4AA4-AF88-F22199C635D9}" srcOrd="0" destOrd="1" presId="urn:microsoft.com/office/officeart/2005/8/layout/list1"/>
    <dgm:cxn modelId="{E851B866-EB09-45E2-95CA-2ECDF3229C3F}" type="presOf" srcId="{FCD02506-59AD-46EB-91C5-39124E0D23F6}" destId="{EBBF2CAD-AEF3-47E7-9337-D13A6A105417}" srcOrd="0" destOrd="2" presId="urn:microsoft.com/office/officeart/2005/8/layout/list1"/>
    <dgm:cxn modelId="{31DD14A2-20F8-4AC5-BCD9-11A47D09ECE4}" type="presOf" srcId="{D7560492-06F0-49A6-905D-DF006415336A}" destId="{EBBF2CAD-AEF3-47E7-9337-D13A6A105417}" srcOrd="0" destOrd="1" presId="urn:microsoft.com/office/officeart/2005/8/layout/list1"/>
    <dgm:cxn modelId="{C619E1DE-28D6-491F-9177-5EFC11156941}" type="presOf" srcId="{7526F78A-D3B1-433D-A890-9858EF5A8B2A}" destId="{8943B1C8-9498-4388-A211-D0A240DE789B}" srcOrd="0" destOrd="0" presId="urn:microsoft.com/office/officeart/2005/8/layout/list1"/>
    <dgm:cxn modelId="{65C0DC07-17AB-43F1-A6F0-DFF6136A4FB7}" type="presParOf" srcId="{8943B1C8-9498-4388-A211-D0A240DE789B}" destId="{4536EB4C-2156-49AB-B0DF-CBEAAF28DF91}" srcOrd="0" destOrd="0" presId="urn:microsoft.com/office/officeart/2005/8/layout/list1"/>
    <dgm:cxn modelId="{07E3C631-DB4E-4DD2-9EF7-316BBA0B2892}" type="presParOf" srcId="{4536EB4C-2156-49AB-B0DF-CBEAAF28DF91}" destId="{7A70ED60-E543-4F52-A3FF-28AFC77F4F79}" srcOrd="0" destOrd="0" presId="urn:microsoft.com/office/officeart/2005/8/layout/list1"/>
    <dgm:cxn modelId="{66C47E16-31CB-4B05-884A-3DAF28904B24}" type="presParOf" srcId="{4536EB4C-2156-49AB-B0DF-CBEAAF28DF91}" destId="{EFAB7DDC-596D-455B-AC4A-A2C2E0486790}" srcOrd="1" destOrd="0" presId="urn:microsoft.com/office/officeart/2005/8/layout/list1"/>
    <dgm:cxn modelId="{FDFCBA1C-2AB3-4D69-921F-533E8712EFEA}" type="presParOf" srcId="{8943B1C8-9498-4388-A211-D0A240DE789B}" destId="{D7CF8AC6-8897-420A-B5FB-D44025F6D22A}" srcOrd="1" destOrd="0" presId="urn:microsoft.com/office/officeart/2005/8/layout/list1"/>
    <dgm:cxn modelId="{57FABB86-DB40-46A0-BEA4-23B35F44B4D9}" type="presParOf" srcId="{8943B1C8-9498-4388-A211-D0A240DE789B}" destId="{84712B8F-2F90-47FC-9C76-3E90E45829FC}" srcOrd="2" destOrd="0" presId="urn:microsoft.com/office/officeart/2005/8/layout/list1"/>
    <dgm:cxn modelId="{70DC4E4B-8751-419D-90E8-0CFE326937B0}" type="presParOf" srcId="{8943B1C8-9498-4388-A211-D0A240DE789B}" destId="{8E6127E1-8093-4CF4-BCA0-0BD5C42E1328}" srcOrd="3" destOrd="0" presId="urn:microsoft.com/office/officeart/2005/8/layout/list1"/>
    <dgm:cxn modelId="{19D07DED-2C29-464E-86F3-B264D29DD2C0}" type="presParOf" srcId="{8943B1C8-9498-4388-A211-D0A240DE789B}" destId="{5BEB8EB5-E208-422E-BA33-22DA303251F3}" srcOrd="4" destOrd="0" presId="urn:microsoft.com/office/officeart/2005/8/layout/list1"/>
    <dgm:cxn modelId="{389315C3-D756-4975-B9DB-3001569BAC14}" type="presParOf" srcId="{5BEB8EB5-E208-422E-BA33-22DA303251F3}" destId="{DC2AF4AF-4E54-48E1-BE22-842B102FE015}" srcOrd="0" destOrd="0" presId="urn:microsoft.com/office/officeart/2005/8/layout/list1"/>
    <dgm:cxn modelId="{E3F3986B-A02C-40AC-BC09-8E47EE227DB2}" type="presParOf" srcId="{5BEB8EB5-E208-422E-BA33-22DA303251F3}" destId="{68CB89AC-8219-4F12-86DE-03E0C5C326EC}" srcOrd="1" destOrd="0" presId="urn:microsoft.com/office/officeart/2005/8/layout/list1"/>
    <dgm:cxn modelId="{B3D65CD9-F92C-4F07-9561-9C20604CD263}" type="presParOf" srcId="{8943B1C8-9498-4388-A211-D0A240DE789B}" destId="{56B63B6C-7D0C-4964-9FA2-8A3FF3BD7077}" srcOrd="5" destOrd="0" presId="urn:microsoft.com/office/officeart/2005/8/layout/list1"/>
    <dgm:cxn modelId="{32358427-890A-4C33-9C44-41603C30E32E}" type="presParOf" srcId="{8943B1C8-9498-4388-A211-D0A240DE789B}" destId="{C8F83C52-4344-4AA4-AF88-F22199C635D9}" srcOrd="6" destOrd="0" presId="urn:microsoft.com/office/officeart/2005/8/layout/list1"/>
    <dgm:cxn modelId="{043DB83C-FE19-4153-B431-EB5C14CF2FF8}" type="presParOf" srcId="{8943B1C8-9498-4388-A211-D0A240DE789B}" destId="{CFD54612-C497-4729-B11F-61734C2F6820}" srcOrd="7" destOrd="0" presId="urn:microsoft.com/office/officeart/2005/8/layout/list1"/>
    <dgm:cxn modelId="{2D16D825-FF93-4DC9-A1C5-5BE88DA26F4B}" type="presParOf" srcId="{8943B1C8-9498-4388-A211-D0A240DE789B}" destId="{A87276E4-3440-46F9-B472-89CD694FD088}" srcOrd="8" destOrd="0" presId="urn:microsoft.com/office/officeart/2005/8/layout/list1"/>
    <dgm:cxn modelId="{2BBEE647-8BB3-4E9D-8190-5F5A7C213667}" type="presParOf" srcId="{A87276E4-3440-46F9-B472-89CD694FD088}" destId="{EF7E4E0C-FF05-453D-AA2E-96132EB3B8BB}" srcOrd="0" destOrd="0" presId="urn:microsoft.com/office/officeart/2005/8/layout/list1"/>
    <dgm:cxn modelId="{FBAE6BD0-A081-443F-A6BF-B707C9B2ED43}" type="presParOf" srcId="{A87276E4-3440-46F9-B472-89CD694FD088}" destId="{A074602F-411B-4A2E-9FDC-A6326A63947E}" srcOrd="1" destOrd="0" presId="urn:microsoft.com/office/officeart/2005/8/layout/list1"/>
    <dgm:cxn modelId="{6A474825-80AF-46E5-BAF1-BCDAEDA5E27F}" type="presParOf" srcId="{8943B1C8-9498-4388-A211-D0A240DE789B}" destId="{AB42DEFE-30D1-469D-9F5B-719D7A5D98E1}" srcOrd="9" destOrd="0" presId="urn:microsoft.com/office/officeart/2005/8/layout/list1"/>
    <dgm:cxn modelId="{703EC87B-E611-4900-A3D0-A8F6EF75193F}" type="presParOf" srcId="{8943B1C8-9498-4388-A211-D0A240DE789B}" destId="{EBBF2CAD-AEF3-47E7-9337-D13A6A105417}" srcOrd="10" destOrd="0" presId="urn:microsoft.com/office/officeart/2005/8/layout/list1"/>
    <dgm:cxn modelId="{3CB636F7-4269-4069-A2AE-5632E50F1FD3}" type="presParOf" srcId="{8943B1C8-9498-4388-A211-D0A240DE789B}" destId="{3FDCBF81-3865-4C43-9666-BEB954458BFE}" srcOrd="11" destOrd="0" presId="urn:microsoft.com/office/officeart/2005/8/layout/list1"/>
    <dgm:cxn modelId="{37BCDD3A-53BE-4874-9530-7097A84F2D5E}" type="presParOf" srcId="{8943B1C8-9498-4388-A211-D0A240DE789B}" destId="{583733EC-A99D-49AB-8069-DDC86DDEDE4E}" srcOrd="12" destOrd="0" presId="urn:microsoft.com/office/officeart/2005/8/layout/list1"/>
    <dgm:cxn modelId="{A619C1AA-0537-4D6D-8416-2087F47EE062}" type="presParOf" srcId="{583733EC-A99D-49AB-8069-DDC86DDEDE4E}" destId="{34627B30-F164-4504-8B49-528BA963FD87}" srcOrd="0" destOrd="0" presId="urn:microsoft.com/office/officeart/2005/8/layout/list1"/>
    <dgm:cxn modelId="{F73E8C1A-758C-42F9-A981-CA2E601525DA}" type="presParOf" srcId="{583733EC-A99D-49AB-8069-DDC86DDEDE4E}" destId="{806D8523-E228-41FC-9E04-D271D1E96D4A}" srcOrd="1" destOrd="0" presId="urn:microsoft.com/office/officeart/2005/8/layout/list1"/>
    <dgm:cxn modelId="{A1C3CCD9-93F4-4198-8B7E-EBA5571DB27F}" type="presParOf" srcId="{8943B1C8-9498-4388-A211-D0A240DE789B}" destId="{0CED7211-A6C8-4109-A1A6-5492A86D1B29}" srcOrd="13" destOrd="0" presId="urn:microsoft.com/office/officeart/2005/8/layout/list1"/>
    <dgm:cxn modelId="{F06BDBE8-8996-4E44-9C4E-7248B5BEE4CC}" type="presParOf" srcId="{8943B1C8-9498-4388-A211-D0A240DE789B}" destId="{93677EA6-7237-4487-B5D0-342EC3107D71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526F78A-D3B1-433D-A890-9858EF5A8B2A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zh-CN" altLang="en-US"/>
        </a:p>
      </dgm:t>
    </dgm:pt>
    <dgm:pt modelId="{2B32A845-44B1-47D9-8520-CDDDB2480B84}">
      <dgm:prSet phldrT="[文本]" custT="1"/>
      <dgm:spPr>
        <a:solidFill>
          <a:srgbClr val="0C507F"/>
        </a:solidFill>
      </dgm:spPr>
      <dgm:t>
        <a:bodyPr/>
        <a:lstStyle/>
        <a:p>
          <a:r>
            <a:rPr lang="zh-CN" altLang="en-US" sz="1400" b="0" dirty="0" smtClean="0">
              <a:latin typeface="楷体" pitchFamily="49" charset="-122"/>
              <a:ea typeface="楷体" pitchFamily="49" charset="-122"/>
            </a:rPr>
            <a:t>更多的了解公司</a:t>
          </a:r>
          <a:endParaRPr lang="zh-CN" altLang="en-US" sz="1400" b="0" dirty="0">
            <a:latin typeface="楷体" pitchFamily="49" charset="-122"/>
            <a:ea typeface="楷体" pitchFamily="49" charset="-122"/>
          </a:endParaRPr>
        </a:p>
      </dgm:t>
    </dgm:pt>
    <dgm:pt modelId="{24DC694C-C3E6-4473-B0A8-388FD339FEA6}" type="parTrans" cxnId="{E217759D-317D-4F11-AB08-DB45DFEFB061}">
      <dgm:prSet/>
      <dgm:spPr/>
      <dgm:t>
        <a:bodyPr/>
        <a:lstStyle/>
        <a:p>
          <a:endParaRPr lang="zh-CN" altLang="en-US" b="1">
            <a:latin typeface="楷体" pitchFamily="49" charset="-122"/>
            <a:ea typeface="楷体" pitchFamily="49" charset="-122"/>
          </a:endParaRPr>
        </a:p>
      </dgm:t>
    </dgm:pt>
    <dgm:pt modelId="{9A827134-CD3A-439E-B2D3-89A39D3DC8F8}" type="sibTrans" cxnId="{E217759D-317D-4F11-AB08-DB45DFEFB061}">
      <dgm:prSet/>
      <dgm:spPr/>
      <dgm:t>
        <a:bodyPr/>
        <a:lstStyle/>
        <a:p>
          <a:endParaRPr lang="zh-CN" altLang="en-US" b="1">
            <a:latin typeface="楷体" pitchFamily="49" charset="-122"/>
            <a:ea typeface="楷体" pitchFamily="49" charset="-122"/>
          </a:endParaRPr>
        </a:p>
      </dgm:t>
    </dgm:pt>
    <dgm:pt modelId="{85582279-8DED-4D6D-97D1-2FB913254B43}">
      <dgm:prSet phldrT="[文本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 w="12700">
          <a:prstDash val="lgDash"/>
        </a:ln>
      </dgm:spPr>
      <dgm:t>
        <a:bodyPr/>
        <a:lstStyle/>
        <a:p>
          <a:r>
            <a:rPr lang="zh-CN" altLang="en-US" sz="1300" b="0" dirty="0" smtClean="0">
              <a:latin typeface="楷体" pitchFamily="49" charset="-122"/>
              <a:ea typeface="楷体" pitchFamily="49" charset="-122"/>
            </a:rPr>
            <a:t>公司生产经营正常</a:t>
          </a:r>
          <a:endParaRPr lang="zh-CN" altLang="en-US" sz="1300" b="0" dirty="0">
            <a:latin typeface="楷体" pitchFamily="49" charset="-122"/>
            <a:ea typeface="楷体" pitchFamily="49" charset="-122"/>
          </a:endParaRPr>
        </a:p>
      </dgm:t>
    </dgm:pt>
    <dgm:pt modelId="{5BA18511-93A7-4F67-8F5E-8016A530BC01}" type="parTrans" cxnId="{6CEACF71-1ED3-4D57-A260-9F579956BFA5}">
      <dgm:prSet/>
      <dgm:spPr/>
      <dgm:t>
        <a:bodyPr/>
        <a:lstStyle/>
        <a:p>
          <a:endParaRPr lang="zh-CN" altLang="en-US" b="1">
            <a:latin typeface="楷体" pitchFamily="49" charset="-122"/>
            <a:ea typeface="楷体" pitchFamily="49" charset="-122"/>
          </a:endParaRPr>
        </a:p>
      </dgm:t>
    </dgm:pt>
    <dgm:pt modelId="{129186D3-E415-483F-811B-8D130261A09A}" type="sibTrans" cxnId="{6CEACF71-1ED3-4D57-A260-9F579956BFA5}">
      <dgm:prSet/>
      <dgm:spPr/>
      <dgm:t>
        <a:bodyPr/>
        <a:lstStyle/>
        <a:p>
          <a:endParaRPr lang="zh-CN" altLang="en-US" b="1">
            <a:latin typeface="楷体" pitchFamily="49" charset="-122"/>
            <a:ea typeface="楷体" pitchFamily="49" charset="-122"/>
          </a:endParaRPr>
        </a:p>
      </dgm:t>
    </dgm:pt>
    <dgm:pt modelId="{A5CB7DFB-8F62-4C43-92FF-D1411336606C}">
      <dgm:prSet phldrT="[文本]" custT="1"/>
      <dgm:spPr>
        <a:solidFill>
          <a:srgbClr val="0C507F"/>
        </a:solidFill>
      </dgm:spPr>
      <dgm:t>
        <a:bodyPr/>
        <a:lstStyle/>
        <a:p>
          <a:r>
            <a:rPr lang="zh-CN" altLang="en-US" sz="1400" b="0" dirty="0" smtClean="0">
              <a:latin typeface="楷体" pitchFamily="49" charset="-122"/>
              <a:ea typeface="楷体" pitchFamily="49" charset="-122"/>
            </a:rPr>
            <a:t>监管预判</a:t>
          </a:r>
          <a:endParaRPr lang="zh-CN" altLang="en-US" sz="1400" b="0" dirty="0">
            <a:latin typeface="楷体" pitchFamily="49" charset="-122"/>
            <a:ea typeface="楷体" pitchFamily="49" charset="-122"/>
          </a:endParaRPr>
        </a:p>
      </dgm:t>
    </dgm:pt>
    <dgm:pt modelId="{AA2D97E1-D26D-45B2-B605-193153B0324B}" type="parTrans" cxnId="{2A15EE12-F2E5-4FA1-B9AB-4D47F8D5B9B5}">
      <dgm:prSet/>
      <dgm:spPr/>
      <dgm:t>
        <a:bodyPr/>
        <a:lstStyle/>
        <a:p>
          <a:endParaRPr lang="zh-CN" altLang="en-US" b="1">
            <a:latin typeface="楷体" pitchFamily="49" charset="-122"/>
            <a:ea typeface="楷体" pitchFamily="49" charset="-122"/>
          </a:endParaRPr>
        </a:p>
      </dgm:t>
    </dgm:pt>
    <dgm:pt modelId="{71388F36-B44E-4BFA-89E2-C4CE08BF4007}" type="sibTrans" cxnId="{2A15EE12-F2E5-4FA1-B9AB-4D47F8D5B9B5}">
      <dgm:prSet/>
      <dgm:spPr/>
      <dgm:t>
        <a:bodyPr/>
        <a:lstStyle/>
        <a:p>
          <a:endParaRPr lang="zh-CN" altLang="en-US" b="1">
            <a:latin typeface="楷体" pitchFamily="49" charset="-122"/>
            <a:ea typeface="楷体" pitchFamily="49" charset="-122"/>
          </a:endParaRPr>
        </a:p>
      </dgm:t>
    </dgm:pt>
    <dgm:pt modelId="{76DCE3BF-2C8B-4994-AB41-1BAD89916023}">
      <dgm:prSet phldrT="[文本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 w="12700">
          <a:prstDash val="lgDash"/>
        </a:ln>
      </dgm:spPr>
      <dgm:t>
        <a:bodyPr/>
        <a:lstStyle/>
        <a:p>
          <a:r>
            <a:rPr lang="zh-CN" altLang="en-US" sz="1300" b="0" dirty="0" smtClean="0">
              <a:latin typeface="楷体" pitchFamily="49" charset="-122"/>
              <a:ea typeface="楷体" pitchFamily="49" charset="-122"/>
            </a:rPr>
            <a:t>股东一旦出现经营困难，上市公司面临金额巨大的隐形负债</a:t>
          </a:r>
          <a:endParaRPr lang="zh-CN" altLang="en-US" sz="1300" b="0" dirty="0">
            <a:latin typeface="楷体" pitchFamily="49" charset="-122"/>
            <a:ea typeface="楷体" pitchFamily="49" charset="-122"/>
          </a:endParaRPr>
        </a:p>
      </dgm:t>
    </dgm:pt>
    <dgm:pt modelId="{99322B6B-969D-471A-91A8-51484FC89FD7}" type="parTrans" cxnId="{E0B7CA53-A80A-4AA0-AD30-3289ED2D5E76}">
      <dgm:prSet/>
      <dgm:spPr/>
      <dgm:t>
        <a:bodyPr/>
        <a:lstStyle/>
        <a:p>
          <a:endParaRPr lang="zh-CN" altLang="en-US" b="1">
            <a:latin typeface="楷体" pitchFamily="49" charset="-122"/>
            <a:ea typeface="楷体" pitchFamily="49" charset="-122"/>
          </a:endParaRPr>
        </a:p>
      </dgm:t>
    </dgm:pt>
    <dgm:pt modelId="{0545B423-32B9-4FB5-BFBB-78316A71D7C5}" type="sibTrans" cxnId="{E0B7CA53-A80A-4AA0-AD30-3289ED2D5E76}">
      <dgm:prSet/>
      <dgm:spPr/>
      <dgm:t>
        <a:bodyPr/>
        <a:lstStyle/>
        <a:p>
          <a:endParaRPr lang="zh-CN" altLang="en-US" b="1">
            <a:latin typeface="楷体" pitchFamily="49" charset="-122"/>
            <a:ea typeface="楷体" pitchFamily="49" charset="-122"/>
          </a:endParaRPr>
        </a:p>
      </dgm:t>
    </dgm:pt>
    <dgm:pt modelId="{27E57221-414E-4335-81B7-F5DD09FC3267}">
      <dgm:prSet phldrT="[文本]" custT="1"/>
      <dgm:spPr>
        <a:solidFill>
          <a:srgbClr val="0C507F"/>
        </a:solidFill>
      </dgm:spPr>
      <dgm:t>
        <a:bodyPr/>
        <a:lstStyle/>
        <a:p>
          <a:r>
            <a:rPr lang="zh-CN" altLang="en-US" sz="1400" b="0" dirty="0" smtClean="0">
              <a:latin typeface="楷体" pitchFamily="49" charset="-122"/>
              <a:ea typeface="楷体" pitchFamily="49" charset="-122"/>
            </a:rPr>
            <a:t>监管工作</a:t>
          </a:r>
          <a:endParaRPr lang="zh-CN" altLang="en-US" sz="1400" b="0" dirty="0">
            <a:latin typeface="楷体" pitchFamily="49" charset="-122"/>
            <a:ea typeface="楷体" pitchFamily="49" charset="-122"/>
          </a:endParaRPr>
        </a:p>
      </dgm:t>
    </dgm:pt>
    <dgm:pt modelId="{FA4224EF-74B2-4098-B2B1-BC5FB590EACB}" type="parTrans" cxnId="{D116439A-0FFD-47B2-9A9E-8109D30D9F44}">
      <dgm:prSet/>
      <dgm:spPr/>
      <dgm:t>
        <a:bodyPr/>
        <a:lstStyle/>
        <a:p>
          <a:endParaRPr lang="zh-CN" altLang="en-US" b="1">
            <a:latin typeface="楷体" pitchFamily="49" charset="-122"/>
            <a:ea typeface="楷体" pitchFamily="49" charset="-122"/>
          </a:endParaRPr>
        </a:p>
      </dgm:t>
    </dgm:pt>
    <dgm:pt modelId="{64C81551-14E0-4DCA-AE9D-CCD2157CB11B}" type="sibTrans" cxnId="{D116439A-0FFD-47B2-9A9E-8109D30D9F44}">
      <dgm:prSet/>
      <dgm:spPr/>
      <dgm:t>
        <a:bodyPr/>
        <a:lstStyle/>
        <a:p>
          <a:endParaRPr lang="zh-CN" altLang="en-US" b="1">
            <a:latin typeface="楷体" pitchFamily="49" charset="-122"/>
            <a:ea typeface="楷体" pitchFamily="49" charset="-122"/>
          </a:endParaRPr>
        </a:p>
      </dgm:t>
    </dgm:pt>
    <dgm:pt modelId="{799A0927-409F-4559-B3AE-D45BBB88C1FF}">
      <dgm:prSet phldrT="[文本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 w="12700">
          <a:prstDash val="lgDash"/>
        </a:ln>
      </dgm:spPr>
      <dgm:t>
        <a:bodyPr/>
        <a:lstStyle/>
        <a:p>
          <a:r>
            <a:rPr lang="zh-CN" altLang="en-US" sz="1300" b="0" dirty="0" smtClean="0">
              <a:latin typeface="楷体" pitchFamily="49" charset="-122"/>
              <a:ea typeface="楷体" pitchFamily="49" charset="-122"/>
            </a:rPr>
            <a:t>发出监管工作函要求公司规范运作，评估担保风险</a:t>
          </a:r>
          <a:endParaRPr lang="zh-CN" altLang="en-US" sz="1300" b="0" dirty="0">
            <a:latin typeface="楷体" pitchFamily="49" charset="-122"/>
            <a:ea typeface="楷体" pitchFamily="49" charset="-122"/>
          </a:endParaRPr>
        </a:p>
      </dgm:t>
    </dgm:pt>
    <dgm:pt modelId="{D0A1061C-751F-4D7F-9C07-D634162C19A0}" type="parTrans" cxnId="{6C8BB485-60B6-46CC-A6E5-0F630F461A91}">
      <dgm:prSet/>
      <dgm:spPr/>
      <dgm:t>
        <a:bodyPr/>
        <a:lstStyle/>
        <a:p>
          <a:endParaRPr lang="zh-CN" altLang="en-US" b="1">
            <a:latin typeface="楷体" pitchFamily="49" charset="-122"/>
            <a:ea typeface="楷体" pitchFamily="49" charset="-122"/>
          </a:endParaRPr>
        </a:p>
      </dgm:t>
    </dgm:pt>
    <dgm:pt modelId="{49B682DF-95CB-4BB4-BEB8-16A9C55861E2}" type="sibTrans" cxnId="{6C8BB485-60B6-46CC-A6E5-0F630F461A91}">
      <dgm:prSet/>
      <dgm:spPr/>
      <dgm:t>
        <a:bodyPr/>
        <a:lstStyle/>
        <a:p>
          <a:endParaRPr lang="zh-CN" altLang="en-US" b="1">
            <a:latin typeface="楷体" pitchFamily="49" charset="-122"/>
            <a:ea typeface="楷体" pitchFamily="49" charset="-122"/>
          </a:endParaRPr>
        </a:p>
      </dgm:t>
    </dgm:pt>
    <dgm:pt modelId="{B63999C8-2916-402B-880C-47BCA9C517BE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 w="12700">
          <a:prstDash val="lgDash"/>
        </a:ln>
      </dgm:spPr>
      <dgm:t>
        <a:bodyPr/>
        <a:lstStyle/>
        <a:p>
          <a:r>
            <a:rPr lang="zh-CN" altLang="en-US" sz="1300" b="0" dirty="0" smtClean="0">
              <a:latin typeface="楷体" pitchFamily="49" charset="-122"/>
              <a:ea typeface="楷体" pitchFamily="49" charset="-122"/>
            </a:rPr>
            <a:t>截止目前，公司向股东的担保已经减少为</a:t>
          </a:r>
          <a:r>
            <a:rPr lang="en-US" altLang="zh-CN" sz="1300" b="0" dirty="0" smtClean="0">
              <a:latin typeface="楷体" pitchFamily="49" charset="-122"/>
              <a:ea typeface="楷体" pitchFamily="49" charset="-122"/>
            </a:rPr>
            <a:t>13</a:t>
          </a:r>
          <a:r>
            <a:rPr lang="zh-CN" altLang="en-US" sz="1300" b="0" dirty="0" smtClean="0">
              <a:latin typeface="楷体" pitchFamily="49" charset="-122"/>
              <a:ea typeface="楷体" pitchFamily="49" charset="-122"/>
            </a:rPr>
            <a:t>亿</a:t>
          </a:r>
          <a:endParaRPr lang="zh-TW" altLang="en-US" sz="1300" b="0" dirty="0">
            <a:latin typeface="楷体" pitchFamily="49" charset="-122"/>
            <a:ea typeface="楷体" pitchFamily="49" charset="-122"/>
          </a:endParaRPr>
        </a:p>
      </dgm:t>
    </dgm:pt>
    <dgm:pt modelId="{22F787E5-2664-4BFE-AB45-B314FA48B4A2}" type="parTrans" cxnId="{E19532C9-26DB-4377-BE4F-CA1BA651B465}">
      <dgm:prSet/>
      <dgm:spPr/>
      <dgm:t>
        <a:bodyPr/>
        <a:lstStyle/>
        <a:p>
          <a:endParaRPr lang="zh-TW" altLang="en-US"/>
        </a:p>
      </dgm:t>
    </dgm:pt>
    <dgm:pt modelId="{996759D5-D13F-4744-8379-81B7F81FB8C6}" type="sibTrans" cxnId="{E19532C9-26DB-4377-BE4F-CA1BA651B465}">
      <dgm:prSet/>
      <dgm:spPr/>
      <dgm:t>
        <a:bodyPr/>
        <a:lstStyle/>
        <a:p>
          <a:endParaRPr lang="zh-TW" altLang="en-US"/>
        </a:p>
      </dgm:t>
    </dgm:pt>
    <dgm:pt modelId="{990F7041-D50B-41C7-9CB7-8BCD7D624F17}">
      <dgm:prSet custT="1"/>
      <dgm:spPr>
        <a:solidFill>
          <a:srgbClr val="0C507F"/>
        </a:solidFill>
      </dgm:spPr>
      <dgm:t>
        <a:bodyPr/>
        <a:lstStyle/>
        <a:p>
          <a:r>
            <a:rPr lang="zh-CN" altLang="en-US" sz="1400" b="0" dirty="0" smtClean="0">
              <a:latin typeface="楷体" pitchFamily="49" charset="-122"/>
              <a:ea typeface="楷体" pitchFamily="49" charset="-122"/>
            </a:rPr>
            <a:t>监管效果</a:t>
          </a:r>
          <a:endParaRPr lang="zh-TW" altLang="en-US" sz="1400" b="0" dirty="0">
            <a:latin typeface="楷体" pitchFamily="49" charset="-122"/>
            <a:ea typeface="楷体" pitchFamily="49" charset="-122"/>
          </a:endParaRPr>
        </a:p>
      </dgm:t>
    </dgm:pt>
    <dgm:pt modelId="{ED97EF6A-599F-4C5E-AF1A-52560588FC94}" type="sibTrans" cxnId="{75EF78EA-F33B-49C3-9BAD-5ABD37DAFFC1}">
      <dgm:prSet/>
      <dgm:spPr/>
      <dgm:t>
        <a:bodyPr/>
        <a:lstStyle/>
        <a:p>
          <a:endParaRPr lang="zh-TW" altLang="en-US"/>
        </a:p>
      </dgm:t>
    </dgm:pt>
    <dgm:pt modelId="{7BFC1EDC-379A-43E4-AB42-C40B493EE0FA}" type="parTrans" cxnId="{75EF78EA-F33B-49C3-9BAD-5ABD37DAFFC1}">
      <dgm:prSet/>
      <dgm:spPr/>
      <dgm:t>
        <a:bodyPr/>
        <a:lstStyle/>
        <a:p>
          <a:endParaRPr lang="zh-TW" altLang="en-US"/>
        </a:p>
      </dgm:t>
    </dgm:pt>
    <dgm:pt modelId="{20745229-17E7-4FA8-A01C-B5BE45543B6C}">
      <dgm:prSet phldrT="[文本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 w="12700">
          <a:prstDash val="lgDash"/>
        </a:ln>
      </dgm:spPr>
      <dgm:t>
        <a:bodyPr/>
        <a:lstStyle/>
        <a:p>
          <a:r>
            <a:rPr lang="zh-CN" altLang="en-US" sz="1300" b="0" dirty="0" smtClean="0">
              <a:latin typeface="楷体" pitchFamily="49" charset="-122"/>
              <a:ea typeface="楷体" pitchFamily="49" charset="-122"/>
            </a:rPr>
            <a:t>上市公司存在较强的市值管理的动机，和粉饰报表的动机</a:t>
          </a:r>
          <a:endParaRPr lang="zh-CN" altLang="en-US" sz="1300" b="0" dirty="0">
            <a:latin typeface="楷体" pitchFamily="49" charset="-122"/>
            <a:ea typeface="楷体" pitchFamily="49" charset="-122"/>
          </a:endParaRPr>
        </a:p>
      </dgm:t>
    </dgm:pt>
    <dgm:pt modelId="{C72D29A1-3B9C-46FB-B898-022A93277261}" type="parTrans" cxnId="{DE2307B6-1A47-4B19-9812-0B3E8645E569}">
      <dgm:prSet/>
      <dgm:spPr/>
      <dgm:t>
        <a:bodyPr/>
        <a:lstStyle/>
        <a:p>
          <a:endParaRPr lang="zh-CN" altLang="en-US"/>
        </a:p>
      </dgm:t>
    </dgm:pt>
    <dgm:pt modelId="{2E98ED6D-52D3-49EF-9B3E-42F95713D2FD}" type="sibTrans" cxnId="{DE2307B6-1A47-4B19-9812-0B3E8645E569}">
      <dgm:prSet/>
      <dgm:spPr/>
      <dgm:t>
        <a:bodyPr/>
        <a:lstStyle/>
        <a:p>
          <a:endParaRPr lang="zh-CN" altLang="en-US"/>
        </a:p>
      </dgm:t>
    </dgm:pt>
    <dgm:pt modelId="{CF142B70-8E58-4279-9C54-313201F86401}">
      <dgm:prSet phldrT="[文本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 w="12700">
          <a:prstDash val="lgDash"/>
        </a:ln>
      </dgm:spPr>
      <dgm:t>
        <a:bodyPr/>
        <a:lstStyle/>
        <a:p>
          <a:r>
            <a:rPr lang="zh-CN" altLang="en-US" sz="1300" b="0" dirty="0" smtClean="0">
              <a:latin typeface="楷体" pitchFamily="49" charset="-122"/>
              <a:ea typeface="楷体" pitchFamily="49" charset="-122"/>
            </a:rPr>
            <a:t>控股股东在新疆的化工产业严重拖累公司股东的资金</a:t>
          </a:r>
          <a:endParaRPr lang="zh-CN" altLang="en-US" sz="1300" b="0" dirty="0">
            <a:latin typeface="楷体" pitchFamily="49" charset="-122"/>
            <a:ea typeface="楷体" pitchFamily="49" charset="-122"/>
          </a:endParaRPr>
        </a:p>
      </dgm:t>
    </dgm:pt>
    <dgm:pt modelId="{63DAF05C-5E15-4D8B-8E72-C53C38F34E73}" type="parTrans" cxnId="{62F61ACC-5F08-45A2-8DB8-1EEFFEC4DC0B}">
      <dgm:prSet/>
      <dgm:spPr/>
      <dgm:t>
        <a:bodyPr/>
        <a:lstStyle/>
        <a:p>
          <a:endParaRPr lang="zh-CN" altLang="en-US"/>
        </a:p>
      </dgm:t>
    </dgm:pt>
    <dgm:pt modelId="{91D3B862-F02A-46CA-937C-0CB51FF8499A}" type="sibTrans" cxnId="{62F61ACC-5F08-45A2-8DB8-1EEFFEC4DC0B}">
      <dgm:prSet/>
      <dgm:spPr/>
      <dgm:t>
        <a:bodyPr/>
        <a:lstStyle/>
        <a:p>
          <a:endParaRPr lang="zh-CN" altLang="en-US"/>
        </a:p>
      </dgm:t>
    </dgm:pt>
    <dgm:pt modelId="{166CC568-6A11-4C3B-9A8A-3CB2CAF59F4E}">
      <dgm:prSet phldrT="[文本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 w="12700">
          <a:prstDash val="lgDash"/>
        </a:ln>
      </dgm:spPr>
      <dgm:t>
        <a:bodyPr/>
        <a:lstStyle/>
        <a:p>
          <a:r>
            <a:rPr lang="zh-CN" altLang="en-US" sz="1300" b="0" dirty="0" smtClean="0">
              <a:latin typeface="楷体" pitchFamily="49" charset="-122"/>
              <a:ea typeface="楷体" pitchFamily="49" charset="-122"/>
            </a:rPr>
            <a:t>严审公司年报，向市场传递风险提示</a:t>
          </a:r>
          <a:endParaRPr lang="zh-CN" altLang="en-US" sz="1300" b="0" dirty="0">
            <a:latin typeface="楷体" pitchFamily="49" charset="-122"/>
            <a:ea typeface="楷体" pitchFamily="49" charset="-122"/>
          </a:endParaRPr>
        </a:p>
      </dgm:t>
    </dgm:pt>
    <dgm:pt modelId="{E15A2688-0B9F-494C-806D-B029552CFDFC}" type="parTrans" cxnId="{788FBA78-AA6D-4664-9773-C110175B9A81}">
      <dgm:prSet/>
      <dgm:spPr/>
      <dgm:t>
        <a:bodyPr/>
        <a:lstStyle/>
        <a:p>
          <a:endParaRPr lang="zh-CN" altLang="en-US"/>
        </a:p>
      </dgm:t>
    </dgm:pt>
    <dgm:pt modelId="{27D75194-A2B3-4573-9D0E-2841C625FF43}" type="sibTrans" cxnId="{788FBA78-AA6D-4664-9773-C110175B9A81}">
      <dgm:prSet/>
      <dgm:spPr/>
      <dgm:t>
        <a:bodyPr/>
        <a:lstStyle/>
        <a:p>
          <a:endParaRPr lang="zh-CN" altLang="en-US"/>
        </a:p>
      </dgm:t>
    </dgm:pt>
    <dgm:pt modelId="{5EB96425-C089-49AD-8108-D116E2475296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 w="12700">
          <a:prstDash val="lgDash"/>
        </a:ln>
      </dgm:spPr>
      <dgm:t>
        <a:bodyPr/>
        <a:lstStyle/>
        <a:p>
          <a:r>
            <a:rPr lang="zh-CN" altLang="en-US" sz="1300" b="0" dirty="0" smtClean="0">
              <a:latin typeface="楷体" pitchFamily="49" charset="-122"/>
              <a:ea typeface="楷体" pitchFamily="49" charset="-122"/>
            </a:rPr>
            <a:t>年报审核市场反响大</a:t>
          </a:r>
          <a:endParaRPr lang="zh-TW" altLang="en-US" sz="1300" b="0" dirty="0">
            <a:latin typeface="楷体" pitchFamily="49" charset="-122"/>
            <a:ea typeface="楷体" pitchFamily="49" charset="-122"/>
          </a:endParaRPr>
        </a:p>
      </dgm:t>
    </dgm:pt>
    <dgm:pt modelId="{4B505F30-7BB0-4974-8747-BD2ACFF461F2}" type="parTrans" cxnId="{C661CEF0-DEFB-497B-9089-69846163D0C3}">
      <dgm:prSet/>
      <dgm:spPr/>
    </dgm:pt>
    <dgm:pt modelId="{9CA36961-15E5-4BB8-A18D-861F2A3F39D9}" type="sibTrans" cxnId="{C661CEF0-DEFB-497B-9089-69846163D0C3}">
      <dgm:prSet/>
      <dgm:spPr/>
    </dgm:pt>
    <dgm:pt modelId="{8943B1C8-9498-4388-A211-D0A240DE789B}" type="pres">
      <dgm:prSet presAssocID="{7526F78A-D3B1-433D-A890-9858EF5A8B2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4536EB4C-2156-49AB-B0DF-CBEAAF28DF91}" type="pres">
      <dgm:prSet presAssocID="{2B32A845-44B1-47D9-8520-CDDDB2480B84}" presName="parentLin" presStyleCnt="0"/>
      <dgm:spPr/>
      <dgm:t>
        <a:bodyPr/>
        <a:lstStyle/>
        <a:p>
          <a:endParaRPr lang="zh-TW" altLang="en-US"/>
        </a:p>
      </dgm:t>
    </dgm:pt>
    <dgm:pt modelId="{7A70ED60-E543-4F52-A3FF-28AFC77F4F79}" type="pres">
      <dgm:prSet presAssocID="{2B32A845-44B1-47D9-8520-CDDDB2480B84}" presName="parentLeftMargin" presStyleLbl="node1" presStyleIdx="0" presStyleCnt="4"/>
      <dgm:spPr/>
      <dgm:t>
        <a:bodyPr/>
        <a:lstStyle/>
        <a:p>
          <a:endParaRPr lang="zh-CN" altLang="en-US"/>
        </a:p>
      </dgm:t>
    </dgm:pt>
    <dgm:pt modelId="{EFAB7DDC-596D-455B-AC4A-A2C2E0486790}" type="pres">
      <dgm:prSet presAssocID="{2B32A845-44B1-47D9-8520-CDDDB2480B84}" presName="parentText" presStyleLbl="node1" presStyleIdx="0" presStyleCnt="4" custScaleX="94465" custScaleY="118880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7CF8AC6-8897-420A-B5FB-D44025F6D22A}" type="pres">
      <dgm:prSet presAssocID="{2B32A845-44B1-47D9-8520-CDDDB2480B84}" presName="negativeSpace" presStyleCnt="0"/>
      <dgm:spPr/>
      <dgm:t>
        <a:bodyPr/>
        <a:lstStyle/>
        <a:p>
          <a:endParaRPr lang="zh-TW" altLang="en-US"/>
        </a:p>
      </dgm:t>
    </dgm:pt>
    <dgm:pt modelId="{84712B8F-2F90-47FC-9C76-3E90E45829FC}" type="pres">
      <dgm:prSet presAssocID="{2B32A845-44B1-47D9-8520-CDDDB2480B84}" presName="childText" presStyleLbl="conFgAcc1" presStyleIdx="0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E6127E1-8093-4CF4-BCA0-0BD5C42E1328}" type="pres">
      <dgm:prSet presAssocID="{9A827134-CD3A-439E-B2D3-89A39D3DC8F8}" presName="spaceBetweenRectangles" presStyleCnt="0"/>
      <dgm:spPr/>
      <dgm:t>
        <a:bodyPr/>
        <a:lstStyle/>
        <a:p>
          <a:endParaRPr lang="zh-TW" altLang="en-US"/>
        </a:p>
      </dgm:t>
    </dgm:pt>
    <dgm:pt modelId="{5BEB8EB5-E208-422E-BA33-22DA303251F3}" type="pres">
      <dgm:prSet presAssocID="{A5CB7DFB-8F62-4C43-92FF-D1411336606C}" presName="parentLin" presStyleCnt="0"/>
      <dgm:spPr/>
      <dgm:t>
        <a:bodyPr/>
        <a:lstStyle/>
        <a:p>
          <a:endParaRPr lang="zh-TW" altLang="en-US"/>
        </a:p>
      </dgm:t>
    </dgm:pt>
    <dgm:pt modelId="{DC2AF4AF-4E54-48E1-BE22-842B102FE015}" type="pres">
      <dgm:prSet presAssocID="{A5CB7DFB-8F62-4C43-92FF-D1411336606C}" presName="parentLeftMargin" presStyleLbl="node1" presStyleIdx="0" presStyleCnt="4"/>
      <dgm:spPr/>
      <dgm:t>
        <a:bodyPr/>
        <a:lstStyle/>
        <a:p>
          <a:endParaRPr lang="zh-CN" altLang="en-US"/>
        </a:p>
      </dgm:t>
    </dgm:pt>
    <dgm:pt modelId="{68CB89AC-8219-4F12-86DE-03E0C5C326EC}" type="pres">
      <dgm:prSet presAssocID="{A5CB7DFB-8F62-4C43-92FF-D1411336606C}" presName="parentText" presStyleLbl="node1" presStyleIdx="1" presStyleCnt="4" custScaleX="94489" custScaleY="102078" custLinFactNeighborX="-2528" custLinFactNeighborY="9878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6B63B6C-7D0C-4964-9FA2-8A3FF3BD7077}" type="pres">
      <dgm:prSet presAssocID="{A5CB7DFB-8F62-4C43-92FF-D1411336606C}" presName="negativeSpace" presStyleCnt="0"/>
      <dgm:spPr/>
      <dgm:t>
        <a:bodyPr/>
        <a:lstStyle/>
        <a:p>
          <a:endParaRPr lang="zh-TW" altLang="en-US"/>
        </a:p>
      </dgm:t>
    </dgm:pt>
    <dgm:pt modelId="{C8F83C52-4344-4AA4-AF88-F22199C635D9}" type="pres">
      <dgm:prSet presAssocID="{A5CB7DFB-8F62-4C43-92FF-D1411336606C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FD54612-C497-4729-B11F-61734C2F6820}" type="pres">
      <dgm:prSet presAssocID="{71388F36-B44E-4BFA-89E2-C4CE08BF4007}" presName="spaceBetweenRectangles" presStyleCnt="0"/>
      <dgm:spPr/>
      <dgm:t>
        <a:bodyPr/>
        <a:lstStyle/>
        <a:p>
          <a:endParaRPr lang="zh-TW" altLang="en-US"/>
        </a:p>
      </dgm:t>
    </dgm:pt>
    <dgm:pt modelId="{A87276E4-3440-46F9-B472-89CD694FD088}" type="pres">
      <dgm:prSet presAssocID="{27E57221-414E-4335-81B7-F5DD09FC3267}" presName="parentLin" presStyleCnt="0"/>
      <dgm:spPr/>
      <dgm:t>
        <a:bodyPr/>
        <a:lstStyle/>
        <a:p>
          <a:endParaRPr lang="zh-TW" altLang="en-US"/>
        </a:p>
      </dgm:t>
    </dgm:pt>
    <dgm:pt modelId="{EF7E4E0C-FF05-453D-AA2E-96132EB3B8BB}" type="pres">
      <dgm:prSet presAssocID="{27E57221-414E-4335-81B7-F5DD09FC3267}" presName="parentLeftMargin" presStyleLbl="node1" presStyleIdx="1" presStyleCnt="4"/>
      <dgm:spPr/>
      <dgm:t>
        <a:bodyPr/>
        <a:lstStyle/>
        <a:p>
          <a:endParaRPr lang="zh-CN" altLang="en-US"/>
        </a:p>
      </dgm:t>
    </dgm:pt>
    <dgm:pt modelId="{A074602F-411B-4A2E-9FDC-A6326A63947E}" type="pres">
      <dgm:prSet presAssocID="{27E57221-414E-4335-81B7-F5DD09FC3267}" presName="parentText" presStyleLbl="node1" presStyleIdx="2" presStyleCnt="4" custScaleX="95985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B42DEFE-30D1-469D-9F5B-719D7A5D98E1}" type="pres">
      <dgm:prSet presAssocID="{27E57221-414E-4335-81B7-F5DD09FC3267}" presName="negativeSpace" presStyleCnt="0"/>
      <dgm:spPr/>
      <dgm:t>
        <a:bodyPr/>
        <a:lstStyle/>
        <a:p>
          <a:endParaRPr lang="zh-TW" altLang="en-US"/>
        </a:p>
      </dgm:t>
    </dgm:pt>
    <dgm:pt modelId="{EBBF2CAD-AEF3-47E7-9337-D13A6A105417}" type="pres">
      <dgm:prSet presAssocID="{27E57221-414E-4335-81B7-F5DD09FC3267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FDCBF81-3865-4C43-9666-BEB954458BFE}" type="pres">
      <dgm:prSet presAssocID="{64C81551-14E0-4DCA-AE9D-CCD2157CB11B}" presName="spaceBetweenRectangles" presStyleCnt="0"/>
      <dgm:spPr/>
      <dgm:t>
        <a:bodyPr/>
        <a:lstStyle/>
        <a:p>
          <a:endParaRPr lang="zh-CN" altLang="en-US"/>
        </a:p>
      </dgm:t>
    </dgm:pt>
    <dgm:pt modelId="{583733EC-A99D-49AB-8069-DDC86DDEDE4E}" type="pres">
      <dgm:prSet presAssocID="{990F7041-D50B-41C7-9CB7-8BCD7D624F17}" presName="parentLin" presStyleCnt="0"/>
      <dgm:spPr/>
      <dgm:t>
        <a:bodyPr/>
        <a:lstStyle/>
        <a:p>
          <a:endParaRPr lang="zh-CN" altLang="en-US"/>
        </a:p>
      </dgm:t>
    </dgm:pt>
    <dgm:pt modelId="{34627B30-F164-4504-8B49-528BA963FD87}" type="pres">
      <dgm:prSet presAssocID="{990F7041-D50B-41C7-9CB7-8BCD7D624F17}" presName="parentLeftMargin" presStyleLbl="node1" presStyleIdx="2" presStyleCnt="4"/>
      <dgm:spPr/>
      <dgm:t>
        <a:bodyPr/>
        <a:lstStyle/>
        <a:p>
          <a:endParaRPr lang="zh-CN" altLang="en-US"/>
        </a:p>
      </dgm:t>
    </dgm:pt>
    <dgm:pt modelId="{806D8523-E228-41FC-9E04-D271D1E96D4A}" type="pres">
      <dgm:prSet presAssocID="{990F7041-D50B-41C7-9CB7-8BCD7D624F17}" presName="parentText" presStyleLbl="node1" presStyleIdx="3" presStyleCnt="4" custScaleX="96434" custLinFactNeighborX="-2528" custLinFactNeighborY="-3888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CED7211-A6C8-4109-A1A6-5492A86D1B29}" type="pres">
      <dgm:prSet presAssocID="{990F7041-D50B-41C7-9CB7-8BCD7D624F17}" presName="negativeSpace" presStyleCnt="0"/>
      <dgm:spPr/>
      <dgm:t>
        <a:bodyPr/>
        <a:lstStyle/>
        <a:p>
          <a:endParaRPr lang="zh-CN" altLang="en-US"/>
        </a:p>
      </dgm:t>
    </dgm:pt>
    <dgm:pt modelId="{93677EA6-7237-4487-B5D0-342EC3107D71}" type="pres">
      <dgm:prSet presAssocID="{990F7041-D50B-41C7-9CB7-8BCD7D624F17}" presName="childText" presStyleLbl="conFgAcc1" presStyleIdx="3" presStyleCnt="4" custScaleY="10381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E19532C9-26DB-4377-BE4F-CA1BA651B465}" srcId="{990F7041-D50B-41C7-9CB7-8BCD7D624F17}" destId="{B63999C8-2916-402B-880C-47BCA9C517BE}" srcOrd="0" destOrd="0" parTransId="{22F787E5-2664-4BFE-AB45-B314FA48B4A2}" sibTransId="{996759D5-D13F-4744-8379-81B7F81FB8C6}"/>
    <dgm:cxn modelId="{EFC6D9C2-623C-4F64-ADEF-55288B7A6013}" type="presOf" srcId="{990F7041-D50B-41C7-9CB7-8BCD7D624F17}" destId="{34627B30-F164-4504-8B49-528BA963FD87}" srcOrd="0" destOrd="0" presId="urn:microsoft.com/office/officeart/2005/8/layout/list1"/>
    <dgm:cxn modelId="{A6C93B34-B49B-410B-B77B-530F85384BBA}" type="presOf" srcId="{76DCE3BF-2C8B-4994-AB41-1BAD89916023}" destId="{C8F83C52-4344-4AA4-AF88-F22199C635D9}" srcOrd="0" destOrd="0" presId="urn:microsoft.com/office/officeart/2005/8/layout/list1"/>
    <dgm:cxn modelId="{880CD232-FDE4-4680-BED4-87C4220A4C8A}" type="presOf" srcId="{20745229-17E7-4FA8-A01C-B5BE45543B6C}" destId="{C8F83C52-4344-4AA4-AF88-F22199C635D9}" srcOrd="0" destOrd="1" presId="urn:microsoft.com/office/officeart/2005/8/layout/list1"/>
    <dgm:cxn modelId="{87B5E2C1-E905-41E5-9F39-3C2453FC7DAA}" type="presOf" srcId="{27E57221-414E-4335-81B7-F5DD09FC3267}" destId="{EF7E4E0C-FF05-453D-AA2E-96132EB3B8BB}" srcOrd="0" destOrd="0" presId="urn:microsoft.com/office/officeart/2005/8/layout/list1"/>
    <dgm:cxn modelId="{B048B2FA-7F10-485C-BB46-53DF75E4A54D}" type="presOf" srcId="{B63999C8-2916-402B-880C-47BCA9C517BE}" destId="{93677EA6-7237-4487-B5D0-342EC3107D71}" srcOrd="0" destOrd="0" presId="urn:microsoft.com/office/officeart/2005/8/layout/list1"/>
    <dgm:cxn modelId="{B4CC9AF2-99B8-49F4-A754-F0BE04BEC770}" type="presOf" srcId="{A5CB7DFB-8F62-4C43-92FF-D1411336606C}" destId="{DC2AF4AF-4E54-48E1-BE22-842B102FE015}" srcOrd="0" destOrd="0" presId="urn:microsoft.com/office/officeart/2005/8/layout/list1"/>
    <dgm:cxn modelId="{62F61ACC-5F08-45A2-8DB8-1EEFFEC4DC0B}" srcId="{2B32A845-44B1-47D9-8520-CDDDB2480B84}" destId="{CF142B70-8E58-4279-9C54-313201F86401}" srcOrd="1" destOrd="0" parTransId="{63DAF05C-5E15-4D8B-8E72-C53C38F34E73}" sibTransId="{91D3B862-F02A-46CA-937C-0CB51FF8499A}"/>
    <dgm:cxn modelId="{2A15EE12-F2E5-4FA1-B9AB-4D47F8D5B9B5}" srcId="{7526F78A-D3B1-433D-A890-9858EF5A8B2A}" destId="{A5CB7DFB-8F62-4C43-92FF-D1411336606C}" srcOrd="1" destOrd="0" parTransId="{AA2D97E1-D26D-45B2-B605-193153B0324B}" sibTransId="{71388F36-B44E-4BFA-89E2-C4CE08BF4007}"/>
    <dgm:cxn modelId="{A12CE4BD-4280-4AC1-81A7-51E64195E034}" type="presOf" srcId="{A5CB7DFB-8F62-4C43-92FF-D1411336606C}" destId="{68CB89AC-8219-4F12-86DE-03E0C5C326EC}" srcOrd="1" destOrd="0" presId="urn:microsoft.com/office/officeart/2005/8/layout/list1"/>
    <dgm:cxn modelId="{E217759D-317D-4F11-AB08-DB45DFEFB061}" srcId="{7526F78A-D3B1-433D-A890-9858EF5A8B2A}" destId="{2B32A845-44B1-47D9-8520-CDDDB2480B84}" srcOrd="0" destOrd="0" parTransId="{24DC694C-C3E6-4473-B0A8-388FD339FEA6}" sibTransId="{9A827134-CD3A-439E-B2D3-89A39D3DC8F8}"/>
    <dgm:cxn modelId="{75EF78EA-F33B-49C3-9BAD-5ABD37DAFFC1}" srcId="{7526F78A-D3B1-433D-A890-9858EF5A8B2A}" destId="{990F7041-D50B-41C7-9CB7-8BCD7D624F17}" srcOrd="3" destOrd="0" parTransId="{7BFC1EDC-379A-43E4-AB42-C40B493EE0FA}" sibTransId="{ED97EF6A-599F-4C5E-AF1A-52560588FC94}"/>
    <dgm:cxn modelId="{05CC54E6-4697-4D8A-948F-E87D37936257}" type="presOf" srcId="{CF142B70-8E58-4279-9C54-313201F86401}" destId="{84712B8F-2F90-47FC-9C76-3E90E45829FC}" srcOrd="0" destOrd="1" presId="urn:microsoft.com/office/officeart/2005/8/layout/list1"/>
    <dgm:cxn modelId="{E0B7CA53-A80A-4AA0-AD30-3289ED2D5E76}" srcId="{A5CB7DFB-8F62-4C43-92FF-D1411336606C}" destId="{76DCE3BF-2C8B-4994-AB41-1BAD89916023}" srcOrd="0" destOrd="0" parTransId="{99322B6B-969D-471A-91A8-51484FC89FD7}" sibTransId="{0545B423-32B9-4FB5-BFBB-78316A71D7C5}"/>
    <dgm:cxn modelId="{DE2307B6-1A47-4B19-9812-0B3E8645E569}" srcId="{A5CB7DFB-8F62-4C43-92FF-D1411336606C}" destId="{20745229-17E7-4FA8-A01C-B5BE45543B6C}" srcOrd="1" destOrd="0" parTransId="{C72D29A1-3B9C-46FB-B898-022A93277261}" sibTransId="{2E98ED6D-52D3-49EF-9B3E-42F95713D2FD}"/>
    <dgm:cxn modelId="{262551D5-2DF4-4E0C-A5B4-02DB1E1286EF}" type="presOf" srcId="{2B32A845-44B1-47D9-8520-CDDDB2480B84}" destId="{EFAB7DDC-596D-455B-AC4A-A2C2E0486790}" srcOrd="1" destOrd="0" presId="urn:microsoft.com/office/officeart/2005/8/layout/list1"/>
    <dgm:cxn modelId="{163B6D1B-D718-4F2A-A41A-837154D37965}" type="presOf" srcId="{85582279-8DED-4D6D-97D1-2FB913254B43}" destId="{84712B8F-2F90-47FC-9C76-3E90E45829FC}" srcOrd="0" destOrd="0" presId="urn:microsoft.com/office/officeart/2005/8/layout/list1"/>
    <dgm:cxn modelId="{D116439A-0FFD-47B2-9A9E-8109D30D9F44}" srcId="{7526F78A-D3B1-433D-A890-9858EF5A8B2A}" destId="{27E57221-414E-4335-81B7-F5DD09FC3267}" srcOrd="2" destOrd="0" parTransId="{FA4224EF-74B2-4098-B2B1-BC5FB590EACB}" sibTransId="{64C81551-14E0-4DCA-AE9D-CCD2157CB11B}"/>
    <dgm:cxn modelId="{6CEACF71-1ED3-4D57-A260-9F579956BFA5}" srcId="{2B32A845-44B1-47D9-8520-CDDDB2480B84}" destId="{85582279-8DED-4D6D-97D1-2FB913254B43}" srcOrd="0" destOrd="0" parTransId="{5BA18511-93A7-4F67-8F5E-8016A530BC01}" sibTransId="{129186D3-E415-483F-811B-8D130261A09A}"/>
    <dgm:cxn modelId="{0A615848-53C9-45D4-A421-6EAFC1B8556C}" type="presOf" srcId="{166CC568-6A11-4C3B-9A8A-3CB2CAF59F4E}" destId="{EBBF2CAD-AEF3-47E7-9337-D13A6A105417}" srcOrd="0" destOrd="1" presId="urn:microsoft.com/office/officeart/2005/8/layout/list1"/>
    <dgm:cxn modelId="{05D0BE05-09E9-4E11-8697-2FE4CED52DD1}" type="presOf" srcId="{799A0927-409F-4559-B3AE-D45BBB88C1FF}" destId="{EBBF2CAD-AEF3-47E7-9337-D13A6A105417}" srcOrd="0" destOrd="0" presId="urn:microsoft.com/office/officeart/2005/8/layout/list1"/>
    <dgm:cxn modelId="{0A42FB45-850A-4A2B-B92A-1992873025B6}" type="presOf" srcId="{2B32A845-44B1-47D9-8520-CDDDB2480B84}" destId="{7A70ED60-E543-4F52-A3FF-28AFC77F4F79}" srcOrd="0" destOrd="0" presId="urn:microsoft.com/office/officeart/2005/8/layout/list1"/>
    <dgm:cxn modelId="{4728EA7B-7E73-4136-AB84-1E99BEB8AA02}" type="presOf" srcId="{7526F78A-D3B1-433D-A890-9858EF5A8B2A}" destId="{8943B1C8-9498-4388-A211-D0A240DE789B}" srcOrd="0" destOrd="0" presId="urn:microsoft.com/office/officeart/2005/8/layout/list1"/>
    <dgm:cxn modelId="{6C8BB485-60B6-46CC-A6E5-0F630F461A91}" srcId="{27E57221-414E-4335-81B7-F5DD09FC3267}" destId="{799A0927-409F-4559-B3AE-D45BBB88C1FF}" srcOrd="0" destOrd="0" parTransId="{D0A1061C-751F-4D7F-9C07-D634162C19A0}" sibTransId="{49B682DF-95CB-4BB4-BEB8-16A9C55861E2}"/>
    <dgm:cxn modelId="{0471D9DA-1AFC-421B-9F71-8D2E913B3FAF}" type="presOf" srcId="{5EB96425-C089-49AD-8108-D116E2475296}" destId="{93677EA6-7237-4487-B5D0-342EC3107D71}" srcOrd="0" destOrd="1" presId="urn:microsoft.com/office/officeart/2005/8/layout/list1"/>
    <dgm:cxn modelId="{788FBA78-AA6D-4664-9773-C110175B9A81}" srcId="{27E57221-414E-4335-81B7-F5DD09FC3267}" destId="{166CC568-6A11-4C3B-9A8A-3CB2CAF59F4E}" srcOrd="1" destOrd="0" parTransId="{E15A2688-0B9F-494C-806D-B029552CFDFC}" sibTransId="{27D75194-A2B3-4573-9D0E-2841C625FF43}"/>
    <dgm:cxn modelId="{42D3C469-7FA6-4197-891E-F9A8A27A318F}" type="presOf" srcId="{27E57221-414E-4335-81B7-F5DD09FC3267}" destId="{A074602F-411B-4A2E-9FDC-A6326A63947E}" srcOrd="1" destOrd="0" presId="urn:microsoft.com/office/officeart/2005/8/layout/list1"/>
    <dgm:cxn modelId="{6CF9CF97-1076-4BDD-8B1D-672A367C714B}" type="presOf" srcId="{990F7041-D50B-41C7-9CB7-8BCD7D624F17}" destId="{806D8523-E228-41FC-9E04-D271D1E96D4A}" srcOrd="1" destOrd="0" presId="urn:microsoft.com/office/officeart/2005/8/layout/list1"/>
    <dgm:cxn modelId="{C661CEF0-DEFB-497B-9089-69846163D0C3}" srcId="{990F7041-D50B-41C7-9CB7-8BCD7D624F17}" destId="{5EB96425-C089-49AD-8108-D116E2475296}" srcOrd="1" destOrd="0" parTransId="{4B505F30-7BB0-4974-8747-BD2ACFF461F2}" sibTransId="{9CA36961-15E5-4BB8-A18D-861F2A3F39D9}"/>
    <dgm:cxn modelId="{4D647E02-D040-479C-B3FA-05F3F95660F2}" type="presParOf" srcId="{8943B1C8-9498-4388-A211-D0A240DE789B}" destId="{4536EB4C-2156-49AB-B0DF-CBEAAF28DF91}" srcOrd="0" destOrd="0" presId="urn:microsoft.com/office/officeart/2005/8/layout/list1"/>
    <dgm:cxn modelId="{DE862C3D-A0A7-4B05-AC24-7F9841FB9F44}" type="presParOf" srcId="{4536EB4C-2156-49AB-B0DF-CBEAAF28DF91}" destId="{7A70ED60-E543-4F52-A3FF-28AFC77F4F79}" srcOrd="0" destOrd="0" presId="urn:microsoft.com/office/officeart/2005/8/layout/list1"/>
    <dgm:cxn modelId="{A358148A-0ED9-4A63-89E8-003241DB5065}" type="presParOf" srcId="{4536EB4C-2156-49AB-B0DF-CBEAAF28DF91}" destId="{EFAB7DDC-596D-455B-AC4A-A2C2E0486790}" srcOrd="1" destOrd="0" presId="urn:microsoft.com/office/officeart/2005/8/layout/list1"/>
    <dgm:cxn modelId="{6344002B-C79E-49A5-89BA-D5E407D4F634}" type="presParOf" srcId="{8943B1C8-9498-4388-A211-D0A240DE789B}" destId="{D7CF8AC6-8897-420A-B5FB-D44025F6D22A}" srcOrd="1" destOrd="0" presId="urn:microsoft.com/office/officeart/2005/8/layout/list1"/>
    <dgm:cxn modelId="{1E9332C0-E7F3-4EA6-B584-6B4D0DF3D393}" type="presParOf" srcId="{8943B1C8-9498-4388-A211-D0A240DE789B}" destId="{84712B8F-2F90-47FC-9C76-3E90E45829FC}" srcOrd="2" destOrd="0" presId="urn:microsoft.com/office/officeart/2005/8/layout/list1"/>
    <dgm:cxn modelId="{EB4646D6-3E18-4696-B7E1-C1E5F6543FF4}" type="presParOf" srcId="{8943B1C8-9498-4388-A211-D0A240DE789B}" destId="{8E6127E1-8093-4CF4-BCA0-0BD5C42E1328}" srcOrd="3" destOrd="0" presId="urn:microsoft.com/office/officeart/2005/8/layout/list1"/>
    <dgm:cxn modelId="{C358AE94-BC99-4686-B8BC-EC37E005330E}" type="presParOf" srcId="{8943B1C8-9498-4388-A211-D0A240DE789B}" destId="{5BEB8EB5-E208-422E-BA33-22DA303251F3}" srcOrd="4" destOrd="0" presId="urn:microsoft.com/office/officeart/2005/8/layout/list1"/>
    <dgm:cxn modelId="{A817067A-70F6-4356-9E43-42A869A050D2}" type="presParOf" srcId="{5BEB8EB5-E208-422E-BA33-22DA303251F3}" destId="{DC2AF4AF-4E54-48E1-BE22-842B102FE015}" srcOrd="0" destOrd="0" presId="urn:microsoft.com/office/officeart/2005/8/layout/list1"/>
    <dgm:cxn modelId="{5AF87F24-2E22-47E0-A6EC-A5AFC6C857C7}" type="presParOf" srcId="{5BEB8EB5-E208-422E-BA33-22DA303251F3}" destId="{68CB89AC-8219-4F12-86DE-03E0C5C326EC}" srcOrd="1" destOrd="0" presId="urn:microsoft.com/office/officeart/2005/8/layout/list1"/>
    <dgm:cxn modelId="{2942F537-2BA8-4344-9C3B-D957AD6698F5}" type="presParOf" srcId="{8943B1C8-9498-4388-A211-D0A240DE789B}" destId="{56B63B6C-7D0C-4964-9FA2-8A3FF3BD7077}" srcOrd="5" destOrd="0" presId="urn:microsoft.com/office/officeart/2005/8/layout/list1"/>
    <dgm:cxn modelId="{AB109874-DB4E-4A1E-8D91-36C0B6F4692F}" type="presParOf" srcId="{8943B1C8-9498-4388-A211-D0A240DE789B}" destId="{C8F83C52-4344-4AA4-AF88-F22199C635D9}" srcOrd="6" destOrd="0" presId="urn:microsoft.com/office/officeart/2005/8/layout/list1"/>
    <dgm:cxn modelId="{4887617C-46FD-4440-A0DB-00F43E5C507B}" type="presParOf" srcId="{8943B1C8-9498-4388-A211-D0A240DE789B}" destId="{CFD54612-C497-4729-B11F-61734C2F6820}" srcOrd="7" destOrd="0" presId="urn:microsoft.com/office/officeart/2005/8/layout/list1"/>
    <dgm:cxn modelId="{B2676B3B-C6B3-492A-99C2-96B40F70EF0B}" type="presParOf" srcId="{8943B1C8-9498-4388-A211-D0A240DE789B}" destId="{A87276E4-3440-46F9-B472-89CD694FD088}" srcOrd="8" destOrd="0" presId="urn:microsoft.com/office/officeart/2005/8/layout/list1"/>
    <dgm:cxn modelId="{064AC951-F5EF-4440-B587-C2F4F03589A3}" type="presParOf" srcId="{A87276E4-3440-46F9-B472-89CD694FD088}" destId="{EF7E4E0C-FF05-453D-AA2E-96132EB3B8BB}" srcOrd="0" destOrd="0" presId="urn:microsoft.com/office/officeart/2005/8/layout/list1"/>
    <dgm:cxn modelId="{B648566D-B3D4-4505-B387-85C90FAE50B2}" type="presParOf" srcId="{A87276E4-3440-46F9-B472-89CD694FD088}" destId="{A074602F-411B-4A2E-9FDC-A6326A63947E}" srcOrd="1" destOrd="0" presId="urn:microsoft.com/office/officeart/2005/8/layout/list1"/>
    <dgm:cxn modelId="{1237DFA2-E012-4EFA-9830-27E5F0AFE85A}" type="presParOf" srcId="{8943B1C8-9498-4388-A211-D0A240DE789B}" destId="{AB42DEFE-30D1-469D-9F5B-719D7A5D98E1}" srcOrd="9" destOrd="0" presId="urn:microsoft.com/office/officeart/2005/8/layout/list1"/>
    <dgm:cxn modelId="{1777FAC5-5BDE-4A5A-A126-412BD7A27F98}" type="presParOf" srcId="{8943B1C8-9498-4388-A211-D0A240DE789B}" destId="{EBBF2CAD-AEF3-47E7-9337-D13A6A105417}" srcOrd="10" destOrd="0" presId="urn:microsoft.com/office/officeart/2005/8/layout/list1"/>
    <dgm:cxn modelId="{198F7223-2954-4FB1-B20A-DF26C752D98B}" type="presParOf" srcId="{8943B1C8-9498-4388-A211-D0A240DE789B}" destId="{3FDCBF81-3865-4C43-9666-BEB954458BFE}" srcOrd="11" destOrd="0" presId="urn:microsoft.com/office/officeart/2005/8/layout/list1"/>
    <dgm:cxn modelId="{4F97CD00-490C-4D0A-9AD1-5282A8989011}" type="presParOf" srcId="{8943B1C8-9498-4388-A211-D0A240DE789B}" destId="{583733EC-A99D-49AB-8069-DDC86DDEDE4E}" srcOrd="12" destOrd="0" presId="urn:microsoft.com/office/officeart/2005/8/layout/list1"/>
    <dgm:cxn modelId="{F5B1D9A6-DFC5-4575-AF43-E1ED600720D0}" type="presParOf" srcId="{583733EC-A99D-49AB-8069-DDC86DDEDE4E}" destId="{34627B30-F164-4504-8B49-528BA963FD87}" srcOrd="0" destOrd="0" presId="urn:microsoft.com/office/officeart/2005/8/layout/list1"/>
    <dgm:cxn modelId="{598EE218-7D7C-4675-BA7E-A3AD2589B104}" type="presParOf" srcId="{583733EC-A99D-49AB-8069-DDC86DDEDE4E}" destId="{806D8523-E228-41FC-9E04-D271D1E96D4A}" srcOrd="1" destOrd="0" presId="urn:microsoft.com/office/officeart/2005/8/layout/list1"/>
    <dgm:cxn modelId="{D6831FC7-D441-4425-8699-A4B4F639C7E4}" type="presParOf" srcId="{8943B1C8-9498-4388-A211-D0A240DE789B}" destId="{0CED7211-A6C8-4109-A1A6-5492A86D1B29}" srcOrd="13" destOrd="0" presId="urn:microsoft.com/office/officeart/2005/8/layout/list1"/>
    <dgm:cxn modelId="{77DAB84A-669C-4558-8571-2F7764735CA1}" type="presParOf" srcId="{8943B1C8-9498-4388-A211-D0A240DE789B}" destId="{93677EA6-7237-4487-B5D0-342EC3107D71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526F78A-D3B1-433D-A890-9858EF5A8B2A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zh-CN" altLang="en-US"/>
        </a:p>
      </dgm:t>
    </dgm:pt>
    <dgm:pt modelId="{2B32A845-44B1-47D9-8520-CDDDB2480B84}">
      <dgm:prSet phldrT="[文本]" custT="1"/>
      <dgm:spPr>
        <a:solidFill>
          <a:srgbClr val="0C507F"/>
        </a:solidFill>
      </dgm:spPr>
      <dgm:t>
        <a:bodyPr/>
        <a:lstStyle/>
        <a:p>
          <a:r>
            <a:rPr lang="zh-CN" altLang="en-US" sz="1400" b="0" dirty="0" smtClean="0">
              <a:latin typeface="楷体" pitchFamily="49" charset="-122"/>
              <a:ea typeface="楷体" pitchFamily="49" charset="-122"/>
            </a:rPr>
            <a:t>更多的了解公司</a:t>
          </a:r>
          <a:endParaRPr lang="zh-CN" altLang="en-US" sz="1400" b="0" dirty="0">
            <a:latin typeface="楷体" pitchFamily="49" charset="-122"/>
            <a:ea typeface="楷体" pitchFamily="49" charset="-122"/>
          </a:endParaRPr>
        </a:p>
      </dgm:t>
    </dgm:pt>
    <dgm:pt modelId="{24DC694C-C3E6-4473-B0A8-388FD339FEA6}" type="parTrans" cxnId="{E217759D-317D-4F11-AB08-DB45DFEFB061}">
      <dgm:prSet/>
      <dgm:spPr/>
      <dgm:t>
        <a:bodyPr/>
        <a:lstStyle/>
        <a:p>
          <a:endParaRPr lang="zh-CN" altLang="en-US" b="1">
            <a:latin typeface="楷体" pitchFamily="49" charset="-122"/>
            <a:ea typeface="楷体" pitchFamily="49" charset="-122"/>
          </a:endParaRPr>
        </a:p>
      </dgm:t>
    </dgm:pt>
    <dgm:pt modelId="{9A827134-CD3A-439E-B2D3-89A39D3DC8F8}" type="sibTrans" cxnId="{E217759D-317D-4F11-AB08-DB45DFEFB061}">
      <dgm:prSet/>
      <dgm:spPr/>
      <dgm:t>
        <a:bodyPr/>
        <a:lstStyle/>
        <a:p>
          <a:endParaRPr lang="zh-CN" altLang="en-US" b="1">
            <a:latin typeface="楷体" pitchFamily="49" charset="-122"/>
            <a:ea typeface="楷体" pitchFamily="49" charset="-122"/>
          </a:endParaRPr>
        </a:p>
      </dgm:t>
    </dgm:pt>
    <dgm:pt modelId="{85582279-8DED-4D6D-97D1-2FB913254B43}">
      <dgm:prSet phldrT="[文本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 w="12700">
          <a:prstDash val="lgDash"/>
        </a:ln>
      </dgm:spPr>
      <dgm:t>
        <a:bodyPr/>
        <a:lstStyle/>
        <a:p>
          <a:r>
            <a:rPr lang="zh-CN" altLang="en-US" sz="1200" b="0" dirty="0" smtClean="0">
              <a:latin typeface="楷体" pitchFamily="49" charset="-122"/>
              <a:ea typeface="楷体" pitchFamily="49" charset="-122"/>
            </a:rPr>
            <a:t>截至</a:t>
          </a:r>
          <a:r>
            <a:rPr lang="en-US" altLang="zh-CN" sz="1200" b="0" dirty="0" smtClean="0">
              <a:latin typeface="楷体" pitchFamily="49" charset="-122"/>
              <a:ea typeface="楷体" pitchFamily="49" charset="-122"/>
            </a:rPr>
            <a:t>2017</a:t>
          </a:r>
          <a:r>
            <a:rPr lang="zh-CN" altLang="en-US" sz="1200" b="0" dirty="0" smtClean="0">
              <a:latin typeface="楷体" pitchFamily="49" charset="-122"/>
              <a:ea typeface="楷体" pitchFamily="49" charset="-122"/>
            </a:rPr>
            <a:t>年末，公司资产负债率高达</a:t>
          </a:r>
          <a:r>
            <a:rPr lang="en-US" altLang="zh-CN" sz="1200" b="0" dirty="0" smtClean="0">
              <a:latin typeface="楷体" pitchFamily="49" charset="-122"/>
              <a:ea typeface="楷体" pitchFamily="49" charset="-122"/>
            </a:rPr>
            <a:t>88.82%</a:t>
          </a:r>
          <a:r>
            <a:rPr lang="zh-CN" altLang="en-US" sz="1200" b="0" dirty="0" smtClean="0">
              <a:latin typeface="楷体" pitchFamily="49" charset="-122"/>
              <a:ea typeface="楷体" pitchFamily="49" charset="-122"/>
            </a:rPr>
            <a:t>，公司利息费用高达</a:t>
          </a:r>
          <a:r>
            <a:rPr lang="en-US" altLang="zh-CN" sz="1200" b="0" dirty="0" smtClean="0">
              <a:latin typeface="楷体" pitchFamily="49" charset="-122"/>
              <a:ea typeface="楷体" pitchFamily="49" charset="-122"/>
            </a:rPr>
            <a:t>17.59</a:t>
          </a:r>
          <a:r>
            <a:rPr lang="zh-CN" altLang="en-US" sz="1200" b="0" dirty="0" smtClean="0">
              <a:latin typeface="楷体" pitchFamily="49" charset="-122"/>
              <a:ea typeface="楷体" pitchFamily="49" charset="-122"/>
            </a:rPr>
            <a:t>亿元，且流动负债高达</a:t>
          </a:r>
          <a:r>
            <a:rPr lang="en-US" altLang="zh-CN" sz="1200" b="0" dirty="0" smtClean="0">
              <a:latin typeface="楷体" pitchFamily="49" charset="-122"/>
              <a:ea typeface="楷体" pitchFamily="49" charset="-122"/>
            </a:rPr>
            <a:t>227.52</a:t>
          </a:r>
          <a:r>
            <a:rPr lang="zh-CN" altLang="en-US" sz="1200" b="0" dirty="0" smtClean="0">
              <a:latin typeface="楷体" pitchFamily="49" charset="-122"/>
              <a:ea typeface="楷体" pitchFamily="49" charset="-122"/>
            </a:rPr>
            <a:t>亿元，面临较大的偿还压力</a:t>
          </a:r>
          <a:endParaRPr lang="zh-CN" altLang="en-US" sz="1200" b="0" dirty="0">
            <a:latin typeface="楷体" pitchFamily="49" charset="-122"/>
            <a:ea typeface="楷体" pitchFamily="49" charset="-122"/>
          </a:endParaRPr>
        </a:p>
      </dgm:t>
    </dgm:pt>
    <dgm:pt modelId="{5BA18511-93A7-4F67-8F5E-8016A530BC01}" type="parTrans" cxnId="{6CEACF71-1ED3-4D57-A260-9F579956BFA5}">
      <dgm:prSet/>
      <dgm:spPr/>
      <dgm:t>
        <a:bodyPr/>
        <a:lstStyle/>
        <a:p>
          <a:endParaRPr lang="zh-CN" altLang="en-US" b="1">
            <a:latin typeface="楷体" pitchFamily="49" charset="-122"/>
            <a:ea typeface="楷体" pitchFamily="49" charset="-122"/>
          </a:endParaRPr>
        </a:p>
      </dgm:t>
    </dgm:pt>
    <dgm:pt modelId="{129186D3-E415-483F-811B-8D130261A09A}" type="sibTrans" cxnId="{6CEACF71-1ED3-4D57-A260-9F579956BFA5}">
      <dgm:prSet/>
      <dgm:spPr/>
      <dgm:t>
        <a:bodyPr/>
        <a:lstStyle/>
        <a:p>
          <a:endParaRPr lang="zh-CN" altLang="en-US" b="1">
            <a:latin typeface="楷体" pitchFamily="49" charset="-122"/>
            <a:ea typeface="楷体" pitchFamily="49" charset="-122"/>
          </a:endParaRPr>
        </a:p>
      </dgm:t>
    </dgm:pt>
    <dgm:pt modelId="{A5CB7DFB-8F62-4C43-92FF-D1411336606C}">
      <dgm:prSet phldrT="[文本]" custT="1"/>
      <dgm:spPr>
        <a:solidFill>
          <a:srgbClr val="0C507F"/>
        </a:solidFill>
      </dgm:spPr>
      <dgm:t>
        <a:bodyPr/>
        <a:lstStyle/>
        <a:p>
          <a:r>
            <a:rPr lang="zh-CN" altLang="en-US" sz="1400" b="0" dirty="0" smtClean="0">
              <a:latin typeface="楷体" pitchFamily="49" charset="-122"/>
              <a:ea typeface="楷体" pitchFamily="49" charset="-122"/>
            </a:rPr>
            <a:t>监管预判</a:t>
          </a:r>
          <a:endParaRPr lang="zh-CN" altLang="en-US" sz="1400" b="0" dirty="0">
            <a:latin typeface="楷体" pitchFamily="49" charset="-122"/>
            <a:ea typeface="楷体" pitchFamily="49" charset="-122"/>
          </a:endParaRPr>
        </a:p>
      </dgm:t>
    </dgm:pt>
    <dgm:pt modelId="{AA2D97E1-D26D-45B2-B605-193153B0324B}" type="parTrans" cxnId="{2A15EE12-F2E5-4FA1-B9AB-4D47F8D5B9B5}">
      <dgm:prSet/>
      <dgm:spPr/>
      <dgm:t>
        <a:bodyPr/>
        <a:lstStyle/>
        <a:p>
          <a:endParaRPr lang="zh-CN" altLang="en-US" b="1">
            <a:latin typeface="楷体" pitchFamily="49" charset="-122"/>
            <a:ea typeface="楷体" pitchFamily="49" charset="-122"/>
          </a:endParaRPr>
        </a:p>
      </dgm:t>
    </dgm:pt>
    <dgm:pt modelId="{71388F36-B44E-4BFA-89E2-C4CE08BF4007}" type="sibTrans" cxnId="{2A15EE12-F2E5-4FA1-B9AB-4D47F8D5B9B5}">
      <dgm:prSet/>
      <dgm:spPr/>
      <dgm:t>
        <a:bodyPr/>
        <a:lstStyle/>
        <a:p>
          <a:endParaRPr lang="zh-CN" altLang="en-US" b="1">
            <a:latin typeface="楷体" pitchFamily="49" charset="-122"/>
            <a:ea typeface="楷体" pitchFamily="49" charset="-122"/>
          </a:endParaRPr>
        </a:p>
      </dgm:t>
    </dgm:pt>
    <dgm:pt modelId="{76DCE3BF-2C8B-4994-AB41-1BAD89916023}">
      <dgm:prSet phldrT="[文本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 w="12700">
          <a:prstDash val="lgDash"/>
        </a:ln>
      </dgm:spPr>
      <dgm:t>
        <a:bodyPr/>
        <a:lstStyle/>
        <a:p>
          <a:r>
            <a:rPr lang="zh-CN" altLang="en-US" sz="1200" b="0" dirty="0" smtClean="0">
              <a:latin typeface="楷体" pitchFamily="49" charset="-122"/>
              <a:ea typeface="楷体" pitchFamily="49" charset="-122"/>
            </a:rPr>
            <a:t>为控股股东承接债务推进重组涉嫌侵占上市公司利益</a:t>
          </a:r>
          <a:endParaRPr lang="zh-CN" altLang="en-US" sz="1200" b="0" dirty="0">
            <a:latin typeface="楷体" pitchFamily="49" charset="-122"/>
            <a:ea typeface="楷体" pitchFamily="49" charset="-122"/>
          </a:endParaRPr>
        </a:p>
      </dgm:t>
    </dgm:pt>
    <dgm:pt modelId="{99322B6B-969D-471A-91A8-51484FC89FD7}" type="parTrans" cxnId="{E0B7CA53-A80A-4AA0-AD30-3289ED2D5E76}">
      <dgm:prSet/>
      <dgm:spPr/>
      <dgm:t>
        <a:bodyPr/>
        <a:lstStyle/>
        <a:p>
          <a:endParaRPr lang="zh-CN" altLang="en-US" b="1">
            <a:latin typeface="楷体" pitchFamily="49" charset="-122"/>
            <a:ea typeface="楷体" pitchFamily="49" charset="-122"/>
          </a:endParaRPr>
        </a:p>
      </dgm:t>
    </dgm:pt>
    <dgm:pt modelId="{0545B423-32B9-4FB5-BFBB-78316A71D7C5}" type="sibTrans" cxnId="{E0B7CA53-A80A-4AA0-AD30-3289ED2D5E76}">
      <dgm:prSet/>
      <dgm:spPr/>
      <dgm:t>
        <a:bodyPr/>
        <a:lstStyle/>
        <a:p>
          <a:endParaRPr lang="zh-CN" altLang="en-US" b="1">
            <a:latin typeface="楷体" pitchFamily="49" charset="-122"/>
            <a:ea typeface="楷体" pitchFamily="49" charset="-122"/>
          </a:endParaRPr>
        </a:p>
      </dgm:t>
    </dgm:pt>
    <dgm:pt modelId="{27E57221-414E-4335-81B7-F5DD09FC3267}">
      <dgm:prSet phldrT="[文本]" custT="1"/>
      <dgm:spPr>
        <a:solidFill>
          <a:srgbClr val="0C507F"/>
        </a:solidFill>
      </dgm:spPr>
      <dgm:t>
        <a:bodyPr/>
        <a:lstStyle/>
        <a:p>
          <a:r>
            <a:rPr lang="zh-CN" altLang="en-US" sz="1400" b="0" dirty="0" smtClean="0">
              <a:latin typeface="楷体" pitchFamily="49" charset="-122"/>
              <a:ea typeface="楷体" pitchFamily="49" charset="-122"/>
            </a:rPr>
            <a:t>监管工作</a:t>
          </a:r>
          <a:endParaRPr lang="zh-CN" altLang="en-US" sz="1400" b="0" dirty="0">
            <a:latin typeface="楷体" pitchFamily="49" charset="-122"/>
            <a:ea typeface="楷体" pitchFamily="49" charset="-122"/>
          </a:endParaRPr>
        </a:p>
      </dgm:t>
    </dgm:pt>
    <dgm:pt modelId="{FA4224EF-74B2-4098-B2B1-BC5FB590EACB}" type="parTrans" cxnId="{D116439A-0FFD-47B2-9A9E-8109D30D9F44}">
      <dgm:prSet/>
      <dgm:spPr/>
      <dgm:t>
        <a:bodyPr/>
        <a:lstStyle/>
        <a:p>
          <a:endParaRPr lang="zh-CN" altLang="en-US" b="1">
            <a:latin typeface="楷体" pitchFamily="49" charset="-122"/>
            <a:ea typeface="楷体" pitchFamily="49" charset="-122"/>
          </a:endParaRPr>
        </a:p>
      </dgm:t>
    </dgm:pt>
    <dgm:pt modelId="{64C81551-14E0-4DCA-AE9D-CCD2157CB11B}" type="sibTrans" cxnId="{D116439A-0FFD-47B2-9A9E-8109D30D9F44}">
      <dgm:prSet/>
      <dgm:spPr/>
      <dgm:t>
        <a:bodyPr/>
        <a:lstStyle/>
        <a:p>
          <a:endParaRPr lang="zh-CN" altLang="en-US" b="1">
            <a:latin typeface="楷体" pitchFamily="49" charset="-122"/>
            <a:ea typeface="楷体" pitchFamily="49" charset="-122"/>
          </a:endParaRPr>
        </a:p>
      </dgm:t>
    </dgm:pt>
    <dgm:pt modelId="{799A0927-409F-4559-B3AE-D45BBB88C1FF}">
      <dgm:prSet phldrT="[文本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 w="12700">
          <a:prstDash val="lgDash"/>
        </a:ln>
      </dgm:spPr>
      <dgm:t>
        <a:bodyPr/>
        <a:lstStyle/>
        <a:p>
          <a:r>
            <a:rPr lang="zh-CN" altLang="en-US" sz="1200" b="0" dirty="0" smtClean="0">
              <a:latin typeface="楷体" pitchFamily="49" charset="-122"/>
              <a:ea typeface="楷体" pitchFamily="49" charset="-122"/>
            </a:rPr>
            <a:t>发出监管工作函要求结合公司流动负债及公司债券到期情况，说明公司是否存在资金风险及债务偿付风险</a:t>
          </a:r>
          <a:endParaRPr lang="zh-CN" altLang="en-US" sz="1200" b="0" dirty="0">
            <a:latin typeface="楷体" pitchFamily="49" charset="-122"/>
            <a:ea typeface="楷体" pitchFamily="49" charset="-122"/>
          </a:endParaRPr>
        </a:p>
      </dgm:t>
    </dgm:pt>
    <dgm:pt modelId="{D0A1061C-751F-4D7F-9C07-D634162C19A0}" type="parTrans" cxnId="{6C8BB485-60B6-46CC-A6E5-0F630F461A91}">
      <dgm:prSet/>
      <dgm:spPr/>
      <dgm:t>
        <a:bodyPr/>
        <a:lstStyle/>
        <a:p>
          <a:endParaRPr lang="zh-CN" altLang="en-US" b="1">
            <a:latin typeface="楷体" pitchFamily="49" charset="-122"/>
            <a:ea typeface="楷体" pitchFamily="49" charset="-122"/>
          </a:endParaRPr>
        </a:p>
      </dgm:t>
    </dgm:pt>
    <dgm:pt modelId="{49B682DF-95CB-4BB4-BEB8-16A9C55861E2}" type="sibTrans" cxnId="{6C8BB485-60B6-46CC-A6E5-0F630F461A91}">
      <dgm:prSet/>
      <dgm:spPr/>
      <dgm:t>
        <a:bodyPr/>
        <a:lstStyle/>
        <a:p>
          <a:endParaRPr lang="zh-CN" altLang="en-US" b="1">
            <a:latin typeface="楷体" pitchFamily="49" charset="-122"/>
            <a:ea typeface="楷体" pitchFamily="49" charset="-122"/>
          </a:endParaRPr>
        </a:p>
      </dgm:t>
    </dgm:pt>
    <dgm:pt modelId="{B63999C8-2916-402B-880C-47BCA9C517BE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 w="12700">
          <a:prstDash val="lgDash"/>
        </a:ln>
      </dgm:spPr>
      <dgm:t>
        <a:bodyPr/>
        <a:lstStyle/>
        <a:p>
          <a:r>
            <a:rPr lang="en-US" altLang="zh-TW" sz="1100" b="0" dirty="0" smtClean="0">
              <a:latin typeface="楷体" pitchFamily="49" charset="-122"/>
              <a:ea typeface="楷体" pitchFamily="49" charset="-122"/>
            </a:rPr>
            <a:t>2018</a:t>
          </a:r>
          <a:r>
            <a:rPr lang="zh-CN" altLang="en-US" sz="1100" b="0" dirty="0" smtClean="0">
              <a:latin typeface="楷体" pitchFamily="49" charset="-122"/>
              <a:ea typeface="楷体" pitchFamily="49" charset="-122"/>
            </a:rPr>
            <a:t>年</a:t>
          </a:r>
          <a:r>
            <a:rPr lang="en-US" altLang="zh-CN" sz="1100" b="0" dirty="0" smtClean="0">
              <a:latin typeface="楷体" pitchFamily="49" charset="-122"/>
              <a:ea typeface="楷体" pitchFamily="49" charset="-122"/>
            </a:rPr>
            <a:t>6</a:t>
          </a:r>
          <a:r>
            <a:rPr lang="zh-CN" altLang="en-US" sz="1100" b="0" dirty="0" smtClean="0">
              <a:latin typeface="楷体" pitchFamily="49" charset="-122"/>
              <a:ea typeface="楷体" pitchFamily="49" charset="-122"/>
            </a:rPr>
            <a:t>月</a:t>
          </a:r>
          <a:r>
            <a:rPr lang="en-US" altLang="zh-CN" sz="1100" b="0" dirty="0" smtClean="0">
              <a:latin typeface="楷体" pitchFamily="49" charset="-122"/>
              <a:ea typeface="楷体" pitchFamily="49" charset="-122"/>
            </a:rPr>
            <a:t>5</a:t>
          </a:r>
          <a:r>
            <a:rPr lang="zh-CN" altLang="en-US" sz="1100" b="0" dirty="0" smtClean="0">
              <a:latin typeface="楷体" pitchFamily="49" charset="-122"/>
              <a:ea typeface="楷体" pitchFamily="49" charset="-122"/>
            </a:rPr>
            <a:t>日，公司公告终止债务承接</a:t>
          </a:r>
          <a:endParaRPr lang="zh-TW" altLang="en-US" sz="1100" b="0" dirty="0">
            <a:latin typeface="楷体" pitchFamily="49" charset="-122"/>
            <a:ea typeface="楷体" pitchFamily="49" charset="-122"/>
          </a:endParaRPr>
        </a:p>
      </dgm:t>
    </dgm:pt>
    <dgm:pt modelId="{22F787E5-2664-4BFE-AB45-B314FA48B4A2}" type="parTrans" cxnId="{E19532C9-26DB-4377-BE4F-CA1BA651B465}">
      <dgm:prSet/>
      <dgm:spPr/>
      <dgm:t>
        <a:bodyPr/>
        <a:lstStyle/>
        <a:p>
          <a:endParaRPr lang="zh-TW" altLang="en-US"/>
        </a:p>
      </dgm:t>
    </dgm:pt>
    <dgm:pt modelId="{996759D5-D13F-4744-8379-81B7F81FB8C6}" type="sibTrans" cxnId="{E19532C9-26DB-4377-BE4F-CA1BA651B465}">
      <dgm:prSet/>
      <dgm:spPr/>
      <dgm:t>
        <a:bodyPr/>
        <a:lstStyle/>
        <a:p>
          <a:endParaRPr lang="zh-TW" altLang="en-US"/>
        </a:p>
      </dgm:t>
    </dgm:pt>
    <dgm:pt modelId="{990F7041-D50B-41C7-9CB7-8BCD7D624F17}">
      <dgm:prSet custT="1"/>
      <dgm:spPr>
        <a:solidFill>
          <a:srgbClr val="0C507F"/>
        </a:solidFill>
      </dgm:spPr>
      <dgm:t>
        <a:bodyPr/>
        <a:lstStyle/>
        <a:p>
          <a:r>
            <a:rPr lang="zh-CN" altLang="en-US" sz="1400" b="0" dirty="0" smtClean="0">
              <a:latin typeface="楷体" pitchFamily="49" charset="-122"/>
              <a:ea typeface="楷体" pitchFamily="49" charset="-122"/>
            </a:rPr>
            <a:t>监管效果</a:t>
          </a:r>
          <a:endParaRPr lang="zh-TW" altLang="en-US" sz="1400" b="0" dirty="0">
            <a:latin typeface="楷体" pitchFamily="49" charset="-122"/>
            <a:ea typeface="楷体" pitchFamily="49" charset="-122"/>
          </a:endParaRPr>
        </a:p>
      </dgm:t>
    </dgm:pt>
    <dgm:pt modelId="{ED97EF6A-599F-4C5E-AF1A-52560588FC94}" type="sibTrans" cxnId="{75EF78EA-F33B-49C3-9BAD-5ABD37DAFFC1}">
      <dgm:prSet/>
      <dgm:spPr/>
      <dgm:t>
        <a:bodyPr/>
        <a:lstStyle/>
        <a:p>
          <a:endParaRPr lang="zh-TW" altLang="en-US"/>
        </a:p>
      </dgm:t>
    </dgm:pt>
    <dgm:pt modelId="{7BFC1EDC-379A-43E4-AB42-C40B493EE0FA}" type="parTrans" cxnId="{75EF78EA-F33B-49C3-9BAD-5ABD37DAFFC1}">
      <dgm:prSet/>
      <dgm:spPr/>
      <dgm:t>
        <a:bodyPr/>
        <a:lstStyle/>
        <a:p>
          <a:endParaRPr lang="zh-TW" altLang="en-US"/>
        </a:p>
      </dgm:t>
    </dgm:pt>
    <dgm:pt modelId="{20745229-17E7-4FA8-A01C-B5BE45543B6C}">
      <dgm:prSet phldrT="[文本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 w="12700">
          <a:prstDash val="lgDash"/>
        </a:ln>
      </dgm:spPr>
      <dgm:t>
        <a:bodyPr/>
        <a:lstStyle/>
        <a:p>
          <a:r>
            <a:rPr lang="zh-CN" altLang="en-US" sz="1200" b="0" dirty="0" smtClean="0">
              <a:latin typeface="楷体" pitchFamily="49" charset="-122"/>
              <a:ea typeface="楷体" pitchFamily="49" charset="-122"/>
            </a:rPr>
            <a:t>公司为收购资产增加</a:t>
          </a:r>
          <a:r>
            <a:rPr lang="en-US" altLang="zh-CN" sz="1200" b="0" dirty="0" smtClean="0">
              <a:latin typeface="楷体" pitchFamily="49" charset="-122"/>
              <a:ea typeface="楷体" pitchFamily="49" charset="-122"/>
            </a:rPr>
            <a:t>63</a:t>
          </a:r>
          <a:r>
            <a:rPr lang="zh-CN" altLang="en-US" sz="1200" b="0" dirty="0" smtClean="0">
              <a:latin typeface="楷体" pitchFamily="49" charset="-122"/>
              <a:ea typeface="楷体" pitchFamily="49" charset="-122"/>
            </a:rPr>
            <a:t>亿债务杠杆，如标的公司经营不及预期，公司会面临偿付风险</a:t>
          </a:r>
          <a:endParaRPr lang="zh-CN" altLang="en-US" sz="1200" b="0" dirty="0">
            <a:latin typeface="楷体" pitchFamily="49" charset="-122"/>
            <a:ea typeface="楷体" pitchFamily="49" charset="-122"/>
          </a:endParaRPr>
        </a:p>
      </dgm:t>
    </dgm:pt>
    <dgm:pt modelId="{C72D29A1-3B9C-46FB-B898-022A93277261}" type="parTrans" cxnId="{DE2307B6-1A47-4B19-9812-0B3E8645E569}">
      <dgm:prSet/>
      <dgm:spPr/>
      <dgm:t>
        <a:bodyPr/>
        <a:lstStyle/>
        <a:p>
          <a:endParaRPr lang="zh-CN" altLang="en-US"/>
        </a:p>
      </dgm:t>
    </dgm:pt>
    <dgm:pt modelId="{2E98ED6D-52D3-49EF-9B3E-42F95713D2FD}" type="sibTrans" cxnId="{DE2307B6-1A47-4B19-9812-0B3E8645E569}">
      <dgm:prSet/>
      <dgm:spPr/>
      <dgm:t>
        <a:bodyPr/>
        <a:lstStyle/>
        <a:p>
          <a:endParaRPr lang="zh-CN" altLang="en-US"/>
        </a:p>
      </dgm:t>
    </dgm:pt>
    <dgm:pt modelId="{CF142B70-8E58-4279-9C54-313201F86401}">
      <dgm:prSet phldrT="[文本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 w="12700">
          <a:prstDash val="lgDash"/>
        </a:ln>
      </dgm:spPr>
      <dgm:t>
        <a:bodyPr/>
        <a:lstStyle/>
        <a:p>
          <a:r>
            <a:rPr lang="zh-CN" altLang="en-US" sz="1200" b="0" dirty="0" smtClean="0">
              <a:latin typeface="楷体" pitchFamily="49" charset="-122"/>
              <a:ea typeface="楷体" pitchFamily="49" charset="-122"/>
            </a:rPr>
            <a:t>公司将向控股股东的内部借款转换为对银行借款，形成上市公司对外的强制性还本付息义务，进一步增加公司的偿债压力</a:t>
          </a:r>
          <a:endParaRPr lang="zh-CN" altLang="en-US" sz="1200" b="0" dirty="0">
            <a:latin typeface="楷体" pitchFamily="49" charset="-122"/>
            <a:ea typeface="楷体" pitchFamily="49" charset="-122"/>
          </a:endParaRPr>
        </a:p>
      </dgm:t>
    </dgm:pt>
    <dgm:pt modelId="{63DAF05C-5E15-4D8B-8E72-C53C38F34E73}" type="parTrans" cxnId="{62F61ACC-5F08-45A2-8DB8-1EEFFEC4DC0B}">
      <dgm:prSet/>
      <dgm:spPr/>
      <dgm:t>
        <a:bodyPr/>
        <a:lstStyle/>
        <a:p>
          <a:endParaRPr lang="zh-CN" altLang="en-US"/>
        </a:p>
      </dgm:t>
    </dgm:pt>
    <dgm:pt modelId="{91D3B862-F02A-46CA-937C-0CB51FF8499A}" type="sibTrans" cxnId="{62F61ACC-5F08-45A2-8DB8-1EEFFEC4DC0B}">
      <dgm:prSet/>
      <dgm:spPr/>
      <dgm:t>
        <a:bodyPr/>
        <a:lstStyle/>
        <a:p>
          <a:endParaRPr lang="zh-CN" altLang="en-US"/>
        </a:p>
      </dgm:t>
    </dgm:pt>
    <dgm:pt modelId="{1B165322-1A55-40DA-A784-7FFB370CAA05}">
      <dgm:prSet phldrT="[文本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 w="12700">
          <a:prstDash val="lgDash"/>
        </a:ln>
      </dgm:spPr>
      <dgm:t>
        <a:bodyPr/>
        <a:lstStyle/>
        <a:p>
          <a:r>
            <a:rPr lang="zh-CN" altLang="en-US" sz="1200" b="0" dirty="0" smtClean="0">
              <a:latin typeface="楷体" pitchFamily="49" charset="-122"/>
              <a:ea typeface="楷体" pitchFamily="49" charset="-122"/>
            </a:rPr>
            <a:t>控股股东向公司提供资金</a:t>
          </a:r>
          <a:r>
            <a:rPr lang="en-US" altLang="zh-CN" sz="1200" b="0" dirty="0" smtClean="0">
              <a:latin typeface="楷体" pitchFamily="49" charset="-122"/>
              <a:ea typeface="楷体" pitchFamily="49" charset="-122"/>
            </a:rPr>
            <a:t>70</a:t>
          </a:r>
          <a:r>
            <a:rPr lang="zh-CN" altLang="en-US" sz="1200" b="0" dirty="0" smtClean="0">
              <a:latin typeface="楷体" pitchFamily="49" charset="-122"/>
              <a:ea typeface="楷体" pitchFamily="49" charset="-122"/>
            </a:rPr>
            <a:t>亿，其中</a:t>
          </a:r>
          <a:r>
            <a:rPr lang="en-US" altLang="zh-CN" sz="1200" b="0" dirty="0" smtClean="0">
              <a:latin typeface="楷体" pitchFamily="49" charset="-122"/>
              <a:ea typeface="楷体" pitchFamily="49" charset="-122"/>
            </a:rPr>
            <a:t>50</a:t>
          </a:r>
          <a:r>
            <a:rPr lang="zh-CN" altLang="en-US" sz="1200" b="0" dirty="0" smtClean="0">
              <a:latin typeface="楷体" pitchFamily="49" charset="-122"/>
              <a:ea typeface="楷体" pitchFamily="49" charset="-122"/>
            </a:rPr>
            <a:t>亿是</a:t>
          </a:r>
          <a:r>
            <a:rPr lang="en-US" altLang="zh-CN" sz="1200" b="0" dirty="0" smtClean="0">
              <a:latin typeface="楷体" pitchFamily="49" charset="-122"/>
              <a:ea typeface="楷体" pitchFamily="49" charset="-122"/>
            </a:rPr>
            <a:t>2018</a:t>
          </a:r>
          <a:r>
            <a:rPr lang="zh-CN" altLang="en-US" sz="1200" b="0" dirty="0" smtClean="0">
              <a:latin typeface="楷体" pitchFamily="49" charset="-122"/>
              <a:ea typeface="楷体" pitchFamily="49" charset="-122"/>
            </a:rPr>
            <a:t>年</a:t>
          </a:r>
          <a:r>
            <a:rPr lang="en-US" altLang="zh-CN" sz="1200" b="0" dirty="0" smtClean="0">
              <a:latin typeface="楷体" pitchFamily="49" charset="-122"/>
              <a:ea typeface="楷体" pitchFamily="49" charset="-122"/>
            </a:rPr>
            <a:t>4</a:t>
          </a:r>
          <a:r>
            <a:rPr lang="zh-CN" altLang="en-US" sz="1200" b="0" dirty="0" smtClean="0">
              <a:latin typeface="楷体" pitchFamily="49" charset="-122"/>
              <a:ea typeface="楷体" pitchFamily="49" charset="-122"/>
            </a:rPr>
            <a:t>月份新增债务，真实性存疑</a:t>
          </a:r>
          <a:endParaRPr lang="zh-CN" altLang="en-US" sz="1200" b="0" dirty="0">
            <a:latin typeface="楷体" pitchFamily="49" charset="-122"/>
            <a:ea typeface="楷体" pitchFamily="49" charset="-122"/>
          </a:endParaRPr>
        </a:p>
      </dgm:t>
    </dgm:pt>
    <dgm:pt modelId="{64A5EAA9-312A-43D1-A004-8A6231545E2D}" type="parTrans" cxnId="{CC2A5CF1-A5F6-409E-87F4-FAF59942B2FC}">
      <dgm:prSet/>
      <dgm:spPr/>
      <dgm:t>
        <a:bodyPr/>
        <a:lstStyle/>
        <a:p>
          <a:endParaRPr lang="zh-CN" altLang="en-US"/>
        </a:p>
      </dgm:t>
    </dgm:pt>
    <dgm:pt modelId="{17F0DD67-3730-4356-8C19-89916703C09A}" type="sibTrans" cxnId="{CC2A5CF1-A5F6-409E-87F4-FAF59942B2FC}">
      <dgm:prSet/>
      <dgm:spPr/>
      <dgm:t>
        <a:bodyPr/>
        <a:lstStyle/>
        <a:p>
          <a:endParaRPr lang="zh-CN" altLang="en-US"/>
        </a:p>
      </dgm:t>
    </dgm:pt>
    <dgm:pt modelId="{6EA9C1FA-E383-4BF0-83E7-F92C1D8A96A6}">
      <dgm:prSet phldrT="[文本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 w="12700">
          <a:prstDash val="lgDash"/>
        </a:ln>
      </dgm:spPr>
      <dgm:t>
        <a:bodyPr/>
        <a:lstStyle/>
        <a:p>
          <a:r>
            <a:rPr lang="zh-CN" altLang="en-US" sz="1200" b="0" dirty="0" smtClean="0">
              <a:latin typeface="楷体" pitchFamily="49" charset="-122"/>
              <a:ea typeface="楷体" pitchFamily="49" charset="-122"/>
            </a:rPr>
            <a:t>重组标的的优质性存疑</a:t>
          </a:r>
          <a:endParaRPr lang="zh-CN" altLang="en-US" sz="1200" b="0" dirty="0">
            <a:latin typeface="楷体" pitchFamily="49" charset="-122"/>
            <a:ea typeface="楷体" pitchFamily="49" charset="-122"/>
          </a:endParaRPr>
        </a:p>
      </dgm:t>
    </dgm:pt>
    <dgm:pt modelId="{A527CAED-346F-416F-B40C-866C672681A6}" type="parTrans" cxnId="{88DE43C3-3645-437E-B0A4-315B7FC3EB5E}">
      <dgm:prSet/>
      <dgm:spPr/>
      <dgm:t>
        <a:bodyPr/>
        <a:lstStyle/>
        <a:p>
          <a:endParaRPr lang="zh-CN" altLang="en-US"/>
        </a:p>
      </dgm:t>
    </dgm:pt>
    <dgm:pt modelId="{94934190-939D-43D1-919E-19BD7EBB6865}" type="sibTrans" cxnId="{88DE43C3-3645-437E-B0A4-315B7FC3EB5E}">
      <dgm:prSet/>
      <dgm:spPr/>
      <dgm:t>
        <a:bodyPr/>
        <a:lstStyle/>
        <a:p>
          <a:endParaRPr lang="zh-CN" altLang="en-US"/>
        </a:p>
      </dgm:t>
    </dgm:pt>
    <dgm:pt modelId="{8943B1C8-9498-4388-A211-D0A240DE789B}" type="pres">
      <dgm:prSet presAssocID="{7526F78A-D3B1-433D-A890-9858EF5A8B2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4536EB4C-2156-49AB-B0DF-CBEAAF28DF91}" type="pres">
      <dgm:prSet presAssocID="{2B32A845-44B1-47D9-8520-CDDDB2480B84}" presName="parentLin" presStyleCnt="0"/>
      <dgm:spPr/>
      <dgm:t>
        <a:bodyPr/>
        <a:lstStyle/>
        <a:p>
          <a:endParaRPr lang="zh-TW" altLang="en-US"/>
        </a:p>
      </dgm:t>
    </dgm:pt>
    <dgm:pt modelId="{7A70ED60-E543-4F52-A3FF-28AFC77F4F79}" type="pres">
      <dgm:prSet presAssocID="{2B32A845-44B1-47D9-8520-CDDDB2480B84}" presName="parentLeftMargin" presStyleLbl="node1" presStyleIdx="0" presStyleCnt="4"/>
      <dgm:spPr/>
      <dgm:t>
        <a:bodyPr/>
        <a:lstStyle/>
        <a:p>
          <a:endParaRPr lang="zh-CN" altLang="en-US"/>
        </a:p>
      </dgm:t>
    </dgm:pt>
    <dgm:pt modelId="{EFAB7DDC-596D-455B-AC4A-A2C2E0486790}" type="pres">
      <dgm:prSet presAssocID="{2B32A845-44B1-47D9-8520-CDDDB2480B84}" presName="parentText" presStyleLbl="node1" presStyleIdx="0" presStyleCnt="4" custScaleX="94465" custScaleY="109648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7CF8AC6-8897-420A-B5FB-D44025F6D22A}" type="pres">
      <dgm:prSet presAssocID="{2B32A845-44B1-47D9-8520-CDDDB2480B84}" presName="negativeSpace" presStyleCnt="0"/>
      <dgm:spPr/>
      <dgm:t>
        <a:bodyPr/>
        <a:lstStyle/>
        <a:p>
          <a:endParaRPr lang="zh-TW" altLang="en-US"/>
        </a:p>
      </dgm:t>
    </dgm:pt>
    <dgm:pt modelId="{84712B8F-2F90-47FC-9C76-3E90E45829FC}" type="pres">
      <dgm:prSet presAssocID="{2B32A845-44B1-47D9-8520-CDDDB2480B84}" presName="childText" presStyleLbl="conFgAcc1" presStyleIdx="0" presStyleCnt="4" custScaleY="96378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E6127E1-8093-4CF4-BCA0-0BD5C42E1328}" type="pres">
      <dgm:prSet presAssocID="{9A827134-CD3A-439E-B2D3-89A39D3DC8F8}" presName="spaceBetweenRectangles" presStyleCnt="0"/>
      <dgm:spPr/>
      <dgm:t>
        <a:bodyPr/>
        <a:lstStyle/>
        <a:p>
          <a:endParaRPr lang="zh-TW" altLang="en-US"/>
        </a:p>
      </dgm:t>
    </dgm:pt>
    <dgm:pt modelId="{5BEB8EB5-E208-422E-BA33-22DA303251F3}" type="pres">
      <dgm:prSet presAssocID="{A5CB7DFB-8F62-4C43-92FF-D1411336606C}" presName="parentLin" presStyleCnt="0"/>
      <dgm:spPr/>
      <dgm:t>
        <a:bodyPr/>
        <a:lstStyle/>
        <a:p>
          <a:endParaRPr lang="zh-TW" altLang="en-US"/>
        </a:p>
      </dgm:t>
    </dgm:pt>
    <dgm:pt modelId="{DC2AF4AF-4E54-48E1-BE22-842B102FE015}" type="pres">
      <dgm:prSet presAssocID="{A5CB7DFB-8F62-4C43-92FF-D1411336606C}" presName="parentLeftMargin" presStyleLbl="node1" presStyleIdx="0" presStyleCnt="4"/>
      <dgm:spPr/>
      <dgm:t>
        <a:bodyPr/>
        <a:lstStyle/>
        <a:p>
          <a:endParaRPr lang="zh-CN" altLang="en-US"/>
        </a:p>
      </dgm:t>
    </dgm:pt>
    <dgm:pt modelId="{68CB89AC-8219-4F12-86DE-03E0C5C326EC}" type="pres">
      <dgm:prSet presAssocID="{A5CB7DFB-8F62-4C43-92FF-D1411336606C}" presName="parentText" presStyleLbl="node1" presStyleIdx="1" presStyleCnt="4" custScaleX="94489" custScaleY="113586" custLinFactNeighborX="-2528" custLinFactNeighborY="9878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6B63B6C-7D0C-4964-9FA2-8A3FF3BD7077}" type="pres">
      <dgm:prSet presAssocID="{A5CB7DFB-8F62-4C43-92FF-D1411336606C}" presName="negativeSpace" presStyleCnt="0"/>
      <dgm:spPr/>
      <dgm:t>
        <a:bodyPr/>
        <a:lstStyle/>
        <a:p>
          <a:endParaRPr lang="zh-TW" altLang="en-US"/>
        </a:p>
      </dgm:t>
    </dgm:pt>
    <dgm:pt modelId="{C8F83C52-4344-4AA4-AF88-F22199C635D9}" type="pres">
      <dgm:prSet presAssocID="{A5CB7DFB-8F62-4C43-92FF-D1411336606C}" presName="childText" presStyleLbl="conFgAcc1" presStyleIdx="1" presStyleCnt="4" custScaleY="8484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FD54612-C497-4729-B11F-61734C2F6820}" type="pres">
      <dgm:prSet presAssocID="{71388F36-B44E-4BFA-89E2-C4CE08BF4007}" presName="spaceBetweenRectangles" presStyleCnt="0"/>
      <dgm:spPr/>
      <dgm:t>
        <a:bodyPr/>
        <a:lstStyle/>
        <a:p>
          <a:endParaRPr lang="zh-TW" altLang="en-US"/>
        </a:p>
      </dgm:t>
    </dgm:pt>
    <dgm:pt modelId="{A87276E4-3440-46F9-B472-89CD694FD088}" type="pres">
      <dgm:prSet presAssocID="{27E57221-414E-4335-81B7-F5DD09FC3267}" presName="parentLin" presStyleCnt="0"/>
      <dgm:spPr/>
      <dgm:t>
        <a:bodyPr/>
        <a:lstStyle/>
        <a:p>
          <a:endParaRPr lang="zh-TW" altLang="en-US"/>
        </a:p>
      </dgm:t>
    </dgm:pt>
    <dgm:pt modelId="{EF7E4E0C-FF05-453D-AA2E-96132EB3B8BB}" type="pres">
      <dgm:prSet presAssocID="{27E57221-414E-4335-81B7-F5DD09FC3267}" presName="parentLeftMargin" presStyleLbl="node1" presStyleIdx="1" presStyleCnt="4"/>
      <dgm:spPr/>
      <dgm:t>
        <a:bodyPr/>
        <a:lstStyle/>
        <a:p>
          <a:endParaRPr lang="zh-CN" altLang="en-US"/>
        </a:p>
      </dgm:t>
    </dgm:pt>
    <dgm:pt modelId="{A074602F-411B-4A2E-9FDC-A6326A63947E}" type="pres">
      <dgm:prSet presAssocID="{27E57221-414E-4335-81B7-F5DD09FC3267}" presName="parentText" presStyleLbl="node1" presStyleIdx="2" presStyleCnt="4" custScaleX="95985" custScaleY="139767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B42DEFE-30D1-469D-9F5B-719D7A5D98E1}" type="pres">
      <dgm:prSet presAssocID="{27E57221-414E-4335-81B7-F5DD09FC3267}" presName="negativeSpace" presStyleCnt="0"/>
      <dgm:spPr/>
      <dgm:t>
        <a:bodyPr/>
        <a:lstStyle/>
        <a:p>
          <a:endParaRPr lang="zh-TW" altLang="en-US"/>
        </a:p>
      </dgm:t>
    </dgm:pt>
    <dgm:pt modelId="{EBBF2CAD-AEF3-47E7-9337-D13A6A105417}" type="pres">
      <dgm:prSet presAssocID="{27E57221-414E-4335-81B7-F5DD09FC3267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FDCBF81-3865-4C43-9666-BEB954458BFE}" type="pres">
      <dgm:prSet presAssocID="{64C81551-14E0-4DCA-AE9D-CCD2157CB11B}" presName="spaceBetweenRectangles" presStyleCnt="0"/>
      <dgm:spPr/>
      <dgm:t>
        <a:bodyPr/>
        <a:lstStyle/>
        <a:p>
          <a:endParaRPr lang="zh-CN" altLang="en-US"/>
        </a:p>
      </dgm:t>
    </dgm:pt>
    <dgm:pt modelId="{583733EC-A99D-49AB-8069-DDC86DDEDE4E}" type="pres">
      <dgm:prSet presAssocID="{990F7041-D50B-41C7-9CB7-8BCD7D624F17}" presName="parentLin" presStyleCnt="0"/>
      <dgm:spPr/>
      <dgm:t>
        <a:bodyPr/>
        <a:lstStyle/>
        <a:p>
          <a:endParaRPr lang="zh-CN" altLang="en-US"/>
        </a:p>
      </dgm:t>
    </dgm:pt>
    <dgm:pt modelId="{34627B30-F164-4504-8B49-528BA963FD87}" type="pres">
      <dgm:prSet presAssocID="{990F7041-D50B-41C7-9CB7-8BCD7D624F17}" presName="parentLeftMargin" presStyleLbl="node1" presStyleIdx="2" presStyleCnt="4"/>
      <dgm:spPr/>
      <dgm:t>
        <a:bodyPr/>
        <a:lstStyle/>
        <a:p>
          <a:endParaRPr lang="zh-CN" altLang="en-US"/>
        </a:p>
      </dgm:t>
    </dgm:pt>
    <dgm:pt modelId="{806D8523-E228-41FC-9E04-D271D1E96D4A}" type="pres">
      <dgm:prSet presAssocID="{990F7041-D50B-41C7-9CB7-8BCD7D624F17}" presName="parentText" presStyleLbl="node1" presStyleIdx="3" presStyleCnt="4" custScaleX="96434" custScaleY="125587" custLinFactNeighborX="-2528" custLinFactNeighborY="-3888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CED7211-A6C8-4109-A1A6-5492A86D1B29}" type="pres">
      <dgm:prSet presAssocID="{990F7041-D50B-41C7-9CB7-8BCD7D624F17}" presName="negativeSpace" presStyleCnt="0"/>
      <dgm:spPr/>
      <dgm:t>
        <a:bodyPr/>
        <a:lstStyle/>
        <a:p>
          <a:endParaRPr lang="zh-CN" altLang="en-US"/>
        </a:p>
      </dgm:t>
    </dgm:pt>
    <dgm:pt modelId="{93677EA6-7237-4487-B5D0-342EC3107D71}" type="pres">
      <dgm:prSet presAssocID="{990F7041-D50B-41C7-9CB7-8BCD7D624F17}" presName="childText" presStyleLbl="conFgAcc1" presStyleIdx="3" presStyleCnt="4" custScaleY="103813" custLinFactNeighborY="-163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E19532C9-26DB-4377-BE4F-CA1BA651B465}" srcId="{990F7041-D50B-41C7-9CB7-8BCD7D624F17}" destId="{B63999C8-2916-402B-880C-47BCA9C517BE}" srcOrd="0" destOrd="0" parTransId="{22F787E5-2664-4BFE-AB45-B314FA48B4A2}" sibTransId="{996759D5-D13F-4744-8379-81B7F81FB8C6}"/>
    <dgm:cxn modelId="{CC2A5CF1-A5F6-409E-87F4-FAF59942B2FC}" srcId="{2B32A845-44B1-47D9-8520-CDDDB2480B84}" destId="{1B165322-1A55-40DA-A784-7FFB370CAA05}" srcOrd="2" destOrd="0" parTransId="{64A5EAA9-312A-43D1-A004-8A6231545E2D}" sibTransId="{17F0DD67-3730-4356-8C19-89916703C09A}"/>
    <dgm:cxn modelId="{AE066836-3A60-4D22-9F92-7E22DF8FA6B9}" type="presOf" srcId="{85582279-8DED-4D6D-97D1-2FB913254B43}" destId="{84712B8F-2F90-47FC-9C76-3E90E45829FC}" srcOrd="0" destOrd="0" presId="urn:microsoft.com/office/officeart/2005/8/layout/list1"/>
    <dgm:cxn modelId="{885A3638-1AE3-4AE0-9392-9E8A97BAFDF3}" type="presOf" srcId="{20745229-17E7-4FA8-A01C-B5BE45543B6C}" destId="{C8F83C52-4344-4AA4-AF88-F22199C635D9}" srcOrd="0" destOrd="1" presId="urn:microsoft.com/office/officeart/2005/8/layout/list1"/>
    <dgm:cxn modelId="{8B7D18EF-94A6-4731-A634-73167647B4DD}" type="presOf" srcId="{27E57221-414E-4335-81B7-F5DD09FC3267}" destId="{EF7E4E0C-FF05-453D-AA2E-96132EB3B8BB}" srcOrd="0" destOrd="0" presId="urn:microsoft.com/office/officeart/2005/8/layout/list1"/>
    <dgm:cxn modelId="{B2600D50-AB67-4C7A-A57B-B5FD1674D4C6}" type="presOf" srcId="{27E57221-414E-4335-81B7-F5DD09FC3267}" destId="{A074602F-411B-4A2E-9FDC-A6326A63947E}" srcOrd="1" destOrd="0" presId="urn:microsoft.com/office/officeart/2005/8/layout/list1"/>
    <dgm:cxn modelId="{62F61ACC-5F08-45A2-8DB8-1EEFFEC4DC0B}" srcId="{2B32A845-44B1-47D9-8520-CDDDB2480B84}" destId="{CF142B70-8E58-4279-9C54-313201F86401}" srcOrd="1" destOrd="0" parTransId="{63DAF05C-5E15-4D8B-8E72-C53C38F34E73}" sibTransId="{91D3B862-F02A-46CA-937C-0CB51FF8499A}"/>
    <dgm:cxn modelId="{A5B5AC37-059F-4739-8192-0B1F84AD5BCC}" type="presOf" srcId="{A5CB7DFB-8F62-4C43-92FF-D1411336606C}" destId="{DC2AF4AF-4E54-48E1-BE22-842B102FE015}" srcOrd="0" destOrd="0" presId="urn:microsoft.com/office/officeart/2005/8/layout/list1"/>
    <dgm:cxn modelId="{5230AC6E-58BB-4497-B670-6540676F8324}" type="presOf" srcId="{799A0927-409F-4559-B3AE-D45BBB88C1FF}" destId="{EBBF2CAD-AEF3-47E7-9337-D13A6A105417}" srcOrd="0" destOrd="0" presId="urn:microsoft.com/office/officeart/2005/8/layout/list1"/>
    <dgm:cxn modelId="{76E3E4B0-B60F-474C-8E3F-0F4449756A7F}" type="presOf" srcId="{CF142B70-8E58-4279-9C54-313201F86401}" destId="{84712B8F-2F90-47FC-9C76-3E90E45829FC}" srcOrd="0" destOrd="1" presId="urn:microsoft.com/office/officeart/2005/8/layout/list1"/>
    <dgm:cxn modelId="{2A15EE12-F2E5-4FA1-B9AB-4D47F8D5B9B5}" srcId="{7526F78A-D3B1-433D-A890-9858EF5A8B2A}" destId="{A5CB7DFB-8F62-4C43-92FF-D1411336606C}" srcOrd="1" destOrd="0" parTransId="{AA2D97E1-D26D-45B2-B605-193153B0324B}" sibTransId="{71388F36-B44E-4BFA-89E2-C4CE08BF4007}"/>
    <dgm:cxn modelId="{ADF475A4-589A-4F6F-8176-788596E0A876}" type="presOf" srcId="{B63999C8-2916-402B-880C-47BCA9C517BE}" destId="{93677EA6-7237-4487-B5D0-342EC3107D71}" srcOrd="0" destOrd="0" presId="urn:microsoft.com/office/officeart/2005/8/layout/list1"/>
    <dgm:cxn modelId="{92C923F3-9B88-49EB-A566-5A3F872ECCC6}" type="presOf" srcId="{7526F78A-D3B1-433D-A890-9858EF5A8B2A}" destId="{8943B1C8-9498-4388-A211-D0A240DE789B}" srcOrd="0" destOrd="0" presId="urn:microsoft.com/office/officeart/2005/8/layout/list1"/>
    <dgm:cxn modelId="{AD8AA5F5-6466-4F0F-9957-50A1720E492B}" type="presOf" srcId="{6EA9C1FA-E383-4BF0-83E7-F92C1D8A96A6}" destId="{84712B8F-2F90-47FC-9C76-3E90E45829FC}" srcOrd="0" destOrd="3" presId="urn:microsoft.com/office/officeart/2005/8/layout/list1"/>
    <dgm:cxn modelId="{E217759D-317D-4F11-AB08-DB45DFEFB061}" srcId="{7526F78A-D3B1-433D-A890-9858EF5A8B2A}" destId="{2B32A845-44B1-47D9-8520-CDDDB2480B84}" srcOrd="0" destOrd="0" parTransId="{24DC694C-C3E6-4473-B0A8-388FD339FEA6}" sibTransId="{9A827134-CD3A-439E-B2D3-89A39D3DC8F8}"/>
    <dgm:cxn modelId="{FF9E3272-CD27-427E-8358-0CBA1B3F7220}" type="presOf" srcId="{76DCE3BF-2C8B-4994-AB41-1BAD89916023}" destId="{C8F83C52-4344-4AA4-AF88-F22199C635D9}" srcOrd="0" destOrd="0" presId="urn:microsoft.com/office/officeart/2005/8/layout/list1"/>
    <dgm:cxn modelId="{75EF78EA-F33B-49C3-9BAD-5ABD37DAFFC1}" srcId="{7526F78A-D3B1-433D-A890-9858EF5A8B2A}" destId="{990F7041-D50B-41C7-9CB7-8BCD7D624F17}" srcOrd="3" destOrd="0" parTransId="{7BFC1EDC-379A-43E4-AB42-C40B493EE0FA}" sibTransId="{ED97EF6A-599F-4C5E-AF1A-52560588FC94}"/>
    <dgm:cxn modelId="{E0B7CA53-A80A-4AA0-AD30-3289ED2D5E76}" srcId="{A5CB7DFB-8F62-4C43-92FF-D1411336606C}" destId="{76DCE3BF-2C8B-4994-AB41-1BAD89916023}" srcOrd="0" destOrd="0" parTransId="{99322B6B-969D-471A-91A8-51484FC89FD7}" sibTransId="{0545B423-32B9-4FB5-BFBB-78316A71D7C5}"/>
    <dgm:cxn modelId="{DE2307B6-1A47-4B19-9812-0B3E8645E569}" srcId="{A5CB7DFB-8F62-4C43-92FF-D1411336606C}" destId="{20745229-17E7-4FA8-A01C-B5BE45543B6C}" srcOrd="1" destOrd="0" parTransId="{C72D29A1-3B9C-46FB-B898-022A93277261}" sibTransId="{2E98ED6D-52D3-49EF-9B3E-42F95713D2FD}"/>
    <dgm:cxn modelId="{D116439A-0FFD-47B2-9A9E-8109D30D9F44}" srcId="{7526F78A-D3B1-433D-A890-9858EF5A8B2A}" destId="{27E57221-414E-4335-81B7-F5DD09FC3267}" srcOrd="2" destOrd="0" parTransId="{FA4224EF-74B2-4098-B2B1-BC5FB590EACB}" sibTransId="{64C81551-14E0-4DCA-AE9D-CCD2157CB11B}"/>
    <dgm:cxn modelId="{949354D7-41C6-4654-9964-8A16D29C4C1A}" type="presOf" srcId="{2B32A845-44B1-47D9-8520-CDDDB2480B84}" destId="{EFAB7DDC-596D-455B-AC4A-A2C2E0486790}" srcOrd="1" destOrd="0" presId="urn:microsoft.com/office/officeart/2005/8/layout/list1"/>
    <dgm:cxn modelId="{D0613AA9-8DF5-42C2-80BD-C782A93AFC16}" type="presOf" srcId="{2B32A845-44B1-47D9-8520-CDDDB2480B84}" destId="{7A70ED60-E543-4F52-A3FF-28AFC77F4F79}" srcOrd="0" destOrd="0" presId="urn:microsoft.com/office/officeart/2005/8/layout/list1"/>
    <dgm:cxn modelId="{6CEACF71-1ED3-4D57-A260-9F579956BFA5}" srcId="{2B32A845-44B1-47D9-8520-CDDDB2480B84}" destId="{85582279-8DED-4D6D-97D1-2FB913254B43}" srcOrd="0" destOrd="0" parTransId="{5BA18511-93A7-4F67-8F5E-8016A530BC01}" sibTransId="{129186D3-E415-483F-811B-8D130261A09A}"/>
    <dgm:cxn modelId="{96499420-C4EF-4AB2-BFFA-DBD5EEA5BE8D}" type="presOf" srcId="{990F7041-D50B-41C7-9CB7-8BCD7D624F17}" destId="{34627B30-F164-4504-8B49-528BA963FD87}" srcOrd="0" destOrd="0" presId="urn:microsoft.com/office/officeart/2005/8/layout/list1"/>
    <dgm:cxn modelId="{477CC8B4-AA96-4AD0-9C44-E25CCD8CC643}" type="presOf" srcId="{A5CB7DFB-8F62-4C43-92FF-D1411336606C}" destId="{68CB89AC-8219-4F12-86DE-03E0C5C326EC}" srcOrd="1" destOrd="0" presId="urn:microsoft.com/office/officeart/2005/8/layout/list1"/>
    <dgm:cxn modelId="{FEC17FCE-2985-4150-9371-6AE1B9D1D7D8}" type="presOf" srcId="{1B165322-1A55-40DA-A784-7FFB370CAA05}" destId="{84712B8F-2F90-47FC-9C76-3E90E45829FC}" srcOrd="0" destOrd="2" presId="urn:microsoft.com/office/officeart/2005/8/layout/list1"/>
    <dgm:cxn modelId="{6C8BB485-60B6-46CC-A6E5-0F630F461A91}" srcId="{27E57221-414E-4335-81B7-F5DD09FC3267}" destId="{799A0927-409F-4559-B3AE-D45BBB88C1FF}" srcOrd="0" destOrd="0" parTransId="{D0A1061C-751F-4D7F-9C07-D634162C19A0}" sibTransId="{49B682DF-95CB-4BB4-BEB8-16A9C55861E2}"/>
    <dgm:cxn modelId="{88DE43C3-3645-437E-B0A4-315B7FC3EB5E}" srcId="{2B32A845-44B1-47D9-8520-CDDDB2480B84}" destId="{6EA9C1FA-E383-4BF0-83E7-F92C1D8A96A6}" srcOrd="3" destOrd="0" parTransId="{A527CAED-346F-416F-B40C-866C672681A6}" sibTransId="{94934190-939D-43D1-919E-19BD7EBB6865}"/>
    <dgm:cxn modelId="{F9247814-4242-48C0-AA75-014741659624}" type="presOf" srcId="{990F7041-D50B-41C7-9CB7-8BCD7D624F17}" destId="{806D8523-E228-41FC-9E04-D271D1E96D4A}" srcOrd="1" destOrd="0" presId="urn:microsoft.com/office/officeart/2005/8/layout/list1"/>
    <dgm:cxn modelId="{D29FDF93-264C-4DFC-8D6D-E49F254F56F1}" type="presParOf" srcId="{8943B1C8-9498-4388-A211-D0A240DE789B}" destId="{4536EB4C-2156-49AB-B0DF-CBEAAF28DF91}" srcOrd="0" destOrd="0" presId="urn:microsoft.com/office/officeart/2005/8/layout/list1"/>
    <dgm:cxn modelId="{B951C7B0-6D99-4B1F-861B-F3ECBFDFF15D}" type="presParOf" srcId="{4536EB4C-2156-49AB-B0DF-CBEAAF28DF91}" destId="{7A70ED60-E543-4F52-A3FF-28AFC77F4F79}" srcOrd="0" destOrd="0" presId="urn:microsoft.com/office/officeart/2005/8/layout/list1"/>
    <dgm:cxn modelId="{448D8D0D-66B9-4031-990B-B3170103AE83}" type="presParOf" srcId="{4536EB4C-2156-49AB-B0DF-CBEAAF28DF91}" destId="{EFAB7DDC-596D-455B-AC4A-A2C2E0486790}" srcOrd="1" destOrd="0" presId="urn:microsoft.com/office/officeart/2005/8/layout/list1"/>
    <dgm:cxn modelId="{1CC25B39-D44D-4179-831E-68A07E048F10}" type="presParOf" srcId="{8943B1C8-9498-4388-A211-D0A240DE789B}" destId="{D7CF8AC6-8897-420A-B5FB-D44025F6D22A}" srcOrd="1" destOrd="0" presId="urn:microsoft.com/office/officeart/2005/8/layout/list1"/>
    <dgm:cxn modelId="{1779E688-BA45-4748-A248-E1CDB584A240}" type="presParOf" srcId="{8943B1C8-9498-4388-A211-D0A240DE789B}" destId="{84712B8F-2F90-47FC-9C76-3E90E45829FC}" srcOrd="2" destOrd="0" presId="urn:microsoft.com/office/officeart/2005/8/layout/list1"/>
    <dgm:cxn modelId="{07A64B3B-A608-4FCD-9A94-09368BBB9431}" type="presParOf" srcId="{8943B1C8-9498-4388-A211-D0A240DE789B}" destId="{8E6127E1-8093-4CF4-BCA0-0BD5C42E1328}" srcOrd="3" destOrd="0" presId="urn:microsoft.com/office/officeart/2005/8/layout/list1"/>
    <dgm:cxn modelId="{361C79FC-158F-43A7-BE60-E3198170DC66}" type="presParOf" srcId="{8943B1C8-9498-4388-A211-D0A240DE789B}" destId="{5BEB8EB5-E208-422E-BA33-22DA303251F3}" srcOrd="4" destOrd="0" presId="urn:microsoft.com/office/officeart/2005/8/layout/list1"/>
    <dgm:cxn modelId="{042C73F6-3C60-42ED-8D06-0F26AABD6317}" type="presParOf" srcId="{5BEB8EB5-E208-422E-BA33-22DA303251F3}" destId="{DC2AF4AF-4E54-48E1-BE22-842B102FE015}" srcOrd="0" destOrd="0" presId="urn:microsoft.com/office/officeart/2005/8/layout/list1"/>
    <dgm:cxn modelId="{31EA4020-4BF0-438B-8D30-0830996E2F43}" type="presParOf" srcId="{5BEB8EB5-E208-422E-BA33-22DA303251F3}" destId="{68CB89AC-8219-4F12-86DE-03E0C5C326EC}" srcOrd="1" destOrd="0" presId="urn:microsoft.com/office/officeart/2005/8/layout/list1"/>
    <dgm:cxn modelId="{50D3245A-E3A8-47EF-AA91-47E680CC976F}" type="presParOf" srcId="{8943B1C8-9498-4388-A211-D0A240DE789B}" destId="{56B63B6C-7D0C-4964-9FA2-8A3FF3BD7077}" srcOrd="5" destOrd="0" presId="urn:microsoft.com/office/officeart/2005/8/layout/list1"/>
    <dgm:cxn modelId="{2D269163-20CC-4E10-97ED-0C60E5D51AED}" type="presParOf" srcId="{8943B1C8-9498-4388-A211-D0A240DE789B}" destId="{C8F83C52-4344-4AA4-AF88-F22199C635D9}" srcOrd="6" destOrd="0" presId="urn:microsoft.com/office/officeart/2005/8/layout/list1"/>
    <dgm:cxn modelId="{A6A98116-1FAC-4BB2-A962-D1D0C565CBCB}" type="presParOf" srcId="{8943B1C8-9498-4388-A211-D0A240DE789B}" destId="{CFD54612-C497-4729-B11F-61734C2F6820}" srcOrd="7" destOrd="0" presId="urn:microsoft.com/office/officeart/2005/8/layout/list1"/>
    <dgm:cxn modelId="{E56DC5D4-CD34-4F55-8055-648E76706B48}" type="presParOf" srcId="{8943B1C8-9498-4388-A211-D0A240DE789B}" destId="{A87276E4-3440-46F9-B472-89CD694FD088}" srcOrd="8" destOrd="0" presId="urn:microsoft.com/office/officeart/2005/8/layout/list1"/>
    <dgm:cxn modelId="{DDB0D8C2-61CE-40EC-9AC9-5CACE7E31270}" type="presParOf" srcId="{A87276E4-3440-46F9-B472-89CD694FD088}" destId="{EF7E4E0C-FF05-453D-AA2E-96132EB3B8BB}" srcOrd="0" destOrd="0" presId="urn:microsoft.com/office/officeart/2005/8/layout/list1"/>
    <dgm:cxn modelId="{D75F03CE-9F36-418D-A73A-2815D5B57801}" type="presParOf" srcId="{A87276E4-3440-46F9-B472-89CD694FD088}" destId="{A074602F-411B-4A2E-9FDC-A6326A63947E}" srcOrd="1" destOrd="0" presId="urn:microsoft.com/office/officeart/2005/8/layout/list1"/>
    <dgm:cxn modelId="{7A8F27BD-D219-4A18-BA23-640F61E1FC6E}" type="presParOf" srcId="{8943B1C8-9498-4388-A211-D0A240DE789B}" destId="{AB42DEFE-30D1-469D-9F5B-719D7A5D98E1}" srcOrd="9" destOrd="0" presId="urn:microsoft.com/office/officeart/2005/8/layout/list1"/>
    <dgm:cxn modelId="{28B68A62-12BE-4CC0-A9E3-E922C7164723}" type="presParOf" srcId="{8943B1C8-9498-4388-A211-D0A240DE789B}" destId="{EBBF2CAD-AEF3-47E7-9337-D13A6A105417}" srcOrd="10" destOrd="0" presId="urn:microsoft.com/office/officeart/2005/8/layout/list1"/>
    <dgm:cxn modelId="{33FD1094-2DC4-42B1-A50B-756EBDCE307E}" type="presParOf" srcId="{8943B1C8-9498-4388-A211-D0A240DE789B}" destId="{3FDCBF81-3865-4C43-9666-BEB954458BFE}" srcOrd="11" destOrd="0" presId="urn:microsoft.com/office/officeart/2005/8/layout/list1"/>
    <dgm:cxn modelId="{5C393049-617F-4BE3-9275-DBE205539C70}" type="presParOf" srcId="{8943B1C8-9498-4388-A211-D0A240DE789B}" destId="{583733EC-A99D-49AB-8069-DDC86DDEDE4E}" srcOrd="12" destOrd="0" presId="urn:microsoft.com/office/officeart/2005/8/layout/list1"/>
    <dgm:cxn modelId="{93CC0BDE-DB45-4D7B-99D3-573847887C9C}" type="presParOf" srcId="{583733EC-A99D-49AB-8069-DDC86DDEDE4E}" destId="{34627B30-F164-4504-8B49-528BA963FD87}" srcOrd="0" destOrd="0" presId="urn:microsoft.com/office/officeart/2005/8/layout/list1"/>
    <dgm:cxn modelId="{1136BC38-17EA-48F3-9DF0-71A74D530B38}" type="presParOf" srcId="{583733EC-A99D-49AB-8069-DDC86DDEDE4E}" destId="{806D8523-E228-41FC-9E04-D271D1E96D4A}" srcOrd="1" destOrd="0" presId="urn:microsoft.com/office/officeart/2005/8/layout/list1"/>
    <dgm:cxn modelId="{689262BC-8129-4F3E-BD72-8E5272A3D94D}" type="presParOf" srcId="{8943B1C8-9498-4388-A211-D0A240DE789B}" destId="{0CED7211-A6C8-4109-A1A6-5492A86D1B29}" srcOrd="13" destOrd="0" presId="urn:microsoft.com/office/officeart/2005/8/layout/list1"/>
    <dgm:cxn modelId="{13841B13-C01D-41F2-8391-68C6190FD5DA}" type="presParOf" srcId="{8943B1C8-9498-4388-A211-D0A240DE789B}" destId="{93677EA6-7237-4487-B5D0-342EC3107D71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526F78A-D3B1-433D-A890-9858EF5A8B2A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zh-CN" altLang="en-US"/>
        </a:p>
      </dgm:t>
    </dgm:pt>
    <dgm:pt modelId="{2B32A845-44B1-47D9-8520-CDDDB2480B84}">
      <dgm:prSet phldrT="[文本]" custT="1"/>
      <dgm:spPr>
        <a:solidFill>
          <a:srgbClr val="0C507F"/>
        </a:solidFill>
      </dgm:spPr>
      <dgm:t>
        <a:bodyPr/>
        <a:lstStyle/>
        <a:p>
          <a:r>
            <a:rPr lang="zh-CN" altLang="en-US" sz="1400" b="0" dirty="0" smtClean="0">
              <a:latin typeface="楷体" pitchFamily="49" charset="-122"/>
              <a:ea typeface="楷体" pitchFamily="49" charset="-122"/>
            </a:rPr>
            <a:t>更多的了解公司</a:t>
          </a:r>
          <a:endParaRPr lang="zh-CN" altLang="en-US" sz="1400" b="0" dirty="0">
            <a:latin typeface="楷体" pitchFamily="49" charset="-122"/>
            <a:ea typeface="楷体" pitchFamily="49" charset="-122"/>
          </a:endParaRPr>
        </a:p>
      </dgm:t>
    </dgm:pt>
    <dgm:pt modelId="{24DC694C-C3E6-4473-B0A8-388FD339FEA6}" type="parTrans" cxnId="{E217759D-317D-4F11-AB08-DB45DFEFB061}">
      <dgm:prSet/>
      <dgm:spPr/>
      <dgm:t>
        <a:bodyPr/>
        <a:lstStyle/>
        <a:p>
          <a:endParaRPr lang="zh-CN" altLang="en-US" b="1">
            <a:latin typeface="楷体" pitchFamily="49" charset="-122"/>
            <a:ea typeface="楷体" pitchFamily="49" charset="-122"/>
          </a:endParaRPr>
        </a:p>
      </dgm:t>
    </dgm:pt>
    <dgm:pt modelId="{9A827134-CD3A-439E-B2D3-89A39D3DC8F8}" type="sibTrans" cxnId="{E217759D-317D-4F11-AB08-DB45DFEFB061}">
      <dgm:prSet/>
      <dgm:spPr/>
      <dgm:t>
        <a:bodyPr/>
        <a:lstStyle/>
        <a:p>
          <a:endParaRPr lang="zh-CN" altLang="en-US" b="1">
            <a:latin typeface="楷体" pitchFamily="49" charset="-122"/>
            <a:ea typeface="楷体" pitchFamily="49" charset="-122"/>
          </a:endParaRPr>
        </a:p>
      </dgm:t>
    </dgm:pt>
    <dgm:pt modelId="{85582279-8DED-4D6D-97D1-2FB913254B43}">
      <dgm:prSet phldrT="[文本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 w="12700">
          <a:prstDash val="lgDash"/>
        </a:ln>
      </dgm:spPr>
      <dgm:t>
        <a:bodyPr/>
        <a:lstStyle/>
        <a:p>
          <a:r>
            <a:rPr lang="zh-CN" altLang="en-US" sz="1400" b="0" dirty="0" smtClean="0">
              <a:latin typeface="楷体" pitchFamily="49" charset="-122"/>
              <a:ea typeface="楷体" pitchFamily="49" charset="-122"/>
            </a:rPr>
            <a:t>公司生产经营正常</a:t>
          </a:r>
          <a:endParaRPr lang="zh-CN" altLang="en-US" sz="1400" b="0" dirty="0">
            <a:latin typeface="楷体" pitchFamily="49" charset="-122"/>
            <a:ea typeface="楷体" pitchFamily="49" charset="-122"/>
          </a:endParaRPr>
        </a:p>
      </dgm:t>
    </dgm:pt>
    <dgm:pt modelId="{5BA18511-93A7-4F67-8F5E-8016A530BC01}" type="parTrans" cxnId="{6CEACF71-1ED3-4D57-A260-9F579956BFA5}">
      <dgm:prSet/>
      <dgm:spPr/>
      <dgm:t>
        <a:bodyPr/>
        <a:lstStyle/>
        <a:p>
          <a:endParaRPr lang="zh-CN" altLang="en-US" b="1">
            <a:latin typeface="楷体" pitchFamily="49" charset="-122"/>
            <a:ea typeface="楷体" pitchFamily="49" charset="-122"/>
          </a:endParaRPr>
        </a:p>
      </dgm:t>
    </dgm:pt>
    <dgm:pt modelId="{129186D3-E415-483F-811B-8D130261A09A}" type="sibTrans" cxnId="{6CEACF71-1ED3-4D57-A260-9F579956BFA5}">
      <dgm:prSet/>
      <dgm:spPr/>
      <dgm:t>
        <a:bodyPr/>
        <a:lstStyle/>
        <a:p>
          <a:endParaRPr lang="zh-CN" altLang="en-US" b="1">
            <a:latin typeface="楷体" pitchFamily="49" charset="-122"/>
            <a:ea typeface="楷体" pitchFamily="49" charset="-122"/>
          </a:endParaRPr>
        </a:p>
      </dgm:t>
    </dgm:pt>
    <dgm:pt modelId="{A5CB7DFB-8F62-4C43-92FF-D1411336606C}">
      <dgm:prSet phldrT="[文本]" custT="1"/>
      <dgm:spPr>
        <a:solidFill>
          <a:srgbClr val="0C507F"/>
        </a:solidFill>
      </dgm:spPr>
      <dgm:t>
        <a:bodyPr/>
        <a:lstStyle/>
        <a:p>
          <a:r>
            <a:rPr lang="zh-CN" altLang="en-US" sz="1400" b="0" dirty="0" smtClean="0">
              <a:latin typeface="楷体" pitchFamily="49" charset="-122"/>
              <a:ea typeface="楷体" pitchFamily="49" charset="-122"/>
            </a:rPr>
            <a:t>监管预判</a:t>
          </a:r>
          <a:endParaRPr lang="zh-CN" altLang="en-US" sz="1400" b="0" dirty="0">
            <a:latin typeface="楷体" pitchFamily="49" charset="-122"/>
            <a:ea typeface="楷体" pitchFamily="49" charset="-122"/>
          </a:endParaRPr>
        </a:p>
      </dgm:t>
    </dgm:pt>
    <dgm:pt modelId="{AA2D97E1-D26D-45B2-B605-193153B0324B}" type="parTrans" cxnId="{2A15EE12-F2E5-4FA1-B9AB-4D47F8D5B9B5}">
      <dgm:prSet/>
      <dgm:spPr/>
      <dgm:t>
        <a:bodyPr/>
        <a:lstStyle/>
        <a:p>
          <a:endParaRPr lang="zh-CN" altLang="en-US" b="1">
            <a:latin typeface="楷体" pitchFamily="49" charset="-122"/>
            <a:ea typeface="楷体" pitchFamily="49" charset="-122"/>
          </a:endParaRPr>
        </a:p>
      </dgm:t>
    </dgm:pt>
    <dgm:pt modelId="{71388F36-B44E-4BFA-89E2-C4CE08BF4007}" type="sibTrans" cxnId="{2A15EE12-F2E5-4FA1-B9AB-4D47F8D5B9B5}">
      <dgm:prSet/>
      <dgm:spPr/>
      <dgm:t>
        <a:bodyPr/>
        <a:lstStyle/>
        <a:p>
          <a:endParaRPr lang="zh-CN" altLang="en-US" b="1">
            <a:latin typeface="楷体" pitchFamily="49" charset="-122"/>
            <a:ea typeface="楷体" pitchFamily="49" charset="-122"/>
          </a:endParaRPr>
        </a:p>
      </dgm:t>
    </dgm:pt>
    <dgm:pt modelId="{76DCE3BF-2C8B-4994-AB41-1BAD89916023}">
      <dgm:prSet phldrT="[文本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 w="12700">
          <a:prstDash val="lgDash"/>
        </a:ln>
      </dgm:spPr>
      <dgm:t>
        <a:bodyPr/>
        <a:lstStyle/>
        <a:p>
          <a:r>
            <a:rPr lang="zh-CN" altLang="en-US" sz="1400" b="0" dirty="0" smtClean="0">
              <a:latin typeface="楷体" pitchFamily="49" charset="-122"/>
              <a:ea typeface="楷体" pitchFamily="49" charset="-122"/>
            </a:rPr>
            <a:t>股东质押率高企带来的融资受限</a:t>
          </a:r>
          <a:endParaRPr lang="zh-CN" altLang="en-US" sz="1400" b="0" dirty="0">
            <a:latin typeface="楷体" pitchFamily="49" charset="-122"/>
            <a:ea typeface="楷体" pitchFamily="49" charset="-122"/>
          </a:endParaRPr>
        </a:p>
      </dgm:t>
    </dgm:pt>
    <dgm:pt modelId="{99322B6B-969D-471A-91A8-51484FC89FD7}" type="parTrans" cxnId="{E0B7CA53-A80A-4AA0-AD30-3289ED2D5E76}">
      <dgm:prSet/>
      <dgm:spPr/>
      <dgm:t>
        <a:bodyPr/>
        <a:lstStyle/>
        <a:p>
          <a:endParaRPr lang="zh-CN" altLang="en-US" b="1">
            <a:latin typeface="楷体" pitchFamily="49" charset="-122"/>
            <a:ea typeface="楷体" pitchFamily="49" charset="-122"/>
          </a:endParaRPr>
        </a:p>
      </dgm:t>
    </dgm:pt>
    <dgm:pt modelId="{0545B423-32B9-4FB5-BFBB-78316A71D7C5}" type="sibTrans" cxnId="{E0B7CA53-A80A-4AA0-AD30-3289ED2D5E76}">
      <dgm:prSet/>
      <dgm:spPr/>
      <dgm:t>
        <a:bodyPr/>
        <a:lstStyle/>
        <a:p>
          <a:endParaRPr lang="zh-CN" altLang="en-US" b="1">
            <a:latin typeface="楷体" pitchFamily="49" charset="-122"/>
            <a:ea typeface="楷体" pitchFamily="49" charset="-122"/>
          </a:endParaRPr>
        </a:p>
      </dgm:t>
    </dgm:pt>
    <dgm:pt modelId="{27E57221-414E-4335-81B7-F5DD09FC3267}">
      <dgm:prSet phldrT="[文本]" custT="1"/>
      <dgm:spPr>
        <a:solidFill>
          <a:srgbClr val="0C507F"/>
        </a:solidFill>
      </dgm:spPr>
      <dgm:t>
        <a:bodyPr/>
        <a:lstStyle/>
        <a:p>
          <a:r>
            <a:rPr lang="zh-CN" altLang="en-US" sz="1400" b="0" dirty="0" smtClean="0">
              <a:latin typeface="楷体" pitchFamily="49" charset="-122"/>
              <a:ea typeface="楷体" pitchFamily="49" charset="-122"/>
            </a:rPr>
            <a:t>监管思考</a:t>
          </a:r>
          <a:endParaRPr lang="zh-CN" altLang="en-US" sz="1400" b="0" dirty="0">
            <a:latin typeface="楷体" pitchFamily="49" charset="-122"/>
            <a:ea typeface="楷体" pitchFamily="49" charset="-122"/>
          </a:endParaRPr>
        </a:p>
      </dgm:t>
    </dgm:pt>
    <dgm:pt modelId="{FA4224EF-74B2-4098-B2B1-BC5FB590EACB}" type="parTrans" cxnId="{D116439A-0FFD-47B2-9A9E-8109D30D9F44}">
      <dgm:prSet/>
      <dgm:spPr/>
      <dgm:t>
        <a:bodyPr/>
        <a:lstStyle/>
        <a:p>
          <a:endParaRPr lang="zh-CN" altLang="en-US" b="1">
            <a:latin typeface="楷体" pitchFamily="49" charset="-122"/>
            <a:ea typeface="楷体" pitchFamily="49" charset="-122"/>
          </a:endParaRPr>
        </a:p>
      </dgm:t>
    </dgm:pt>
    <dgm:pt modelId="{64C81551-14E0-4DCA-AE9D-CCD2157CB11B}" type="sibTrans" cxnId="{D116439A-0FFD-47B2-9A9E-8109D30D9F44}">
      <dgm:prSet/>
      <dgm:spPr/>
      <dgm:t>
        <a:bodyPr/>
        <a:lstStyle/>
        <a:p>
          <a:endParaRPr lang="zh-CN" altLang="en-US" b="1">
            <a:latin typeface="楷体" pitchFamily="49" charset="-122"/>
            <a:ea typeface="楷体" pitchFamily="49" charset="-122"/>
          </a:endParaRPr>
        </a:p>
      </dgm:t>
    </dgm:pt>
    <dgm:pt modelId="{799A0927-409F-4559-B3AE-D45BBB88C1FF}">
      <dgm:prSet phldrT="[文本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 w="12700">
          <a:prstDash val="lgDash"/>
        </a:ln>
      </dgm:spPr>
      <dgm:t>
        <a:bodyPr/>
        <a:lstStyle/>
        <a:p>
          <a:r>
            <a:rPr lang="zh-CN" altLang="en-US" sz="1400" b="0" dirty="0" smtClean="0">
              <a:latin typeface="楷体" pitchFamily="49" charset="-122"/>
              <a:ea typeface="楷体" pitchFamily="49" charset="-122"/>
            </a:rPr>
            <a:t>中介机构是否勤勉尽责，优化交易设置，充分保护上市公司利益</a:t>
          </a:r>
          <a:endParaRPr lang="zh-CN" altLang="en-US" sz="1400" b="0" dirty="0">
            <a:latin typeface="楷体" pitchFamily="49" charset="-122"/>
            <a:ea typeface="楷体" pitchFamily="49" charset="-122"/>
          </a:endParaRPr>
        </a:p>
      </dgm:t>
    </dgm:pt>
    <dgm:pt modelId="{D0A1061C-751F-4D7F-9C07-D634162C19A0}" type="parTrans" cxnId="{6C8BB485-60B6-46CC-A6E5-0F630F461A91}">
      <dgm:prSet/>
      <dgm:spPr/>
      <dgm:t>
        <a:bodyPr/>
        <a:lstStyle/>
        <a:p>
          <a:endParaRPr lang="zh-CN" altLang="en-US" b="1">
            <a:latin typeface="楷体" pitchFamily="49" charset="-122"/>
            <a:ea typeface="楷体" pitchFamily="49" charset="-122"/>
          </a:endParaRPr>
        </a:p>
      </dgm:t>
    </dgm:pt>
    <dgm:pt modelId="{49B682DF-95CB-4BB4-BEB8-16A9C55861E2}" type="sibTrans" cxnId="{6C8BB485-60B6-46CC-A6E5-0F630F461A91}">
      <dgm:prSet/>
      <dgm:spPr/>
      <dgm:t>
        <a:bodyPr/>
        <a:lstStyle/>
        <a:p>
          <a:endParaRPr lang="zh-CN" altLang="en-US" b="1">
            <a:latin typeface="楷体" pitchFamily="49" charset="-122"/>
            <a:ea typeface="楷体" pitchFamily="49" charset="-122"/>
          </a:endParaRPr>
        </a:p>
      </dgm:t>
    </dgm:pt>
    <dgm:pt modelId="{20745229-17E7-4FA8-A01C-B5BE45543B6C}">
      <dgm:prSet phldrT="[文本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 w="12700">
          <a:prstDash val="lgDash"/>
        </a:ln>
      </dgm:spPr>
      <dgm:t>
        <a:bodyPr/>
        <a:lstStyle/>
        <a:p>
          <a:r>
            <a:rPr lang="zh-CN" altLang="en-US" sz="1400" b="0" dirty="0" smtClean="0">
              <a:latin typeface="楷体" pitchFamily="49" charset="-122"/>
              <a:ea typeface="楷体" pitchFamily="49" charset="-122"/>
            </a:rPr>
            <a:t>如重组交易不如预期，将为上市公司和控股股东带来高额成本</a:t>
          </a:r>
          <a:endParaRPr lang="zh-CN" altLang="en-US" sz="1400" b="0" dirty="0">
            <a:latin typeface="楷体" pitchFamily="49" charset="-122"/>
            <a:ea typeface="楷体" pitchFamily="49" charset="-122"/>
          </a:endParaRPr>
        </a:p>
      </dgm:t>
    </dgm:pt>
    <dgm:pt modelId="{C72D29A1-3B9C-46FB-B898-022A93277261}" type="parTrans" cxnId="{DE2307B6-1A47-4B19-9812-0B3E8645E569}">
      <dgm:prSet/>
      <dgm:spPr/>
      <dgm:t>
        <a:bodyPr/>
        <a:lstStyle/>
        <a:p>
          <a:endParaRPr lang="zh-CN" altLang="en-US"/>
        </a:p>
      </dgm:t>
    </dgm:pt>
    <dgm:pt modelId="{2E98ED6D-52D3-49EF-9B3E-42F95713D2FD}" type="sibTrans" cxnId="{DE2307B6-1A47-4B19-9812-0B3E8645E569}">
      <dgm:prSet/>
      <dgm:spPr/>
      <dgm:t>
        <a:bodyPr/>
        <a:lstStyle/>
        <a:p>
          <a:endParaRPr lang="zh-CN" altLang="en-US"/>
        </a:p>
      </dgm:t>
    </dgm:pt>
    <dgm:pt modelId="{CF142B70-8E58-4279-9C54-313201F86401}">
      <dgm:prSet phldrT="[文本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 w="12700">
          <a:prstDash val="lgDash"/>
        </a:ln>
      </dgm:spPr>
      <dgm:t>
        <a:bodyPr/>
        <a:lstStyle/>
        <a:p>
          <a:r>
            <a:rPr lang="zh-CN" altLang="en-US" sz="1400" b="0" dirty="0" smtClean="0">
              <a:latin typeface="楷体" pitchFamily="49" charset="-122"/>
              <a:ea typeface="楷体" pitchFamily="49" charset="-122"/>
            </a:rPr>
            <a:t>大股东和公司全力以赴实施并购</a:t>
          </a:r>
          <a:endParaRPr lang="zh-CN" altLang="en-US" sz="1400" b="0" dirty="0">
            <a:latin typeface="楷体" pitchFamily="49" charset="-122"/>
            <a:ea typeface="楷体" pitchFamily="49" charset="-122"/>
          </a:endParaRPr>
        </a:p>
      </dgm:t>
    </dgm:pt>
    <dgm:pt modelId="{63DAF05C-5E15-4D8B-8E72-C53C38F34E73}" type="parTrans" cxnId="{62F61ACC-5F08-45A2-8DB8-1EEFFEC4DC0B}">
      <dgm:prSet/>
      <dgm:spPr/>
      <dgm:t>
        <a:bodyPr/>
        <a:lstStyle/>
        <a:p>
          <a:endParaRPr lang="zh-CN" altLang="en-US"/>
        </a:p>
      </dgm:t>
    </dgm:pt>
    <dgm:pt modelId="{91D3B862-F02A-46CA-937C-0CB51FF8499A}" type="sibTrans" cxnId="{62F61ACC-5F08-45A2-8DB8-1EEFFEC4DC0B}">
      <dgm:prSet/>
      <dgm:spPr/>
      <dgm:t>
        <a:bodyPr/>
        <a:lstStyle/>
        <a:p>
          <a:endParaRPr lang="zh-CN" altLang="en-US"/>
        </a:p>
      </dgm:t>
    </dgm:pt>
    <dgm:pt modelId="{E088F3FD-70B7-478B-9117-5F549B24B541}">
      <dgm:prSet phldrT="[文本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 w="12700">
          <a:prstDash val="lgDash"/>
        </a:ln>
      </dgm:spPr>
      <dgm:t>
        <a:bodyPr/>
        <a:lstStyle/>
        <a:p>
          <a:r>
            <a:rPr lang="zh-CN" altLang="en-US" sz="1400" b="0" dirty="0" smtClean="0">
              <a:latin typeface="楷体" pitchFamily="49" charset="-122"/>
              <a:ea typeface="楷体" pitchFamily="49" charset="-122"/>
            </a:rPr>
            <a:t>并购本身属于应当支持的同行业高端制造家具产业</a:t>
          </a:r>
          <a:endParaRPr lang="zh-CN" altLang="en-US" sz="1400" b="0" dirty="0">
            <a:latin typeface="楷体" pitchFamily="49" charset="-122"/>
            <a:ea typeface="楷体" pitchFamily="49" charset="-122"/>
          </a:endParaRPr>
        </a:p>
      </dgm:t>
    </dgm:pt>
    <dgm:pt modelId="{CF8D5C39-74D2-473E-9312-B6A88B3A9F77}" type="parTrans" cxnId="{63C7DD2E-14DB-4750-90DE-D35A5045EC48}">
      <dgm:prSet/>
      <dgm:spPr/>
      <dgm:t>
        <a:bodyPr/>
        <a:lstStyle/>
        <a:p>
          <a:endParaRPr lang="zh-CN" altLang="en-US"/>
        </a:p>
      </dgm:t>
    </dgm:pt>
    <dgm:pt modelId="{540F68E2-71AF-469A-AD05-298822800D80}" type="sibTrans" cxnId="{63C7DD2E-14DB-4750-90DE-D35A5045EC48}">
      <dgm:prSet/>
      <dgm:spPr/>
      <dgm:t>
        <a:bodyPr/>
        <a:lstStyle/>
        <a:p>
          <a:endParaRPr lang="zh-CN" altLang="en-US"/>
        </a:p>
      </dgm:t>
    </dgm:pt>
    <dgm:pt modelId="{BCD06F71-837E-4960-B3F9-E6AA47A9949A}">
      <dgm:prSet phldrT="[文本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 w="12700">
          <a:prstDash val="lgDash"/>
        </a:ln>
      </dgm:spPr>
      <dgm:t>
        <a:bodyPr/>
        <a:lstStyle/>
        <a:p>
          <a:r>
            <a:rPr lang="zh-CN" altLang="en-US" sz="1400" b="0" dirty="0" smtClean="0">
              <a:latin typeface="楷体" pitchFamily="49" charset="-122"/>
              <a:ea typeface="楷体" pitchFamily="49" charset="-122"/>
            </a:rPr>
            <a:t>社会资源配置是否有利于民营企业良性发展</a:t>
          </a:r>
          <a:endParaRPr lang="zh-CN" altLang="en-US" sz="1400" b="0" dirty="0">
            <a:latin typeface="楷体" pitchFamily="49" charset="-122"/>
            <a:ea typeface="楷体" pitchFamily="49" charset="-122"/>
          </a:endParaRPr>
        </a:p>
      </dgm:t>
    </dgm:pt>
    <dgm:pt modelId="{D6C1C465-9758-4F3B-8ACB-1AAD2E173D3A}" type="parTrans" cxnId="{4DC470A7-E136-4A6B-8424-13BECD58492D}">
      <dgm:prSet/>
      <dgm:spPr/>
      <dgm:t>
        <a:bodyPr/>
        <a:lstStyle/>
        <a:p>
          <a:endParaRPr lang="zh-CN" altLang="en-US"/>
        </a:p>
      </dgm:t>
    </dgm:pt>
    <dgm:pt modelId="{E9CF103F-2F82-426B-A34D-918E68EDF43A}" type="sibTrans" cxnId="{4DC470A7-E136-4A6B-8424-13BECD58492D}">
      <dgm:prSet/>
      <dgm:spPr/>
      <dgm:t>
        <a:bodyPr/>
        <a:lstStyle/>
        <a:p>
          <a:endParaRPr lang="zh-CN" altLang="en-US"/>
        </a:p>
      </dgm:t>
    </dgm:pt>
    <dgm:pt modelId="{FEE14942-A7F7-4809-B0F1-2CDF33209D0F}">
      <dgm:prSet phldrT="[文本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 w="12700">
          <a:prstDash val="lgDash"/>
        </a:ln>
      </dgm:spPr>
      <dgm:t>
        <a:bodyPr/>
        <a:lstStyle/>
        <a:p>
          <a:r>
            <a:rPr lang="zh-CN" altLang="en-US" sz="1400" b="0" dirty="0" smtClean="0">
              <a:latin typeface="楷体" pitchFamily="49" charset="-122"/>
              <a:ea typeface="楷体" pitchFamily="49" charset="-122"/>
            </a:rPr>
            <a:t>上市公司可能的市值管理动机</a:t>
          </a:r>
          <a:endParaRPr lang="zh-CN" altLang="en-US" sz="1400" b="0" dirty="0">
            <a:latin typeface="楷体" pitchFamily="49" charset="-122"/>
            <a:ea typeface="楷体" pitchFamily="49" charset="-122"/>
          </a:endParaRPr>
        </a:p>
      </dgm:t>
    </dgm:pt>
    <dgm:pt modelId="{77FD6FF1-F080-46B9-9F7B-80E69A7AB6E0}" type="parTrans" cxnId="{A4FA1F7E-D9BF-4A73-AE32-333089E54047}">
      <dgm:prSet/>
      <dgm:spPr/>
      <dgm:t>
        <a:bodyPr/>
        <a:lstStyle/>
        <a:p>
          <a:endParaRPr lang="zh-CN" altLang="en-US"/>
        </a:p>
      </dgm:t>
    </dgm:pt>
    <dgm:pt modelId="{09602949-063D-4754-AC74-16F7ABAF22D6}" type="sibTrans" cxnId="{A4FA1F7E-D9BF-4A73-AE32-333089E54047}">
      <dgm:prSet/>
      <dgm:spPr/>
      <dgm:t>
        <a:bodyPr/>
        <a:lstStyle/>
        <a:p>
          <a:endParaRPr lang="zh-CN" altLang="en-US"/>
        </a:p>
      </dgm:t>
    </dgm:pt>
    <dgm:pt modelId="{8F53F7A4-45E6-4FA6-B760-53DAAAEFC944}">
      <dgm:prSet phldrT="[文本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 w="12700">
          <a:prstDash val="lgDash"/>
        </a:ln>
      </dgm:spPr>
      <dgm:t>
        <a:bodyPr/>
        <a:lstStyle/>
        <a:p>
          <a:r>
            <a:rPr lang="zh-CN" altLang="en-US" sz="1400" b="0" dirty="0" smtClean="0">
              <a:latin typeface="楷体" pitchFamily="49" charset="-122"/>
              <a:ea typeface="楷体" pitchFamily="49" charset="-122"/>
            </a:rPr>
            <a:t>未来海外交易标的的整合风险</a:t>
          </a:r>
          <a:endParaRPr lang="zh-CN" altLang="en-US" sz="1400" b="0" dirty="0">
            <a:latin typeface="楷体" pitchFamily="49" charset="-122"/>
            <a:ea typeface="楷体" pitchFamily="49" charset="-122"/>
          </a:endParaRPr>
        </a:p>
      </dgm:t>
    </dgm:pt>
    <dgm:pt modelId="{4D07EBB5-175A-41FB-80F3-F7C35F0303BF}" type="parTrans" cxnId="{FBFEBEB9-D749-465A-ACD7-DCC6FF5C075B}">
      <dgm:prSet/>
      <dgm:spPr/>
      <dgm:t>
        <a:bodyPr/>
        <a:lstStyle/>
        <a:p>
          <a:endParaRPr lang="zh-CN" altLang="en-US"/>
        </a:p>
      </dgm:t>
    </dgm:pt>
    <dgm:pt modelId="{B9A0E420-437F-47A7-A4B7-C9DCE3563328}" type="sibTrans" cxnId="{FBFEBEB9-D749-465A-ACD7-DCC6FF5C075B}">
      <dgm:prSet/>
      <dgm:spPr/>
      <dgm:t>
        <a:bodyPr/>
        <a:lstStyle/>
        <a:p>
          <a:endParaRPr lang="zh-CN" altLang="en-US"/>
        </a:p>
      </dgm:t>
    </dgm:pt>
    <dgm:pt modelId="{8943B1C8-9498-4388-A211-D0A240DE789B}" type="pres">
      <dgm:prSet presAssocID="{7526F78A-D3B1-433D-A890-9858EF5A8B2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4536EB4C-2156-49AB-B0DF-CBEAAF28DF91}" type="pres">
      <dgm:prSet presAssocID="{2B32A845-44B1-47D9-8520-CDDDB2480B84}" presName="parentLin" presStyleCnt="0"/>
      <dgm:spPr/>
      <dgm:t>
        <a:bodyPr/>
        <a:lstStyle/>
        <a:p>
          <a:endParaRPr lang="zh-TW" altLang="en-US"/>
        </a:p>
      </dgm:t>
    </dgm:pt>
    <dgm:pt modelId="{7A70ED60-E543-4F52-A3FF-28AFC77F4F79}" type="pres">
      <dgm:prSet presAssocID="{2B32A845-44B1-47D9-8520-CDDDB2480B84}" presName="parentLeftMargin" presStyleLbl="node1" presStyleIdx="0" presStyleCnt="3"/>
      <dgm:spPr/>
      <dgm:t>
        <a:bodyPr/>
        <a:lstStyle/>
        <a:p>
          <a:endParaRPr lang="zh-CN" altLang="en-US"/>
        </a:p>
      </dgm:t>
    </dgm:pt>
    <dgm:pt modelId="{EFAB7DDC-596D-455B-AC4A-A2C2E0486790}" type="pres">
      <dgm:prSet presAssocID="{2B32A845-44B1-47D9-8520-CDDDB2480B84}" presName="parentText" presStyleLbl="node1" presStyleIdx="0" presStyleCnt="3" custScaleX="94465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7CF8AC6-8897-420A-B5FB-D44025F6D22A}" type="pres">
      <dgm:prSet presAssocID="{2B32A845-44B1-47D9-8520-CDDDB2480B84}" presName="negativeSpace" presStyleCnt="0"/>
      <dgm:spPr/>
      <dgm:t>
        <a:bodyPr/>
        <a:lstStyle/>
        <a:p>
          <a:endParaRPr lang="zh-TW" altLang="en-US"/>
        </a:p>
      </dgm:t>
    </dgm:pt>
    <dgm:pt modelId="{84712B8F-2F90-47FC-9C76-3E90E45829FC}" type="pres">
      <dgm:prSet presAssocID="{2B32A845-44B1-47D9-8520-CDDDB2480B84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E6127E1-8093-4CF4-BCA0-0BD5C42E1328}" type="pres">
      <dgm:prSet presAssocID="{9A827134-CD3A-439E-B2D3-89A39D3DC8F8}" presName="spaceBetweenRectangles" presStyleCnt="0"/>
      <dgm:spPr/>
      <dgm:t>
        <a:bodyPr/>
        <a:lstStyle/>
        <a:p>
          <a:endParaRPr lang="zh-TW" altLang="en-US"/>
        </a:p>
      </dgm:t>
    </dgm:pt>
    <dgm:pt modelId="{5BEB8EB5-E208-422E-BA33-22DA303251F3}" type="pres">
      <dgm:prSet presAssocID="{A5CB7DFB-8F62-4C43-92FF-D1411336606C}" presName="parentLin" presStyleCnt="0"/>
      <dgm:spPr/>
      <dgm:t>
        <a:bodyPr/>
        <a:lstStyle/>
        <a:p>
          <a:endParaRPr lang="zh-TW" altLang="en-US"/>
        </a:p>
      </dgm:t>
    </dgm:pt>
    <dgm:pt modelId="{DC2AF4AF-4E54-48E1-BE22-842B102FE015}" type="pres">
      <dgm:prSet presAssocID="{A5CB7DFB-8F62-4C43-92FF-D1411336606C}" presName="parentLeftMargin" presStyleLbl="node1" presStyleIdx="0" presStyleCnt="3"/>
      <dgm:spPr/>
      <dgm:t>
        <a:bodyPr/>
        <a:lstStyle/>
        <a:p>
          <a:endParaRPr lang="zh-CN" altLang="en-US"/>
        </a:p>
      </dgm:t>
    </dgm:pt>
    <dgm:pt modelId="{68CB89AC-8219-4F12-86DE-03E0C5C326EC}" type="pres">
      <dgm:prSet presAssocID="{A5CB7DFB-8F62-4C43-92FF-D1411336606C}" presName="parentText" presStyleLbl="node1" presStyleIdx="1" presStyleCnt="3" custScaleX="94489" custScaleY="102078" custLinFactNeighborX="-2528" custLinFactNeighborY="9878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6B63B6C-7D0C-4964-9FA2-8A3FF3BD7077}" type="pres">
      <dgm:prSet presAssocID="{A5CB7DFB-8F62-4C43-92FF-D1411336606C}" presName="negativeSpace" presStyleCnt="0"/>
      <dgm:spPr/>
      <dgm:t>
        <a:bodyPr/>
        <a:lstStyle/>
        <a:p>
          <a:endParaRPr lang="zh-TW" altLang="en-US"/>
        </a:p>
      </dgm:t>
    </dgm:pt>
    <dgm:pt modelId="{C8F83C52-4344-4AA4-AF88-F22199C635D9}" type="pres">
      <dgm:prSet presAssocID="{A5CB7DFB-8F62-4C43-92FF-D1411336606C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FD54612-C497-4729-B11F-61734C2F6820}" type="pres">
      <dgm:prSet presAssocID="{71388F36-B44E-4BFA-89E2-C4CE08BF4007}" presName="spaceBetweenRectangles" presStyleCnt="0"/>
      <dgm:spPr/>
      <dgm:t>
        <a:bodyPr/>
        <a:lstStyle/>
        <a:p>
          <a:endParaRPr lang="zh-TW" altLang="en-US"/>
        </a:p>
      </dgm:t>
    </dgm:pt>
    <dgm:pt modelId="{A87276E4-3440-46F9-B472-89CD694FD088}" type="pres">
      <dgm:prSet presAssocID="{27E57221-414E-4335-81B7-F5DD09FC3267}" presName="parentLin" presStyleCnt="0"/>
      <dgm:spPr/>
      <dgm:t>
        <a:bodyPr/>
        <a:lstStyle/>
        <a:p>
          <a:endParaRPr lang="zh-TW" altLang="en-US"/>
        </a:p>
      </dgm:t>
    </dgm:pt>
    <dgm:pt modelId="{EF7E4E0C-FF05-453D-AA2E-96132EB3B8BB}" type="pres">
      <dgm:prSet presAssocID="{27E57221-414E-4335-81B7-F5DD09FC3267}" presName="parentLeftMargin" presStyleLbl="node1" presStyleIdx="1" presStyleCnt="3"/>
      <dgm:spPr/>
      <dgm:t>
        <a:bodyPr/>
        <a:lstStyle/>
        <a:p>
          <a:endParaRPr lang="zh-CN" altLang="en-US"/>
        </a:p>
      </dgm:t>
    </dgm:pt>
    <dgm:pt modelId="{A074602F-411B-4A2E-9FDC-A6326A63947E}" type="pres">
      <dgm:prSet presAssocID="{27E57221-414E-4335-81B7-F5DD09FC3267}" presName="parentText" presStyleLbl="node1" presStyleIdx="2" presStyleCnt="3" custScaleX="95985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B42DEFE-30D1-469D-9F5B-719D7A5D98E1}" type="pres">
      <dgm:prSet presAssocID="{27E57221-414E-4335-81B7-F5DD09FC3267}" presName="negativeSpace" presStyleCnt="0"/>
      <dgm:spPr/>
      <dgm:t>
        <a:bodyPr/>
        <a:lstStyle/>
        <a:p>
          <a:endParaRPr lang="zh-TW" altLang="en-US"/>
        </a:p>
      </dgm:t>
    </dgm:pt>
    <dgm:pt modelId="{EBBF2CAD-AEF3-47E7-9337-D13A6A105417}" type="pres">
      <dgm:prSet presAssocID="{27E57221-414E-4335-81B7-F5DD09FC3267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6A14FDE1-75B4-449D-BA38-70E4CDCC7E8D}" type="presOf" srcId="{A5CB7DFB-8F62-4C43-92FF-D1411336606C}" destId="{68CB89AC-8219-4F12-86DE-03E0C5C326EC}" srcOrd="1" destOrd="0" presId="urn:microsoft.com/office/officeart/2005/8/layout/list1"/>
    <dgm:cxn modelId="{1E199164-4CF6-49E0-8274-2AB2435C1F12}" type="presOf" srcId="{8F53F7A4-45E6-4FA6-B760-53DAAAEFC944}" destId="{C8F83C52-4344-4AA4-AF88-F22199C635D9}" srcOrd="0" destOrd="3" presId="urn:microsoft.com/office/officeart/2005/8/layout/list1"/>
    <dgm:cxn modelId="{8BCC0CD5-AC20-46F5-8D46-1E284DE1BFEE}" type="presOf" srcId="{20745229-17E7-4FA8-A01C-B5BE45543B6C}" destId="{C8F83C52-4344-4AA4-AF88-F22199C635D9}" srcOrd="0" destOrd="2" presId="urn:microsoft.com/office/officeart/2005/8/layout/list1"/>
    <dgm:cxn modelId="{62F61ACC-5F08-45A2-8DB8-1EEFFEC4DC0B}" srcId="{2B32A845-44B1-47D9-8520-CDDDB2480B84}" destId="{CF142B70-8E58-4279-9C54-313201F86401}" srcOrd="1" destOrd="0" parTransId="{63DAF05C-5E15-4D8B-8E72-C53C38F34E73}" sibTransId="{91D3B862-F02A-46CA-937C-0CB51FF8499A}"/>
    <dgm:cxn modelId="{9B59643C-8258-4785-812A-1FA597DB7EF4}" type="presOf" srcId="{7526F78A-D3B1-433D-A890-9858EF5A8B2A}" destId="{8943B1C8-9498-4388-A211-D0A240DE789B}" srcOrd="0" destOrd="0" presId="urn:microsoft.com/office/officeart/2005/8/layout/list1"/>
    <dgm:cxn modelId="{2A15EE12-F2E5-4FA1-B9AB-4D47F8D5B9B5}" srcId="{7526F78A-D3B1-433D-A890-9858EF5A8B2A}" destId="{A5CB7DFB-8F62-4C43-92FF-D1411336606C}" srcOrd="1" destOrd="0" parTransId="{AA2D97E1-D26D-45B2-B605-193153B0324B}" sibTransId="{71388F36-B44E-4BFA-89E2-C4CE08BF4007}"/>
    <dgm:cxn modelId="{5E90046F-FB74-42DE-A75A-850126222F57}" type="presOf" srcId="{BCD06F71-837E-4960-B3F9-E6AA47A9949A}" destId="{EBBF2CAD-AEF3-47E7-9337-D13A6A105417}" srcOrd="0" destOrd="1" presId="urn:microsoft.com/office/officeart/2005/8/layout/list1"/>
    <dgm:cxn modelId="{92837A81-D79F-4C96-9A03-228F2D8759C3}" type="presOf" srcId="{85582279-8DED-4D6D-97D1-2FB913254B43}" destId="{84712B8F-2F90-47FC-9C76-3E90E45829FC}" srcOrd="0" destOrd="0" presId="urn:microsoft.com/office/officeart/2005/8/layout/list1"/>
    <dgm:cxn modelId="{4DC470A7-E136-4A6B-8424-13BECD58492D}" srcId="{27E57221-414E-4335-81B7-F5DD09FC3267}" destId="{BCD06F71-837E-4960-B3F9-E6AA47A9949A}" srcOrd="1" destOrd="0" parTransId="{D6C1C465-9758-4F3B-8ACB-1AAD2E173D3A}" sibTransId="{E9CF103F-2F82-426B-A34D-918E68EDF43A}"/>
    <dgm:cxn modelId="{E217759D-317D-4F11-AB08-DB45DFEFB061}" srcId="{7526F78A-D3B1-433D-A890-9858EF5A8B2A}" destId="{2B32A845-44B1-47D9-8520-CDDDB2480B84}" srcOrd="0" destOrd="0" parTransId="{24DC694C-C3E6-4473-B0A8-388FD339FEA6}" sibTransId="{9A827134-CD3A-439E-B2D3-89A39D3DC8F8}"/>
    <dgm:cxn modelId="{4CFA69E0-AAAD-452B-9D2D-A0E49C21EFCA}" type="presOf" srcId="{27E57221-414E-4335-81B7-F5DD09FC3267}" destId="{A074602F-411B-4A2E-9FDC-A6326A63947E}" srcOrd="1" destOrd="0" presId="urn:microsoft.com/office/officeart/2005/8/layout/list1"/>
    <dgm:cxn modelId="{E0B7CA53-A80A-4AA0-AD30-3289ED2D5E76}" srcId="{A5CB7DFB-8F62-4C43-92FF-D1411336606C}" destId="{76DCE3BF-2C8B-4994-AB41-1BAD89916023}" srcOrd="0" destOrd="0" parTransId="{99322B6B-969D-471A-91A8-51484FC89FD7}" sibTransId="{0545B423-32B9-4FB5-BFBB-78316A71D7C5}"/>
    <dgm:cxn modelId="{DE2307B6-1A47-4B19-9812-0B3E8645E569}" srcId="{A5CB7DFB-8F62-4C43-92FF-D1411336606C}" destId="{20745229-17E7-4FA8-A01C-B5BE45543B6C}" srcOrd="2" destOrd="0" parTransId="{C72D29A1-3B9C-46FB-B898-022A93277261}" sibTransId="{2E98ED6D-52D3-49EF-9B3E-42F95713D2FD}"/>
    <dgm:cxn modelId="{D116439A-0FFD-47B2-9A9E-8109D30D9F44}" srcId="{7526F78A-D3B1-433D-A890-9858EF5A8B2A}" destId="{27E57221-414E-4335-81B7-F5DD09FC3267}" srcOrd="2" destOrd="0" parTransId="{FA4224EF-74B2-4098-B2B1-BC5FB590EACB}" sibTransId="{64C81551-14E0-4DCA-AE9D-CCD2157CB11B}"/>
    <dgm:cxn modelId="{FBFEBEB9-D749-465A-ACD7-DCC6FF5C075B}" srcId="{A5CB7DFB-8F62-4C43-92FF-D1411336606C}" destId="{8F53F7A4-45E6-4FA6-B760-53DAAAEFC944}" srcOrd="3" destOrd="0" parTransId="{4D07EBB5-175A-41FB-80F3-F7C35F0303BF}" sibTransId="{B9A0E420-437F-47A7-A4B7-C9DCE3563328}"/>
    <dgm:cxn modelId="{F6EEAA51-9631-45A0-B12B-AD47604A7BC7}" type="presOf" srcId="{2B32A845-44B1-47D9-8520-CDDDB2480B84}" destId="{EFAB7DDC-596D-455B-AC4A-A2C2E0486790}" srcOrd="1" destOrd="0" presId="urn:microsoft.com/office/officeart/2005/8/layout/list1"/>
    <dgm:cxn modelId="{22D9B059-30F9-486D-9C5F-57DBB365CA65}" type="presOf" srcId="{CF142B70-8E58-4279-9C54-313201F86401}" destId="{84712B8F-2F90-47FC-9C76-3E90E45829FC}" srcOrd="0" destOrd="1" presId="urn:microsoft.com/office/officeart/2005/8/layout/list1"/>
    <dgm:cxn modelId="{63C7DD2E-14DB-4750-90DE-D35A5045EC48}" srcId="{2B32A845-44B1-47D9-8520-CDDDB2480B84}" destId="{E088F3FD-70B7-478B-9117-5F549B24B541}" srcOrd="2" destOrd="0" parTransId="{CF8D5C39-74D2-473E-9312-B6A88B3A9F77}" sibTransId="{540F68E2-71AF-469A-AD05-298822800D80}"/>
    <dgm:cxn modelId="{42EBE086-D714-4A68-8C61-4C9C44FE3C6C}" type="presOf" srcId="{2B32A845-44B1-47D9-8520-CDDDB2480B84}" destId="{7A70ED60-E543-4F52-A3FF-28AFC77F4F79}" srcOrd="0" destOrd="0" presId="urn:microsoft.com/office/officeart/2005/8/layout/list1"/>
    <dgm:cxn modelId="{6DBD7570-6331-451D-832F-B42310161905}" type="presOf" srcId="{76DCE3BF-2C8B-4994-AB41-1BAD89916023}" destId="{C8F83C52-4344-4AA4-AF88-F22199C635D9}" srcOrd="0" destOrd="0" presId="urn:microsoft.com/office/officeart/2005/8/layout/list1"/>
    <dgm:cxn modelId="{6CEACF71-1ED3-4D57-A260-9F579956BFA5}" srcId="{2B32A845-44B1-47D9-8520-CDDDB2480B84}" destId="{85582279-8DED-4D6D-97D1-2FB913254B43}" srcOrd="0" destOrd="0" parTransId="{5BA18511-93A7-4F67-8F5E-8016A530BC01}" sibTransId="{129186D3-E415-483F-811B-8D130261A09A}"/>
    <dgm:cxn modelId="{2080BC08-6256-4DF2-BEB0-4E8DE092F322}" type="presOf" srcId="{799A0927-409F-4559-B3AE-D45BBB88C1FF}" destId="{EBBF2CAD-AEF3-47E7-9337-D13A6A105417}" srcOrd="0" destOrd="0" presId="urn:microsoft.com/office/officeart/2005/8/layout/list1"/>
    <dgm:cxn modelId="{6C8BB485-60B6-46CC-A6E5-0F630F461A91}" srcId="{27E57221-414E-4335-81B7-F5DD09FC3267}" destId="{799A0927-409F-4559-B3AE-D45BBB88C1FF}" srcOrd="0" destOrd="0" parTransId="{D0A1061C-751F-4D7F-9C07-D634162C19A0}" sibTransId="{49B682DF-95CB-4BB4-BEB8-16A9C55861E2}"/>
    <dgm:cxn modelId="{07DB6F0F-EDAA-4C00-B9A1-6904423B2942}" type="presOf" srcId="{E088F3FD-70B7-478B-9117-5F549B24B541}" destId="{84712B8F-2F90-47FC-9C76-3E90E45829FC}" srcOrd="0" destOrd="2" presId="urn:microsoft.com/office/officeart/2005/8/layout/list1"/>
    <dgm:cxn modelId="{60F5E421-F800-4FF0-BD43-79ADD1C5F052}" type="presOf" srcId="{27E57221-414E-4335-81B7-F5DD09FC3267}" destId="{EF7E4E0C-FF05-453D-AA2E-96132EB3B8BB}" srcOrd="0" destOrd="0" presId="urn:microsoft.com/office/officeart/2005/8/layout/list1"/>
    <dgm:cxn modelId="{E254704E-52E5-424C-8887-BF4B83C57E23}" type="presOf" srcId="{FEE14942-A7F7-4809-B0F1-2CDF33209D0F}" destId="{C8F83C52-4344-4AA4-AF88-F22199C635D9}" srcOrd="0" destOrd="1" presId="urn:microsoft.com/office/officeart/2005/8/layout/list1"/>
    <dgm:cxn modelId="{A4FA1F7E-D9BF-4A73-AE32-333089E54047}" srcId="{A5CB7DFB-8F62-4C43-92FF-D1411336606C}" destId="{FEE14942-A7F7-4809-B0F1-2CDF33209D0F}" srcOrd="1" destOrd="0" parTransId="{77FD6FF1-F080-46B9-9F7B-80E69A7AB6E0}" sibTransId="{09602949-063D-4754-AC74-16F7ABAF22D6}"/>
    <dgm:cxn modelId="{8FFA4F1A-3784-4183-8558-E84A61CAB164}" type="presOf" srcId="{A5CB7DFB-8F62-4C43-92FF-D1411336606C}" destId="{DC2AF4AF-4E54-48E1-BE22-842B102FE015}" srcOrd="0" destOrd="0" presId="urn:microsoft.com/office/officeart/2005/8/layout/list1"/>
    <dgm:cxn modelId="{3686EE14-1F74-48A9-8DCB-F5F46F373E14}" type="presParOf" srcId="{8943B1C8-9498-4388-A211-D0A240DE789B}" destId="{4536EB4C-2156-49AB-B0DF-CBEAAF28DF91}" srcOrd="0" destOrd="0" presId="urn:microsoft.com/office/officeart/2005/8/layout/list1"/>
    <dgm:cxn modelId="{9AADA5F7-A15E-4BDE-9A02-D126D05B53FB}" type="presParOf" srcId="{4536EB4C-2156-49AB-B0DF-CBEAAF28DF91}" destId="{7A70ED60-E543-4F52-A3FF-28AFC77F4F79}" srcOrd="0" destOrd="0" presId="urn:microsoft.com/office/officeart/2005/8/layout/list1"/>
    <dgm:cxn modelId="{AD6A0C2E-3AF9-4079-801A-538D9F421A63}" type="presParOf" srcId="{4536EB4C-2156-49AB-B0DF-CBEAAF28DF91}" destId="{EFAB7DDC-596D-455B-AC4A-A2C2E0486790}" srcOrd="1" destOrd="0" presId="urn:microsoft.com/office/officeart/2005/8/layout/list1"/>
    <dgm:cxn modelId="{CE223179-5D69-48DE-88F0-FADA8AF5D46F}" type="presParOf" srcId="{8943B1C8-9498-4388-A211-D0A240DE789B}" destId="{D7CF8AC6-8897-420A-B5FB-D44025F6D22A}" srcOrd="1" destOrd="0" presId="urn:microsoft.com/office/officeart/2005/8/layout/list1"/>
    <dgm:cxn modelId="{49807893-BDB5-46BD-BA95-7AB25A9FA887}" type="presParOf" srcId="{8943B1C8-9498-4388-A211-D0A240DE789B}" destId="{84712B8F-2F90-47FC-9C76-3E90E45829FC}" srcOrd="2" destOrd="0" presId="urn:microsoft.com/office/officeart/2005/8/layout/list1"/>
    <dgm:cxn modelId="{C200C0FA-8729-4E28-8919-508B39773648}" type="presParOf" srcId="{8943B1C8-9498-4388-A211-D0A240DE789B}" destId="{8E6127E1-8093-4CF4-BCA0-0BD5C42E1328}" srcOrd="3" destOrd="0" presId="urn:microsoft.com/office/officeart/2005/8/layout/list1"/>
    <dgm:cxn modelId="{E509B0DC-501F-4E98-9FDD-DA807A34B88E}" type="presParOf" srcId="{8943B1C8-9498-4388-A211-D0A240DE789B}" destId="{5BEB8EB5-E208-422E-BA33-22DA303251F3}" srcOrd="4" destOrd="0" presId="urn:microsoft.com/office/officeart/2005/8/layout/list1"/>
    <dgm:cxn modelId="{2616D89C-7D9A-4CE4-9D94-02F3098F2ADC}" type="presParOf" srcId="{5BEB8EB5-E208-422E-BA33-22DA303251F3}" destId="{DC2AF4AF-4E54-48E1-BE22-842B102FE015}" srcOrd="0" destOrd="0" presId="urn:microsoft.com/office/officeart/2005/8/layout/list1"/>
    <dgm:cxn modelId="{BED9CFA1-25C9-45B7-BA9C-1F4600114D44}" type="presParOf" srcId="{5BEB8EB5-E208-422E-BA33-22DA303251F3}" destId="{68CB89AC-8219-4F12-86DE-03E0C5C326EC}" srcOrd="1" destOrd="0" presId="urn:microsoft.com/office/officeart/2005/8/layout/list1"/>
    <dgm:cxn modelId="{89492E02-7BFC-40A5-8FA7-61B05DF6A977}" type="presParOf" srcId="{8943B1C8-9498-4388-A211-D0A240DE789B}" destId="{56B63B6C-7D0C-4964-9FA2-8A3FF3BD7077}" srcOrd="5" destOrd="0" presId="urn:microsoft.com/office/officeart/2005/8/layout/list1"/>
    <dgm:cxn modelId="{9BC94A1B-B67E-471D-B4C9-1F78E0CBE2F2}" type="presParOf" srcId="{8943B1C8-9498-4388-A211-D0A240DE789B}" destId="{C8F83C52-4344-4AA4-AF88-F22199C635D9}" srcOrd="6" destOrd="0" presId="urn:microsoft.com/office/officeart/2005/8/layout/list1"/>
    <dgm:cxn modelId="{F8F0F70D-3EFE-4ADB-A93F-2AFBE0532AF2}" type="presParOf" srcId="{8943B1C8-9498-4388-A211-D0A240DE789B}" destId="{CFD54612-C497-4729-B11F-61734C2F6820}" srcOrd="7" destOrd="0" presId="urn:microsoft.com/office/officeart/2005/8/layout/list1"/>
    <dgm:cxn modelId="{4CC38783-0FC2-48F9-8D2D-E8D185C65359}" type="presParOf" srcId="{8943B1C8-9498-4388-A211-D0A240DE789B}" destId="{A87276E4-3440-46F9-B472-89CD694FD088}" srcOrd="8" destOrd="0" presId="urn:microsoft.com/office/officeart/2005/8/layout/list1"/>
    <dgm:cxn modelId="{B23326CE-2155-45A9-B63A-73D29FF64A57}" type="presParOf" srcId="{A87276E4-3440-46F9-B472-89CD694FD088}" destId="{EF7E4E0C-FF05-453D-AA2E-96132EB3B8BB}" srcOrd="0" destOrd="0" presId="urn:microsoft.com/office/officeart/2005/8/layout/list1"/>
    <dgm:cxn modelId="{B2886EEC-DBBC-4394-ACC3-D44A31F072C1}" type="presParOf" srcId="{A87276E4-3440-46F9-B472-89CD694FD088}" destId="{A074602F-411B-4A2E-9FDC-A6326A63947E}" srcOrd="1" destOrd="0" presId="urn:microsoft.com/office/officeart/2005/8/layout/list1"/>
    <dgm:cxn modelId="{C20D5520-CB5F-4A34-B7F5-B2F3DFF8083B}" type="presParOf" srcId="{8943B1C8-9498-4388-A211-D0A240DE789B}" destId="{AB42DEFE-30D1-469D-9F5B-719D7A5D98E1}" srcOrd="9" destOrd="0" presId="urn:microsoft.com/office/officeart/2005/8/layout/list1"/>
    <dgm:cxn modelId="{4DF8CC56-8206-4139-8659-B0CBDCDB749C}" type="presParOf" srcId="{8943B1C8-9498-4388-A211-D0A240DE789B}" destId="{EBBF2CAD-AEF3-47E7-9337-D13A6A105417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26BCA81-073E-4D82-9710-A18C926365D1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AF4D3B6A-B0A9-43CE-9F5E-92AF1F51F2CE}">
      <dgm:prSet phldrT="[文本]"/>
      <dgm:spPr/>
      <dgm:t>
        <a:bodyPr/>
        <a:lstStyle/>
        <a:p>
          <a:endParaRPr lang="en-US" altLang="zh-CN" b="1" dirty="0" smtClean="0">
            <a:latin typeface="楷体" pitchFamily="49" charset="-122"/>
            <a:ea typeface="楷体" pitchFamily="49" charset="-122"/>
          </a:endParaRPr>
        </a:p>
        <a:p>
          <a:r>
            <a:rPr lang="en-US" altLang="zh-CN" b="1" dirty="0" smtClean="0">
              <a:solidFill>
                <a:srgbClr val="FF0000"/>
              </a:solidFill>
              <a:latin typeface="楷体" pitchFamily="49" charset="-122"/>
              <a:ea typeface="楷体" pitchFamily="49" charset="-122"/>
            </a:rPr>
            <a:t>2014</a:t>
          </a:r>
          <a:r>
            <a:rPr lang="zh-CN" altLang="en-US" b="1" dirty="0" smtClean="0">
              <a:solidFill>
                <a:srgbClr val="FF0000"/>
              </a:solidFill>
              <a:latin typeface="楷体" pitchFamily="49" charset="-122"/>
              <a:ea typeface="楷体" pitchFamily="49" charset="-122"/>
            </a:rPr>
            <a:t>年</a:t>
          </a:r>
          <a:endParaRPr lang="zh-CN" altLang="en-US" dirty="0">
            <a:solidFill>
              <a:srgbClr val="FF0000"/>
            </a:solidFill>
          </a:endParaRPr>
        </a:p>
      </dgm:t>
    </dgm:pt>
    <dgm:pt modelId="{0BEFCF8E-2E67-46D5-87F6-FD01BBD06400}" type="parTrans" cxnId="{800DC627-1BF9-421F-A1C8-9DA267A1973D}">
      <dgm:prSet/>
      <dgm:spPr/>
      <dgm:t>
        <a:bodyPr/>
        <a:lstStyle/>
        <a:p>
          <a:endParaRPr lang="zh-CN" altLang="en-US"/>
        </a:p>
      </dgm:t>
    </dgm:pt>
    <dgm:pt modelId="{67986604-AF8D-4369-A5F9-6B33227E35FB}" type="sibTrans" cxnId="{800DC627-1BF9-421F-A1C8-9DA267A1973D}">
      <dgm:prSet/>
      <dgm:spPr/>
      <dgm:t>
        <a:bodyPr/>
        <a:lstStyle/>
        <a:p>
          <a:endParaRPr lang="zh-CN" altLang="en-US"/>
        </a:p>
      </dgm:t>
    </dgm:pt>
    <dgm:pt modelId="{F8FFE3D1-8363-4865-86BA-7F3C341352F1}">
      <dgm:prSet phldrT="[文本]"/>
      <dgm:spPr/>
      <dgm:t>
        <a:bodyPr/>
        <a:lstStyle/>
        <a:p>
          <a:r>
            <a:rPr lang="en-US" altLang="zh-CN" b="1" dirty="0" smtClean="0">
              <a:solidFill>
                <a:srgbClr val="FF0000"/>
              </a:solidFill>
              <a:latin typeface="楷体" pitchFamily="49" charset="-122"/>
              <a:ea typeface="楷体" pitchFamily="49" charset="-122"/>
            </a:rPr>
            <a:t>2017</a:t>
          </a:r>
          <a:r>
            <a:rPr lang="zh-CN" altLang="en-US" b="1" dirty="0" smtClean="0">
              <a:solidFill>
                <a:srgbClr val="FF0000"/>
              </a:solidFill>
              <a:latin typeface="楷体" pitchFamily="49" charset="-122"/>
              <a:ea typeface="楷体" pitchFamily="49" charset="-122"/>
            </a:rPr>
            <a:t>年</a:t>
          </a:r>
          <a:endParaRPr lang="zh-CN" altLang="en-US" dirty="0">
            <a:solidFill>
              <a:srgbClr val="FF0000"/>
            </a:solidFill>
          </a:endParaRPr>
        </a:p>
      </dgm:t>
    </dgm:pt>
    <dgm:pt modelId="{ADED50EF-19BB-4BB2-BC99-BE7815DF2A0E}" type="parTrans" cxnId="{C38019E1-43AB-47E8-BE50-6C5492A396CD}">
      <dgm:prSet/>
      <dgm:spPr/>
      <dgm:t>
        <a:bodyPr/>
        <a:lstStyle/>
        <a:p>
          <a:endParaRPr lang="zh-CN" altLang="en-US"/>
        </a:p>
      </dgm:t>
    </dgm:pt>
    <dgm:pt modelId="{39E1A996-CD90-4FCA-A9D8-D26995A4979F}" type="sibTrans" cxnId="{C38019E1-43AB-47E8-BE50-6C5492A396CD}">
      <dgm:prSet/>
      <dgm:spPr/>
      <dgm:t>
        <a:bodyPr/>
        <a:lstStyle/>
        <a:p>
          <a:endParaRPr lang="zh-CN" altLang="en-US"/>
        </a:p>
      </dgm:t>
    </dgm:pt>
    <dgm:pt modelId="{833CE17B-FD7C-4E49-B46C-0B2D9B6B3C5D}">
      <dgm:prSet/>
      <dgm:spPr/>
      <dgm:t>
        <a:bodyPr/>
        <a:lstStyle/>
        <a:p>
          <a:endParaRPr lang="zh-CN" altLang="en-US" dirty="0"/>
        </a:p>
      </dgm:t>
    </dgm:pt>
    <dgm:pt modelId="{9BB5E63B-80B1-4E53-8A10-CDE890E24A46}" type="parTrans" cxnId="{D292DD70-E41E-4326-AE71-8ADFE3C5EBA8}">
      <dgm:prSet/>
      <dgm:spPr/>
      <dgm:t>
        <a:bodyPr/>
        <a:lstStyle/>
        <a:p>
          <a:endParaRPr lang="zh-CN" altLang="en-US"/>
        </a:p>
      </dgm:t>
    </dgm:pt>
    <dgm:pt modelId="{793D7854-E2AA-4D2D-AC5B-65094B671098}" type="sibTrans" cxnId="{D292DD70-E41E-4326-AE71-8ADFE3C5EBA8}">
      <dgm:prSet/>
      <dgm:spPr/>
      <dgm:t>
        <a:bodyPr/>
        <a:lstStyle/>
        <a:p>
          <a:endParaRPr lang="zh-CN" altLang="en-US"/>
        </a:p>
      </dgm:t>
    </dgm:pt>
    <dgm:pt modelId="{04CD9146-6A31-4EB1-8C28-91CE5A73989C}">
      <dgm:prSet phldrT="[文本]"/>
      <dgm:spPr/>
      <dgm:t>
        <a:bodyPr/>
        <a:lstStyle/>
        <a:p>
          <a:endParaRPr lang="zh-CN" altLang="en-US" dirty="0"/>
        </a:p>
      </dgm:t>
    </dgm:pt>
    <dgm:pt modelId="{7FB16323-211F-40A4-8098-1033B7A7C306}" type="sibTrans" cxnId="{37351577-5510-4049-ABB3-FD01A5727F0C}">
      <dgm:prSet/>
      <dgm:spPr/>
      <dgm:t>
        <a:bodyPr/>
        <a:lstStyle/>
        <a:p>
          <a:endParaRPr lang="zh-CN" altLang="en-US"/>
        </a:p>
      </dgm:t>
    </dgm:pt>
    <dgm:pt modelId="{99AEC348-8F95-404B-8C61-D2274EAD9A82}" type="parTrans" cxnId="{37351577-5510-4049-ABB3-FD01A5727F0C}">
      <dgm:prSet/>
      <dgm:spPr/>
      <dgm:t>
        <a:bodyPr/>
        <a:lstStyle/>
        <a:p>
          <a:endParaRPr lang="zh-CN" altLang="en-US"/>
        </a:p>
      </dgm:t>
    </dgm:pt>
    <dgm:pt modelId="{6278467F-4690-4237-8558-64C9C57AC0E6}">
      <dgm:prSet/>
      <dgm:spPr/>
      <dgm:t>
        <a:bodyPr/>
        <a:lstStyle/>
        <a:p>
          <a:endParaRPr lang="zh-CN" altLang="en-US" dirty="0"/>
        </a:p>
      </dgm:t>
    </dgm:pt>
    <dgm:pt modelId="{C8F50CD6-8899-494F-9951-15D0583264FC}" type="parTrans" cxnId="{C66001A0-DD5E-44A0-A2B2-38C49901AA7B}">
      <dgm:prSet/>
      <dgm:spPr/>
      <dgm:t>
        <a:bodyPr/>
        <a:lstStyle/>
        <a:p>
          <a:endParaRPr lang="zh-CN" altLang="en-US"/>
        </a:p>
      </dgm:t>
    </dgm:pt>
    <dgm:pt modelId="{518516EF-14E5-411C-B907-96E20DD1EA7F}" type="sibTrans" cxnId="{C66001A0-DD5E-44A0-A2B2-38C49901AA7B}">
      <dgm:prSet/>
      <dgm:spPr/>
      <dgm:t>
        <a:bodyPr/>
        <a:lstStyle/>
        <a:p>
          <a:endParaRPr lang="zh-CN" altLang="en-US"/>
        </a:p>
      </dgm:t>
    </dgm:pt>
    <dgm:pt modelId="{9B4FC4D4-F3F3-4A97-9F05-044247934633}" type="pres">
      <dgm:prSet presAssocID="{C26BCA81-073E-4D82-9710-A18C926365D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DE045D5E-1928-4AA6-A555-32C91B63BCB8}" type="pres">
      <dgm:prSet presAssocID="{C26BCA81-073E-4D82-9710-A18C926365D1}" presName="arrow" presStyleLbl="bgShp" presStyleIdx="0" presStyleCnt="1" custScaleY="44149"/>
      <dgm:spPr>
        <a:solidFill>
          <a:srgbClr val="0C507F"/>
        </a:solidFill>
      </dgm:spPr>
      <dgm:t>
        <a:bodyPr/>
        <a:lstStyle/>
        <a:p>
          <a:endParaRPr lang="zh-CN" altLang="en-US"/>
        </a:p>
      </dgm:t>
    </dgm:pt>
    <dgm:pt modelId="{064A2E5B-5464-48A9-9DA0-AF33DE00B26C}" type="pres">
      <dgm:prSet presAssocID="{C26BCA81-073E-4D82-9710-A18C926365D1}" presName="points" presStyleCnt="0"/>
      <dgm:spPr/>
    </dgm:pt>
    <dgm:pt modelId="{62196E36-0829-4410-BE5E-C7B67EBB0BA7}" type="pres">
      <dgm:prSet presAssocID="{AF4D3B6A-B0A9-43CE-9F5E-92AF1F51F2CE}" presName="compositeA" presStyleCnt="0"/>
      <dgm:spPr/>
    </dgm:pt>
    <dgm:pt modelId="{F9C4248A-7162-47DD-ADD8-BCD7713BCB56}" type="pres">
      <dgm:prSet presAssocID="{AF4D3B6A-B0A9-43CE-9F5E-92AF1F51F2CE}" presName="textA" presStyleLbl="revTx" presStyleIdx="0" presStyleCnt="5" custScaleX="50175" custScaleY="40556" custLinFactNeighborX="-27125" custLinFactNeighborY="5806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32A2145-9D76-4795-BFC9-70F2DF84B066}" type="pres">
      <dgm:prSet presAssocID="{AF4D3B6A-B0A9-43CE-9F5E-92AF1F51F2CE}" presName="circleA" presStyleLbl="node1" presStyleIdx="0" presStyleCnt="5" custScaleX="57356" custScaleY="86952" custLinFactNeighborX="-76224" custLinFactNeighborY="61315"/>
      <dgm:spPr>
        <a:solidFill>
          <a:srgbClr val="386B7E"/>
        </a:solidFill>
      </dgm:spPr>
      <dgm:t>
        <a:bodyPr/>
        <a:lstStyle/>
        <a:p>
          <a:endParaRPr lang="zh-CN" altLang="en-US"/>
        </a:p>
      </dgm:t>
    </dgm:pt>
    <dgm:pt modelId="{65C71B82-A10D-4C89-AA2A-5AB1EBA00410}" type="pres">
      <dgm:prSet presAssocID="{AF4D3B6A-B0A9-43CE-9F5E-92AF1F51F2CE}" presName="spaceA" presStyleCnt="0"/>
      <dgm:spPr/>
    </dgm:pt>
    <dgm:pt modelId="{DAE9B673-C597-4AD9-9768-45D42A841F80}" type="pres">
      <dgm:prSet presAssocID="{67986604-AF8D-4369-A5F9-6B33227E35FB}" presName="space" presStyleCnt="0"/>
      <dgm:spPr/>
    </dgm:pt>
    <dgm:pt modelId="{07DBAEF8-1143-4BE5-95E5-83F144178CFB}" type="pres">
      <dgm:prSet presAssocID="{04CD9146-6A31-4EB1-8C28-91CE5A73989C}" presName="compositeB" presStyleCnt="0"/>
      <dgm:spPr/>
    </dgm:pt>
    <dgm:pt modelId="{E1594074-32FF-4321-A0FF-076AA1947C52}" type="pres">
      <dgm:prSet presAssocID="{04CD9146-6A31-4EB1-8C28-91CE5A73989C}" presName="textB" presStyleLbl="revTx" presStyleIdx="1" presStyleCnt="5" custScaleY="54433" custLinFactNeighborX="21726" custLinFactNeighborY="-2443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A2C250D-8A18-4AF8-BD2A-F02B3252FA50}" type="pres">
      <dgm:prSet presAssocID="{04CD9146-6A31-4EB1-8C28-91CE5A73989C}" presName="circleB" presStyleLbl="node1" presStyleIdx="1" presStyleCnt="5" custScaleX="64045" custScaleY="90195" custLinFactX="-93163" custLinFactNeighborX="-100000" custLinFactNeighborY="-42075"/>
      <dgm:spPr>
        <a:solidFill>
          <a:srgbClr val="386B7E"/>
        </a:solidFill>
      </dgm:spPr>
    </dgm:pt>
    <dgm:pt modelId="{B01DAFE7-437A-4799-9E40-2999774CCF53}" type="pres">
      <dgm:prSet presAssocID="{04CD9146-6A31-4EB1-8C28-91CE5A73989C}" presName="spaceB" presStyleCnt="0"/>
      <dgm:spPr/>
    </dgm:pt>
    <dgm:pt modelId="{39BC69F8-4D5E-4BEA-B101-B1F33183F778}" type="pres">
      <dgm:prSet presAssocID="{7FB16323-211F-40A4-8098-1033B7A7C306}" presName="space" presStyleCnt="0"/>
      <dgm:spPr/>
    </dgm:pt>
    <dgm:pt modelId="{5B0B93E7-7D8F-4E58-9E04-C4DA633C4DAA}" type="pres">
      <dgm:prSet presAssocID="{F8FFE3D1-8363-4865-86BA-7F3C341352F1}" presName="compositeA" presStyleCnt="0"/>
      <dgm:spPr/>
    </dgm:pt>
    <dgm:pt modelId="{42C04FEC-6C33-4188-A35D-615A139B9AD5}" type="pres">
      <dgm:prSet presAssocID="{F8FFE3D1-8363-4865-86BA-7F3C341352F1}" presName="textA" presStyleLbl="revTx" presStyleIdx="2" presStyleCnt="5" custScaleX="53859" custScaleY="16245" custLinFactY="21441" custLinFactNeighborX="-1983" custLinFactNeighborY="100000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63FA2E5-501E-423B-B73E-C0091226F887}" type="pres">
      <dgm:prSet presAssocID="{F8FFE3D1-8363-4865-86BA-7F3C341352F1}" presName="circleA" presStyleLbl="node1" presStyleIdx="2" presStyleCnt="5" custScaleX="64048" custScaleY="90193" custLinFactX="-100000" custLinFactNeighborX="-159675" custLinFactNeighborY="87246"/>
      <dgm:spPr>
        <a:solidFill>
          <a:srgbClr val="386B7E"/>
        </a:solidFill>
      </dgm:spPr>
      <dgm:t>
        <a:bodyPr/>
        <a:lstStyle/>
        <a:p>
          <a:endParaRPr lang="zh-CN" altLang="en-US"/>
        </a:p>
      </dgm:t>
    </dgm:pt>
    <dgm:pt modelId="{CA662550-5A49-4F48-968D-A955D6C1DE26}" type="pres">
      <dgm:prSet presAssocID="{F8FFE3D1-8363-4865-86BA-7F3C341352F1}" presName="spaceA" presStyleCnt="0"/>
      <dgm:spPr/>
    </dgm:pt>
    <dgm:pt modelId="{B0F1CB32-C09E-46D1-BF8A-BC66CD5A5ECF}" type="pres">
      <dgm:prSet presAssocID="{39E1A996-CD90-4FCA-A9D8-D26995A4979F}" presName="space" presStyleCnt="0"/>
      <dgm:spPr/>
    </dgm:pt>
    <dgm:pt modelId="{B5D0E5BA-0840-460D-8DF7-7AC992CF691C}" type="pres">
      <dgm:prSet presAssocID="{833CE17B-FD7C-4E49-B46C-0B2D9B6B3C5D}" presName="compositeB" presStyleCnt="0"/>
      <dgm:spPr/>
    </dgm:pt>
    <dgm:pt modelId="{8C85974C-C51B-4A4F-994F-29D558C01E16}" type="pres">
      <dgm:prSet presAssocID="{833CE17B-FD7C-4E49-B46C-0B2D9B6B3C5D}" presName="textB" presStyleLbl="revTx" presStyleIdx="3" presStyleCnt="5" custLinFactNeighborX="-45360" custLinFactNeighborY="-4147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39808CC-185E-46ED-ABE8-92E6CF7DC6E4}" type="pres">
      <dgm:prSet presAssocID="{833CE17B-FD7C-4E49-B46C-0B2D9B6B3C5D}" presName="circleB" presStyleLbl="node1" presStyleIdx="3" presStyleCnt="5" custFlipHor="1" custScaleX="64414" custScaleY="90195" custLinFactX="-100000" custLinFactNeighborX="-198224" custLinFactNeighborY="3492"/>
      <dgm:spPr>
        <a:solidFill>
          <a:srgbClr val="386B7E"/>
        </a:solidFill>
      </dgm:spPr>
      <dgm:t>
        <a:bodyPr/>
        <a:lstStyle/>
        <a:p>
          <a:endParaRPr lang="zh-CN" altLang="en-US"/>
        </a:p>
      </dgm:t>
    </dgm:pt>
    <dgm:pt modelId="{D57B5005-3258-4E58-8B4D-01458511AC4C}" type="pres">
      <dgm:prSet presAssocID="{833CE17B-FD7C-4E49-B46C-0B2D9B6B3C5D}" presName="spaceB" presStyleCnt="0"/>
      <dgm:spPr/>
    </dgm:pt>
    <dgm:pt modelId="{EA321D17-B652-4E4A-8048-05143702C7FA}" type="pres">
      <dgm:prSet presAssocID="{793D7854-E2AA-4D2D-AC5B-65094B671098}" presName="space" presStyleCnt="0"/>
      <dgm:spPr/>
    </dgm:pt>
    <dgm:pt modelId="{F4AF1EF7-5565-4A60-AE1D-529DFC7202C4}" type="pres">
      <dgm:prSet presAssocID="{6278467F-4690-4237-8558-64C9C57AC0E6}" presName="compositeA" presStyleCnt="0"/>
      <dgm:spPr/>
    </dgm:pt>
    <dgm:pt modelId="{A733113B-04AD-4893-A5C2-402F5267846E}" type="pres">
      <dgm:prSet presAssocID="{6278467F-4690-4237-8558-64C9C57AC0E6}" presName="textA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764CBFD-CDDE-446C-9B15-93F0F1E2AC20}" type="pres">
      <dgm:prSet presAssocID="{6278467F-4690-4237-8558-64C9C57AC0E6}" presName="circleA" presStyleLbl="node1" presStyleIdx="4" presStyleCnt="5" custScaleX="66689" custScaleY="94470" custLinFactX="-163600" custLinFactNeighborX="-200000" custLinFactNeighborY="5630"/>
      <dgm:spPr>
        <a:solidFill>
          <a:srgbClr val="386B7E"/>
        </a:solidFill>
      </dgm:spPr>
      <dgm:t>
        <a:bodyPr/>
        <a:lstStyle/>
        <a:p>
          <a:endParaRPr lang="zh-CN" altLang="en-US"/>
        </a:p>
      </dgm:t>
    </dgm:pt>
    <dgm:pt modelId="{679DF0C7-8942-4176-B7DB-D285AC7D9899}" type="pres">
      <dgm:prSet presAssocID="{6278467F-4690-4237-8558-64C9C57AC0E6}" presName="spaceA" presStyleCnt="0"/>
      <dgm:spPr/>
    </dgm:pt>
  </dgm:ptLst>
  <dgm:cxnLst>
    <dgm:cxn modelId="{EF73CAF5-90AC-4795-A6E8-CE0A4F974184}" type="presOf" srcId="{6278467F-4690-4237-8558-64C9C57AC0E6}" destId="{A733113B-04AD-4893-A5C2-402F5267846E}" srcOrd="0" destOrd="0" presId="urn:microsoft.com/office/officeart/2005/8/layout/hProcess11"/>
    <dgm:cxn modelId="{9E25D4C2-1A96-474A-A649-2C7958D35504}" type="presOf" srcId="{833CE17B-FD7C-4E49-B46C-0B2D9B6B3C5D}" destId="{8C85974C-C51B-4A4F-994F-29D558C01E16}" srcOrd="0" destOrd="0" presId="urn:microsoft.com/office/officeart/2005/8/layout/hProcess11"/>
    <dgm:cxn modelId="{76E3C238-50EF-450F-BC15-90204325F835}" type="presOf" srcId="{04CD9146-6A31-4EB1-8C28-91CE5A73989C}" destId="{E1594074-32FF-4321-A0FF-076AA1947C52}" srcOrd="0" destOrd="0" presId="urn:microsoft.com/office/officeart/2005/8/layout/hProcess11"/>
    <dgm:cxn modelId="{704D8D41-0A65-4CC9-8F3B-F4280A2AB546}" type="presOf" srcId="{F8FFE3D1-8363-4865-86BA-7F3C341352F1}" destId="{42C04FEC-6C33-4188-A35D-615A139B9AD5}" srcOrd="0" destOrd="0" presId="urn:microsoft.com/office/officeart/2005/8/layout/hProcess11"/>
    <dgm:cxn modelId="{C66001A0-DD5E-44A0-A2B2-38C49901AA7B}" srcId="{C26BCA81-073E-4D82-9710-A18C926365D1}" destId="{6278467F-4690-4237-8558-64C9C57AC0E6}" srcOrd="4" destOrd="0" parTransId="{C8F50CD6-8899-494F-9951-15D0583264FC}" sibTransId="{518516EF-14E5-411C-B907-96E20DD1EA7F}"/>
    <dgm:cxn modelId="{BD4FE0E2-203A-4223-A563-2AAB80784479}" type="presOf" srcId="{AF4D3B6A-B0A9-43CE-9F5E-92AF1F51F2CE}" destId="{F9C4248A-7162-47DD-ADD8-BCD7713BCB56}" srcOrd="0" destOrd="0" presId="urn:microsoft.com/office/officeart/2005/8/layout/hProcess11"/>
    <dgm:cxn modelId="{D292DD70-E41E-4326-AE71-8ADFE3C5EBA8}" srcId="{C26BCA81-073E-4D82-9710-A18C926365D1}" destId="{833CE17B-FD7C-4E49-B46C-0B2D9B6B3C5D}" srcOrd="3" destOrd="0" parTransId="{9BB5E63B-80B1-4E53-8A10-CDE890E24A46}" sibTransId="{793D7854-E2AA-4D2D-AC5B-65094B671098}"/>
    <dgm:cxn modelId="{37351577-5510-4049-ABB3-FD01A5727F0C}" srcId="{C26BCA81-073E-4D82-9710-A18C926365D1}" destId="{04CD9146-6A31-4EB1-8C28-91CE5A73989C}" srcOrd="1" destOrd="0" parTransId="{99AEC348-8F95-404B-8C61-D2274EAD9A82}" sibTransId="{7FB16323-211F-40A4-8098-1033B7A7C306}"/>
    <dgm:cxn modelId="{C38019E1-43AB-47E8-BE50-6C5492A396CD}" srcId="{C26BCA81-073E-4D82-9710-A18C926365D1}" destId="{F8FFE3D1-8363-4865-86BA-7F3C341352F1}" srcOrd="2" destOrd="0" parTransId="{ADED50EF-19BB-4BB2-BC99-BE7815DF2A0E}" sibTransId="{39E1A996-CD90-4FCA-A9D8-D26995A4979F}"/>
    <dgm:cxn modelId="{800DC627-1BF9-421F-A1C8-9DA267A1973D}" srcId="{C26BCA81-073E-4D82-9710-A18C926365D1}" destId="{AF4D3B6A-B0A9-43CE-9F5E-92AF1F51F2CE}" srcOrd="0" destOrd="0" parTransId="{0BEFCF8E-2E67-46D5-87F6-FD01BBD06400}" sibTransId="{67986604-AF8D-4369-A5F9-6B33227E35FB}"/>
    <dgm:cxn modelId="{E2FC0925-B385-45E8-A765-0EE948FED9BA}" type="presOf" srcId="{C26BCA81-073E-4D82-9710-A18C926365D1}" destId="{9B4FC4D4-F3F3-4A97-9F05-044247934633}" srcOrd="0" destOrd="0" presId="urn:microsoft.com/office/officeart/2005/8/layout/hProcess11"/>
    <dgm:cxn modelId="{D973E52F-9969-4343-B07C-D36D707A0E90}" type="presParOf" srcId="{9B4FC4D4-F3F3-4A97-9F05-044247934633}" destId="{DE045D5E-1928-4AA6-A555-32C91B63BCB8}" srcOrd="0" destOrd="0" presId="urn:microsoft.com/office/officeart/2005/8/layout/hProcess11"/>
    <dgm:cxn modelId="{53045566-09ED-420C-BB1C-A2CA49362A75}" type="presParOf" srcId="{9B4FC4D4-F3F3-4A97-9F05-044247934633}" destId="{064A2E5B-5464-48A9-9DA0-AF33DE00B26C}" srcOrd="1" destOrd="0" presId="urn:microsoft.com/office/officeart/2005/8/layout/hProcess11"/>
    <dgm:cxn modelId="{5C0B0B81-51AF-4651-99D2-DE7C29B7404F}" type="presParOf" srcId="{064A2E5B-5464-48A9-9DA0-AF33DE00B26C}" destId="{62196E36-0829-4410-BE5E-C7B67EBB0BA7}" srcOrd="0" destOrd="0" presId="urn:microsoft.com/office/officeart/2005/8/layout/hProcess11"/>
    <dgm:cxn modelId="{43148A7C-6F0C-4B02-ABE3-EAF98CC76D2D}" type="presParOf" srcId="{62196E36-0829-4410-BE5E-C7B67EBB0BA7}" destId="{F9C4248A-7162-47DD-ADD8-BCD7713BCB56}" srcOrd="0" destOrd="0" presId="urn:microsoft.com/office/officeart/2005/8/layout/hProcess11"/>
    <dgm:cxn modelId="{A8DE06F7-4F1D-4CCE-B192-7DE7086CDAAD}" type="presParOf" srcId="{62196E36-0829-4410-BE5E-C7B67EBB0BA7}" destId="{132A2145-9D76-4795-BFC9-70F2DF84B066}" srcOrd="1" destOrd="0" presId="urn:microsoft.com/office/officeart/2005/8/layout/hProcess11"/>
    <dgm:cxn modelId="{8D8AE8CD-483E-4B47-874A-281FC1CE9EAF}" type="presParOf" srcId="{62196E36-0829-4410-BE5E-C7B67EBB0BA7}" destId="{65C71B82-A10D-4C89-AA2A-5AB1EBA00410}" srcOrd="2" destOrd="0" presId="urn:microsoft.com/office/officeart/2005/8/layout/hProcess11"/>
    <dgm:cxn modelId="{4C9544A8-5C05-4FB5-930B-BAE4E3F2C481}" type="presParOf" srcId="{064A2E5B-5464-48A9-9DA0-AF33DE00B26C}" destId="{DAE9B673-C597-4AD9-9768-45D42A841F80}" srcOrd="1" destOrd="0" presId="urn:microsoft.com/office/officeart/2005/8/layout/hProcess11"/>
    <dgm:cxn modelId="{FA065247-CF02-4471-869A-D840E4624A4A}" type="presParOf" srcId="{064A2E5B-5464-48A9-9DA0-AF33DE00B26C}" destId="{07DBAEF8-1143-4BE5-95E5-83F144178CFB}" srcOrd="2" destOrd="0" presId="urn:microsoft.com/office/officeart/2005/8/layout/hProcess11"/>
    <dgm:cxn modelId="{212EDB1A-A87D-45B8-9D6B-B57B58F57E32}" type="presParOf" srcId="{07DBAEF8-1143-4BE5-95E5-83F144178CFB}" destId="{E1594074-32FF-4321-A0FF-076AA1947C52}" srcOrd="0" destOrd="0" presId="urn:microsoft.com/office/officeart/2005/8/layout/hProcess11"/>
    <dgm:cxn modelId="{B9A61C44-002B-4098-A0B4-92A7B8C1F352}" type="presParOf" srcId="{07DBAEF8-1143-4BE5-95E5-83F144178CFB}" destId="{7A2C250D-8A18-4AF8-BD2A-F02B3252FA50}" srcOrd="1" destOrd="0" presId="urn:microsoft.com/office/officeart/2005/8/layout/hProcess11"/>
    <dgm:cxn modelId="{CE30C30F-64F0-435F-BD66-9C5965F169CB}" type="presParOf" srcId="{07DBAEF8-1143-4BE5-95E5-83F144178CFB}" destId="{B01DAFE7-437A-4799-9E40-2999774CCF53}" srcOrd="2" destOrd="0" presId="urn:microsoft.com/office/officeart/2005/8/layout/hProcess11"/>
    <dgm:cxn modelId="{835BADE5-493B-4839-8C15-5C38974CFA20}" type="presParOf" srcId="{064A2E5B-5464-48A9-9DA0-AF33DE00B26C}" destId="{39BC69F8-4D5E-4BEA-B101-B1F33183F778}" srcOrd="3" destOrd="0" presId="urn:microsoft.com/office/officeart/2005/8/layout/hProcess11"/>
    <dgm:cxn modelId="{E0B78CF5-9501-4139-8D9A-278574BDD96C}" type="presParOf" srcId="{064A2E5B-5464-48A9-9DA0-AF33DE00B26C}" destId="{5B0B93E7-7D8F-4E58-9E04-C4DA633C4DAA}" srcOrd="4" destOrd="0" presId="urn:microsoft.com/office/officeart/2005/8/layout/hProcess11"/>
    <dgm:cxn modelId="{AABC446E-396B-4F3A-931C-E6657617B7C8}" type="presParOf" srcId="{5B0B93E7-7D8F-4E58-9E04-C4DA633C4DAA}" destId="{42C04FEC-6C33-4188-A35D-615A139B9AD5}" srcOrd="0" destOrd="0" presId="urn:microsoft.com/office/officeart/2005/8/layout/hProcess11"/>
    <dgm:cxn modelId="{9827949B-BA9E-4D5A-B6FD-E2384636B32A}" type="presParOf" srcId="{5B0B93E7-7D8F-4E58-9E04-C4DA633C4DAA}" destId="{563FA2E5-501E-423B-B73E-C0091226F887}" srcOrd="1" destOrd="0" presId="urn:microsoft.com/office/officeart/2005/8/layout/hProcess11"/>
    <dgm:cxn modelId="{2E11E3C8-C027-44E3-9E5B-12C59965EC61}" type="presParOf" srcId="{5B0B93E7-7D8F-4E58-9E04-C4DA633C4DAA}" destId="{CA662550-5A49-4F48-968D-A955D6C1DE26}" srcOrd="2" destOrd="0" presId="urn:microsoft.com/office/officeart/2005/8/layout/hProcess11"/>
    <dgm:cxn modelId="{077DAB8A-0CEE-450D-B795-AB5DE4BFEE85}" type="presParOf" srcId="{064A2E5B-5464-48A9-9DA0-AF33DE00B26C}" destId="{B0F1CB32-C09E-46D1-BF8A-BC66CD5A5ECF}" srcOrd="5" destOrd="0" presId="urn:microsoft.com/office/officeart/2005/8/layout/hProcess11"/>
    <dgm:cxn modelId="{41590B0D-D346-43A8-9E95-474DD9051B8A}" type="presParOf" srcId="{064A2E5B-5464-48A9-9DA0-AF33DE00B26C}" destId="{B5D0E5BA-0840-460D-8DF7-7AC992CF691C}" srcOrd="6" destOrd="0" presId="urn:microsoft.com/office/officeart/2005/8/layout/hProcess11"/>
    <dgm:cxn modelId="{38AF7024-D22B-4CB4-9678-225D8DDE5EB6}" type="presParOf" srcId="{B5D0E5BA-0840-460D-8DF7-7AC992CF691C}" destId="{8C85974C-C51B-4A4F-994F-29D558C01E16}" srcOrd="0" destOrd="0" presId="urn:microsoft.com/office/officeart/2005/8/layout/hProcess11"/>
    <dgm:cxn modelId="{545DB3F3-BA5A-4664-A379-C94ECEA2B016}" type="presParOf" srcId="{B5D0E5BA-0840-460D-8DF7-7AC992CF691C}" destId="{C39808CC-185E-46ED-ABE8-92E6CF7DC6E4}" srcOrd="1" destOrd="0" presId="urn:microsoft.com/office/officeart/2005/8/layout/hProcess11"/>
    <dgm:cxn modelId="{3BD6AD5C-1891-4AD7-A760-CAEFEAF6D613}" type="presParOf" srcId="{B5D0E5BA-0840-460D-8DF7-7AC992CF691C}" destId="{D57B5005-3258-4E58-8B4D-01458511AC4C}" srcOrd="2" destOrd="0" presId="urn:microsoft.com/office/officeart/2005/8/layout/hProcess11"/>
    <dgm:cxn modelId="{46057F49-D6BF-46A4-9B7A-951393CC4A27}" type="presParOf" srcId="{064A2E5B-5464-48A9-9DA0-AF33DE00B26C}" destId="{EA321D17-B652-4E4A-8048-05143702C7FA}" srcOrd="7" destOrd="0" presId="urn:microsoft.com/office/officeart/2005/8/layout/hProcess11"/>
    <dgm:cxn modelId="{C55BF3FD-84A1-4E9A-8C52-BA65D4EF901C}" type="presParOf" srcId="{064A2E5B-5464-48A9-9DA0-AF33DE00B26C}" destId="{F4AF1EF7-5565-4A60-AE1D-529DFC7202C4}" srcOrd="8" destOrd="0" presId="urn:microsoft.com/office/officeart/2005/8/layout/hProcess11"/>
    <dgm:cxn modelId="{94B3CB7B-21FB-4673-81A4-78F960AB0514}" type="presParOf" srcId="{F4AF1EF7-5565-4A60-AE1D-529DFC7202C4}" destId="{A733113B-04AD-4893-A5C2-402F5267846E}" srcOrd="0" destOrd="0" presId="urn:microsoft.com/office/officeart/2005/8/layout/hProcess11"/>
    <dgm:cxn modelId="{F56AD0AC-3B3F-4418-933A-D9DE79139B94}" type="presParOf" srcId="{F4AF1EF7-5565-4A60-AE1D-529DFC7202C4}" destId="{2764CBFD-CDDE-446C-9B15-93F0F1E2AC20}" srcOrd="1" destOrd="0" presId="urn:microsoft.com/office/officeart/2005/8/layout/hProcess11"/>
    <dgm:cxn modelId="{BF86EEA0-54D5-4991-A7B0-5668AEC2E51A}" type="presParOf" srcId="{F4AF1EF7-5565-4A60-AE1D-529DFC7202C4}" destId="{679DF0C7-8942-4176-B7DB-D285AC7D9899}" srcOrd="2" destOrd="0" presId="urn:microsoft.com/office/officeart/2005/8/layout/hProcess11"/>
  </dgm:cxnLst>
  <dgm:bg>
    <a:noFill/>
  </dgm:bg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4712B8F-2F90-47FC-9C76-3E90E45829FC}">
      <dsp:nvSpPr>
        <dsp:cNvPr id="0" name=""/>
        <dsp:cNvSpPr/>
      </dsp:nvSpPr>
      <dsp:spPr>
        <a:xfrm>
          <a:off x="0" y="304957"/>
          <a:ext cx="4432544" cy="868550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dk1"/>
          </a:solidFill>
          <a:prstDash val="lgDash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344015" tIns="124968" rIns="344015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CN" sz="1300" b="0" kern="1200" dirty="0" smtClean="0">
              <a:latin typeface="楷体" pitchFamily="49" charset="-122"/>
              <a:ea typeface="楷体" pitchFamily="49" charset="-122"/>
            </a:rPr>
            <a:t>40</a:t>
          </a:r>
          <a:r>
            <a:rPr lang="zh-CN" altLang="en-US" sz="1300" b="0" kern="1200" dirty="0" smtClean="0">
              <a:latin typeface="楷体" pitchFamily="49" charset="-122"/>
              <a:ea typeface="楷体" pitchFamily="49" charset="-122"/>
            </a:rPr>
            <a:t>亿收购关联方土地资产</a:t>
          </a:r>
          <a:endParaRPr lang="zh-CN" altLang="en-US" sz="1300" b="0" kern="1200" dirty="0">
            <a:latin typeface="楷体" pitchFamily="49" charset="-122"/>
            <a:ea typeface="楷体" pitchFamily="49" charset="-122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300" b="0" kern="1200" dirty="0" smtClean="0">
              <a:latin typeface="楷体" pitchFamily="49" charset="-122"/>
              <a:ea typeface="楷体" pitchFamily="49" charset="-122"/>
            </a:rPr>
            <a:t>因公告前两月标的资产接受小股东增资</a:t>
          </a:r>
          <a:r>
            <a:rPr lang="en-US" altLang="zh-CN" sz="1300" b="0" kern="1200" dirty="0" smtClean="0">
              <a:latin typeface="楷体" pitchFamily="49" charset="-122"/>
              <a:ea typeface="楷体" pitchFamily="49" charset="-122"/>
            </a:rPr>
            <a:t>18</a:t>
          </a:r>
          <a:r>
            <a:rPr lang="zh-CN" altLang="en-US" sz="1300" b="0" kern="1200" dirty="0" smtClean="0">
              <a:latin typeface="楷体" pitchFamily="49" charset="-122"/>
              <a:ea typeface="楷体" pitchFamily="49" charset="-122"/>
            </a:rPr>
            <a:t>亿</a:t>
          </a:r>
          <a:endParaRPr lang="zh-CN" altLang="en-US" sz="1300" b="0" kern="1200" dirty="0">
            <a:latin typeface="楷体" pitchFamily="49" charset="-122"/>
            <a:ea typeface="楷体" pitchFamily="49" charset="-122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300" b="0" kern="1200" dirty="0" smtClean="0">
              <a:solidFill>
                <a:srgbClr val="FF0000"/>
              </a:solidFill>
              <a:latin typeface="楷体" pitchFamily="49" charset="-122"/>
              <a:ea typeface="楷体" pitchFamily="49" charset="-122"/>
            </a:rPr>
            <a:t>事件表象：溢价</a:t>
          </a:r>
          <a:r>
            <a:rPr lang="en-US" altLang="zh-CN" sz="1300" b="0" kern="1200" dirty="0" smtClean="0">
              <a:solidFill>
                <a:srgbClr val="FF0000"/>
              </a:solidFill>
              <a:latin typeface="楷体" pitchFamily="49" charset="-122"/>
              <a:ea typeface="楷体" pitchFamily="49" charset="-122"/>
            </a:rPr>
            <a:t>5%</a:t>
          </a:r>
          <a:r>
            <a:rPr lang="zh-CN" altLang="en-US" sz="1300" b="0" kern="1200" dirty="0" smtClean="0">
              <a:solidFill>
                <a:srgbClr val="FF0000"/>
              </a:solidFill>
              <a:latin typeface="楷体" pitchFamily="49" charset="-122"/>
              <a:ea typeface="楷体" pitchFamily="49" charset="-122"/>
            </a:rPr>
            <a:t>收购大股东资产，价格公允</a:t>
          </a:r>
          <a:endParaRPr lang="zh-CN" altLang="en-US" sz="1300" b="0" kern="1200" dirty="0">
            <a:solidFill>
              <a:srgbClr val="FF0000"/>
            </a:solidFill>
            <a:latin typeface="楷体" pitchFamily="49" charset="-122"/>
            <a:ea typeface="楷体" pitchFamily="49" charset="-122"/>
          </a:endParaRPr>
        </a:p>
      </dsp:txBody>
      <dsp:txXfrm>
        <a:off x="0" y="304957"/>
        <a:ext cx="4432544" cy="868550"/>
      </dsp:txXfrm>
    </dsp:sp>
    <dsp:sp modelId="{EFAB7DDC-596D-455B-AC4A-A2C2E0486790}">
      <dsp:nvSpPr>
        <dsp:cNvPr id="0" name=""/>
        <dsp:cNvSpPr/>
      </dsp:nvSpPr>
      <dsp:spPr>
        <a:xfrm>
          <a:off x="221627" y="56516"/>
          <a:ext cx="2931041" cy="336914"/>
        </a:xfrm>
        <a:prstGeom prst="roundRect">
          <a:avLst/>
        </a:prstGeom>
        <a:solidFill>
          <a:srgbClr val="0C507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7278" tIns="0" rIns="117278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b="0" kern="1200" dirty="0" smtClean="0">
              <a:latin typeface="楷体" pitchFamily="49" charset="-122"/>
              <a:ea typeface="楷体" pitchFamily="49" charset="-122"/>
            </a:rPr>
            <a:t> 公告交易事项</a:t>
          </a:r>
          <a:endParaRPr lang="zh-CN" altLang="en-US" sz="1400" b="0" kern="1200" dirty="0">
            <a:latin typeface="楷体" pitchFamily="49" charset="-122"/>
            <a:ea typeface="楷体" pitchFamily="49" charset="-122"/>
          </a:endParaRPr>
        </a:p>
      </dsp:txBody>
      <dsp:txXfrm>
        <a:off x="221627" y="56516"/>
        <a:ext cx="2931041" cy="336914"/>
      </dsp:txXfrm>
    </dsp:sp>
    <dsp:sp modelId="{C8F83C52-4344-4AA4-AF88-F22199C635D9}">
      <dsp:nvSpPr>
        <dsp:cNvPr id="0" name=""/>
        <dsp:cNvSpPr/>
      </dsp:nvSpPr>
      <dsp:spPr>
        <a:xfrm>
          <a:off x="0" y="1436093"/>
          <a:ext cx="4432544" cy="1348326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dk1"/>
          </a:solidFill>
          <a:prstDash val="lgDash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344015" tIns="124968" rIns="344015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CN" sz="1300" b="0" kern="1200" dirty="0" smtClean="0">
              <a:latin typeface="楷体" pitchFamily="49" charset="-122"/>
              <a:ea typeface="楷体" pitchFamily="49" charset="-122"/>
            </a:rPr>
            <a:t>40</a:t>
          </a:r>
          <a:r>
            <a:rPr lang="zh-CN" altLang="en-US" sz="1300" b="0" kern="1200" dirty="0" smtClean="0">
              <a:latin typeface="楷体" pitchFamily="49" charset="-122"/>
              <a:ea typeface="楷体" pitchFamily="49" charset="-122"/>
            </a:rPr>
            <a:t>亿资金巨大，目前市场环境下收购的必要性</a:t>
          </a:r>
          <a:endParaRPr lang="zh-CN" altLang="en-US" sz="1300" b="0" kern="1200" dirty="0">
            <a:latin typeface="楷体" pitchFamily="49" charset="-122"/>
            <a:ea typeface="楷体" pitchFamily="49" charset="-122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300" b="0" kern="1200" dirty="0" smtClean="0">
              <a:latin typeface="楷体" pitchFamily="49" charset="-122"/>
              <a:ea typeface="楷体" pitchFamily="49" charset="-122"/>
            </a:rPr>
            <a:t>备查文件暴露重大疑点：公告显示</a:t>
          </a:r>
          <a:r>
            <a:rPr lang="en-US" altLang="zh-CN" sz="1300" b="0" kern="1200" dirty="0" smtClean="0">
              <a:latin typeface="楷体" pitchFamily="49" charset="-122"/>
              <a:ea typeface="楷体" pitchFamily="49" charset="-122"/>
            </a:rPr>
            <a:t>4</a:t>
          </a:r>
          <a:r>
            <a:rPr lang="zh-CN" altLang="en-US" sz="1300" b="0" kern="1200" dirty="0" smtClean="0">
              <a:latin typeface="楷体" pitchFamily="49" charset="-122"/>
              <a:ea typeface="楷体" pitchFamily="49" charset="-122"/>
            </a:rPr>
            <a:t>月</a:t>
          </a:r>
          <a:r>
            <a:rPr lang="en-US" altLang="zh-CN" sz="1300" b="0" kern="1200" dirty="0" smtClean="0">
              <a:latin typeface="楷体" pitchFamily="49" charset="-122"/>
              <a:ea typeface="楷体" pitchFamily="49" charset="-122"/>
            </a:rPr>
            <a:t>28</a:t>
          </a:r>
          <a:r>
            <a:rPr lang="zh-CN" altLang="en-US" sz="1300" b="0" kern="1200" dirty="0" smtClean="0">
              <a:latin typeface="楷体" pitchFamily="49" charset="-122"/>
              <a:ea typeface="楷体" pitchFamily="49" charset="-122"/>
            </a:rPr>
            <a:t>日标的公司小股东完成</a:t>
          </a:r>
          <a:r>
            <a:rPr lang="en-US" altLang="zh-CN" sz="1300" b="0" kern="1200" dirty="0" smtClean="0">
              <a:latin typeface="楷体" pitchFamily="49" charset="-122"/>
              <a:ea typeface="楷体" pitchFamily="49" charset="-122"/>
            </a:rPr>
            <a:t>18</a:t>
          </a:r>
          <a:r>
            <a:rPr lang="zh-CN" altLang="en-US" sz="1300" b="0" kern="1200" dirty="0" smtClean="0">
              <a:latin typeface="楷体" pitchFamily="49" charset="-122"/>
              <a:ea typeface="楷体" pitchFamily="49" charset="-122"/>
            </a:rPr>
            <a:t>亿增资，</a:t>
          </a:r>
          <a:r>
            <a:rPr lang="en-US" altLang="zh-CN" sz="1300" b="0" kern="1200" dirty="0" smtClean="0">
              <a:latin typeface="楷体" pitchFamily="49" charset="-122"/>
              <a:ea typeface="楷体" pitchFamily="49" charset="-122"/>
            </a:rPr>
            <a:t>4</a:t>
          </a:r>
          <a:r>
            <a:rPr lang="zh-CN" altLang="en-US" sz="1300" b="0" kern="1200" dirty="0" smtClean="0">
              <a:latin typeface="楷体" pitchFamily="49" charset="-122"/>
              <a:ea typeface="楷体" pitchFamily="49" charset="-122"/>
            </a:rPr>
            <a:t>月</a:t>
          </a:r>
          <a:r>
            <a:rPr lang="en-US" altLang="zh-CN" sz="1300" b="0" kern="1200" dirty="0" smtClean="0">
              <a:latin typeface="楷体" pitchFamily="49" charset="-122"/>
              <a:ea typeface="楷体" pitchFamily="49" charset="-122"/>
            </a:rPr>
            <a:t>30</a:t>
          </a:r>
          <a:r>
            <a:rPr lang="zh-CN" altLang="en-US" sz="1300" b="0" kern="1200" dirty="0" smtClean="0">
              <a:latin typeface="楷体" pitchFamily="49" charset="-122"/>
              <a:ea typeface="楷体" pitchFamily="49" charset="-122"/>
            </a:rPr>
            <a:t>日财务报表显示现金仅为</a:t>
          </a:r>
          <a:r>
            <a:rPr lang="en-US" altLang="zh-CN" sz="1300" b="0" kern="1200" dirty="0" smtClean="0">
              <a:latin typeface="楷体" pitchFamily="49" charset="-122"/>
              <a:ea typeface="楷体" pitchFamily="49" charset="-122"/>
            </a:rPr>
            <a:t>300</a:t>
          </a:r>
          <a:r>
            <a:rPr lang="zh-CN" altLang="en-US" sz="1300" b="0" kern="1200" dirty="0" smtClean="0">
              <a:latin typeface="楷体" pitchFamily="49" charset="-122"/>
              <a:ea typeface="楷体" pitchFamily="49" charset="-122"/>
            </a:rPr>
            <a:t>万，资产已全部转为存货</a:t>
          </a:r>
          <a:endParaRPr lang="zh-CN" altLang="en-US" sz="1300" b="0" kern="1200" dirty="0">
            <a:latin typeface="楷体" pitchFamily="49" charset="-122"/>
            <a:ea typeface="楷体" pitchFamily="49" charset="-122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300" b="0" kern="1200" dirty="0" smtClean="0">
              <a:solidFill>
                <a:srgbClr val="FF0000"/>
              </a:solidFill>
              <a:latin typeface="楷体" pitchFamily="49" charset="-122"/>
              <a:ea typeface="楷体" pitchFamily="49" charset="-122"/>
            </a:rPr>
            <a:t>结论：增资的真实性存疑，资产交易实质构成</a:t>
          </a:r>
          <a:r>
            <a:rPr lang="en-US" altLang="zh-CN" sz="1300" b="0" kern="1200" dirty="0" smtClean="0">
              <a:solidFill>
                <a:srgbClr val="FF0000"/>
              </a:solidFill>
              <a:latin typeface="楷体" pitchFamily="49" charset="-122"/>
              <a:ea typeface="楷体" pitchFamily="49" charset="-122"/>
            </a:rPr>
            <a:t>100%</a:t>
          </a:r>
          <a:r>
            <a:rPr lang="zh-CN" altLang="en-US" sz="1300" b="0" kern="1200" dirty="0" smtClean="0">
              <a:solidFill>
                <a:srgbClr val="FF0000"/>
              </a:solidFill>
              <a:latin typeface="楷体" pitchFamily="49" charset="-122"/>
              <a:ea typeface="楷体" pitchFamily="49" charset="-122"/>
            </a:rPr>
            <a:t>溢价。</a:t>
          </a:r>
          <a:endParaRPr lang="zh-CN" altLang="en-US" sz="1300" b="0" kern="1200" dirty="0">
            <a:solidFill>
              <a:srgbClr val="FF0000"/>
            </a:solidFill>
            <a:latin typeface="楷体" pitchFamily="49" charset="-122"/>
            <a:ea typeface="楷体" pitchFamily="49" charset="-122"/>
          </a:endParaRPr>
        </a:p>
      </dsp:txBody>
      <dsp:txXfrm>
        <a:off x="0" y="1436093"/>
        <a:ext cx="4432544" cy="1348326"/>
      </dsp:txXfrm>
    </dsp:sp>
    <dsp:sp modelId="{68CB89AC-8219-4F12-86DE-03E0C5C326EC}">
      <dsp:nvSpPr>
        <dsp:cNvPr id="0" name=""/>
        <dsp:cNvSpPr/>
      </dsp:nvSpPr>
      <dsp:spPr>
        <a:xfrm>
          <a:off x="216024" y="1223355"/>
          <a:ext cx="2931786" cy="318690"/>
        </a:xfrm>
        <a:prstGeom prst="roundRect">
          <a:avLst/>
        </a:prstGeom>
        <a:solidFill>
          <a:srgbClr val="0C507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7278" tIns="0" rIns="117278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b="0" kern="1200" dirty="0" smtClean="0">
              <a:latin typeface="楷体" pitchFamily="49" charset="-122"/>
              <a:ea typeface="楷体" pitchFamily="49" charset="-122"/>
            </a:rPr>
            <a:t> 疑点发现</a:t>
          </a:r>
          <a:endParaRPr lang="zh-CN" altLang="en-US" sz="1400" b="0" kern="1200" dirty="0">
            <a:latin typeface="楷体" pitchFamily="49" charset="-122"/>
            <a:ea typeface="楷体" pitchFamily="49" charset="-122"/>
          </a:endParaRPr>
        </a:p>
      </dsp:txBody>
      <dsp:txXfrm>
        <a:off x="216024" y="1223355"/>
        <a:ext cx="2931786" cy="318690"/>
      </dsp:txXfrm>
    </dsp:sp>
    <dsp:sp modelId="{EBBF2CAD-AEF3-47E7-9337-D13A6A105417}">
      <dsp:nvSpPr>
        <dsp:cNvPr id="0" name=""/>
        <dsp:cNvSpPr/>
      </dsp:nvSpPr>
      <dsp:spPr>
        <a:xfrm>
          <a:off x="0" y="3118057"/>
          <a:ext cx="4432544" cy="887432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dk1"/>
          </a:solidFill>
          <a:prstDash val="lgDash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344015" tIns="124968" rIns="344015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400" b="0" kern="1200" dirty="0" smtClean="0">
              <a:latin typeface="楷体" pitchFamily="49" charset="-122"/>
              <a:ea typeface="楷体" pitchFamily="49" charset="-122"/>
            </a:rPr>
            <a:t>二</a:t>
          </a:r>
          <a:r>
            <a:rPr lang="zh-CN" altLang="en-US" sz="1300" b="0" kern="1200" dirty="0" smtClean="0">
              <a:latin typeface="楷体" pitchFamily="49" charset="-122"/>
              <a:ea typeface="楷体" pitchFamily="49" charset="-122"/>
            </a:rPr>
            <a:t>次发问询函</a:t>
          </a:r>
          <a:endParaRPr lang="zh-CN" altLang="en-US" sz="1300" b="0" kern="1200" dirty="0">
            <a:latin typeface="楷体" pitchFamily="49" charset="-122"/>
            <a:ea typeface="楷体" pitchFamily="49" charset="-122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300" b="0" kern="1200" dirty="0" smtClean="0">
              <a:latin typeface="楷体" pitchFamily="49" charset="-122"/>
              <a:ea typeface="楷体" pitchFamily="49" charset="-122"/>
            </a:rPr>
            <a:t>向证监局提请核查标的资产</a:t>
          </a:r>
          <a:endParaRPr lang="zh-CN" altLang="en-US" sz="1300" b="0" kern="1200" dirty="0">
            <a:latin typeface="楷体" pitchFamily="49" charset="-122"/>
            <a:ea typeface="楷体" pitchFamily="49" charset="-122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300" b="0" kern="1200" dirty="0" smtClean="0">
              <a:latin typeface="楷体" pitchFamily="49" charset="-122"/>
              <a:ea typeface="楷体" pitchFamily="49" charset="-122"/>
            </a:rPr>
            <a:t>取消股东大会直至核查完毕</a:t>
          </a:r>
          <a:endParaRPr lang="zh-CN" altLang="en-US" sz="1300" b="0" kern="1200" dirty="0">
            <a:latin typeface="楷体" pitchFamily="49" charset="-122"/>
            <a:ea typeface="楷体" pitchFamily="49" charset="-122"/>
          </a:endParaRPr>
        </a:p>
      </dsp:txBody>
      <dsp:txXfrm>
        <a:off x="0" y="3118057"/>
        <a:ext cx="4432544" cy="887432"/>
      </dsp:txXfrm>
    </dsp:sp>
    <dsp:sp modelId="{A074602F-411B-4A2E-9FDC-A6326A63947E}">
      <dsp:nvSpPr>
        <dsp:cNvPr id="0" name=""/>
        <dsp:cNvSpPr/>
      </dsp:nvSpPr>
      <dsp:spPr>
        <a:xfrm>
          <a:off x="288031" y="2890433"/>
          <a:ext cx="2978204" cy="293487"/>
        </a:xfrm>
        <a:prstGeom prst="roundRect">
          <a:avLst/>
        </a:prstGeom>
        <a:solidFill>
          <a:srgbClr val="0C507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7278" tIns="0" rIns="117278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b="0" kern="1200" dirty="0" smtClean="0">
              <a:latin typeface="楷体" pitchFamily="49" charset="-122"/>
              <a:ea typeface="楷体" pitchFamily="49" charset="-122"/>
            </a:rPr>
            <a:t>监管措施</a:t>
          </a:r>
          <a:endParaRPr lang="zh-CN" altLang="en-US" sz="1400" b="0" kern="1200" dirty="0">
            <a:latin typeface="楷体" pitchFamily="49" charset="-122"/>
            <a:ea typeface="楷体" pitchFamily="49" charset="-122"/>
          </a:endParaRPr>
        </a:p>
      </dsp:txBody>
      <dsp:txXfrm>
        <a:off x="288031" y="2890433"/>
        <a:ext cx="2978204" cy="293487"/>
      </dsp:txXfrm>
    </dsp:sp>
    <dsp:sp modelId="{93677EA6-7237-4487-B5D0-342EC3107D71}">
      <dsp:nvSpPr>
        <dsp:cNvPr id="0" name=""/>
        <dsp:cNvSpPr/>
      </dsp:nvSpPr>
      <dsp:spPr>
        <a:xfrm>
          <a:off x="0" y="4204890"/>
          <a:ext cx="4432544" cy="366726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dk1"/>
          </a:solidFill>
          <a:prstDash val="lgDash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344015" tIns="124968" rIns="344015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300" b="0" kern="1200" dirty="0" smtClean="0">
              <a:latin typeface="楷体" pitchFamily="49" charset="-122"/>
              <a:ea typeface="楷体" pitchFamily="49" charset="-122"/>
            </a:rPr>
            <a:t>公司取消上述交易</a:t>
          </a:r>
          <a:endParaRPr lang="zh-TW" altLang="en-US" sz="1300" b="0" kern="1200" dirty="0">
            <a:latin typeface="楷体" pitchFamily="49" charset="-122"/>
            <a:ea typeface="楷体" pitchFamily="49" charset="-122"/>
          </a:endParaRPr>
        </a:p>
      </dsp:txBody>
      <dsp:txXfrm>
        <a:off x="0" y="4204890"/>
        <a:ext cx="4432544" cy="366726"/>
      </dsp:txXfrm>
    </dsp:sp>
    <dsp:sp modelId="{806D8523-E228-41FC-9E04-D271D1E96D4A}">
      <dsp:nvSpPr>
        <dsp:cNvPr id="0" name=""/>
        <dsp:cNvSpPr/>
      </dsp:nvSpPr>
      <dsp:spPr>
        <a:xfrm>
          <a:off x="216024" y="3934724"/>
          <a:ext cx="2992135" cy="351760"/>
        </a:xfrm>
        <a:prstGeom prst="roundRect">
          <a:avLst/>
        </a:prstGeom>
        <a:solidFill>
          <a:srgbClr val="0C507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7278" tIns="0" rIns="117278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b="0" kern="1200" dirty="0" smtClean="0">
              <a:latin typeface="楷体" pitchFamily="49" charset="-122"/>
              <a:ea typeface="楷体" pitchFamily="49" charset="-122"/>
            </a:rPr>
            <a:t> 监管效果</a:t>
          </a:r>
          <a:endParaRPr lang="zh-TW" altLang="en-US" sz="1400" b="0" kern="1200" dirty="0">
            <a:latin typeface="楷体" pitchFamily="49" charset="-122"/>
            <a:ea typeface="楷体" pitchFamily="49" charset="-122"/>
          </a:endParaRPr>
        </a:p>
      </dsp:txBody>
      <dsp:txXfrm>
        <a:off x="216024" y="3934724"/>
        <a:ext cx="2992135" cy="35176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4712B8F-2F90-47FC-9C76-3E90E45829FC}">
      <dsp:nvSpPr>
        <dsp:cNvPr id="0" name=""/>
        <dsp:cNvSpPr/>
      </dsp:nvSpPr>
      <dsp:spPr>
        <a:xfrm>
          <a:off x="0" y="296640"/>
          <a:ext cx="4432544" cy="660854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dk1"/>
          </a:solidFill>
          <a:prstDash val="lgDash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344015" tIns="145796" rIns="344015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CN" sz="1300" b="0" kern="1200" dirty="0" smtClean="0">
              <a:latin typeface="楷体" pitchFamily="49" charset="-122"/>
              <a:ea typeface="楷体" pitchFamily="49" charset="-122"/>
            </a:rPr>
            <a:t>15</a:t>
          </a:r>
          <a:r>
            <a:rPr lang="zh-CN" altLang="en-US" sz="1300" b="0" kern="1200" dirty="0" smtClean="0">
              <a:latin typeface="楷体" pitchFamily="49" charset="-122"/>
              <a:ea typeface="楷体" pitchFamily="49" charset="-122"/>
            </a:rPr>
            <a:t>亿向大股东出售杭州地产项目</a:t>
          </a:r>
          <a:endParaRPr lang="zh-CN" altLang="en-US" sz="1300" b="0" kern="1200" dirty="0">
            <a:latin typeface="楷体" pitchFamily="49" charset="-122"/>
            <a:ea typeface="楷体" pitchFamily="49" charset="-122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300" b="0" kern="1200" dirty="0" smtClean="0">
              <a:solidFill>
                <a:srgbClr val="FF0000"/>
              </a:solidFill>
              <a:latin typeface="楷体" pitchFamily="49" charset="-122"/>
              <a:ea typeface="楷体" pitchFamily="49" charset="-122"/>
            </a:rPr>
            <a:t>事件表象：收缩项目，现金为王，专心谋求转型</a:t>
          </a:r>
          <a:endParaRPr lang="zh-CN" altLang="en-US" sz="1300" b="0" kern="1200" dirty="0">
            <a:solidFill>
              <a:srgbClr val="FF0000"/>
            </a:solidFill>
            <a:latin typeface="楷体" pitchFamily="49" charset="-122"/>
            <a:ea typeface="楷体" pitchFamily="49" charset="-122"/>
          </a:endParaRPr>
        </a:p>
      </dsp:txBody>
      <dsp:txXfrm>
        <a:off x="0" y="296640"/>
        <a:ext cx="4432544" cy="660854"/>
      </dsp:txXfrm>
    </dsp:sp>
    <dsp:sp modelId="{EFAB7DDC-596D-455B-AC4A-A2C2E0486790}">
      <dsp:nvSpPr>
        <dsp:cNvPr id="0" name=""/>
        <dsp:cNvSpPr/>
      </dsp:nvSpPr>
      <dsp:spPr>
        <a:xfrm>
          <a:off x="221627" y="47909"/>
          <a:ext cx="2931041" cy="351950"/>
        </a:xfrm>
        <a:prstGeom prst="roundRect">
          <a:avLst/>
        </a:prstGeom>
        <a:solidFill>
          <a:srgbClr val="0C507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7278" tIns="0" rIns="117278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b="0" kern="1200" dirty="0" smtClean="0">
              <a:latin typeface="楷体" pitchFamily="49" charset="-122"/>
              <a:ea typeface="楷体" pitchFamily="49" charset="-122"/>
            </a:rPr>
            <a:t> 公告交易事项</a:t>
          </a:r>
          <a:endParaRPr lang="zh-CN" altLang="en-US" sz="1400" b="0" kern="1200" dirty="0">
            <a:latin typeface="楷体" pitchFamily="49" charset="-122"/>
            <a:ea typeface="楷体" pitchFamily="49" charset="-122"/>
          </a:endParaRPr>
        </a:p>
      </dsp:txBody>
      <dsp:txXfrm>
        <a:off x="221627" y="47909"/>
        <a:ext cx="2931041" cy="351950"/>
      </dsp:txXfrm>
    </dsp:sp>
    <dsp:sp modelId="{C8F83C52-4344-4AA4-AF88-F22199C635D9}">
      <dsp:nvSpPr>
        <dsp:cNvPr id="0" name=""/>
        <dsp:cNvSpPr/>
      </dsp:nvSpPr>
      <dsp:spPr>
        <a:xfrm>
          <a:off x="0" y="1276576"/>
          <a:ext cx="4432544" cy="1294363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dk1"/>
          </a:solidFill>
          <a:prstDash val="lgDash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344015" tIns="145796" rIns="344015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300" b="0" kern="1200" dirty="0" smtClean="0">
              <a:latin typeface="楷体" pitchFamily="49" charset="-122"/>
              <a:ea typeface="楷体" pitchFamily="49" charset="-122"/>
            </a:rPr>
            <a:t>交易价格与周边二手地产每平米倒挂</a:t>
          </a:r>
          <a:r>
            <a:rPr lang="en-US" altLang="zh-CN" sz="1300" b="0" kern="1200" dirty="0" smtClean="0">
              <a:latin typeface="楷体" pitchFamily="49" charset="-122"/>
              <a:ea typeface="楷体" pitchFamily="49" charset="-122"/>
            </a:rPr>
            <a:t>8</a:t>
          </a:r>
          <a:r>
            <a:rPr lang="zh-CN" altLang="en-US" sz="1300" b="0" kern="1200" dirty="0" smtClean="0">
              <a:latin typeface="楷体" pitchFamily="49" charset="-122"/>
              <a:ea typeface="楷体" pitchFamily="49" charset="-122"/>
            </a:rPr>
            <a:t>千元以上</a:t>
          </a:r>
          <a:endParaRPr lang="zh-CN" altLang="en-US" sz="1300" b="0" kern="1200" dirty="0">
            <a:latin typeface="楷体" pitchFamily="49" charset="-122"/>
            <a:ea typeface="楷体" pitchFamily="49" charset="-122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300" b="0" kern="1200" dirty="0" smtClean="0">
              <a:latin typeface="楷体" pitchFamily="49" charset="-122"/>
              <a:ea typeface="楷体" pitchFamily="49" charset="-122"/>
            </a:rPr>
            <a:t>股东周边拍地仅楼面价高出交易价格每平米</a:t>
          </a:r>
          <a:r>
            <a:rPr lang="en-US" altLang="zh-CN" sz="1300" b="0" kern="1200" dirty="0" smtClean="0">
              <a:latin typeface="楷体" pitchFamily="49" charset="-122"/>
              <a:ea typeface="楷体" pitchFamily="49" charset="-122"/>
            </a:rPr>
            <a:t>2</a:t>
          </a:r>
          <a:r>
            <a:rPr lang="zh-CN" altLang="en-US" sz="1300" b="0" kern="1200" dirty="0" smtClean="0">
              <a:latin typeface="楷体" pitchFamily="49" charset="-122"/>
              <a:ea typeface="楷体" pitchFamily="49" charset="-122"/>
            </a:rPr>
            <a:t>千元</a:t>
          </a:r>
          <a:endParaRPr lang="zh-CN" altLang="en-US" sz="1300" b="0" kern="1200" dirty="0">
            <a:latin typeface="楷体" pitchFamily="49" charset="-122"/>
            <a:ea typeface="楷体" pitchFamily="49" charset="-122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300" b="0" kern="1200" dirty="0" smtClean="0">
              <a:latin typeface="楷体" pitchFamily="49" charset="-122"/>
              <a:ea typeface="楷体" pitchFamily="49" charset="-122"/>
            </a:rPr>
            <a:t>协议约定大股东可在两年内付清全款</a:t>
          </a:r>
          <a:endParaRPr lang="zh-CN" altLang="en-US" sz="1300" b="0" kern="1200" dirty="0">
            <a:latin typeface="楷体" pitchFamily="49" charset="-122"/>
            <a:ea typeface="楷体" pitchFamily="49" charset="-122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300" b="0" kern="1200" dirty="0" smtClean="0">
              <a:solidFill>
                <a:srgbClr val="FF0000"/>
              </a:solidFill>
              <a:latin typeface="楷体" pitchFamily="49" charset="-122"/>
              <a:ea typeface="楷体" pitchFamily="49" charset="-122"/>
            </a:rPr>
            <a:t>结论：涉嫌低价向股东出售优质资产，便于股东用于抵押贷款或高价出售。</a:t>
          </a:r>
          <a:endParaRPr lang="zh-CN" altLang="en-US" sz="1300" b="0" kern="1200" dirty="0">
            <a:solidFill>
              <a:srgbClr val="FF0000"/>
            </a:solidFill>
            <a:latin typeface="楷体" pitchFamily="49" charset="-122"/>
            <a:ea typeface="楷体" pitchFamily="49" charset="-122"/>
          </a:endParaRPr>
        </a:p>
      </dsp:txBody>
      <dsp:txXfrm>
        <a:off x="0" y="1276576"/>
        <a:ext cx="4432544" cy="1294363"/>
      </dsp:txXfrm>
    </dsp:sp>
    <dsp:sp modelId="{68CB89AC-8219-4F12-86DE-03E0C5C326EC}">
      <dsp:nvSpPr>
        <dsp:cNvPr id="0" name=""/>
        <dsp:cNvSpPr/>
      </dsp:nvSpPr>
      <dsp:spPr>
        <a:xfrm>
          <a:off x="216024" y="1015649"/>
          <a:ext cx="2931786" cy="384538"/>
        </a:xfrm>
        <a:prstGeom prst="roundRect">
          <a:avLst/>
        </a:prstGeom>
        <a:solidFill>
          <a:srgbClr val="0C507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7278" tIns="0" rIns="117278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b="0" kern="1200" dirty="0" smtClean="0">
              <a:latin typeface="楷体" pitchFamily="49" charset="-122"/>
              <a:ea typeface="楷体" pitchFamily="49" charset="-122"/>
            </a:rPr>
            <a:t> 疑点发现</a:t>
          </a:r>
          <a:endParaRPr lang="zh-CN" altLang="en-US" sz="1400" b="0" kern="1200" dirty="0">
            <a:latin typeface="楷体" pitchFamily="49" charset="-122"/>
            <a:ea typeface="楷体" pitchFamily="49" charset="-122"/>
          </a:endParaRPr>
        </a:p>
      </dsp:txBody>
      <dsp:txXfrm>
        <a:off x="216024" y="1015649"/>
        <a:ext cx="2931786" cy="384538"/>
      </dsp:txXfrm>
    </dsp:sp>
    <dsp:sp modelId="{EBBF2CAD-AEF3-47E7-9337-D13A6A105417}">
      <dsp:nvSpPr>
        <dsp:cNvPr id="0" name=""/>
        <dsp:cNvSpPr/>
      </dsp:nvSpPr>
      <dsp:spPr>
        <a:xfrm>
          <a:off x="0" y="2971422"/>
          <a:ext cx="4432544" cy="675760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dk1"/>
          </a:solidFill>
          <a:prstDash val="lgDash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344015" tIns="145796" rIns="344015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400" b="0" kern="1200" dirty="0" smtClean="0">
              <a:latin typeface="楷体" pitchFamily="49" charset="-122"/>
              <a:ea typeface="楷体" pitchFamily="49" charset="-122"/>
            </a:rPr>
            <a:t>二</a:t>
          </a:r>
          <a:r>
            <a:rPr lang="zh-CN" altLang="en-US" sz="1300" b="0" kern="1200" dirty="0" smtClean="0">
              <a:latin typeface="楷体" pitchFamily="49" charset="-122"/>
              <a:ea typeface="楷体" pitchFamily="49" charset="-122"/>
            </a:rPr>
            <a:t>次发问询函</a:t>
          </a:r>
          <a:endParaRPr lang="zh-CN" altLang="en-US" sz="1300" b="0" kern="1200" dirty="0">
            <a:latin typeface="楷体" pitchFamily="49" charset="-122"/>
            <a:ea typeface="楷体" pitchFamily="49" charset="-122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300" b="0" kern="1200" dirty="0" smtClean="0">
              <a:latin typeface="楷体" pitchFamily="49" charset="-122"/>
              <a:ea typeface="楷体" pitchFamily="49" charset="-122"/>
            </a:rPr>
            <a:t>取消股东大会直至核查完毕</a:t>
          </a:r>
          <a:endParaRPr lang="zh-CN" altLang="en-US" sz="1300" b="0" kern="1200" dirty="0">
            <a:latin typeface="楷体" pitchFamily="49" charset="-122"/>
            <a:ea typeface="楷体" pitchFamily="49" charset="-122"/>
          </a:endParaRPr>
        </a:p>
      </dsp:txBody>
      <dsp:txXfrm>
        <a:off x="0" y="2971422"/>
        <a:ext cx="4432544" cy="675760"/>
      </dsp:txXfrm>
    </dsp:sp>
    <dsp:sp modelId="{A074602F-411B-4A2E-9FDC-A6326A63947E}">
      <dsp:nvSpPr>
        <dsp:cNvPr id="0" name=""/>
        <dsp:cNvSpPr/>
      </dsp:nvSpPr>
      <dsp:spPr>
        <a:xfrm>
          <a:off x="288031" y="2654954"/>
          <a:ext cx="2978204" cy="416429"/>
        </a:xfrm>
        <a:prstGeom prst="roundRect">
          <a:avLst/>
        </a:prstGeom>
        <a:solidFill>
          <a:srgbClr val="0C507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7278" tIns="0" rIns="117278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b="0" kern="1200" dirty="0" smtClean="0">
              <a:latin typeface="楷体" pitchFamily="49" charset="-122"/>
              <a:ea typeface="楷体" pitchFamily="49" charset="-122"/>
            </a:rPr>
            <a:t>监管措施</a:t>
          </a:r>
          <a:endParaRPr lang="zh-CN" altLang="en-US" sz="1400" b="0" kern="1200" dirty="0">
            <a:latin typeface="楷体" pitchFamily="49" charset="-122"/>
            <a:ea typeface="楷体" pitchFamily="49" charset="-122"/>
          </a:endParaRPr>
        </a:p>
      </dsp:txBody>
      <dsp:txXfrm>
        <a:off x="288031" y="2654954"/>
        <a:ext cx="2978204" cy="416429"/>
      </dsp:txXfrm>
    </dsp:sp>
    <dsp:sp modelId="{93677EA6-7237-4487-B5D0-342EC3107D71}">
      <dsp:nvSpPr>
        <dsp:cNvPr id="0" name=""/>
        <dsp:cNvSpPr/>
      </dsp:nvSpPr>
      <dsp:spPr>
        <a:xfrm>
          <a:off x="0" y="3870586"/>
          <a:ext cx="4432544" cy="820220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dk1"/>
          </a:solidFill>
          <a:prstDash val="lgDash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344015" tIns="145796" rIns="344015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300" b="0" kern="1200" dirty="0" smtClean="0">
              <a:latin typeface="楷体" pitchFamily="49" charset="-122"/>
              <a:ea typeface="楷体" pitchFamily="49" charset="-122"/>
            </a:rPr>
            <a:t>提高交易支付对价</a:t>
          </a:r>
          <a:endParaRPr lang="zh-TW" altLang="en-US" sz="1300" b="0" kern="1200" dirty="0">
            <a:latin typeface="楷体" pitchFamily="49" charset="-122"/>
            <a:ea typeface="楷体" pitchFamily="49" charset="-122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300" b="0" kern="1200" dirty="0" smtClean="0">
              <a:latin typeface="楷体" pitchFamily="49" charset="-122"/>
              <a:ea typeface="楷体" pitchFamily="49" charset="-122"/>
            </a:rPr>
            <a:t>增加未来地产项目超额收益的分成</a:t>
          </a:r>
          <a:endParaRPr lang="zh-TW" altLang="en-US" sz="1300" b="0" kern="1200" dirty="0">
            <a:latin typeface="楷体" pitchFamily="49" charset="-122"/>
            <a:ea typeface="楷体" pitchFamily="49" charset="-122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300" b="0" kern="1200" dirty="0" smtClean="0">
              <a:latin typeface="楷体" pitchFamily="49" charset="-122"/>
              <a:ea typeface="楷体" pitchFamily="49" charset="-122"/>
            </a:rPr>
            <a:t>全款支付后再办理过户</a:t>
          </a:r>
          <a:endParaRPr lang="zh-TW" altLang="en-US" sz="1300" b="0" kern="1200" dirty="0">
            <a:latin typeface="楷体" pitchFamily="49" charset="-122"/>
            <a:ea typeface="楷体" pitchFamily="49" charset="-122"/>
          </a:endParaRPr>
        </a:p>
      </dsp:txBody>
      <dsp:txXfrm>
        <a:off x="0" y="3870586"/>
        <a:ext cx="4432544" cy="820220"/>
      </dsp:txXfrm>
    </dsp:sp>
    <dsp:sp modelId="{806D8523-E228-41FC-9E04-D271D1E96D4A}">
      <dsp:nvSpPr>
        <dsp:cNvPr id="0" name=""/>
        <dsp:cNvSpPr/>
      </dsp:nvSpPr>
      <dsp:spPr>
        <a:xfrm>
          <a:off x="288033" y="3575871"/>
          <a:ext cx="2992135" cy="338368"/>
        </a:xfrm>
        <a:prstGeom prst="roundRect">
          <a:avLst/>
        </a:prstGeom>
        <a:solidFill>
          <a:srgbClr val="0C507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7278" tIns="0" rIns="117278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b="0" kern="1200" dirty="0" smtClean="0">
              <a:latin typeface="楷体" pitchFamily="49" charset="-122"/>
              <a:ea typeface="楷体" pitchFamily="49" charset="-122"/>
            </a:rPr>
            <a:t> 监管效果</a:t>
          </a:r>
          <a:endParaRPr lang="zh-TW" altLang="en-US" sz="1400" b="0" kern="1200" dirty="0">
            <a:latin typeface="楷体" pitchFamily="49" charset="-122"/>
            <a:ea typeface="楷体" pitchFamily="49" charset="-122"/>
          </a:endParaRPr>
        </a:p>
      </dsp:txBody>
      <dsp:txXfrm>
        <a:off x="288033" y="3575871"/>
        <a:ext cx="2992135" cy="338368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4712B8F-2F90-47FC-9C76-3E90E45829FC}">
      <dsp:nvSpPr>
        <dsp:cNvPr id="0" name=""/>
        <dsp:cNvSpPr/>
      </dsp:nvSpPr>
      <dsp:spPr>
        <a:xfrm>
          <a:off x="0" y="258592"/>
          <a:ext cx="4432544" cy="1057366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dk1"/>
          </a:solidFill>
          <a:prstDash val="lgDash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344015" tIns="124968" rIns="344015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CN" sz="1300" b="0" kern="1200" dirty="0" smtClean="0">
              <a:latin typeface="楷体" pitchFamily="49" charset="-122"/>
              <a:ea typeface="楷体" pitchFamily="49" charset="-122"/>
            </a:rPr>
            <a:t>10</a:t>
          </a:r>
          <a:r>
            <a:rPr lang="zh-CN" altLang="en-US" sz="1300" b="0" kern="1200" dirty="0" smtClean="0">
              <a:latin typeface="楷体" pitchFamily="49" charset="-122"/>
              <a:ea typeface="楷体" pitchFamily="49" charset="-122"/>
            </a:rPr>
            <a:t>亿元收购实控人旗下两家农商行参股股权</a:t>
          </a:r>
          <a:endParaRPr lang="zh-CN" altLang="en-US" sz="1300" b="0" kern="1200" dirty="0">
            <a:latin typeface="楷体" pitchFamily="49" charset="-122"/>
            <a:ea typeface="楷体" pitchFamily="49" charset="-122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300" b="0" kern="1200" dirty="0" smtClean="0">
              <a:latin typeface="楷体" pitchFamily="49" charset="-122"/>
              <a:ea typeface="楷体" pitchFamily="49" charset="-122"/>
            </a:rPr>
            <a:t>转让价格基本与银行净资产持平</a:t>
          </a:r>
          <a:endParaRPr lang="zh-CN" altLang="en-US" sz="1300" b="0" kern="1200" dirty="0">
            <a:latin typeface="楷体" pitchFamily="49" charset="-122"/>
            <a:ea typeface="楷体" pitchFamily="49" charset="-122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300" b="0" kern="1200" dirty="0" smtClean="0">
              <a:solidFill>
                <a:srgbClr val="FF0000"/>
              </a:solidFill>
              <a:latin typeface="楷体" pitchFamily="49" charset="-122"/>
              <a:ea typeface="楷体" pitchFamily="49" charset="-122"/>
            </a:rPr>
            <a:t>事件表象：无溢价价格公允、金融牌照有利于公司财务运作。</a:t>
          </a:r>
          <a:endParaRPr lang="zh-CN" altLang="en-US" sz="1300" b="0" kern="1200" dirty="0">
            <a:solidFill>
              <a:srgbClr val="FF0000"/>
            </a:solidFill>
            <a:latin typeface="楷体" pitchFamily="49" charset="-122"/>
            <a:ea typeface="楷体" pitchFamily="49" charset="-122"/>
          </a:endParaRPr>
        </a:p>
      </dsp:txBody>
      <dsp:txXfrm>
        <a:off x="0" y="258592"/>
        <a:ext cx="4432544" cy="1057366"/>
      </dsp:txXfrm>
    </dsp:sp>
    <dsp:sp modelId="{EFAB7DDC-596D-455B-AC4A-A2C2E0486790}">
      <dsp:nvSpPr>
        <dsp:cNvPr id="0" name=""/>
        <dsp:cNvSpPr/>
      </dsp:nvSpPr>
      <dsp:spPr>
        <a:xfrm>
          <a:off x="221627" y="69899"/>
          <a:ext cx="2931041" cy="277166"/>
        </a:xfrm>
        <a:prstGeom prst="roundRect">
          <a:avLst/>
        </a:prstGeom>
        <a:solidFill>
          <a:srgbClr val="0C507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7278" tIns="0" rIns="117278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b="0" kern="1200" dirty="0" smtClean="0">
              <a:latin typeface="楷体" pitchFamily="49" charset="-122"/>
              <a:ea typeface="楷体" pitchFamily="49" charset="-122"/>
            </a:rPr>
            <a:t>公告交易事项</a:t>
          </a:r>
          <a:endParaRPr lang="zh-CN" altLang="en-US" sz="1400" b="0" kern="1200" dirty="0">
            <a:latin typeface="楷体" pitchFamily="49" charset="-122"/>
            <a:ea typeface="楷体" pitchFamily="49" charset="-122"/>
          </a:endParaRPr>
        </a:p>
      </dsp:txBody>
      <dsp:txXfrm>
        <a:off x="221627" y="69899"/>
        <a:ext cx="2931041" cy="277166"/>
      </dsp:txXfrm>
    </dsp:sp>
    <dsp:sp modelId="{C8F83C52-4344-4AA4-AF88-F22199C635D9}">
      <dsp:nvSpPr>
        <dsp:cNvPr id="0" name=""/>
        <dsp:cNvSpPr/>
      </dsp:nvSpPr>
      <dsp:spPr>
        <a:xfrm>
          <a:off x="0" y="1539480"/>
          <a:ext cx="4432544" cy="1393010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dk1"/>
          </a:solidFill>
          <a:prstDash val="lgDash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344015" tIns="124968" rIns="344015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300" b="0" kern="1200" dirty="0" smtClean="0">
              <a:latin typeface="楷体" pitchFamily="49" charset="-122"/>
              <a:ea typeface="楷体" pitchFamily="49" charset="-122"/>
            </a:rPr>
            <a:t>农商行普遍被市场质疑为充分计提不良资产，真是价值与账面净资产差距巨大</a:t>
          </a:r>
          <a:endParaRPr lang="zh-CN" altLang="en-US" sz="1300" b="0" kern="1200" dirty="0">
            <a:latin typeface="楷体" pitchFamily="49" charset="-122"/>
            <a:ea typeface="楷体" pitchFamily="49" charset="-122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300" b="0" kern="1200" dirty="0" smtClean="0">
              <a:latin typeface="楷体" pitchFamily="49" charset="-122"/>
              <a:ea typeface="楷体" pitchFamily="49" charset="-122"/>
            </a:rPr>
            <a:t>已持有两家银行股权，涉嫌违反</a:t>
          </a:r>
          <a:r>
            <a:rPr kumimoji="1" lang="en-US" altLang="zh-CN" sz="1300" kern="1200" dirty="0" smtClean="0">
              <a:latin typeface="楷体" pitchFamily="49" charset="-122"/>
              <a:ea typeface="楷体" pitchFamily="49" charset="-122"/>
            </a:rPr>
            <a:t>《</a:t>
          </a:r>
          <a:r>
            <a:rPr kumimoji="1" lang="zh-CN" altLang="en-US" sz="1300" kern="1200" dirty="0" smtClean="0">
              <a:latin typeface="楷体" pitchFamily="49" charset="-122"/>
              <a:ea typeface="楷体" pitchFamily="49" charset="-122"/>
            </a:rPr>
            <a:t>银行股权管理暂行办法</a:t>
          </a:r>
          <a:r>
            <a:rPr kumimoji="1" lang="en-US" altLang="zh-CN" sz="1300" kern="1200" dirty="0" smtClean="0">
              <a:latin typeface="楷体" pitchFamily="49" charset="-122"/>
              <a:ea typeface="楷体" pitchFamily="49" charset="-122"/>
            </a:rPr>
            <a:t>》</a:t>
          </a:r>
          <a:endParaRPr lang="zh-CN" altLang="en-US" sz="1300" b="0" kern="1200" dirty="0">
            <a:latin typeface="楷体" pitchFamily="49" charset="-122"/>
            <a:ea typeface="楷体" pitchFamily="49" charset="-122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300" b="0" kern="1200" dirty="0" smtClean="0">
              <a:solidFill>
                <a:srgbClr val="FF0000"/>
              </a:solidFill>
              <a:latin typeface="楷体" pitchFamily="49" charset="-122"/>
              <a:ea typeface="楷体" pitchFamily="49" charset="-122"/>
            </a:rPr>
            <a:t>结论：大股东涉嫌向上市公司剥离不良资产，套取现金。</a:t>
          </a:r>
          <a:endParaRPr lang="zh-CN" altLang="en-US" sz="1300" b="0" kern="1200" dirty="0">
            <a:solidFill>
              <a:srgbClr val="FF0000"/>
            </a:solidFill>
            <a:latin typeface="楷体" pitchFamily="49" charset="-122"/>
            <a:ea typeface="楷体" pitchFamily="49" charset="-122"/>
          </a:endParaRPr>
        </a:p>
      </dsp:txBody>
      <dsp:txXfrm>
        <a:off x="0" y="1539480"/>
        <a:ext cx="4432544" cy="1393010"/>
      </dsp:txXfrm>
    </dsp:sp>
    <dsp:sp modelId="{68CB89AC-8219-4F12-86DE-03E0C5C326EC}">
      <dsp:nvSpPr>
        <dsp:cNvPr id="0" name=""/>
        <dsp:cNvSpPr/>
      </dsp:nvSpPr>
      <dsp:spPr>
        <a:xfrm>
          <a:off x="216024" y="1365805"/>
          <a:ext cx="2931786" cy="279627"/>
        </a:xfrm>
        <a:prstGeom prst="roundRect">
          <a:avLst/>
        </a:prstGeom>
        <a:solidFill>
          <a:srgbClr val="0C507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7278" tIns="0" rIns="117278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b="0" kern="1200" dirty="0" smtClean="0">
              <a:latin typeface="楷体" pitchFamily="49" charset="-122"/>
              <a:ea typeface="楷体" pitchFamily="49" charset="-122"/>
            </a:rPr>
            <a:t>疑点发现</a:t>
          </a:r>
          <a:endParaRPr lang="zh-CN" altLang="en-US" sz="1400" b="0" kern="1200" dirty="0">
            <a:latin typeface="楷体" pitchFamily="49" charset="-122"/>
            <a:ea typeface="楷体" pitchFamily="49" charset="-122"/>
          </a:endParaRPr>
        </a:p>
      </dsp:txBody>
      <dsp:txXfrm>
        <a:off x="216024" y="1365805"/>
        <a:ext cx="2931786" cy="279627"/>
      </dsp:txXfrm>
    </dsp:sp>
    <dsp:sp modelId="{EBBF2CAD-AEF3-47E7-9337-D13A6A105417}">
      <dsp:nvSpPr>
        <dsp:cNvPr id="0" name=""/>
        <dsp:cNvSpPr/>
      </dsp:nvSpPr>
      <dsp:spPr>
        <a:xfrm>
          <a:off x="0" y="3217334"/>
          <a:ext cx="4432544" cy="822956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dk1"/>
          </a:solidFill>
          <a:prstDash val="lgDash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344015" tIns="124968" rIns="344015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200" b="0" kern="1200" dirty="0" smtClean="0">
              <a:latin typeface="楷体" pitchFamily="49" charset="-122"/>
              <a:ea typeface="楷体" pitchFamily="49" charset="-122"/>
            </a:rPr>
            <a:t>发问询函和约见谈话</a:t>
          </a:r>
          <a:endParaRPr lang="zh-CN" altLang="en-US" sz="1200" b="0" kern="1200" dirty="0">
            <a:latin typeface="楷体" pitchFamily="49" charset="-122"/>
            <a:ea typeface="楷体" pitchFamily="49" charset="-122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200" b="0" kern="1200" dirty="0" smtClean="0">
              <a:latin typeface="楷体" pitchFamily="49" charset="-122"/>
              <a:ea typeface="楷体" pitchFamily="49" charset="-122"/>
            </a:rPr>
            <a:t>向证监局提请核查标的资产</a:t>
          </a:r>
          <a:endParaRPr lang="zh-CN" altLang="en-US" sz="1200" b="0" kern="1200" dirty="0">
            <a:latin typeface="楷体" pitchFamily="49" charset="-122"/>
            <a:ea typeface="楷体" pitchFamily="49" charset="-122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200" b="0" kern="1200" dirty="0" smtClean="0">
              <a:latin typeface="楷体" pitchFamily="49" charset="-122"/>
              <a:ea typeface="楷体" pitchFamily="49" charset="-122"/>
            </a:rPr>
            <a:t>取消股东大会直至核查完毕</a:t>
          </a:r>
          <a:endParaRPr lang="zh-CN" altLang="en-US" sz="1200" b="0" kern="1200" dirty="0">
            <a:latin typeface="楷体" pitchFamily="49" charset="-122"/>
            <a:ea typeface="楷体" pitchFamily="49" charset="-122"/>
          </a:endParaRPr>
        </a:p>
      </dsp:txBody>
      <dsp:txXfrm>
        <a:off x="0" y="3217334"/>
        <a:ext cx="4432544" cy="822956"/>
      </dsp:txXfrm>
    </dsp:sp>
    <dsp:sp modelId="{A074602F-411B-4A2E-9FDC-A6326A63947E}">
      <dsp:nvSpPr>
        <dsp:cNvPr id="0" name=""/>
        <dsp:cNvSpPr/>
      </dsp:nvSpPr>
      <dsp:spPr>
        <a:xfrm>
          <a:off x="216024" y="3038503"/>
          <a:ext cx="2978204" cy="306054"/>
        </a:xfrm>
        <a:prstGeom prst="roundRect">
          <a:avLst/>
        </a:prstGeom>
        <a:solidFill>
          <a:srgbClr val="0C507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7278" tIns="0" rIns="117278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b="0" kern="1200" dirty="0" smtClean="0">
              <a:latin typeface="楷体" pitchFamily="49" charset="-122"/>
              <a:ea typeface="楷体" pitchFamily="49" charset="-122"/>
            </a:rPr>
            <a:t>监管措施</a:t>
          </a:r>
          <a:endParaRPr lang="zh-CN" altLang="en-US" sz="1400" b="0" kern="1200" dirty="0">
            <a:latin typeface="楷体" pitchFamily="49" charset="-122"/>
            <a:ea typeface="楷体" pitchFamily="49" charset="-122"/>
          </a:endParaRPr>
        </a:p>
      </dsp:txBody>
      <dsp:txXfrm>
        <a:off x="216024" y="3038503"/>
        <a:ext cx="2978204" cy="306054"/>
      </dsp:txXfrm>
    </dsp:sp>
    <dsp:sp modelId="{93677EA6-7237-4487-B5D0-342EC3107D71}">
      <dsp:nvSpPr>
        <dsp:cNvPr id="0" name=""/>
        <dsp:cNvSpPr/>
      </dsp:nvSpPr>
      <dsp:spPr>
        <a:xfrm>
          <a:off x="0" y="4293513"/>
          <a:ext cx="4432544" cy="329170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dk1"/>
          </a:solidFill>
          <a:prstDash val="lgDash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344015" tIns="124968" rIns="344015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300" b="0" kern="1200" dirty="0" smtClean="0">
              <a:latin typeface="楷体" pitchFamily="49" charset="-122"/>
              <a:ea typeface="楷体" pitchFamily="49" charset="-122"/>
            </a:rPr>
            <a:t>取消交易</a:t>
          </a:r>
          <a:endParaRPr lang="zh-TW" altLang="en-US" sz="1300" b="0" kern="1200" dirty="0">
            <a:latin typeface="楷体" pitchFamily="49" charset="-122"/>
            <a:ea typeface="楷体" pitchFamily="49" charset="-122"/>
          </a:endParaRPr>
        </a:p>
      </dsp:txBody>
      <dsp:txXfrm>
        <a:off x="0" y="4293513"/>
        <a:ext cx="4432544" cy="329170"/>
      </dsp:txXfrm>
    </dsp:sp>
    <dsp:sp modelId="{806D8523-E228-41FC-9E04-D271D1E96D4A}">
      <dsp:nvSpPr>
        <dsp:cNvPr id="0" name=""/>
        <dsp:cNvSpPr/>
      </dsp:nvSpPr>
      <dsp:spPr>
        <a:xfrm>
          <a:off x="216024" y="4100151"/>
          <a:ext cx="2992135" cy="279770"/>
        </a:xfrm>
        <a:prstGeom prst="roundRect">
          <a:avLst/>
        </a:prstGeom>
        <a:solidFill>
          <a:srgbClr val="0C507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7278" tIns="0" rIns="117278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b="0" kern="1200" dirty="0" smtClean="0">
              <a:latin typeface="楷体" pitchFamily="49" charset="-122"/>
              <a:ea typeface="楷体" pitchFamily="49" charset="-122"/>
            </a:rPr>
            <a:t>监管效果</a:t>
          </a:r>
          <a:endParaRPr lang="zh-TW" altLang="en-US" sz="1400" b="0" kern="1200" dirty="0">
            <a:latin typeface="楷体" pitchFamily="49" charset="-122"/>
            <a:ea typeface="楷体" pitchFamily="49" charset="-122"/>
          </a:endParaRPr>
        </a:p>
      </dsp:txBody>
      <dsp:txXfrm>
        <a:off x="216024" y="4100151"/>
        <a:ext cx="2992135" cy="27977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4712B8F-2F90-47FC-9C76-3E90E45829FC}">
      <dsp:nvSpPr>
        <dsp:cNvPr id="0" name=""/>
        <dsp:cNvSpPr/>
      </dsp:nvSpPr>
      <dsp:spPr>
        <a:xfrm>
          <a:off x="0" y="233583"/>
          <a:ext cx="4432544" cy="893025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dk1"/>
          </a:solidFill>
          <a:prstDash val="lgDash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344015" tIns="187452" rIns="344015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300" b="0" kern="1200" dirty="0" smtClean="0">
              <a:latin typeface="楷体" pitchFamily="49" charset="-122"/>
              <a:ea typeface="楷体" pitchFamily="49" charset="-122"/>
            </a:rPr>
            <a:t>公司生产经营正常</a:t>
          </a:r>
          <a:endParaRPr lang="zh-CN" altLang="en-US" sz="1300" b="0" kern="1200" dirty="0">
            <a:latin typeface="楷体" pitchFamily="49" charset="-122"/>
            <a:ea typeface="楷体" pitchFamily="49" charset="-122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300" b="0" kern="1200" dirty="0" smtClean="0">
              <a:latin typeface="楷体" pitchFamily="49" charset="-122"/>
              <a:ea typeface="楷体" pitchFamily="49" charset="-122"/>
            </a:rPr>
            <a:t>控股股东在新疆的化工产业严重拖累公司股东的资金</a:t>
          </a:r>
          <a:endParaRPr lang="zh-CN" altLang="en-US" sz="1300" b="0" kern="1200" dirty="0">
            <a:latin typeface="楷体" pitchFamily="49" charset="-122"/>
            <a:ea typeface="楷体" pitchFamily="49" charset="-122"/>
          </a:endParaRPr>
        </a:p>
      </dsp:txBody>
      <dsp:txXfrm>
        <a:off x="0" y="233583"/>
        <a:ext cx="4432544" cy="893025"/>
      </dsp:txXfrm>
    </dsp:sp>
    <dsp:sp modelId="{EFAB7DDC-596D-455B-AC4A-A2C2E0486790}">
      <dsp:nvSpPr>
        <dsp:cNvPr id="0" name=""/>
        <dsp:cNvSpPr/>
      </dsp:nvSpPr>
      <dsp:spPr>
        <a:xfrm>
          <a:off x="221627" y="50583"/>
          <a:ext cx="2931041" cy="315840"/>
        </a:xfrm>
        <a:prstGeom prst="roundRect">
          <a:avLst/>
        </a:prstGeom>
        <a:solidFill>
          <a:srgbClr val="0C507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7278" tIns="0" rIns="117278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b="0" kern="1200" dirty="0" smtClean="0">
              <a:latin typeface="楷体" pitchFamily="49" charset="-122"/>
              <a:ea typeface="楷体" pitchFamily="49" charset="-122"/>
            </a:rPr>
            <a:t>更多的了解公司</a:t>
          </a:r>
          <a:endParaRPr lang="zh-CN" altLang="en-US" sz="1400" b="0" kern="1200" dirty="0">
            <a:latin typeface="楷体" pitchFamily="49" charset="-122"/>
            <a:ea typeface="楷体" pitchFamily="49" charset="-122"/>
          </a:endParaRPr>
        </a:p>
      </dsp:txBody>
      <dsp:txXfrm>
        <a:off x="221627" y="50583"/>
        <a:ext cx="2931041" cy="315840"/>
      </dsp:txXfrm>
    </dsp:sp>
    <dsp:sp modelId="{C8F83C52-4344-4AA4-AF88-F22199C635D9}">
      <dsp:nvSpPr>
        <dsp:cNvPr id="0" name=""/>
        <dsp:cNvSpPr/>
      </dsp:nvSpPr>
      <dsp:spPr>
        <a:xfrm>
          <a:off x="0" y="1313569"/>
          <a:ext cx="4432544" cy="1105650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dk1"/>
          </a:solidFill>
          <a:prstDash val="lgDash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344015" tIns="187452" rIns="344015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300" b="0" kern="1200" dirty="0" smtClean="0">
              <a:latin typeface="楷体" pitchFamily="49" charset="-122"/>
              <a:ea typeface="楷体" pitchFamily="49" charset="-122"/>
            </a:rPr>
            <a:t>股东一旦出现经营困难，上市公司面临金额巨大的隐形负债</a:t>
          </a:r>
          <a:endParaRPr lang="zh-CN" altLang="en-US" sz="1300" b="0" kern="1200" dirty="0">
            <a:latin typeface="楷体" pitchFamily="49" charset="-122"/>
            <a:ea typeface="楷体" pitchFamily="49" charset="-122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300" b="0" kern="1200" dirty="0" smtClean="0">
              <a:latin typeface="楷体" pitchFamily="49" charset="-122"/>
              <a:ea typeface="楷体" pitchFamily="49" charset="-122"/>
            </a:rPr>
            <a:t>上市公司存在较强的市值管理的动机，和粉饰报表的动机</a:t>
          </a:r>
          <a:endParaRPr lang="zh-CN" altLang="en-US" sz="1300" b="0" kern="1200" dirty="0">
            <a:latin typeface="楷体" pitchFamily="49" charset="-122"/>
            <a:ea typeface="楷体" pitchFamily="49" charset="-122"/>
          </a:endParaRPr>
        </a:p>
      </dsp:txBody>
      <dsp:txXfrm>
        <a:off x="0" y="1313569"/>
        <a:ext cx="4432544" cy="1105650"/>
      </dsp:txXfrm>
    </dsp:sp>
    <dsp:sp modelId="{68CB89AC-8219-4F12-86DE-03E0C5C326EC}">
      <dsp:nvSpPr>
        <dsp:cNvPr id="0" name=""/>
        <dsp:cNvSpPr/>
      </dsp:nvSpPr>
      <dsp:spPr>
        <a:xfrm>
          <a:off x="216024" y="1201452"/>
          <a:ext cx="2931786" cy="271200"/>
        </a:xfrm>
        <a:prstGeom prst="roundRect">
          <a:avLst/>
        </a:prstGeom>
        <a:solidFill>
          <a:srgbClr val="0C507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7278" tIns="0" rIns="117278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b="0" kern="1200" dirty="0" smtClean="0">
              <a:latin typeface="楷体" pitchFamily="49" charset="-122"/>
              <a:ea typeface="楷体" pitchFamily="49" charset="-122"/>
            </a:rPr>
            <a:t>监管预判</a:t>
          </a:r>
          <a:endParaRPr lang="zh-CN" altLang="en-US" sz="1400" b="0" kern="1200" dirty="0">
            <a:latin typeface="楷体" pitchFamily="49" charset="-122"/>
            <a:ea typeface="楷体" pitchFamily="49" charset="-122"/>
          </a:endParaRPr>
        </a:p>
      </dsp:txBody>
      <dsp:txXfrm>
        <a:off x="216024" y="1201452"/>
        <a:ext cx="2931786" cy="271200"/>
      </dsp:txXfrm>
    </dsp:sp>
    <dsp:sp modelId="{EBBF2CAD-AEF3-47E7-9337-D13A6A105417}">
      <dsp:nvSpPr>
        <dsp:cNvPr id="0" name=""/>
        <dsp:cNvSpPr/>
      </dsp:nvSpPr>
      <dsp:spPr>
        <a:xfrm>
          <a:off x="0" y="2600659"/>
          <a:ext cx="4432544" cy="893025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dk1"/>
          </a:solidFill>
          <a:prstDash val="lgDash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344015" tIns="187452" rIns="344015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300" b="0" kern="1200" dirty="0" smtClean="0">
              <a:latin typeface="楷体" pitchFamily="49" charset="-122"/>
              <a:ea typeface="楷体" pitchFamily="49" charset="-122"/>
            </a:rPr>
            <a:t>发出监管工作函要求公司规范运作，评估担保风险</a:t>
          </a:r>
          <a:endParaRPr lang="zh-CN" altLang="en-US" sz="1300" b="0" kern="1200" dirty="0">
            <a:latin typeface="楷体" pitchFamily="49" charset="-122"/>
            <a:ea typeface="楷体" pitchFamily="49" charset="-122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300" b="0" kern="1200" dirty="0" smtClean="0">
              <a:latin typeface="楷体" pitchFamily="49" charset="-122"/>
              <a:ea typeface="楷体" pitchFamily="49" charset="-122"/>
            </a:rPr>
            <a:t>严审公司年报，向市场传递风险提示</a:t>
          </a:r>
          <a:endParaRPr lang="zh-CN" altLang="en-US" sz="1300" b="0" kern="1200" dirty="0">
            <a:latin typeface="楷体" pitchFamily="49" charset="-122"/>
            <a:ea typeface="楷体" pitchFamily="49" charset="-122"/>
          </a:endParaRPr>
        </a:p>
      </dsp:txBody>
      <dsp:txXfrm>
        <a:off x="0" y="2600659"/>
        <a:ext cx="4432544" cy="893025"/>
      </dsp:txXfrm>
    </dsp:sp>
    <dsp:sp modelId="{A074602F-411B-4A2E-9FDC-A6326A63947E}">
      <dsp:nvSpPr>
        <dsp:cNvPr id="0" name=""/>
        <dsp:cNvSpPr/>
      </dsp:nvSpPr>
      <dsp:spPr>
        <a:xfrm>
          <a:off x="221627" y="2467819"/>
          <a:ext cx="2978204" cy="265680"/>
        </a:xfrm>
        <a:prstGeom prst="roundRect">
          <a:avLst/>
        </a:prstGeom>
        <a:solidFill>
          <a:srgbClr val="0C507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7278" tIns="0" rIns="117278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b="0" kern="1200" dirty="0" smtClean="0">
              <a:latin typeface="楷体" pitchFamily="49" charset="-122"/>
              <a:ea typeface="楷体" pitchFamily="49" charset="-122"/>
            </a:rPr>
            <a:t>监管工作</a:t>
          </a:r>
          <a:endParaRPr lang="zh-CN" altLang="en-US" sz="1400" b="0" kern="1200" dirty="0">
            <a:latin typeface="楷体" pitchFamily="49" charset="-122"/>
            <a:ea typeface="楷体" pitchFamily="49" charset="-122"/>
          </a:endParaRPr>
        </a:p>
      </dsp:txBody>
      <dsp:txXfrm>
        <a:off x="221627" y="2467819"/>
        <a:ext cx="2978204" cy="265680"/>
      </dsp:txXfrm>
    </dsp:sp>
    <dsp:sp modelId="{93677EA6-7237-4487-B5D0-342EC3107D71}">
      <dsp:nvSpPr>
        <dsp:cNvPr id="0" name=""/>
        <dsp:cNvSpPr/>
      </dsp:nvSpPr>
      <dsp:spPr>
        <a:xfrm>
          <a:off x="0" y="3675124"/>
          <a:ext cx="4432544" cy="735774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dk1"/>
          </a:solidFill>
          <a:prstDash val="lgDash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344015" tIns="187452" rIns="344015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300" b="0" kern="1200" dirty="0" smtClean="0">
              <a:latin typeface="楷体" pitchFamily="49" charset="-122"/>
              <a:ea typeface="楷体" pitchFamily="49" charset="-122"/>
            </a:rPr>
            <a:t>截止目前，公司向股东的担保已经减少为</a:t>
          </a:r>
          <a:r>
            <a:rPr lang="en-US" altLang="zh-CN" sz="1300" b="0" kern="1200" dirty="0" smtClean="0">
              <a:latin typeface="楷体" pitchFamily="49" charset="-122"/>
              <a:ea typeface="楷体" pitchFamily="49" charset="-122"/>
            </a:rPr>
            <a:t>13</a:t>
          </a:r>
          <a:r>
            <a:rPr lang="zh-CN" altLang="en-US" sz="1300" b="0" kern="1200" dirty="0" smtClean="0">
              <a:latin typeface="楷体" pitchFamily="49" charset="-122"/>
              <a:ea typeface="楷体" pitchFamily="49" charset="-122"/>
            </a:rPr>
            <a:t>亿</a:t>
          </a:r>
          <a:endParaRPr lang="zh-TW" altLang="en-US" sz="1300" b="0" kern="1200" dirty="0">
            <a:latin typeface="楷体" pitchFamily="49" charset="-122"/>
            <a:ea typeface="楷体" pitchFamily="49" charset="-122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300" b="0" kern="1200" dirty="0" smtClean="0">
              <a:latin typeface="楷体" pitchFamily="49" charset="-122"/>
              <a:ea typeface="楷体" pitchFamily="49" charset="-122"/>
            </a:rPr>
            <a:t>年报审核市场反响大</a:t>
          </a:r>
          <a:endParaRPr lang="zh-TW" altLang="en-US" sz="1300" b="0" kern="1200" dirty="0">
            <a:latin typeface="楷体" pitchFamily="49" charset="-122"/>
            <a:ea typeface="楷体" pitchFamily="49" charset="-122"/>
          </a:endParaRPr>
        </a:p>
      </dsp:txBody>
      <dsp:txXfrm>
        <a:off x="0" y="3675124"/>
        <a:ext cx="4432544" cy="735774"/>
      </dsp:txXfrm>
    </dsp:sp>
    <dsp:sp modelId="{806D8523-E228-41FC-9E04-D271D1E96D4A}">
      <dsp:nvSpPr>
        <dsp:cNvPr id="0" name=""/>
        <dsp:cNvSpPr/>
      </dsp:nvSpPr>
      <dsp:spPr>
        <a:xfrm>
          <a:off x="216024" y="3531954"/>
          <a:ext cx="2992135" cy="265680"/>
        </a:xfrm>
        <a:prstGeom prst="roundRect">
          <a:avLst/>
        </a:prstGeom>
        <a:solidFill>
          <a:srgbClr val="0C507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7278" tIns="0" rIns="117278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b="0" kern="1200" dirty="0" smtClean="0">
              <a:latin typeface="楷体" pitchFamily="49" charset="-122"/>
              <a:ea typeface="楷体" pitchFamily="49" charset="-122"/>
            </a:rPr>
            <a:t>监管效果</a:t>
          </a:r>
          <a:endParaRPr lang="zh-TW" altLang="en-US" sz="1400" b="0" kern="1200" dirty="0">
            <a:latin typeface="楷体" pitchFamily="49" charset="-122"/>
            <a:ea typeface="楷体" pitchFamily="49" charset="-122"/>
          </a:endParaRPr>
        </a:p>
      </dsp:txBody>
      <dsp:txXfrm>
        <a:off x="216024" y="3531954"/>
        <a:ext cx="2992135" cy="265680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4712B8F-2F90-47FC-9C76-3E90E45829FC}">
      <dsp:nvSpPr>
        <dsp:cNvPr id="0" name=""/>
        <dsp:cNvSpPr/>
      </dsp:nvSpPr>
      <dsp:spPr>
        <a:xfrm>
          <a:off x="0" y="226903"/>
          <a:ext cx="4432544" cy="1892555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dk1"/>
          </a:solidFill>
          <a:prstDash val="lgDash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344015" tIns="166624" rIns="344015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200" b="0" kern="1200" dirty="0" smtClean="0">
              <a:latin typeface="楷体" pitchFamily="49" charset="-122"/>
              <a:ea typeface="楷体" pitchFamily="49" charset="-122"/>
            </a:rPr>
            <a:t>截至</a:t>
          </a:r>
          <a:r>
            <a:rPr lang="en-US" altLang="zh-CN" sz="1200" b="0" kern="1200" dirty="0" smtClean="0">
              <a:latin typeface="楷体" pitchFamily="49" charset="-122"/>
              <a:ea typeface="楷体" pitchFamily="49" charset="-122"/>
            </a:rPr>
            <a:t>2017</a:t>
          </a:r>
          <a:r>
            <a:rPr lang="zh-CN" altLang="en-US" sz="1200" b="0" kern="1200" dirty="0" smtClean="0">
              <a:latin typeface="楷体" pitchFamily="49" charset="-122"/>
              <a:ea typeface="楷体" pitchFamily="49" charset="-122"/>
            </a:rPr>
            <a:t>年末，公司资产负债率高达</a:t>
          </a:r>
          <a:r>
            <a:rPr lang="en-US" altLang="zh-CN" sz="1200" b="0" kern="1200" dirty="0" smtClean="0">
              <a:latin typeface="楷体" pitchFamily="49" charset="-122"/>
              <a:ea typeface="楷体" pitchFamily="49" charset="-122"/>
            </a:rPr>
            <a:t>88.82%</a:t>
          </a:r>
          <a:r>
            <a:rPr lang="zh-CN" altLang="en-US" sz="1200" b="0" kern="1200" dirty="0" smtClean="0">
              <a:latin typeface="楷体" pitchFamily="49" charset="-122"/>
              <a:ea typeface="楷体" pitchFamily="49" charset="-122"/>
            </a:rPr>
            <a:t>，公司利息费用高达</a:t>
          </a:r>
          <a:r>
            <a:rPr lang="en-US" altLang="zh-CN" sz="1200" b="0" kern="1200" dirty="0" smtClean="0">
              <a:latin typeface="楷体" pitchFamily="49" charset="-122"/>
              <a:ea typeface="楷体" pitchFamily="49" charset="-122"/>
            </a:rPr>
            <a:t>17.59</a:t>
          </a:r>
          <a:r>
            <a:rPr lang="zh-CN" altLang="en-US" sz="1200" b="0" kern="1200" dirty="0" smtClean="0">
              <a:latin typeface="楷体" pitchFamily="49" charset="-122"/>
              <a:ea typeface="楷体" pitchFamily="49" charset="-122"/>
            </a:rPr>
            <a:t>亿元，且流动负债高达</a:t>
          </a:r>
          <a:r>
            <a:rPr lang="en-US" altLang="zh-CN" sz="1200" b="0" kern="1200" dirty="0" smtClean="0">
              <a:latin typeface="楷体" pitchFamily="49" charset="-122"/>
              <a:ea typeface="楷体" pitchFamily="49" charset="-122"/>
            </a:rPr>
            <a:t>227.52</a:t>
          </a:r>
          <a:r>
            <a:rPr lang="zh-CN" altLang="en-US" sz="1200" b="0" kern="1200" dirty="0" smtClean="0">
              <a:latin typeface="楷体" pitchFamily="49" charset="-122"/>
              <a:ea typeface="楷体" pitchFamily="49" charset="-122"/>
            </a:rPr>
            <a:t>亿元，面临较大的偿还压力</a:t>
          </a:r>
          <a:endParaRPr lang="zh-CN" altLang="en-US" sz="1200" b="0" kern="1200" dirty="0">
            <a:latin typeface="楷体" pitchFamily="49" charset="-122"/>
            <a:ea typeface="楷体" pitchFamily="49" charset="-122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200" b="0" kern="1200" dirty="0" smtClean="0">
              <a:latin typeface="楷体" pitchFamily="49" charset="-122"/>
              <a:ea typeface="楷体" pitchFamily="49" charset="-122"/>
            </a:rPr>
            <a:t>公司将向控股股东的内部借款转换为对银行借款，形成上市公司对外的强制性还本付息义务，进一步增加公司的偿债压力</a:t>
          </a:r>
          <a:endParaRPr lang="zh-CN" altLang="en-US" sz="1200" b="0" kern="1200" dirty="0">
            <a:latin typeface="楷体" pitchFamily="49" charset="-122"/>
            <a:ea typeface="楷体" pitchFamily="49" charset="-122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200" b="0" kern="1200" dirty="0" smtClean="0">
              <a:latin typeface="楷体" pitchFamily="49" charset="-122"/>
              <a:ea typeface="楷体" pitchFamily="49" charset="-122"/>
            </a:rPr>
            <a:t>控股股东向公司提供资金</a:t>
          </a:r>
          <a:r>
            <a:rPr lang="en-US" altLang="zh-CN" sz="1200" b="0" kern="1200" dirty="0" smtClean="0">
              <a:latin typeface="楷体" pitchFamily="49" charset="-122"/>
              <a:ea typeface="楷体" pitchFamily="49" charset="-122"/>
            </a:rPr>
            <a:t>70</a:t>
          </a:r>
          <a:r>
            <a:rPr lang="zh-CN" altLang="en-US" sz="1200" b="0" kern="1200" dirty="0" smtClean="0">
              <a:latin typeface="楷体" pitchFamily="49" charset="-122"/>
              <a:ea typeface="楷体" pitchFamily="49" charset="-122"/>
            </a:rPr>
            <a:t>亿，其中</a:t>
          </a:r>
          <a:r>
            <a:rPr lang="en-US" altLang="zh-CN" sz="1200" b="0" kern="1200" dirty="0" smtClean="0">
              <a:latin typeface="楷体" pitchFamily="49" charset="-122"/>
              <a:ea typeface="楷体" pitchFamily="49" charset="-122"/>
            </a:rPr>
            <a:t>50</a:t>
          </a:r>
          <a:r>
            <a:rPr lang="zh-CN" altLang="en-US" sz="1200" b="0" kern="1200" dirty="0" smtClean="0">
              <a:latin typeface="楷体" pitchFamily="49" charset="-122"/>
              <a:ea typeface="楷体" pitchFamily="49" charset="-122"/>
            </a:rPr>
            <a:t>亿是</a:t>
          </a:r>
          <a:r>
            <a:rPr lang="en-US" altLang="zh-CN" sz="1200" b="0" kern="1200" dirty="0" smtClean="0">
              <a:latin typeface="楷体" pitchFamily="49" charset="-122"/>
              <a:ea typeface="楷体" pitchFamily="49" charset="-122"/>
            </a:rPr>
            <a:t>2018</a:t>
          </a:r>
          <a:r>
            <a:rPr lang="zh-CN" altLang="en-US" sz="1200" b="0" kern="1200" dirty="0" smtClean="0">
              <a:latin typeface="楷体" pitchFamily="49" charset="-122"/>
              <a:ea typeface="楷体" pitchFamily="49" charset="-122"/>
            </a:rPr>
            <a:t>年</a:t>
          </a:r>
          <a:r>
            <a:rPr lang="en-US" altLang="zh-CN" sz="1200" b="0" kern="1200" dirty="0" smtClean="0">
              <a:latin typeface="楷体" pitchFamily="49" charset="-122"/>
              <a:ea typeface="楷体" pitchFamily="49" charset="-122"/>
            </a:rPr>
            <a:t>4</a:t>
          </a:r>
          <a:r>
            <a:rPr lang="zh-CN" altLang="en-US" sz="1200" b="0" kern="1200" dirty="0" smtClean="0">
              <a:latin typeface="楷体" pitchFamily="49" charset="-122"/>
              <a:ea typeface="楷体" pitchFamily="49" charset="-122"/>
            </a:rPr>
            <a:t>月份新增债务，真实性存疑</a:t>
          </a:r>
          <a:endParaRPr lang="zh-CN" altLang="en-US" sz="1200" b="0" kern="1200" dirty="0">
            <a:latin typeface="楷体" pitchFamily="49" charset="-122"/>
            <a:ea typeface="楷体" pitchFamily="49" charset="-122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200" b="0" kern="1200" dirty="0" smtClean="0">
              <a:latin typeface="楷体" pitchFamily="49" charset="-122"/>
              <a:ea typeface="楷体" pitchFamily="49" charset="-122"/>
            </a:rPr>
            <a:t>重组标的的优质性存疑</a:t>
          </a:r>
          <a:endParaRPr lang="zh-CN" altLang="en-US" sz="1200" b="0" kern="1200" dirty="0">
            <a:latin typeface="楷体" pitchFamily="49" charset="-122"/>
            <a:ea typeface="楷体" pitchFamily="49" charset="-122"/>
          </a:endParaRPr>
        </a:p>
      </dsp:txBody>
      <dsp:txXfrm>
        <a:off x="0" y="226903"/>
        <a:ext cx="4432544" cy="1892555"/>
      </dsp:txXfrm>
    </dsp:sp>
    <dsp:sp modelId="{EFAB7DDC-596D-455B-AC4A-A2C2E0486790}">
      <dsp:nvSpPr>
        <dsp:cNvPr id="0" name=""/>
        <dsp:cNvSpPr/>
      </dsp:nvSpPr>
      <dsp:spPr>
        <a:xfrm>
          <a:off x="221627" y="86176"/>
          <a:ext cx="2931041" cy="258691"/>
        </a:xfrm>
        <a:prstGeom prst="roundRect">
          <a:avLst/>
        </a:prstGeom>
        <a:solidFill>
          <a:srgbClr val="0C507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7278" tIns="0" rIns="117278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b="0" kern="1200" dirty="0" smtClean="0">
              <a:latin typeface="楷体" pitchFamily="49" charset="-122"/>
              <a:ea typeface="楷体" pitchFamily="49" charset="-122"/>
            </a:rPr>
            <a:t>更多的了解公司</a:t>
          </a:r>
          <a:endParaRPr lang="zh-CN" altLang="en-US" sz="1400" b="0" kern="1200" dirty="0">
            <a:latin typeface="楷体" pitchFamily="49" charset="-122"/>
            <a:ea typeface="楷体" pitchFamily="49" charset="-122"/>
          </a:endParaRPr>
        </a:p>
      </dsp:txBody>
      <dsp:txXfrm>
        <a:off x="221627" y="86176"/>
        <a:ext cx="2931041" cy="258691"/>
      </dsp:txXfrm>
    </dsp:sp>
    <dsp:sp modelId="{C8F83C52-4344-4AA4-AF88-F22199C635D9}">
      <dsp:nvSpPr>
        <dsp:cNvPr id="0" name=""/>
        <dsp:cNvSpPr/>
      </dsp:nvSpPr>
      <dsp:spPr>
        <a:xfrm>
          <a:off x="0" y="2312635"/>
          <a:ext cx="4432544" cy="704857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dk1"/>
          </a:solidFill>
          <a:prstDash val="lgDash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344015" tIns="166624" rIns="344015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200" b="0" kern="1200" dirty="0" smtClean="0">
              <a:latin typeface="楷体" pitchFamily="49" charset="-122"/>
              <a:ea typeface="楷体" pitchFamily="49" charset="-122"/>
            </a:rPr>
            <a:t>为控股股东承接债务推进重组涉嫌侵占上市公司利益</a:t>
          </a:r>
          <a:endParaRPr lang="zh-CN" altLang="en-US" sz="1200" b="0" kern="1200" dirty="0">
            <a:latin typeface="楷体" pitchFamily="49" charset="-122"/>
            <a:ea typeface="楷体" pitchFamily="49" charset="-122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200" b="0" kern="1200" dirty="0" smtClean="0">
              <a:latin typeface="楷体" pitchFamily="49" charset="-122"/>
              <a:ea typeface="楷体" pitchFamily="49" charset="-122"/>
            </a:rPr>
            <a:t>公司为收购资产增加</a:t>
          </a:r>
          <a:r>
            <a:rPr lang="en-US" altLang="zh-CN" sz="1200" b="0" kern="1200" dirty="0" smtClean="0">
              <a:latin typeface="楷体" pitchFamily="49" charset="-122"/>
              <a:ea typeface="楷体" pitchFamily="49" charset="-122"/>
            </a:rPr>
            <a:t>63</a:t>
          </a:r>
          <a:r>
            <a:rPr lang="zh-CN" altLang="en-US" sz="1200" b="0" kern="1200" dirty="0" smtClean="0">
              <a:latin typeface="楷体" pitchFamily="49" charset="-122"/>
              <a:ea typeface="楷体" pitchFamily="49" charset="-122"/>
            </a:rPr>
            <a:t>亿债务杠杆，如标的公司经营不及预期，公司会面临偿付风险</a:t>
          </a:r>
          <a:endParaRPr lang="zh-CN" altLang="en-US" sz="1200" b="0" kern="1200" dirty="0">
            <a:latin typeface="楷体" pitchFamily="49" charset="-122"/>
            <a:ea typeface="楷体" pitchFamily="49" charset="-122"/>
          </a:endParaRPr>
        </a:p>
      </dsp:txBody>
      <dsp:txXfrm>
        <a:off x="0" y="2312635"/>
        <a:ext cx="4432544" cy="704857"/>
      </dsp:txXfrm>
    </dsp:sp>
    <dsp:sp modelId="{68CB89AC-8219-4F12-86DE-03E0C5C326EC}">
      <dsp:nvSpPr>
        <dsp:cNvPr id="0" name=""/>
        <dsp:cNvSpPr/>
      </dsp:nvSpPr>
      <dsp:spPr>
        <a:xfrm>
          <a:off x="216024" y="2185922"/>
          <a:ext cx="2931786" cy="267982"/>
        </a:xfrm>
        <a:prstGeom prst="roundRect">
          <a:avLst/>
        </a:prstGeom>
        <a:solidFill>
          <a:srgbClr val="0C507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7278" tIns="0" rIns="117278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b="0" kern="1200" dirty="0" smtClean="0">
              <a:latin typeface="楷体" pitchFamily="49" charset="-122"/>
              <a:ea typeface="楷体" pitchFamily="49" charset="-122"/>
            </a:rPr>
            <a:t>监管预判</a:t>
          </a:r>
          <a:endParaRPr lang="zh-CN" altLang="en-US" sz="1400" b="0" kern="1200" dirty="0">
            <a:latin typeface="楷体" pitchFamily="49" charset="-122"/>
            <a:ea typeface="楷体" pitchFamily="49" charset="-122"/>
          </a:endParaRPr>
        </a:p>
      </dsp:txBody>
      <dsp:txXfrm>
        <a:off x="216024" y="2185922"/>
        <a:ext cx="2931786" cy="267982"/>
      </dsp:txXfrm>
    </dsp:sp>
    <dsp:sp modelId="{EBBF2CAD-AEF3-47E7-9337-D13A6A105417}">
      <dsp:nvSpPr>
        <dsp:cNvPr id="0" name=""/>
        <dsp:cNvSpPr/>
      </dsp:nvSpPr>
      <dsp:spPr>
        <a:xfrm>
          <a:off x="0" y="3272436"/>
          <a:ext cx="4432544" cy="616797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dk1"/>
          </a:solidFill>
          <a:prstDash val="lgDash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344015" tIns="166624" rIns="344015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200" b="0" kern="1200" dirty="0" smtClean="0">
              <a:latin typeface="楷体" pitchFamily="49" charset="-122"/>
              <a:ea typeface="楷体" pitchFamily="49" charset="-122"/>
            </a:rPr>
            <a:t>发出监管工作函要求结合公司流动负债及公司债券到期情况，说明公司是否存在资金风险及债务偿付风险</a:t>
          </a:r>
          <a:endParaRPr lang="zh-CN" altLang="en-US" sz="1200" b="0" kern="1200" dirty="0">
            <a:latin typeface="楷体" pitchFamily="49" charset="-122"/>
            <a:ea typeface="楷体" pitchFamily="49" charset="-122"/>
          </a:endParaRPr>
        </a:p>
      </dsp:txBody>
      <dsp:txXfrm>
        <a:off x="0" y="3272436"/>
        <a:ext cx="4432544" cy="616797"/>
      </dsp:txXfrm>
    </dsp:sp>
    <dsp:sp modelId="{A074602F-411B-4A2E-9FDC-A6326A63947E}">
      <dsp:nvSpPr>
        <dsp:cNvPr id="0" name=""/>
        <dsp:cNvSpPr/>
      </dsp:nvSpPr>
      <dsp:spPr>
        <a:xfrm>
          <a:off x="221627" y="3060650"/>
          <a:ext cx="2978204" cy="329751"/>
        </a:xfrm>
        <a:prstGeom prst="roundRect">
          <a:avLst/>
        </a:prstGeom>
        <a:solidFill>
          <a:srgbClr val="0C507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7278" tIns="0" rIns="117278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b="0" kern="1200" dirty="0" smtClean="0">
              <a:latin typeface="楷体" pitchFamily="49" charset="-122"/>
              <a:ea typeface="楷体" pitchFamily="49" charset="-122"/>
            </a:rPr>
            <a:t>监管工作</a:t>
          </a:r>
          <a:endParaRPr lang="zh-CN" altLang="en-US" sz="1400" b="0" kern="1200" dirty="0">
            <a:latin typeface="楷体" pitchFamily="49" charset="-122"/>
            <a:ea typeface="楷体" pitchFamily="49" charset="-122"/>
          </a:endParaRPr>
        </a:p>
      </dsp:txBody>
      <dsp:txXfrm>
        <a:off x="221627" y="3060650"/>
        <a:ext cx="2978204" cy="329751"/>
      </dsp:txXfrm>
    </dsp:sp>
    <dsp:sp modelId="{93677EA6-7237-4487-B5D0-342EC3107D71}">
      <dsp:nvSpPr>
        <dsp:cNvPr id="0" name=""/>
        <dsp:cNvSpPr/>
      </dsp:nvSpPr>
      <dsp:spPr>
        <a:xfrm>
          <a:off x="0" y="4108796"/>
          <a:ext cx="4432544" cy="431232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dk1"/>
          </a:solidFill>
          <a:prstDash val="lgDash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344015" tIns="166624" rIns="344015" bIns="78232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TW" sz="1100" b="0" kern="1200" dirty="0" smtClean="0">
              <a:latin typeface="楷体" pitchFamily="49" charset="-122"/>
              <a:ea typeface="楷体" pitchFamily="49" charset="-122"/>
            </a:rPr>
            <a:t>2018</a:t>
          </a:r>
          <a:r>
            <a:rPr lang="zh-CN" altLang="en-US" sz="1100" b="0" kern="1200" dirty="0" smtClean="0">
              <a:latin typeface="楷体" pitchFamily="49" charset="-122"/>
              <a:ea typeface="楷体" pitchFamily="49" charset="-122"/>
            </a:rPr>
            <a:t>年</a:t>
          </a:r>
          <a:r>
            <a:rPr lang="en-US" altLang="zh-CN" sz="1100" b="0" kern="1200" dirty="0" smtClean="0">
              <a:latin typeface="楷体" pitchFamily="49" charset="-122"/>
              <a:ea typeface="楷体" pitchFamily="49" charset="-122"/>
            </a:rPr>
            <a:t>6</a:t>
          </a:r>
          <a:r>
            <a:rPr lang="zh-CN" altLang="en-US" sz="1100" b="0" kern="1200" dirty="0" smtClean="0">
              <a:latin typeface="楷体" pitchFamily="49" charset="-122"/>
              <a:ea typeface="楷体" pitchFamily="49" charset="-122"/>
            </a:rPr>
            <a:t>月</a:t>
          </a:r>
          <a:r>
            <a:rPr lang="en-US" altLang="zh-CN" sz="1100" b="0" kern="1200" dirty="0" smtClean="0">
              <a:latin typeface="楷体" pitchFamily="49" charset="-122"/>
              <a:ea typeface="楷体" pitchFamily="49" charset="-122"/>
            </a:rPr>
            <a:t>5</a:t>
          </a:r>
          <a:r>
            <a:rPr lang="zh-CN" altLang="en-US" sz="1100" b="0" kern="1200" dirty="0" smtClean="0">
              <a:latin typeface="楷体" pitchFamily="49" charset="-122"/>
              <a:ea typeface="楷体" pitchFamily="49" charset="-122"/>
            </a:rPr>
            <a:t>日，公司公告终止债务承接</a:t>
          </a:r>
          <a:endParaRPr lang="zh-TW" altLang="en-US" sz="1100" b="0" kern="1200" dirty="0">
            <a:latin typeface="楷体" pitchFamily="49" charset="-122"/>
            <a:ea typeface="楷体" pitchFamily="49" charset="-122"/>
          </a:endParaRPr>
        </a:p>
      </dsp:txBody>
      <dsp:txXfrm>
        <a:off x="0" y="4108796"/>
        <a:ext cx="4432544" cy="431232"/>
      </dsp:txXfrm>
    </dsp:sp>
    <dsp:sp modelId="{806D8523-E228-41FC-9E04-D271D1E96D4A}">
      <dsp:nvSpPr>
        <dsp:cNvPr id="0" name=""/>
        <dsp:cNvSpPr/>
      </dsp:nvSpPr>
      <dsp:spPr>
        <a:xfrm>
          <a:off x="216024" y="3923218"/>
          <a:ext cx="2992135" cy="296296"/>
        </a:xfrm>
        <a:prstGeom prst="roundRect">
          <a:avLst/>
        </a:prstGeom>
        <a:solidFill>
          <a:srgbClr val="0C507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7278" tIns="0" rIns="117278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b="0" kern="1200" dirty="0" smtClean="0">
              <a:latin typeface="楷体" pitchFamily="49" charset="-122"/>
              <a:ea typeface="楷体" pitchFamily="49" charset="-122"/>
            </a:rPr>
            <a:t>监管效果</a:t>
          </a:r>
          <a:endParaRPr lang="zh-TW" altLang="en-US" sz="1400" b="0" kern="1200" dirty="0">
            <a:latin typeface="楷体" pitchFamily="49" charset="-122"/>
            <a:ea typeface="楷体" pitchFamily="49" charset="-122"/>
          </a:endParaRPr>
        </a:p>
      </dsp:txBody>
      <dsp:txXfrm>
        <a:off x="216024" y="3923218"/>
        <a:ext cx="2992135" cy="296296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4712B8F-2F90-47FC-9C76-3E90E45829FC}">
      <dsp:nvSpPr>
        <dsp:cNvPr id="0" name=""/>
        <dsp:cNvSpPr/>
      </dsp:nvSpPr>
      <dsp:spPr>
        <a:xfrm>
          <a:off x="0" y="224349"/>
          <a:ext cx="4432544" cy="1247400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dk1"/>
          </a:solidFill>
          <a:prstDash val="lgDash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344015" tIns="229108" rIns="344015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400" b="0" kern="1200" dirty="0" smtClean="0">
              <a:latin typeface="楷体" pitchFamily="49" charset="-122"/>
              <a:ea typeface="楷体" pitchFamily="49" charset="-122"/>
            </a:rPr>
            <a:t>公司生产经营正常</a:t>
          </a:r>
          <a:endParaRPr lang="zh-CN" altLang="en-US" sz="1400" b="0" kern="1200" dirty="0">
            <a:latin typeface="楷体" pitchFamily="49" charset="-122"/>
            <a:ea typeface="楷体" pitchFamily="49" charset="-122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400" b="0" kern="1200" dirty="0" smtClean="0">
              <a:latin typeface="楷体" pitchFamily="49" charset="-122"/>
              <a:ea typeface="楷体" pitchFamily="49" charset="-122"/>
            </a:rPr>
            <a:t>大股东和公司全力以赴实施并购</a:t>
          </a:r>
          <a:endParaRPr lang="zh-CN" altLang="en-US" sz="1400" b="0" kern="1200" dirty="0">
            <a:latin typeface="楷体" pitchFamily="49" charset="-122"/>
            <a:ea typeface="楷体" pitchFamily="49" charset="-122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400" b="0" kern="1200" dirty="0" smtClean="0">
              <a:latin typeface="楷体" pitchFamily="49" charset="-122"/>
              <a:ea typeface="楷体" pitchFamily="49" charset="-122"/>
            </a:rPr>
            <a:t>并购本身属于应当支持的同行业高端制造家具产业</a:t>
          </a:r>
          <a:endParaRPr lang="zh-CN" altLang="en-US" sz="1400" b="0" kern="1200" dirty="0">
            <a:latin typeface="楷体" pitchFamily="49" charset="-122"/>
            <a:ea typeface="楷体" pitchFamily="49" charset="-122"/>
          </a:endParaRPr>
        </a:p>
      </dsp:txBody>
      <dsp:txXfrm>
        <a:off x="0" y="224349"/>
        <a:ext cx="4432544" cy="1247400"/>
      </dsp:txXfrm>
    </dsp:sp>
    <dsp:sp modelId="{EFAB7DDC-596D-455B-AC4A-A2C2E0486790}">
      <dsp:nvSpPr>
        <dsp:cNvPr id="0" name=""/>
        <dsp:cNvSpPr/>
      </dsp:nvSpPr>
      <dsp:spPr>
        <a:xfrm>
          <a:off x="221627" y="61989"/>
          <a:ext cx="2931041" cy="324720"/>
        </a:xfrm>
        <a:prstGeom prst="roundRect">
          <a:avLst/>
        </a:prstGeom>
        <a:solidFill>
          <a:srgbClr val="0C507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7278" tIns="0" rIns="117278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b="0" kern="1200" dirty="0" smtClean="0">
              <a:latin typeface="楷体" pitchFamily="49" charset="-122"/>
              <a:ea typeface="楷体" pitchFamily="49" charset="-122"/>
            </a:rPr>
            <a:t>更多的了解公司</a:t>
          </a:r>
          <a:endParaRPr lang="zh-CN" altLang="en-US" sz="1400" b="0" kern="1200" dirty="0">
            <a:latin typeface="楷体" pitchFamily="49" charset="-122"/>
            <a:ea typeface="楷体" pitchFamily="49" charset="-122"/>
          </a:endParaRPr>
        </a:p>
      </dsp:txBody>
      <dsp:txXfrm>
        <a:off x="221627" y="61989"/>
        <a:ext cx="2931041" cy="324720"/>
      </dsp:txXfrm>
    </dsp:sp>
    <dsp:sp modelId="{C8F83C52-4344-4AA4-AF88-F22199C635D9}">
      <dsp:nvSpPr>
        <dsp:cNvPr id="0" name=""/>
        <dsp:cNvSpPr/>
      </dsp:nvSpPr>
      <dsp:spPr>
        <a:xfrm>
          <a:off x="0" y="1700257"/>
          <a:ext cx="4432544" cy="1489950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dk1"/>
          </a:solidFill>
          <a:prstDash val="lgDash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344015" tIns="229108" rIns="344015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400" b="0" kern="1200" dirty="0" smtClean="0">
              <a:latin typeface="楷体" pitchFamily="49" charset="-122"/>
              <a:ea typeface="楷体" pitchFamily="49" charset="-122"/>
            </a:rPr>
            <a:t>股东质押率高企带来的融资受限</a:t>
          </a:r>
          <a:endParaRPr lang="zh-CN" altLang="en-US" sz="1400" b="0" kern="1200" dirty="0">
            <a:latin typeface="楷体" pitchFamily="49" charset="-122"/>
            <a:ea typeface="楷体" pitchFamily="49" charset="-122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400" b="0" kern="1200" dirty="0" smtClean="0">
              <a:latin typeface="楷体" pitchFamily="49" charset="-122"/>
              <a:ea typeface="楷体" pitchFamily="49" charset="-122"/>
            </a:rPr>
            <a:t>上市公司可能的市值管理动机</a:t>
          </a:r>
          <a:endParaRPr lang="zh-CN" altLang="en-US" sz="1400" b="0" kern="1200" dirty="0">
            <a:latin typeface="楷体" pitchFamily="49" charset="-122"/>
            <a:ea typeface="楷体" pitchFamily="49" charset="-122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400" b="0" kern="1200" dirty="0" smtClean="0">
              <a:latin typeface="楷体" pitchFamily="49" charset="-122"/>
              <a:ea typeface="楷体" pitchFamily="49" charset="-122"/>
            </a:rPr>
            <a:t>如重组交易不如预期，将为上市公司和控股股东带来高额成本</a:t>
          </a:r>
          <a:endParaRPr lang="zh-CN" altLang="en-US" sz="1400" b="0" kern="1200" dirty="0">
            <a:latin typeface="楷体" pitchFamily="49" charset="-122"/>
            <a:ea typeface="楷体" pitchFamily="49" charset="-122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400" b="0" kern="1200" dirty="0" smtClean="0">
              <a:latin typeface="楷体" pitchFamily="49" charset="-122"/>
              <a:ea typeface="楷体" pitchFamily="49" charset="-122"/>
            </a:rPr>
            <a:t>未来海外交易标的的整合风险</a:t>
          </a:r>
          <a:endParaRPr lang="zh-CN" altLang="en-US" sz="1400" b="0" kern="1200" dirty="0">
            <a:latin typeface="楷体" pitchFamily="49" charset="-122"/>
            <a:ea typeface="楷体" pitchFamily="49" charset="-122"/>
          </a:endParaRPr>
        </a:p>
      </dsp:txBody>
      <dsp:txXfrm>
        <a:off x="0" y="1700257"/>
        <a:ext cx="4432544" cy="1489950"/>
      </dsp:txXfrm>
    </dsp:sp>
    <dsp:sp modelId="{68CB89AC-8219-4F12-86DE-03E0C5C326EC}">
      <dsp:nvSpPr>
        <dsp:cNvPr id="0" name=""/>
        <dsp:cNvSpPr/>
      </dsp:nvSpPr>
      <dsp:spPr>
        <a:xfrm>
          <a:off x="216024" y="1563225"/>
          <a:ext cx="2931786" cy="331467"/>
        </a:xfrm>
        <a:prstGeom prst="roundRect">
          <a:avLst/>
        </a:prstGeom>
        <a:solidFill>
          <a:srgbClr val="0C507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7278" tIns="0" rIns="117278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b="0" kern="1200" dirty="0" smtClean="0">
              <a:latin typeface="楷体" pitchFamily="49" charset="-122"/>
              <a:ea typeface="楷体" pitchFamily="49" charset="-122"/>
            </a:rPr>
            <a:t>监管预判</a:t>
          </a:r>
          <a:endParaRPr lang="zh-CN" altLang="en-US" sz="1400" b="0" kern="1200" dirty="0">
            <a:latin typeface="楷体" pitchFamily="49" charset="-122"/>
            <a:ea typeface="楷体" pitchFamily="49" charset="-122"/>
          </a:endParaRPr>
        </a:p>
      </dsp:txBody>
      <dsp:txXfrm>
        <a:off x="216024" y="1563225"/>
        <a:ext cx="2931786" cy="331467"/>
      </dsp:txXfrm>
    </dsp:sp>
    <dsp:sp modelId="{EBBF2CAD-AEF3-47E7-9337-D13A6A105417}">
      <dsp:nvSpPr>
        <dsp:cNvPr id="0" name=""/>
        <dsp:cNvSpPr/>
      </dsp:nvSpPr>
      <dsp:spPr>
        <a:xfrm>
          <a:off x="0" y="3411967"/>
          <a:ext cx="4432544" cy="987525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dk1"/>
          </a:solidFill>
          <a:prstDash val="lgDash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344015" tIns="229108" rIns="344015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400" b="0" kern="1200" dirty="0" smtClean="0">
              <a:latin typeface="楷体" pitchFamily="49" charset="-122"/>
              <a:ea typeface="楷体" pitchFamily="49" charset="-122"/>
            </a:rPr>
            <a:t>中介机构是否勤勉尽责，优化交易设置，充分保护上市公司利益</a:t>
          </a:r>
          <a:endParaRPr lang="zh-CN" altLang="en-US" sz="1400" b="0" kern="1200" dirty="0">
            <a:latin typeface="楷体" pitchFamily="49" charset="-122"/>
            <a:ea typeface="楷体" pitchFamily="49" charset="-122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400" b="0" kern="1200" dirty="0" smtClean="0">
              <a:latin typeface="楷体" pitchFamily="49" charset="-122"/>
              <a:ea typeface="楷体" pitchFamily="49" charset="-122"/>
            </a:rPr>
            <a:t>社会资源配置是否有利于民营企业良性发展</a:t>
          </a:r>
          <a:endParaRPr lang="zh-CN" altLang="en-US" sz="1400" b="0" kern="1200" dirty="0">
            <a:latin typeface="楷体" pitchFamily="49" charset="-122"/>
            <a:ea typeface="楷体" pitchFamily="49" charset="-122"/>
          </a:endParaRPr>
        </a:p>
      </dsp:txBody>
      <dsp:txXfrm>
        <a:off x="0" y="3411967"/>
        <a:ext cx="4432544" cy="987525"/>
      </dsp:txXfrm>
    </dsp:sp>
    <dsp:sp modelId="{A074602F-411B-4A2E-9FDC-A6326A63947E}">
      <dsp:nvSpPr>
        <dsp:cNvPr id="0" name=""/>
        <dsp:cNvSpPr/>
      </dsp:nvSpPr>
      <dsp:spPr>
        <a:xfrm>
          <a:off x="221627" y="3249607"/>
          <a:ext cx="2978204" cy="324720"/>
        </a:xfrm>
        <a:prstGeom prst="roundRect">
          <a:avLst/>
        </a:prstGeom>
        <a:solidFill>
          <a:srgbClr val="0C507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7278" tIns="0" rIns="117278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b="0" kern="1200" dirty="0" smtClean="0">
              <a:latin typeface="楷体" pitchFamily="49" charset="-122"/>
              <a:ea typeface="楷体" pitchFamily="49" charset="-122"/>
            </a:rPr>
            <a:t>监管思考</a:t>
          </a:r>
          <a:endParaRPr lang="zh-CN" altLang="en-US" sz="1400" b="0" kern="1200" dirty="0">
            <a:latin typeface="楷体" pitchFamily="49" charset="-122"/>
            <a:ea typeface="楷体" pitchFamily="49" charset="-122"/>
          </a:endParaRPr>
        </a:p>
      </dsp:txBody>
      <dsp:txXfrm>
        <a:off x="221627" y="3249607"/>
        <a:ext cx="2978204" cy="324720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E045D5E-1928-4AA6-A555-32C91B63BCB8}">
      <dsp:nvSpPr>
        <dsp:cNvPr id="0" name=""/>
        <dsp:cNvSpPr/>
      </dsp:nvSpPr>
      <dsp:spPr>
        <a:xfrm>
          <a:off x="0" y="2134214"/>
          <a:ext cx="8640886" cy="915452"/>
        </a:xfrm>
        <a:prstGeom prst="notchedRightArrow">
          <a:avLst/>
        </a:prstGeom>
        <a:solidFill>
          <a:srgbClr val="0C507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C4248A-7162-47DD-ADD8-BCD7713BCB56}">
      <dsp:nvSpPr>
        <dsp:cNvPr id="0" name=""/>
        <dsp:cNvSpPr/>
      </dsp:nvSpPr>
      <dsp:spPr>
        <a:xfrm>
          <a:off x="0" y="1512159"/>
          <a:ext cx="749726" cy="8409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b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altLang="zh-CN" sz="1100" b="1" kern="1200" dirty="0" smtClean="0">
            <a:latin typeface="楷体" pitchFamily="49" charset="-122"/>
            <a:ea typeface="楷体" pitchFamily="49" charset="-122"/>
          </a:endParaRP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100" b="1" kern="1200" dirty="0" smtClean="0">
              <a:solidFill>
                <a:srgbClr val="FF0000"/>
              </a:solidFill>
              <a:latin typeface="楷体" pitchFamily="49" charset="-122"/>
              <a:ea typeface="楷体" pitchFamily="49" charset="-122"/>
            </a:rPr>
            <a:t>2014</a:t>
          </a:r>
          <a:r>
            <a:rPr lang="zh-CN" altLang="en-US" sz="1100" b="1" kern="1200" dirty="0" smtClean="0">
              <a:solidFill>
                <a:srgbClr val="FF0000"/>
              </a:solidFill>
              <a:latin typeface="楷体" pitchFamily="49" charset="-122"/>
              <a:ea typeface="楷体" pitchFamily="49" charset="-122"/>
            </a:rPr>
            <a:t>年</a:t>
          </a:r>
          <a:endParaRPr lang="zh-CN" altLang="en-US" sz="1100" kern="1200" dirty="0">
            <a:solidFill>
              <a:srgbClr val="FF0000"/>
            </a:solidFill>
          </a:endParaRPr>
        </a:p>
      </dsp:txBody>
      <dsp:txXfrm>
        <a:off x="0" y="1512159"/>
        <a:ext cx="749726" cy="840950"/>
      </dsp:txXfrm>
    </dsp:sp>
    <dsp:sp modelId="{132A2145-9D76-4795-BFC9-70F2DF84B066}">
      <dsp:nvSpPr>
        <dsp:cNvPr id="0" name=""/>
        <dsp:cNvSpPr/>
      </dsp:nvSpPr>
      <dsp:spPr>
        <a:xfrm>
          <a:off x="206729" y="2376265"/>
          <a:ext cx="297326" cy="450748"/>
        </a:xfrm>
        <a:prstGeom prst="ellipse">
          <a:avLst/>
        </a:prstGeom>
        <a:solidFill>
          <a:srgbClr val="386B7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594074-32FF-4321-A0FF-076AA1947C52}">
      <dsp:nvSpPr>
        <dsp:cNvPr id="0" name=""/>
        <dsp:cNvSpPr/>
      </dsp:nvSpPr>
      <dsp:spPr>
        <a:xfrm>
          <a:off x="1896987" y="3312360"/>
          <a:ext cx="1494223" cy="11286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100" kern="1200" dirty="0"/>
        </a:p>
      </dsp:txBody>
      <dsp:txXfrm>
        <a:off x="1896987" y="3312360"/>
        <a:ext cx="1494223" cy="1128696"/>
      </dsp:txXfrm>
    </dsp:sp>
    <dsp:sp modelId="{7A2C250D-8A18-4AF8-BD2A-F02B3252FA50}">
      <dsp:nvSpPr>
        <dsp:cNvPr id="0" name=""/>
        <dsp:cNvSpPr/>
      </dsp:nvSpPr>
      <dsp:spPr>
        <a:xfrm>
          <a:off x="1152128" y="2376262"/>
          <a:ext cx="332001" cy="467560"/>
        </a:xfrm>
        <a:prstGeom prst="ellipse">
          <a:avLst/>
        </a:prstGeom>
        <a:solidFill>
          <a:srgbClr val="386B7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C04FEC-6C33-4188-A35D-615A139B9AD5}">
      <dsp:nvSpPr>
        <dsp:cNvPr id="0" name=""/>
        <dsp:cNvSpPr/>
      </dsp:nvSpPr>
      <dsp:spPr>
        <a:xfrm>
          <a:off x="3456381" y="2952319"/>
          <a:ext cx="804773" cy="3368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b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100" b="1" kern="1200" dirty="0" smtClean="0">
              <a:solidFill>
                <a:srgbClr val="FF0000"/>
              </a:solidFill>
              <a:latin typeface="楷体" pitchFamily="49" charset="-122"/>
              <a:ea typeface="楷体" pitchFamily="49" charset="-122"/>
            </a:rPr>
            <a:t>2017</a:t>
          </a:r>
          <a:r>
            <a:rPr lang="zh-CN" altLang="en-US" sz="1100" b="1" kern="1200" dirty="0" smtClean="0">
              <a:solidFill>
                <a:srgbClr val="FF0000"/>
              </a:solidFill>
              <a:latin typeface="楷体" pitchFamily="49" charset="-122"/>
              <a:ea typeface="楷体" pitchFamily="49" charset="-122"/>
            </a:rPr>
            <a:t>年</a:t>
          </a:r>
          <a:endParaRPr lang="zh-CN" altLang="en-US" sz="1100" kern="1200" dirty="0">
            <a:solidFill>
              <a:srgbClr val="FF0000"/>
            </a:solidFill>
          </a:endParaRPr>
        </a:p>
      </dsp:txBody>
      <dsp:txXfrm>
        <a:off x="3456381" y="2952319"/>
        <a:ext cx="804773" cy="336848"/>
      </dsp:txXfrm>
    </dsp:sp>
    <dsp:sp modelId="{563FA2E5-501E-423B-B73E-C0091226F887}">
      <dsp:nvSpPr>
        <dsp:cNvPr id="0" name=""/>
        <dsp:cNvSpPr/>
      </dsp:nvSpPr>
      <dsp:spPr>
        <a:xfrm>
          <a:off x="2376265" y="2376262"/>
          <a:ext cx="332017" cy="467549"/>
        </a:xfrm>
        <a:prstGeom prst="ellipse">
          <a:avLst/>
        </a:prstGeom>
        <a:solidFill>
          <a:srgbClr val="386B7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85974C-C51B-4A4F-994F-29D558C01E16}">
      <dsp:nvSpPr>
        <dsp:cNvPr id="0" name=""/>
        <dsp:cNvSpPr/>
      </dsp:nvSpPr>
      <dsp:spPr>
        <a:xfrm>
          <a:off x="4032441" y="3024338"/>
          <a:ext cx="1494223" cy="20735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100" kern="1200" dirty="0"/>
        </a:p>
      </dsp:txBody>
      <dsp:txXfrm>
        <a:off x="4032441" y="3024338"/>
        <a:ext cx="1494223" cy="2073552"/>
      </dsp:txXfrm>
    </dsp:sp>
    <dsp:sp modelId="{C39808CC-185E-46ED-ABE8-92E6CF7DC6E4}">
      <dsp:nvSpPr>
        <dsp:cNvPr id="0" name=""/>
        <dsp:cNvSpPr/>
      </dsp:nvSpPr>
      <dsp:spPr>
        <a:xfrm flipH="1">
          <a:off x="3744418" y="2376262"/>
          <a:ext cx="333914" cy="467560"/>
        </a:xfrm>
        <a:prstGeom prst="ellipse">
          <a:avLst/>
        </a:prstGeom>
        <a:solidFill>
          <a:srgbClr val="386B7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33113B-04AD-4893-A5C2-402F5267846E}">
      <dsp:nvSpPr>
        <dsp:cNvPr id="0" name=""/>
        <dsp:cNvSpPr/>
      </dsp:nvSpPr>
      <dsp:spPr>
        <a:xfrm>
          <a:off x="6279156" y="0"/>
          <a:ext cx="1494223" cy="20735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b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100" kern="1200" dirty="0"/>
        </a:p>
      </dsp:txBody>
      <dsp:txXfrm>
        <a:off x="6279156" y="0"/>
        <a:ext cx="1494223" cy="2073552"/>
      </dsp:txXfrm>
    </dsp:sp>
    <dsp:sp modelId="{2764CBFD-CDDE-446C-9B15-93F0F1E2AC20}">
      <dsp:nvSpPr>
        <dsp:cNvPr id="0" name=""/>
        <dsp:cNvSpPr/>
      </dsp:nvSpPr>
      <dsp:spPr>
        <a:xfrm>
          <a:off x="4968554" y="2376265"/>
          <a:ext cx="345707" cy="489721"/>
        </a:xfrm>
        <a:prstGeom prst="ellipse">
          <a:avLst/>
        </a:prstGeom>
        <a:solidFill>
          <a:srgbClr val="386B7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51163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27" tIns="45616" rIns="91227" bIns="45616" numCol="1" anchor="t" anchorCtr="0" compatLnSpc="1">
            <a:prstTxWarp prst="textNoShape">
              <a:avLst/>
            </a:prstTxWarp>
          </a:bodyPr>
          <a:lstStyle>
            <a:lvl1pPr defTabSz="911115">
              <a:defRPr sz="1200"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 bwMode="auto">
          <a:xfrm>
            <a:off x="3854450" y="0"/>
            <a:ext cx="2951163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27" tIns="45616" rIns="91227" bIns="45616" numCol="1" anchor="t" anchorCtr="0" compatLnSpc="1">
            <a:prstTxWarp prst="textNoShape">
              <a:avLst/>
            </a:prstTxWarp>
          </a:bodyPr>
          <a:lstStyle>
            <a:lvl1pPr algn="r" defTabSz="911115">
              <a:defRPr sz="1200"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D06D9507-729D-4FAD-9AFE-6D6303B22D01}" type="datetimeFigureOut">
              <a:rPr lang="zh-CN" altLang="en-US"/>
              <a:pPr>
                <a:defRPr/>
              </a:pPr>
              <a:t>2018/11/1</a:t>
            </a:fld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 bwMode="auto">
          <a:xfrm>
            <a:off x="0" y="9439275"/>
            <a:ext cx="2951163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27" tIns="45616" rIns="91227" bIns="45616" numCol="1" anchor="b" anchorCtr="0" compatLnSpc="1">
            <a:prstTxWarp prst="textNoShape">
              <a:avLst/>
            </a:prstTxWarp>
          </a:bodyPr>
          <a:lstStyle>
            <a:lvl1pPr defTabSz="911115">
              <a:defRPr sz="1200"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 bwMode="auto">
          <a:xfrm>
            <a:off x="3854450" y="9439275"/>
            <a:ext cx="2951163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27" tIns="45616" rIns="91227" bIns="45616" numCol="1" anchor="b" anchorCtr="0" compatLnSpc="1">
            <a:prstTxWarp prst="textNoShape">
              <a:avLst/>
            </a:prstTxWarp>
          </a:bodyPr>
          <a:lstStyle>
            <a:lvl1pPr algn="r" defTabSz="911115">
              <a:defRPr sz="1200"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7C836D25-DBDE-4B55-B630-461C46577650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51163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27" tIns="45616" rIns="91227" bIns="45616" numCol="1" anchor="t" anchorCtr="0" compatLnSpc="1">
            <a:prstTxWarp prst="textNoShape">
              <a:avLst/>
            </a:prstTxWarp>
          </a:bodyPr>
          <a:lstStyle>
            <a:lvl1pPr defTabSz="911115">
              <a:defRPr sz="1200">
                <a:latin typeface="Calibri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 bwMode="auto">
          <a:xfrm>
            <a:off x="3854450" y="0"/>
            <a:ext cx="2951163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27" tIns="45616" rIns="91227" bIns="45616" numCol="1" anchor="t" anchorCtr="0" compatLnSpc="1">
            <a:prstTxWarp prst="textNoShape">
              <a:avLst/>
            </a:prstTxWarp>
          </a:bodyPr>
          <a:lstStyle>
            <a:lvl1pPr algn="r" defTabSz="911115">
              <a:defRPr sz="1200">
                <a:latin typeface="Calibri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E1C9109A-BA68-4B66-8A82-79C9FA48D608}" type="datetimeFigureOut">
              <a:rPr lang="zh-CN" altLang="en-US"/>
              <a:pPr>
                <a:defRPr/>
              </a:pPr>
              <a:t>2018/11/1</a:t>
            </a:fld>
            <a:endParaRPr lang="en-US" altLang="zh-CN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47713"/>
            <a:ext cx="4964112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39" tIns="45770" rIns="91539" bIns="4577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 bwMode="auto">
          <a:xfrm>
            <a:off x="681038" y="4721225"/>
            <a:ext cx="5445125" cy="447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27" tIns="45616" rIns="91227" bIns="456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 bwMode="auto">
          <a:xfrm>
            <a:off x="0" y="9439275"/>
            <a:ext cx="2951163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27" tIns="45616" rIns="91227" bIns="45616" numCol="1" anchor="b" anchorCtr="0" compatLnSpc="1">
            <a:prstTxWarp prst="textNoShape">
              <a:avLst/>
            </a:prstTxWarp>
          </a:bodyPr>
          <a:lstStyle>
            <a:lvl1pPr defTabSz="911115">
              <a:defRPr sz="1200">
                <a:latin typeface="Calibri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 bwMode="auto">
          <a:xfrm>
            <a:off x="3854450" y="9439275"/>
            <a:ext cx="2951163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27" tIns="45616" rIns="91227" bIns="45616" numCol="1" anchor="b" anchorCtr="0" compatLnSpc="1">
            <a:prstTxWarp prst="textNoShape">
              <a:avLst/>
            </a:prstTxWarp>
          </a:bodyPr>
          <a:lstStyle>
            <a:lvl1pPr algn="r" defTabSz="911115">
              <a:defRPr sz="1200">
                <a:latin typeface="Calibri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2083DD81-B9BF-4797-854F-8B47078E9D7A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fld id="{2FF1D19A-437E-4B36-A6A2-A3E8E2261C6E}" type="slidenum">
              <a:rPr lang="en-US" altLang="zh-CN" smtClean="0"/>
              <a:pPr/>
              <a:t>3</a:t>
            </a:fld>
            <a:endParaRPr lang="en-US" altLang="zh-CN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fld id="{2FF1D19A-437E-4B36-A6A2-A3E8E2261C6E}" type="slidenum">
              <a:rPr lang="en-US" altLang="zh-CN" smtClean="0"/>
              <a:pPr/>
              <a:t>5</a:t>
            </a:fld>
            <a:endParaRPr lang="en-US" altLang="zh-CN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fld id="{2FF1D19A-437E-4B36-A6A2-A3E8E2261C6E}" type="slidenum">
              <a:rPr lang="en-US" altLang="zh-CN" smtClean="0"/>
              <a:pPr/>
              <a:t>9</a:t>
            </a:fld>
            <a:endParaRPr lang="en-US" altLang="zh-CN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fld id="{2FF1D19A-437E-4B36-A6A2-A3E8E2261C6E}" type="slidenum">
              <a:rPr lang="en-US" altLang="zh-CN" smtClean="0"/>
              <a:pPr/>
              <a:t>13</a:t>
            </a:fld>
            <a:endParaRPr lang="en-US" altLang="zh-CN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备注占位符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CN" altLang="en-US" smtClean="0"/>
          </a:p>
        </p:txBody>
      </p:sp>
      <p:sp>
        <p:nvSpPr>
          <p:cNvPr id="27652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9638"/>
            <a:fld id="{3EB64FFB-3C8E-4086-8F3F-4480F3752453}" type="slidenum">
              <a:rPr lang="en-US" altLang="zh-CN" smtClean="0"/>
              <a:pPr defTabSz="909638"/>
              <a:t>14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fld id="{2FF1D19A-437E-4B36-A6A2-A3E8E2261C6E}" type="slidenum">
              <a:rPr lang="en-US" altLang="zh-CN" smtClean="0"/>
              <a:pPr/>
              <a:t>16</a:t>
            </a:fld>
            <a:endParaRPr lang="en-US" altLang="zh-CN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备注占位符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CN" altLang="en-US" smtClean="0"/>
          </a:p>
        </p:txBody>
      </p:sp>
      <p:sp>
        <p:nvSpPr>
          <p:cNvPr id="68612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9638"/>
            <a:fld id="{EE455AA0-19F9-42FC-A17A-59FFB55653A2}" type="slidenum">
              <a:rPr lang="zh-CN" altLang="en-US" smtClean="0"/>
              <a:pPr defTabSz="909638"/>
              <a:t>18</a:t>
            </a:fld>
            <a:endParaRPr lang="en-US" altLang="zh-CN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模版_蓝_标题页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09638"/>
            <a:ext cx="9144000" cy="594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709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995738" y="1916113"/>
            <a:ext cx="41021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21709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95288" y="5805488"/>
            <a:ext cx="6400800" cy="695325"/>
          </a:xfrm>
          <a:prstGeom prst="rect">
            <a:avLst/>
          </a:prstGeo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zh-CN" altLang="en-US"/>
              <a:t>单击此处编辑母版副标题样式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95288" y="1340768"/>
            <a:ext cx="8424862" cy="496795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4C4462-5ED0-49BB-9439-9AC8A33C1845}" type="datetime1">
              <a:rPr lang="zh-CN" altLang="en-US" smtClean="0"/>
              <a:pPr>
                <a:defRPr/>
              </a:pPr>
              <a:t>2018/11/1</a:t>
            </a:fld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18288" y="317500"/>
            <a:ext cx="2057400" cy="57753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46088" y="317500"/>
            <a:ext cx="6019800" cy="57753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481FC7-2859-49AD-B7D4-9F3FEE9570E4}" type="datetime1">
              <a:rPr lang="zh-CN" altLang="en-US" smtClean="0"/>
              <a:pPr>
                <a:defRPr/>
              </a:pPr>
              <a:t>2018/11/1</a:t>
            </a:fld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标题和图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8313" y="317500"/>
            <a:ext cx="8135937" cy="57467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表占位符 2"/>
          <p:cNvSpPr>
            <a:spLocks noGrp="1"/>
          </p:cNvSpPr>
          <p:nvPr>
            <p:ph type="chart" idx="1"/>
          </p:nvPr>
        </p:nvSpPr>
        <p:spPr>
          <a:xfrm>
            <a:off x="446088" y="1125538"/>
            <a:ext cx="8229600" cy="4967287"/>
          </a:xfrm>
          <a:prstGeom prst="rect">
            <a:avLst/>
          </a:prstGeom>
        </p:spPr>
        <p:txBody>
          <a:bodyPr/>
          <a:lstStyle/>
          <a:p>
            <a:pPr lvl="0"/>
            <a:endParaRPr lang="zh-CN" altLang="en-US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5D8B59-D44A-4361-8628-DA37EC30EF5F}" type="datetime1">
              <a:rPr lang="zh-CN" altLang="en-US" smtClean="0"/>
              <a:pPr>
                <a:defRPr/>
              </a:pPr>
              <a:t>2018/11/1</a:t>
            </a:fld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8313" y="317500"/>
            <a:ext cx="8135937" cy="57467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446088" y="1125538"/>
            <a:ext cx="8229600" cy="4967287"/>
          </a:xfrm>
          <a:prstGeom prst="rect">
            <a:avLst/>
          </a:prstGeom>
        </p:spPr>
        <p:txBody>
          <a:bodyPr/>
          <a:lstStyle/>
          <a:p>
            <a:pPr lvl="0"/>
            <a:endParaRPr lang="zh-CN" altLang="en-US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1D97C4-8008-43D9-A32A-D00719174E57}" type="datetime1">
              <a:rPr lang="zh-CN" altLang="en-US" smtClean="0"/>
              <a:pPr>
                <a:defRPr/>
              </a:pPr>
              <a:t>2018/11/1</a:t>
            </a:fld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标题，文本与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8313" y="317500"/>
            <a:ext cx="8135937" cy="57467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46088" y="1125538"/>
            <a:ext cx="4038600" cy="496728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37088" y="1125538"/>
            <a:ext cx="4038600" cy="24066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37088" y="3684588"/>
            <a:ext cx="4038600" cy="24082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1284DA-7CF6-4303-91F0-A4ADD9F3431D}" type="datetime1">
              <a:rPr lang="zh-CN" altLang="en-US" smtClean="0"/>
              <a:pPr>
                <a:defRPr/>
              </a:pPr>
              <a:t>2018/11/1</a:t>
            </a:fld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8313" y="317500"/>
            <a:ext cx="8135937" cy="57467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46088" y="1125538"/>
            <a:ext cx="4038600" cy="496728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37088" y="1125538"/>
            <a:ext cx="4038600" cy="496728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201036-E883-4496-A1EF-4E33AE905C6A}" type="datetime1">
              <a:rPr lang="zh-CN" altLang="en-US" smtClean="0"/>
              <a:pPr>
                <a:defRPr/>
              </a:pPr>
              <a:t>2018/11/1</a:t>
            </a:fld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8313" y="317500"/>
            <a:ext cx="4824412" cy="51911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95288" y="908050"/>
            <a:ext cx="4135437" cy="54006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83125" y="908050"/>
            <a:ext cx="4137025" cy="26241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83125" y="3684588"/>
            <a:ext cx="4137025" cy="26241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C90F72-0512-4B4D-A862-D8E5A32B7B1E}" type="datetime1">
              <a:rPr lang="zh-CN" altLang="en-US" smtClean="0"/>
              <a:pPr>
                <a:defRPr/>
              </a:pPr>
              <a:t>2018/11/1</a:t>
            </a:fld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51270" y="296160"/>
            <a:ext cx="4824412" cy="216024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95288" y="1412776"/>
            <a:ext cx="8424862" cy="489594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CB172C-65DB-4CA5-A4A6-305BEF1BE7A4}" type="datetime1">
              <a:rPr lang="zh-CN" altLang="en-US" smtClean="0"/>
              <a:pPr>
                <a:defRPr/>
              </a:pPr>
              <a:t>2018/11/1</a:t>
            </a:fld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179388" y="6453188"/>
            <a:ext cx="431800" cy="287337"/>
          </a:xfrm>
        </p:spPr>
        <p:txBody>
          <a:bodyPr/>
          <a:lstStyle>
            <a:lvl1pPr>
              <a:defRPr sz="1100"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28638" y="4581525"/>
            <a:ext cx="1549400" cy="15446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2230438" y="4581525"/>
            <a:ext cx="1549400" cy="15446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5353050" y="2492375"/>
            <a:ext cx="1606550" cy="363378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28638" y="2492375"/>
            <a:ext cx="4672012" cy="363378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2E4F3-8B61-4188-94CD-7863CBF74A8D}" type="datetime1">
              <a:rPr lang="zh-CN" altLang="en-US" smtClean="0"/>
              <a:pPr/>
              <a:t>2018/11/1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85878-86F7-486D-8810-191EA0FBA2C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611777-5569-46C9-AA47-592E014B151E}" type="datetime1">
              <a:rPr lang="zh-CN" altLang="en-US" smtClean="0"/>
              <a:pPr>
                <a:defRPr/>
              </a:pPr>
              <a:t>2018/11/1</a:t>
            </a:fld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18BA8-F844-4D7B-B3CA-BFA8F5E04BF8}" type="datetime1">
              <a:rPr lang="zh-CN" altLang="en-US" smtClean="0"/>
              <a:pPr/>
              <a:t>2018/11/1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85878-86F7-486D-8810-191EA0FBA2C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542A0-9962-44A2-A7BD-09D0C974BAE9}" type="datetime1">
              <a:rPr lang="zh-CN" altLang="en-US" smtClean="0"/>
              <a:pPr/>
              <a:t>2018/11/1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85878-86F7-486D-8810-191EA0FBA2C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508D9-29FE-47B5-8009-12910F1B90DD}" type="datetime1">
              <a:rPr lang="zh-CN" altLang="en-US" smtClean="0"/>
              <a:pPr/>
              <a:t>2018/11/1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85878-86F7-486D-8810-191EA0FBA2C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1A274-A7BD-4FE3-B619-5F5F5CF7EA20}" type="datetime1">
              <a:rPr lang="zh-CN" altLang="en-US" smtClean="0"/>
              <a:pPr/>
              <a:t>2018/11/1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85878-86F7-486D-8810-191EA0FBA2C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A31E4-A132-4EF1-9B43-31CF6C11211F}" type="datetime1">
              <a:rPr lang="zh-CN" altLang="en-US" smtClean="0"/>
              <a:pPr/>
              <a:t>2018/11/1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85878-86F7-486D-8810-191EA0FBA2C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D69E1-BDD1-4F0F-B353-0CB87DFA8DA1}" type="datetime1">
              <a:rPr lang="zh-CN" altLang="en-US" smtClean="0"/>
              <a:pPr/>
              <a:t>2018/11/1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85878-86F7-486D-8810-191EA0FBA2C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5392C-0B9F-4AC8-9ADB-ED17138BB54C}" type="datetime1">
              <a:rPr lang="zh-CN" altLang="en-US" smtClean="0"/>
              <a:pPr/>
              <a:t>2018/11/1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85878-86F7-486D-8810-191EA0FBA2C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4E41D-00F4-485F-AA29-9E3E8C527357}" type="datetime1">
              <a:rPr lang="zh-CN" altLang="en-US" smtClean="0"/>
              <a:pPr/>
              <a:t>2018/11/1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85878-86F7-486D-8810-191EA0FBA2C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654E0-6860-4EFC-9BFC-26F85ACF746B}" type="datetime1">
              <a:rPr lang="zh-CN" altLang="en-US" smtClean="0"/>
              <a:pPr/>
              <a:t>2018/11/1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85878-86F7-486D-8810-191EA0FBA2C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CFE8E-0E51-465E-96D1-0DC8E5AC4C0D}" type="datetime1">
              <a:rPr lang="zh-CN" altLang="en-US" smtClean="0"/>
              <a:pPr/>
              <a:t>2018/11/1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85878-86F7-486D-8810-191EA0FBA2C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46088" y="1125538"/>
            <a:ext cx="4038600" cy="4967287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37088" y="1125538"/>
            <a:ext cx="4038600" cy="4967287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D7AF5A-F07C-49E8-AA4E-A7AB10692722}" type="datetime1">
              <a:rPr lang="zh-CN" altLang="en-US" smtClean="0"/>
              <a:pPr>
                <a:defRPr/>
              </a:pPr>
              <a:t>2018/11/1</a:t>
            </a:fld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5421D-6CD6-4050-96B7-166877B570B1}" type="datetime1">
              <a:rPr lang="zh-CN" altLang="en-US" smtClean="0"/>
              <a:pPr/>
              <a:t>2018/11/1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85878-86F7-486D-8810-191EA0FBA2C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B15E4-F414-4D6A-AEB4-5217FC7F31C5}" type="datetime1">
              <a:rPr lang="zh-CN" altLang="en-US" smtClean="0"/>
              <a:pPr/>
              <a:t>2018/11/1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85878-86F7-486D-8810-191EA0FBA2C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1A5CD1-65CB-4EDD-B483-D4326E6099B7}" type="datetime1">
              <a:rPr lang="zh-CN" altLang="en-US" smtClean="0"/>
              <a:pPr>
                <a:defRPr/>
              </a:pPr>
              <a:t>2018/11/1</a:t>
            </a:fld>
            <a:endParaRPr lang="en-US" altLang="zh-CN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标题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B31F1C-F45E-4FB7-8078-6A7701B5DBD7}" type="datetime1">
              <a:rPr lang="zh-CN" altLang="en-US" smtClean="0"/>
              <a:pPr>
                <a:defRPr/>
              </a:pPr>
              <a:t>2018/11/1</a:t>
            </a:fld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0D418B-B6C2-4BCE-B2FC-FB34BD205C6B}" type="datetime1">
              <a:rPr lang="zh-CN" altLang="en-US" smtClean="0"/>
              <a:pPr>
                <a:defRPr/>
              </a:pPr>
              <a:t>2018/11/1</a:t>
            </a:fld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63688" y="1556792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598230-F392-417F-8D48-0F30E29EA47A}" type="datetime1">
              <a:rPr lang="zh-CN" altLang="en-US" smtClean="0"/>
              <a:pPr>
                <a:defRPr/>
              </a:pPr>
              <a:t>2018/11/1</a:t>
            </a:fld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image" Target="../media/image4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"/>
          <p:cNvPicPr>
            <a:picLocks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395288" y="298450"/>
            <a:ext cx="8456612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287338"/>
            <a:ext cx="4824412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21606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46463" y="6454775"/>
            <a:ext cx="2133600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fld id="{D4439302-BF0E-4F01-9535-0005D665EE54}" type="datetime1">
              <a:rPr lang="zh-CN" altLang="en-US" smtClean="0"/>
              <a:pPr>
                <a:defRPr/>
              </a:pPr>
              <a:t>2018/11/1</a:t>
            </a:fld>
            <a:endParaRPr lang="en-US" altLang="zh-CN"/>
          </a:p>
        </p:txBody>
      </p:sp>
      <p:sp>
        <p:nvSpPr>
          <p:cNvPr id="21607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9388" y="6454775"/>
            <a:ext cx="431800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lnSpc>
                <a:spcPct val="100000"/>
              </a:lnSpc>
              <a:buClrTx/>
              <a:buSzTx/>
              <a:buFontTx/>
              <a:buNone/>
              <a:defRPr sz="1100" b="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pic>
        <p:nvPicPr>
          <p:cNvPr id="1030" name="Picture 7" descr="SSE_LOGO_蓝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7715250" y="6423025"/>
            <a:ext cx="1152525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6072" name="Line 8"/>
          <p:cNvSpPr>
            <a:spLocks noChangeShapeType="1"/>
          </p:cNvSpPr>
          <p:nvPr/>
        </p:nvSpPr>
        <p:spPr bwMode="auto">
          <a:xfrm>
            <a:off x="250825" y="6353175"/>
            <a:ext cx="864235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>
            <a:outerShdw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zh-CN" altLang="en-US">
              <a:latin typeface="Arial" charset="0"/>
              <a:ea typeface="宋体" charset="-122"/>
            </a:endParaRPr>
          </a:p>
        </p:txBody>
      </p:sp>
      <p:sp>
        <p:nvSpPr>
          <p:cNvPr id="12" name="Line 8"/>
          <p:cNvSpPr>
            <a:spLocks noChangeShapeType="1"/>
          </p:cNvSpPr>
          <p:nvPr/>
        </p:nvSpPr>
        <p:spPr bwMode="auto">
          <a:xfrm>
            <a:off x="395288" y="981075"/>
            <a:ext cx="5400675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>
            <a:outerShdw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zh-CN" altLang="en-US">
              <a:latin typeface="Arial" charset="0"/>
              <a:ea typeface="宋体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08" r:id="rId1"/>
    <p:sldLayoutId id="2147484509" r:id="rId2"/>
    <p:sldLayoutId id="2147484483" r:id="rId3"/>
    <p:sldLayoutId id="2147484484" r:id="rId4"/>
    <p:sldLayoutId id="2147484485" r:id="rId5"/>
    <p:sldLayoutId id="2147484486" r:id="rId6"/>
    <p:sldLayoutId id="2147484487" r:id="rId7"/>
    <p:sldLayoutId id="2147484488" r:id="rId8"/>
    <p:sldLayoutId id="2147484489" r:id="rId9"/>
    <p:sldLayoutId id="2147484490" r:id="rId10"/>
    <p:sldLayoutId id="2147484491" r:id="rId11"/>
    <p:sldLayoutId id="2147484492" r:id="rId12"/>
    <p:sldLayoutId id="2147484493" r:id="rId13"/>
    <p:sldLayoutId id="2147484494" r:id="rId14"/>
    <p:sldLayoutId id="2147484495" r:id="rId15"/>
    <p:sldLayoutId id="2147484496" r:id="rId16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chemeClr val="bg1"/>
          </a:solidFill>
          <a:latin typeface="楷体" pitchFamily="49" charset="-122"/>
          <a:ea typeface="楷体" pitchFamily="49" charset="-122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400">
          <a:solidFill>
            <a:schemeClr val="bg1"/>
          </a:solidFill>
          <a:latin typeface="楷体" pitchFamily="49" charset="-122"/>
          <a:ea typeface="楷体" pitchFamily="49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400">
          <a:solidFill>
            <a:schemeClr val="bg1"/>
          </a:solidFill>
          <a:latin typeface="楷体" pitchFamily="49" charset="-122"/>
          <a:ea typeface="楷体" pitchFamily="49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400">
          <a:solidFill>
            <a:schemeClr val="bg1"/>
          </a:solidFill>
          <a:latin typeface="楷体" pitchFamily="49" charset="-122"/>
          <a:ea typeface="楷体" pitchFamily="49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400">
          <a:solidFill>
            <a:schemeClr val="bg1"/>
          </a:solidFill>
          <a:latin typeface="楷体" pitchFamily="49" charset="-122"/>
          <a:ea typeface="楷体" pitchFamily="49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itchFamily="34" charset="0"/>
          <a:ea typeface="宋体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itchFamily="34" charset="0"/>
          <a:ea typeface="宋体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itchFamily="34" charset="0"/>
          <a:ea typeface="宋体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itchFamily="34" charset="0"/>
          <a:ea typeface="宋体" pitchFamily="2" charset="-122"/>
        </a:defRPr>
      </a:lvl9pPr>
    </p:titleStyle>
    <p:bodyStyle>
      <a:lvl1pPr marL="533400" indent="-53340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2pPr>
      <a:lvl3pPr marL="1371600" indent="-4572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752600" indent="-3810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209800" indent="-3810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667000" indent="-3810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3124200" indent="-3810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581400" indent="-3810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4038600" indent="-3810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/>
          <p:cNvSpPr>
            <a:spLocks noGrp="1"/>
          </p:cNvSpPr>
          <p:nvPr>
            <p:ph type="title"/>
          </p:nvPr>
        </p:nvSpPr>
        <p:spPr bwMode="auto">
          <a:xfrm>
            <a:off x="2124075" y="2492375"/>
            <a:ext cx="48355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添加感谢</a:t>
            </a:r>
          </a:p>
        </p:txBody>
      </p:sp>
      <p:sp>
        <p:nvSpPr>
          <p:cNvPr id="2051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528638" y="4581525"/>
            <a:ext cx="3251200" cy="154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添加联系方式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97" r:id="rId1"/>
    <p:sldLayoutId id="2147484498" r:id="rId2"/>
    <p:sldLayoutId id="2147484499" r:id="rId3"/>
    <p:sldLayoutId id="2147484500" r:id="rId4"/>
    <p:sldLayoutId id="2147484501" r:id="rId5"/>
    <p:sldLayoutId id="2147484502" r:id="rId6"/>
    <p:sldLayoutId id="2147484503" r:id="rId7"/>
    <p:sldLayoutId id="2147484504" r:id="rId8"/>
    <p:sldLayoutId id="2147484505" r:id="rId9"/>
    <p:sldLayoutId id="2147484506" r:id="rId10"/>
    <p:sldLayoutId id="2147484507" r:id="rId11"/>
    <p:sldLayoutId id="2147484529" r:id="rId12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000" b="1">
          <a:solidFill>
            <a:schemeClr val="bg1"/>
          </a:solidFill>
          <a:latin typeface="+mj-lt"/>
          <a:ea typeface="黑体" pitchFamily="2" charset="-122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000" b="1">
          <a:solidFill>
            <a:schemeClr val="bg1"/>
          </a:solidFill>
          <a:latin typeface="华文楷体" pitchFamily="2" charset="-122"/>
          <a:ea typeface="黑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000" b="1">
          <a:solidFill>
            <a:schemeClr val="bg1"/>
          </a:solidFill>
          <a:latin typeface="华文楷体" pitchFamily="2" charset="-122"/>
          <a:ea typeface="黑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000" b="1">
          <a:solidFill>
            <a:schemeClr val="bg1"/>
          </a:solidFill>
          <a:latin typeface="华文楷体" pitchFamily="2" charset="-122"/>
          <a:ea typeface="黑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000" b="1">
          <a:solidFill>
            <a:schemeClr val="bg1"/>
          </a:solidFill>
          <a:latin typeface="华文楷体" pitchFamily="2" charset="-122"/>
          <a:ea typeface="黑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8000">
          <a:solidFill>
            <a:schemeClr val="bg1"/>
          </a:solidFill>
          <a:latin typeface="华文楷体" pitchFamily="2" charset="-122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8000">
          <a:solidFill>
            <a:schemeClr val="bg1"/>
          </a:solidFill>
          <a:latin typeface="华文楷体" pitchFamily="2" charset="-122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8000">
          <a:solidFill>
            <a:schemeClr val="bg1"/>
          </a:solidFill>
          <a:latin typeface="华文楷体" pitchFamily="2" charset="-122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8000">
          <a:solidFill>
            <a:schemeClr val="bg1"/>
          </a:solidFill>
          <a:latin typeface="华文楷体" pitchFamily="2" charset="-122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b="1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ü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A7E363-112F-431D-BD3E-B1099A2B8087}" type="datetime1">
              <a:rPr lang="zh-CN" altLang="en-US" smtClean="0"/>
              <a:pPr/>
              <a:t>2018/11/1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C85878-86F7-486D-8810-191EA0FBA2C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17" r:id="rId1"/>
    <p:sldLayoutId id="2147484518" r:id="rId2"/>
    <p:sldLayoutId id="2147484519" r:id="rId3"/>
    <p:sldLayoutId id="2147484520" r:id="rId4"/>
    <p:sldLayoutId id="2147484521" r:id="rId5"/>
    <p:sldLayoutId id="2147484522" r:id="rId6"/>
    <p:sldLayoutId id="2147484523" r:id="rId7"/>
    <p:sldLayoutId id="2147484530" r:id="rId8"/>
    <p:sldLayoutId id="2147484524" r:id="rId9"/>
    <p:sldLayoutId id="2147484525" r:id="rId10"/>
    <p:sldLayoutId id="2147484526" r:id="rId11"/>
    <p:sldLayoutId id="2147484527" r:id="rId12"/>
    <p:sldLayoutId id="2147484528" r:id="rId13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38.xml"/><Relationship Id="rId3" Type="http://schemas.openxmlformats.org/officeDocument/2006/relationships/tags" Target="../tags/tag33.xml"/><Relationship Id="rId7" Type="http://schemas.openxmlformats.org/officeDocument/2006/relationships/tags" Target="../tags/tag37.xml"/><Relationship Id="rId12" Type="http://schemas.openxmlformats.org/officeDocument/2006/relationships/notesSlide" Target="../notesSlides/notesSlide5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tags" Target="../tags/tag36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35.xml"/><Relationship Id="rId10" Type="http://schemas.openxmlformats.org/officeDocument/2006/relationships/tags" Target="../tags/tag40.xml"/><Relationship Id="rId4" Type="http://schemas.openxmlformats.org/officeDocument/2006/relationships/tags" Target="../tags/tag34.xml"/><Relationship Id="rId9" Type="http://schemas.openxmlformats.org/officeDocument/2006/relationships/tags" Target="../tags/tag3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1.vml"/><Relationship Id="rId6" Type="http://schemas.openxmlformats.org/officeDocument/2006/relationships/chart" Target="../charts/chart2.xml"/><Relationship Id="rId5" Type="http://schemas.openxmlformats.org/officeDocument/2006/relationships/chart" Target="../charts/chart1.xml"/><Relationship Id="rId4" Type="http://schemas.openxmlformats.org/officeDocument/2006/relationships/oleObject" Target="../embeddings/Microsoft_Office_Excel_97-2003____1.xls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7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48.xml"/><Relationship Id="rId3" Type="http://schemas.openxmlformats.org/officeDocument/2006/relationships/tags" Target="../tags/tag43.xml"/><Relationship Id="rId7" Type="http://schemas.openxmlformats.org/officeDocument/2006/relationships/tags" Target="../tags/tag47.xml"/><Relationship Id="rId12" Type="http://schemas.openxmlformats.org/officeDocument/2006/relationships/notesSlide" Target="../notesSlides/notesSlide7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6" Type="http://schemas.openxmlformats.org/officeDocument/2006/relationships/tags" Target="../tags/tag46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45.xml"/><Relationship Id="rId10" Type="http://schemas.openxmlformats.org/officeDocument/2006/relationships/tags" Target="../tags/tag50.xml"/><Relationship Id="rId4" Type="http://schemas.openxmlformats.org/officeDocument/2006/relationships/tags" Target="../tags/tag44.xml"/><Relationship Id="rId9" Type="http://schemas.openxmlformats.org/officeDocument/2006/relationships/tags" Target="../tags/tag4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notesSlide" Target="../notesSlides/notesSlide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5.xml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18.xml"/><Relationship Id="rId3" Type="http://schemas.openxmlformats.org/officeDocument/2006/relationships/tags" Target="../tags/tag13.xml"/><Relationship Id="rId7" Type="http://schemas.openxmlformats.org/officeDocument/2006/relationships/tags" Target="../tags/tag17.xml"/><Relationship Id="rId12" Type="http://schemas.openxmlformats.org/officeDocument/2006/relationships/notesSlide" Target="../notesSlides/notesSlide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tags" Target="../tags/tag16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15.xml"/><Relationship Id="rId10" Type="http://schemas.openxmlformats.org/officeDocument/2006/relationships/tags" Target="../tags/tag20.xml"/><Relationship Id="rId4" Type="http://schemas.openxmlformats.org/officeDocument/2006/relationships/tags" Target="../tags/tag14.xml"/><Relationship Id="rId9" Type="http://schemas.openxmlformats.org/officeDocument/2006/relationships/tags" Target="../tags/tag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28.xml"/><Relationship Id="rId3" Type="http://schemas.openxmlformats.org/officeDocument/2006/relationships/tags" Target="../tags/tag23.xml"/><Relationship Id="rId7" Type="http://schemas.openxmlformats.org/officeDocument/2006/relationships/tags" Target="../tags/tag27.xml"/><Relationship Id="rId12" Type="http://schemas.openxmlformats.org/officeDocument/2006/relationships/notesSlide" Target="../notesSlides/notesSlide4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tags" Target="../tags/tag26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25.xml"/><Relationship Id="rId10" Type="http://schemas.openxmlformats.org/officeDocument/2006/relationships/tags" Target="../tags/tag30.xml"/><Relationship Id="rId4" Type="http://schemas.openxmlformats.org/officeDocument/2006/relationships/tags" Target="../tags/tag24.xml"/><Relationship Id="rId9" Type="http://schemas.openxmlformats.org/officeDocument/2006/relationships/tags" Target="../tags/tag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316288" y="2492375"/>
            <a:ext cx="5576192" cy="576263"/>
          </a:xfrm>
        </p:spPr>
        <p:txBody>
          <a:bodyPr/>
          <a:lstStyle/>
          <a:p>
            <a:pPr algn="ctr" eaLnBrk="1" hangingPunct="1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zh-CN" altLang="en-US" sz="3200" b="1" dirty="0" smtClean="0"/>
              <a:t>上市公司信息披露</a:t>
            </a:r>
            <a:r>
              <a:rPr lang="en-US" altLang="zh-CN" sz="3200" b="1" dirty="0" smtClean="0"/>
              <a:t/>
            </a:r>
            <a:br>
              <a:rPr lang="en-US" altLang="zh-CN" sz="3200" b="1" dirty="0" smtClean="0"/>
            </a:br>
            <a:r>
              <a:rPr lang="zh-CN" altLang="en-US" sz="3200" b="1" dirty="0" smtClean="0"/>
              <a:t>监管理念与最新监管实践</a:t>
            </a:r>
            <a:endParaRPr lang="en-US" altLang="zh-CN" sz="3200" b="1" dirty="0" smtClean="0"/>
          </a:p>
        </p:txBody>
      </p:sp>
      <p:sp>
        <p:nvSpPr>
          <p:cNvPr id="11267" name="TextBox 2"/>
          <p:cNvSpPr txBox="1">
            <a:spLocks noChangeArrowheads="1"/>
          </p:cNvSpPr>
          <p:nvPr/>
        </p:nvSpPr>
        <p:spPr bwMode="auto">
          <a:xfrm>
            <a:off x="4286250" y="4746625"/>
            <a:ext cx="3937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1600" b="1">
                <a:solidFill>
                  <a:schemeClr val="bg1"/>
                </a:solidFill>
                <a:latin typeface="楷体" pitchFamily="49" charset="-122"/>
                <a:ea typeface="楷体" pitchFamily="49" charset="-122"/>
              </a:rPr>
              <a:t>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139952" y="4005064"/>
            <a:ext cx="345638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zh-CN" altLang="en-US" sz="1600" dirty="0" smtClean="0">
                <a:solidFill>
                  <a:schemeClr val="bg1"/>
                </a:solidFill>
                <a:latin typeface="+mj-lt"/>
                <a:ea typeface="楷体" pitchFamily="49" charset="-122"/>
              </a:rPr>
              <a:t>   上交所上市</a:t>
            </a:r>
            <a:r>
              <a:rPr lang="zh-CN" altLang="en-US" sz="1600" dirty="0">
                <a:solidFill>
                  <a:schemeClr val="bg1"/>
                </a:solidFill>
                <a:latin typeface="+mj-lt"/>
                <a:ea typeface="楷体" pitchFamily="49" charset="-122"/>
              </a:rPr>
              <a:t>公司监管一</a:t>
            </a:r>
            <a:r>
              <a:rPr lang="zh-CN" altLang="en-US" sz="1600" dirty="0" smtClean="0">
                <a:solidFill>
                  <a:schemeClr val="bg1"/>
                </a:solidFill>
                <a:latin typeface="+mj-lt"/>
                <a:ea typeface="楷体" pitchFamily="49" charset="-122"/>
              </a:rPr>
              <a:t>部</a:t>
            </a:r>
            <a:endParaRPr lang="en-US" altLang="zh-CN" sz="1600" dirty="0" smtClean="0">
              <a:solidFill>
                <a:schemeClr val="bg1"/>
              </a:solidFill>
              <a:latin typeface="+mj-lt"/>
              <a:ea typeface="楷体" pitchFamily="49" charset="-122"/>
            </a:endParaRPr>
          </a:p>
          <a:p>
            <a:pPr algn="r">
              <a:defRPr/>
            </a:pPr>
            <a:r>
              <a:rPr lang="en-US" altLang="zh-CN" sz="1600" dirty="0" smtClean="0">
                <a:solidFill>
                  <a:schemeClr val="bg1"/>
                </a:solidFill>
                <a:latin typeface="+mj-lt"/>
                <a:ea typeface="楷体" pitchFamily="49" charset="-122"/>
              </a:rPr>
              <a:t> 2018</a:t>
            </a:r>
            <a:r>
              <a:rPr lang="zh-CN" altLang="en-US" sz="1600" dirty="0" smtClean="0">
                <a:solidFill>
                  <a:schemeClr val="bg1"/>
                </a:solidFill>
                <a:latin typeface="+mj-lt"/>
                <a:ea typeface="楷体" pitchFamily="49" charset="-122"/>
              </a:rPr>
              <a:t>年</a:t>
            </a:r>
            <a:r>
              <a:rPr lang="en-US" altLang="zh-CN" sz="1600" dirty="0" smtClean="0">
                <a:solidFill>
                  <a:schemeClr val="bg1"/>
                </a:solidFill>
                <a:latin typeface="+mj-lt"/>
                <a:ea typeface="楷体" pitchFamily="49" charset="-122"/>
              </a:rPr>
              <a:t>9</a:t>
            </a:r>
            <a:r>
              <a:rPr lang="zh-CN" altLang="en-US" sz="1600" dirty="0" smtClean="0">
                <a:solidFill>
                  <a:schemeClr val="bg1"/>
                </a:solidFill>
                <a:latin typeface="+mj-lt"/>
                <a:ea typeface="楷体" pitchFamily="49" charset="-122"/>
              </a:rPr>
              <a:t>月  </a:t>
            </a:r>
            <a:r>
              <a:rPr lang="en-US" altLang="zh-CN" sz="1600" dirty="0" smtClean="0">
                <a:solidFill>
                  <a:schemeClr val="bg1"/>
                </a:solidFill>
                <a:latin typeface="+mj-lt"/>
                <a:ea typeface="楷体" pitchFamily="49" charset="-122"/>
              </a:rPr>
              <a:t>·  </a:t>
            </a:r>
            <a:r>
              <a:rPr lang="zh-CN" altLang="en-US" sz="1600" dirty="0" smtClean="0">
                <a:solidFill>
                  <a:schemeClr val="bg1"/>
                </a:solidFill>
                <a:latin typeface="+mj-lt"/>
                <a:ea typeface="楷体" pitchFamily="49" charset="-122"/>
              </a:rPr>
              <a:t>上海</a:t>
            </a:r>
            <a:endParaRPr lang="zh-CN" altLang="en-US" sz="1600" dirty="0">
              <a:solidFill>
                <a:schemeClr val="bg1"/>
              </a:solidFill>
              <a:latin typeface="+mj-lt"/>
              <a:ea typeface="楷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19"/>
          <p:cNvSpPr txBox="1">
            <a:spLocks noChangeArrowheads="1"/>
          </p:cNvSpPr>
          <p:nvPr/>
        </p:nvSpPr>
        <p:spPr bwMode="auto">
          <a:xfrm>
            <a:off x="2771775" y="620688"/>
            <a:ext cx="41036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2000" dirty="0" smtClean="0">
                <a:latin typeface="楷体" pitchFamily="49" charset="-122"/>
                <a:ea typeface="楷体" pitchFamily="49" charset="-122"/>
              </a:rPr>
              <a:t>   为大股东提供担保</a:t>
            </a:r>
            <a:endParaRPr lang="zh-CN" altLang="en-US" sz="2000" dirty="0">
              <a:latin typeface="楷体" pitchFamily="49" charset="-122"/>
              <a:ea typeface="楷体" pitchFamily="49" charset="-122"/>
            </a:endParaRPr>
          </a:p>
        </p:txBody>
      </p:sp>
      <p:graphicFrame>
        <p:nvGraphicFramePr>
          <p:cNvPr id="63" name="图示 62"/>
          <p:cNvGraphicFramePr/>
          <p:nvPr/>
        </p:nvGraphicFramePr>
        <p:xfrm>
          <a:off x="4283968" y="1703822"/>
          <a:ext cx="4432544" cy="4461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0" name="矩形 29"/>
          <p:cNvSpPr/>
          <p:nvPr/>
        </p:nvSpPr>
        <p:spPr>
          <a:xfrm>
            <a:off x="611189" y="1268192"/>
            <a:ext cx="3024187" cy="32504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1324" tIns="40661" rIns="81324" bIns="40661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pPr algn="ctr" defTabSz="906393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zh-CN" altLang="en-US" sz="1400" b="1" dirty="0" smtClean="0">
                <a:solidFill>
                  <a:srgbClr val="0C507F"/>
                </a:solidFill>
                <a:latin typeface="楷体" pitchFamily="49" charset="-122"/>
                <a:ea typeface="楷体" pitchFamily="49" charset="-122"/>
              </a:rPr>
              <a:t>日常公告发现</a:t>
            </a:r>
            <a:endParaRPr lang="zh-CN" altLang="en-US" sz="1400" b="1" dirty="0">
              <a:solidFill>
                <a:srgbClr val="0C507F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65" name="Rectangle 15"/>
          <p:cNvSpPr>
            <a:spLocks noChangeArrowheads="1"/>
          </p:cNvSpPr>
          <p:nvPr/>
        </p:nvSpPr>
        <p:spPr bwMode="auto">
          <a:xfrm>
            <a:off x="609601" y="1701027"/>
            <a:ext cx="3025775" cy="446477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lIns="81258" tIns="40629" rIns="81258" bIns="40629" anchor="ctr"/>
          <a:lstStyle/>
          <a:p>
            <a:pPr defTabSz="867993" eaLnBrk="0" fontAlgn="auto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60000"/>
              <a:buFont typeface="Wingdings" pitchFamily="2" charset="2"/>
              <a:buChar char="l"/>
              <a:defRPr/>
            </a:pPr>
            <a:r>
              <a:rPr kumimoji="1" lang="zh-CN" altLang="en-US" sz="1400" dirty="0">
                <a:latin typeface="楷体" pitchFamily="49" charset="-122"/>
                <a:ea typeface="楷体" pitchFamily="49" charset="-122"/>
              </a:rPr>
              <a:t>控股股东对上市公司的质押比例常年接近</a:t>
            </a:r>
            <a:r>
              <a:rPr kumimoji="1" lang="en-US" altLang="zh-CN" sz="1400" dirty="0">
                <a:latin typeface="楷体" pitchFamily="49" charset="-122"/>
                <a:ea typeface="楷体" pitchFamily="49" charset="-122"/>
              </a:rPr>
              <a:t>100%</a:t>
            </a:r>
            <a:r>
              <a:rPr kumimoji="1" lang="zh-CN" altLang="en-US" sz="1400" dirty="0">
                <a:latin typeface="楷体" pitchFamily="49" charset="-122"/>
                <a:ea typeface="楷体" pitchFamily="49" charset="-122"/>
              </a:rPr>
              <a:t>。</a:t>
            </a:r>
            <a:endParaRPr kumimoji="1" lang="en-US" altLang="zh-CN" sz="1400" dirty="0">
              <a:latin typeface="楷体" pitchFamily="49" charset="-122"/>
              <a:ea typeface="楷体" pitchFamily="49" charset="-122"/>
            </a:endParaRPr>
          </a:p>
          <a:p>
            <a:pPr defTabSz="867993" eaLnBrk="0" fontAlgn="auto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60000"/>
              <a:buFont typeface="Wingdings" pitchFamily="2" charset="2"/>
              <a:buChar char="l"/>
              <a:defRPr/>
            </a:pPr>
            <a:endParaRPr kumimoji="1" lang="en-US" altLang="zh-CN" sz="1400" dirty="0">
              <a:latin typeface="楷体" pitchFamily="49" charset="-122"/>
              <a:ea typeface="楷体" pitchFamily="49" charset="-122"/>
            </a:endParaRPr>
          </a:p>
          <a:p>
            <a:pPr defTabSz="867993" eaLnBrk="0" fontAlgn="auto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60000"/>
              <a:buFont typeface="Wingdings" pitchFamily="2" charset="2"/>
              <a:buChar char="l"/>
              <a:defRPr/>
            </a:pPr>
            <a:r>
              <a:rPr kumimoji="1" lang="zh-CN" altLang="en-US" sz="1400" dirty="0">
                <a:latin typeface="楷体" pitchFamily="49" charset="-122"/>
                <a:ea typeface="楷体" pitchFamily="49" charset="-122"/>
              </a:rPr>
              <a:t>公司净资产不足</a:t>
            </a:r>
            <a:r>
              <a:rPr kumimoji="1" lang="en-US" altLang="zh-CN" sz="1400" dirty="0">
                <a:latin typeface="楷体" pitchFamily="49" charset="-122"/>
                <a:ea typeface="楷体" pitchFamily="49" charset="-122"/>
              </a:rPr>
              <a:t>50</a:t>
            </a:r>
            <a:r>
              <a:rPr kumimoji="1" lang="zh-CN" altLang="en-US" sz="1400" dirty="0">
                <a:latin typeface="楷体" pitchFamily="49" charset="-122"/>
                <a:ea typeface="楷体" pitchFamily="49" charset="-122"/>
              </a:rPr>
              <a:t>亿，向控股股东提供融资担保</a:t>
            </a:r>
            <a:r>
              <a:rPr kumimoji="1" lang="en-US" altLang="zh-CN" sz="1400" dirty="0">
                <a:latin typeface="楷体" pitchFamily="49" charset="-122"/>
                <a:ea typeface="楷体" pitchFamily="49" charset="-122"/>
              </a:rPr>
              <a:t>20</a:t>
            </a:r>
            <a:r>
              <a:rPr kumimoji="1" lang="zh-CN" altLang="en-US" sz="1400" dirty="0">
                <a:latin typeface="楷体" pitchFamily="49" charset="-122"/>
                <a:ea typeface="楷体" pitchFamily="49" charset="-122"/>
              </a:rPr>
              <a:t>亿。</a:t>
            </a:r>
            <a:endParaRPr kumimoji="1" lang="en-US" altLang="zh-CN" sz="1400" dirty="0">
              <a:latin typeface="楷体" pitchFamily="49" charset="-122"/>
              <a:ea typeface="楷体" pitchFamily="49" charset="-122"/>
            </a:endParaRPr>
          </a:p>
          <a:p>
            <a:pPr defTabSz="867993" eaLnBrk="0" fontAlgn="auto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60000"/>
              <a:buFont typeface="Wingdings" pitchFamily="2" charset="2"/>
              <a:buChar char="l"/>
              <a:defRPr/>
            </a:pPr>
            <a:endParaRPr kumimoji="1" lang="en-US" altLang="zh-CN" sz="1400" dirty="0">
              <a:latin typeface="楷体" pitchFamily="49" charset="-122"/>
              <a:ea typeface="楷体" pitchFamily="49" charset="-122"/>
            </a:endParaRPr>
          </a:p>
          <a:p>
            <a:pPr defTabSz="867993" eaLnBrk="0" fontAlgn="auto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60000"/>
              <a:buFont typeface="Wingdings" pitchFamily="2" charset="2"/>
              <a:buChar char="l"/>
              <a:defRPr/>
            </a:pPr>
            <a:r>
              <a:rPr kumimoji="1" lang="en-US" altLang="zh-CN" sz="1400" dirty="0">
                <a:latin typeface="楷体" pitchFamily="49" charset="-122"/>
                <a:ea typeface="楷体" pitchFamily="49" charset="-122"/>
              </a:rPr>
              <a:t>2017</a:t>
            </a:r>
            <a:r>
              <a:rPr kumimoji="1" lang="zh-CN" altLang="en-US" sz="1400" dirty="0">
                <a:latin typeface="楷体" pitchFamily="49" charset="-122"/>
                <a:ea typeface="楷体" pitchFamily="49" charset="-122"/>
              </a:rPr>
              <a:t>年公司发布</a:t>
            </a:r>
            <a:r>
              <a:rPr kumimoji="1" lang="en-US" altLang="zh-CN" sz="1400" dirty="0">
                <a:latin typeface="楷体" pitchFamily="49" charset="-122"/>
                <a:ea typeface="楷体" pitchFamily="49" charset="-122"/>
              </a:rPr>
              <a:t>10</a:t>
            </a:r>
            <a:r>
              <a:rPr kumimoji="1" lang="zh-CN" altLang="en-US" sz="1400" dirty="0">
                <a:latin typeface="楷体" pitchFamily="49" charset="-122"/>
                <a:ea typeface="楷体" pitchFamily="49" charset="-122"/>
              </a:rPr>
              <a:t>转增</a:t>
            </a:r>
            <a:r>
              <a:rPr kumimoji="1" lang="en-US" altLang="zh-CN" sz="1400" dirty="0">
                <a:latin typeface="楷体" pitchFamily="49" charset="-122"/>
                <a:ea typeface="楷体" pitchFamily="49" charset="-122"/>
              </a:rPr>
              <a:t>10</a:t>
            </a:r>
            <a:r>
              <a:rPr kumimoji="1" lang="zh-CN" altLang="en-US" sz="1400" dirty="0">
                <a:latin typeface="楷体" pitchFamily="49" charset="-122"/>
                <a:ea typeface="楷体" pitchFamily="49" charset="-122"/>
              </a:rPr>
              <a:t>的高送转预案，股价上涨</a:t>
            </a:r>
            <a:endParaRPr kumimoji="1" lang="en-US" altLang="zh-CN" sz="1400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284663" y="1268192"/>
            <a:ext cx="4464050" cy="32504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1324" tIns="40661" rIns="81324" bIns="40661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pPr algn="ctr" defTabSz="906393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zh-CN" altLang="en-US" sz="1400" b="1" dirty="0" smtClean="0">
                <a:solidFill>
                  <a:srgbClr val="0C507F"/>
                </a:solidFill>
                <a:latin typeface="楷体" pitchFamily="49" charset="-122"/>
                <a:ea typeface="楷体" pitchFamily="49" charset="-122"/>
              </a:rPr>
              <a:t>监管判断和重点审核</a:t>
            </a:r>
            <a:endParaRPr lang="zh-CN" altLang="en-US" sz="1400" b="1" dirty="0">
              <a:solidFill>
                <a:srgbClr val="0C507F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23559" name="TextBox 6"/>
          <p:cNvSpPr txBox="1">
            <a:spLocks noChangeArrowheads="1"/>
          </p:cNvSpPr>
          <p:nvPr/>
        </p:nvSpPr>
        <p:spPr bwMode="auto">
          <a:xfrm>
            <a:off x="8604250" y="6421797"/>
            <a:ext cx="43180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1100">
                <a:latin typeface="Times New Roman" pitchFamily="18" charset="0"/>
                <a:cs typeface="Times New Roman" pitchFamily="18" charset="0"/>
              </a:rPr>
              <a:t>16</a:t>
            </a:r>
            <a:endParaRPr lang="zh-CN" altLang="en-US" sz="11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19"/>
          <p:cNvSpPr txBox="1">
            <a:spLocks noChangeArrowheads="1"/>
          </p:cNvSpPr>
          <p:nvPr/>
        </p:nvSpPr>
        <p:spPr bwMode="auto">
          <a:xfrm>
            <a:off x="2771775" y="611359"/>
            <a:ext cx="41036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000" dirty="0" smtClean="0">
                <a:latin typeface="楷体" pitchFamily="49" charset="-122"/>
                <a:ea typeface="楷体" pitchFamily="49" charset="-122"/>
              </a:rPr>
              <a:t>为控股股东承接债务</a:t>
            </a:r>
            <a:endParaRPr lang="zh-CN" altLang="en-US" sz="2000" dirty="0">
              <a:latin typeface="楷体" pitchFamily="49" charset="-122"/>
              <a:ea typeface="楷体" pitchFamily="49" charset="-122"/>
            </a:endParaRPr>
          </a:p>
        </p:txBody>
      </p:sp>
      <p:graphicFrame>
        <p:nvGraphicFramePr>
          <p:cNvPr id="63" name="图示 62"/>
          <p:cNvGraphicFramePr/>
          <p:nvPr/>
        </p:nvGraphicFramePr>
        <p:xfrm>
          <a:off x="4283968" y="1703822"/>
          <a:ext cx="4432544" cy="46281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0" name="矩形 29"/>
          <p:cNvSpPr/>
          <p:nvPr/>
        </p:nvSpPr>
        <p:spPr>
          <a:xfrm>
            <a:off x="611189" y="1268192"/>
            <a:ext cx="3024187" cy="32504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1324" tIns="40661" rIns="81324" bIns="40661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pPr algn="ctr" defTabSz="906393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zh-CN" altLang="en-US" sz="1400" b="1" dirty="0" smtClean="0">
                <a:solidFill>
                  <a:srgbClr val="0C507F"/>
                </a:solidFill>
                <a:latin typeface="楷体" pitchFamily="49" charset="-122"/>
                <a:ea typeface="楷体" pitchFamily="49" charset="-122"/>
              </a:rPr>
              <a:t>日常公告发现</a:t>
            </a:r>
            <a:endParaRPr lang="zh-CN" altLang="en-US" sz="1400" b="1" dirty="0">
              <a:solidFill>
                <a:srgbClr val="0C507F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65" name="Rectangle 15"/>
          <p:cNvSpPr>
            <a:spLocks noChangeArrowheads="1"/>
          </p:cNvSpPr>
          <p:nvPr/>
        </p:nvSpPr>
        <p:spPr bwMode="auto">
          <a:xfrm>
            <a:off x="609601" y="1701027"/>
            <a:ext cx="3025775" cy="446477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lIns="81258" tIns="40629" rIns="81258" bIns="40629" anchor="ctr"/>
          <a:lstStyle/>
          <a:p>
            <a:pPr defTabSz="867993" eaLnBrk="0" fontAlgn="auto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60000"/>
              <a:buFont typeface="Wingdings" pitchFamily="2" charset="2"/>
              <a:buChar char="l"/>
              <a:defRPr/>
            </a:pPr>
            <a:r>
              <a:rPr kumimoji="1" lang="en-US" altLang="zh-CN" sz="1400" dirty="0">
                <a:latin typeface="楷体" pitchFamily="49" charset="-122"/>
                <a:ea typeface="楷体" pitchFamily="49" charset="-122"/>
              </a:rPr>
              <a:t>2018</a:t>
            </a:r>
            <a:r>
              <a:rPr kumimoji="1" lang="zh-CN" altLang="en-US" sz="1400" dirty="0">
                <a:latin typeface="楷体" pitchFamily="49" charset="-122"/>
                <a:ea typeface="楷体" pitchFamily="49" charset="-122"/>
              </a:rPr>
              <a:t>年</a:t>
            </a:r>
            <a:r>
              <a:rPr kumimoji="1" lang="en-US" altLang="zh-CN" sz="1400" dirty="0">
                <a:latin typeface="楷体" pitchFamily="49" charset="-122"/>
                <a:ea typeface="楷体" pitchFamily="49" charset="-122"/>
              </a:rPr>
              <a:t>1</a:t>
            </a:r>
            <a:r>
              <a:rPr kumimoji="1" lang="zh-CN" altLang="en-US" sz="1400" dirty="0">
                <a:latin typeface="楷体" pitchFamily="49" charset="-122"/>
                <a:ea typeface="楷体" pitchFamily="49" charset="-122"/>
              </a:rPr>
              <a:t>月公司发布重组预案，</a:t>
            </a:r>
            <a:r>
              <a:rPr kumimoji="1" lang="en-US" altLang="zh-CN" sz="1400" dirty="0">
                <a:latin typeface="楷体" pitchFamily="49" charset="-122"/>
                <a:ea typeface="楷体" pitchFamily="49" charset="-122"/>
              </a:rPr>
              <a:t>240</a:t>
            </a:r>
            <a:r>
              <a:rPr kumimoji="1" lang="zh-CN" altLang="en-US" sz="1400" dirty="0">
                <a:latin typeface="楷体" pitchFamily="49" charset="-122"/>
                <a:ea typeface="楷体" pitchFamily="49" charset="-122"/>
              </a:rPr>
              <a:t>亿收购控股</a:t>
            </a:r>
            <a:r>
              <a:rPr kumimoji="1" lang="zh-CN" altLang="en-US" sz="1400" dirty="0" smtClean="0">
                <a:latin typeface="楷体" pitchFamily="49" charset="-122"/>
                <a:ea typeface="楷体" pitchFamily="49" charset="-122"/>
              </a:rPr>
              <a:t>股东项目股权</a:t>
            </a:r>
            <a:endParaRPr kumimoji="1" lang="en-US" altLang="zh-CN" sz="1400" dirty="0">
              <a:latin typeface="楷体" pitchFamily="49" charset="-122"/>
              <a:ea typeface="楷体" pitchFamily="49" charset="-122"/>
            </a:endParaRPr>
          </a:p>
          <a:p>
            <a:pPr defTabSz="867993" eaLnBrk="0" fontAlgn="auto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60000"/>
              <a:buFont typeface="Wingdings" pitchFamily="2" charset="2"/>
              <a:buChar char="l"/>
              <a:defRPr/>
            </a:pPr>
            <a:r>
              <a:rPr kumimoji="1" lang="zh-CN" altLang="en-US" sz="1400" dirty="0">
                <a:latin typeface="楷体" pitchFamily="49" charset="-122"/>
                <a:ea typeface="楷体" pitchFamily="49" charset="-122"/>
              </a:rPr>
              <a:t>截止公告发布</a:t>
            </a:r>
            <a:r>
              <a:rPr kumimoji="1" lang="zh-CN" altLang="en-US" sz="1400" dirty="0" smtClean="0">
                <a:latin typeface="楷体" pitchFamily="49" charset="-122"/>
                <a:ea typeface="楷体" pitchFamily="49" charset="-122"/>
              </a:rPr>
              <a:t>日项目股权</a:t>
            </a:r>
            <a:r>
              <a:rPr kumimoji="1" lang="zh-CN" altLang="en-US" sz="1400" dirty="0">
                <a:latin typeface="楷体" pitchFamily="49" charset="-122"/>
                <a:ea typeface="楷体" pitchFamily="49" charset="-122"/>
              </a:rPr>
              <a:t>仍被控股股东用于质押贷款</a:t>
            </a:r>
            <a:r>
              <a:rPr kumimoji="1" lang="en-US" altLang="zh-CN" sz="1400" dirty="0">
                <a:latin typeface="楷体" pitchFamily="49" charset="-122"/>
                <a:ea typeface="楷体" pitchFamily="49" charset="-122"/>
              </a:rPr>
              <a:t>63</a:t>
            </a:r>
            <a:r>
              <a:rPr kumimoji="1" lang="zh-CN" altLang="en-US" sz="1400" dirty="0">
                <a:latin typeface="楷体" pitchFamily="49" charset="-122"/>
                <a:ea typeface="楷体" pitchFamily="49" charset="-122"/>
              </a:rPr>
              <a:t>亿</a:t>
            </a:r>
            <a:endParaRPr kumimoji="1" lang="en-US" altLang="zh-CN" sz="1400" dirty="0">
              <a:latin typeface="楷体" pitchFamily="49" charset="-122"/>
              <a:ea typeface="楷体" pitchFamily="49" charset="-122"/>
            </a:endParaRPr>
          </a:p>
          <a:p>
            <a:pPr defTabSz="867993" eaLnBrk="0" fontAlgn="auto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60000"/>
              <a:buFont typeface="Wingdings" pitchFamily="2" charset="2"/>
              <a:buChar char="l"/>
              <a:defRPr/>
            </a:pPr>
            <a:r>
              <a:rPr kumimoji="1" lang="zh-CN" altLang="en-US" sz="1400" dirty="0">
                <a:latin typeface="楷体" pitchFamily="49" charset="-122"/>
                <a:ea typeface="楷体" pitchFamily="49" charset="-122"/>
              </a:rPr>
              <a:t>控股股东承诺将于重组草案发布前解决重组标的的产权瑕疵问题</a:t>
            </a:r>
            <a:endParaRPr kumimoji="1" lang="en-US" altLang="zh-CN" sz="1400" dirty="0">
              <a:latin typeface="楷体" pitchFamily="49" charset="-122"/>
              <a:ea typeface="楷体" pitchFamily="49" charset="-122"/>
            </a:endParaRPr>
          </a:p>
          <a:p>
            <a:pPr defTabSz="867993" eaLnBrk="0" fontAlgn="auto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60000"/>
              <a:buFont typeface="Wingdings" pitchFamily="2" charset="2"/>
              <a:buChar char="l"/>
              <a:defRPr/>
            </a:pPr>
            <a:r>
              <a:rPr lang="en-US" altLang="zh-CN" sz="1400" dirty="0"/>
              <a:t>5</a:t>
            </a:r>
            <a:r>
              <a:rPr kumimoji="1" lang="zh-CN" altLang="en-US" sz="1400" dirty="0">
                <a:latin typeface="楷体" pitchFamily="49" charset="-122"/>
                <a:ea typeface="楷体" pitchFamily="49" charset="-122"/>
              </a:rPr>
              <a:t>月</a:t>
            </a:r>
            <a:r>
              <a:rPr kumimoji="1" lang="en-US" altLang="zh-CN" sz="1400" dirty="0">
                <a:latin typeface="楷体" pitchFamily="49" charset="-122"/>
                <a:ea typeface="楷体" pitchFamily="49" charset="-122"/>
              </a:rPr>
              <a:t>24</a:t>
            </a:r>
            <a:r>
              <a:rPr kumimoji="1" lang="zh-CN" altLang="en-US" sz="1400" dirty="0">
                <a:latin typeface="楷体" pitchFamily="49" charset="-122"/>
                <a:ea typeface="楷体" pitchFamily="49" charset="-122"/>
              </a:rPr>
              <a:t>日，公司披露</a:t>
            </a:r>
            <a:r>
              <a:rPr kumimoji="1" lang="en-US" altLang="zh-CN" sz="1400" dirty="0">
                <a:latin typeface="楷体" pitchFamily="49" charset="-122"/>
                <a:ea typeface="楷体" pitchFamily="49" charset="-122"/>
              </a:rPr>
              <a:t>《</a:t>
            </a:r>
            <a:r>
              <a:rPr kumimoji="1" lang="zh-CN" altLang="en-US" sz="1400" dirty="0">
                <a:latin typeface="楷体" pitchFamily="49" charset="-122"/>
                <a:ea typeface="楷体" pitchFamily="49" charset="-122"/>
              </a:rPr>
              <a:t>拟承继公司控股股东债务并进行债务抵销的公告</a:t>
            </a:r>
            <a:r>
              <a:rPr kumimoji="1" lang="en-US" altLang="zh-CN" sz="1400" dirty="0">
                <a:latin typeface="楷体" pitchFamily="49" charset="-122"/>
                <a:ea typeface="楷体" pitchFamily="49" charset="-122"/>
              </a:rPr>
              <a:t>》</a:t>
            </a:r>
            <a:r>
              <a:rPr kumimoji="1" lang="zh-CN" altLang="en-US" sz="1400" dirty="0">
                <a:latin typeface="楷体" pitchFamily="49" charset="-122"/>
                <a:ea typeface="楷体" pitchFamily="49" charset="-122"/>
              </a:rPr>
              <a:t>称，为解决控股股东的质押问题，公司拟</a:t>
            </a:r>
            <a:r>
              <a:rPr kumimoji="1" lang="zh-CN" altLang="en-US" sz="1400" dirty="0" smtClean="0">
                <a:latin typeface="楷体" pitchFamily="49" charset="-122"/>
                <a:ea typeface="楷体" pitchFamily="49" charset="-122"/>
              </a:rPr>
              <a:t>承接控股股东所</a:t>
            </a:r>
            <a:r>
              <a:rPr kumimoji="1" lang="zh-CN" altLang="en-US" sz="1400" dirty="0">
                <a:latin typeface="楷体" pitchFamily="49" charset="-122"/>
                <a:ea typeface="楷体" pitchFamily="49" charset="-122"/>
              </a:rPr>
              <a:t>欠</a:t>
            </a:r>
            <a:r>
              <a:rPr kumimoji="1" lang="en-US" altLang="zh-CN" sz="1400" dirty="0">
                <a:latin typeface="楷体" pitchFamily="49" charset="-122"/>
                <a:ea typeface="楷体" pitchFamily="49" charset="-122"/>
              </a:rPr>
              <a:t>63.3</a:t>
            </a:r>
            <a:r>
              <a:rPr kumimoji="1" lang="zh-CN" altLang="en-US" sz="1400" dirty="0">
                <a:latin typeface="楷体" pitchFamily="49" charset="-122"/>
                <a:ea typeface="楷体" pitchFamily="49" charset="-122"/>
              </a:rPr>
              <a:t>亿元银团贷款，并与公司所欠控股股东及其下属企业的内部借款进行抵消。</a:t>
            </a:r>
            <a:endParaRPr kumimoji="1" lang="en-US" altLang="zh-CN" sz="1400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284663" y="1268192"/>
            <a:ext cx="4464050" cy="32504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1324" tIns="40661" rIns="81324" bIns="40661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pPr algn="ctr" defTabSz="906393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zh-CN" altLang="en-US" sz="1400" b="1" dirty="0" smtClean="0">
                <a:solidFill>
                  <a:srgbClr val="0C507F"/>
                </a:solidFill>
                <a:latin typeface="楷体" pitchFamily="49" charset="-122"/>
                <a:ea typeface="楷体" pitchFamily="49" charset="-122"/>
              </a:rPr>
              <a:t>监管判断和重点审核</a:t>
            </a:r>
            <a:endParaRPr lang="zh-CN" altLang="en-US" sz="1400" b="1" dirty="0">
              <a:solidFill>
                <a:srgbClr val="0C507F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24583" name="TextBox 6"/>
          <p:cNvSpPr txBox="1">
            <a:spLocks noChangeArrowheads="1"/>
          </p:cNvSpPr>
          <p:nvPr/>
        </p:nvSpPr>
        <p:spPr bwMode="auto">
          <a:xfrm>
            <a:off x="8604250" y="6421797"/>
            <a:ext cx="43180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1100">
                <a:latin typeface="Times New Roman" pitchFamily="18" charset="0"/>
                <a:cs typeface="Times New Roman" pitchFamily="18" charset="0"/>
              </a:rPr>
              <a:t>17</a:t>
            </a:r>
            <a:endParaRPr lang="zh-CN" altLang="en-US" sz="11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19"/>
          <p:cNvSpPr txBox="1">
            <a:spLocks noChangeArrowheads="1"/>
          </p:cNvSpPr>
          <p:nvPr/>
        </p:nvSpPr>
        <p:spPr bwMode="auto">
          <a:xfrm>
            <a:off x="2771775" y="611359"/>
            <a:ext cx="41036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000" dirty="0" smtClean="0">
                <a:latin typeface="楷体" pitchFamily="49" charset="-122"/>
                <a:ea typeface="楷体" pitchFamily="49" charset="-122"/>
              </a:rPr>
              <a:t>控股股东高质押风险</a:t>
            </a:r>
            <a:endParaRPr lang="zh-CN" altLang="en-US" sz="2000" dirty="0">
              <a:latin typeface="楷体" pitchFamily="49" charset="-122"/>
              <a:ea typeface="楷体" pitchFamily="49" charset="-122"/>
            </a:endParaRPr>
          </a:p>
        </p:txBody>
      </p:sp>
      <p:graphicFrame>
        <p:nvGraphicFramePr>
          <p:cNvPr id="63" name="图示 62"/>
          <p:cNvGraphicFramePr/>
          <p:nvPr/>
        </p:nvGraphicFramePr>
        <p:xfrm>
          <a:off x="4283968" y="1703822"/>
          <a:ext cx="4432544" cy="4461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0" name="矩形 29"/>
          <p:cNvSpPr/>
          <p:nvPr/>
        </p:nvSpPr>
        <p:spPr>
          <a:xfrm>
            <a:off x="611189" y="1268192"/>
            <a:ext cx="3024187" cy="32504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1324" tIns="40661" rIns="81324" bIns="40661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pPr algn="ctr" defTabSz="906393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zh-CN" altLang="en-US" sz="1400" b="1" dirty="0" smtClean="0">
                <a:solidFill>
                  <a:srgbClr val="0C507F"/>
                </a:solidFill>
                <a:latin typeface="楷体" pitchFamily="49" charset="-122"/>
                <a:ea typeface="楷体" pitchFamily="49" charset="-122"/>
              </a:rPr>
              <a:t>日常公告发现</a:t>
            </a:r>
            <a:endParaRPr lang="zh-CN" altLang="en-US" sz="1400" b="1" dirty="0">
              <a:solidFill>
                <a:srgbClr val="0C507F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65" name="Rectangle 15"/>
          <p:cNvSpPr>
            <a:spLocks noChangeArrowheads="1"/>
          </p:cNvSpPr>
          <p:nvPr/>
        </p:nvSpPr>
        <p:spPr bwMode="auto">
          <a:xfrm>
            <a:off x="609601" y="1701027"/>
            <a:ext cx="3025775" cy="446477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lIns="81258" tIns="40629" rIns="81258" bIns="40629" anchor="ctr"/>
          <a:lstStyle/>
          <a:p>
            <a:pPr defTabSz="867993" eaLnBrk="0" fontAlgn="auto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60000"/>
              <a:buFont typeface="Wingdings" pitchFamily="2" charset="2"/>
              <a:buChar char="l"/>
              <a:defRPr/>
            </a:pPr>
            <a:r>
              <a:rPr kumimoji="1" lang="en-US" altLang="zh-CN" sz="1400" dirty="0">
                <a:latin typeface="楷体" pitchFamily="49" charset="-122"/>
                <a:ea typeface="楷体" pitchFamily="49" charset="-122"/>
              </a:rPr>
              <a:t>2018</a:t>
            </a:r>
            <a:r>
              <a:rPr kumimoji="1" lang="zh-CN" altLang="en-US" sz="1400" dirty="0">
                <a:latin typeface="楷体" pitchFamily="49" charset="-122"/>
                <a:ea typeface="楷体" pitchFamily="49" charset="-122"/>
              </a:rPr>
              <a:t>年</a:t>
            </a:r>
            <a:r>
              <a:rPr kumimoji="1" lang="en-US" altLang="zh-CN" sz="1400" dirty="0">
                <a:latin typeface="楷体" pitchFamily="49" charset="-122"/>
                <a:ea typeface="楷体" pitchFamily="49" charset="-122"/>
              </a:rPr>
              <a:t>5</a:t>
            </a:r>
            <a:r>
              <a:rPr kumimoji="1" lang="zh-CN" altLang="en-US" sz="1400" dirty="0">
                <a:latin typeface="楷体" pitchFamily="49" charset="-122"/>
                <a:ea typeface="楷体" pitchFamily="49" charset="-122"/>
              </a:rPr>
              <a:t>月</a:t>
            </a:r>
            <a:r>
              <a:rPr kumimoji="1" lang="en-US" altLang="zh-CN" sz="1400" dirty="0">
                <a:latin typeface="楷体" pitchFamily="49" charset="-122"/>
                <a:ea typeface="楷体" pitchFamily="49" charset="-122"/>
              </a:rPr>
              <a:t>24</a:t>
            </a:r>
            <a:r>
              <a:rPr kumimoji="1" lang="zh-CN" altLang="en-US" sz="1400" dirty="0">
                <a:latin typeface="楷体" pitchFamily="49" charset="-122"/>
                <a:ea typeface="楷体" pitchFamily="49" charset="-122"/>
              </a:rPr>
              <a:t>日，公司发布“蛇吞象”式重组方案，以</a:t>
            </a:r>
            <a:r>
              <a:rPr kumimoji="1" lang="en-US" altLang="zh-CN" sz="1400" dirty="0">
                <a:latin typeface="楷体" pitchFamily="49" charset="-122"/>
                <a:ea typeface="楷体" pitchFamily="49" charset="-122"/>
              </a:rPr>
              <a:t>20</a:t>
            </a:r>
            <a:r>
              <a:rPr kumimoji="1" lang="zh-CN" altLang="en-US" sz="1400" dirty="0">
                <a:latin typeface="楷体" pitchFamily="49" charset="-122"/>
                <a:ea typeface="楷体" pitchFamily="49" charset="-122"/>
              </a:rPr>
              <a:t>亿净资产的身家现金要约收购挪威高端椅业公司。</a:t>
            </a:r>
            <a:endParaRPr kumimoji="1" lang="en-US" altLang="zh-CN" sz="1400" dirty="0">
              <a:latin typeface="楷体" pitchFamily="49" charset="-122"/>
              <a:ea typeface="楷体" pitchFamily="49" charset="-122"/>
            </a:endParaRPr>
          </a:p>
          <a:p>
            <a:pPr defTabSz="867993" eaLnBrk="0" fontAlgn="auto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60000"/>
              <a:buFont typeface="Wingdings" pitchFamily="2" charset="2"/>
              <a:buChar char="l"/>
              <a:defRPr/>
            </a:pPr>
            <a:r>
              <a:rPr kumimoji="1" lang="zh-CN" altLang="en-US" sz="1400" dirty="0">
                <a:latin typeface="楷体" pitchFamily="49" charset="-122"/>
                <a:ea typeface="楷体" pitchFamily="49" charset="-122"/>
              </a:rPr>
              <a:t>重组预案发布前，公司大股东质押比例</a:t>
            </a:r>
            <a:r>
              <a:rPr kumimoji="1" lang="en-US" altLang="zh-CN" sz="1400" dirty="0">
                <a:latin typeface="楷体" pitchFamily="49" charset="-122"/>
                <a:ea typeface="楷体" pitchFamily="49" charset="-122"/>
              </a:rPr>
              <a:t>46%</a:t>
            </a:r>
            <a:r>
              <a:rPr kumimoji="1" lang="zh-CN" altLang="en-US" sz="1400" dirty="0">
                <a:latin typeface="楷体" pitchFamily="49" charset="-122"/>
                <a:ea typeface="楷体" pitchFamily="49" charset="-122"/>
              </a:rPr>
              <a:t>。</a:t>
            </a:r>
            <a:endParaRPr kumimoji="1" lang="en-US" altLang="zh-CN" sz="1400" dirty="0">
              <a:latin typeface="楷体" pitchFamily="49" charset="-122"/>
              <a:ea typeface="楷体" pitchFamily="49" charset="-122"/>
            </a:endParaRPr>
          </a:p>
          <a:p>
            <a:pPr defTabSz="867993" eaLnBrk="0" fontAlgn="auto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60000"/>
              <a:buFont typeface="Wingdings" pitchFamily="2" charset="2"/>
              <a:buChar char="l"/>
              <a:defRPr/>
            </a:pPr>
            <a:r>
              <a:rPr kumimoji="1" lang="en-US" altLang="zh-CN" sz="1400" dirty="0">
                <a:latin typeface="楷体" pitchFamily="49" charset="-122"/>
                <a:ea typeface="楷体" pitchFamily="49" charset="-122"/>
              </a:rPr>
              <a:t>2018</a:t>
            </a:r>
            <a:r>
              <a:rPr kumimoji="1" lang="zh-CN" altLang="en-US" sz="1400" dirty="0">
                <a:latin typeface="楷体" pitchFamily="49" charset="-122"/>
                <a:ea typeface="楷体" pitchFamily="49" charset="-122"/>
              </a:rPr>
              <a:t>年</a:t>
            </a:r>
            <a:r>
              <a:rPr kumimoji="1" lang="en-US" altLang="zh-CN" sz="1400" dirty="0">
                <a:latin typeface="楷体" pitchFamily="49" charset="-122"/>
                <a:ea typeface="楷体" pitchFamily="49" charset="-122"/>
              </a:rPr>
              <a:t>6</a:t>
            </a:r>
            <a:r>
              <a:rPr kumimoji="1" lang="zh-CN" altLang="en-US" sz="1400" dirty="0">
                <a:latin typeface="楷体" pitchFamily="49" charset="-122"/>
                <a:ea typeface="楷体" pitchFamily="49" charset="-122"/>
              </a:rPr>
              <a:t>月</a:t>
            </a:r>
            <a:r>
              <a:rPr kumimoji="1" lang="en-US" altLang="zh-CN" sz="1400" dirty="0">
                <a:latin typeface="楷体" pitchFamily="49" charset="-122"/>
                <a:ea typeface="楷体" pitchFamily="49" charset="-122"/>
              </a:rPr>
              <a:t>27</a:t>
            </a:r>
            <a:r>
              <a:rPr kumimoji="1" lang="zh-CN" altLang="en-US" sz="1400" dirty="0">
                <a:latin typeface="楷体" pitchFamily="49" charset="-122"/>
                <a:ea typeface="楷体" pitchFamily="49" charset="-122"/>
              </a:rPr>
              <a:t>日，质押比例增长至</a:t>
            </a:r>
            <a:r>
              <a:rPr kumimoji="1" lang="en-US" altLang="zh-CN" sz="1400" dirty="0">
                <a:latin typeface="楷体" pitchFamily="49" charset="-122"/>
                <a:ea typeface="楷体" pitchFamily="49" charset="-122"/>
              </a:rPr>
              <a:t>57%</a:t>
            </a:r>
            <a:r>
              <a:rPr kumimoji="1" lang="zh-CN" altLang="en-US" sz="1400" dirty="0">
                <a:latin typeface="楷体" pitchFamily="49" charset="-122"/>
                <a:ea typeface="楷体" pitchFamily="49" charset="-122"/>
              </a:rPr>
              <a:t>。</a:t>
            </a:r>
            <a:endParaRPr kumimoji="1" lang="en-US" altLang="zh-CN" sz="1400" dirty="0">
              <a:latin typeface="楷体" pitchFamily="49" charset="-122"/>
              <a:ea typeface="楷体" pitchFamily="49" charset="-122"/>
            </a:endParaRPr>
          </a:p>
          <a:p>
            <a:pPr defTabSz="867993" eaLnBrk="0" fontAlgn="auto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60000"/>
              <a:buFont typeface="Wingdings" pitchFamily="2" charset="2"/>
              <a:buChar char="l"/>
              <a:defRPr/>
            </a:pPr>
            <a:r>
              <a:rPr kumimoji="1" lang="en-US" altLang="zh-CN" sz="1400" dirty="0">
                <a:latin typeface="楷体" pitchFamily="49" charset="-122"/>
                <a:ea typeface="楷体" pitchFamily="49" charset="-122"/>
              </a:rPr>
              <a:t>2018</a:t>
            </a:r>
            <a:r>
              <a:rPr kumimoji="1" lang="zh-CN" altLang="en-US" sz="1400" dirty="0">
                <a:latin typeface="楷体" pitchFamily="49" charset="-122"/>
                <a:ea typeface="楷体" pitchFamily="49" charset="-122"/>
              </a:rPr>
              <a:t>年</a:t>
            </a:r>
            <a:r>
              <a:rPr kumimoji="1" lang="en-US" altLang="zh-CN" sz="1400" dirty="0">
                <a:latin typeface="楷体" pitchFamily="49" charset="-122"/>
                <a:ea typeface="楷体" pitchFamily="49" charset="-122"/>
              </a:rPr>
              <a:t>6</a:t>
            </a:r>
            <a:r>
              <a:rPr kumimoji="1" lang="zh-CN" altLang="en-US" sz="1400" dirty="0">
                <a:latin typeface="楷体" pitchFamily="49" charset="-122"/>
                <a:ea typeface="楷体" pitchFamily="49" charset="-122"/>
              </a:rPr>
              <a:t>月</a:t>
            </a:r>
            <a:r>
              <a:rPr kumimoji="1" lang="en-US" altLang="zh-CN" sz="1400" dirty="0">
                <a:latin typeface="楷体" pitchFamily="49" charset="-122"/>
                <a:ea typeface="楷体" pitchFamily="49" charset="-122"/>
              </a:rPr>
              <a:t>29</a:t>
            </a:r>
            <a:r>
              <a:rPr kumimoji="1" lang="zh-CN" altLang="en-US" sz="1400" dirty="0">
                <a:latin typeface="楷体" pitchFamily="49" charset="-122"/>
                <a:ea typeface="楷体" pitchFamily="49" charset="-122"/>
              </a:rPr>
              <a:t>日，质押比例增长至</a:t>
            </a:r>
            <a:r>
              <a:rPr kumimoji="1" lang="en-US" altLang="zh-CN" sz="1400" dirty="0">
                <a:latin typeface="楷体" pitchFamily="49" charset="-122"/>
                <a:ea typeface="楷体" pitchFamily="49" charset="-122"/>
              </a:rPr>
              <a:t>66%</a:t>
            </a:r>
            <a:r>
              <a:rPr kumimoji="1" lang="zh-CN" altLang="en-US" sz="1400" dirty="0">
                <a:latin typeface="楷体" pitchFamily="49" charset="-122"/>
                <a:ea typeface="楷体" pitchFamily="49" charset="-122"/>
              </a:rPr>
              <a:t>。</a:t>
            </a:r>
            <a:endParaRPr kumimoji="1" lang="en-US" altLang="zh-CN" sz="1400" dirty="0">
              <a:latin typeface="楷体" pitchFamily="49" charset="-122"/>
              <a:ea typeface="楷体" pitchFamily="49" charset="-122"/>
            </a:endParaRPr>
          </a:p>
          <a:p>
            <a:pPr defTabSz="867993" eaLnBrk="0" fontAlgn="auto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60000"/>
              <a:buFont typeface="Wingdings" pitchFamily="2" charset="2"/>
              <a:buChar char="l"/>
              <a:defRPr/>
            </a:pPr>
            <a:r>
              <a:rPr kumimoji="1" lang="en-US" altLang="zh-CN" sz="1400" dirty="0">
                <a:latin typeface="楷体" pitchFamily="49" charset="-122"/>
                <a:ea typeface="楷体" pitchFamily="49" charset="-122"/>
              </a:rPr>
              <a:t>2018</a:t>
            </a:r>
            <a:r>
              <a:rPr kumimoji="1" lang="zh-CN" altLang="en-US" sz="1400" dirty="0">
                <a:latin typeface="楷体" pitchFamily="49" charset="-122"/>
                <a:ea typeface="楷体" pitchFamily="49" charset="-122"/>
              </a:rPr>
              <a:t>年</a:t>
            </a:r>
            <a:r>
              <a:rPr kumimoji="1" lang="en-US" altLang="zh-CN" sz="1400" dirty="0">
                <a:latin typeface="楷体" pitchFamily="49" charset="-122"/>
                <a:ea typeface="楷体" pitchFamily="49" charset="-122"/>
              </a:rPr>
              <a:t>8</a:t>
            </a:r>
            <a:r>
              <a:rPr kumimoji="1" lang="zh-CN" altLang="en-US" sz="1400" dirty="0">
                <a:latin typeface="楷体" pitchFamily="49" charset="-122"/>
                <a:ea typeface="楷体" pitchFamily="49" charset="-122"/>
              </a:rPr>
              <a:t>月</a:t>
            </a:r>
            <a:r>
              <a:rPr kumimoji="1" lang="en-US" altLang="zh-CN" sz="1400" dirty="0">
                <a:latin typeface="楷体" pitchFamily="49" charset="-122"/>
                <a:ea typeface="楷体" pitchFamily="49" charset="-122"/>
              </a:rPr>
              <a:t>9</a:t>
            </a:r>
            <a:r>
              <a:rPr kumimoji="1" lang="zh-CN" altLang="en-US" sz="1400" dirty="0">
                <a:latin typeface="楷体" pitchFamily="49" charset="-122"/>
                <a:ea typeface="楷体" pitchFamily="49" charset="-122"/>
              </a:rPr>
              <a:t>日，质押比例增长至</a:t>
            </a:r>
            <a:r>
              <a:rPr kumimoji="1" lang="en-US" altLang="zh-CN" sz="1400" dirty="0">
                <a:latin typeface="楷体" pitchFamily="49" charset="-122"/>
                <a:ea typeface="楷体" pitchFamily="49" charset="-122"/>
              </a:rPr>
              <a:t>88%</a:t>
            </a:r>
          </a:p>
          <a:p>
            <a:pPr defTabSz="867993" eaLnBrk="0" fontAlgn="auto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60000"/>
              <a:buFont typeface="Wingdings" pitchFamily="2" charset="2"/>
              <a:buChar char="l"/>
              <a:defRPr/>
            </a:pPr>
            <a:r>
              <a:rPr kumimoji="1" lang="zh-CN" altLang="en-US" sz="1400" dirty="0">
                <a:latin typeface="楷体" pitchFamily="49" charset="-122"/>
                <a:ea typeface="楷体" pitchFamily="49" charset="-122"/>
              </a:rPr>
              <a:t>大股东质押融资全部用于本次重组收购。</a:t>
            </a:r>
            <a:endParaRPr kumimoji="1" lang="en-US" altLang="zh-CN" sz="1400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284663" y="1268192"/>
            <a:ext cx="4464050" cy="32504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1324" tIns="40661" rIns="81324" bIns="40661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pPr algn="ctr" defTabSz="906393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zh-CN" altLang="en-US" sz="1400" b="1" dirty="0" smtClean="0">
                <a:solidFill>
                  <a:srgbClr val="0C507F"/>
                </a:solidFill>
                <a:latin typeface="楷体" pitchFamily="49" charset="-122"/>
                <a:ea typeface="楷体" pitchFamily="49" charset="-122"/>
              </a:rPr>
              <a:t>监管判断和重点审核</a:t>
            </a:r>
            <a:endParaRPr lang="zh-CN" altLang="en-US" sz="1400" b="1" dirty="0">
              <a:solidFill>
                <a:srgbClr val="0C507F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25607" name="TextBox 6"/>
          <p:cNvSpPr txBox="1">
            <a:spLocks noChangeArrowheads="1"/>
          </p:cNvSpPr>
          <p:nvPr/>
        </p:nvSpPr>
        <p:spPr bwMode="auto">
          <a:xfrm>
            <a:off x="8604250" y="6421797"/>
            <a:ext cx="43180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1100">
                <a:latin typeface="Times New Roman" pitchFamily="18" charset="0"/>
                <a:cs typeface="Times New Roman" pitchFamily="18" charset="0"/>
              </a:rPr>
              <a:t>18</a:t>
            </a:r>
            <a:endParaRPr lang="zh-CN" altLang="en-US" sz="11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Oval 15"/>
          <p:cNvSpPr>
            <a:spLocks noChangeArrowheads="1"/>
          </p:cNvSpPr>
          <p:nvPr/>
        </p:nvSpPr>
        <p:spPr bwMode="auto">
          <a:xfrm>
            <a:off x="914400" y="2197862"/>
            <a:ext cx="7672388" cy="3311107"/>
          </a:xfrm>
          <a:prstGeom prst="ellipse">
            <a:avLst/>
          </a:prstGeom>
          <a:noFill/>
          <a:ln w="152400">
            <a:solidFill>
              <a:srgbClr val="C6C7DE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 altLang="zh-CN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255589" y="139788"/>
            <a:ext cx="8281987" cy="1091352"/>
          </a:xfrm>
        </p:spPr>
        <p:txBody>
          <a:bodyPr/>
          <a:lstStyle/>
          <a:p>
            <a:endParaRPr lang="en-GB" altLang="zh-CN" sz="2000" dirty="0" smtClean="0">
              <a:latin typeface="Arial" pitchFamily="34" charset="0"/>
            </a:endParaRP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3308351" y="2819325"/>
            <a:ext cx="2747963" cy="1953654"/>
            <a:chOff x="2084" y="1886"/>
            <a:chExt cx="1731" cy="1022"/>
          </a:xfrm>
        </p:grpSpPr>
        <p:sp>
          <p:nvSpPr>
            <p:cNvPr id="14346" name="Oval 4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2224" y="2155"/>
              <a:ext cx="1424" cy="484"/>
            </a:xfrm>
            <a:prstGeom prst="ellipse">
              <a:avLst/>
            </a:prstGeom>
            <a:solidFill>
              <a:schemeClr val="tx2"/>
            </a:solidFill>
            <a:ln w="6350">
              <a:solidFill>
                <a:schemeClr val="accent1"/>
              </a:solidFill>
              <a:round/>
              <a:headEnd type="none" w="sm" len="sm"/>
              <a:tailEnd type="none" w="sm" len="sm"/>
            </a:ln>
          </p:spPr>
          <p:txBody>
            <a:bodyPr lIns="0" tIns="0" rIns="0" bIns="0" anchor="ctr" anchorCtr="1"/>
            <a:lstStyle/>
            <a:p>
              <a:pPr algn="ctr" defTabSz="762000">
                <a:spcBef>
                  <a:spcPct val="40000"/>
                </a:spcBef>
              </a:pPr>
              <a:r>
                <a:rPr lang="zh-CN" altLang="en-US" sz="1600" b="1" dirty="0" smtClean="0">
                  <a:solidFill>
                    <a:schemeClr val="bg1"/>
                  </a:solidFill>
                  <a:latin typeface="Univers 45 Light"/>
                </a:rPr>
                <a:t>最新监管实例</a:t>
              </a:r>
              <a:endParaRPr lang="en-GB" sz="1600" b="1" dirty="0">
                <a:solidFill>
                  <a:schemeClr val="bg1"/>
                </a:solidFill>
                <a:latin typeface="Univers 45 Light"/>
              </a:endParaRPr>
            </a:p>
          </p:txBody>
        </p:sp>
        <p:sp>
          <p:nvSpPr>
            <p:cNvPr id="100357" name="AutoShape 5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 rot="2700000" flipH="1" flipV="1">
              <a:off x="3444" y="1824"/>
              <a:ext cx="293" cy="449"/>
            </a:xfrm>
            <a:prstGeom prst="upArrow">
              <a:avLst>
                <a:gd name="adj1" fmla="val 64704"/>
                <a:gd name="adj2" fmla="val 51647"/>
              </a:avLst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tint val="63922"/>
                    <a:invGamma/>
                  </a:schemeClr>
                </a:gs>
              </a:gsLst>
              <a:lin ang="5400000" scaled="1"/>
            </a:gradFill>
            <a:ln w="6350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00358" name="AutoShape 6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 rot="18900000" flipV="1">
              <a:off x="2163" y="1807"/>
              <a:ext cx="292" cy="449"/>
            </a:xfrm>
            <a:prstGeom prst="upArrow">
              <a:avLst>
                <a:gd name="adj1" fmla="val 64704"/>
                <a:gd name="adj2" fmla="val 51647"/>
              </a:avLst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tint val="63922"/>
                    <a:invGamma/>
                  </a:schemeClr>
                </a:gs>
              </a:gsLst>
              <a:lin ang="5400000" scaled="1"/>
            </a:gradFill>
            <a:ln w="6350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00359" name="AutoShape 7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 rot="18900000" flipH="1">
              <a:off x="3445" y="2517"/>
              <a:ext cx="292" cy="449"/>
            </a:xfrm>
            <a:prstGeom prst="upArrow">
              <a:avLst>
                <a:gd name="adj1" fmla="val 64704"/>
                <a:gd name="adj2" fmla="val 51647"/>
              </a:avLst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tint val="63922"/>
                    <a:invGamma/>
                  </a:schemeClr>
                </a:gs>
              </a:gsLst>
              <a:lin ang="5400000" scaled="1"/>
            </a:gradFill>
            <a:ln w="6350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00360" name="AutoShape 8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 rot="2700000">
              <a:off x="2163" y="2539"/>
              <a:ext cx="292" cy="449"/>
            </a:xfrm>
            <a:prstGeom prst="upArrow">
              <a:avLst>
                <a:gd name="adj1" fmla="val 64704"/>
                <a:gd name="adj2" fmla="val 51647"/>
              </a:avLst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tint val="63922"/>
                    <a:invGamma/>
                  </a:schemeClr>
                </a:gs>
              </a:gsLst>
              <a:lin ang="5400000" scaled="1"/>
            </a:gradFill>
            <a:ln w="6350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</p:grpSp>
      <p:sp>
        <p:nvSpPr>
          <p:cNvPr id="14341" name="Oval 9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66800" y="2081652"/>
            <a:ext cx="2343150" cy="976827"/>
          </a:xfrm>
          <a:prstGeom prst="ellipse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anchor="ctr" anchorCtr="1"/>
          <a:lstStyle/>
          <a:p>
            <a:pPr algn="ctr" defTabSz="762000">
              <a:spcBef>
                <a:spcPct val="40000"/>
              </a:spcBef>
            </a:pPr>
            <a:r>
              <a:rPr lang="zh-CN" altLang="en-US" sz="1400" b="1" dirty="0" smtClean="0">
                <a:solidFill>
                  <a:schemeClr val="bg2">
                    <a:lumMod val="75000"/>
                  </a:schemeClr>
                </a:solidFill>
                <a:latin typeface="Univers 45 Light"/>
                <a:ea typeface="+mn-ea"/>
              </a:rPr>
              <a:t>关联方现金</a:t>
            </a:r>
            <a:endParaRPr lang="en-US" altLang="zh-CN" sz="1400" b="1" dirty="0" smtClean="0">
              <a:solidFill>
                <a:schemeClr val="bg2">
                  <a:lumMod val="75000"/>
                </a:schemeClr>
              </a:solidFill>
              <a:latin typeface="Univers 45 Light"/>
              <a:ea typeface="+mn-ea"/>
            </a:endParaRPr>
          </a:p>
          <a:p>
            <a:pPr algn="ctr" defTabSz="762000">
              <a:spcBef>
                <a:spcPct val="40000"/>
              </a:spcBef>
            </a:pPr>
            <a:r>
              <a:rPr lang="zh-CN" altLang="en-US" sz="1400" b="1" dirty="0" smtClean="0">
                <a:solidFill>
                  <a:schemeClr val="bg2">
                    <a:lumMod val="75000"/>
                  </a:schemeClr>
                </a:solidFill>
                <a:latin typeface="Univers 45 Light"/>
                <a:ea typeface="+mn-ea"/>
              </a:rPr>
              <a:t>资产交易</a:t>
            </a:r>
            <a:endParaRPr lang="en-GB" altLang="en-US" sz="1400" b="1" dirty="0" smtClean="0">
              <a:solidFill>
                <a:schemeClr val="bg2">
                  <a:lumMod val="75000"/>
                </a:schemeClr>
              </a:solidFill>
              <a:latin typeface="Univers 45 Light"/>
              <a:ea typeface="+mn-ea"/>
            </a:endParaRPr>
          </a:p>
        </p:txBody>
      </p:sp>
      <p:sp>
        <p:nvSpPr>
          <p:cNvPr id="14342" name="Oval 10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810250" y="2081652"/>
            <a:ext cx="2343150" cy="917881"/>
          </a:xfrm>
          <a:prstGeom prst="ellipse">
            <a:avLst/>
          </a:prstGeom>
          <a:solidFill>
            <a:srgbClr val="7881B4"/>
          </a:solidFill>
          <a:ln w="635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lIns="0" tIns="0" rIns="0" bIns="0" anchor="ctr" anchorCtr="1"/>
          <a:lstStyle/>
          <a:p>
            <a:pPr algn="ctr" defTabSz="762000">
              <a:spcBef>
                <a:spcPct val="40000"/>
              </a:spcBef>
            </a:pPr>
            <a:r>
              <a:rPr lang="zh-CN" altLang="en-US" sz="1600" b="1" dirty="0" smtClean="0">
                <a:solidFill>
                  <a:schemeClr val="bg1"/>
                </a:solidFill>
                <a:latin typeface="Univers 45 Light"/>
                <a:ea typeface="宋体" pitchFamily="2" charset="-122"/>
              </a:rPr>
              <a:t>停复牌</a:t>
            </a:r>
            <a:endParaRPr lang="en-GB" altLang="en-US" sz="1600" b="1" dirty="0" smtClean="0">
              <a:solidFill>
                <a:schemeClr val="bg1"/>
              </a:solidFill>
              <a:latin typeface="Univers 45 Light"/>
              <a:ea typeface="宋体" pitchFamily="2" charset="-122"/>
            </a:endParaRPr>
          </a:p>
        </p:txBody>
      </p:sp>
      <p:sp>
        <p:nvSpPr>
          <p:cNvPr id="14343" name="Oval 11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181100" y="4648350"/>
            <a:ext cx="2343150" cy="990301"/>
          </a:xfrm>
          <a:prstGeom prst="ellipse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anchor="ctr" anchorCtr="1"/>
          <a:lstStyle/>
          <a:p>
            <a:pPr algn="ctr" defTabSz="762000">
              <a:spcBef>
                <a:spcPct val="40000"/>
              </a:spcBef>
            </a:pPr>
            <a:r>
              <a:rPr lang="zh-CN" altLang="en-US" sz="1400" b="1" dirty="0" smtClean="0">
                <a:solidFill>
                  <a:schemeClr val="bg2">
                    <a:lumMod val="75000"/>
                  </a:schemeClr>
                </a:solidFill>
                <a:latin typeface="Univers 45 Light"/>
              </a:rPr>
              <a:t>防范高风险公司</a:t>
            </a:r>
            <a:endParaRPr lang="en-US" altLang="zh-CN" sz="1400" b="1" dirty="0" smtClean="0">
              <a:solidFill>
                <a:schemeClr val="bg2">
                  <a:lumMod val="75000"/>
                </a:schemeClr>
              </a:solidFill>
              <a:latin typeface="Univers 45 Light"/>
            </a:endParaRPr>
          </a:p>
          <a:p>
            <a:pPr algn="ctr" defTabSz="762000">
              <a:spcBef>
                <a:spcPct val="40000"/>
              </a:spcBef>
            </a:pPr>
            <a:r>
              <a:rPr lang="zh-CN" altLang="en-US" sz="1400" b="1" dirty="0" smtClean="0">
                <a:solidFill>
                  <a:schemeClr val="bg2">
                    <a:lumMod val="75000"/>
                  </a:schemeClr>
                </a:solidFill>
                <a:latin typeface="Univers 45 Light"/>
              </a:rPr>
              <a:t>风险外溢</a:t>
            </a:r>
            <a:endParaRPr lang="en-GB" altLang="en-US" sz="1400" b="1" dirty="0" smtClean="0">
              <a:solidFill>
                <a:schemeClr val="bg2">
                  <a:lumMod val="75000"/>
                </a:schemeClr>
              </a:solidFill>
              <a:latin typeface="Univers 45 Light"/>
            </a:endParaRPr>
          </a:p>
        </p:txBody>
      </p:sp>
      <p:sp>
        <p:nvSpPr>
          <p:cNvPr id="14344" name="Oval 12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732463" y="4648350"/>
            <a:ext cx="2343150" cy="990301"/>
          </a:xfrm>
          <a:prstGeom prst="ellipse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anchor="ctr" anchorCtr="1"/>
          <a:lstStyle/>
          <a:p>
            <a:pPr algn="ctr" defTabSz="762000">
              <a:spcBef>
                <a:spcPct val="40000"/>
              </a:spcBef>
            </a:pPr>
            <a:r>
              <a:rPr lang="zh-CN" altLang="en-US" sz="1400" b="1" dirty="0" smtClean="0">
                <a:solidFill>
                  <a:schemeClr val="bg2">
                    <a:lumMod val="75000"/>
                  </a:schemeClr>
                </a:solidFill>
                <a:latin typeface="Univers 45 Light"/>
              </a:rPr>
              <a:t>财务造假</a:t>
            </a:r>
            <a:endParaRPr lang="en-GB" sz="1400" b="1" dirty="0">
              <a:solidFill>
                <a:schemeClr val="bg2">
                  <a:lumMod val="75000"/>
                </a:schemeClr>
              </a:solidFill>
              <a:latin typeface="Univers 45 Light"/>
            </a:endParaRPr>
          </a:p>
        </p:txBody>
      </p:sp>
      <p:sp>
        <p:nvSpPr>
          <p:cNvPr id="14345" name="TextBox 13"/>
          <p:cNvSpPr txBox="1">
            <a:spLocks noChangeArrowheads="1"/>
          </p:cNvSpPr>
          <p:nvPr/>
        </p:nvSpPr>
        <p:spPr bwMode="auto">
          <a:xfrm>
            <a:off x="8675689" y="6421797"/>
            <a:ext cx="288925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1100">
                <a:latin typeface="Times New Roman" pitchFamily="18" charset="0"/>
                <a:cs typeface="Times New Roman" pitchFamily="18" charset="0"/>
              </a:rPr>
              <a:t>7</a:t>
            </a:r>
            <a:endParaRPr lang="zh-CN" altLang="en-US" sz="110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内容占位符 10"/>
          <p:cNvGraphicFramePr>
            <a:graphicFrameLocks noGrp="1"/>
          </p:cNvGraphicFramePr>
          <p:nvPr>
            <p:ph sz="quarter" idx="2"/>
          </p:nvPr>
        </p:nvGraphicFramePr>
        <p:xfrm>
          <a:off x="4932363" y="1052513"/>
          <a:ext cx="3706812" cy="1728787"/>
        </p:xfrm>
        <a:graphic>
          <a:graphicData uri="http://schemas.openxmlformats.org/presentationml/2006/ole">
            <p:oleObj spid="_x0000_s1026" r:id="rId4" imgW="4237087" imgH="2725148" progId="Excel.Sheet.8">
              <p:embed/>
            </p:oleObj>
          </a:graphicData>
        </a:graphic>
      </p:graphicFrame>
      <p:graphicFrame>
        <p:nvGraphicFramePr>
          <p:cNvPr id="13" name="内容占位符 12"/>
          <p:cNvGraphicFramePr>
            <a:graphicFrameLocks noGrp="1"/>
          </p:cNvGraphicFramePr>
          <p:nvPr>
            <p:ph sz="quarter" idx="4294967295"/>
          </p:nvPr>
        </p:nvGraphicFramePr>
        <p:xfrm>
          <a:off x="4643438" y="3933825"/>
          <a:ext cx="4354512" cy="1672659"/>
        </p:xfrm>
        <a:graphic>
          <a:graphicData uri="http://schemas.openxmlformats.org/drawingml/2006/table">
            <a:tbl>
              <a:tblPr/>
              <a:tblGrid>
                <a:gridCol w="1089025"/>
                <a:gridCol w="1089025"/>
                <a:gridCol w="1087437"/>
                <a:gridCol w="1089025"/>
              </a:tblGrid>
              <a:tr h="3324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L="91460" marR="91460"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DB8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2016</a:t>
                      </a:r>
                      <a:r>
                        <a:rPr kumimoji="0" 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年</a:t>
                      </a:r>
                    </a:p>
                  </a:txBody>
                  <a:tcPr marL="68595" marR="6859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DB8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2017</a:t>
                      </a:r>
                      <a:r>
                        <a:rPr kumimoji="0" 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年</a:t>
                      </a:r>
                    </a:p>
                  </a:txBody>
                  <a:tcPr marL="68595" marR="6859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DB8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2018</a:t>
                      </a:r>
                      <a:r>
                        <a:rPr kumimoji="0" 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年至今</a:t>
                      </a:r>
                    </a:p>
                  </a:txBody>
                  <a:tcPr marL="68595" marR="6859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DB8E2"/>
                    </a:solidFill>
                  </a:tcPr>
                </a:tc>
              </a:tr>
              <a:tr h="5808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市值</a:t>
                      </a:r>
                      <a:r>
                        <a:rPr kumimoji="0" lang="zh-CN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超过</a:t>
                      </a:r>
                      <a:r>
                        <a:rPr kumimoji="0" lang="en-US" altLang="zh-CN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500</a:t>
                      </a:r>
                      <a:r>
                        <a:rPr kumimoji="0" lang="zh-CN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亿，连续停牌超过</a:t>
                      </a:r>
                      <a:r>
                        <a:rPr kumimoji="0" lang="en-US" altLang="zh-CN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10</a:t>
                      </a:r>
                      <a:r>
                        <a:rPr kumimoji="0" lang="zh-CN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个交易日</a:t>
                      </a:r>
                    </a:p>
                  </a:txBody>
                  <a:tcPr marL="68595" marR="6859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3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68595" marR="6859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3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68595" marR="6859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3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0</a:t>
                      </a:r>
                      <a:endParaRPr kumimoji="0" lang="en-US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8595" marR="6859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3FA"/>
                    </a:solidFill>
                  </a:tcPr>
                </a:tc>
              </a:tr>
              <a:tr h="7260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市值</a:t>
                      </a:r>
                      <a:r>
                        <a:rPr kumimoji="0" lang="zh-CN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超过</a:t>
                      </a:r>
                      <a:r>
                        <a:rPr kumimoji="0" lang="en-US" altLang="zh-CN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1000</a:t>
                      </a:r>
                      <a:r>
                        <a:rPr kumimoji="0" lang="zh-CN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亿公司中，连续停牌超过</a:t>
                      </a:r>
                      <a:r>
                        <a:rPr kumimoji="0" lang="en-US" altLang="zh-CN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10</a:t>
                      </a:r>
                      <a:r>
                        <a:rPr kumimoji="0" lang="zh-CN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个交易日</a:t>
                      </a:r>
                    </a:p>
                  </a:txBody>
                  <a:tcPr marL="68595" marR="6859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8595" marR="6859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68595" marR="6859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0</a:t>
                      </a:r>
                      <a:endParaRPr kumimoji="0" lang="en-US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8595" marR="6859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4" name="标题 1"/>
          <p:cNvSpPr>
            <a:spLocks noGrp="1"/>
          </p:cNvSpPr>
          <p:nvPr>
            <p:ph type="title"/>
          </p:nvPr>
        </p:nvSpPr>
        <p:spPr>
          <a:xfrm>
            <a:off x="457200" y="620713"/>
            <a:ext cx="8229600" cy="358775"/>
          </a:xfrm>
        </p:spPr>
        <p:txBody>
          <a:bodyPr/>
          <a:lstStyle/>
          <a:p>
            <a:pPr>
              <a:defRPr/>
            </a:pPr>
            <a:r>
              <a:rPr lang="zh-CN" altLang="en-US" sz="2000" b="1" kern="1200" dirty="0">
                <a:solidFill>
                  <a:schemeClr val="bg2">
                    <a:lumMod val="50000"/>
                  </a:schemeClr>
                </a:solidFill>
                <a:cs typeface="+mn-cs"/>
              </a:rPr>
              <a:t>沪市</a:t>
            </a:r>
            <a:r>
              <a:rPr lang="zh-CN" altLang="en-US" sz="2000" b="1" kern="1200" dirty="0" smtClean="0">
                <a:solidFill>
                  <a:schemeClr val="bg2">
                    <a:lumMod val="50000"/>
                  </a:schemeClr>
                </a:solidFill>
                <a:cs typeface="+mn-cs"/>
              </a:rPr>
              <a:t>停牌</a:t>
            </a:r>
            <a:r>
              <a:rPr lang="zh-CN" altLang="en-US" sz="2000" b="1" kern="1200" dirty="0">
                <a:solidFill>
                  <a:schemeClr val="bg2">
                    <a:lumMod val="50000"/>
                  </a:schemeClr>
                </a:solidFill>
                <a:cs typeface="+mn-cs"/>
              </a:rPr>
              <a:t>现状</a:t>
            </a:r>
            <a:r>
              <a:rPr lang="en-US" altLang="zh-CN" sz="2000" b="1" kern="1200" dirty="0" smtClean="0">
                <a:solidFill>
                  <a:schemeClr val="bg2">
                    <a:lumMod val="50000"/>
                  </a:schemeClr>
                </a:solidFill>
                <a:cs typeface="+mn-cs"/>
              </a:rPr>
              <a:t>—</a:t>
            </a:r>
            <a:r>
              <a:rPr lang="zh-CN" altLang="en-US" sz="2000" b="1" kern="1200" dirty="0">
                <a:solidFill>
                  <a:schemeClr val="bg2">
                    <a:lumMod val="50000"/>
                  </a:schemeClr>
                </a:solidFill>
                <a:cs typeface="+mn-cs"/>
              </a:rPr>
              <a:t>停牌公司数量处于历史低位</a:t>
            </a:r>
          </a:p>
        </p:txBody>
      </p:sp>
      <p:sp>
        <p:nvSpPr>
          <p:cNvPr id="1050" name="AutoShape 3"/>
          <p:cNvSpPr>
            <a:spLocks noChangeAspect="1" noChangeArrowheads="1" noTextEdit="1"/>
          </p:cNvSpPr>
          <p:nvPr/>
        </p:nvSpPr>
        <p:spPr bwMode="auto">
          <a:xfrm>
            <a:off x="468313" y="1250950"/>
            <a:ext cx="8296275" cy="560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2" name="组合 10"/>
          <p:cNvGrpSpPr>
            <a:grpSpLocks/>
          </p:cNvGrpSpPr>
          <p:nvPr/>
        </p:nvGrpSpPr>
        <p:grpSpPr bwMode="auto">
          <a:xfrm>
            <a:off x="323850" y="3789363"/>
            <a:ext cx="4191000" cy="2160587"/>
            <a:chOff x="974403" y="56808"/>
            <a:chExt cx="4190999" cy="2867366"/>
          </a:xfrm>
        </p:grpSpPr>
        <p:graphicFrame>
          <p:nvGraphicFramePr>
            <p:cNvPr id="12" name="图表 11"/>
            <p:cNvGraphicFramePr/>
            <p:nvPr/>
          </p:nvGraphicFramePr>
          <p:xfrm>
            <a:off x="974403" y="56808"/>
            <a:ext cx="4190999" cy="286736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1058" name="文本框 14"/>
            <p:cNvSpPr txBox="1">
              <a:spLocks noChangeArrowheads="1"/>
            </p:cNvSpPr>
            <p:nvPr/>
          </p:nvSpPr>
          <p:spPr bwMode="auto">
            <a:xfrm>
              <a:off x="2590800" y="2299369"/>
              <a:ext cx="571500" cy="238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buFont typeface="Arial" pitchFamily="34" charset="0"/>
                <a:buNone/>
              </a:pPr>
              <a:r>
                <a:rPr lang="en-US" altLang="zh-CN" sz="1100" dirty="0">
                  <a:solidFill>
                    <a:srgbClr val="000000"/>
                  </a:solidFill>
                  <a:latin typeface="Times New Roman" pitchFamily="18" charset="0"/>
                </a:rPr>
                <a:t>2.74%</a:t>
              </a:r>
              <a:endParaRPr lang="zh-CN" altLang="en-US" sz="1100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59" name="文本框 17"/>
            <p:cNvSpPr txBox="1">
              <a:spLocks noChangeArrowheads="1"/>
            </p:cNvSpPr>
            <p:nvPr/>
          </p:nvSpPr>
          <p:spPr bwMode="auto">
            <a:xfrm>
              <a:off x="3481705" y="2299247"/>
              <a:ext cx="571500" cy="238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buFont typeface="Arial" pitchFamily="34" charset="0"/>
                <a:buNone/>
              </a:pPr>
              <a:r>
                <a:rPr lang="en-US" altLang="zh-CN" sz="1100">
                  <a:solidFill>
                    <a:srgbClr val="000000"/>
                  </a:solidFill>
                  <a:latin typeface="Times New Roman" pitchFamily="18" charset="0"/>
                </a:rPr>
                <a:t>1.49%</a:t>
              </a:r>
              <a:endParaRPr lang="zh-CN" altLang="en-US" sz="11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60" name="文本框 18"/>
            <p:cNvSpPr txBox="1">
              <a:spLocks noChangeArrowheads="1"/>
            </p:cNvSpPr>
            <p:nvPr/>
          </p:nvSpPr>
          <p:spPr bwMode="auto">
            <a:xfrm>
              <a:off x="4372610" y="2333625"/>
              <a:ext cx="571500" cy="238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buFont typeface="Arial" pitchFamily="34" charset="0"/>
                <a:buNone/>
              </a:pPr>
              <a:r>
                <a:rPr lang="en-US" altLang="zh-CN" sz="1100">
                  <a:solidFill>
                    <a:srgbClr val="000000"/>
                  </a:solidFill>
                  <a:latin typeface="Times New Roman" pitchFamily="18" charset="0"/>
                </a:rPr>
                <a:t>1.25%</a:t>
              </a:r>
              <a:endParaRPr lang="zh-CN" altLang="en-US" sz="11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61" name="文本框 19"/>
            <p:cNvSpPr txBox="1">
              <a:spLocks noChangeArrowheads="1"/>
            </p:cNvSpPr>
            <p:nvPr/>
          </p:nvSpPr>
          <p:spPr bwMode="auto">
            <a:xfrm>
              <a:off x="1662429" y="737466"/>
              <a:ext cx="666751" cy="238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buFont typeface="Arial" pitchFamily="34" charset="0"/>
                <a:buNone/>
              </a:pPr>
              <a:r>
                <a:rPr lang="en-US" altLang="zh-CN" sz="1100">
                  <a:solidFill>
                    <a:srgbClr val="000000"/>
                  </a:solidFill>
                  <a:latin typeface="Times New Roman" pitchFamily="18" charset="0"/>
                </a:rPr>
                <a:t>488,547</a:t>
              </a:r>
              <a:endParaRPr lang="zh-CN" altLang="en-US" sz="11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aphicFrame>
        <p:nvGraphicFramePr>
          <p:cNvPr id="23" name="内容占位符 22"/>
          <p:cNvGraphicFramePr>
            <a:graphicFrameLocks noGrp="1"/>
          </p:cNvGraphicFramePr>
          <p:nvPr>
            <p:ph sz="half" idx="1"/>
          </p:nvPr>
        </p:nvGraphicFramePr>
        <p:xfrm>
          <a:off x="330200" y="1075055"/>
          <a:ext cx="4200525" cy="16338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4716463" y="2781300"/>
            <a:ext cx="4248150" cy="10218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33350" indent="-133350" algn="just">
              <a:lnSpc>
                <a:spcPct val="120000"/>
              </a:lnSpc>
              <a:spcAft>
                <a:spcPts val="400"/>
              </a:spcAft>
              <a:defRPr/>
            </a:pPr>
            <a:r>
              <a:rPr lang="zh-CN" altLang="zh-CN" sz="1050" dirty="0"/>
              <a:t>近年来，沪市公司股票停牌家次逐年减少，</a:t>
            </a:r>
            <a:r>
              <a:rPr lang="en-US" altLang="zh-CN" sz="1050" dirty="0"/>
              <a:t>2015</a:t>
            </a:r>
            <a:r>
              <a:rPr lang="zh-CN" altLang="zh-CN" sz="1050" dirty="0"/>
              <a:t>年全年停牌</a:t>
            </a:r>
            <a:r>
              <a:rPr lang="en-US" altLang="zh-CN" sz="1050" dirty="0"/>
              <a:t>1254</a:t>
            </a:r>
            <a:r>
              <a:rPr lang="zh-CN" altLang="zh-CN" sz="1050" dirty="0"/>
              <a:t>家次，</a:t>
            </a:r>
            <a:endParaRPr lang="en-US" altLang="zh-CN" sz="1050" dirty="0"/>
          </a:p>
          <a:p>
            <a:pPr marL="133350" indent="-133350" algn="just">
              <a:lnSpc>
                <a:spcPct val="120000"/>
              </a:lnSpc>
              <a:spcAft>
                <a:spcPts val="400"/>
              </a:spcAft>
              <a:defRPr/>
            </a:pPr>
            <a:r>
              <a:rPr lang="en-US" altLang="zh-CN" sz="1050" dirty="0"/>
              <a:t>2016</a:t>
            </a:r>
            <a:r>
              <a:rPr lang="zh-CN" altLang="zh-CN" sz="1050" dirty="0"/>
              <a:t>年全年停牌</a:t>
            </a:r>
            <a:r>
              <a:rPr lang="en-US" altLang="zh-CN" sz="1050" dirty="0"/>
              <a:t>733</a:t>
            </a:r>
            <a:r>
              <a:rPr lang="zh-CN" altLang="zh-CN" sz="1050" dirty="0"/>
              <a:t>家次，</a:t>
            </a:r>
            <a:r>
              <a:rPr lang="en-US" altLang="zh-CN" sz="1050" dirty="0"/>
              <a:t>2017</a:t>
            </a:r>
            <a:r>
              <a:rPr lang="zh-CN" altLang="zh-CN" sz="1050" dirty="0"/>
              <a:t>年全年停牌</a:t>
            </a:r>
            <a:r>
              <a:rPr lang="en-US" altLang="zh-CN" sz="1050" dirty="0"/>
              <a:t>601</a:t>
            </a:r>
            <a:r>
              <a:rPr lang="zh-CN" altLang="zh-CN" sz="1050" dirty="0"/>
              <a:t>家次</a:t>
            </a:r>
            <a:r>
              <a:rPr lang="zh-CN" altLang="en-US" sz="1050" dirty="0"/>
              <a:t>。截</a:t>
            </a:r>
            <a:r>
              <a:rPr lang="zh-CN" altLang="en-US" sz="1050" dirty="0" smtClean="0"/>
              <a:t>止</a:t>
            </a:r>
            <a:r>
              <a:rPr lang="en-US" altLang="zh-CN" sz="1050" dirty="0" smtClean="0"/>
              <a:t>10</a:t>
            </a:r>
            <a:r>
              <a:rPr lang="zh-CN" altLang="en-US" sz="1050" dirty="0" smtClean="0"/>
              <a:t>月</a:t>
            </a:r>
            <a:r>
              <a:rPr lang="en-US" altLang="zh-CN" sz="1050" dirty="0" smtClean="0"/>
              <a:t>31</a:t>
            </a:r>
            <a:endParaRPr lang="en-US" altLang="zh-CN" sz="1050" dirty="0"/>
          </a:p>
          <a:p>
            <a:pPr marL="133350" indent="-133350" algn="just">
              <a:lnSpc>
                <a:spcPct val="120000"/>
              </a:lnSpc>
              <a:spcAft>
                <a:spcPts val="400"/>
              </a:spcAft>
              <a:defRPr/>
            </a:pPr>
            <a:r>
              <a:rPr lang="zh-CN" altLang="en-US" sz="1050" dirty="0"/>
              <a:t>日，沪市停牌公司已减少</a:t>
            </a:r>
            <a:r>
              <a:rPr lang="zh-CN" altLang="en-US" sz="1050" dirty="0" smtClean="0"/>
              <a:t>到</a:t>
            </a:r>
            <a:r>
              <a:rPr lang="en-US" altLang="zh-CN" sz="1050" dirty="0" smtClean="0"/>
              <a:t>16</a:t>
            </a:r>
            <a:r>
              <a:rPr lang="zh-CN" altLang="en-US" sz="1050" dirty="0" smtClean="0"/>
              <a:t>家</a:t>
            </a:r>
            <a:r>
              <a:rPr lang="zh-CN" altLang="en-US" sz="1050" dirty="0"/>
              <a:t>，仅占全部沪市公司</a:t>
            </a:r>
            <a:r>
              <a:rPr lang="zh-CN" altLang="en-US" sz="1050" dirty="0" smtClean="0"/>
              <a:t>的</a:t>
            </a:r>
            <a:r>
              <a:rPr lang="en-US" altLang="zh-CN" sz="1050" dirty="0" smtClean="0"/>
              <a:t>1</a:t>
            </a:r>
            <a:r>
              <a:rPr lang="en-US" altLang="zh-CN" sz="1050" dirty="0" smtClean="0"/>
              <a:t>%</a:t>
            </a:r>
            <a:r>
              <a:rPr lang="zh-CN" altLang="en-US" sz="1050" dirty="0"/>
              <a:t>，这一</a:t>
            </a:r>
            <a:endParaRPr lang="en-US" altLang="zh-CN" sz="1050" dirty="0"/>
          </a:p>
          <a:p>
            <a:pPr marL="133350" indent="-133350" algn="just">
              <a:lnSpc>
                <a:spcPct val="120000"/>
              </a:lnSpc>
              <a:spcAft>
                <a:spcPts val="400"/>
              </a:spcAft>
              <a:defRPr/>
            </a:pPr>
            <a:r>
              <a:rPr lang="zh-CN" altLang="en-US" sz="1050" dirty="0"/>
              <a:t>数据已与境外市场基本处于同一水平。</a:t>
            </a:r>
            <a:endParaRPr lang="zh-CN" altLang="en-US" sz="1050" dirty="0">
              <a:solidFill>
                <a:srgbClr val="00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16463" y="5661025"/>
            <a:ext cx="4319587" cy="5318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33350" indent="-133350" algn="just">
              <a:lnSpc>
                <a:spcPct val="120000"/>
              </a:lnSpc>
              <a:spcAft>
                <a:spcPts val="400"/>
              </a:spcAft>
              <a:defRPr/>
            </a:pPr>
            <a:r>
              <a:rPr lang="zh-CN" altLang="zh-CN" sz="1050" dirty="0"/>
              <a:t>有针对性地强化对大盘蓝筹股停复牌的监管，大盘蓝筹股停牌数量较少，</a:t>
            </a:r>
            <a:endParaRPr lang="en-US" altLang="zh-CN" sz="1050" dirty="0"/>
          </a:p>
          <a:p>
            <a:pPr marL="133350" indent="-133350" algn="just">
              <a:lnSpc>
                <a:spcPct val="120000"/>
              </a:lnSpc>
              <a:spcAft>
                <a:spcPts val="400"/>
              </a:spcAft>
              <a:defRPr/>
            </a:pPr>
            <a:r>
              <a:rPr lang="zh-CN" altLang="zh-CN" sz="1050" dirty="0"/>
              <a:t>长期停牌现象不突出</a:t>
            </a:r>
            <a:r>
              <a:rPr lang="zh-CN" altLang="en-US" sz="1050" dirty="0"/>
              <a:t>。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50825" y="6021388"/>
            <a:ext cx="4321175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zh-CN" sz="1050" dirty="0"/>
              <a:t>沪市停牌公司市值占比较小，影响有限。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79388" y="2924175"/>
            <a:ext cx="4321175" cy="5127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33350" indent="-133350" algn="just">
              <a:lnSpc>
                <a:spcPct val="120000"/>
              </a:lnSpc>
              <a:spcAft>
                <a:spcPts val="400"/>
              </a:spcAft>
              <a:defRPr/>
            </a:pPr>
            <a:r>
              <a:rPr lang="zh-CN" altLang="zh-CN" sz="1050" dirty="0"/>
              <a:t>控制长期停牌情形，停牌时长大幅缩短，“复牌难”现象得到缓解</a:t>
            </a:r>
            <a:r>
              <a:rPr lang="zh-CN" altLang="en-US" sz="1050" dirty="0"/>
              <a:t>，且</a:t>
            </a:r>
            <a:endParaRPr lang="en-US" altLang="zh-CN" sz="1050" dirty="0"/>
          </a:p>
          <a:p>
            <a:pPr marL="133350" indent="-133350" algn="just">
              <a:lnSpc>
                <a:spcPct val="120000"/>
              </a:lnSpc>
              <a:spcAft>
                <a:spcPts val="400"/>
              </a:spcAft>
              <a:defRPr/>
            </a:pPr>
            <a:r>
              <a:rPr lang="zh-CN" altLang="en-US" sz="1050" dirty="0"/>
              <a:t>基本集中在重大资产重组事项。</a:t>
            </a:r>
            <a:endParaRPr lang="zh-CN" altLang="zh-CN" sz="10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标题 6"/>
          <p:cNvSpPr>
            <a:spLocks noGrp="1"/>
          </p:cNvSpPr>
          <p:nvPr>
            <p:ph type="title"/>
          </p:nvPr>
        </p:nvSpPr>
        <p:spPr>
          <a:xfrm>
            <a:off x="395288" y="549275"/>
            <a:ext cx="4824412" cy="358775"/>
          </a:xfrm>
        </p:spPr>
        <p:txBody>
          <a:bodyPr/>
          <a:lstStyle/>
          <a:p>
            <a:r>
              <a:rPr lang="zh-CN" altLang="en-US" sz="1600" smtClean="0">
                <a:solidFill>
                  <a:schemeClr val="tx1"/>
                </a:solidFill>
              </a:rPr>
              <a:t>近年来沪市停复牌制度沿革</a:t>
            </a:r>
            <a:endParaRPr lang="zh-CN" altLang="en-US" sz="1600" smtClean="0"/>
          </a:p>
        </p:txBody>
      </p:sp>
      <p:sp>
        <p:nvSpPr>
          <p:cNvPr id="19459" name="页脚占位符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en-US" altLang="zh-CN" smtClean="0">
              <a:latin typeface="Arial" pitchFamily="34" charset="0"/>
              <a:ea typeface="宋体" pitchFamily="2" charset="-122"/>
            </a:endParaRPr>
          </a:p>
        </p:txBody>
      </p:sp>
      <p:pic>
        <p:nvPicPr>
          <p:cNvPr id="1946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125538"/>
            <a:ext cx="4038600" cy="1511300"/>
          </a:xfrm>
          <a:noFill/>
          <a:ln>
            <a:miter lim="800000"/>
            <a:headEnd/>
            <a:tailEnd/>
          </a:ln>
        </p:spPr>
      </p:pic>
      <p:pic>
        <p:nvPicPr>
          <p:cNvPr id="1946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3" y="1125538"/>
            <a:ext cx="4038600" cy="1511300"/>
          </a:xfrm>
          <a:noFill/>
          <a:ln>
            <a:miter lim="800000"/>
            <a:headEnd/>
            <a:tailEnd/>
          </a:ln>
        </p:spPr>
      </p:pic>
      <p:graphicFrame>
        <p:nvGraphicFramePr>
          <p:cNvPr id="12" name="内容占位符 4"/>
          <p:cNvGraphicFramePr>
            <a:graphicFrameLocks/>
          </p:cNvGraphicFramePr>
          <p:nvPr/>
        </p:nvGraphicFramePr>
        <p:xfrm>
          <a:off x="179512" y="1052736"/>
          <a:ext cx="8640886" cy="51838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9463" name="TextBox 14"/>
          <p:cNvSpPr txBox="1">
            <a:spLocks noChangeArrowheads="1"/>
          </p:cNvSpPr>
          <p:nvPr/>
        </p:nvSpPr>
        <p:spPr bwMode="auto">
          <a:xfrm>
            <a:off x="179388" y="4292600"/>
            <a:ext cx="1439862" cy="179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33350" indent="-133350" algn="just">
              <a:lnSpc>
                <a:spcPct val="120000"/>
              </a:lnSpc>
              <a:spcAft>
                <a:spcPts val="400"/>
              </a:spcAft>
            </a:pPr>
            <a:r>
              <a:rPr lang="en-US" altLang="zh-CN" sz="1100">
                <a:solidFill>
                  <a:srgbClr val="000000"/>
                </a:solidFill>
                <a:latin typeface="黑体" pitchFamily="49" charset="-122"/>
                <a:ea typeface="楷体_GB2312" pitchFamily="49" charset="-122"/>
              </a:rPr>
              <a:t>《</a:t>
            </a:r>
            <a:r>
              <a:rPr lang="zh-CN" altLang="en-US" sz="1100">
                <a:solidFill>
                  <a:srgbClr val="000000"/>
                </a:solidFill>
                <a:latin typeface="黑体" pitchFamily="49" charset="-122"/>
                <a:ea typeface="楷体_GB2312" pitchFamily="49" charset="-122"/>
              </a:rPr>
              <a:t>上市公司重大资产重组信息披露及停复牌业务指引</a:t>
            </a:r>
            <a:r>
              <a:rPr lang="en-US" altLang="zh-CN" sz="1100">
                <a:solidFill>
                  <a:srgbClr val="000000"/>
                </a:solidFill>
                <a:latin typeface="黑体" pitchFamily="49" charset="-122"/>
                <a:ea typeface="楷体_GB2312" pitchFamily="49" charset="-122"/>
              </a:rPr>
              <a:t>》</a:t>
            </a:r>
          </a:p>
          <a:p>
            <a:pPr marL="133350" indent="-133350" algn="just">
              <a:lnSpc>
                <a:spcPct val="120000"/>
              </a:lnSpc>
              <a:spcAft>
                <a:spcPts val="400"/>
              </a:spcAft>
            </a:pPr>
            <a:r>
              <a:rPr lang="en-US" altLang="zh-CN" sz="1100">
                <a:solidFill>
                  <a:srgbClr val="000000"/>
                </a:solidFill>
                <a:latin typeface="黑体" pitchFamily="49" charset="-122"/>
                <a:ea typeface="楷体_GB2312" pitchFamily="49" charset="-122"/>
              </a:rPr>
              <a:t>《</a:t>
            </a:r>
            <a:r>
              <a:rPr lang="zh-CN" altLang="en-US" sz="1100">
                <a:solidFill>
                  <a:srgbClr val="000000"/>
                </a:solidFill>
                <a:latin typeface="黑体" pitchFamily="49" charset="-122"/>
                <a:ea typeface="楷体_GB2312" pitchFamily="49" charset="-122"/>
              </a:rPr>
              <a:t>关于规范上市公司筹划非公开发行股份停复牌及相关事项的通知</a:t>
            </a:r>
            <a:r>
              <a:rPr lang="en-US" altLang="zh-CN" sz="1100">
                <a:solidFill>
                  <a:srgbClr val="000000"/>
                </a:solidFill>
                <a:latin typeface="黑体" pitchFamily="49" charset="-122"/>
                <a:ea typeface="楷体_GB2312" pitchFamily="49" charset="-122"/>
              </a:rPr>
              <a:t>》</a:t>
            </a:r>
          </a:p>
          <a:p>
            <a:pPr marL="133350" indent="-133350" algn="ctr">
              <a:lnSpc>
                <a:spcPct val="120000"/>
              </a:lnSpc>
              <a:spcAft>
                <a:spcPts val="400"/>
              </a:spcAft>
            </a:pPr>
            <a:endParaRPr lang="zh-CN" altLang="en-US" sz="1100">
              <a:solidFill>
                <a:srgbClr val="00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9464" name="TextBox 15"/>
          <p:cNvSpPr txBox="1">
            <a:spLocks noChangeArrowheads="1"/>
          </p:cNvSpPr>
          <p:nvPr/>
        </p:nvSpPr>
        <p:spPr bwMode="auto">
          <a:xfrm>
            <a:off x="1042988" y="3933825"/>
            <a:ext cx="865187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33350" indent="-133350" algn="ctr">
              <a:lnSpc>
                <a:spcPct val="120000"/>
              </a:lnSpc>
              <a:spcAft>
                <a:spcPts val="400"/>
              </a:spcAft>
            </a:pPr>
            <a:r>
              <a:rPr lang="en-US" altLang="zh-CN" sz="1200" b="1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2015</a:t>
            </a:r>
            <a:r>
              <a:rPr lang="zh-CN" altLang="en-US" sz="1200" b="1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年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331913" y="2636838"/>
            <a:ext cx="1655762" cy="8048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33350" indent="-133350" algn="just">
              <a:lnSpc>
                <a:spcPct val="120000"/>
              </a:lnSpc>
              <a:spcAft>
                <a:spcPts val="400"/>
              </a:spcAft>
              <a:defRPr/>
            </a:pPr>
            <a:r>
              <a:rPr lang="en-US" altLang="zh-CN" sz="1100" dirty="0">
                <a:solidFill>
                  <a:schemeClr val="bg2">
                    <a:lumMod val="50000"/>
                  </a:schemeClr>
                </a:solidFill>
              </a:rPr>
              <a:t>2015</a:t>
            </a:r>
            <a:r>
              <a:rPr lang="zh-CN" altLang="zh-CN" sz="1100" dirty="0">
                <a:solidFill>
                  <a:schemeClr val="bg2">
                    <a:lumMod val="50000"/>
                  </a:schemeClr>
                </a:solidFill>
              </a:rPr>
              <a:t>年</a:t>
            </a:r>
            <a:r>
              <a:rPr lang="en-US" altLang="zh-CN" sz="1100" dirty="0">
                <a:solidFill>
                  <a:schemeClr val="bg2">
                    <a:lumMod val="50000"/>
                  </a:schemeClr>
                </a:solidFill>
              </a:rPr>
              <a:t>6</a:t>
            </a:r>
            <a:r>
              <a:rPr lang="zh-CN" altLang="zh-CN" sz="1100" dirty="0">
                <a:solidFill>
                  <a:schemeClr val="bg2">
                    <a:lumMod val="50000"/>
                  </a:schemeClr>
                </a:solidFill>
              </a:rPr>
              <a:t>月</a:t>
            </a:r>
            <a:r>
              <a:rPr lang="en-US" altLang="zh-CN" sz="1100" dirty="0">
                <a:solidFill>
                  <a:schemeClr val="bg2">
                    <a:lumMod val="50000"/>
                  </a:schemeClr>
                </a:solidFill>
              </a:rPr>
              <a:t>18</a:t>
            </a:r>
            <a:r>
              <a:rPr lang="zh-CN" altLang="zh-CN" sz="1100" dirty="0">
                <a:solidFill>
                  <a:schemeClr val="bg2">
                    <a:lumMod val="50000"/>
                  </a:schemeClr>
                </a:solidFill>
              </a:rPr>
              <a:t>日至</a:t>
            </a:r>
            <a:r>
              <a:rPr lang="en-US" altLang="zh-CN" sz="1100" dirty="0">
                <a:solidFill>
                  <a:schemeClr val="bg2">
                    <a:lumMod val="50000"/>
                  </a:schemeClr>
                </a:solidFill>
              </a:rPr>
              <a:t>2015</a:t>
            </a:r>
          </a:p>
          <a:p>
            <a:pPr marL="133350" indent="-133350" algn="just">
              <a:lnSpc>
                <a:spcPct val="120000"/>
              </a:lnSpc>
              <a:spcAft>
                <a:spcPts val="400"/>
              </a:spcAft>
              <a:defRPr/>
            </a:pPr>
            <a:r>
              <a:rPr lang="zh-CN" altLang="zh-CN" sz="1100" dirty="0">
                <a:solidFill>
                  <a:schemeClr val="bg2">
                    <a:lumMod val="50000"/>
                  </a:schemeClr>
                </a:solidFill>
              </a:rPr>
              <a:t>年</a:t>
            </a:r>
            <a:r>
              <a:rPr lang="en-US" altLang="zh-CN" sz="1100" dirty="0">
                <a:solidFill>
                  <a:schemeClr val="bg2">
                    <a:lumMod val="50000"/>
                  </a:schemeClr>
                </a:solidFill>
              </a:rPr>
              <a:t>7</a:t>
            </a:r>
            <a:r>
              <a:rPr lang="zh-CN" altLang="zh-CN" sz="1100" dirty="0">
                <a:solidFill>
                  <a:schemeClr val="bg2">
                    <a:lumMod val="50000"/>
                  </a:schemeClr>
                </a:solidFill>
              </a:rPr>
              <a:t>月</a:t>
            </a:r>
            <a:r>
              <a:rPr lang="en-US" altLang="zh-CN" sz="1100" dirty="0">
                <a:solidFill>
                  <a:schemeClr val="bg2">
                    <a:lumMod val="50000"/>
                  </a:schemeClr>
                </a:solidFill>
              </a:rPr>
              <a:t>9</a:t>
            </a:r>
            <a:r>
              <a:rPr lang="zh-CN" altLang="zh-CN" sz="1100" dirty="0">
                <a:solidFill>
                  <a:schemeClr val="bg2">
                    <a:lumMod val="50000"/>
                  </a:schemeClr>
                </a:solidFill>
              </a:rPr>
              <a:t>日</a:t>
            </a:r>
            <a:r>
              <a:rPr lang="zh-CN" altLang="en-US" sz="1100" dirty="0">
                <a:solidFill>
                  <a:schemeClr val="bg2">
                    <a:lumMod val="50000"/>
                  </a:schemeClr>
                </a:solidFill>
              </a:rPr>
              <a:t>间，沪市累计</a:t>
            </a:r>
            <a:endParaRPr lang="en-US" altLang="zh-CN" sz="1100" dirty="0">
              <a:solidFill>
                <a:schemeClr val="bg2">
                  <a:lumMod val="50000"/>
                </a:schemeClr>
              </a:solidFill>
            </a:endParaRPr>
          </a:p>
          <a:p>
            <a:pPr marL="133350" indent="-133350" algn="just">
              <a:lnSpc>
                <a:spcPct val="120000"/>
              </a:lnSpc>
              <a:spcAft>
                <a:spcPts val="400"/>
              </a:spcAft>
              <a:defRPr/>
            </a:pPr>
            <a:r>
              <a:rPr lang="zh-CN" altLang="en-US" sz="1100" dirty="0">
                <a:solidFill>
                  <a:schemeClr val="bg2">
                    <a:lumMod val="50000"/>
                  </a:schemeClr>
                </a:solidFill>
              </a:rPr>
              <a:t>新增停牌</a:t>
            </a:r>
            <a:r>
              <a:rPr lang="en-US" altLang="zh-CN" sz="1100" dirty="0">
                <a:solidFill>
                  <a:schemeClr val="bg2">
                    <a:lumMod val="50000"/>
                  </a:schemeClr>
                </a:solidFill>
              </a:rPr>
              <a:t>349</a:t>
            </a:r>
            <a:r>
              <a:rPr lang="zh-CN" altLang="en-US" sz="1100" dirty="0">
                <a:solidFill>
                  <a:schemeClr val="bg2">
                    <a:lumMod val="50000"/>
                  </a:schemeClr>
                </a:solidFill>
              </a:rPr>
              <a:t>家</a:t>
            </a:r>
            <a:endParaRPr lang="zh-CN" altLang="en-US" sz="1100" dirty="0">
              <a:solidFill>
                <a:schemeClr val="bg2">
                  <a:lumMod val="50000"/>
                </a:schemeClr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9466" name="TextBox 18"/>
          <p:cNvSpPr txBox="1">
            <a:spLocks noChangeArrowheads="1"/>
          </p:cNvSpPr>
          <p:nvPr/>
        </p:nvSpPr>
        <p:spPr bwMode="auto">
          <a:xfrm>
            <a:off x="2339975" y="3141663"/>
            <a:ext cx="863600" cy="28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33350" indent="-133350" algn="ctr">
              <a:lnSpc>
                <a:spcPct val="120000"/>
              </a:lnSpc>
              <a:spcAft>
                <a:spcPts val="400"/>
              </a:spcAft>
            </a:pPr>
            <a:r>
              <a:rPr lang="en-US" altLang="zh-CN" sz="1200" b="1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2016</a:t>
            </a:r>
            <a:r>
              <a:rPr lang="zh-CN" altLang="en-US" sz="1200" b="1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年</a:t>
            </a:r>
          </a:p>
        </p:txBody>
      </p:sp>
      <p:sp>
        <p:nvSpPr>
          <p:cNvPr id="19467" name="TextBox 19"/>
          <p:cNvSpPr txBox="1">
            <a:spLocks noChangeArrowheads="1"/>
          </p:cNvSpPr>
          <p:nvPr/>
        </p:nvSpPr>
        <p:spPr bwMode="auto">
          <a:xfrm>
            <a:off x="2843213" y="2636838"/>
            <a:ext cx="1223962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33350" indent="-133350" algn="ctr">
              <a:lnSpc>
                <a:spcPct val="120000"/>
              </a:lnSpc>
              <a:spcAft>
                <a:spcPts val="400"/>
              </a:spcAft>
            </a:pPr>
            <a:r>
              <a:rPr lang="en-US" altLang="zh-CN" sz="1100">
                <a:solidFill>
                  <a:srgbClr val="000000"/>
                </a:solidFill>
                <a:latin typeface="黑体" pitchFamily="49" charset="-122"/>
                <a:ea typeface="楷体_GB2312" pitchFamily="49" charset="-122"/>
              </a:rPr>
              <a:t>《</a:t>
            </a:r>
            <a:r>
              <a:rPr lang="zh-CN" altLang="en-US" sz="1100">
                <a:solidFill>
                  <a:srgbClr val="000000"/>
                </a:solidFill>
                <a:latin typeface="黑体" pitchFamily="49" charset="-122"/>
                <a:ea typeface="楷体_GB2312" pitchFamily="49" charset="-122"/>
              </a:rPr>
              <a:t>上市公司筹划重大事项停复牌业务指引</a:t>
            </a:r>
            <a:r>
              <a:rPr lang="en-US" altLang="zh-CN" sz="1100">
                <a:solidFill>
                  <a:srgbClr val="000000"/>
                </a:solidFill>
                <a:latin typeface="黑体" pitchFamily="49" charset="-122"/>
                <a:ea typeface="楷体_GB2312" pitchFamily="49" charset="-122"/>
              </a:rPr>
              <a:t>》</a:t>
            </a:r>
            <a:endParaRPr lang="zh-CN" altLang="en-US" sz="1100">
              <a:solidFill>
                <a:srgbClr val="000000"/>
              </a:solidFill>
              <a:latin typeface="黑体" pitchFamily="49" charset="-122"/>
              <a:ea typeface="楷体_GB2312" pitchFamily="49" charset="-122"/>
            </a:endParaRPr>
          </a:p>
          <a:p>
            <a:pPr marL="133350" indent="-133350" algn="ctr">
              <a:lnSpc>
                <a:spcPct val="120000"/>
              </a:lnSpc>
              <a:spcAft>
                <a:spcPts val="400"/>
              </a:spcAft>
            </a:pPr>
            <a:endParaRPr lang="zh-CN" altLang="en-US" sz="1100">
              <a:solidFill>
                <a:srgbClr val="00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9468" name="TextBox 21"/>
          <p:cNvSpPr txBox="1">
            <a:spLocks noChangeArrowheads="1"/>
          </p:cNvSpPr>
          <p:nvPr/>
        </p:nvSpPr>
        <p:spPr bwMode="auto">
          <a:xfrm>
            <a:off x="3924300" y="4292600"/>
            <a:ext cx="1800225" cy="233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33350" indent="-133350" algn="just">
              <a:lnSpc>
                <a:spcPct val="120000"/>
              </a:lnSpc>
              <a:spcAft>
                <a:spcPts val="400"/>
              </a:spcAft>
            </a:pPr>
            <a:r>
              <a:rPr lang="zh-CN" altLang="en-US" sz="1100">
                <a:latin typeface="黑体" pitchFamily="49" charset="-122"/>
                <a:ea typeface="楷体_GB2312" pitchFamily="49" charset="-122"/>
              </a:rPr>
              <a:t>新华社</a:t>
            </a:r>
            <a:r>
              <a:rPr lang="en-US" altLang="zh-CN" sz="1100">
                <a:latin typeface="黑体" pitchFamily="49" charset="-122"/>
                <a:ea typeface="楷体_GB2312" pitchFamily="49" charset="-122"/>
              </a:rPr>
              <a:t>《270</a:t>
            </a:r>
            <a:r>
              <a:rPr lang="zh-CN" altLang="en-US" sz="1100">
                <a:latin typeface="黑体" pitchFamily="49" charset="-122"/>
                <a:ea typeface="楷体_GB2312" pitchFamily="49" charset="-122"/>
              </a:rPr>
              <a:t>家公司停牌 </a:t>
            </a:r>
            <a:r>
              <a:rPr lang="en-US" altLang="zh-CN" sz="1100">
                <a:latin typeface="黑体" pitchFamily="49" charset="-122"/>
                <a:ea typeface="楷体_GB2312" pitchFamily="49" charset="-122"/>
              </a:rPr>
              <a:t>A</a:t>
            </a:r>
          </a:p>
          <a:p>
            <a:pPr marL="133350" indent="-133350" algn="just">
              <a:lnSpc>
                <a:spcPct val="120000"/>
              </a:lnSpc>
              <a:spcAft>
                <a:spcPts val="400"/>
              </a:spcAft>
            </a:pPr>
            <a:r>
              <a:rPr lang="zh-CN" altLang="en-US" sz="1100">
                <a:latin typeface="黑体" pitchFamily="49" charset="-122"/>
                <a:ea typeface="楷体_GB2312" pitchFamily="49" charset="-122"/>
              </a:rPr>
              <a:t>股“任性停牌几时休”</a:t>
            </a:r>
            <a:r>
              <a:rPr lang="en-US" altLang="zh-CN" sz="1100">
                <a:latin typeface="黑体" pitchFamily="49" charset="-122"/>
                <a:ea typeface="楷体_GB2312" pitchFamily="49" charset="-122"/>
              </a:rPr>
              <a:t>》</a:t>
            </a:r>
          </a:p>
          <a:p>
            <a:pPr marL="133350" indent="-133350" algn="just">
              <a:lnSpc>
                <a:spcPct val="120000"/>
              </a:lnSpc>
              <a:spcAft>
                <a:spcPts val="400"/>
              </a:spcAft>
            </a:pPr>
            <a:r>
              <a:rPr lang="en-US" altLang="zh-CN" sz="1100">
                <a:latin typeface="黑体" pitchFamily="49" charset="-122"/>
                <a:ea typeface="楷体_GB2312" pitchFamily="49" charset="-122"/>
              </a:rPr>
              <a:t>A</a:t>
            </a:r>
            <a:r>
              <a:rPr lang="zh-CN" altLang="en-US" sz="1100">
                <a:latin typeface="黑体" pitchFamily="49" charset="-122"/>
                <a:ea typeface="楷体_GB2312" pitchFamily="49" charset="-122"/>
              </a:rPr>
              <a:t>股第四度“闯关”</a:t>
            </a:r>
            <a:r>
              <a:rPr lang="en-US" altLang="zh-CN" sz="1100">
                <a:latin typeface="黑体" pitchFamily="49" charset="-122"/>
                <a:ea typeface="楷体_GB2312" pitchFamily="49" charset="-122"/>
              </a:rPr>
              <a:t>MSCI</a:t>
            </a:r>
            <a:r>
              <a:rPr lang="zh-CN" altLang="en-US" sz="1100">
                <a:latin typeface="黑体" pitchFamily="49" charset="-122"/>
                <a:ea typeface="楷体_GB2312" pitchFamily="49" charset="-122"/>
              </a:rPr>
              <a:t>并</a:t>
            </a:r>
            <a:endParaRPr lang="en-US" altLang="zh-CN" sz="1100">
              <a:latin typeface="黑体" pitchFamily="49" charset="-122"/>
              <a:ea typeface="楷体_GB2312" pitchFamily="49" charset="-122"/>
            </a:endParaRPr>
          </a:p>
          <a:p>
            <a:pPr marL="133350" indent="-133350" algn="just">
              <a:lnSpc>
                <a:spcPct val="120000"/>
              </a:lnSpc>
              <a:spcAft>
                <a:spcPts val="400"/>
              </a:spcAft>
            </a:pPr>
            <a:r>
              <a:rPr lang="zh-CN" altLang="en-US" sz="1100">
                <a:latin typeface="黑体" pitchFamily="49" charset="-122"/>
                <a:ea typeface="楷体_GB2312" pitchFamily="49" charset="-122"/>
              </a:rPr>
              <a:t>如愿过关，但市场认为</a:t>
            </a:r>
            <a:endParaRPr lang="en-US" altLang="zh-CN" sz="1100">
              <a:latin typeface="黑体" pitchFamily="49" charset="-122"/>
              <a:ea typeface="楷体_GB2312" pitchFamily="49" charset="-122"/>
            </a:endParaRPr>
          </a:p>
          <a:p>
            <a:pPr marL="133350" indent="-133350" algn="just">
              <a:lnSpc>
                <a:spcPct val="120000"/>
              </a:lnSpc>
              <a:spcAft>
                <a:spcPts val="400"/>
              </a:spcAft>
            </a:pPr>
            <a:r>
              <a:rPr lang="en-US" altLang="zh-CN" sz="1100">
                <a:latin typeface="黑体" pitchFamily="49" charset="-122"/>
                <a:ea typeface="楷体_GB2312" pitchFamily="49" charset="-122"/>
              </a:rPr>
              <a:t>MSCI</a:t>
            </a:r>
            <a:r>
              <a:rPr lang="zh-CN" altLang="en-US" sz="1100">
                <a:latin typeface="黑体" pitchFamily="49" charset="-122"/>
                <a:ea typeface="楷体_GB2312" pitchFamily="49" charset="-122"/>
              </a:rPr>
              <a:t>扩大</a:t>
            </a:r>
            <a:r>
              <a:rPr lang="en-US" altLang="zh-CN" sz="1100">
                <a:latin typeface="黑体" pitchFamily="49" charset="-122"/>
                <a:ea typeface="楷体_GB2312" pitchFamily="49" charset="-122"/>
              </a:rPr>
              <a:t>A</a:t>
            </a:r>
            <a:r>
              <a:rPr lang="zh-CN" altLang="en-US" sz="1100">
                <a:latin typeface="黑体" pitchFamily="49" charset="-122"/>
                <a:ea typeface="楷体_GB2312" pitchFamily="49" charset="-122"/>
              </a:rPr>
              <a:t>股再起全球指数</a:t>
            </a:r>
            <a:endParaRPr lang="en-US" altLang="zh-CN" sz="1100">
              <a:latin typeface="黑体" pitchFamily="49" charset="-122"/>
              <a:ea typeface="楷体_GB2312" pitchFamily="49" charset="-122"/>
            </a:endParaRPr>
          </a:p>
          <a:p>
            <a:pPr marL="133350" indent="-133350" algn="just">
              <a:lnSpc>
                <a:spcPct val="120000"/>
              </a:lnSpc>
              <a:spcAft>
                <a:spcPts val="400"/>
              </a:spcAft>
            </a:pPr>
            <a:r>
              <a:rPr lang="zh-CN" altLang="en-US" sz="1100">
                <a:latin typeface="黑体" pitchFamily="49" charset="-122"/>
                <a:ea typeface="楷体_GB2312" pitchFamily="49" charset="-122"/>
              </a:rPr>
              <a:t>中权重的过程中，停牌问</a:t>
            </a:r>
            <a:endParaRPr lang="en-US" altLang="zh-CN" sz="1100">
              <a:latin typeface="黑体" pitchFamily="49" charset="-122"/>
              <a:ea typeface="楷体_GB2312" pitchFamily="49" charset="-122"/>
            </a:endParaRPr>
          </a:p>
          <a:p>
            <a:pPr marL="133350" indent="-133350" algn="just">
              <a:lnSpc>
                <a:spcPct val="120000"/>
              </a:lnSpc>
              <a:spcAft>
                <a:spcPts val="400"/>
              </a:spcAft>
            </a:pPr>
            <a:r>
              <a:rPr lang="zh-CN" altLang="en-US" sz="1100">
                <a:latin typeface="黑体" pitchFamily="49" charset="-122"/>
                <a:ea typeface="楷体_GB2312" pitchFamily="49" charset="-122"/>
              </a:rPr>
              <a:t>题仍然有可能成为障碍之</a:t>
            </a:r>
            <a:endParaRPr lang="en-US" altLang="zh-CN" sz="1100">
              <a:latin typeface="黑体" pitchFamily="49" charset="-122"/>
              <a:ea typeface="楷体_GB2312" pitchFamily="49" charset="-122"/>
            </a:endParaRPr>
          </a:p>
          <a:p>
            <a:pPr marL="133350" indent="-133350" algn="just">
              <a:lnSpc>
                <a:spcPct val="120000"/>
              </a:lnSpc>
              <a:spcAft>
                <a:spcPts val="400"/>
              </a:spcAft>
            </a:pPr>
            <a:r>
              <a:rPr lang="zh-CN" altLang="en-US" sz="1100">
                <a:latin typeface="黑体" pitchFamily="49" charset="-122"/>
                <a:ea typeface="楷体_GB2312" pitchFamily="49" charset="-122"/>
              </a:rPr>
              <a:t>一</a:t>
            </a:r>
            <a:endParaRPr lang="en-US" altLang="zh-CN" sz="1100">
              <a:latin typeface="黑体" pitchFamily="49" charset="-122"/>
              <a:ea typeface="楷体_GB2312" pitchFamily="49" charset="-122"/>
            </a:endParaRPr>
          </a:p>
          <a:p>
            <a:pPr marL="133350" indent="-133350" algn="ctr">
              <a:lnSpc>
                <a:spcPct val="120000"/>
              </a:lnSpc>
              <a:spcAft>
                <a:spcPts val="400"/>
              </a:spcAft>
            </a:pPr>
            <a:endParaRPr lang="zh-CN" altLang="en-US" sz="1100">
              <a:solidFill>
                <a:srgbClr val="00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9469" name="TextBox 22"/>
          <p:cNvSpPr txBox="1">
            <a:spLocks noChangeArrowheads="1"/>
          </p:cNvSpPr>
          <p:nvPr/>
        </p:nvSpPr>
        <p:spPr bwMode="auto">
          <a:xfrm>
            <a:off x="4859338" y="2997200"/>
            <a:ext cx="792162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33350" indent="-133350" algn="ctr">
              <a:lnSpc>
                <a:spcPct val="120000"/>
              </a:lnSpc>
              <a:spcAft>
                <a:spcPts val="400"/>
              </a:spcAft>
            </a:pPr>
            <a:r>
              <a:rPr lang="en-US" altLang="zh-CN" sz="110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2018</a:t>
            </a:r>
            <a:r>
              <a:rPr lang="zh-CN" altLang="en-US" sz="110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年</a:t>
            </a:r>
          </a:p>
        </p:txBody>
      </p:sp>
      <p:sp>
        <p:nvSpPr>
          <p:cNvPr id="19470" name="TextBox 23"/>
          <p:cNvSpPr txBox="1">
            <a:spLocks noChangeArrowheads="1"/>
          </p:cNvSpPr>
          <p:nvPr/>
        </p:nvSpPr>
        <p:spPr bwMode="auto">
          <a:xfrm>
            <a:off x="5867400" y="4076700"/>
            <a:ext cx="1225550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33350" indent="-133350" algn="just">
              <a:lnSpc>
                <a:spcPct val="120000"/>
              </a:lnSpc>
              <a:spcAft>
                <a:spcPts val="400"/>
              </a:spcAft>
            </a:pPr>
            <a:r>
              <a:rPr lang="zh-CN" altLang="en-US" sz="1100" dirty="0">
                <a:solidFill>
                  <a:srgbClr val="000000"/>
                </a:solidFill>
                <a:latin typeface="黑体" pitchFamily="49" charset="-122"/>
                <a:ea typeface="楷体_GB2312" pitchFamily="49" charset="-122"/>
              </a:rPr>
              <a:t>筹划重大资产重</a:t>
            </a:r>
            <a:endParaRPr lang="en-US" altLang="zh-CN" sz="1100" dirty="0">
              <a:solidFill>
                <a:srgbClr val="000000"/>
              </a:solidFill>
              <a:latin typeface="黑体" pitchFamily="49" charset="-122"/>
              <a:ea typeface="楷体_GB2312" pitchFamily="49" charset="-122"/>
            </a:endParaRPr>
          </a:p>
          <a:p>
            <a:pPr marL="133350" indent="-133350" algn="just">
              <a:lnSpc>
                <a:spcPct val="120000"/>
              </a:lnSpc>
              <a:spcAft>
                <a:spcPts val="400"/>
              </a:spcAft>
            </a:pPr>
            <a:r>
              <a:rPr lang="zh-CN" altLang="en-US" sz="1100" dirty="0">
                <a:solidFill>
                  <a:srgbClr val="000000"/>
                </a:solidFill>
                <a:latin typeface="黑体" pitchFamily="49" charset="-122"/>
                <a:ea typeface="楷体_GB2312" pitchFamily="49" charset="-122"/>
              </a:rPr>
              <a:t>组，提高信息披</a:t>
            </a:r>
            <a:endParaRPr lang="en-US" altLang="zh-CN" sz="1100" dirty="0">
              <a:solidFill>
                <a:srgbClr val="000000"/>
              </a:solidFill>
              <a:latin typeface="黑体" pitchFamily="49" charset="-122"/>
              <a:ea typeface="楷体_GB2312" pitchFamily="49" charset="-122"/>
            </a:endParaRPr>
          </a:p>
          <a:p>
            <a:pPr marL="133350" indent="-133350" algn="just">
              <a:lnSpc>
                <a:spcPct val="120000"/>
              </a:lnSpc>
              <a:spcAft>
                <a:spcPts val="400"/>
              </a:spcAft>
            </a:pPr>
            <a:r>
              <a:rPr lang="zh-CN" altLang="en-US" sz="1100" dirty="0">
                <a:solidFill>
                  <a:srgbClr val="000000"/>
                </a:solidFill>
                <a:latin typeface="黑体" pitchFamily="49" charset="-122"/>
                <a:ea typeface="楷体_GB2312" pitchFamily="49" charset="-122"/>
              </a:rPr>
              <a:t>露要求；筹划其</a:t>
            </a:r>
            <a:endParaRPr lang="en-US" altLang="zh-CN" sz="1100" dirty="0">
              <a:solidFill>
                <a:srgbClr val="000000"/>
              </a:solidFill>
              <a:latin typeface="黑体" pitchFamily="49" charset="-122"/>
              <a:ea typeface="楷体_GB2312" pitchFamily="49" charset="-122"/>
            </a:endParaRPr>
          </a:p>
          <a:p>
            <a:pPr marL="133350" indent="-133350" algn="just">
              <a:lnSpc>
                <a:spcPct val="120000"/>
              </a:lnSpc>
              <a:spcAft>
                <a:spcPts val="400"/>
              </a:spcAft>
            </a:pPr>
            <a:r>
              <a:rPr lang="zh-CN" altLang="en-US" sz="1100" dirty="0">
                <a:solidFill>
                  <a:srgbClr val="000000"/>
                </a:solidFill>
                <a:latin typeface="黑体" pitchFamily="49" charset="-122"/>
                <a:ea typeface="楷体_GB2312" pitchFamily="49" charset="-122"/>
              </a:rPr>
              <a:t>他重大事项不予</a:t>
            </a:r>
            <a:endParaRPr lang="en-US" altLang="zh-CN" sz="1100" dirty="0">
              <a:solidFill>
                <a:srgbClr val="000000"/>
              </a:solidFill>
              <a:latin typeface="黑体" pitchFamily="49" charset="-122"/>
              <a:ea typeface="楷体_GB2312" pitchFamily="49" charset="-122"/>
            </a:endParaRPr>
          </a:p>
          <a:p>
            <a:pPr marL="133350" indent="-133350" algn="just">
              <a:lnSpc>
                <a:spcPct val="120000"/>
              </a:lnSpc>
              <a:spcAft>
                <a:spcPts val="400"/>
              </a:spcAft>
            </a:pPr>
            <a:r>
              <a:rPr lang="zh-CN" altLang="en-US" sz="1100" dirty="0">
                <a:solidFill>
                  <a:srgbClr val="000000"/>
                </a:solidFill>
                <a:latin typeface="黑体" pitchFamily="49" charset="-122"/>
                <a:ea typeface="楷体_GB2312" pitchFamily="49" charset="-122"/>
              </a:rPr>
              <a:t>停牌</a:t>
            </a:r>
          </a:p>
          <a:p>
            <a:pPr marL="133350" indent="-133350" algn="ctr">
              <a:lnSpc>
                <a:spcPct val="120000"/>
              </a:lnSpc>
              <a:spcAft>
                <a:spcPts val="400"/>
              </a:spcAft>
            </a:pPr>
            <a:endParaRPr lang="zh-CN" altLang="en-US" sz="1100" dirty="0">
              <a:solidFill>
                <a:srgbClr val="00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9471" name="TextBox 24"/>
          <p:cNvSpPr txBox="1">
            <a:spLocks noChangeArrowheads="1"/>
          </p:cNvSpPr>
          <p:nvPr/>
        </p:nvSpPr>
        <p:spPr bwMode="auto">
          <a:xfrm>
            <a:off x="5724525" y="2708275"/>
            <a:ext cx="1439863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33350" indent="-133350" algn="just">
              <a:lnSpc>
                <a:spcPct val="120000"/>
              </a:lnSpc>
              <a:spcAft>
                <a:spcPts val="400"/>
              </a:spcAft>
            </a:pPr>
            <a:r>
              <a:rPr lang="en-US" altLang="zh-CN" sz="1100">
                <a:solidFill>
                  <a:srgbClr val="000000"/>
                </a:solidFill>
              </a:rPr>
              <a:t>2018</a:t>
            </a:r>
            <a:r>
              <a:rPr lang="zh-CN" altLang="zh-CN" sz="1100">
                <a:solidFill>
                  <a:srgbClr val="000000"/>
                </a:solidFill>
              </a:rPr>
              <a:t>年</a:t>
            </a:r>
            <a:r>
              <a:rPr lang="en-US" altLang="zh-CN" sz="1100">
                <a:solidFill>
                  <a:srgbClr val="000000"/>
                </a:solidFill>
              </a:rPr>
              <a:t>2</a:t>
            </a:r>
            <a:r>
              <a:rPr lang="zh-CN" altLang="zh-CN" sz="1100">
                <a:solidFill>
                  <a:srgbClr val="000000"/>
                </a:solidFill>
              </a:rPr>
              <a:t>月</a:t>
            </a:r>
            <a:r>
              <a:rPr lang="en-US" altLang="zh-CN" sz="1100">
                <a:solidFill>
                  <a:srgbClr val="000000"/>
                </a:solidFill>
              </a:rPr>
              <a:t>22</a:t>
            </a:r>
            <a:r>
              <a:rPr lang="zh-CN" altLang="zh-CN" sz="1100">
                <a:solidFill>
                  <a:srgbClr val="000000"/>
                </a:solidFill>
              </a:rPr>
              <a:t>日至</a:t>
            </a:r>
            <a:r>
              <a:rPr lang="en-US" altLang="zh-CN" sz="1100">
                <a:solidFill>
                  <a:srgbClr val="000000"/>
                </a:solidFill>
              </a:rPr>
              <a:t>3</a:t>
            </a:r>
          </a:p>
          <a:p>
            <a:pPr marL="133350" indent="-133350" algn="just">
              <a:lnSpc>
                <a:spcPct val="120000"/>
              </a:lnSpc>
              <a:spcAft>
                <a:spcPts val="400"/>
              </a:spcAft>
            </a:pPr>
            <a:r>
              <a:rPr lang="zh-CN" altLang="zh-CN" sz="1100">
                <a:solidFill>
                  <a:srgbClr val="000000"/>
                </a:solidFill>
              </a:rPr>
              <a:t>月</a:t>
            </a:r>
            <a:r>
              <a:rPr lang="en-US" altLang="zh-CN" sz="1100">
                <a:solidFill>
                  <a:srgbClr val="000000"/>
                </a:solidFill>
              </a:rPr>
              <a:t>16</a:t>
            </a:r>
            <a:r>
              <a:rPr lang="zh-CN" altLang="zh-CN" sz="1100">
                <a:solidFill>
                  <a:srgbClr val="000000"/>
                </a:solidFill>
              </a:rPr>
              <a:t>日</a:t>
            </a:r>
            <a:r>
              <a:rPr lang="zh-CN" altLang="en-US" sz="1100">
                <a:solidFill>
                  <a:srgbClr val="000000"/>
                </a:solidFill>
              </a:rPr>
              <a:t>间，沪市新</a:t>
            </a:r>
            <a:endParaRPr lang="en-US" altLang="zh-CN" sz="1100">
              <a:solidFill>
                <a:srgbClr val="000000"/>
              </a:solidFill>
            </a:endParaRPr>
          </a:p>
          <a:p>
            <a:pPr marL="133350" indent="-133350" algn="just">
              <a:lnSpc>
                <a:spcPct val="120000"/>
              </a:lnSpc>
              <a:spcAft>
                <a:spcPts val="400"/>
              </a:spcAft>
            </a:pPr>
            <a:r>
              <a:rPr lang="zh-CN" altLang="en-US" sz="1100">
                <a:solidFill>
                  <a:srgbClr val="000000"/>
                </a:solidFill>
              </a:rPr>
              <a:t>增停牌</a:t>
            </a:r>
            <a:r>
              <a:rPr lang="en-US" altLang="zh-CN" sz="1100">
                <a:solidFill>
                  <a:srgbClr val="000000"/>
                </a:solidFill>
              </a:rPr>
              <a:t>32</a:t>
            </a:r>
            <a:r>
              <a:rPr lang="zh-CN" altLang="en-US" sz="1100">
                <a:solidFill>
                  <a:srgbClr val="000000"/>
                </a:solidFill>
              </a:rPr>
              <a:t>家</a:t>
            </a:r>
            <a:endParaRPr lang="zh-CN" altLang="en-US" sz="1100">
              <a:solidFill>
                <a:srgbClr val="00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9472" name="TextBox 25"/>
          <p:cNvSpPr txBox="1">
            <a:spLocks noChangeArrowheads="1"/>
          </p:cNvSpPr>
          <p:nvPr/>
        </p:nvSpPr>
        <p:spPr bwMode="auto">
          <a:xfrm>
            <a:off x="7235825" y="2708275"/>
            <a:ext cx="1081088" cy="105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33350" indent="-133350" algn="just">
              <a:lnSpc>
                <a:spcPct val="120000"/>
              </a:lnSpc>
              <a:spcAft>
                <a:spcPts val="400"/>
              </a:spcAft>
            </a:pPr>
            <a:r>
              <a:rPr lang="zh-CN" altLang="en-US" sz="1100">
                <a:latin typeface="黑体" pitchFamily="49" charset="-122"/>
                <a:ea typeface="楷体_GB2312" pitchFamily="49" charset="-122"/>
              </a:rPr>
              <a:t>筹划重大事项</a:t>
            </a:r>
            <a:endParaRPr lang="en-US" altLang="zh-CN" sz="1100">
              <a:latin typeface="黑体" pitchFamily="49" charset="-122"/>
              <a:ea typeface="楷体_GB2312" pitchFamily="49" charset="-122"/>
            </a:endParaRPr>
          </a:p>
          <a:p>
            <a:pPr marL="133350" indent="-133350" algn="just">
              <a:lnSpc>
                <a:spcPct val="120000"/>
              </a:lnSpc>
              <a:spcAft>
                <a:spcPts val="400"/>
              </a:spcAft>
            </a:pPr>
            <a:r>
              <a:rPr lang="zh-CN" altLang="en-US" sz="1100">
                <a:latin typeface="黑体" pitchFamily="49" charset="-122"/>
                <a:ea typeface="楷体_GB2312" pitchFamily="49" charset="-122"/>
              </a:rPr>
              <a:t>原则上不予停</a:t>
            </a:r>
            <a:endParaRPr lang="en-US" altLang="zh-CN" sz="1100">
              <a:latin typeface="黑体" pitchFamily="49" charset="-122"/>
              <a:ea typeface="楷体_GB2312" pitchFamily="49" charset="-122"/>
            </a:endParaRPr>
          </a:p>
          <a:p>
            <a:pPr marL="133350" indent="-133350" algn="just">
              <a:lnSpc>
                <a:spcPct val="120000"/>
              </a:lnSpc>
              <a:spcAft>
                <a:spcPts val="400"/>
              </a:spcAft>
            </a:pPr>
            <a:r>
              <a:rPr lang="zh-CN" altLang="en-US" sz="1100">
                <a:latin typeface="黑体" pitchFamily="49" charset="-122"/>
                <a:ea typeface="楷体_GB2312" pitchFamily="49" charset="-122"/>
              </a:rPr>
              <a:t>牌</a:t>
            </a:r>
          </a:p>
          <a:p>
            <a:pPr marL="133350" indent="-133350" algn="ctr">
              <a:lnSpc>
                <a:spcPct val="120000"/>
              </a:lnSpc>
              <a:spcAft>
                <a:spcPts val="400"/>
              </a:spcAft>
            </a:pPr>
            <a:endParaRPr lang="zh-CN" altLang="en-US" sz="1100">
              <a:solidFill>
                <a:srgbClr val="00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9473" name="TextBox 26"/>
          <p:cNvSpPr txBox="1">
            <a:spLocks noChangeArrowheads="1"/>
          </p:cNvSpPr>
          <p:nvPr/>
        </p:nvSpPr>
        <p:spPr bwMode="auto">
          <a:xfrm>
            <a:off x="7235825" y="4076700"/>
            <a:ext cx="1296988" cy="8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33350" indent="-133350" algn="just">
              <a:lnSpc>
                <a:spcPct val="120000"/>
              </a:lnSpc>
              <a:spcAft>
                <a:spcPts val="400"/>
              </a:spcAft>
            </a:pPr>
            <a:r>
              <a:rPr lang="en-US" altLang="zh-CN" sz="1100">
                <a:latin typeface="黑体" pitchFamily="49" charset="-122"/>
                <a:ea typeface="黑体" pitchFamily="49" charset="-122"/>
              </a:rPr>
              <a:t>6</a:t>
            </a:r>
            <a:r>
              <a:rPr lang="zh-CN" altLang="en-US" sz="1100">
                <a:latin typeface="黑体" pitchFamily="49" charset="-122"/>
                <a:ea typeface="黑体" pitchFamily="49" charset="-122"/>
              </a:rPr>
              <a:t>月</a:t>
            </a:r>
            <a:r>
              <a:rPr lang="en-US" altLang="zh-CN" sz="1100">
                <a:latin typeface="黑体" pitchFamily="49" charset="-122"/>
                <a:ea typeface="黑体" pitchFamily="49" charset="-122"/>
              </a:rPr>
              <a:t>19</a:t>
            </a:r>
            <a:r>
              <a:rPr lang="zh-CN" altLang="en-US" sz="1100">
                <a:latin typeface="黑体" pitchFamily="49" charset="-122"/>
                <a:ea typeface="黑体" pitchFamily="49" charset="-122"/>
              </a:rPr>
              <a:t>日后，无新</a:t>
            </a:r>
            <a:endParaRPr lang="en-US" altLang="zh-CN" sz="1100">
              <a:latin typeface="黑体" pitchFamily="49" charset="-122"/>
              <a:ea typeface="黑体" pitchFamily="49" charset="-122"/>
            </a:endParaRPr>
          </a:p>
          <a:p>
            <a:pPr marL="133350" indent="-133350" algn="just">
              <a:lnSpc>
                <a:spcPct val="120000"/>
              </a:lnSpc>
              <a:spcAft>
                <a:spcPts val="400"/>
              </a:spcAft>
            </a:pPr>
            <a:r>
              <a:rPr lang="zh-CN" altLang="en-US" sz="1100">
                <a:latin typeface="黑体" pitchFamily="49" charset="-122"/>
                <a:ea typeface="黑体" pitchFamily="49" charset="-122"/>
              </a:rPr>
              <a:t>增筹划重大事项</a:t>
            </a:r>
            <a:endParaRPr lang="en-US" altLang="zh-CN" sz="1100">
              <a:latin typeface="黑体" pitchFamily="49" charset="-122"/>
              <a:ea typeface="黑体" pitchFamily="49" charset="-122"/>
            </a:endParaRPr>
          </a:p>
          <a:p>
            <a:pPr marL="133350" indent="-133350" algn="just">
              <a:lnSpc>
                <a:spcPct val="120000"/>
              </a:lnSpc>
              <a:spcAft>
                <a:spcPts val="400"/>
              </a:spcAft>
            </a:pPr>
            <a:r>
              <a:rPr lang="zh-CN" altLang="en-US" sz="1100">
                <a:latin typeface="黑体" pitchFamily="49" charset="-122"/>
                <a:ea typeface="黑体" pitchFamily="49" charset="-122"/>
              </a:rPr>
              <a:t>停牌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724128" y="5301208"/>
            <a:ext cx="3024336" cy="1159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3350" indent="-133350" algn="just">
              <a:lnSpc>
                <a:spcPct val="120000"/>
              </a:lnSpc>
              <a:spcAft>
                <a:spcPts val="400"/>
              </a:spcAft>
              <a:buFont typeface="Wingdings" pitchFamily="2" charset="2"/>
              <a:buChar char="l"/>
            </a:pPr>
            <a:r>
              <a:rPr lang="zh-CN" altLang="en-US" sz="1100" dirty="0" smtClean="0">
                <a:solidFill>
                  <a:srgbClr val="FF0000"/>
                </a:solidFill>
                <a:latin typeface="仿宋" pitchFamily="49" charset="-122"/>
                <a:ea typeface="仿宋" pitchFamily="49" charset="-122"/>
              </a:rPr>
              <a:t>不停牌为原则、停牌为例外；短期停牌为原则、长期停牌为例外；间歇性停牌为原则、连续停牌为例外。</a:t>
            </a:r>
            <a:endParaRPr lang="en-US" altLang="zh-CN" sz="1100" dirty="0" smtClean="0">
              <a:solidFill>
                <a:srgbClr val="FF0000"/>
              </a:solidFill>
              <a:latin typeface="仿宋" pitchFamily="49" charset="-122"/>
              <a:ea typeface="仿宋" pitchFamily="49" charset="-122"/>
            </a:endParaRPr>
          </a:p>
          <a:p>
            <a:pPr marL="133350" indent="-133350" algn="just">
              <a:lnSpc>
                <a:spcPct val="120000"/>
              </a:lnSpc>
              <a:spcAft>
                <a:spcPts val="400"/>
              </a:spcAft>
              <a:buFont typeface="Wingdings" pitchFamily="2" charset="2"/>
              <a:buChar char="l"/>
            </a:pPr>
            <a:r>
              <a:rPr lang="zh-CN" altLang="en-US" sz="1100" dirty="0" smtClean="0">
                <a:solidFill>
                  <a:srgbClr val="FF0000"/>
                </a:solidFill>
                <a:latin typeface="仿宋" pitchFamily="49" charset="-122"/>
                <a:ea typeface="仿宋" pitchFamily="49" charset="-122"/>
              </a:rPr>
              <a:t>审慎停牌原则、分阶段信息披露原则、不得以停牌代替保密义务原则。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95736" y="4437112"/>
            <a:ext cx="1440160" cy="804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3350" indent="-133350" algn="just">
              <a:lnSpc>
                <a:spcPct val="120000"/>
              </a:lnSpc>
              <a:spcAft>
                <a:spcPts val="400"/>
              </a:spcAft>
            </a:pPr>
            <a:r>
              <a:rPr lang="zh-CN" altLang="en-US" sz="1100" dirty="0">
                <a:solidFill>
                  <a:srgbClr val="FF0000"/>
                </a:solidFill>
                <a:latin typeface="仿宋" pitchFamily="49" charset="-122"/>
                <a:ea typeface="仿宋" pitchFamily="49" charset="-122"/>
              </a:rPr>
              <a:t>收紧停牌事由、限</a:t>
            </a:r>
            <a:endParaRPr lang="en-US" altLang="zh-CN" sz="1100" dirty="0">
              <a:solidFill>
                <a:srgbClr val="FF0000"/>
              </a:solidFill>
              <a:latin typeface="仿宋" pitchFamily="49" charset="-122"/>
              <a:ea typeface="仿宋" pitchFamily="49" charset="-122"/>
            </a:endParaRPr>
          </a:p>
          <a:p>
            <a:pPr marL="133350" indent="-133350" algn="just">
              <a:lnSpc>
                <a:spcPct val="120000"/>
              </a:lnSpc>
              <a:spcAft>
                <a:spcPts val="400"/>
              </a:spcAft>
            </a:pPr>
            <a:r>
              <a:rPr lang="zh-CN" altLang="en-US" sz="1100" dirty="0">
                <a:solidFill>
                  <a:srgbClr val="FF0000"/>
                </a:solidFill>
                <a:latin typeface="仿宋" pitchFamily="49" charset="-122"/>
                <a:ea typeface="仿宋" pitchFamily="49" charset="-122"/>
              </a:rPr>
              <a:t>缩停牌</a:t>
            </a:r>
            <a:r>
              <a:rPr lang="zh-CN" altLang="en-US" sz="1100" dirty="0" smtClean="0">
                <a:solidFill>
                  <a:srgbClr val="FF0000"/>
                </a:solidFill>
                <a:latin typeface="仿宋" pitchFamily="49" charset="-122"/>
                <a:ea typeface="仿宋" pitchFamily="49" charset="-122"/>
              </a:rPr>
              <a:t>时间、强调</a:t>
            </a:r>
            <a:endParaRPr lang="en-US" altLang="zh-CN" sz="1100" dirty="0" smtClean="0">
              <a:solidFill>
                <a:srgbClr val="FF0000"/>
              </a:solidFill>
              <a:latin typeface="仿宋" pitchFamily="49" charset="-122"/>
              <a:ea typeface="仿宋" pitchFamily="49" charset="-122"/>
            </a:endParaRPr>
          </a:p>
          <a:p>
            <a:pPr marL="133350" indent="-133350" algn="just">
              <a:lnSpc>
                <a:spcPct val="120000"/>
              </a:lnSpc>
              <a:spcAft>
                <a:spcPts val="400"/>
              </a:spcAft>
            </a:pPr>
            <a:r>
              <a:rPr lang="zh-CN" altLang="en-US" sz="1100" dirty="0" smtClean="0">
                <a:solidFill>
                  <a:srgbClr val="FF0000"/>
                </a:solidFill>
                <a:latin typeface="仿宋" pitchFamily="49" charset="-122"/>
                <a:ea typeface="仿宋" pitchFamily="49" charset="-122"/>
              </a:rPr>
              <a:t>信息披露有效性。</a:t>
            </a:r>
            <a:endParaRPr lang="zh-CN" altLang="en-US" sz="1100" dirty="0">
              <a:solidFill>
                <a:srgbClr val="FF0000"/>
              </a:solidFill>
              <a:latin typeface="仿宋" pitchFamily="49" charset="-122"/>
              <a:ea typeface="仿宋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Oval 15"/>
          <p:cNvSpPr>
            <a:spLocks noChangeArrowheads="1"/>
          </p:cNvSpPr>
          <p:nvPr/>
        </p:nvSpPr>
        <p:spPr bwMode="auto">
          <a:xfrm>
            <a:off x="914400" y="2197862"/>
            <a:ext cx="7672388" cy="3311107"/>
          </a:xfrm>
          <a:prstGeom prst="ellipse">
            <a:avLst/>
          </a:prstGeom>
          <a:noFill/>
          <a:ln w="152400">
            <a:solidFill>
              <a:srgbClr val="C6C7DE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 altLang="zh-CN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255589" y="139788"/>
            <a:ext cx="8281987" cy="1091352"/>
          </a:xfrm>
        </p:spPr>
        <p:txBody>
          <a:bodyPr/>
          <a:lstStyle/>
          <a:p>
            <a:endParaRPr lang="en-GB" altLang="zh-CN" sz="2000" dirty="0" smtClean="0">
              <a:latin typeface="Arial" pitchFamily="34" charset="0"/>
            </a:endParaRP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3308351" y="2819325"/>
            <a:ext cx="2747963" cy="1953654"/>
            <a:chOff x="2084" y="1886"/>
            <a:chExt cx="1731" cy="1022"/>
          </a:xfrm>
        </p:grpSpPr>
        <p:sp>
          <p:nvSpPr>
            <p:cNvPr id="14346" name="Oval 4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2224" y="2155"/>
              <a:ext cx="1424" cy="484"/>
            </a:xfrm>
            <a:prstGeom prst="ellipse">
              <a:avLst/>
            </a:prstGeom>
            <a:solidFill>
              <a:schemeClr val="tx2"/>
            </a:solidFill>
            <a:ln w="6350">
              <a:solidFill>
                <a:schemeClr val="accent1"/>
              </a:solidFill>
              <a:round/>
              <a:headEnd type="none" w="sm" len="sm"/>
              <a:tailEnd type="none" w="sm" len="sm"/>
            </a:ln>
          </p:spPr>
          <p:txBody>
            <a:bodyPr lIns="0" tIns="0" rIns="0" bIns="0" anchor="ctr" anchorCtr="1"/>
            <a:lstStyle/>
            <a:p>
              <a:pPr algn="ctr" defTabSz="762000">
                <a:spcBef>
                  <a:spcPct val="40000"/>
                </a:spcBef>
              </a:pPr>
              <a:r>
                <a:rPr lang="zh-CN" altLang="en-US" sz="1600" b="1" dirty="0" smtClean="0">
                  <a:solidFill>
                    <a:schemeClr val="bg1"/>
                  </a:solidFill>
                  <a:latin typeface="Univers 45 Light"/>
                </a:rPr>
                <a:t>最新监管实例</a:t>
              </a:r>
              <a:endParaRPr lang="en-GB" sz="1600" b="1" dirty="0">
                <a:solidFill>
                  <a:schemeClr val="bg1"/>
                </a:solidFill>
                <a:latin typeface="Univers 45 Light"/>
              </a:endParaRPr>
            </a:p>
          </p:txBody>
        </p:sp>
        <p:sp>
          <p:nvSpPr>
            <p:cNvPr id="100357" name="AutoShape 5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 rot="2700000" flipH="1" flipV="1">
              <a:off x="3444" y="1824"/>
              <a:ext cx="293" cy="449"/>
            </a:xfrm>
            <a:prstGeom prst="upArrow">
              <a:avLst>
                <a:gd name="adj1" fmla="val 64704"/>
                <a:gd name="adj2" fmla="val 51647"/>
              </a:avLst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tint val="63922"/>
                    <a:invGamma/>
                  </a:schemeClr>
                </a:gs>
              </a:gsLst>
              <a:lin ang="5400000" scaled="1"/>
            </a:gradFill>
            <a:ln w="6350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00358" name="AutoShape 6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 rot="18900000" flipV="1">
              <a:off x="2163" y="1807"/>
              <a:ext cx="292" cy="449"/>
            </a:xfrm>
            <a:prstGeom prst="upArrow">
              <a:avLst>
                <a:gd name="adj1" fmla="val 64704"/>
                <a:gd name="adj2" fmla="val 51647"/>
              </a:avLst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tint val="63922"/>
                    <a:invGamma/>
                  </a:schemeClr>
                </a:gs>
              </a:gsLst>
              <a:lin ang="5400000" scaled="1"/>
            </a:gradFill>
            <a:ln w="6350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00359" name="AutoShape 7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 rot="18900000" flipH="1">
              <a:off x="3445" y="2517"/>
              <a:ext cx="292" cy="449"/>
            </a:xfrm>
            <a:prstGeom prst="upArrow">
              <a:avLst>
                <a:gd name="adj1" fmla="val 64704"/>
                <a:gd name="adj2" fmla="val 51647"/>
              </a:avLst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tint val="63922"/>
                    <a:invGamma/>
                  </a:schemeClr>
                </a:gs>
              </a:gsLst>
              <a:lin ang="5400000" scaled="1"/>
            </a:gradFill>
            <a:ln w="6350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00360" name="AutoShape 8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 rot="2700000">
              <a:off x="2163" y="2539"/>
              <a:ext cx="292" cy="449"/>
            </a:xfrm>
            <a:prstGeom prst="upArrow">
              <a:avLst>
                <a:gd name="adj1" fmla="val 64704"/>
                <a:gd name="adj2" fmla="val 51647"/>
              </a:avLst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tint val="63922"/>
                    <a:invGamma/>
                  </a:schemeClr>
                </a:gs>
              </a:gsLst>
              <a:lin ang="5400000" scaled="1"/>
            </a:gradFill>
            <a:ln w="6350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</p:grpSp>
      <p:sp>
        <p:nvSpPr>
          <p:cNvPr id="14341" name="Oval 9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66800" y="2081652"/>
            <a:ext cx="2343150" cy="976827"/>
          </a:xfrm>
          <a:prstGeom prst="ellipse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anchor="ctr" anchorCtr="1"/>
          <a:lstStyle/>
          <a:p>
            <a:pPr algn="ctr" defTabSz="762000">
              <a:spcBef>
                <a:spcPct val="40000"/>
              </a:spcBef>
            </a:pPr>
            <a:r>
              <a:rPr lang="zh-CN" altLang="en-US" sz="1400" b="1" dirty="0" smtClean="0">
                <a:solidFill>
                  <a:schemeClr val="bg2">
                    <a:lumMod val="75000"/>
                  </a:schemeClr>
                </a:solidFill>
                <a:latin typeface="Univers 45 Light"/>
                <a:ea typeface="+mn-ea"/>
              </a:rPr>
              <a:t>关联方现金</a:t>
            </a:r>
            <a:endParaRPr lang="en-US" altLang="zh-CN" sz="1400" b="1" dirty="0" smtClean="0">
              <a:solidFill>
                <a:schemeClr val="bg2">
                  <a:lumMod val="75000"/>
                </a:schemeClr>
              </a:solidFill>
              <a:latin typeface="Univers 45 Light"/>
              <a:ea typeface="+mn-ea"/>
            </a:endParaRPr>
          </a:p>
          <a:p>
            <a:pPr algn="ctr" defTabSz="762000">
              <a:spcBef>
                <a:spcPct val="40000"/>
              </a:spcBef>
            </a:pPr>
            <a:r>
              <a:rPr lang="zh-CN" altLang="en-US" sz="1400" b="1" dirty="0" smtClean="0">
                <a:solidFill>
                  <a:schemeClr val="bg2">
                    <a:lumMod val="75000"/>
                  </a:schemeClr>
                </a:solidFill>
                <a:latin typeface="Univers 45 Light"/>
                <a:ea typeface="+mn-ea"/>
              </a:rPr>
              <a:t>资产交易</a:t>
            </a:r>
            <a:endParaRPr lang="en-GB" altLang="en-US" sz="1400" b="1" dirty="0" smtClean="0">
              <a:solidFill>
                <a:schemeClr val="bg2">
                  <a:lumMod val="75000"/>
                </a:schemeClr>
              </a:solidFill>
              <a:latin typeface="Univers 45 Light"/>
              <a:ea typeface="+mn-ea"/>
            </a:endParaRPr>
          </a:p>
        </p:txBody>
      </p:sp>
      <p:sp>
        <p:nvSpPr>
          <p:cNvPr id="14342" name="Oval 10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810250" y="2081652"/>
            <a:ext cx="2343150" cy="917881"/>
          </a:xfrm>
          <a:prstGeom prst="ellipse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anchor="ctr" anchorCtr="1"/>
          <a:lstStyle/>
          <a:p>
            <a:pPr algn="ctr" defTabSz="762000">
              <a:spcBef>
                <a:spcPct val="40000"/>
              </a:spcBef>
            </a:pPr>
            <a:r>
              <a:rPr lang="zh-CN" altLang="en-US" sz="1400" b="1" dirty="0" smtClean="0">
                <a:solidFill>
                  <a:schemeClr val="bg2">
                    <a:lumMod val="75000"/>
                  </a:schemeClr>
                </a:solidFill>
                <a:latin typeface="Univers 45 Light"/>
                <a:ea typeface="+mn-ea"/>
              </a:rPr>
              <a:t>停复牌</a:t>
            </a:r>
            <a:endParaRPr lang="en-GB" altLang="en-US" sz="1400" b="1" dirty="0" smtClean="0">
              <a:solidFill>
                <a:schemeClr val="bg2">
                  <a:lumMod val="75000"/>
                </a:schemeClr>
              </a:solidFill>
              <a:latin typeface="Univers 45 Light"/>
              <a:ea typeface="+mn-ea"/>
            </a:endParaRPr>
          </a:p>
        </p:txBody>
      </p:sp>
      <p:sp>
        <p:nvSpPr>
          <p:cNvPr id="14343" name="Oval 11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181100" y="4648350"/>
            <a:ext cx="2343150" cy="990301"/>
          </a:xfrm>
          <a:prstGeom prst="ellipse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anchor="ctr" anchorCtr="1"/>
          <a:lstStyle/>
          <a:p>
            <a:pPr algn="ctr" defTabSz="762000">
              <a:spcBef>
                <a:spcPct val="40000"/>
              </a:spcBef>
            </a:pPr>
            <a:r>
              <a:rPr lang="zh-CN" altLang="en-US" sz="1400" b="1" dirty="0" smtClean="0">
                <a:solidFill>
                  <a:schemeClr val="bg2">
                    <a:lumMod val="75000"/>
                  </a:schemeClr>
                </a:solidFill>
                <a:latin typeface="Univers 45 Light"/>
              </a:rPr>
              <a:t>防范高风险公司</a:t>
            </a:r>
            <a:endParaRPr lang="en-US" altLang="zh-CN" sz="1400" b="1" dirty="0" smtClean="0">
              <a:solidFill>
                <a:schemeClr val="bg2">
                  <a:lumMod val="75000"/>
                </a:schemeClr>
              </a:solidFill>
              <a:latin typeface="Univers 45 Light"/>
            </a:endParaRPr>
          </a:p>
          <a:p>
            <a:pPr algn="ctr" defTabSz="762000">
              <a:spcBef>
                <a:spcPct val="40000"/>
              </a:spcBef>
            </a:pPr>
            <a:r>
              <a:rPr lang="zh-CN" altLang="en-US" sz="1400" b="1" dirty="0" smtClean="0">
                <a:solidFill>
                  <a:schemeClr val="bg2">
                    <a:lumMod val="75000"/>
                  </a:schemeClr>
                </a:solidFill>
                <a:latin typeface="Univers 45 Light"/>
              </a:rPr>
              <a:t>风险外溢</a:t>
            </a:r>
            <a:endParaRPr lang="en-GB" altLang="en-US" sz="1400" b="1" dirty="0" smtClean="0">
              <a:solidFill>
                <a:schemeClr val="bg2">
                  <a:lumMod val="75000"/>
                </a:schemeClr>
              </a:solidFill>
              <a:latin typeface="Univers 45 Light"/>
            </a:endParaRPr>
          </a:p>
        </p:txBody>
      </p:sp>
      <p:sp>
        <p:nvSpPr>
          <p:cNvPr id="14344" name="Oval 12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732463" y="4648350"/>
            <a:ext cx="2343150" cy="990301"/>
          </a:xfrm>
          <a:prstGeom prst="ellipse">
            <a:avLst/>
          </a:prstGeom>
          <a:solidFill>
            <a:srgbClr val="7881B4"/>
          </a:solidFill>
          <a:ln w="635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lIns="0" tIns="0" rIns="0" bIns="0" anchor="ctr" anchorCtr="1"/>
          <a:lstStyle/>
          <a:p>
            <a:pPr algn="ctr" defTabSz="762000">
              <a:spcBef>
                <a:spcPct val="40000"/>
              </a:spcBef>
            </a:pPr>
            <a:r>
              <a:rPr lang="zh-CN" altLang="en-US" sz="1600" b="1" dirty="0" smtClean="0">
                <a:solidFill>
                  <a:schemeClr val="bg1"/>
                </a:solidFill>
                <a:latin typeface="Univers 45 Light"/>
              </a:rPr>
              <a:t>财</a:t>
            </a:r>
            <a:r>
              <a:rPr lang="zh-CN" altLang="en-US" sz="1600" b="1" dirty="0" smtClean="0">
                <a:solidFill>
                  <a:schemeClr val="bg1"/>
                </a:solidFill>
                <a:latin typeface="Univers 45 Light"/>
              </a:rPr>
              <a:t>务</a:t>
            </a:r>
            <a:r>
              <a:rPr lang="zh-CN" altLang="en-US" sz="1600" b="1" dirty="0" smtClean="0">
                <a:solidFill>
                  <a:schemeClr val="bg1"/>
                </a:solidFill>
                <a:latin typeface="Univers 45 Light"/>
              </a:rPr>
              <a:t>造假</a:t>
            </a:r>
            <a:endParaRPr lang="en-GB" altLang="en-US" sz="1600" b="1" dirty="0" smtClean="0">
              <a:solidFill>
                <a:schemeClr val="bg1"/>
              </a:solidFill>
              <a:latin typeface="Univers 45 Light"/>
              <a:ea typeface="宋体" pitchFamily="2" charset="-122"/>
            </a:endParaRPr>
          </a:p>
        </p:txBody>
      </p:sp>
      <p:sp>
        <p:nvSpPr>
          <p:cNvPr id="14345" name="TextBox 13"/>
          <p:cNvSpPr txBox="1">
            <a:spLocks noChangeArrowheads="1"/>
          </p:cNvSpPr>
          <p:nvPr/>
        </p:nvSpPr>
        <p:spPr bwMode="auto">
          <a:xfrm>
            <a:off x="8675689" y="6421797"/>
            <a:ext cx="288925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1100">
                <a:latin typeface="Times New Roman" pitchFamily="18" charset="0"/>
                <a:cs typeface="Times New Roman" pitchFamily="18" charset="0"/>
              </a:rPr>
              <a:t>7</a:t>
            </a:r>
            <a:endParaRPr lang="zh-CN" altLang="en-US" sz="110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19"/>
          <p:cNvSpPr txBox="1">
            <a:spLocks noChangeArrowheads="1"/>
          </p:cNvSpPr>
          <p:nvPr/>
        </p:nvSpPr>
        <p:spPr bwMode="auto">
          <a:xfrm>
            <a:off x="2771775" y="611359"/>
            <a:ext cx="41036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000" dirty="0" smtClean="0">
                <a:latin typeface="楷体" pitchFamily="49" charset="-122"/>
                <a:ea typeface="楷体" pitchFamily="49" charset="-122"/>
              </a:rPr>
              <a:t>重大财务造假</a:t>
            </a:r>
            <a:endParaRPr lang="zh-CN" altLang="en-US" sz="2000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65" name="Rectangle 15"/>
          <p:cNvSpPr>
            <a:spLocks noChangeArrowheads="1"/>
          </p:cNvSpPr>
          <p:nvPr/>
        </p:nvSpPr>
        <p:spPr bwMode="auto">
          <a:xfrm>
            <a:off x="609601" y="1701027"/>
            <a:ext cx="7634807" cy="446477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lIns="81258" tIns="40629" rIns="81258" bIns="40629" anchor="ctr"/>
          <a:lstStyle/>
          <a:p>
            <a:r>
              <a:rPr kumimoji="1" lang="zh-CN" altLang="en-US" sz="1600" dirty="0" smtClean="0">
                <a:latin typeface="楷体" pitchFamily="49" charset="-122"/>
                <a:ea typeface="楷体" pitchFamily="49" charset="-122"/>
              </a:rPr>
              <a:t>供应链金融业务属于对外提供融资的类金融业务，对公司融资能力、风控和合规管理水平均要求较高。</a:t>
            </a:r>
            <a:r>
              <a:rPr kumimoji="1" lang="en-US" altLang="zh-CN" sz="1600" dirty="0" smtClean="0">
                <a:latin typeface="楷体" pitchFamily="49" charset="-122"/>
                <a:ea typeface="楷体" pitchFamily="49" charset="-122"/>
              </a:rPr>
              <a:t>2018 </a:t>
            </a:r>
            <a:r>
              <a:rPr kumimoji="1" lang="zh-CN" altLang="en-US" sz="1600" dirty="0" smtClean="0">
                <a:latin typeface="楷体" pitchFamily="49" charset="-122"/>
                <a:ea typeface="楷体" pitchFamily="49" charset="-122"/>
              </a:rPr>
              <a:t>年上半年公司业务规模快速扩张，通过两次问询函，要求公司核实供应链金融业务的回款等风险以及业务的真实性。在监管要求和督促下，公司融出资金无法回收、底层资产债务人不予确认等事实逐步暴露：</a:t>
            </a:r>
            <a:endParaRPr kumimoji="1" lang="en-US" altLang="zh-CN" sz="1600" dirty="0" smtClean="0">
              <a:latin typeface="楷体" pitchFamily="49" charset="-122"/>
              <a:ea typeface="楷体" pitchFamily="49" charset="-122"/>
            </a:endParaRPr>
          </a:p>
          <a:p>
            <a:endParaRPr kumimoji="1" lang="en-US" altLang="zh-CN" sz="1600" dirty="0" smtClean="0">
              <a:latin typeface="楷体" pitchFamily="49" charset="-122"/>
              <a:ea typeface="楷体" pitchFamily="49" charset="-122"/>
            </a:endParaRPr>
          </a:p>
          <a:p>
            <a:pPr>
              <a:buFont typeface="Arial" pitchFamily="34" charset="0"/>
              <a:buChar char="•"/>
            </a:pPr>
            <a:r>
              <a:rPr kumimoji="1" lang="zh-CN" altLang="en-US" sz="1600" dirty="0" smtClean="0">
                <a:latin typeface="楷体" pitchFamily="49" charset="-122"/>
                <a:ea typeface="楷体" pitchFamily="49" charset="-122"/>
              </a:rPr>
              <a:t>百亿规模供应链金融业务真实性存疑，公司涉嫌重大财务造假和违法违规</a:t>
            </a:r>
            <a:endParaRPr kumimoji="1" lang="en-US" altLang="zh-CN" sz="1600" dirty="0" smtClean="0">
              <a:latin typeface="楷体" pitchFamily="49" charset="-122"/>
              <a:ea typeface="楷体" pitchFamily="49" charset="-122"/>
            </a:endParaRPr>
          </a:p>
          <a:p>
            <a:pPr>
              <a:buFont typeface="Arial" pitchFamily="34" charset="0"/>
              <a:buChar char="•"/>
            </a:pPr>
            <a:endParaRPr kumimoji="1" lang="en-US" altLang="zh-CN" sz="1600" dirty="0" smtClean="0">
              <a:latin typeface="楷体" pitchFamily="49" charset="-122"/>
              <a:ea typeface="楷体" pitchFamily="49" charset="-122"/>
            </a:endParaRPr>
          </a:p>
          <a:p>
            <a:pPr>
              <a:buFont typeface="Arial" pitchFamily="34" charset="0"/>
              <a:buChar char="•"/>
            </a:pPr>
            <a:r>
              <a:rPr kumimoji="1" lang="zh-CN" altLang="en-US" sz="1600" dirty="0" smtClean="0">
                <a:latin typeface="楷体" pitchFamily="49" charset="-122"/>
                <a:ea typeface="楷体" pitchFamily="49" charset="-122"/>
              </a:rPr>
              <a:t>公司、股东存在信息披露违规，涉嫌配合股东维护股价，延迟股东风险的暴露</a:t>
            </a:r>
            <a:endParaRPr kumimoji="1" lang="en-US" altLang="zh-CN" sz="1600" dirty="0" smtClean="0">
              <a:latin typeface="楷体" pitchFamily="49" charset="-122"/>
              <a:ea typeface="楷体" pitchFamily="49" charset="-122"/>
            </a:endParaRPr>
          </a:p>
          <a:p>
            <a:pPr>
              <a:buFont typeface="Arial" pitchFamily="34" charset="0"/>
              <a:buChar char="•"/>
            </a:pPr>
            <a:endParaRPr kumimoji="1" lang="en-US" altLang="zh-CN" sz="1600" dirty="0" smtClean="0">
              <a:latin typeface="楷体" pitchFamily="49" charset="-122"/>
              <a:ea typeface="楷体" pitchFamily="49" charset="-122"/>
            </a:endParaRPr>
          </a:p>
          <a:p>
            <a:pPr>
              <a:buFont typeface="Arial" pitchFamily="34" charset="0"/>
              <a:buChar char="•"/>
            </a:pPr>
            <a:r>
              <a:rPr kumimoji="1" lang="zh-CN" altLang="en-US" sz="1600" dirty="0" smtClean="0">
                <a:latin typeface="楷体" pitchFamily="49" charset="-122"/>
                <a:ea typeface="楷体" pitchFamily="49" charset="-122"/>
              </a:rPr>
              <a:t>实控人与第二大股东失联，存在金融诈骗的可能</a:t>
            </a:r>
            <a:endParaRPr kumimoji="1" lang="en-US" altLang="zh-CN" sz="1600" dirty="0" smtClean="0">
              <a:latin typeface="楷体" pitchFamily="49" charset="-122"/>
              <a:ea typeface="楷体" pitchFamily="49" charset="-122"/>
            </a:endParaRPr>
          </a:p>
          <a:p>
            <a:pPr>
              <a:buFont typeface="Arial" pitchFamily="34" charset="0"/>
              <a:buChar char="•"/>
            </a:pPr>
            <a:endParaRPr kumimoji="1" lang="en-US" altLang="zh-CN" sz="1600" dirty="0" smtClean="0">
              <a:latin typeface="楷体" pitchFamily="49" charset="-122"/>
              <a:ea typeface="楷体" pitchFamily="49" charset="-122"/>
            </a:endParaRPr>
          </a:p>
          <a:p>
            <a:pPr>
              <a:buFont typeface="Arial" pitchFamily="34" charset="0"/>
              <a:buChar char="•"/>
            </a:pPr>
            <a:r>
              <a:rPr kumimoji="1" lang="zh-CN" altLang="en-US" sz="1600" dirty="0" smtClean="0">
                <a:latin typeface="楷体" pitchFamily="49" charset="-122"/>
                <a:ea typeface="楷体" pitchFamily="49" charset="-122"/>
              </a:rPr>
              <a:t>年审会计师未勤勉尽责履行函证等必要审计程序 </a:t>
            </a:r>
            <a:endParaRPr kumimoji="1" lang="en-US" altLang="zh-CN" sz="1600" dirty="0" smtClean="0">
              <a:latin typeface="楷体" pitchFamily="49" charset="-122"/>
              <a:ea typeface="楷体" pitchFamily="49" charset="-122"/>
            </a:endParaRPr>
          </a:p>
          <a:p>
            <a:pPr>
              <a:buFont typeface="Arial" pitchFamily="34" charset="0"/>
              <a:buChar char="•"/>
            </a:pPr>
            <a:endParaRPr kumimoji="1" lang="en-US" altLang="zh-CN" sz="1600" dirty="0" smtClean="0">
              <a:latin typeface="楷体" pitchFamily="49" charset="-122"/>
              <a:ea typeface="楷体" pitchFamily="49" charset="-122"/>
            </a:endParaRPr>
          </a:p>
          <a:p>
            <a:pPr>
              <a:buFont typeface="Arial" pitchFamily="34" charset="0"/>
              <a:buChar char="•"/>
            </a:pPr>
            <a:r>
              <a:rPr kumimoji="1" lang="zh-CN" altLang="en-US" sz="1600" dirty="0" smtClean="0">
                <a:latin typeface="楷体" pitchFamily="49" charset="-122"/>
                <a:ea typeface="楷体" pitchFamily="49" charset="-122"/>
              </a:rPr>
              <a:t>私募基金等金融产品管理机构未对底层资产有效尽调 </a:t>
            </a:r>
            <a:endParaRPr kumimoji="1" lang="en-US" altLang="zh-CN" sz="1600" dirty="0" smtClean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25607" name="TextBox 6"/>
          <p:cNvSpPr txBox="1">
            <a:spLocks noChangeArrowheads="1"/>
          </p:cNvSpPr>
          <p:nvPr/>
        </p:nvSpPr>
        <p:spPr bwMode="auto">
          <a:xfrm>
            <a:off x="8604250" y="6421797"/>
            <a:ext cx="43180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1100">
                <a:latin typeface="Times New Roman" pitchFamily="18" charset="0"/>
                <a:cs typeface="Times New Roman" pitchFamily="18" charset="0"/>
              </a:rPr>
              <a:t>18</a:t>
            </a:r>
            <a:endParaRPr lang="zh-CN" altLang="en-US" sz="11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文本框 1"/>
          <p:cNvSpPr txBox="1">
            <a:spLocks noChangeArrowheads="1"/>
          </p:cNvSpPr>
          <p:nvPr/>
        </p:nvSpPr>
        <p:spPr bwMode="auto">
          <a:xfrm>
            <a:off x="3505200" y="1784335"/>
            <a:ext cx="213360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kumimoji="1" lang="zh-CN" altLang="en-US" sz="6600">
                <a:solidFill>
                  <a:schemeClr val="bg2"/>
                </a:solidFill>
                <a:latin typeface="楷体" pitchFamily="49" charset="-122"/>
                <a:ea typeface="楷体" pitchFamily="49" charset="-122"/>
              </a:rPr>
              <a:t>谢</a:t>
            </a:r>
            <a:r>
              <a:rPr kumimoji="1" lang="zh-CN" altLang="en-US" sz="4000">
                <a:solidFill>
                  <a:schemeClr val="bg2"/>
                </a:solidFill>
                <a:latin typeface="楷体" pitchFamily="49" charset="-122"/>
                <a:ea typeface="楷体" pitchFamily="49" charset="-122"/>
              </a:rPr>
              <a:t> </a:t>
            </a:r>
            <a:r>
              <a:rPr kumimoji="1" lang="zh-CN" altLang="en-US" sz="6600">
                <a:solidFill>
                  <a:schemeClr val="bg2"/>
                </a:solidFill>
                <a:latin typeface="楷体" pitchFamily="49" charset="-122"/>
                <a:ea typeface="楷体" pitchFamily="49" charset="-122"/>
              </a:rPr>
              <a:t>谢</a:t>
            </a:r>
          </a:p>
        </p:txBody>
      </p:sp>
      <p:sp>
        <p:nvSpPr>
          <p:cNvPr id="55299" name="文本框 4"/>
          <p:cNvSpPr txBox="1">
            <a:spLocks noChangeArrowheads="1"/>
          </p:cNvSpPr>
          <p:nvPr/>
        </p:nvSpPr>
        <p:spPr bwMode="auto">
          <a:xfrm>
            <a:off x="3383214" y="2987660"/>
            <a:ext cx="237757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kumimoji="1" lang="zh-CN" altLang="en-US" dirty="0" smtClean="0">
                <a:solidFill>
                  <a:srgbClr val="FFFFFF"/>
                </a:solidFill>
                <a:latin typeface="楷体" pitchFamily="49" charset="-122"/>
                <a:ea typeface="楷体" pitchFamily="49" charset="-122"/>
              </a:rPr>
              <a:t>上海证券交易所</a:t>
            </a:r>
            <a:r>
              <a:rPr kumimoji="1" lang="en-US" altLang="zh-CN" dirty="0" smtClean="0">
                <a:solidFill>
                  <a:srgbClr val="FFFFFF"/>
                </a:solidFill>
                <a:latin typeface="楷体" pitchFamily="49" charset="-122"/>
                <a:ea typeface="楷体" pitchFamily="49" charset="-122"/>
              </a:rPr>
              <a:t>|</a:t>
            </a:r>
            <a:r>
              <a:rPr kumimoji="1" lang="zh-CN" altLang="en-US" smtClean="0">
                <a:solidFill>
                  <a:srgbClr val="FFFFFF"/>
                </a:solidFill>
                <a:latin typeface="楷体" pitchFamily="49" charset="-122"/>
                <a:ea typeface="楷体" pitchFamily="49" charset="-122"/>
              </a:rPr>
              <a:t>段颖</a:t>
            </a:r>
            <a:endParaRPr kumimoji="1" lang="en-US" altLang="zh-CN" dirty="0" smtClean="0">
              <a:solidFill>
                <a:srgbClr val="FFFFFF"/>
              </a:solidFill>
              <a:latin typeface="楷体" pitchFamily="49" charset="-122"/>
              <a:ea typeface="楷体" pitchFamily="49" charset="-122"/>
            </a:endParaRPr>
          </a:p>
        </p:txBody>
      </p:sp>
      <p:cxnSp>
        <p:nvCxnSpPr>
          <p:cNvPr id="55300" name="直线连接符 8"/>
          <p:cNvCxnSpPr>
            <a:cxnSpLocks noChangeShapeType="1"/>
          </p:cNvCxnSpPr>
          <p:nvPr/>
        </p:nvCxnSpPr>
        <p:spPr bwMode="auto">
          <a:xfrm>
            <a:off x="3671888" y="2936860"/>
            <a:ext cx="1800225" cy="0"/>
          </a:xfrm>
          <a:prstGeom prst="line">
            <a:avLst/>
          </a:prstGeom>
          <a:noFill/>
          <a:ln w="9525" algn="ctr">
            <a:solidFill>
              <a:schemeClr val="bg2"/>
            </a:solidFill>
            <a:round/>
            <a:headEnd/>
            <a:tailEnd/>
          </a:ln>
        </p:spPr>
      </p:cxnSp>
      <p:pic>
        <p:nvPicPr>
          <p:cNvPr id="5" name="Picture 3" descr="C:\Users\home\Desktop\快速反应及监管日讯\qrcode_for_gh_9101d012581b_430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73613" y="3663950"/>
            <a:ext cx="1382712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C:\Users\home\Desktop\微信公众号\2345截图201602241417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00375" y="3698875"/>
            <a:ext cx="1349375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2843213" y="5006975"/>
            <a:ext cx="36004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buFont typeface="Arial" charset="0"/>
              <a:buNone/>
            </a:pPr>
            <a:r>
              <a:rPr lang="zh-CN" altLang="en-US" sz="1800" dirty="0">
                <a:solidFill>
                  <a:schemeClr val="bg1"/>
                </a:solidFill>
              </a:rPr>
              <a:t>   </a:t>
            </a:r>
            <a:r>
              <a:rPr lang="zh-CN" altLang="en-US" sz="1400" dirty="0">
                <a:solidFill>
                  <a:schemeClr val="bg2">
                    <a:lumMod val="75000"/>
                  </a:schemeClr>
                </a:solidFill>
                <a:latin typeface="楷体" pitchFamily="49" charset="-122"/>
                <a:ea typeface="楷体" pitchFamily="49" charset="-122"/>
              </a:rPr>
              <a:t>上交所发布      上交所上市公司监管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8"/>
          <p:cNvSpPr>
            <a:spLocks noChangeArrowheads="1"/>
          </p:cNvSpPr>
          <p:nvPr/>
        </p:nvSpPr>
        <p:spPr bwMode="auto">
          <a:xfrm>
            <a:off x="1881188" y="2060848"/>
            <a:ext cx="5976937" cy="390525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wrap="none" lIns="54000" tIns="54000" rIns="54000" bIns="54000" anchor="ctr"/>
          <a:lstStyle/>
          <a:p>
            <a:pPr marL="447675" indent="-268288">
              <a:spcBef>
                <a:spcPct val="50000"/>
              </a:spcBef>
              <a:buClr>
                <a:schemeClr val="tx1"/>
              </a:buClr>
              <a:defRPr/>
            </a:pPr>
            <a:r>
              <a:rPr lang="zh-CN" altLang="en-US" dirty="0" smtClean="0">
                <a:latin typeface="楷体" pitchFamily="49" charset="-122"/>
                <a:ea typeface="楷体" pitchFamily="49" charset="-122"/>
              </a:rPr>
              <a:t>信</a:t>
            </a:r>
            <a:r>
              <a:rPr lang="zh-CN" altLang="en-US" dirty="0" smtClean="0">
                <a:latin typeface="楷体" pitchFamily="49" charset="-122"/>
                <a:ea typeface="楷体" pitchFamily="49" charset="-122"/>
              </a:rPr>
              <a:t>息披</a:t>
            </a:r>
            <a:r>
              <a:rPr lang="zh-CN" altLang="en-US" dirty="0" smtClean="0">
                <a:latin typeface="楷体" pitchFamily="49" charset="-122"/>
                <a:ea typeface="楷体" pitchFamily="49" charset="-122"/>
              </a:rPr>
              <a:t>露监管逻辑和思考</a:t>
            </a:r>
            <a:endParaRPr lang="zh-CN" altLang="en-US" dirty="0" smtClean="0">
              <a:solidFill>
                <a:schemeClr val="bg1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4" name="Text Box 39"/>
          <p:cNvSpPr txBox="1">
            <a:spLocks noChangeArrowheads="1"/>
          </p:cNvSpPr>
          <p:nvPr/>
        </p:nvSpPr>
        <p:spPr bwMode="auto">
          <a:xfrm>
            <a:off x="1216025" y="2060848"/>
            <a:ext cx="595313" cy="390525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wrap="none" lIns="54000" tIns="54000" rIns="54000" bIns="54000" anchor="ctr"/>
          <a:lstStyle/>
          <a:p>
            <a:pPr marL="447675" indent="-268288">
              <a:spcBef>
                <a:spcPct val="50000"/>
              </a:spcBef>
              <a:buClr>
                <a:schemeClr val="tx1"/>
              </a:buClr>
              <a:buFont typeface="Arial" charset="0"/>
              <a:buNone/>
              <a:defRPr/>
            </a:pPr>
            <a:r>
              <a:rPr lang="de-DE" altLang="en-US" b="1" dirty="0">
                <a:solidFill>
                  <a:schemeClr val="bg1"/>
                </a:solidFill>
                <a:latin typeface="楷体" pitchFamily="49" charset="-122"/>
                <a:ea typeface="楷体" pitchFamily="49" charset="-122"/>
              </a:rPr>
              <a:t>1</a:t>
            </a:r>
          </a:p>
        </p:txBody>
      </p:sp>
      <p:sp>
        <p:nvSpPr>
          <p:cNvPr id="5" name="Rectangle 42"/>
          <p:cNvSpPr>
            <a:spLocks noChangeArrowheads="1"/>
          </p:cNvSpPr>
          <p:nvPr/>
        </p:nvSpPr>
        <p:spPr bwMode="auto">
          <a:xfrm>
            <a:off x="1882775" y="2713311"/>
            <a:ext cx="5975350" cy="39052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wrap="none" lIns="54000" tIns="54000" rIns="54000" bIns="54000" anchor="ctr"/>
          <a:lstStyle/>
          <a:p>
            <a:pPr marL="447675" indent="-268288">
              <a:spcBef>
                <a:spcPct val="50000"/>
              </a:spcBef>
              <a:buClr>
                <a:schemeClr val="tx1"/>
              </a:buClr>
              <a:defRPr/>
            </a:pPr>
            <a:r>
              <a:rPr lang="zh-CN" altLang="en-US" dirty="0" smtClean="0">
                <a:latin typeface="楷体" pitchFamily="49" charset="-122"/>
                <a:ea typeface="楷体" pitchFamily="49" charset="-122"/>
              </a:rPr>
              <a:t>最新监</a:t>
            </a:r>
            <a:r>
              <a:rPr lang="zh-CN" altLang="en-US" dirty="0" smtClean="0">
                <a:latin typeface="楷体" pitchFamily="49" charset="-122"/>
                <a:ea typeface="楷体" pitchFamily="49" charset="-122"/>
              </a:rPr>
              <a:t>管案</a:t>
            </a:r>
            <a:r>
              <a:rPr lang="zh-CN" altLang="en-US" dirty="0" smtClean="0">
                <a:latin typeface="楷体" pitchFamily="49" charset="-122"/>
                <a:ea typeface="楷体" pitchFamily="49" charset="-122"/>
              </a:rPr>
              <a:t>例解析</a:t>
            </a:r>
          </a:p>
        </p:txBody>
      </p:sp>
      <p:sp>
        <p:nvSpPr>
          <p:cNvPr id="6" name="Text Box 43"/>
          <p:cNvSpPr txBox="1">
            <a:spLocks noChangeArrowheads="1"/>
          </p:cNvSpPr>
          <p:nvPr/>
        </p:nvSpPr>
        <p:spPr bwMode="auto">
          <a:xfrm>
            <a:off x="1216025" y="2713311"/>
            <a:ext cx="595313" cy="39052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wrap="none" lIns="54000" tIns="54000" rIns="54000" bIns="54000" anchor="ctr"/>
          <a:lstStyle/>
          <a:p>
            <a:pPr marL="447675" indent="-268288">
              <a:spcBef>
                <a:spcPct val="50000"/>
              </a:spcBef>
              <a:buClr>
                <a:schemeClr val="tx1"/>
              </a:buClr>
              <a:defRPr/>
            </a:pPr>
            <a:r>
              <a:rPr lang="de-DE" altLang="en-US" b="1" dirty="0" smtClean="0">
                <a:latin typeface="楷体" pitchFamily="49" charset="-122"/>
                <a:ea typeface="楷体" pitchFamily="49" charset="-122"/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Oval 15"/>
          <p:cNvSpPr>
            <a:spLocks noChangeArrowheads="1"/>
          </p:cNvSpPr>
          <p:nvPr/>
        </p:nvSpPr>
        <p:spPr bwMode="auto">
          <a:xfrm>
            <a:off x="914400" y="2197862"/>
            <a:ext cx="7672388" cy="3311107"/>
          </a:xfrm>
          <a:prstGeom prst="ellipse">
            <a:avLst/>
          </a:prstGeom>
          <a:noFill/>
          <a:ln w="152400">
            <a:solidFill>
              <a:srgbClr val="C6C7DE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 altLang="zh-CN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255589" y="139788"/>
            <a:ext cx="8281987" cy="1091352"/>
          </a:xfrm>
        </p:spPr>
        <p:txBody>
          <a:bodyPr/>
          <a:lstStyle/>
          <a:p>
            <a:endParaRPr lang="en-GB" altLang="zh-CN" sz="2000" dirty="0" smtClean="0">
              <a:latin typeface="Arial" pitchFamily="34" charset="0"/>
            </a:endParaRP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3308351" y="2819325"/>
            <a:ext cx="2747963" cy="1953654"/>
            <a:chOff x="2084" y="1886"/>
            <a:chExt cx="1731" cy="1022"/>
          </a:xfrm>
        </p:grpSpPr>
        <p:sp>
          <p:nvSpPr>
            <p:cNvPr id="14346" name="Oval 4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2224" y="2155"/>
              <a:ext cx="1424" cy="484"/>
            </a:xfrm>
            <a:prstGeom prst="ellipse">
              <a:avLst/>
            </a:prstGeom>
            <a:solidFill>
              <a:schemeClr val="tx2"/>
            </a:solidFill>
            <a:ln w="6350">
              <a:solidFill>
                <a:schemeClr val="accent1"/>
              </a:solidFill>
              <a:round/>
              <a:headEnd type="none" w="sm" len="sm"/>
              <a:tailEnd type="none" w="sm" len="sm"/>
            </a:ln>
          </p:spPr>
          <p:txBody>
            <a:bodyPr lIns="0" tIns="0" rIns="0" bIns="0" anchor="ctr" anchorCtr="1"/>
            <a:lstStyle/>
            <a:p>
              <a:pPr algn="ctr" defTabSz="762000">
                <a:spcBef>
                  <a:spcPct val="40000"/>
                </a:spcBef>
              </a:pPr>
              <a:r>
                <a:rPr lang="zh-CN" altLang="en-US" sz="1600" b="1" dirty="0" smtClean="0">
                  <a:solidFill>
                    <a:schemeClr val="bg1"/>
                  </a:solidFill>
                  <a:latin typeface="Univers 45 Light"/>
                </a:rPr>
                <a:t>监管逻</a:t>
              </a:r>
              <a:r>
                <a:rPr lang="zh-CN" altLang="en-US" sz="1600" b="1" dirty="0" smtClean="0">
                  <a:solidFill>
                    <a:schemeClr val="bg1"/>
                  </a:solidFill>
                  <a:latin typeface="Univers 45 Light"/>
                </a:rPr>
                <a:t>辑和思考</a:t>
              </a:r>
              <a:endParaRPr lang="en-GB" sz="1600" b="1" dirty="0">
                <a:solidFill>
                  <a:schemeClr val="bg1"/>
                </a:solidFill>
                <a:latin typeface="Univers 45 Light"/>
              </a:endParaRPr>
            </a:p>
          </p:txBody>
        </p:sp>
        <p:sp>
          <p:nvSpPr>
            <p:cNvPr id="100357" name="AutoShape 5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 rot="2700000" flipH="1" flipV="1">
              <a:off x="3444" y="1824"/>
              <a:ext cx="293" cy="449"/>
            </a:xfrm>
            <a:prstGeom prst="upArrow">
              <a:avLst>
                <a:gd name="adj1" fmla="val 64704"/>
                <a:gd name="adj2" fmla="val 51647"/>
              </a:avLst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tint val="63922"/>
                    <a:invGamma/>
                  </a:schemeClr>
                </a:gs>
              </a:gsLst>
              <a:lin ang="5400000" scaled="1"/>
            </a:gradFill>
            <a:ln w="6350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00358" name="AutoShape 6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 rot="18900000" flipV="1">
              <a:off x="2163" y="1807"/>
              <a:ext cx="292" cy="449"/>
            </a:xfrm>
            <a:prstGeom prst="upArrow">
              <a:avLst>
                <a:gd name="adj1" fmla="val 64704"/>
                <a:gd name="adj2" fmla="val 51647"/>
              </a:avLst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tint val="63922"/>
                    <a:invGamma/>
                  </a:schemeClr>
                </a:gs>
              </a:gsLst>
              <a:lin ang="5400000" scaled="1"/>
            </a:gradFill>
            <a:ln w="6350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00359" name="AutoShape 7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 rot="18900000" flipH="1">
              <a:off x="3445" y="2517"/>
              <a:ext cx="292" cy="449"/>
            </a:xfrm>
            <a:prstGeom prst="upArrow">
              <a:avLst>
                <a:gd name="adj1" fmla="val 64704"/>
                <a:gd name="adj2" fmla="val 51647"/>
              </a:avLst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tint val="63922"/>
                    <a:invGamma/>
                  </a:schemeClr>
                </a:gs>
              </a:gsLst>
              <a:lin ang="5400000" scaled="1"/>
            </a:gradFill>
            <a:ln w="6350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00360" name="AutoShape 8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 rot="2700000">
              <a:off x="2163" y="2539"/>
              <a:ext cx="292" cy="449"/>
            </a:xfrm>
            <a:prstGeom prst="upArrow">
              <a:avLst>
                <a:gd name="adj1" fmla="val 64704"/>
                <a:gd name="adj2" fmla="val 51647"/>
              </a:avLst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tint val="63922"/>
                    <a:invGamma/>
                  </a:schemeClr>
                </a:gs>
              </a:gsLst>
              <a:lin ang="5400000" scaled="1"/>
            </a:gradFill>
            <a:ln w="6350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</p:grpSp>
      <p:sp>
        <p:nvSpPr>
          <p:cNvPr id="14341" name="Oval 9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66800" y="2081652"/>
            <a:ext cx="2343150" cy="976827"/>
          </a:xfrm>
          <a:prstGeom prst="ellipse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anchor="ctr" anchorCtr="1"/>
          <a:lstStyle/>
          <a:p>
            <a:pPr algn="ctr" defTabSz="762000">
              <a:spcBef>
                <a:spcPct val="40000"/>
              </a:spcBef>
            </a:pPr>
            <a:r>
              <a:rPr lang="zh-CN" altLang="en-US" sz="1400" b="1" dirty="0" smtClean="0">
                <a:solidFill>
                  <a:schemeClr val="bg2">
                    <a:lumMod val="75000"/>
                  </a:schemeClr>
                </a:solidFill>
                <a:latin typeface="Univers 45 Light"/>
              </a:rPr>
              <a:t>严</a:t>
            </a:r>
            <a:r>
              <a:rPr lang="zh-CN" altLang="en-US" sz="1400" b="1" dirty="0" smtClean="0">
                <a:solidFill>
                  <a:schemeClr val="bg2">
                    <a:lumMod val="75000"/>
                  </a:schemeClr>
                </a:solidFill>
                <a:latin typeface="Univers 45 Light"/>
              </a:rPr>
              <a:t>监管之本意</a:t>
            </a:r>
            <a:endParaRPr lang="en-GB" altLang="en-US" sz="1400" b="1" dirty="0">
              <a:solidFill>
                <a:schemeClr val="bg2">
                  <a:lumMod val="75000"/>
                </a:schemeClr>
              </a:solidFill>
              <a:latin typeface="Univers 45 Light"/>
            </a:endParaRPr>
          </a:p>
        </p:txBody>
      </p:sp>
      <p:sp>
        <p:nvSpPr>
          <p:cNvPr id="14342" name="Oval 10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810250" y="2081652"/>
            <a:ext cx="2343150" cy="917881"/>
          </a:xfrm>
          <a:prstGeom prst="ellipse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anchor="ctr" anchorCtr="1"/>
          <a:lstStyle/>
          <a:p>
            <a:pPr algn="ctr" defTabSz="762000">
              <a:spcBef>
                <a:spcPct val="40000"/>
              </a:spcBef>
            </a:pPr>
            <a:r>
              <a:rPr lang="zh-CN" altLang="en-US" sz="1400" b="1" dirty="0" smtClean="0">
                <a:solidFill>
                  <a:schemeClr val="bg2">
                    <a:lumMod val="75000"/>
                  </a:schemeClr>
                </a:solidFill>
                <a:latin typeface="Univers 45 Light"/>
              </a:rPr>
              <a:t>监管完善之路径</a:t>
            </a:r>
            <a:endParaRPr lang="en-GB" sz="1400" b="1" dirty="0">
              <a:solidFill>
                <a:schemeClr val="bg2">
                  <a:lumMod val="75000"/>
                </a:schemeClr>
              </a:solidFill>
              <a:latin typeface="Univers 45 Light"/>
            </a:endParaRPr>
          </a:p>
        </p:txBody>
      </p:sp>
      <p:sp>
        <p:nvSpPr>
          <p:cNvPr id="14343" name="Oval 11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181100" y="4648350"/>
            <a:ext cx="2343150" cy="990301"/>
          </a:xfrm>
          <a:prstGeom prst="ellipse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anchor="ctr" anchorCtr="1"/>
          <a:lstStyle/>
          <a:p>
            <a:pPr algn="ctr" defTabSz="762000">
              <a:spcBef>
                <a:spcPct val="40000"/>
              </a:spcBef>
            </a:pPr>
            <a:r>
              <a:rPr lang="zh-CN" altLang="en-US" sz="1400" b="1" dirty="0" smtClean="0">
                <a:solidFill>
                  <a:schemeClr val="bg2">
                    <a:lumMod val="75000"/>
                  </a:schemeClr>
                </a:solidFill>
                <a:latin typeface="Univers 45 Light"/>
              </a:rPr>
              <a:t>市</a:t>
            </a:r>
            <a:r>
              <a:rPr lang="zh-CN" altLang="en-US" sz="1400" b="1" dirty="0" smtClean="0">
                <a:solidFill>
                  <a:schemeClr val="bg2">
                    <a:lumMod val="75000"/>
                  </a:schemeClr>
                </a:solidFill>
                <a:latin typeface="Univers 45 Light"/>
              </a:rPr>
              <a:t>场</a:t>
            </a:r>
            <a:r>
              <a:rPr lang="zh-CN" altLang="en-US" sz="1400" b="1" dirty="0" smtClean="0">
                <a:solidFill>
                  <a:schemeClr val="bg2">
                    <a:lumMod val="75000"/>
                  </a:schemeClr>
                </a:solidFill>
                <a:latin typeface="Univers 45 Light"/>
              </a:rPr>
              <a:t>生</a:t>
            </a:r>
            <a:r>
              <a:rPr lang="zh-CN" altLang="en-US" sz="1400" b="1" dirty="0" smtClean="0">
                <a:solidFill>
                  <a:schemeClr val="bg2">
                    <a:lumMod val="75000"/>
                  </a:schemeClr>
                </a:solidFill>
                <a:latin typeface="Univers 45 Light"/>
              </a:rPr>
              <a:t>态之优化</a:t>
            </a:r>
            <a:endParaRPr lang="en-GB" altLang="en-US" sz="1400" b="1" dirty="0" smtClean="0">
              <a:solidFill>
                <a:schemeClr val="bg2">
                  <a:lumMod val="75000"/>
                </a:schemeClr>
              </a:solidFill>
              <a:latin typeface="Univers 45 Light"/>
            </a:endParaRPr>
          </a:p>
        </p:txBody>
      </p:sp>
      <p:sp>
        <p:nvSpPr>
          <p:cNvPr id="14344" name="Oval 12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732463" y="4648350"/>
            <a:ext cx="2343150" cy="990301"/>
          </a:xfrm>
          <a:prstGeom prst="ellipse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anchor="ctr" anchorCtr="1"/>
          <a:lstStyle/>
          <a:p>
            <a:pPr algn="ctr" defTabSz="762000">
              <a:spcBef>
                <a:spcPct val="40000"/>
              </a:spcBef>
            </a:pPr>
            <a:r>
              <a:rPr lang="zh-CN" altLang="en-US" sz="1400" b="1" dirty="0" smtClean="0">
                <a:solidFill>
                  <a:schemeClr val="bg2">
                    <a:lumMod val="75000"/>
                  </a:schemeClr>
                </a:solidFill>
                <a:latin typeface="Univers 45 Light"/>
              </a:rPr>
              <a:t>监</a:t>
            </a:r>
            <a:r>
              <a:rPr lang="zh-CN" altLang="en-US" sz="1400" b="1" dirty="0" smtClean="0">
                <a:solidFill>
                  <a:schemeClr val="bg2">
                    <a:lumMod val="75000"/>
                  </a:schemeClr>
                </a:solidFill>
                <a:latin typeface="Univers 45 Light"/>
              </a:rPr>
              <a:t>管服务之思考</a:t>
            </a:r>
            <a:endParaRPr lang="en-GB" sz="1400" b="1" dirty="0">
              <a:solidFill>
                <a:schemeClr val="bg2">
                  <a:lumMod val="75000"/>
                </a:schemeClr>
              </a:solidFill>
              <a:latin typeface="Univers 45 Light"/>
            </a:endParaRPr>
          </a:p>
        </p:txBody>
      </p:sp>
      <p:sp>
        <p:nvSpPr>
          <p:cNvPr id="14345" name="TextBox 13"/>
          <p:cNvSpPr txBox="1">
            <a:spLocks noChangeArrowheads="1"/>
          </p:cNvSpPr>
          <p:nvPr/>
        </p:nvSpPr>
        <p:spPr bwMode="auto">
          <a:xfrm>
            <a:off x="8675689" y="6421797"/>
            <a:ext cx="288925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1100">
                <a:latin typeface="Times New Roman" pitchFamily="18" charset="0"/>
                <a:cs typeface="Times New Roman" pitchFamily="18" charset="0"/>
              </a:rPr>
              <a:t>7</a:t>
            </a:r>
            <a:endParaRPr lang="zh-CN" altLang="en-US" sz="110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8"/>
          <p:cNvSpPr>
            <a:spLocks noChangeArrowheads="1"/>
          </p:cNvSpPr>
          <p:nvPr/>
        </p:nvSpPr>
        <p:spPr bwMode="auto">
          <a:xfrm>
            <a:off x="1881188" y="2060848"/>
            <a:ext cx="5976937" cy="39052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wrap="none" lIns="54000" tIns="54000" rIns="54000" bIns="54000" anchor="ctr"/>
          <a:lstStyle/>
          <a:p>
            <a:pPr marL="447675" indent="-268288">
              <a:spcBef>
                <a:spcPct val="50000"/>
              </a:spcBef>
              <a:buClr>
                <a:schemeClr val="tx1"/>
              </a:buClr>
              <a:defRPr/>
            </a:pPr>
            <a:r>
              <a:rPr lang="zh-CN" altLang="en-US" dirty="0" smtClean="0">
                <a:solidFill>
                  <a:schemeClr val="bg2"/>
                </a:solidFill>
                <a:latin typeface="楷体" pitchFamily="49" charset="-122"/>
                <a:ea typeface="楷体" pitchFamily="49" charset="-122"/>
              </a:rPr>
              <a:t>信息披</a:t>
            </a:r>
            <a:r>
              <a:rPr lang="zh-CN" altLang="en-US" dirty="0" smtClean="0">
                <a:solidFill>
                  <a:schemeClr val="bg2"/>
                </a:solidFill>
                <a:latin typeface="楷体" pitchFamily="49" charset="-122"/>
                <a:ea typeface="楷体" pitchFamily="49" charset="-122"/>
              </a:rPr>
              <a:t>露监管逻辑和思考</a:t>
            </a:r>
            <a:endParaRPr lang="zh-CN" altLang="en-US" dirty="0" smtClean="0">
              <a:solidFill>
                <a:schemeClr val="bg1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4" name="Text Box 39"/>
          <p:cNvSpPr txBox="1">
            <a:spLocks noChangeArrowheads="1"/>
          </p:cNvSpPr>
          <p:nvPr/>
        </p:nvSpPr>
        <p:spPr bwMode="auto">
          <a:xfrm>
            <a:off x="1216025" y="2060848"/>
            <a:ext cx="595313" cy="39052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wrap="none" lIns="54000" tIns="54000" rIns="54000" bIns="54000" anchor="ctr"/>
          <a:lstStyle/>
          <a:p>
            <a:pPr marL="447675" indent="-268288">
              <a:spcBef>
                <a:spcPct val="50000"/>
              </a:spcBef>
              <a:buClr>
                <a:schemeClr val="tx1"/>
              </a:buClr>
              <a:defRPr/>
            </a:pPr>
            <a:r>
              <a:rPr lang="de-DE" altLang="en-US" b="1" dirty="0">
                <a:latin typeface="楷体" pitchFamily="49" charset="-122"/>
                <a:ea typeface="楷体" pitchFamily="49" charset="-122"/>
              </a:rPr>
              <a:t>1</a:t>
            </a:r>
          </a:p>
        </p:txBody>
      </p:sp>
      <p:sp>
        <p:nvSpPr>
          <p:cNvPr id="5" name="Rectangle 42"/>
          <p:cNvSpPr>
            <a:spLocks noChangeArrowheads="1"/>
          </p:cNvSpPr>
          <p:nvPr/>
        </p:nvSpPr>
        <p:spPr bwMode="auto">
          <a:xfrm>
            <a:off x="1882775" y="2713311"/>
            <a:ext cx="5975350" cy="390525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wrap="none" lIns="54000" tIns="54000" rIns="54000" bIns="54000" anchor="ctr"/>
          <a:lstStyle/>
          <a:p>
            <a:pPr marL="447675" indent="-268288">
              <a:spcBef>
                <a:spcPct val="50000"/>
              </a:spcBef>
              <a:buClr>
                <a:schemeClr val="tx1"/>
              </a:buClr>
              <a:defRPr/>
            </a:pPr>
            <a:r>
              <a:rPr lang="zh-CN" altLang="en-US" dirty="0" smtClean="0">
                <a:solidFill>
                  <a:schemeClr val="bg1"/>
                </a:solidFill>
                <a:latin typeface="楷体" pitchFamily="49" charset="-122"/>
                <a:ea typeface="楷体" pitchFamily="49" charset="-122"/>
              </a:rPr>
              <a:t>最新监</a:t>
            </a:r>
            <a:r>
              <a:rPr lang="zh-CN" altLang="en-US" dirty="0" smtClean="0">
                <a:solidFill>
                  <a:schemeClr val="bg1"/>
                </a:solidFill>
                <a:latin typeface="楷体" pitchFamily="49" charset="-122"/>
                <a:ea typeface="楷体" pitchFamily="49" charset="-122"/>
              </a:rPr>
              <a:t>管案</a:t>
            </a:r>
            <a:r>
              <a:rPr lang="zh-CN" altLang="en-US" dirty="0" smtClean="0">
                <a:solidFill>
                  <a:schemeClr val="bg1"/>
                </a:solidFill>
                <a:latin typeface="楷体" pitchFamily="49" charset="-122"/>
                <a:ea typeface="楷体" pitchFamily="49" charset="-122"/>
              </a:rPr>
              <a:t>例解析</a:t>
            </a:r>
          </a:p>
        </p:txBody>
      </p:sp>
      <p:sp>
        <p:nvSpPr>
          <p:cNvPr id="6" name="Text Box 43"/>
          <p:cNvSpPr txBox="1">
            <a:spLocks noChangeArrowheads="1"/>
          </p:cNvSpPr>
          <p:nvPr/>
        </p:nvSpPr>
        <p:spPr bwMode="auto">
          <a:xfrm>
            <a:off x="1216025" y="2713311"/>
            <a:ext cx="595313" cy="390525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wrap="none" lIns="54000" tIns="54000" rIns="54000" bIns="54000" anchor="ctr"/>
          <a:lstStyle/>
          <a:p>
            <a:pPr marL="447675" indent="-268288">
              <a:spcBef>
                <a:spcPct val="50000"/>
              </a:spcBef>
              <a:buClr>
                <a:schemeClr val="tx1"/>
              </a:buClr>
              <a:defRPr/>
            </a:pPr>
            <a:r>
              <a:rPr lang="de-DE" altLang="en-US" b="1" dirty="0" smtClean="0">
                <a:solidFill>
                  <a:schemeClr val="bg1"/>
                </a:solidFill>
                <a:latin typeface="楷体" pitchFamily="49" charset="-122"/>
                <a:ea typeface="楷体" pitchFamily="49" charset="-122"/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Oval 15"/>
          <p:cNvSpPr>
            <a:spLocks noChangeArrowheads="1"/>
          </p:cNvSpPr>
          <p:nvPr/>
        </p:nvSpPr>
        <p:spPr bwMode="auto">
          <a:xfrm>
            <a:off x="914400" y="2197862"/>
            <a:ext cx="7672388" cy="3311107"/>
          </a:xfrm>
          <a:prstGeom prst="ellipse">
            <a:avLst/>
          </a:prstGeom>
          <a:noFill/>
          <a:ln w="152400">
            <a:solidFill>
              <a:srgbClr val="C6C7DE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 altLang="zh-CN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255589" y="139788"/>
            <a:ext cx="8281987" cy="1091352"/>
          </a:xfrm>
        </p:spPr>
        <p:txBody>
          <a:bodyPr/>
          <a:lstStyle/>
          <a:p>
            <a:endParaRPr lang="en-GB" altLang="zh-CN" sz="2000" dirty="0" smtClean="0">
              <a:latin typeface="Arial" pitchFamily="34" charset="0"/>
            </a:endParaRP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3308351" y="2819325"/>
            <a:ext cx="2747963" cy="1953654"/>
            <a:chOff x="2084" y="1886"/>
            <a:chExt cx="1731" cy="1022"/>
          </a:xfrm>
        </p:grpSpPr>
        <p:sp>
          <p:nvSpPr>
            <p:cNvPr id="14346" name="Oval 4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2224" y="2155"/>
              <a:ext cx="1424" cy="484"/>
            </a:xfrm>
            <a:prstGeom prst="ellipse">
              <a:avLst/>
            </a:prstGeom>
            <a:solidFill>
              <a:schemeClr val="tx2"/>
            </a:solidFill>
            <a:ln w="6350">
              <a:solidFill>
                <a:schemeClr val="accent1"/>
              </a:solidFill>
              <a:round/>
              <a:headEnd type="none" w="sm" len="sm"/>
              <a:tailEnd type="none" w="sm" len="sm"/>
            </a:ln>
          </p:spPr>
          <p:txBody>
            <a:bodyPr lIns="0" tIns="0" rIns="0" bIns="0" anchor="ctr" anchorCtr="1"/>
            <a:lstStyle/>
            <a:p>
              <a:pPr algn="ctr" defTabSz="762000">
                <a:spcBef>
                  <a:spcPct val="40000"/>
                </a:spcBef>
              </a:pPr>
              <a:r>
                <a:rPr lang="zh-CN" altLang="en-US" sz="1600" b="1" dirty="0" smtClean="0">
                  <a:solidFill>
                    <a:schemeClr val="bg1"/>
                  </a:solidFill>
                  <a:latin typeface="Univers 45 Light"/>
                </a:rPr>
                <a:t>最新监管实例</a:t>
              </a:r>
              <a:endParaRPr lang="en-GB" sz="1600" b="1" dirty="0">
                <a:solidFill>
                  <a:schemeClr val="bg1"/>
                </a:solidFill>
                <a:latin typeface="Univers 45 Light"/>
              </a:endParaRPr>
            </a:p>
          </p:txBody>
        </p:sp>
        <p:sp>
          <p:nvSpPr>
            <p:cNvPr id="100357" name="AutoShape 5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 rot="2700000" flipH="1" flipV="1">
              <a:off x="3444" y="1824"/>
              <a:ext cx="293" cy="449"/>
            </a:xfrm>
            <a:prstGeom prst="upArrow">
              <a:avLst>
                <a:gd name="adj1" fmla="val 64704"/>
                <a:gd name="adj2" fmla="val 51647"/>
              </a:avLst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tint val="63922"/>
                    <a:invGamma/>
                  </a:schemeClr>
                </a:gs>
              </a:gsLst>
              <a:lin ang="5400000" scaled="1"/>
            </a:gradFill>
            <a:ln w="6350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00358" name="AutoShape 6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 rot="18900000" flipV="1">
              <a:off x="2163" y="1807"/>
              <a:ext cx="292" cy="449"/>
            </a:xfrm>
            <a:prstGeom prst="upArrow">
              <a:avLst>
                <a:gd name="adj1" fmla="val 64704"/>
                <a:gd name="adj2" fmla="val 51647"/>
              </a:avLst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tint val="63922"/>
                    <a:invGamma/>
                  </a:schemeClr>
                </a:gs>
              </a:gsLst>
              <a:lin ang="5400000" scaled="1"/>
            </a:gradFill>
            <a:ln w="6350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00359" name="AutoShape 7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 rot="18900000" flipH="1">
              <a:off x="3445" y="2517"/>
              <a:ext cx="292" cy="449"/>
            </a:xfrm>
            <a:prstGeom prst="upArrow">
              <a:avLst>
                <a:gd name="adj1" fmla="val 64704"/>
                <a:gd name="adj2" fmla="val 51647"/>
              </a:avLst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tint val="63922"/>
                    <a:invGamma/>
                  </a:schemeClr>
                </a:gs>
              </a:gsLst>
              <a:lin ang="5400000" scaled="1"/>
            </a:gradFill>
            <a:ln w="6350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00360" name="AutoShape 8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 rot="2700000">
              <a:off x="2163" y="2539"/>
              <a:ext cx="292" cy="449"/>
            </a:xfrm>
            <a:prstGeom prst="upArrow">
              <a:avLst>
                <a:gd name="adj1" fmla="val 64704"/>
                <a:gd name="adj2" fmla="val 51647"/>
              </a:avLst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tint val="63922"/>
                    <a:invGamma/>
                  </a:schemeClr>
                </a:gs>
              </a:gsLst>
              <a:lin ang="5400000" scaled="1"/>
            </a:gradFill>
            <a:ln w="6350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</p:grpSp>
      <p:sp>
        <p:nvSpPr>
          <p:cNvPr id="14341" name="Oval 9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66800" y="2081652"/>
            <a:ext cx="2343150" cy="976827"/>
          </a:xfrm>
          <a:prstGeom prst="ellipse">
            <a:avLst/>
          </a:prstGeom>
          <a:solidFill>
            <a:srgbClr val="7881B4"/>
          </a:solidFill>
          <a:ln w="635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lIns="0" tIns="0" rIns="0" bIns="0" anchor="ctr" anchorCtr="1"/>
          <a:lstStyle/>
          <a:p>
            <a:pPr algn="ctr" defTabSz="762000">
              <a:spcBef>
                <a:spcPct val="40000"/>
              </a:spcBef>
            </a:pPr>
            <a:r>
              <a:rPr lang="zh-CN" altLang="en-US" sz="1600" b="1" dirty="0" smtClean="0">
                <a:solidFill>
                  <a:schemeClr val="bg1"/>
                </a:solidFill>
                <a:latin typeface="Univers 45 Light"/>
              </a:rPr>
              <a:t>关联方现金</a:t>
            </a:r>
            <a:endParaRPr lang="en-US" altLang="zh-CN" sz="1600" b="1" dirty="0" smtClean="0">
              <a:solidFill>
                <a:schemeClr val="bg1"/>
              </a:solidFill>
              <a:latin typeface="Univers 45 Light"/>
            </a:endParaRPr>
          </a:p>
          <a:p>
            <a:pPr algn="ctr" defTabSz="762000">
              <a:spcBef>
                <a:spcPct val="40000"/>
              </a:spcBef>
            </a:pPr>
            <a:r>
              <a:rPr lang="zh-CN" altLang="en-US" sz="1600" b="1" dirty="0" smtClean="0">
                <a:solidFill>
                  <a:schemeClr val="bg1"/>
                </a:solidFill>
                <a:latin typeface="Univers 45 Light"/>
              </a:rPr>
              <a:t>资产交易</a:t>
            </a:r>
            <a:endParaRPr lang="en-GB" sz="1600" b="1" dirty="0">
              <a:solidFill>
                <a:schemeClr val="bg1"/>
              </a:solidFill>
              <a:latin typeface="Univers 45 Light"/>
            </a:endParaRPr>
          </a:p>
        </p:txBody>
      </p:sp>
      <p:sp>
        <p:nvSpPr>
          <p:cNvPr id="14342" name="Oval 10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810250" y="2081652"/>
            <a:ext cx="2343150" cy="917881"/>
          </a:xfrm>
          <a:prstGeom prst="ellipse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anchor="ctr" anchorCtr="1"/>
          <a:lstStyle/>
          <a:p>
            <a:pPr algn="ctr" defTabSz="762000">
              <a:spcBef>
                <a:spcPct val="40000"/>
              </a:spcBef>
            </a:pPr>
            <a:r>
              <a:rPr lang="zh-CN" altLang="en-US" sz="1400" b="1" dirty="0" smtClean="0">
                <a:solidFill>
                  <a:schemeClr val="bg2">
                    <a:lumMod val="75000"/>
                  </a:schemeClr>
                </a:solidFill>
                <a:latin typeface="Univers 45 Light"/>
              </a:rPr>
              <a:t>停复牌</a:t>
            </a:r>
            <a:endParaRPr lang="en-GB" sz="1400" b="1" dirty="0">
              <a:solidFill>
                <a:schemeClr val="bg2">
                  <a:lumMod val="75000"/>
                </a:schemeClr>
              </a:solidFill>
              <a:latin typeface="Univers 45 Light"/>
            </a:endParaRPr>
          </a:p>
        </p:txBody>
      </p:sp>
      <p:sp>
        <p:nvSpPr>
          <p:cNvPr id="14343" name="Oval 11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181100" y="4648350"/>
            <a:ext cx="2343150" cy="990301"/>
          </a:xfrm>
          <a:prstGeom prst="ellipse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anchor="ctr" anchorCtr="1"/>
          <a:lstStyle/>
          <a:p>
            <a:pPr algn="ctr" defTabSz="762000">
              <a:spcBef>
                <a:spcPct val="40000"/>
              </a:spcBef>
            </a:pPr>
            <a:r>
              <a:rPr lang="zh-CN" altLang="en-US" sz="1400" b="1" dirty="0" smtClean="0">
                <a:solidFill>
                  <a:schemeClr val="bg2">
                    <a:lumMod val="75000"/>
                  </a:schemeClr>
                </a:solidFill>
                <a:latin typeface="Univers 45 Light"/>
              </a:rPr>
              <a:t>防范高风险公司</a:t>
            </a:r>
            <a:endParaRPr lang="en-US" altLang="zh-CN" sz="1400" b="1" dirty="0" smtClean="0">
              <a:solidFill>
                <a:schemeClr val="bg2">
                  <a:lumMod val="75000"/>
                </a:schemeClr>
              </a:solidFill>
              <a:latin typeface="Univers 45 Light"/>
            </a:endParaRPr>
          </a:p>
          <a:p>
            <a:pPr algn="ctr" defTabSz="762000">
              <a:spcBef>
                <a:spcPct val="40000"/>
              </a:spcBef>
            </a:pPr>
            <a:r>
              <a:rPr lang="zh-CN" altLang="en-US" sz="1400" b="1" dirty="0" smtClean="0">
                <a:solidFill>
                  <a:schemeClr val="bg2">
                    <a:lumMod val="75000"/>
                  </a:schemeClr>
                </a:solidFill>
                <a:latin typeface="Univers 45 Light"/>
              </a:rPr>
              <a:t>风险外溢</a:t>
            </a:r>
            <a:endParaRPr lang="en-GB" altLang="en-US" sz="1400" b="1" dirty="0" smtClean="0">
              <a:solidFill>
                <a:schemeClr val="bg2">
                  <a:lumMod val="75000"/>
                </a:schemeClr>
              </a:solidFill>
              <a:latin typeface="Univers 45 Light"/>
            </a:endParaRPr>
          </a:p>
        </p:txBody>
      </p:sp>
      <p:sp>
        <p:nvSpPr>
          <p:cNvPr id="14344" name="Oval 12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732463" y="4648350"/>
            <a:ext cx="2343150" cy="990301"/>
          </a:xfrm>
          <a:prstGeom prst="ellipse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anchor="ctr" anchorCtr="1"/>
          <a:lstStyle/>
          <a:p>
            <a:pPr algn="ctr" defTabSz="762000">
              <a:spcBef>
                <a:spcPct val="40000"/>
              </a:spcBef>
            </a:pPr>
            <a:r>
              <a:rPr lang="zh-CN" altLang="en-US" sz="1400" b="1" dirty="0" smtClean="0">
                <a:solidFill>
                  <a:schemeClr val="bg2">
                    <a:lumMod val="75000"/>
                  </a:schemeClr>
                </a:solidFill>
                <a:latin typeface="Univers 45 Light"/>
              </a:rPr>
              <a:t>财务造假</a:t>
            </a:r>
            <a:endParaRPr lang="en-GB" sz="1400" b="1" dirty="0">
              <a:solidFill>
                <a:schemeClr val="bg2">
                  <a:lumMod val="75000"/>
                </a:schemeClr>
              </a:solidFill>
              <a:latin typeface="Univers 45 Light"/>
            </a:endParaRPr>
          </a:p>
        </p:txBody>
      </p:sp>
      <p:sp>
        <p:nvSpPr>
          <p:cNvPr id="14345" name="TextBox 13"/>
          <p:cNvSpPr txBox="1">
            <a:spLocks noChangeArrowheads="1"/>
          </p:cNvSpPr>
          <p:nvPr/>
        </p:nvSpPr>
        <p:spPr bwMode="auto">
          <a:xfrm>
            <a:off x="8675689" y="6421797"/>
            <a:ext cx="288925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1100">
                <a:latin typeface="Times New Roman" pitchFamily="18" charset="0"/>
                <a:cs typeface="Times New Roman" pitchFamily="18" charset="0"/>
              </a:rPr>
              <a:t>7</a:t>
            </a:r>
            <a:endParaRPr lang="zh-CN" altLang="en-US" sz="110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2627784" y="620688"/>
            <a:ext cx="4103688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b="1" dirty="0">
                <a:solidFill>
                  <a:schemeClr val="bg2">
                    <a:lumMod val="50000"/>
                  </a:schemeClr>
                </a:solidFill>
                <a:latin typeface="楷体" pitchFamily="49" charset="-122"/>
                <a:ea typeface="楷体" pitchFamily="49" charset="-122"/>
              </a:rPr>
              <a:t>  </a:t>
            </a:r>
            <a:r>
              <a:rPr lang="zh-CN" altLang="en-US" sz="2000" dirty="0" smtClean="0">
                <a:latin typeface="楷体" pitchFamily="49" charset="-122"/>
                <a:ea typeface="楷体" pitchFamily="49" charset="-122"/>
              </a:rPr>
              <a:t>涉嫌高溢价现金</a:t>
            </a:r>
            <a:r>
              <a:rPr lang="zh-CN" altLang="en-US" sz="2000" dirty="0">
                <a:latin typeface="楷体" pitchFamily="49" charset="-122"/>
                <a:ea typeface="楷体" pitchFamily="49" charset="-122"/>
              </a:rPr>
              <a:t>收购大股东资产</a:t>
            </a:r>
          </a:p>
        </p:txBody>
      </p:sp>
      <p:graphicFrame>
        <p:nvGraphicFramePr>
          <p:cNvPr id="63" name="图示 62"/>
          <p:cNvGraphicFramePr/>
          <p:nvPr/>
        </p:nvGraphicFramePr>
        <p:xfrm>
          <a:off x="4283968" y="1627429"/>
          <a:ext cx="4432544" cy="46281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0" name="矩形 29"/>
          <p:cNvSpPr/>
          <p:nvPr/>
        </p:nvSpPr>
        <p:spPr>
          <a:xfrm>
            <a:off x="611189" y="1268192"/>
            <a:ext cx="3024187" cy="32504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1324" tIns="40661" rIns="81324" bIns="40661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pPr algn="ctr" defTabSz="906393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zh-CN" altLang="en-US" sz="1400" b="1" dirty="0" smtClean="0">
                <a:solidFill>
                  <a:srgbClr val="0C507F"/>
                </a:solidFill>
                <a:latin typeface="楷体" pitchFamily="49" charset="-122"/>
                <a:ea typeface="楷体" pitchFamily="49" charset="-122"/>
              </a:rPr>
              <a:t>公司情况</a:t>
            </a:r>
            <a:endParaRPr lang="zh-CN" altLang="en-US" sz="1400" b="1" dirty="0">
              <a:solidFill>
                <a:srgbClr val="0C507F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65" name="Rectangle 15"/>
          <p:cNvSpPr>
            <a:spLocks noChangeArrowheads="1"/>
          </p:cNvSpPr>
          <p:nvPr/>
        </p:nvSpPr>
        <p:spPr bwMode="auto">
          <a:xfrm>
            <a:off x="609601" y="1701027"/>
            <a:ext cx="3025775" cy="446477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lIns="81258" tIns="40629" rIns="81258" bIns="40629" anchor="ctr"/>
          <a:lstStyle/>
          <a:p>
            <a:pPr defTabSz="867993" eaLnBrk="0" fontAlgn="auto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60000"/>
              <a:buFont typeface="Wingdings" pitchFamily="2" charset="2"/>
              <a:buChar char="l"/>
              <a:defRPr/>
            </a:pPr>
            <a:r>
              <a:rPr kumimoji="1" lang="zh-CN" altLang="en-US" sz="1400" dirty="0">
                <a:latin typeface="楷体" pitchFamily="49" charset="-122"/>
                <a:ea typeface="楷体" pitchFamily="49" charset="-122"/>
              </a:rPr>
              <a:t>控股股东大量房地产项目，包括柬埔寨项目，项目周转慢，融资困难，持有的上市公司股份比例</a:t>
            </a:r>
            <a:r>
              <a:rPr kumimoji="1" lang="en-US" altLang="zh-CN" sz="1400" dirty="0">
                <a:latin typeface="楷体" pitchFamily="49" charset="-122"/>
                <a:ea typeface="楷体" pitchFamily="49" charset="-122"/>
              </a:rPr>
              <a:t>60%</a:t>
            </a:r>
            <a:r>
              <a:rPr kumimoji="1" lang="zh-CN" altLang="en-US" sz="1400" dirty="0">
                <a:latin typeface="楷体" pitchFamily="49" charset="-122"/>
                <a:ea typeface="楷体" pitchFamily="49" charset="-122"/>
              </a:rPr>
              <a:t>，</a:t>
            </a:r>
            <a:r>
              <a:rPr kumimoji="1" lang="en-US" altLang="zh-CN" sz="1400" dirty="0">
                <a:latin typeface="楷体" pitchFamily="49" charset="-122"/>
                <a:ea typeface="楷体" pitchFamily="49" charset="-122"/>
              </a:rPr>
              <a:t>100%</a:t>
            </a:r>
            <a:r>
              <a:rPr kumimoji="1" lang="zh-CN" altLang="en-US" sz="1400" dirty="0">
                <a:latin typeface="楷体" pitchFamily="49" charset="-122"/>
                <a:ea typeface="楷体" pitchFamily="49" charset="-122"/>
              </a:rPr>
              <a:t>质押。</a:t>
            </a:r>
            <a:endParaRPr kumimoji="1" lang="en-US" altLang="zh-CN" sz="1400" dirty="0">
              <a:latin typeface="楷体" pitchFamily="49" charset="-122"/>
              <a:ea typeface="楷体" pitchFamily="49" charset="-122"/>
            </a:endParaRPr>
          </a:p>
          <a:p>
            <a:pPr defTabSz="867993" eaLnBrk="0" fontAlgn="auto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60000"/>
              <a:buFont typeface="Wingdings" pitchFamily="2" charset="2"/>
              <a:buChar char="l"/>
              <a:defRPr/>
            </a:pPr>
            <a:r>
              <a:rPr kumimoji="1" lang="zh-CN" altLang="en-US" sz="1400" dirty="0">
                <a:latin typeface="楷体" pitchFamily="49" charset="-122"/>
                <a:ea typeface="楷体" pitchFamily="49" charset="-122"/>
              </a:rPr>
              <a:t>上市公司已无土地储备和地产开发能力，本身经营困难，资产负债率高达</a:t>
            </a:r>
            <a:r>
              <a:rPr kumimoji="1" lang="en-US" altLang="zh-CN" sz="1400" dirty="0">
                <a:latin typeface="楷体" pitchFamily="49" charset="-122"/>
                <a:ea typeface="楷体" pitchFamily="49" charset="-122"/>
              </a:rPr>
              <a:t>88%</a:t>
            </a:r>
            <a:r>
              <a:rPr kumimoji="1" lang="zh-CN" altLang="en-US" sz="1400" dirty="0">
                <a:latin typeface="楷体" pitchFamily="49" charset="-122"/>
                <a:ea typeface="楷体" pitchFamily="49" charset="-122"/>
              </a:rPr>
              <a:t>，融资能力弱。</a:t>
            </a:r>
            <a:endParaRPr kumimoji="1" lang="en-US" altLang="zh-CN" sz="1400" dirty="0">
              <a:latin typeface="楷体" pitchFamily="49" charset="-122"/>
              <a:ea typeface="楷体" pitchFamily="49" charset="-122"/>
            </a:endParaRPr>
          </a:p>
          <a:p>
            <a:pPr defTabSz="867993" eaLnBrk="0" fontAlgn="auto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60000"/>
              <a:buFont typeface="Wingdings" pitchFamily="2" charset="2"/>
              <a:buChar char="l"/>
              <a:defRPr/>
            </a:pPr>
            <a:r>
              <a:rPr kumimoji="1" lang="zh-CN" altLang="en-US" sz="1400" dirty="0">
                <a:latin typeface="楷体" pitchFamily="49" charset="-122"/>
                <a:ea typeface="楷体" pitchFamily="49" charset="-122"/>
              </a:rPr>
              <a:t>近年频繁收购成熟地产项目换取利润，其中收购的关联方资产存在较高利润承诺。</a:t>
            </a:r>
            <a:endParaRPr kumimoji="1" lang="en-US" altLang="zh-CN" sz="1400" dirty="0">
              <a:latin typeface="楷体" pitchFamily="49" charset="-122"/>
              <a:ea typeface="楷体" pitchFamily="49" charset="-122"/>
            </a:endParaRPr>
          </a:p>
          <a:p>
            <a:pPr defTabSz="867993" eaLnBrk="0" fontAlgn="auto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60000"/>
              <a:buFont typeface="Wingdings" pitchFamily="2" charset="2"/>
              <a:buChar char="l"/>
              <a:defRPr/>
            </a:pPr>
            <a:r>
              <a:rPr kumimoji="1" lang="zh-CN" altLang="en-US" sz="1400" dirty="0">
                <a:latin typeface="楷体" pitchFamily="49" charset="-122"/>
                <a:ea typeface="楷体" pitchFamily="49" charset="-122"/>
              </a:rPr>
              <a:t>前十大股东中信托持股较集中，结合公司股东持股比例和质押比例，公司存在较强的市值管理动机。</a:t>
            </a:r>
            <a:endParaRPr kumimoji="1" lang="en-US" altLang="zh-CN" sz="1400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284663" y="1268192"/>
            <a:ext cx="4464050" cy="32504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1324" tIns="40661" rIns="81324" bIns="40661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pPr algn="ctr" defTabSz="906393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zh-CN" altLang="en-US" sz="1400" b="1" dirty="0" smtClean="0">
                <a:solidFill>
                  <a:srgbClr val="0C507F"/>
                </a:solidFill>
                <a:latin typeface="楷体" pitchFamily="49" charset="-122"/>
                <a:ea typeface="楷体" pitchFamily="49" charset="-122"/>
              </a:rPr>
              <a:t>公司公告和监管判断</a:t>
            </a:r>
            <a:endParaRPr lang="zh-CN" altLang="en-US" sz="1400" b="1" dirty="0">
              <a:solidFill>
                <a:srgbClr val="0C507F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8439" name="TextBox 6"/>
          <p:cNvSpPr txBox="1">
            <a:spLocks noChangeArrowheads="1"/>
          </p:cNvSpPr>
          <p:nvPr/>
        </p:nvSpPr>
        <p:spPr bwMode="auto">
          <a:xfrm>
            <a:off x="8604250" y="6421797"/>
            <a:ext cx="43180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1100">
                <a:latin typeface="Times New Roman" pitchFamily="18" charset="0"/>
                <a:cs typeface="Times New Roman" pitchFamily="18" charset="0"/>
              </a:rPr>
              <a:t>11</a:t>
            </a:r>
            <a:endParaRPr lang="zh-CN" altLang="en-US" sz="11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2771775" y="611360"/>
            <a:ext cx="4103688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000" dirty="0" smtClean="0">
                <a:latin typeface="楷体" pitchFamily="49" charset="-122"/>
                <a:ea typeface="楷体" pitchFamily="49" charset="-122"/>
              </a:rPr>
              <a:t>涉嫌向</a:t>
            </a:r>
            <a:r>
              <a:rPr lang="zh-CN" altLang="en-US" sz="2000" dirty="0">
                <a:latin typeface="楷体" pitchFamily="49" charset="-122"/>
                <a:ea typeface="楷体" pitchFamily="49" charset="-122"/>
              </a:rPr>
              <a:t>大</a:t>
            </a:r>
            <a:r>
              <a:rPr lang="zh-CN" altLang="en-US" sz="2000" dirty="0" smtClean="0">
                <a:latin typeface="楷体" pitchFamily="49" charset="-122"/>
                <a:ea typeface="楷体" pitchFamily="49" charset="-122"/>
              </a:rPr>
              <a:t>股东贱卖资产</a:t>
            </a:r>
            <a:endParaRPr lang="zh-CN" altLang="en-US" sz="2000" dirty="0">
              <a:latin typeface="楷体" pitchFamily="49" charset="-122"/>
              <a:ea typeface="楷体" pitchFamily="49" charset="-122"/>
            </a:endParaRPr>
          </a:p>
        </p:txBody>
      </p:sp>
      <p:graphicFrame>
        <p:nvGraphicFramePr>
          <p:cNvPr id="63" name="图示 62"/>
          <p:cNvGraphicFramePr/>
          <p:nvPr/>
        </p:nvGraphicFramePr>
        <p:xfrm>
          <a:off x="4283968" y="1595555"/>
          <a:ext cx="4432544" cy="47387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0" name="矩形 29"/>
          <p:cNvSpPr/>
          <p:nvPr/>
        </p:nvSpPr>
        <p:spPr>
          <a:xfrm>
            <a:off x="611189" y="1268192"/>
            <a:ext cx="3024187" cy="32504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1324" tIns="40661" rIns="81324" bIns="40661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pPr algn="ctr" defTabSz="906393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zh-CN" altLang="en-US" sz="1400" b="1" dirty="0" smtClean="0">
                <a:solidFill>
                  <a:srgbClr val="0C507F"/>
                </a:solidFill>
                <a:latin typeface="楷体" pitchFamily="49" charset="-122"/>
                <a:ea typeface="楷体" pitchFamily="49" charset="-122"/>
              </a:rPr>
              <a:t>公司情况</a:t>
            </a:r>
            <a:endParaRPr lang="zh-CN" altLang="en-US" sz="1400" b="1" dirty="0">
              <a:solidFill>
                <a:srgbClr val="0C507F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65" name="Rectangle 15"/>
          <p:cNvSpPr>
            <a:spLocks noChangeArrowheads="1"/>
          </p:cNvSpPr>
          <p:nvPr/>
        </p:nvSpPr>
        <p:spPr bwMode="auto">
          <a:xfrm>
            <a:off x="609601" y="1701027"/>
            <a:ext cx="3025775" cy="446477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lIns="81258" tIns="40629" rIns="81258" bIns="40629" anchor="ctr"/>
          <a:lstStyle/>
          <a:p>
            <a:pPr defTabSz="867993" eaLnBrk="0" fontAlgn="auto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60000"/>
              <a:buFont typeface="Wingdings" pitchFamily="2" charset="2"/>
              <a:buChar char="l"/>
              <a:defRPr/>
            </a:pPr>
            <a:r>
              <a:rPr kumimoji="1" lang="zh-CN" altLang="en-US" sz="1400" dirty="0">
                <a:latin typeface="楷体" pitchFamily="49" charset="-122"/>
                <a:ea typeface="楷体" pitchFamily="49" charset="-122"/>
              </a:rPr>
              <a:t>控股股东大量房地产项目，仍在扩张，上市公司股权</a:t>
            </a:r>
            <a:r>
              <a:rPr kumimoji="1" lang="en-US" altLang="zh-CN" sz="1400" dirty="0">
                <a:latin typeface="楷体" pitchFamily="49" charset="-122"/>
                <a:ea typeface="楷体" pitchFamily="49" charset="-122"/>
              </a:rPr>
              <a:t>100%</a:t>
            </a:r>
            <a:r>
              <a:rPr kumimoji="1" lang="zh-CN" altLang="en-US" sz="1400" dirty="0">
                <a:latin typeface="楷体" pitchFamily="49" charset="-122"/>
                <a:ea typeface="楷体" pitchFamily="49" charset="-122"/>
              </a:rPr>
              <a:t>质押，融资渠道非常局限。</a:t>
            </a:r>
            <a:endParaRPr kumimoji="1" lang="en-US" altLang="zh-CN" sz="1400" dirty="0">
              <a:latin typeface="楷体" pitchFamily="49" charset="-122"/>
              <a:ea typeface="楷体" pitchFamily="49" charset="-122"/>
            </a:endParaRPr>
          </a:p>
          <a:p>
            <a:pPr defTabSz="867993" eaLnBrk="0" fontAlgn="auto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60000"/>
              <a:buFont typeface="Wingdings" pitchFamily="2" charset="2"/>
              <a:buChar char="l"/>
              <a:defRPr/>
            </a:pPr>
            <a:r>
              <a:rPr kumimoji="1" lang="zh-CN" altLang="en-US" sz="1400" dirty="0">
                <a:latin typeface="楷体" pitchFamily="49" charset="-122"/>
                <a:ea typeface="楷体" pitchFamily="49" charset="-122"/>
              </a:rPr>
              <a:t>与控股股东存在同业竞争，目前仅剩余一个杭州地产项目，两年前转型影视失败。</a:t>
            </a:r>
            <a:endParaRPr kumimoji="1" lang="en-US" altLang="zh-CN" sz="1400" dirty="0">
              <a:latin typeface="楷体" pitchFamily="49" charset="-122"/>
              <a:ea typeface="楷体" pitchFamily="49" charset="-122"/>
            </a:endParaRPr>
          </a:p>
          <a:p>
            <a:pPr defTabSz="867993" eaLnBrk="0" fontAlgn="auto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60000"/>
              <a:buFont typeface="Wingdings" pitchFamily="2" charset="2"/>
              <a:buChar char="l"/>
              <a:defRPr/>
            </a:pPr>
            <a:r>
              <a:rPr kumimoji="1" lang="zh-CN" altLang="en-US" sz="1400" dirty="0">
                <a:latin typeface="楷体" pitchFamily="49" charset="-122"/>
                <a:ea typeface="楷体" pitchFamily="49" charset="-122"/>
              </a:rPr>
              <a:t>近年，杭州地产涨幅全国居前，市场火爆。</a:t>
            </a:r>
            <a:endParaRPr kumimoji="1" lang="en-US" altLang="zh-CN" sz="1400" dirty="0">
              <a:latin typeface="楷体" pitchFamily="49" charset="-122"/>
              <a:ea typeface="楷体" pitchFamily="49" charset="-122"/>
            </a:endParaRPr>
          </a:p>
          <a:p>
            <a:pPr defTabSz="867993" eaLnBrk="0" fontAlgn="auto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60000"/>
              <a:buFont typeface="Wingdings" pitchFamily="2" charset="2"/>
              <a:buChar char="l"/>
              <a:defRPr/>
            </a:pPr>
            <a:r>
              <a:rPr kumimoji="1" lang="zh-CN" altLang="en-US" sz="1400" dirty="0">
                <a:latin typeface="楷体" pitchFamily="49" charset="-122"/>
                <a:ea typeface="楷体" pitchFamily="49" charset="-122"/>
              </a:rPr>
              <a:t>以解决同业竞争和谋求转型为由，公司与大股东频繁发生地产相关的资产交易。</a:t>
            </a:r>
            <a:endParaRPr kumimoji="1" lang="en-US" altLang="zh-CN" sz="1400" dirty="0">
              <a:latin typeface="楷体" pitchFamily="49" charset="-122"/>
              <a:ea typeface="楷体" pitchFamily="49" charset="-122"/>
            </a:endParaRPr>
          </a:p>
          <a:p>
            <a:pPr defTabSz="867993" eaLnBrk="0" fontAlgn="auto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60000"/>
              <a:buFont typeface="Wingdings" pitchFamily="2" charset="2"/>
              <a:buChar char="l"/>
              <a:defRPr/>
            </a:pPr>
            <a:r>
              <a:rPr kumimoji="1" lang="zh-CN" altLang="en-US" sz="1400" dirty="0">
                <a:latin typeface="楷体" pitchFamily="49" charset="-122"/>
                <a:ea typeface="楷体" pitchFamily="49" charset="-122"/>
              </a:rPr>
              <a:t>截止公告日，股东仍拖欠公司前次交易款项</a:t>
            </a:r>
            <a:r>
              <a:rPr kumimoji="1" lang="en-US" altLang="zh-CN" sz="1400" dirty="0">
                <a:latin typeface="楷体" pitchFamily="49" charset="-122"/>
                <a:ea typeface="楷体" pitchFamily="49" charset="-122"/>
              </a:rPr>
              <a:t>2</a:t>
            </a:r>
            <a:r>
              <a:rPr kumimoji="1" lang="zh-CN" altLang="en-US" sz="1400" dirty="0">
                <a:latin typeface="楷体" pitchFamily="49" charset="-122"/>
                <a:ea typeface="楷体" pitchFamily="49" charset="-122"/>
              </a:rPr>
              <a:t>亿元资金。</a:t>
            </a:r>
            <a:endParaRPr kumimoji="1" lang="en-US" altLang="zh-CN" sz="1400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284663" y="1268192"/>
            <a:ext cx="4464050" cy="32504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1324" tIns="40661" rIns="81324" bIns="40661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pPr algn="ctr" defTabSz="906393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zh-CN" altLang="en-US" sz="1400" b="1" dirty="0" smtClean="0">
                <a:solidFill>
                  <a:srgbClr val="0C507F"/>
                </a:solidFill>
                <a:latin typeface="楷体" pitchFamily="49" charset="-122"/>
                <a:ea typeface="楷体" pitchFamily="49" charset="-122"/>
              </a:rPr>
              <a:t>公司公告和监管判断</a:t>
            </a:r>
            <a:endParaRPr lang="zh-CN" altLang="en-US" sz="1400" b="1" dirty="0">
              <a:solidFill>
                <a:srgbClr val="0C507F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9463" name="TextBox 6"/>
          <p:cNvSpPr txBox="1">
            <a:spLocks noChangeArrowheads="1"/>
          </p:cNvSpPr>
          <p:nvPr/>
        </p:nvSpPr>
        <p:spPr bwMode="auto">
          <a:xfrm>
            <a:off x="8604250" y="6421797"/>
            <a:ext cx="43180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1100">
                <a:latin typeface="Times New Roman" pitchFamily="18" charset="0"/>
                <a:cs typeface="Times New Roman" pitchFamily="18" charset="0"/>
              </a:rPr>
              <a:t>12</a:t>
            </a:r>
            <a:endParaRPr lang="zh-CN" altLang="en-US" sz="11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19"/>
          <p:cNvSpPr txBox="1">
            <a:spLocks noChangeArrowheads="1"/>
          </p:cNvSpPr>
          <p:nvPr/>
        </p:nvSpPr>
        <p:spPr bwMode="auto">
          <a:xfrm>
            <a:off x="2771776" y="611359"/>
            <a:ext cx="54006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000" dirty="0" smtClean="0">
                <a:latin typeface="楷体" pitchFamily="49" charset="-122"/>
                <a:ea typeface="楷体" pitchFamily="49" charset="-122"/>
              </a:rPr>
              <a:t>现金</a:t>
            </a:r>
            <a:r>
              <a:rPr lang="zh-CN" altLang="en-US" sz="2000" dirty="0">
                <a:latin typeface="楷体" pitchFamily="49" charset="-122"/>
                <a:ea typeface="楷体" pitchFamily="49" charset="-122"/>
              </a:rPr>
              <a:t>收购实控</a:t>
            </a:r>
            <a:r>
              <a:rPr lang="zh-CN" altLang="en-US" sz="2000" dirty="0" smtClean="0">
                <a:latin typeface="楷体" pitchFamily="49" charset="-122"/>
                <a:ea typeface="楷体" pitchFamily="49" charset="-122"/>
              </a:rPr>
              <a:t>人金融资产</a:t>
            </a:r>
            <a:endParaRPr lang="zh-CN" altLang="en-US" sz="2000" dirty="0">
              <a:latin typeface="楷体" pitchFamily="49" charset="-122"/>
              <a:ea typeface="楷体" pitchFamily="49" charset="-122"/>
            </a:endParaRPr>
          </a:p>
        </p:txBody>
      </p:sp>
      <p:graphicFrame>
        <p:nvGraphicFramePr>
          <p:cNvPr id="63" name="图示 62"/>
          <p:cNvGraphicFramePr/>
          <p:nvPr/>
        </p:nvGraphicFramePr>
        <p:xfrm>
          <a:off x="4283968" y="1703822"/>
          <a:ext cx="4432544" cy="46281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0" name="矩形 29"/>
          <p:cNvSpPr/>
          <p:nvPr/>
        </p:nvSpPr>
        <p:spPr>
          <a:xfrm>
            <a:off x="611189" y="1268192"/>
            <a:ext cx="3024187" cy="32504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1324" tIns="40661" rIns="81324" bIns="40661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pPr algn="ctr" defTabSz="906393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zh-CN" altLang="en-US" sz="1400" b="1" dirty="0" smtClean="0">
                <a:solidFill>
                  <a:srgbClr val="0C507F"/>
                </a:solidFill>
                <a:latin typeface="楷体" pitchFamily="49" charset="-122"/>
                <a:ea typeface="楷体" pitchFamily="49" charset="-122"/>
              </a:rPr>
              <a:t>公司情况</a:t>
            </a:r>
            <a:endParaRPr lang="zh-CN" altLang="en-US" sz="1400" b="1" dirty="0">
              <a:solidFill>
                <a:srgbClr val="0C507F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65" name="Rectangle 15"/>
          <p:cNvSpPr>
            <a:spLocks noChangeArrowheads="1"/>
          </p:cNvSpPr>
          <p:nvPr/>
        </p:nvSpPr>
        <p:spPr bwMode="auto">
          <a:xfrm>
            <a:off x="609601" y="1701027"/>
            <a:ext cx="3025775" cy="446477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lIns="81258" tIns="40629" rIns="81258" bIns="40629" anchor="ctr"/>
          <a:lstStyle/>
          <a:p>
            <a:pPr defTabSz="867993" eaLnBrk="0" fontAlgn="auto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60000"/>
              <a:buFont typeface="Wingdings" pitchFamily="2" charset="2"/>
              <a:buChar char="l"/>
              <a:defRPr/>
            </a:pPr>
            <a:r>
              <a:rPr kumimoji="1" lang="zh-CN" altLang="en-US" sz="1400" dirty="0">
                <a:latin typeface="楷体" pitchFamily="49" charset="-122"/>
                <a:ea typeface="楷体" pitchFamily="49" charset="-122"/>
              </a:rPr>
              <a:t>实际控制</a:t>
            </a:r>
            <a:r>
              <a:rPr kumimoji="1" lang="zh-CN" altLang="en-US" sz="1400" dirty="0" smtClean="0">
                <a:latin typeface="楷体" pitchFamily="49" charset="-122"/>
                <a:ea typeface="楷体" pitchFamily="49" charset="-122"/>
              </a:rPr>
              <a:t>人大量</a:t>
            </a:r>
            <a:r>
              <a:rPr kumimoji="1" lang="zh-CN" altLang="en-US" sz="1400" dirty="0">
                <a:latin typeface="楷体" pitchFamily="49" charset="-122"/>
                <a:ea typeface="楷体" pitchFamily="49" charset="-122"/>
              </a:rPr>
              <a:t>布局地产和金融产业，面临重大资金压力和金融监管</a:t>
            </a:r>
            <a:r>
              <a:rPr kumimoji="1" lang="zh-CN" altLang="en-US" sz="1400" dirty="0" smtClean="0">
                <a:latin typeface="楷体" pitchFamily="49" charset="-122"/>
                <a:ea typeface="楷体" pitchFamily="49" charset="-122"/>
              </a:rPr>
              <a:t>风险。</a:t>
            </a:r>
            <a:endParaRPr kumimoji="1" lang="en-US" altLang="zh-CN" sz="1400" dirty="0">
              <a:latin typeface="楷体" pitchFamily="49" charset="-122"/>
              <a:ea typeface="楷体" pitchFamily="49" charset="-122"/>
            </a:endParaRPr>
          </a:p>
          <a:p>
            <a:pPr defTabSz="867993" eaLnBrk="0" fontAlgn="auto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60000"/>
              <a:buFont typeface="Wingdings" pitchFamily="2" charset="2"/>
              <a:buChar char="l"/>
              <a:defRPr/>
            </a:pPr>
            <a:r>
              <a:rPr kumimoji="1" lang="zh-CN" altLang="en-US" sz="1400" dirty="0">
                <a:latin typeface="楷体" pitchFamily="49" charset="-122"/>
                <a:ea typeface="楷体" pitchFamily="49" charset="-122"/>
              </a:rPr>
              <a:t>上市公司近年大力发展商业地产，经营业绩和现金流良好，此交易前已参股两家银行。</a:t>
            </a:r>
            <a:endParaRPr kumimoji="1" lang="en-US" altLang="zh-CN" sz="1400" dirty="0">
              <a:latin typeface="楷体" pitchFamily="49" charset="-122"/>
              <a:ea typeface="楷体" pitchFamily="49" charset="-122"/>
            </a:endParaRPr>
          </a:p>
          <a:p>
            <a:pPr defTabSz="867993" eaLnBrk="0" fontAlgn="auto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60000"/>
              <a:buFont typeface="Wingdings" pitchFamily="2" charset="2"/>
              <a:buChar char="l"/>
              <a:defRPr/>
            </a:pPr>
            <a:r>
              <a:rPr kumimoji="1" lang="en-US" altLang="zh-CN" sz="1400" dirty="0">
                <a:latin typeface="楷体" pitchFamily="49" charset="-122"/>
                <a:ea typeface="楷体" pitchFamily="49" charset="-122"/>
              </a:rPr>
              <a:t>2018</a:t>
            </a:r>
            <a:r>
              <a:rPr kumimoji="1" lang="zh-CN" altLang="en-US" sz="1400" dirty="0">
                <a:latin typeface="楷体" pitchFamily="49" charset="-122"/>
                <a:ea typeface="楷体" pitchFamily="49" charset="-122"/>
              </a:rPr>
              <a:t>年</a:t>
            </a:r>
            <a:r>
              <a:rPr kumimoji="1" lang="en-US" altLang="zh-CN" sz="1400" dirty="0">
                <a:latin typeface="楷体" pitchFamily="49" charset="-122"/>
                <a:ea typeface="楷体" pitchFamily="49" charset="-122"/>
              </a:rPr>
              <a:t>1</a:t>
            </a:r>
            <a:r>
              <a:rPr kumimoji="1" lang="zh-CN" altLang="en-US" sz="1400" dirty="0">
                <a:latin typeface="楷体" pitchFamily="49" charset="-122"/>
                <a:ea typeface="楷体" pitchFamily="49" charset="-122"/>
              </a:rPr>
              <a:t>月份，原银监会</a:t>
            </a:r>
            <a:r>
              <a:rPr kumimoji="1" lang="en-US" altLang="zh-CN" sz="1400" dirty="0">
                <a:latin typeface="楷体" pitchFamily="49" charset="-122"/>
                <a:ea typeface="楷体" pitchFamily="49" charset="-122"/>
              </a:rPr>
              <a:t>《</a:t>
            </a:r>
            <a:r>
              <a:rPr kumimoji="1" lang="zh-CN" altLang="en-US" sz="1400" dirty="0">
                <a:latin typeface="楷体" pitchFamily="49" charset="-122"/>
                <a:ea typeface="楷体" pitchFamily="49" charset="-122"/>
              </a:rPr>
              <a:t>银行股权管理暂行办法</a:t>
            </a:r>
            <a:r>
              <a:rPr kumimoji="1" lang="en-US" altLang="zh-CN" sz="1400" dirty="0">
                <a:latin typeface="楷体" pitchFamily="49" charset="-122"/>
                <a:ea typeface="楷体" pitchFamily="49" charset="-122"/>
              </a:rPr>
              <a:t>》</a:t>
            </a:r>
            <a:r>
              <a:rPr kumimoji="1" lang="zh-CN" altLang="en-US" sz="1400" dirty="0">
                <a:latin typeface="楷体" pitchFamily="49" charset="-122"/>
                <a:ea typeface="楷体" pitchFamily="49" charset="-122"/>
              </a:rPr>
              <a:t>，其中涉及“两参”“一控”的规定；</a:t>
            </a:r>
            <a:endParaRPr kumimoji="1" lang="en-US" altLang="zh-CN" sz="1400" dirty="0">
              <a:latin typeface="楷体" pitchFamily="49" charset="-122"/>
              <a:ea typeface="楷体" pitchFamily="49" charset="-122"/>
            </a:endParaRPr>
          </a:p>
          <a:p>
            <a:pPr defTabSz="867993" eaLnBrk="0" fontAlgn="auto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60000"/>
              <a:buFont typeface="Wingdings" pitchFamily="2" charset="2"/>
              <a:buChar char="l"/>
              <a:defRPr/>
            </a:pPr>
            <a:r>
              <a:rPr kumimoji="1" lang="zh-CN" altLang="en-US" sz="1400" dirty="0">
                <a:latin typeface="楷体" pitchFamily="49" charset="-122"/>
                <a:ea typeface="楷体" pitchFamily="49" charset="-122"/>
              </a:rPr>
              <a:t>去杠杆宏观背景下，部分农商行不良资产存在较大隐含，少数已技术性破产。</a:t>
            </a:r>
            <a:endParaRPr kumimoji="1" lang="en-US" altLang="zh-CN" sz="1400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284663" y="1268192"/>
            <a:ext cx="4464050" cy="32504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1324" tIns="40661" rIns="81324" bIns="40661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pPr algn="ctr" defTabSz="906393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zh-CN" altLang="en-US" sz="1400" b="1" dirty="0" smtClean="0">
                <a:solidFill>
                  <a:srgbClr val="0C507F"/>
                </a:solidFill>
                <a:latin typeface="楷体" pitchFamily="49" charset="-122"/>
                <a:ea typeface="楷体" pitchFamily="49" charset="-122"/>
              </a:rPr>
              <a:t>公司公告和监管判断</a:t>
            </a:r>
            <a:endParaRPr lang="zh-CN" altLang="en-US" sz="1400" b="1" dirty="0">
              <a:solidFill>
                <a:srgbClr val="0C507F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20487" name="TextBox 6"/>
          <p:cNvSpPr txBox="1">
            <a:spLocks noChangeArrowheads="1"/>
          </p:cNvSpPr>
          <p:nvPr/>
        </p:nvSpPr>
        <p:spPr bwMode="auto">
          <a:xfrm>
            <a:off x="8604250" y="6421797"/>
            <a:ext cx="43180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1100">
                <a:latin typeface="Times New Roman" pitchFamily="18" charset="0"/>
                <a:cs typeface="Times New Roman" pitchFamily="18" charset="0"/>
              </a:rPr>
              <a:t>13</a:t>
            </a:r>
            <a:endParaRPr lang="zh-CN" altLang="en-US" sz="11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Oval 15"/>
          <p:cNvSpPr>
            <a:spLocks noChangeArrowheads="1"/>
          </p:cNvSpPr>
          <p:nvPr/>
        </p:nvSpPr>
        <p:spPr bwMode="auto">
          <a:xfrm>
            <a:off x="914400" y="2197862"/>
            <a:ext cx="7672388" cy="3311107"/>
          </a:xfrm>
          <a:prstGeom prst="ellipse">
            <a:avLst/>
          </a:prstGeom>
          <a:noFill/>
          <a:ln w="152400">
            <a:solidFill>
              <a:srgbClr val="C6C7DE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 altLang="zh-CN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255589" y="139788"/>
            <a:ext cx="8281987" cy="1091352"/>
          </a:xfrm>
        </p:spPr>
        <p:txBody>
          <a:bodyPr/>
          <a:lstStyle/>
          <a:p>
            <a:endParaRPr lang="en-GB" altLang="zh-CN" sz="2000" dirty="0" smtClean="0">
              <a:latin typeface="Arial" pitchFamily="34" charset="0"/>
            </a:endParaRP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3308351" y="2819325"/>
            <a:ext cx="2747963" cy="1953654"/>
            <a:chOff x="2084" y="1886"/>
            <a:chExt cx="1731" cy="1022"/>
          </a:xfrm>
        </p:grpSpPr>
        <p:sp>
          <p:nvSpPr>
            <p:cNvPr id="14346" name="Oval 4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2224" y="2155"/>
              <a:ext cx="1424" cy="484"/>
            </a:xfrm>
            <a:prstGeom prst="ellipse">
              <a:avLst/>
            </a:prstGeom>
            <a:solidFill>
              <a:schemeClr val="tx2"/>
            </a:solidFill>
            <a:ln w="6350">
              <a:solidFill>
                <a:schemeClr val="accent1"/>
              </a:solidFill>
              <a:round/>
              <a:headEnd type="none" w="sm" len="sm"/>
              <a:tailEnd type="none" w="sm" len="sm"/>
            </a:ln>
          </p:spPr>
          <p:txBody>
            <a:bodyPr lIns="0" tIns="0" rIns="0" bIns="0" anchor="ctr" anchorCtr="1"/>
            <a:lstStyle/>
            <a:p>
              <a:pPr algn="ctr" defTabSz="762000">
                <a:spcBef>
                  <a:spcPct val="40000"/>
                </a:spcBef>
              </a:pPr>
              <a:r>
                <a:rPr lang="zh-CN" altLang="en-US" sz="1600" b="1" dirty="0" smtClean="0">
                  <a:solidFill>
                    <a:schemeClr val="bg1"/>
                  </a:solidFill>
                  <a:latin typeface="Univers 45 Light"/>
                </a:rPr>
                <a:t>最新监管实例</a:t>
              </a:r>
              <a:endParaRPr lang="en-GB" sz="1600" b="1" dirty="0">
                <a:solidFill>
                  <a:schemeClr val="bg1"/>
                </a:solidFill>
                <a:latin typeface="Univers 45 Light"/>
              </a:endParaRPr>
            </a:p>
          </p:txBody>
        </p:sp>
        <p:sp>
          <p:nvSpPr>
            <p:cNvPr id="100357" name="AutoShape 5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 rot="2700000" flipH="1" flipV="1">
              <a:off x="3444" y="1824"/>
              <a:ext cx="293" cy="449"/>
            </a:xfrm>
            <a:prstGeom prst="upArrow">
              <a:avLst>
                <a:gd name="adj1" fmla="val 64704"/>
                <a:gd name="adj2" fmla="val 51647"/>
              </a:avLst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tint val="63922"/>
                    <a:invGamma/>
                  </a:schemeClr>
                </a:gs>
              </a:gsLst>
              <a:lin ang="5400000" scaled="1"/>
            </a:gradFill>
            <a:ln w="6350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00358" name="AutoShape 6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 rot="18900000" flipV="1">
              <a:off x="2163" y="1807"/>
              <a:ext cx="292" cy="449"/>
            </a:xfrm>
            <a:prstGeom prst="upArrow">
              <a:avLst>
                <a:gd name="adj1" fmla="val 64704"/>
                <a:gd name="adj2" fmla="val 51647"/>
              </a:avLst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tint val="63922"/>
                    <a:invGamma/>
                  </a:schemeClr>
                </a:gs>
              </a:gsLst>
              <a:lin ang="5400000" scaled="1"/>
            </a:gradFill>
            <a:ln w="6350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00359" name="AutoShape 7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 rot="18900000" flipH="1">
              <a:off x="3445" y="2517"/>
              <a:ext cx="292" cy="449"/>
            </a:xfrm>
            <a:prstGeom prst="upArrow">
              <a:avLst>
                <a:gd name="adj1" fmla="val 64704"/>
                <a:gd name="adj2" fmla="val 51647"/>
              </a:avLst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tint val="63922"/>
                    <a:invGamma/>
                  </a:schemeClr>
                </a:gs>
              </a:gsLst>
              <a:lin ang="5400000" scaled="1"/>
            </a:gradFill>
            <a:ln w="6350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00360" name="AutoShape 8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 rot="2700000">
              <a:off x="2163" y="2539"/>
              <a:ext cx="292" cy="449"/>
            </a:xfrm>
            <a:prstGeom prst="upArrow">
              <a:avLst>
                <a:gd name="adj1" fmla="val 64704"/>
                <a:gd name="adj2" fmla="val 51647"/>
              </a:avLst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tint val="63922"/>
                    <a:invGamma/>
                  </a:schemeClr>
                </a:gs>
              </a:gsLst>
              <a:lin ang="5400000" scaled="1"/>
            </a:gradFill>
            <a:ln w="6350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</p:grpSp>
      <p:sp>
        <p:nvSpPr>
          <p:cNvPr id="14341" name="Oval 9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66800" y="2081652"/>
            <a:ext cx="2343150" cy="976827"/>
          </a:xfrm>
          <a:prstGeom prst="ellipse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anchor="ctr" anchorCtr="1"/>
          <a:lstStyle/>
          <a:p>
            <a:pPr algn="ctr" defTabSz="762000">
              <a:spcBef>
                <a:spcPct val="40000"/>
              </a:spcBef>
            </a:pPr>
            <a:r>
              <a:rPr lang="zh-CN" altLang="en-US" sz="1400" b="1" dirty="0" smtClean="0">
                <a:solidFill>
                  <a:schemeClr val="bg2">
                    <a:lumMod val="75000"/>
                  </a:schemeClr>
                </a:solidFill>
                <a:latin typeface="Univers 45 Light"/>
                <a:ea typeface="+mn-ea"/>
              </a:rPr>
              <a:t>关联方现金</a:t>
            </a:r>
            <a:endParaRPr lang="en-US" altLang="zh-CN" sz="1400" b="1" dirty="0" smtClean="0">
              <a:solidFill>
                <a:schemeClr val="bg2">
                  <a:lumMod val="75000"/>
                </a:schemeClr>
              </a:solidFill>
              <a:latin typeface="Univers 45 Light"/>
              <a:ea typeface="+mn-ea"/>
            </a:endParaRPr>
          </a:p>
          <a:p>
            <a:pPr algn="ctr" defTabSz="762000">
              <a:spcBef>
                <a:spcPct val="40000"/>
              </a:spcBef>
            </a:pPr>
            <a:r>
              <a:rPr lang="zh-CN" altLang="en-US" sz="1400" b="1" dirty="0" smtClean="0">
                <a:solidFill>
                  <a:schemeClr val="bg2">
                    <a:lumMod val="75000"/>
                  </a:schemeClr>
                </a:solidFill>
                <a:latin typeface="Univers 45 Light"/>
                <a:ea typeface="+mn-ea"/>
              </a:rPr>
              <a:t>资产交易</a:t>
            </a:r>
            <a:endParaRPr lang="en-GB" altLang="en-US" sz="1400" b="1" dirty="0" smtClean="0">
              <a:solidFill>
                <a:schemeClr val="bg2">
                  <a:lumMod val="75000"/>
                </a:schemeClr>
              </a:solidFill>
              <a:latin typeface="Univers 45 Light"/>
              <a:ea typeface="+mn-ea"/>
            </a:endParaRPr>
          </a:p>
        </p:txBody>
      </p:sp>
      <p:sp>
        <p:nvSpPr>
          <p:cNvPr id="14342" name="Oval 10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810250" y="2081652"/>
            <a:ext cx="2343150" cy="917881"/>
          </a:xfrm>
          <a:prstGeom prst="ellipse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anchor="ctr" anchorCtr="1"/>
          <a:lstStyle/>
          <a:p>
            <a:pPr algn="ctr" defTabSz="762000">
              <a:spcBef>
                <a:spcPct val="40000"/>
              </a:spcBef>
            </a:pPr>
            <a:r>
              <a:rPr lang="zh-CN" altLang="en-US" sz="1400" b="1" dirty="0" smtClean="0">
                <a:solidFill>
                  <a:schemeClr val="bg2">
                    <a:lumMod val="75000"/>
                  </a:schemeClr>
                </a:solidFill>
                <a:latin typeface="Univers 45 Light"/>
              </a:rPr>
              <a:t>停复牌</a:t>
            </a:r>
            <a:endParaRPr lang="en-GB" sz="1400" b="1" dirty="0">
              <a:solidFill>
                <a:schemeClr val="bg2">
                  <a:lumMod val="75000"/>
                </a:schemeClr>
              </a:solidFill>
              <a:latin typeface="Univers 45 Light"/>
            </a:endParaRPr>
          </a:p>
        </p:txBody>
      </p:sp>
      <p:sp>
        <p:nvSpPr>
          <p:cNvPr id="14343" name="Oval 11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181100" y="4648350"/>
            <a:ext cx="2343150" cy="990301"/>
          </a:xfrm>
          <a:prstGeom prst="ellipse">
            <a:avLst/>
          </a:prstGeom>
          <a:solidFill>
            <a:srgbClr val="7881B4"/>
          </a:solidFill>
          <a:ln w="635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lIns="0" tIns="0" rIns="0" bIns="0" anchor="ctr" anchorCtr="1"/>
          <a:lstStyle/>
          <a:p>
            <a:pPr algn="ctr" defTabSz="762000">
              <a:spcBef>
                <a:spcPct val="40000"/>
              </a:spcBef>
            </a:pPr>
            <a:r>
              <a:rPr lang="zh-CN" altLang="en-US" sz="1600" b="1" dirty="0" smtClean="0">
                <a:solidFill>
                  <a:schemeClr val="bg1"/>
                </a:solidFill>
                <a:latin typeface="Univers 45 Light"/>
                <a:ea typeface="宋体" pitchFamily="2" charset="-122"/>
              </a:rPr>
              <a:t>防范高风险公司</a:t>
            </a:r>
            <a:endParaRPr lang="en-US" altLang="zh-CN" sz="1600" b="1" dirty="0" smtClean="0">
              <a:solidFill>
                <a:schemeClr val="bg1"/>
              </a:solidFill>
              <a:latin typeface="Univers 45 Light"/>
              <a:ea typeface="宋体" pitchFamily="2" charset="-122"/>
            </a:endParaRPr>
          </a:p>
          <a:p>
            <a:pPr algn="ctr" defTabSz="762000">
              <a:spcBef>
                <a:spcPct val="40000"/>
              </a:spcBef>
            </a:pPr>
            <a:r>
              <a:rPr lang="zh-CN" altLang="en-US" sz="1600" b="1" dirty="0" smtClean="0">
                <a:solidFill>
                  <a:schemeClr val="bg1"/>
                </a:solidFill>
                <a:latin typeface="Univers 45 Light"/>
                <a:ea typeface="宋体" pitchFamily="2" charset="-122"/>
              </a:rPr>
              <a:t>风险外溢</a:t>
            </a:r>
            <a:endParaRPr lang="en-GB" altLang="en-US" sz="1600" b="1" dirty="0" smtClean="0">
              <a:solidFill>
                <a:schemeClr val="bg1"/>
              </a:solidFill>
              <a:latin typeface="Univers 45 Light"/>
              <a:ea typeface="宋体" pitchFamily="2" charset="-122"/>
            </a:endParaRPr>
          </a:p>
        </p:txBody>
      </p:sp>
      <p:sp>
        <p:nvSpPr>
          <p:cNvPr id="14344" name="Oval 12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732463" y="4648350"/>
            <a:ext cx="2343150" cy="990301"/>
          </a:xfrm>
          <a:prstGeom prst="ellipse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anchor="ctr" anchorCtr="1"/>
          <a:lstStyle/>
          <a:p>
            <a:pPr algn="ctr" defTabSz="762000">
              <a:spcBef>
                <a:spcPct val="40000"/>
              </a:spcBef>
            </a:pPr>
            <a:r>
              <a:rPr lang="zh-CN" altLang="en-US" sz="1400" b="1" dirty="0" smtClean="0">
                <a:solidFill>
                  <a:schemeClr val="bg2">
                    <a:lumMod val="75000"/>
                  </a:schemeClr>
                </a:solidFill>
                <a:latin typeface="Univers 45 Light"/>
              </a:rPr>
              <a:t>财务造假</a:t>
            </a:r>
            <a:endParaRPr lang="en-GB" sz="1400" b="1" dirty="0">
              <a:solidFill>
                <a:schemeClr val="bg2">
                  <a:lumMod val="75000"/>
                </a:schemeClr>
              </a:solidFill>
              <a:latin typeface="Univers 45 Light"/>
            </a:endParaRPr>
          </a:p>
        </p:txBody>
      </p:sp>
      <p:sp>
        <p:nvSpPr>
          <p:cNvPr id="14345" name="TextBox 13"/>
          <p:cNvSpPr txBox="1">
            <a:spLocks noChangeArrowheads="1"/>
          </p:cNvSpPr>
          <p:nvPr/>
        </p:nvSpPr>
        <p:spPr bwMode="auto">
          <a:xfrm>
            <a:off x="8675689" y="6421797"/>
            <a:ext cx="288925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1100">
                <a:latin typeface="Times New Roman" pitchFamily="18" charset="0"/>
                <a:cs typeface="Times New Roman" pitchFamily="18" charset="0"/>
              </a:rPr>
              <a:t>7</a:t>
            </a:r>
            <a:endParaRPr lang="zh-CN" altLang="en-US" sz="110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" val="TRU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V_TOP" val="390.875"/>
  <p:tag name="ADV_LEFT" val="31.375"/>
  <p:tag name="ADV_HEIGHT" val="49.5"/>
  <p:tag name="ADV_WIDTH" val="29.7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" val="TRU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V_TOP" val="237.75"/>
  <p:tag name="ADV_LEFT" val="21.5"/>
  <p:tag name="ADV_HEIGHT" val="30.375"/>
  <p:tag name="ADV_WIDTH" val="238.12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V_TOP" val="237.75"/>
  <p:tag name="ADV_LEFT" val="21.5"/>
  <p:tag name="ADV_HEIGHT" val="30.375"/>
  <p:tag name="ADV_WIDTH" val="238.12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V_TOP" val="237.75"/>
  <p:tag name="ADV_LEFT" val="21.5"/>
  <p:tag name="ADV_HEIGHT" val="30.375"/>
  <p:tag name="ADV_WIDTH" val="238.12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V_TOP" val="237.75"/>
  <p:tag name="ADV_LEFT" val="21.5"/>
  <p:tag name="ADV_HEIGHT" val="30.375"/>
  <p:tag name="ADV_WIDTH" val="238.12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V_TOP" val="237.75"/>
  <p:tag name="ADV_LEFT" val="21.5"/>
  <p:tag name="ADV_HEIGHT" val="30.375"/>
  <p:tag name="ADV_WIDTH" val="238.12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V_TOP" val="390.875"/>
  <p:tag name="ADV_LEFT" val="31.375"/>
  <p:tag name="ADV_HEIGHT" val="49.5"/>
  <p:tag name="ADV_WIDTH" val="29.7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V_TOP" val="390.875"/>
  <p:tag name="ADV_LEFT" val="31.375"/>
  <p:tag name="ADV_HEIGHT" val="49.5"/>
  <p:tag name="ADV_WIDTH" val="29.7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V_TOP" val="390.875"/>
  <p:tag name="ADV_LEFT" val="31.375"/>
  <p:tag name="ADV_HEIGHT" val="49.5"/>
  <p:tag name="ADV_WIDTH" val="29.7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V_TOP" val="237.75"/>
  <p:tag name="ADV_LEFT" val="21.5"/>
  <p:tag name="ADV_HEIGHT" val="30.375"/>
  <p:tag name="ADV_WIDTH" val="238.125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V_TOP" val="390.875"/>
  <p:tag name="ADV_LEFT" val="31.375"/>
  <p:tag name="ADV_HEIGHT" val="49.5"/>
  <p:tag name="ADV_WIDTH" val="29.7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" val="TRU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V_TOP" val="237.75"/>
  <p:tag name="ADV_LEFT" val="21.5"/>
  <p:tag name="ADV_HEIGHT" val="30.375"/>
  <p:tag name="ADV_WIDTH" val="238.125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V_TOP" val="237.75"/>
  <p:tag name="ADV_LEFT" val="21.5"/>
  <p:tag name="ADV_HEIGHT" val="30.375"/>
  <p:tag name="ADV_WIDTH" val="238.125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V_TOP" val="237.75"/>
  <p:tag name="ADV_LEFT" val="21.5"/>
  <p:tag name="ADV_HEIGHT" val="30.375"/>
  <p:tag name="ADV_WIDTH" val="238.125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V_TOP" val="237.75"/>
  <p:tag name="ADV_LEFT" val="21.5"/>
  <p:tag name="ADV_HEIGHT" val="30.375"/>
  <p:tag name="ADV_WIDTH" val="238.125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V_TOP" val="237.75"/>
  <p:tag name="ADV_LEFT" val="21.5"/>
  <p:tag name="ADV_HEIGHT" val="30.375"/>
  <p:tag name="ADV_WIDTH" val="238.125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V_TOP" val="390.875"/>
  <p:tag name="ADV_LEFT" val="31.375"/>
  <p:tag name="ADV_HEIGHT" val="49.5"/>
  <p:tag name="ADV_WIDTH" val="29.75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V_TOP" val="390.875"/>
  <p:tag name="ADV_LEFT" val="31.375"/>
  <p:tag name="ADV_HEIGHT" val="49.5"/>
  <p:tag name="ADV_WIDTH" val="29.75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V_TOP" val="390.875"/>
  <p:tag name="ADV_LEFT" val="31.375"/>
  <p:tag name="ADV_HEIGHT" val="49.5"/>
  <p:tag name="ADV_WIDTH" val="29.7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V_TOP" val="237.75"/>
  <p:tag name="ADV_LEFT" val="21.5"/>
  <p:tag name="ADV_HEIGHT" val="30.375"/>
  <p:tag name="ADV_WIDTH" val="238.125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V_TOP" val="390.875"/>
  <p:tag name="ADV_LEFT" val="31.375"/>
  <p:tag name="ADV_HEIGHT" val="49.5"/>
  <p:tag name="ADV_WIDTH" val="29.75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" val="TRU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V_TOP" val="237.75"/>
  <p:tag name="ADV_LEFT" val="21.5"/>
  <p:tag name="ADV_HEIGHT" val="30.375"/>
  <p:tag name="ADV_WIDTH" val="238.125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V_TOP" val="237.75"/>
  <p:tag name="ADV_LEFT" val="21.5"/>
  <p:tag name="ADV_HEIGHT" val="30.375"/>
  <p:tag name="ADV_WIDTH" val="238.125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V_TOP" val="237.75"/>
  <p:tag name="ADV_LEFT" val="21.5"/>
  <p:tag name="ADV_HEIGHT" val="30.375"/>
  <p:tag name="ADV_WIDTH" val="238.125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V_TOP" val="237.75"/>
  <p:tag name="ADV_LEFT" val="21.5"/>
  <p:tag name="ADV_HEIGHT" val="30.375"/>
  <p:tag name="ADV_WIDTH" val="238.125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V_TOP" val="237.75"/>
  <p:tag name="ADV_LEFT" val="21.5"/>
  <p:tag name="ADV_HEIGHT" val="30.375"/>
  <p:tag name="ADV_WIDTH" val="238.125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V_TOP" val="390.875"/>
  <p:tag name="ADV_LEFT" val="31.375"/>
  <p:tag name="ADV_HEIGHT" val="49.5"/>
  <p:tag name="ADV_WIDTH" val="29.75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V_TOP" val="390.875"/>
  <p:tag name="ADV_LEFT" val="31.375"/>
  <p:tag name="ADV_HEIGHT" val="49.5"/>
  <p:tag name="ADV_WIDTH" val="29.75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V_TOP" val="390.875"/>
  <p:tag name="ADV_LEFT" val="31.375"/>
  <p:tag name="ADV_HEIGHT" val="49.5"/>
  <p:tag name="ADV_WIDTH" val="29.7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V_TOP" val="237.75"/>
  <p:tag name="ADV_LEFT" val="21.5"/>
  <p:tag name="ADV_HEIGHT" val="30.375"/>
  <p:tag name="ADV_WIDTH" val="238.125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V_TOP" val="390.875"/>
  <p:tag name="ADV_LEFT" val="31.375"/>
  <p:tag name="ADV_HEIGHT" val="49.5"/>
  <p:tag name="ADV_WIDTH" val="29.75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" val="TRU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V_TOP" val="237.75"/>
  <p:tag name="ADV_LEFT" val="21.5"/>
  <p:tag name="ADV_HEIGHT" val="30.375"/>
  <p:tag name="ADV_WIDTH" val="238.125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V_TOP" val="237.75"/>
  <p:tag name="ADV_LEFT" val="21.5"/>
  <p:tag name="ADV_HEIGHT" val="30.375"/>
  <p:tag name="ADV_WIDTH" val="238.125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V_TOP" val="237.75"/>
  <p:tag name="ADV_LEFT" val="21.5"/>
  <p:tag name="ADV_HEIGHT" val="30.375"/>
  <p:tag name="ADV_WIDTH" val="238.125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V_TOP" val="237.75"/>
  <p:tag name="ADV_LEFT" val="21.5"/>
  <p:tag name="ADV_HEIGHT" val="30.375"/>
  <p:tag name="ADV_WIDTH" val="238.125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V_TOP" val="237.75"/>
  <p:tag name="ADV_LEFT" val="21.5"/>
  <p:tag name="ADV_HEIGHT" val="30.375"/>
  <p:tag name="ADV_WIDTH" val="238.125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V_TOP" val="390.875"/>
  <p:tag name="ADV_LEFT" val="31.375"/>
  <p:tag name="ADV_HEIGHT" val="49.5"/>
  <p:tag name="ADV_WIDTH" val="29.75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V_TOP" val="390.875"/>
  <p:tag name="ADV_LEFT" val="31.375"/>
  <p:tag name="ADV_HEIGHT" val="49.5"/>
  <p:tag name="ADV_WIDTH" val="29.75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V_TOP" val="390.875"/>
  <p:tag name="ADV_LEFT" val="31.375"/>
  <p:tag name="ADV_HEIGHT" val="49.5"/>
  <p:tag name="ADV_WIDTH" val="29.7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V_TOP" val="237.75"/>
  <p:tag name="ADV_LEFT" val="21.5"/>
  <p:tag name="ADV_HEIGHT" val="30.375"/>
  <p:tag name="ADV_WIDTH" val="238.125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V_TOP" val="390.875"/>
  <p:tag name="ADV_LEFT" val="31.375"/>
  <p:tag name="ADV_HEIGHT" val="49.5"/>
  <p:tag name="ADV_WIDTH" val="29.7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V_TOP" val="237.75"/>
  <p:tag name="ADV_LEFT" val="21.5"/>
  <p:tag name="ADV_HEIGHT" val="30.375"/>
  <p:tag name="ADV_WIDTH" val="238.12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V_TOP" val="390.875"/>
  <p:tag name="ADV_LEFT" val="31.375"/>
  <p:tag name="ADV_HEIGHT" val="49.5"/>
  <p:tag name="ADV_WIDTH" val="29.7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V_TOP" val="390.875"/>
  <p:tag name="ADV_LEFT" val="31.375"/>
  <p:tag name="ADV_HEIGHT" val="49.5"/>
  <p:tag name="ADV_WIDTH" val="29.7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V_TOP" val="390.875"/>
  <p:tag name="ADV_LEFT" val="31.375"/>
  <p:tag name="ADV_HEIGHT" val="49.5"/>
  <p:tag name="ADV_WIDTH" val="29.75"/>
</p:tagLst>
</file>

<file path=ppt/theme/theme1.xml><?xml version="1.0" encoding="utf-8"?>
<a:theme xmlns:a="http://schemas.openxmlformats.org/drawingml/2006/main" name="1_自定义设计方案">
  <a:themeElements>
    <a:clrScheme name="SSE配色">
      <a:dk1>
        <a:srgbClr val="0C507F"/>
      </a:dk1>
      <a:lt1>
        <a:srgbClr val="FFFFFF"/>
      </a:lt1>
      <a:dk2>
        <a:srgbClr val="A6630B"/>
      </a:dk2>
      <a:lt2>
        <a:srgbClr val="7DB8E2"/>
      </a:lt2>
      <a:accent1>
        <a:srgbClr val="FFC722"/>
      </a:accent1>
      <a:accent2>
        <a:srgbClr val="363ACD"/>
      </a:accent2>
      <a:accent3>
        <a:srgbClr val="FFCB5A"/>
      </a:accent3>
      <a:accent4>
        <a:srgbClr val="676AE6"/>
      </a:accent4>
      <a:accent5>
        <a:srgbClr val="7DB8E2"/>
      </a:accent5>
      <a:accent6>
        <a:srgbClr val="898BE6"/>
      </a:accent6>
      <a:hlink>
        <a:srgbClr val="FFD55A"/>
      </a:hlink>
      <a:folHlink>
        <a:srgbClr val="3A6E93"/>
      </a:folHlink>
    </a:clrScheme>
    <a:fontScheme name="1_自定义设计方案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CCECFF">
            <a:alpha val="20000"/>
          </a:srgbClr>
        </a:solidFill>
        <a:ln w="15875">
          <a:solidFill>
            <a:srgbClr val="003366"/>
          </a:solidFill>
          <a:prstDash val="dash"/>
          <a:miter lim="800000"/>
          <a:headEnd/>
          <a:tailEnd/>
        </a:ln>
      </a:spPr>
      <a:bodyPr wrap="square" lIns="0" tIns="180000" rIns="108000" bIns="180000" anchor="ctr" anchorCtr="1">
        <a:spAutoFit/>
      </a:bodyPr>
      <a:lstStyle>
        <a:defPPr>
          <a:lnSpc>
            <a:spcPts val="1500"/>
          </a:lnSpc>
          <a:buFont typeface="Arial" charset="0"/>
          <a:buNone/>
          <a:defRPr sz="1400" dirty="0">
            <a:solidFill>
              <a:schemeClr val="tx2"/>
            </a:solidFill>
            <a:latin typeface="楷体" pitchFamily="49" charset="-122"/>
            <a:ea typeface="楷体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2">
            <a:schemeClr val="bg2">
              <a:alpha val="50000"/>
            </a:schemeClr>
          </a:prst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lnDef>
    <a:txDef>
      <a:spPr>
        <a:noFill/>
      </a:spPr>
      <a:bodyPr wrap="none" rtlCol="0">
        <a:spAutoFit/>
      </a:bodyPr>
      <a:lstStyle>
        <a:defPPr marL="133350" indent="-133350" algn="ctr">
          <a:lnSpc>
            <a:spcPct val="120000"/>
          </a:lnSpc>
          <a:spcAft>
            <a:spcPts val="400"/>
          </a:spcAft>
          <a:defRPr sz="1100" dirty="0" smtClean="0">
            <a:solidFill>
              <a:srgbClr val="000000"/>
            </a:solidFill>
            <a:latin typeface="黑体" pitchFamily="49" charset="-122"/>
            <a:ea typeface="黑体" pitchFamily="49" charset="-122"/>
          </a:defRPr>
        </a:defPPr>
      </a:lstStyle>
    </a:txDef>
  </a:objectDefaults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9_SSE-E1 blue">
  <a:themeElements>
    <a:clrScheme name="SSE配色">
      <a:dk1>
        <a:srgbClr val="3A6E93"/>
      </a:dk1>
      <a:lt1>
        <a:srgbClr val="FFD55A"/>
      </a:lt1>
      <a:dk2>
        <a:srgbClr val="0C507F"/>
      </a:dk2>
      <a:lt2>
        <a:srgbClr val="FFFFFF"/>
      </a:lt2>
      <a:accent1>
        <a:srgbClr val="FFC722"/>
      </a:accent1>
      <a:accent2>
        <a:srgbClr val="363ACD"/>
      </a:accent2>
      <a:accent3>
        <a:srgbClr val="FFCB5A"/>
      </a:accent3>
      <a:accent4>
        <a:srgbClr val="676AE6"/>
      </a:accent4>
      <a:accent5>
        <a:srgbClr val="7DB8E2"/>
      </a:accent5>
      <a:accent6>
        <a:srgbClr val="898BE6"/>
      </a:accent6>
      <a:hlink>
        <a:srgbClr val="FFD55A"/>
      </a:hlink>
      <a:folHlink>
        <a:srgbClr val="3A6E93"/>
      </a:folHlink>
    </a:clrScheme>
    <a:fontScheme name="9_SSE-E1 blue">
      <a:majorFont>
        <a:latin typeface="华文楷体"/>
        <a:ea typeface="宋体"/>
        <a:cs typeface=""/>
      </a:majorFont>
      <a:minorFont>
        <a:latin typeface="华文楷体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2">
            <a:schemeClr val="bg2">
              <a:alpha val="50000"/>
            </a:schemeClr>
          </a:prst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solidFill>
          <a:schemeClr val="accent1"/>
        </a:solidFill>
        <a:ln w="9525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</a:objectDefaults>
  <a:extraClrSchemeLst>
    <a:extraClrScheme>
      <a:clrScheme name="9_SSE-E1 blu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SSE配色">
    <a:dk1>
      <a:srgbClr val="0C507F"/>
    </a:dk1>
    <a:lt1>
      <a:srgbClr val="FFFFFF"/>
    </a:lt1>
    <a:dk2>
      <a:srgbClr val="A6630B"/>
    </a:dk2>
    <a:lt2>
      <a:srgbClr val="7DB8E2"/>
    </a:lt2>
    <a:accent1>
      <a:srgbClr val="FFC722"/>
    </a:accent1>
    <a:accent2>
      <a:srgbClr val="363ACD"/>
    </a:accent2>
    <a:accent3>
      <a:srgbClr val="FFCB5A"/>
    </a:accent3>
    <a:accent4>
      <a:srgbClr val="676AE6"/>
    </a:accent4>
    <a:accent5>
      <a:srgbClr val="7DB8E2"/>
    </a:accent5>
    <a:accent6>
      <a:srgbClr val="898BE6"/>
    </a:accent6>
    <a:hlink>
      <a:srgbClr val="FFD55A"/>
    </a:hlink>
    <a:folHlink>
      <a:srgbClr val="3A6E93"/>
    </a:folHlink>
  </a:clrScheme>
  <a:fontScheme name="1_自定义设计方案">
    <a:majorFont>
      <a:latin typeface="Arial"/>
      <a:ea typeface="宋体"/>
      <a:cs typeface=""/>
    </a:majorFont>
    <a:minorFont>
      <a:latin typeface="Arial"/>
      <a:ea typeface="宋体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SSE配色">
    <a:dk1>
      <a:srgbClr val="0C507F"/>
    </a:dk1>
    <a:lt1>
      <a:srgbClr val="FFFFFF"/>
    </a:lt1>
    <a:dk2>
      <a:srgbClr val="A6630B"/>
    </a:dk2>
    <a:lt2>
      <a:srgbClr val="7DB8E2"/>
    </a:lt2>
    <a:accent1>
      <a:srgbClr val="FFC722"/>
    </a:accent1>
    <a:accent2>
      <a:srgbClr val="363ACD"/>
    </a:accent2>
    <a:accent3>
      <a:srgbClr val="FFCB5A"/>
    </a:accent3>
    <a:accent4>
      <a:srgbClr val="676AE6"/>
    </a:accent4>
    <a:accent5>
      <a:srgbClr val="7DB8E2"/>
    </a:accent5>
    <a:accent6>
      <a:srgbClr val="898BE6"/>
    </a:accent6>
    <a:hlink>
      <a:srgbClr val="FFD55A"/>
    </a:hlink>
    <a:folHlink>
      <a:srgbClr val="3A6E93"/>
    </a:folHlink>
  </a:clrScheme>
  <a:fontScheme name="1_自定义设计方案">
    <a:majorFont>
      <a:latin typeface="Arial"/>
      <a:ea typeface="宋体"/>
      <a:cs typeface=""/>
    </a:majorFont>
    <a:minorFont>
      <a:latin typeface="Arial"/>
      <a:ea typeface="宋体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模版_蓝_1</Template>
  <TotalTime>73783</TotalTime>
  <Words>3476</Words>
  <Application>Microsoft Office PowerPoint</Application>
  <PresentationFormat>全屏显示(4:3)</PresentationFormat>
  <Paragraphs>271</Paragraphs>
  <Slides>18</Slides>
  <Notes>8</Notes>
  <HiddenSlides>0</HiddenSlides>
  <MMClips>0</MMClips>
  <ScaleCrop>false</ScaleCrop>
  <HeadingPairs>
    <vt:vector size="6" baseType="variant">
      <vt:variant>
        <vt:lpstr>主题</vt:lpstr>
      </vt:variant>
      <vt:variant>
        <vt:i4>3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2" baseType="lpstr">
      <vt:lpstr>1_自定义设计方案</vt:lpstr>
      <vt:lpstr>9_SSE-E1 blue</vt:lpstr>
      <vt:lpstr>自定义设计方案</vt:lpstr>
      <vt:lpstr>Microsoft Office Excel 97-2003 工作表</vt:lpstr>
      <vt:lpstr>上市公司信息披露 监管理念与最新监管实践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沪市停牌现状—停牌公司数量处于历史低位</vt:lpstr>
      <vt:lpstr>近年来沪市停复牌制度沿革</vt:lpstr>
      <vt:lpstr>幻灯片 16</vt:lpstr>
      <vt:lpstr>幻灯片 17</vt:lpstr>
      <vt:lpstr>幻灯片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sse</dc:creator>
  <cp:lastModifiedBy>dsware</cp:lastModifiedBy>
  <cp:revision>2902</cp:revision>
  <cp:lastPrinted>2017-09-12T05:42:03Z</cp:lastPrinted>
  <dcterms:created xsi:type="dcterms:W3CDTF">2013-01-04T11:40:29Z</dcterms:created>
  <dcterms:modified xsi:type="dcterms:W3CDTF">2018-11-02T09:03:43Z</dcterms:modified>
</cp:coreProperties>
</file>