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rawings/drawing2.xml" ContentType="application/vnd.openxmlformats-officedocument.drawingml.chartshapes+xml"/>
  <Override PartName="/ppt/notesSlides/notesSlide38.xml" ContentType="application/vnd.openxmlformats-officedocument.presentationml.notesSlide+xml"/>
  <Override PartName="/ppt/charts/colors6.xml" ContentType="application/vnd.ms-office.chartcolor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charts/style5.xml" ContentType="application/vnd.ms-office.chartstyl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charts/style6.xml" ContentType="application/vnd.ms-office.chartstyl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colors10.xml" ContentType="application/vnd.ms-office.chartcolorstyle+xml"/>
  <Override PartName="/ppt/charts/style7.xml" ContentType="application/vnd.ms-office.chartstyl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theme/themeOverride4.xml" ContentType="application/vnd.openxmlformats-officedocument.themeOverride+xml"/>
  <Override PartName="/ppt/notesSlides/notesSlide37.xml" ContentType="application/vnd.openxmlformats-officedocument.presentationml.notesSlide+xml"/>
  <Default Extension="jpeg" ContentType="image/jpeg"/>
  <Override PartName="/ppt/charts/style10.xml" ContentType="application/vnd.ms-office.chartstyle+xml"/>
  <Override PartName="/ppt/charts/colors5.xml" ContentType="application/vnd.ms-office.chartcolor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olors1.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charts/style8.xml" ContentType="application/vnd.ms-office.chartstyl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72"/>
  </p:notesMasterIdLst>
  <p:sldIdLst>
    <p:sldId id="257" r:id="rId3"/>
    <p:sldId id="317" r:id="rId4"/>
    <p:sldId id="316" r:id="rId5"/>
    <p:sldId id="318" r:id="rId6"/>
    <p:sldId id="319" r:id="rId7"/>
    <p:sldId id="320" r:id="rId8"/>
    <p:sldId id="321" r:id="rId9"/>
    <p:sldId id="322" r:id="rId10"/>
    <p:sldId id="323" r:id="rId11"/>
    <p:sldId id="325" r:id="rId12"/>
    <p:sldId id="305" r:id="rId13"/>
    <p:sldId id="279" r:id="rId14"/>
    <p:sldId id="280" r:id="rId15"/>
    <p:sldId id="300" r:id="rId16"/>
    <p:sldId id="371" r:id="rId17"/>
    <p:sldId id="372" r:id="rId18"/>
    <p:sldId id="456" r:id="rId19"/>
    <p:sldId id="455" r:id="rId20"/>
    <p:sldId id="457" r:id="rId21"/>
    <p:sldId id="447" r:id="rId22"/>
    <p:sldId id="448" r:id="rId23"/>
    <p:sldId id="449" r:id="rId24"/>
    <p:sldId id="450" r:id="rId25"/>
    <p:sldId id="451" r:id="rId26"/>
    <p:sldId id="452" r:id="rId27"/>
    <p:sldId id="453" r:id="rId28"/>
    <p:sldId id="454" r:id="rId29"/>
    <p:sldId id="326" r:id="rId30"/>
    <p:sldId id="308" r:id="rId31"/>
    <p:sldId id="282" r:id="rId32"/>
    <p:sldId id="283" r:id="rId33"/>
    <p:sldId id="284" r:id="rId34"/>
    <p:sldId id="309" r:id="rId35"/>
    <p:sldId id="287" r:id="rId36"/>
    <p:sldId id="286" r:id="rId37"/>
    <p:sldId id="288" r:id="rId38"/>
    <p:sldId id="329" r:id="rId39"/>
    <p:sldId id="375" r:id="rId40"/>
    <p:sldId id="376" r:id="rId41"/>
    <p:sldId id="400" r:id="rId42"/>
    <p:sldId id="401" r:id="rId43"/>
    <p:sldId id="289" r:id="rId44"/>
    <p:sldId id="291" r:id="rId45"/>
    <p:sldId id="407" r:id="rId46"/>
    <p:sldId id="419" r:id="rId47"/>
    <p:sldId id="421" r:id="rId48"/>
    <p:sldId id="377" r:id="rId49"/>
    <p:sldId id="406" r:id="rId50"/>
    <p:sldId id="422" r:id="rId51"/>
    <p:sldId id="423" r:id="rId52"/>
    <p:sldId id="424" r:id="rId53"/>
    <p:sldId id="426" r:id="rId54"/>
    <p:sldId id="404" r:id="rId55"/>
    <p:sldId id="429" r:id="rId56"/>
    <p:sldId id="432" r:id="rId57"/>
    <p:sldId id="431" r:id="rId58"/>
    <p:sldId id="290" r:id="rId59"/>
    <p:sldId id="427" r:id="rId60"/>
    <p:sldId id="378" r:id="rId61"/>
    <p:sldId id="428" r:id="rId62"/>
    <p:sldId id="292" r:id="rId63"/>
    <p:sldId id="294" r:id="rId64"/>
    <p:sldId id="445" r:id="rId65"/>
    <p:sldId id="293" r:id="rId66"/>
    <p:sldId id="446" r:id="rId67"/>
    <p:sldId id="374" r:id="rId68"/>
    <p:sldId id="444" r:id="rId69"/>
    <p:sldId id="397" r:id="rId70"/>
    <p:sldId id="373" r:id="rId71"/>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40">
          <p15:clr>
            <a:srgbClr val="A4A3A4"/>
          </p15:clr>
        </p15:guide>
        <p15:guide id="2" orient="horz" pos="1892">
          <p15:clr>
            <a:srgbClr val="A4A3A4"/>
          </p15:clr>
        </p15:guide>
        <p15:guide id="3" pos="28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2020"/>
    <a:srgbClr val="A32122"/>
    <a:srgbClr val="6E869D"/>
    <a:srgbClr val="B34646"/>
    <a:srgbClr val="6F6F6F"/>
    <a:srgbClr val="7E7E7E"/>
    <a:srgbClr val="BB0101"/>
    <a:srgbClr val="818181"/>
    <a:srgbClr val="990033"/>
    <a:srgbClr val="D7661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3"/>
    <p:restoredTop sz="84417" autoAdjust="0"/>
  </p:normalViewPr>
  <p:slideViewPr>
    <p:cSldViewPr>
      <p:cViewPr varScale="1">
        <p:scale>
          <a:sx n="67" d="100"/>
          <a:sy n="67" d="100"/>
        </p:scale>
        <p:origin x="-1306" y="-86"/>
      </p:cViewPr>
      <p:guideLst>
        <p:guide orient="horz" pos="2140"/>
        <p:guide orient="horz" pos="1892"/>
        <p:guide pos="2828"/>
      </p:guideLst>
    </p:cSldViewPr>
  </p:slideViewPr>
  <p:notesTextViewPr>
    <p:cViewPr>
      <p:scale>
        <a:sx n="1" d="1"/>
        <a:sy n="1" d="1"/>
      </p:scale>
      <p:origin x="0" y="0"/>
    </p:cViewPr>
  </p:notesTextViewPr>
  <p:sorterViewPr>
    <p:cViewPr>
      <p:scale>
        <a:sx n="100" d="100"/>
        <a:sy n="100" d="100"/>
      </p:scale>
      <p:origin x="0" y="0"/>
    </p:cViewPr>
  </p:sorterViewPr>
  <p:gridSpacing cx="73737788" cy="7373778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Microsoft%20PowerPoint%20&#20013;&#30340;&#22270;&#34920;" TargetMode="External"/><Relationship Id="rId1" Type="http://schemas.openxmlformats.org/officeDocument/2006/relationships/themeOverride" Target="../theme/themeOverride1.xml"/><Relationship Id="rId5" Type="http://schemas.microsoft.com/office/2011/relationships/chartStyle" Target="style1.xml"/><Relationship Id="rId4" Type="http://schemas.microsoft.com/office/2011/relationships/chartColorStyle" Target="colors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D:\yifangyun\FangCloudV2\&#19982;&#25105;&#21327;&#20316;\&#12304;&#20449;&#20844;&#21672;&#35810;&#12305;&#32929;&#26435;&#28608;&#21169;&#23567;&#32452;\INFAITH\&#22521;&#35757;&#21450;&#25512;&#20171;&#26448;&#26009;\&#12304;2017&#12305;&#26032;&#26448;&#26009;&#21046;&#20316;&#20013;\&#32929;&#26435;&#28608;&#21169;&#19968;&#35272;2015-2017_QR.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___1.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24037;&#20316;&#31807;1"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24037;&#20316;&#31807;1"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24037;&#20316;&#31807;1" TargetMode="Externa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___2.xlsx"/><Relationship Id="rId1" Type="http://schemas.openxmlformats.org/officeDocument/2006/relationships/themeOverride" Target="../theme/themeOverride2.xml"/><Relationship Id="rId5" Type="http://schemas.microsoft.com/office/2011/relationships/chartStyle" Target="style7.xml"/><Relationship Id="rId4" Type="http://schemas.microsoft.com/office/2011/relationships/chartColorStyle" Target="colors7.xm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oleObject" Target="file:///C:\Users\ThinkPad\Desktop\&#25253;&#21916;&#40479;.xlsx" TargetMode="External"/><Relationship Id="rId1" Type="http://schemas.openxmlformats.org/officeDocument/2006/relationships/themeOverride" Target="../theme/themeOverride3.xml"/><Relationship Id="rId4" Type="http://schemas.microsoft.com/office/2011/relationships/chartStyle" Target="style8.xml"/></Relationships>
</file>

<file path=ppt/charts/_rels/chart9.xml.rels><?xml version="1.0" encoding="UTF-8" standalone="yes"?>
<Relationships xmlns="http://schemas.openxmlformats.org/package/2006/relationships"><Relationship Id="rId3" Type="http://schemas.microsoft.com/office/2011/relationships/chartColorStyle" Target="colors10.xml"/><Relationship Id="rId2" Type="http://schemas.openxmlformats.org/officeDocument/2006/relationships/package" Target="../embeddings/Microsoft_Office_Excel____3.xlsx"/><Relationship Id="rId1" Type="http://schemas.openxmlformats.org/officeDocument/2006/relationships/themeOverride" Target="../theme/themeOverride4.xml"/><Relationship Id="rId4" Type="http://schemas.microsoft.com/office/2011/relationships/chartStyle" Target="style10.xml"/></Relationships>
</file>

<file path=ppt/charts/chart1.xml><?xml version="1.0" encoding="utf-8"?>
<c:chartSpace xmlns:c="http://schemas.openxmlformats.org/drawingml/2006/chart" xmlns:a="http://schemas.openxmlformats.org/drawingml/2006/main" xmlns:r="http://schemas.openxmlformats.org/officeDocument/2006/relationships">
  <c:lang val="zh-CN"/>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615730304343594E-2"/>
          <c:y val="6.5532871149317121E-2"/>
          <c:w val="0.86448371792074097"/>
          <c:h val="0.67620108692526304"/>
        </c:manualLayout>
      </c:layout>
      <c:barChart>
        <c:barDir val="col"/>
        <c:grouping val="clustered"/>
        <c:ser>
          <c:idx val="3"/>
          <c:order val="3"/>
          <c:tx>
            <c:strRef>
              <c:f>'[Microsoft PowerPoint 中的图表]Sheet4'!$D$12</c:f>
              <c:strCache>
                <c:ptCount val="1"/>
                <c:pt idx="0">
                  <c:v>员工持股</c:v>
                </c:pt>
              </c:strCache>
            </c:strRef>
          </c:tx>
          <c:spPr>
            <a:solidFill>
              <a:srgbClr val="C00000"/>
            </a:solidFill>
            <a:ln>
              <a:noFill/>
            </a:ln>
            <a:effectLst/>
          </c:spPr>
          <c:dLbls>
            <c:delete val="1"/>
          </c:dLbls>
          <c:cat>
            <c:numRef>
              <c:f>'[Microsoft PowerPoint 中的图表]Sheet4'!$D$7:$K$7</c:f>
              <c:numCache>
                <c:formatCode>General</c:formatCode>
                <c:ptCount val="8"/>
                <c:pt idx="0">
                  <c:v>2015</c:v>
                </c:pt>
                <c:pt idx="2">
                  <c:v>2016</c:v>
                </c:pt>
                <c:pt idx="4">
                  <c:v>2017</c:v>
                </c:pt>
                <c:pt idx="6">
                  <c:v>2018</c:v>
                </c:pt>
              </c:numCache>
            </c:numRef>
          </c:cat>
          <c:val>
            <c:numRef>
              <c:f>'[Microsoft PowerPoint 中的图表]Sheet4'!$E$12:$K$12</c:f>
              <c:numCache>
                <c:formatCode>General</c:formatCode>
                <c:ptCount val="7"/>
                <c:pt idx="0">
                  <c:v>367</c:v>
                </c:pt>
                <c:pt idx="1">
                  <c:v>0</c:v>
                </c:pt>
                <c:pt idx="2">
                  <c:v>180</c:v>
                </c:pt>
                <c:pt idx="3">
                  <c:v>0</c:v>
                </c:pt>
                <c:pt idx="4">
                  <c:v>210</c:v>
                </c:pt>
                <c:pt idx="5">
                  <c:v>0</c:v>
                </c:pt>
                <c:pt idx="6">
                  <c:v>90</c:v>
                </c:pt>
              </c:numCache>
            </c:numRef>
          </c:val>
        </c:ser>
        <c:ser>
          <c:idx val="4"/>
          <c:order val="4"/>
          <c:tx>
            <c:strRef>
              <c:f>'[Microsoft PowerPoint 中的图表]Sheet4'!$D$13</c:f>
              <c:strCache>
                <c:ptCount val="1"/>
                <c:pt idx="0">
                  <c:v>股票期权占比</c:v>
                </c:pt>
              </c:strCache>
            </c:strRef>
          </c:tx>
          <c:spPr>
            <a:noFill/>
            <a:ln>
              <a:noFill/>
            </a:ln>
            <a:effectLst/>
          </c:spPr>
          <c:dLbls>
            <c:dLbl>
              <c:idx val="0"/>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'[Microsoft PowerPoint 中的图表]Sheet4'!$D$7:$K$7</c:f>
              <c:numCache>
                <c:formatCode>General</c:formatCode>
                <c:ptCount val="8"/>
                <c:pt idx="0">
                  <c:v>2015</c:v>
                </c:pt>
                <c:pt idx="2">
                  <c:v>2016</c:v>
                </c:pt>
                <c:pt idx="4">
                  <c:v>2017</c:v>
                </c:pt>
                <c:pt idx="6">
                  <c:v>2018</c:v>
                </c:pt>
              </c:numCache>
            </c:numRef>
          </c:cat>
          <c:val>
            <c:numRef>
              <c:f>'[Microsoft PowerPoint 中的图表]Sheet4'!$E$13:$I$13</c:f>
              <c:numCache>
                <c:formatCode>General</c:formatCode>
                <c:ptCount val="5"/>
                <c:pt idx="0" formatCode="0.00%">
                  <c:v>0.24444444444444405</c:v>
                </c:pt>
                <c:pt idx="2" formatCode="0.00%">
                  <c:v>0.24175824175824204</c:v>
                </c:pt>
                <c:pt idx="4" formatCode="0.00%">
                  <c:v>0.21252796420581696</c:v>
                </c:pt>
              </c:numCache>
            </c:numRef>
          </c:val>
        </c:ser>
        <c:dLbls>
          <c:showVal val="1"/>
        </c:dLbls>
        <c:gapWidth val="87"/>
        <c:overlap val="-100"/>
        <c:axId val="96060928"/>
        <c:axId val="96062464"/>
      </c:barChart>
      <c:barChart>
        <c:barDir val="col"/>
        <c:grouping val="stacked"/>
        <c:ser>
          <c:idx val="0"/>
          <c:order val="0"/>
          <c:tx>
            <c:strRef>
              <c:f>'[Microsoft PowerPoint 中的图表]Sheet4'!$D$9</c:f>
              <c:strCache>
                <c:ptCount val="1"/>
                <c:pt idx="0">
                  <c:v>限制性股票</c:v>
                </c:pt>
              </c:strCache>
            </c:strRef>
          </c:tx>
          <c:spPr>
            <a:solidFill>
              <a:srgbClr val="FFC000"/>
            </a:solidFill>
            <a:ln>
              <a:noFill/>
            </a:ln>
            <a:effectLst/>
          </c:spPr>
          <c:dLbls>
            <c:delete val="1"/>
          </c:dLbls>
          <c:cat>
            <c:strRef>
              <c:f>'[Microsoft PowerPoint 中的图表]Sheet4'!$D$8:$K$8</c:f>
              <c:strCache>
                <c:ptCount val="8"/>
                <c:pt idx="0">
                  <c:v>股权激励</c:v>
                </c:pt>
                <c:pt idx="1">
                  <c:v>225</c:v>
                </c:pt>
                <c:pt idx="3">
                  <c:v>273</c:v>
                </c:pt>
                <c:pt idx="5">
                  <c:v>447</c:v>
                </c:pt>
                <c:pt idx="7">
                  <c:v>235</c:v>
                </c:pt>
              </c:strCache>
            </c:strRef>
          </c:cat>
          <c:val>
            <c:numRef>
              <c:f>'[Microsoft PowerPoint 中的图表]Sheet4'!$E$9:$K$9</c:f>
              <c:numCache>
                <c:formatCode>General</c:formatCode>
                <c:ptCount val="7"/>
                <c:pt idx="0">
                  <c:v>167</c:v>
                </c:pt>
                <c:pt idx="1">
                  <c:v>0</c:v>
                </c:pt>
                <c:pt idx="2">
                  <c:v>204</c:v>
                </c:pt>
                <c:pt idx="3">
                  <c:v>0</c:v>
                </c:pt>
                <c:pt idx="4">
                  <c:v>350</c:v>
                </c:pt>
                <c:pt idx="5">
                  <c:v>0</c:v>
                </c:pt>
                <c:pt idx="6">
                  <c:v>171</c:v>
                </c:pt>
              </c:numCache>
            </c:numRef>
          </c:val>
        </c:ser>
        <c:ser>
          <c:idx val="1"/>
          <c:order val="1"/>
          <c:tx>
            <c:strRef>
              <c:f>'[Microsoft PowerPoint 中的图表]Sheet4'!$D$10</c:f>
              <c:strCache>
                <c:ptCount val="1"/>
                <c:pt idx="0">
                  <c:v>股票期权</c:v>
                </c:pt>
              </c:strCache>
            </c:strRef>
          </c:tx>
          <c:spPr>
            <a:solidFill>
              <a:schemeClr val="bg1">
                <a:lumMod val="75000"/>
              </a:schemeClr>
            </a:solidFill>
            <a:ln>
              <a:noFill/>
            </a:ln>
            <a:effectLst/>
          </c:spPr>
          <c:dLbls>
            <c:delete val="1"/>
          </c:dLbls>
          <c:cat>
            <c:strRef>
              <c:f>'[Microsoft PowerPoint 中的图表]Sheet4'!$D$8:$K$8</c:f>
              <c:strCache>
                <c:ptCount val="8"/>
                <c:pt idx="0">
                  <c:v>股权激励</c:v>
                </c:pt>
                <c:pt idx="1">
                  <c:v>225</c:v>
                </c:pt>
                <c:pt idx="3">
                  <c:v>273</c:v>
                </c:pt>
                <c:pt idx="5">
                  <c:v>447</c:v>
                </c:pt>
                <c:pt idx="7">
                  <c:v>235</c:v>
                </c:pt>
              </c:strCache>
            </c:strRef>
          </c:cat>
          <c:val>
            <c:numRef>
              <c:f>'[Microsoft PowerPoint 中的图表]Sheet4'!$E$10:$K$10</c:f>
              <c:numCache>
                <c:formatCode>General</c:formatCode>
                <c:ptCount val="7"/>
                <c:pt idx="0">
                  <c:v>55</c:v>
                </c:pt>
                <c:pt idx="1">
                  <c:v>0</c:v>
                </c:pt>
                <c:pt idx="2">
                  <c:v>66</c:v>
                </c:pt>
                <c:pt idx="3">
                  <c:v>0</c:v>
                </c:pt>
                <c:pt idx="4">
                  <c:v>95</c:v>
                </c:pt>
                <c:pt idx="5">
                  <c:v>0</c:v>
                </c:pt>
                <c:pt idx="6">
                  <c:v>63</c:v>
                </c:pt>
              </c:numCache>
            </c:numRef>
          </c:val>
        </c:ser>
        <c:ser>
          <c:idx val="2"/>
          <c:order val="2"/>
          <c:tx>
            <c:strRef>
              <c:f>'[Microsoft PowerPoint 中的图表]Sheet4'!$D$11</c:f>
              <c:strCache>
                <c:ptCount val="1"/>
                <c:pt idx="0">
                  <c:v>股票增值权</c:v>
                </c:pt>
              </c:strCache>
            </c:strRef>
          </c:tx>
          <c:spPr>
            <a:solidFill>
              <a:srgbClr val="EB8C00"/>
            </a:solidFill>
            <a:ln>
              <a:noFill/>
            </a:ln>
            <a:effectLst/>
          </c:spPr>
          <c:dLbls>
            <c:delete val="1"/>
          </c:dLbls>
          <c:cat>
            <c:strRef>
              <c:f>'[Microsoft PowerPoint 中的图表]Sheet4'!$D$8:$K$8</c:f>
              <c:strCache>
                <c:ptCount val="8"/>
                <c:pt idx="0">
                  <c:v>股权激励</c:v>
                </c:pt>
                <c:pt idx="1">
                  <c:v>225</c:v>
                </c:pt>
                <c:pt idx="3">
                  <c:v>273</c:v>
                </c:pt>
                <c:pt idx="5">
                  <c:v>447</c:v>
                </c:pt>
                <c:pt idx="7">
                  <c:v>235</c:v>
                </c:pt>
              </c:strCache>
            </c:strRef>
          </c:cat>
          <c:val>
            <c:numRef>
              <c:f>'[Microsoft PowerPoint 中的图表]Sheet4'!$E$11:$I$11</c:f>
              <c:numCache>
                <c:formatCode>General</c:formatCode>
                <c:ptCount val="5"/>
                <c:pt idx="0">
                  <c:v>3</c:v>
                </c:pt>
                <c:pt idx="1">
                  <c:v>0</c:v>
                </c:pt>
                <c:pt idx="2">
                  <c:v>3</c:v>
                </c:pt>
                <c:pt idx="3">
                  <c:v>0</c:v>
                </c:pt>
                <c:pt idx="4">
                  <c:v>2</c:v>
                </c:pt>
              </c:numCache>
            </c:numRef>
          </c:val>
        </c:ser>
        <c:dLbls>
          <c:showVal val="1"/>
        </c:dLbls>
        <c:gapWidth val="313"/>
        <c:overlap val="100"/>
        <c:axId val="95953664"/>
        <c:axId val="95955200"/>
      </c:barChart>
      <c:catAx>
        <c:axId val="9606092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96062464"/>
        <c:crosses val="autoZero"/>
        <c:auto val="1"/>
        <c:lblAlgn val="ctr"/>
        <c:lblOffset val="100"/>
      </c:catAx>
      <c:valAx>
        <c:axId val="9606246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96060928"/>
        <c:crosses val="autoZero"/>
        <c:crossBetween val="between"/>
      </c:valAx>
      <c:catAx>
        <c:axId val="95953664"/>
        <c:scaling>
          <c:orientation val="minMax"/>
        </c:scaling>
        <c:delete val="1"/>
        <c:axPos val="b"/>
        <c:numFmt formatCode="General" sourceLinked="1"/>
        <c:tickLblPos val="none"/>
        <c:crossAx val="95955200"/>
        <c:crosses val="autoZero"/>
        <c:auto val="1"/>
        <c:lblAlgn val="ctr"/>
        <c:lblOffset val="100"/>
      </c:catAx>
      <c:valAx>
        <c:axId val="95955200"/>
        <c:scaling>
          <c:orientation val="minMax"/>
        </c:scaling>
        <c:delete val="1"/>
        <c:axPos val="r"/>
        <c:numFmt formatCode="General" sourceLinked="1"/>
        <c:tickLblPos val="none"/>
        <c:crossAx val="95953664"/>
        <c:crosses val="max"/>
        <c:crossBetween val="between"/>
      </c:valAx>
      <c:spPr>
        <a:noFill/>
        <a:ln>
          <a:noFill/>
        </a:ln>
        <a:effectLst/>
      </c:spPr>
    </c:plotArea>
    <c:legend>
      <c:legendPos val="b"/>
      <c:legendEntry>
        <c:idx val="1"/>
        <c:delete val="1"/>
      </c:legendEntry>
      <c:layout>
        <c:manualLayout>
          <c:xMode val="edge"/>
          <c:yMode val="edge"/>
          <c:x val="0.26188685637373305"/>
          <c:y val="0.85616132205796192"/>
          <c:w val="0.47622613464857599"/>
          <c:h val="8.3050933576042554E-2"/>
        </c:manualLayout>
      </c:layout>
      <c:spPr>
        <a:noFill/>
        <a:ln>
          <a:noFill/>
        </a:ln>
        <a:effectLst/>
      </c:spPr>
      <c:txPr>
        <a:bodyPr rot="0" spcFirstLastPara="1" vertOverflow="ellipsis" vert="horz" wrap="square" anchor="ctr" anchorCtr="1"/>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
    <c:plotVisOnly val="1"/>
    <c:dispBlanksAs val="gap"/>
  </c:chart>
  <c:spPr>
    <a:noFill/>
    <a:ln w="9525" cap="flat" cmpd="sng" algn="ctr">
      <a:solidFill>
        <a:schemeClr val="tx1">
          <a:lumMod val="15000"/>
          <a:lumOff val="85000"/>
        </a:schemeClr>
      </a:solidFill>
      <a:round/>
    </a:ln>
    <a:effectLst/>
  </c:spPr>
  <c:txPr>
    <a:bodyPr/>
    <a:lstStyle/>
    <a:p>
      <a:pPr>
        <a:defRPr lang="zh-CN" baseline="0">
          <a:solidFill>
            <a:schemeClr val="tx1"/>
          </a:solidFill>
          <a:latin typeface="微软雅黑" panose="020B0503020204020204" pitchFamily="34" charset="-122"/>
          <a:ea typeface="微软雅黑" panose="020B0503020204020204" pitchFamily="34" charset="-122"/>
        </a:defRPr>
      </a:pPr>
      <a:endParaRPr lang="zh-CN"/>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zh-CN"/>
  <c:chart>
    <c:autoTitleDeleted val="1"/>
    <c:plotArea>
      <c:layout/>
      <c:barChart>
        <c:barDir val="col"/>
        <c:grouping val="clustered"/>
        <c:ser>
          <c:idx val="0"/>
          <c:order val="0"/>
          <c:tx>
            <c:strRef>
              <c:f>'做图表咯~~'!$G$37</c:f>
              <c:strCache>
                <c:ptCount val="1"/>
                <c:pt idx="0">
                  <c:v>草案推出数量</c:v>
                </c:pt>
              </c:strCache>
            </c:strRef>
          </c:tx>
          <c:spPr>
            <a:solidFill>
              <a:srgbClr val="C00000"/>
            </a:solidFill>
            <a:ln>
              <a:noFill/>
            </a:ln>
            <a:effectLst/>
          </c:spPr>
          <c:cat>
            <c:strRef>
              <c:f>'做图表咯~~'!$F$38:$F$40</c:f>
              <c:strCache>
                <c:ptCount val="3"/>
                <c:pt idx="0">
                  <c:v>2015年</c:v>
                </c:pt>
                <c:pt idx="1">
                  <c:v>2016年</c:v>
                </c:pt>
                <c:pt idx="2">
                  <c:v>2017年</c:v>
                </c:pt>
              </c:strCache>
            </c:strRef>
          </c:cat>
          <c:val>
            <c:numRef>
              <c:f>'做图表咯~~'!$G$38:$G$40</c:f>
              <c:numCache>
                <c:formatCode>General</c:formatCode>
                <c:ptCount val="3"/>
                <c:pt idx="0">
                  <c:v>225</c:v>
                </c:pt>
                <c:pt idx="1">
                  <c:v>273</c:v>
                </c:pt>
                <c:pt idx="2">
                  <c:v>447</c:v>
                </c:pt>
              </c:numCache>
            </c:numRef>
          </c:val>
        </c:ser>
        <c:dLbls/>
        <c:gapWidth val="219"/>
        <c:overlap val="-27"/>
        <c:axId val="97064448"/>
        <c:axId val="97065984"/>
      </c:barChart>
      <c:lineChart>
        <c:grouping val="standard"/>
        <c:ser>
          <c:idx val="1"/>
          <c:order val="1"/>
          <c:tx>
            <c:strRef>
              <c:f>'做图表咯~~'!$H$37</c:f>
              <c:strCache>
                <c:ptCount val="1"/>
                <c:pt idx="0">
                  <c:v>终止数量</c:v>
                </c:pt>
              </c:strCache>
            </c:strRef>
          </c:tx>
          <c:spPr>
            <a:ln w="28575" cap="rnd">
              <a:solidFill>
                <a:srgbClr val="FFC000"/>
              </a:solidFill>
              <a:round/>
            </a:ln>
            <a:effectLst/>
          </c:spPr>
          <c:marker>
            <c:symbol val="none"/>
          </c:marker>
          <c:cat>
            <c:strRef>
              <c:f>'做图表咯~~'!$F$38:$F$40</c:f>
              <c:strCache>
                <c:ptCount val="3"/>
                <c:pt idx="0">
                  <c:v>2015年</c:v>
                </c:pt>
                <c:pt idx="1">
                  <c:v>2016年</c:v>
                </c:pt>
                <c:pt idx="2">
                  <c:v>2017年</c:v>
                </c:pt>
              </c:strCache>
            </c:strRef>
          </c:cat>
          <c:val>
            <c:numRef>
              <c:f>'做图表咯~~'!$H$38:$H$40</c:f>
              <c:numCache>
                <c:formatCode>General</c:formatCode>
                <c:ptCount val="3"/>
                <c:pt idx="0">
                  <c:v>23</c:v>
                </c:pt>
                <c:pt idx="1">
                  <c:v>10</c:v>
                </c:pt>
                <c:pt idx="2">
                  <c:v>14</c:v>
                </c:pt>
              </c:numCache>
            </c:numRef>
          </c:val>
        </c:ser>
        <c:dLbls/>
        <c:marker val="1"/>
        <c:axId val="97064448"/>
        <c:axId val="97065984"/>
      </c:lineChart>
      <c:catAx>
        <c:axId val="9706444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97065984"/>
        <c:crosses val="autoZero"/>
        <c:auto val="1"/>
        <c:lblAlgn val="ctr"/>
        <c:lblOffset val="100"/>
      </c:catAx>
      <c:valAx>
        <c:axId val="9706598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9706444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chart>
  <c:spPr>
    <a:noFill/>
    <a:ln>
      <a:noFill/>
    </a:ln>
    <a:effectLst/>
  </c:spPr>
  <c:txPr>
    <a:bodyPr/>
    <a:lstStyle/>
    <a:p>
      <a:pPr>
        <a:defRPr lang="zh-CN">
          <a:latin typeface="微软雅黑" panose="020B0503020204020204" pitchFamily="34" charset="-122"/>
          <a:ea typeface="微软雅黑" panose="020B0503020204020204" pitchFamily="34" charset="-122"/>
        </a:defRPr>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7.5708661417322909E-2"/>
          <c:y val="5.0925925925925902E-2"/>
          <c:w val="0.888180227471566"/>
          <c:h val="0.73722477398658515"/>
        </c:manualLayout>
      </c:layout>
      <c:barChart>
        <c:barDir val="col"/>
        <c:grouping val="clustered"/>
        <c:ser>
          <c:idx val="0"/>
          <c:order val="0"/>
          <c:tx>
            <c:strRef>
              <c:f>Sheet2!$A$2</c:f>
              <c:strCache>
                <c:ptCount val="1"/>
                <c:pt idx="0">
                  <c:v>实施数量</c:v>
                </c:pt>
              </c:strCache>
            </c:strRef>
          </c:tx>
          <c:spPr>
            <a:solidFill>
              <a:srgbClr val="C00000"/>
            </a:solidFill>
            <a:ln>
              <a:noFill/>
            </a:ln>
            <a:effectLst/>
          </c:spPr>
          <c:cat>
            <c:strRef>
              <c:f>Sheet2!$B$1:$D$1</c:f>
              <c:strCache>
                <c:ptCount val="3"/>
                <c:pt idx="0">
                  <c:v>2015年</c:v>
                </c:pt>
                <c:pt idx="1">
                  <c:v>2016年</c:v>
                </c:pt>
                <c:pt idx="2">
                  <c:v>2017年</c:v>
                </c:pt>
              </c:strCache>
            </c:strRef>
          </c:cat>
          <c:val>
            <c:numRef>
              <c:f>Sheet2!$B$2:$D$2</c:f>
              <c:numCache>
                <c:formatCode>General</c:formatCode>
                <c:ptCount val="3"/>
                <c:pt idx="0">
                  <c:v>367</c:v>
                </c:pt>
                <c:pt idx="1">
                  <c:v>180</c:v>
                </c:pt>
                <c:pt idx="2">
                  <c:v>197</c:v>
                </c:pt>
              </c:numCache>
            </c:numRef>
          </c:val>
        </c:ser>
        <c:dLbls/>
        <c:gapWidth val="219"/>
        <c:overlap val="-27"/>
        <c:axId val="130970752"/>
        <c:axId val="130972288"/>
      </c:barChart>
      <c:lineChart>
        <c:grouping val="standard"/>
        <c:ser>
          <c:idx val="1"/>
          <c:order val="1"/>
          <c:tx>
            <c:strRef>
              <c:f>Sheet2!$A$3</c:f>
              <c:strCache>
                <c:ptCount val="1"/>
                <c:pt idx="0">
                  <c:v>终止数量</c:v>
                </c:pt>
              </c:strCache>
            </c:strRef>
          </c:tx>
          <c:spPr>
            <a:ln w="28575" cap="rnd">
              <a:solidFill>
                <a:srgbClr val="FFC000"/>
              </a:solidFill>
              <a:round/>
            </a:ln>
            <a:effectLst/>
          </c:spPr>
          <c:marker>
            <c:symbol val="none"/>
          </c:marker>
          <c:cat>
            <c:strRef>
              <c:f>Sheet2!$B$1:$D$1</c:f>
              <c:strCache>
                <c:ptCount val="3"/>
                <c:pt idx="0">
                  <c:v>2015年</c:v>
                </c:pt>
                <c:pt idx="1">
                  <c:v>2016年</c:v>
                </c:pt>
                <c:pt idx="2">
                  <c:v>2017年</c:v>
                </c:pt>
              </c:strCache>
            </c:strRef>
          </c:cat>
          <c:val>
            <c:numRef>
              <c:f>Sheet2!$B$3:$D$3</c:f>
              <c:numCache>
                <c:formatCode>General</c:formatCode>
                <c:ptCount val="3"/>
                <c:pt idx="0">
                  <c:v>41</c:v>
                </c:pt>
                <c:pt idx="1">
                  <c:v>68</c:v>
                </c:pt>
                <c:pt idx="2">
                  <c:v>92</c:v>
                </c:pt>
              </c:numCache>
            </c:numRef>
          </c:val>
        </c:ser>
        <c:dLbls/>
        <c:marker val="1"/>
        <c:axId val="130970752"/>
        <c:axId val="130972288"/>
      </c:lineChart>
      <c:catAx>
        <c:axId val="13097075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30972288"/>
        <c:crosses val="autoZero"/>
        <c:auto val="1"/>
        <c:lblAlgn val="ctr"/>
        <c:lblOffset val="100"/>
      </c:catAx>
      <c:valAx>
        <c:axId val="13097228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30970752"/>
        <c:crosses val="autoZero"/>
        <c:crossBetween val="between"/>
      </c:valAx>
      <c:spPr>
        <a:noFill/>
        <a:ln w="25400">
          <a:noFill/>
        </a:ln>
        <a:effectLst/>
      </c:spPr>
    </c:plotArea>
    <c:legend>
      <c:legendPos val="b"/>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chart>
  <c:spPr>
    <a:noFill/>
    <a:ln>
      <a:noFill/>
    </a:ln>
    <a:effectLst/>
  </c:spPr>
  <c:txPr>
    <a:bodyPr/>
    <a:lstStyle/>
    <a:p>
      <a:pPr>
        <a:defRPr lang="zh-CN">
          <a:latin typeface="微软雅黑" panose="020B0503020204020204" pitchFamily="34" charset="-122"/>
          <a:ea typeface="微软雅黑" panose="020B0503020204020204" pitchFamily="34" charset="-122"/>
        </a:defRPr>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zh-CN"/>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sz="1100" b="1"/>
              <a:t>近三年安徽省股权激励实施情况</a:t>
            </a:r>
          </a:p>
        </c:rich>
      </c:tx>
      <c:spPr>
        <a:noFill/>
        <a:ln>
          <a:noFill/>
        </a:ln>
        <a:effectLst/>
      </c:spPr>
    </c:title>
    <c:plotArea>
      <c:layout/>
      <c:barChart>
        <c:barDir val="col"/>
        <c:grouping val="stacked"/>
        <c:ser>
          <c:idx val="0"/>
          <c:order val="0"/>
          <c:tx>
            <c:strRef>
              <c:f>Sheet2!$A$3</c:f>
              <c:strCache>
                <c:ptCount val="1"/>
                <c:pt idx="0">
                  <c:v>限制性股票</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Sheet2!$B$2:$E$2</c:f>
              <c:strCache>
                <c:ptCount val="4"/>
                <c:pt idx="0">
                  <c:v>2015</c:v>
                </c:pt>
                <c:pt idx="1">
                  <c:v>2016</c:v>
                </c:pt>
                <c:pt idx="2">
                  <c:v>2017</c:v>
                </c:pt>
                <c:pt idx="3">
                  <c:v>2018Q2</c:v>
                </c:pt>
              </c:strCache>
            </c:strRef>
          </c:cat>
          <c:val>
            <c:numRef>
              <c:f>Sheet2!$B$3:$E$3</c:f>
              <c:numCache>
                <c:formatCode>General</c:formatCode>
                <c:ptCount val="4"/>
                <c:pt idx="0">
                  <c:v>2</c:v>
                </c:pt>
                <c:pt idx="1">
                  <c:v>4</c:v>
                </c:pt>
                <c:pt idx="2">
                  <c:v>5</c:v>
                </c:pt>
                <c:pt idx="3">
                  <c:v>2</c:v>
                </c:pt>
              </c:numCache>
            </c:numRef>
          </c:val>
        </c:ser>
        <c:ser>
          <c:idx val="1"/>
          <c:order val="1"/>
          <c:tx>
            <c:strRef>
              <c:f>Sheet2!$A$4</c:f>
              <c:strCache>
                <c:ptCount val="1"/>
                <c:pt idx="0">
                  <c:v>股票期权</c:v>
                </c:pt>
              </c:strCache>
            </c:strRef>
          </c:tx>
          <c:spPr>
            <a:solidFill>
              <a:srgbClr val="FFC000"/>
            </a:solidFill>
            <a:ln>
              <a:solidFill>
                <a:srgbClr val="FFC000"/>
              </a:solid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Sheet2!$B$2:$E$2</c:f>
              <c:strCache>
                <c:ptCount val="4"/>
                <c:pt idx="0">
                  <c:v>2015</c:v>
                </c:pt>
                <c:pt idx="1">
                  <c:v>2016</c:v>
                </c:pt>
                <c:pt idx="2">
                  <c:v>2017</c:v>
                </c:pt>
                <c:pt idx="3">
                  <c:v>2018Q2</c:v>
                </c:pt>
              </c:strCache>
            </c:strRef>
          </c:cat>
          <c:val>
            <c:numRef>
              <c:f>Sheet2!$B$4:$E$4</c:f>
              <c:numCache>
                <c:formatCode>General</c:formatCode>
                <c:ptCount val="4"/>
                <c:pt idx="0">
                  <c:v>1</c:v>
                </c:pt>
                <c:pt idx="1">
                  <c:v>5</c:v>
                </c:pt>
                <c:pt idx="2">
                  <c:v>2</c:v>
                </c:pt>
              </c:numCache>
            </c:numRef>
          </c:val>
        </c:ser>
        <c:ser>
          <c:idx val="2"/>
          <c:order val="2"/>
          <c:tx>
            <c:strRef>
              <c:f>Sheet2!$A$5</c:f>
              <c:strCache>
                <c:ptCount val="1"/>
                <c:pt idx="0">
                  <c:v>复合工具</c:v>
                </c:pt>
              </c:strCache>
            </c:strRef>
          </c:tx>
          <c:spPr>
            <a:solidFill>
              <a:schemeClr val="bg1">
                <a:lumMod val="65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Sheet2!$B$2:$E$2</c:f>
              <c:strCache>
                <c:ptCount val="4"/>
                <c:pt idx="0">
                  <c:v>2015</c:v>
                </c:pt>
                <c:pt idx="1">
                  <c:v>2016</c:v>
                </c:pt>
                <c:pt idx="2">
                  <c:v>2017</c:v>
                </c:pt>
                <c:pt idx="3">
                  <c:v>2018Q2</c:v>
                </c:pt>
              </c:strCache>
            </c:strRef>
          </c:cat>
          <c:val>
            <c:numRef>
              <c:f>Sheet2!$B$5:$E$5</c:f>
              <c:numCache>
                <c:formatCode>General</c:formatCode>
                <c:ptCount val="4"/>
                <c:pt idx="2">
                  <c:v>1</c:v>
                </c:pt>
              </c:numCache>
            </c:numRef>
          </c:val>
        </c:ser>
        <c:dLbls>
          <c:showVal val="1"/>
        </c:dLbls>
        <c:overlap val="100"/>
        <c:axId val="97212672"/>
        <c:axId val="97230848"/>
      </c:barChart>
      <c:catAx>
        <c:axId val="9721267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97230848"/>
        <c:crosses val="autoZero"/>
        <c:auto val="1"/>
        <c:lblAlgn val="ctr"/>
        <c:lblOffset val="100"/>
      </c:catAx>
      <c:valAx>
        <c:axId val="9723084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9721267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chart>
  <c:spPr>
    <a:noFill/>
    <a:ln>
      <a:noFill/>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zh-CN"/>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sz="1100" b="1"/>
              <a:t>近三年安徽省股权激励计划授予规模情况</a:t>
            </a:r>
          </a:p>
        </c:rich>
      </c:tx>
      <c:spPr>
        <a:noFill/>
        <a:ln>
          <a:noFill/>
        </a:ln>
        <a:effectLst/>
      </c:spPr>
    </c:title>
    <c:plotArea>
      <c:layout/>
      <c:pieChart>
        <c:varyColors val="1"/>
        <c:ser>
          <c:idx val="0"/>
          <c:order val="0"/>
          <c:explosion val="9"/>
          <c:dPt>
            <c:idx val="0"/>
            <c:spPr>
              <a:solidFill>
                <a:schemeClr val="bg1">
                  <a:lumMod val="85000"/>
                </a:schemeClr>
              </a:solidFill>
              <a:ln w="19050">
                <a:solidFill>
                  <a:schemeClr val="lt1"/>
                </a:solidFill>
              </a:ln>
              <a:effectLst/>
            </c:spPr>
          </c:dPt>
          <c:dPt>
            <c:idx val="1"/>
            <c:spPr>
              <a:solidFill>
                <a:srgbClr val="C00000"/>
              </a:solidFill>
              <a:ln w="19050">
                <a:solidFill>
                  <a:schemeClr val="lt1"/>
                </a:solidFill>
              </a:ln>
              <a:effectLst/>
            </c:spPr>
          </c:dPt>
          <c:dPt>
            <c:idx val="2"/>
            <c:spPr>
              <a:solidFill>
                <a:srgbClr val="FFC000"/>
              </a:solidFill>
              <a:ln w="19050">
                <a:solidFill>
                  <a:schemeClr val="lt1"/>
                </a:solidFill>
              </a:ln>
              <a:effectLst/>
            </c:spPr>
          </c:dPt>
          <c:dPt>
            <c:idx val="3"/>
            <c:spPr>
              <a:solidFill>
                <a:schemeClr val="bg1">
                  <a:lumMod val="65000"/>
                </a:schemeClr>
              </a:solidFill>
              <a:ln w="19050">
                <a:solidFill>
                  <a:schemeClr val="lt1"/>
                </a:solidFill>
              </a:ln>
              <a:effectLst/>
            </c:spPr>
          </c:dPt>
          <c:dLbls>
            <c:dLbl>
              <c:idx val="0"/>
              <c:layout>
                <c:manualLayout>
                  <c:x val="0.125"/>
                  <c:y val="0.13245175311459464"/>
                </c:manualLayout>
              </c:layout>
              <c:spPr>
                <a:solidFill>
                  <a:srgbClr val="FFFFFF"/>
                </a:solidFill>
                <a:ln w="9525" cap="flat" cmpd="sng" algn="ctr">
                  <a:solidFill>
                    <a:srgbClr val="000000">
                      <a:lumMod val="25000"/>
                      <a:lumOff val="75000"/>
                    </a:srgb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dLblPos val="bestFit"/>
              <c:showCatName val="1"/>
              <c:showPercent val="1"/>
              <c:extLst>
                <c:ext xmlns:c15="http://schemas.microsoft.com/office/drawing/2012/chart" uri="{CE6537A1-D6FC-4f65-9D91-7224C49458BB}">
                  <c15:spPr xmlns:c15="http://schemas.microsoft.com/office/drawing/2012/chart">
                    <a:prstGeom prst="wedgeRectCallout">
                      <a:avLst>
                        <a:gd name="adj1" fmla="val -134496"/>
                        <a:gd name="adj2" fmla="val 36558"/>
                      </a:avLst>
                    </a:prstGeom>
                    <a:noFill/>
                    <a:ln>
                      <a:noFill/>
                    </a:ln>
                  </c15:spPr>
                  <c15:layout/>
                </c:ext>
              </c:extLst>
            </c:dLbl>
            <c:dLbl>
              <c:idx val="3"/>
              <c:layout>
                <c:manualLayout>
                  <c:x val="-0.1277777777777778"/>
                  <c:y val="0.15582559189952316"/>
                </c:manualLayout>
              </c:layout>
              <c:spPr>
                <a:solidFill>
                  <a:srgbClr val="FFFFFF"/>
                </a:solidFill>
                <a:ln w="9525" cap="flat" cmpd="sng" algn="ctr">
                  <a:solidFill>
                    <a:srgbClr val="000000">
                      <a:lumMod val="25000"/>
                      <a:lumOff val="75000"/>
                    </a:srgb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dLblPos val="bestFit"/>
              <c:showCatName val="1"/>
              <c:showPercent val="1"/>
              <c:extLst>
                <c:ext xmlns:c15="http://schemas.microsoft.com/office/drawing/2012/chart" uri="{CE6537A1-D6FC-4f65-9D91-7224C49458BB}">
                  <c15:spPr xmlns:c15="http://schemas.microsoft.com/office/drawing/2012/chart">
                    <a:prstGeom prst="wedgeRectCallout">
                      <a:avLst>
                        <a:gd name="adj1" fmla="val 150059"/>
                        <a:gd name="adj2" fmla="val 41604"/>
                      </a:avLst>
                    </a:prstGeom>
                    <a:noFill/>
                    <a:ln>
                      <a:noFill/>
                    </a:ln>
                  </c15:spPr>
                  <c15:layout/>
                </c:ext>
              </c:extLst>
            </c:dLbl>
            <c:spPr>
              <a:solidFill>
                <a:srgbClr val="FFFFFF"/>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dLblPos val="outEnd"/>
            <c:showCatName val="1"/>
            <c:showPercent val="1"/>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Sheet2!$A$10:$A$13</c:f>
              <c:strCache>
                <c:ptCount val="4"/>
                <c:pt idx="0">
                  <c:v>X≤1%</c:v>
                </c:pt>
                <c:pt idx="1">
                  <c:v>1%＜X≤3%</c:v>
                </c:pt>
                <c:pt idx="2">
                  <c:v>3%＜X≤5%</c:v>
                </c:pt>
                <c:pt idx="3">
                  <c:v>＞5%</c:v>
                </c:pt>
              </c:strCache>
            </c:strRef>
          </c:cat>
          <c:val>
            <c:numRef>
              <c:f>Sheet2!$B$10:$B$13</c:f>
              <c:numCache>
                <c:formatCode>General</c:formatCode>
                <c:ptCount val="4"/>
                <c:pt idx="0">
                  <c:v>4</c:v>
                </c:pt>
                <c:pt idx="1">
                  <c:v>8</c:v>
                </c:pt>
                <c:pt idx="2">
                  <c:v>5</c:v>
                </c:pt>
                <c:pt idx="3">
                  <c:v>5</c:v>
                </c:pt>
              </c:numCache>
            </c:numRef>
          </c:val>
        </c:ser>
        <c:dLbls/>
        <c:firstSliceAng val="0"/>
      </c:pieChart>
      <c:spPr>
        <a:noFill/>
        <a:ln>
          <a:noFill/>
        </a:ln>
        <a:effectLst/>
      </c:spPr>
    </c:plotArea>
    <c:plotVisOnly val="1"/>
    <c:dispBlanksAs val="zero"/>
  </c:chart>
  <c:spPr>
    <a:noFill/>
    <a:ln>
      <a:noFill/>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zh-CN"/>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sz="1100" b="1"/>
              <a:t>近三年安徽省股权激励计划股份来源情况</a:t>
            </a:r>
          </a:p>
        </c:rich>
      </c:tx>
      <c:spPr>
        <a:noFill/>
        <a:ln>
          <a:noFill/>
        </a:ln>
        <a:effectLst/>
      </c:spPr>
    </c:title>
    <c:plotArea>
      <c:layout/>
      <c:barChart>
        <c:barDir val="col"/>
        <c:grouping val="clustered"/>
        <c:ser>
          <c:idx val="0"/>
          <c:order val="0"/>
          <c:tx>
            <c:strRef>
              <c:f>Sheet2!$A$17</c:f>
              <c:strCache>
                <c:ptCount val="1"/>
                <c:pt idx="0">
                  <c:v>非公开发行</c:v>
                </c:pt>
              </c:strCache>
            </c:strRef>
          </c:tx>
          <c:spPr>
            <a:solidFill>
              <a:srgbClr val="C00000"/>
            </a:solidFill>
            <a:ln>
              <a:noFill/>
            </a:ln>
            <a:effectLst/>
          </c:spPr>
          <c:cat>
            <c:strRef>
              <c:f>Sheet2!$B$16:$E$16</c:f>
              <c:strCache>
                <c:ptCount val="4"/>
                <c:pt idx="0">
                  <c:v>2015</c:v>
                </c:pt>
                <c:pt idx="1">
                  <c:v>2016</c:v>
                </c:pt>
                <c:pt idx="2">
                  <c:v>2017</c:v>
                </c:pt>
                <c:pt idx="3">
                  <c:v>2018Q2</c:v>
                </c:pt>
              </c:strCache>
            </c:strRef>
          </c:cat>
          <c:val>
            <c:numRef>
              <c:f>Sheet2!$B$17:$E$17</c:f>
              <c:numCache>
                <c:formatCode>General</c:formatCode>
                <c:ptCount val="4"/>
                <c:pt idx="0">
                  <c:v>3</c:v>
                </c:pt>
                <c:pt idx="1">
                  <c:v>9</c:v>
                </c:pt>
                <c:pt idx="2">
                  <c:v>7</c:v>
                </c:pt>
                <c:pt idx="3">
                  <c:v>2</c:v>
                </c:pt>
              </c:numCache>
            </c:numRef>
          </c:val>
        </c:ser>
        <c:ser>
          <c:idx val="1"/>
          <c:order val="1"/>
          <c:tx>
            <c:strRef>
              <c:f>Sheet2!$A$18</c:f>
              <c:strCache>
                <c:ptCount val="1"/>
                <c:pt idx="0">
                  <c:v>二级市场回购</c:v>
                </c:pt>
              </c:strCache>
            </c:strRef>
          </c:tx>
          <c:spPr>
            <a:solidFill>
              <a:srgbClr val="FFC000"/>
            </a:solidFill>
            <a:ln>
              <a:noFill/>
            </a:ln>
            <a:effectLst/>
          </c:spPr>
          <c:cat>
            <c:strRef>
              <c:f>Sheet2!$B$16:$E$16</c:f>
              <c:strCache>
                <c:ptCount val="4"/>
                <c:pt idx="0">
                  <c:v>2015</c:v>
                </c:pt>
                <c:pt idx="1">
                  <c:v>2016</c:v>
                </c:pt>
                <c:pt idx="2">
                  <c:v>2017</c:v>
                </c:pt>
                <c:pt idx="3">
                  <c:v>2018Q2</c:v>
                </c:pt>
              </c:strCache>
            </c:strRef>
          </c:cat>
          <c:val>
            <c:numRef>
              <c:f>Sheet2!$B$18:$E$18</c:f>
              <c:numCache>
                <c:formatCode>General</c:formatCode>
                <c:ptCount val="4"/>
                <c:pt idx="2">
                  <c:v>1</c:v>
                </c:pt>
              </c:numCache>
            </c:numRef>
          </c:val>
        </c:ser>
        <c:dLbls/>
        <c:gapWidth val="219"/>
        <c:overlap val="-27"/>
        <c:axId val="97521664"/>
        <c:axId val="97523200"/>
      </c:barChart>
      <c:catAx>
        <c:axId val="975216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97523200"/>
        <c:crosses val="autoZero"/>
        <c:auto val="1"/>
        <c:lblAlgn val="ctr"/>
        <c:lblOffset val="100"/>
      </c:catAx>
      <c:valAx>
        <c:axId val="9752320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9752166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chart>
  <c:spPr>
    <a:noFill/>
    <a:ln>
      <a:noFill/>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zh-CN"/>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'300017.SZ-每日行情统计'!$B$1</c:f>
              <c:strCache>
                <c:ptCount val="1"/>
                <c:pt idx="0">
                  <c:v>总市值</c:v>
                </c:pt>
              </c:strCache>
            </c:strRef>
          </c:tx>
          <c:spPr>
            <a:ln w="28575" cap="rnd">
              <a:solidFill>
                <a:srgbClr val="FFC000"/>
              </a:solidFill>
              <a:round/>
            </a:ln>
            <a:effectLst/>
          </c:spPr>
          <c:marker>
            <c:symbol val="none"/>
          </c:marker>
          <c:cat>
            <c:numRef>
              <c:f>'300017.SZ-每日行情统计'!$A$2:$A$1893</c:f>
              <c:numCache>
                <c:formatCode>yyyy\-mm\-dd</c:formatCode>
                <c:ptCount val="1892"/>
                <c:pt idx="0">
                  <c:v>40330</c:v>
                </c:pt>
                <c:pt idx="1">
                  <c:v>40331</c:v>
                </c:pt>
                <c:pt idx="2">
                  <c:v>40332</c:v>
                </c:pt>
                <c:pt idx="3">
                  <c:v>40333</c:v>
                </c:pt>
                <c:pt idx="4">
                  <c:v>40336</c:v>
                </c:pt>
                <c:pt idx="5">
                  <c:v>40337</c:v>
                </c:pt>
                <c:pt idx="6">
                  <c:v>40338</c:v>
                </c:pt>
                <c:pt idx="7">
                  <c:v>40339</c:v>
                </c:pt>
                <c:pt idx="8">
                  <c:v>40340</c:v>
                </c:pt>
                <c:pt idx="9">
                  <c:v>40346</c:v>
                </c:pt>
                <c:pt idx="10">
                  <c:v>40347</c:v>
                </c:pt>
                <c:pt idx="11">
                  <c:v>40350</c:v>
                </c:pt>
                <c:pt idx="12">
                  <c:v>40351</c:v>
                </c:pt>
                <c:pt idx="13">
                  <c:v>40352</c:v>
                </c:pt>
                <c:pt idx="14">
                  <c:v>40353</c:v>
                </c:pt>
                <c:pt idx="15">
                  <c:v>40354</c:v>
                </c:pt>
                <c:pt idx="16">
                  <c:v>40357</c:v>
                </c:pt>
                <c:pt idx="17">
                  <c:v>40358</c:v>
                </c:pt>
                <c:pt idx="18">
                  <c:v>40359</c:v>
                </c:pt>
                <c:pt idx="19">
                  <c:v>40360</c:v>
                </c:pt>
                <c:pt idx="20">
                  <c:v>40361</c:v>
                </c:pt>
                <c:pt idx="21">
                  <c:v>40364</c:v>
                </c:pt>
                <c:pt idx="22">
                  <c:v>40365</c:v>
                </c:pt>
                <c:pt idx="23">
                  <c:v>40366</c:v>
                </c:pt>
                <c:pt idx="24">
                  <c:v>40367</c:v>
                </c:pt>
                <c:pt idx="25">
                  <c:v>40368</c:v>
                </c:pt>
                <c:pt idx="26">
                  <c:v>40371</c:v>
                </c:pt>
                <c:pt idx="27">
                  <c:v>40372</c:v>
                </c:pt>
                <c:pt idx="28">
                  <c:v>40373</c:v>
                </c:pt>
                <c:pt idx="29">
                  <c:v>40374</c:v>
                </c:pt>
                <c:pt idx="30">
                  <c:v>40375</c:v>
                </c:pt>
                <c:pt idx="31">
                  <c:v>40378</c:v>
                </c:pt>
                <c:pt idx="32">
                  <c:v>40379</c:v>
                </c:pt>
                <c:pt idx="33">
                  <c:v>40380</c:v>
                </c:pt>
                <c:pt idx="34">
                  <c:v>40381</c:v>
                </c:pt>
                <c:pt idx="35">
                  <c:v>40382</c:v>
                </c:pt>
                <c:pt idx="36">
                  <c:v>40385</c:v>
                </c:pt>
                <c:pt idx="37">
                  <c:v>40386</c:v>
                </c:pt>
                <c:pt idx="38">
                  <c:v>40387</c:v>
                </c:pt>
                <c:pt idx="39">
                  <c:v>40388</c:v>
                </c:pt>
                <c:pt idx="40">
                  <c:v>40389</c:v>
                </c:pt>
                <c:pt idx="41">
                  <c:v>40392</c:v>
                </c:pt>
                <c:pt idx="42">
                  <c:v>40393</c:v>
                </c:pt>
                <c:pt idx="43">
                  <c:v>40394</c:v>
                </c:pt>
                <c:pt idx="44">
                  <c:v>40395</c:v>
                </c:pt>
                <c:pt idx="45">
                  <c:v>40396</c:v>
                </c:pt>
                <c:pt idx="46">
                  <c:v>40399</c:v>
                </c:pt>
                <c:pt idx="47">
                  <c:v>40400</c:v>
                </c:pt>
                <c:pt idx="48">
                  <c:v>40401</c:v>
                </c:pt>
                <c:pt idx="49">
                  <c:v>40402</c:v>
                </c:pt>
                <c:pt idx="50">
                  <c:v>40403</c:v>
                </c:pt>
                <c:pt idx="51">
                  <c:v>40406</c:v>
                </c:pt>
                <c:pt idx="52">
                  <c:v>40407</c:v>
                </c:pt>
                <c:pt idx="53">
                  <c:v>40408</c:v>
                </c:pt>
                <c:pt idx="54">
                  <c:v>40409</c:v>
                </c:pt>
                <c:pt idx="55">
                  <c:v>40410</c:v>
                </c:pt>
                <c:pt idx="56">
                  <c:v>40413</c:v>
                </c:pt>
                <c:pt idx="57">
                  <c:v>40414</c:v>
                </c:pt>
                <c:pt idx="58">
                  <c:v>40415</c:v>
                </c:pt>
                <c:pt idx="59">
                  <c:v>40416</c:v>
                </c:pt>
                <c:pt idx="60">
                  <c:v>40417</c:v>
                </c:pt>
                <c:pt idx="61">
                  <c:v>40420</c:v>
                </c:pt>
                <c:pt idx="62">
                  <c:v>40421</c:v>
                </c:pt>
                <c:pt idx="63">
                  <c:v>40422</c:v>
                </c:pt>
                <c:pt idx="64">
                  <c:v>40423</c:v>
                </c:pt>
                <c:pt idx="65">
                  <c:v>40424</c:v>
                </c:pt>
                <c:pt idx="66">
                  <c:v>40427</c:v>
                </c:pt>
                <c:pt idx="67">
                  <c:v>40428</c:v>
                </c:pt>
                <c:pt idx="68">
                  <c:v>40429</c:v>
                </c:pt>
                <c:pt idx="69">
                  <c:v>40430</c:v>
                </c:pt>
                <c:pt idx="70">
                  <c:v>40431</c:v>
                </c:pt>
                <c:pt idx="71">
                  <c:v>40434</c:v>
                </c:pt>
                <c:pt idx="72">
                  <c:v>40435</c:v>
                </c:pt>
                <c:pt idx="73">
                  <c:v>40436</c:v>
                </c:pt>
                <c:pt idx="74">
                  <c:v>40437</c:v>
                </c:pt>
                <c:pt idx="75">
                  <c:v>40438</c:v>
                </c:pt>
                <c:pt idx="76">
                  <c:v>40441</c:v>
                </c:pt>
                <c:pt idx="77">
                  <c:v>40442</c:v>
                </c:pt>
                <c:pt idx="78">
                  <c:v>40448</c:v>
                </c:pt>
                <c:pt idx="79">
                  <c:v>40449</c:v>
                </c:pt>
                <c:pt idx="80">
                  <c:v>40450</c:v>
                </c:pt>
                <c:pt idx="81">
                  <c:v>40451</c:v>
                </c:pt>
                <c:pt idx="82">
                  <c:v>40459</c:v>
                </c:pt>
                <c:pt idx="83">
                  <c:v>40462</c:v>
                </c:pt>
                <c:pt idx="84">
                  <c:v>40463</c:v>
                </c:pt>
                <c:pt idx="85">
                  <c:v>40464</c:v>
                </c:pt>
                <c:pt idx="86">
                  <c:v>40465</c:v>
                </c:pt>
                <c:pt idx="87">
                  <c:v>40466</c:v>
                </c:pt>
                <c:pt idx="88">
                  <c:v>40469</c:v>
                </c:pt>
                <c:pt idx="89">
                  <c:v>40470</c:v>
                </c:pt>
                <c:pt idx="90">
                  <c:v>40471</c:v>
                </c:pt>
                <c:pt idx="91">
                  <c:v>40472</c:v>
                </c:pt>
                <c:pt idx="92">
                  <c:v>40473</c:v>
                </c:pt>
                <c:pt idx="93">
                  <c:v>40476</c:v>
                </c:pt>
                <c:pt idx="94">
                  <c:v>40477</c:v>
                </c:pt>
                <c:pt idx="95">
                  <c:v>40478</c:v>
                </c:pt>
                <c:pt idx="96">
                  <c:v>40479</c:v>
                </c:pt>
                <c:pt idx="97">
                  <c:v>40480</c:v>
                </c:pt>
                <c:pt idx="98">
                  <c:v>40483</c:v>
                </c:pt>
                <c:pt idx="99">
                  <c:v>40484</c:v>
                </c:pt>
                <c:pt idx="100">
                  <c:v>40485</c:v>
                </c:pt>
                <c:pt idx="101">
                  <c:v>40486</c:v>
                </c:pt>
                <c:pt idx="102">
                  <c:v>40487</c:v>
                </c:pt>
                <c:pt idx="103">
                  <c:v>40490</c:v>
                </c:pt>
                <c:pt idx="104">
                  <c:v>40491</c:v>
                </c:pt>
                <c:pt idx="105">
                  <c:v>40492</c:v>
                </c:pt>
                <c:pt idx="106">
                  <c:v>40493</c:v>
                </c:pt>
                <c:pt idx="107">
                  <c:v>40494</c:v>
                </c:pt>
                <c:pt idx="108">
                  <c:v>40497</c:v>
                </c:pt>
                <c:pt idx="109">
                  <c:v>40498</c:v>
                </c:pt>
                <c:pt idx="110">
                  <c:v>40499</c:v>
                </c:pt>
                <c:pt idx="111">
                  <c:v>40500</c:v>
                </c:pt>
                <c:pt idx="112">
                  <c:v>40501</c:v>
                </c:pt>
                <c:pt idx="113">
                  <c:v>40504</c:v>
                </c:pt>
                <c:pt idx="114">
                  <c:v>40505</c:v>
                </c:pt>
                <c:pt idx="115">
                  <c:v>40506</c:v>
                </c:pt>
                <c:pt idx="116">
                  <c:v>40507</c:v>
                </c:pt>
                <c:pt idx="117">
                  <c:v>40508</c:v>
                </c:pt>
                <c:pt idx="118">
                  <c:v>40511</c:v>
                </c:pt>
                <c:pt idx="119">
                  <c:v>40512</c:v>
                </c:pt>
                <c:pt idx="120">
                  <c:v>40513</c:v>
                </c:pt>
                <c:pt idx="121">
                  <c:v>40514</c:v>
                </c:pt>
                <c:pt idx="122">
                  <c:v>40515</c:v>
                </c:pt>
                <c:pt idx="123">
                  <c:v>40518</c:v>
                </c:pt>
                <c:pt idx="124">
                  <c:v>40519</c:v>
                </c:pt>
                <c:pt idx="125">
                  <c:v>40520</c:v>
                </c:pt>
                <c:pt idx="126">
                  <c:v>40521</c:v>
                </c:pt>
                <c:pt idx="127">
                  <c:v>40522</c:v>
                </c:pt>
                <c:pt idx="128">
                  <c:v>40525</c:v>
                </c:pt>
                <c:pt idx="129">
                  <c:v>40526</c:v>
                </c:pt>
                <c:pt idx="130">
                  <c:v>40527</c:v>
                </c:pt>
                <c:pt idx="131">
                  <c:v>40528</c:v>
                </c:pt>
                <c:pt idx="132">
                  <c:v>40529</c:v>
                </c:pt>
                <c:pt idx="133">
                  <c:v>40532</c:v>
                </c:pt>
                <c:pt idx="134">
                  <c:v>40533</c:v>
                </c:pt>
                <c:pt idx="135">
                  <c:v>40534</c:v>
                </c:pt>
                <c:pt idx="136">
                  <c:v>40535</c:v>
                </c:pt>
                <c:pt idx="137">
                  <c:v>40536</c:v>
                </c:pt>
                <c:pt idx="138">
                  <c:v>40539</c:v>
                </c:pt>
                <c:pt idx="139">
                  <c:v>40540</c:v>
                </c:pt>
                <c:pt idx="140">
                  <c:v>40541</c:v>
                </c:pt>
                <c:pt idx="141">
                  <c:v>40542</c:v>
                </c:pt>
                <c:pt idx="142">
                  <c:v>40543</c:v>
                </c:pt>
                <c:pt idx="143">
                  <c:v>40547</c:v>
                </c:pt>
                <c:pt idx="144">
                  <c:v>40548</c:v>
                </c:pt>
                <c:pt idx="145">
                  <c:v>40549</c:v>
                </c:pt>
                <c:pt idx="146">
                  <c:v>40550</c:v>
                </c:pt>
                <c:pt idx="147">
                  <c:v>40553</c:v>
                </c:pt>
                <c:pt idx="148">
                  <c:v>40554</c:v>
                </c:pt>
                <c:pt idx="149">
                  <c:v>40555</c:v>
                </c:pt>
                <c:pt idx="150">
                  <c:v>40556</c:v>
                </c:pt>
                <c:pt idx="151">
                  <c:v>40557</c:v>
                </c:pt>
                <c:pt idx="152">
                  <c:v>40560</c:v>
                </c:pt>
                <c:pt idx="153">
                  <c:v>40561</c:v>
                </c:pt>
                <c:pt idx="154">
                  <c:v>40562</c:v>
                </c:pt>
                <c:pt idx="155">
                  <c:v>40563</c:v>
                </c:pt>
                <c:pt idx="156">
                  <c:v>40564</c:v>
                </c:pt>
                <c:pt idx="157">
                  <c:v>40567</c:v>
                </c:pt>
                <c:pt idx="158">
                  <c:v>40568</c:v>
                </c:pt>
                <c:pt idx="159">
                  <c:v>40569</c:v>
                </c:pt>
                <c:pt idx="160">
                  <c:v>40570</c:v>
                </c:pt>
                <c:pt idx="161">
                  <c:v>40571</c:v>
                </c:pt>
                <c:pt idx="162">
                  <c:v>40574</c:v>
                </c:pt>
                <c:pt idx="163">
                  <c:v>40575</c:v>
                </c:pt>
                <c:pt idx="164">
                  <c:v>40583</c:v>
                </c:pt>
                <c:pt idx="165">
                  <c:v>40584</c:v>
                </c:pt>
                <c:pt idx="166">
                  <c:v>40585</c:v>
                </c:pt>
                <c:pt idx="167">
                  <c:v>40588</c:v>
                </c:pt>
                <c:pt idx="168">
                  <c:v>40589</c:v>
                </c:pt>
                <c:pt idx="169">
                  <c:v>40590</c:v>
                </c:pt>
                <c:pt idx="170">
                  <c:v>40591</c:v>
                </c:pt>
                <c:pt idx="171">
                  <c:v>40592</c:v>
                </c:pt>
                <c:pt idx="172">
                  <c:v>40595</c:v>
                </c:pt>
                <c:pt idx="173">
                  <c:v>40596</c:v>
                </c:pt>
                <c:pt idx="174">
                  <c:v>40597</c:v>
                </c:pt>
                <c:pt idx="175">
                  <c:v>40598</c:v>
                </c:pt>
                <c:pt idx="176">
                  <c:v>40599</c:v>
                </c:pt>
                <c:pt idx="177">
                  <c:v>40602</c:v>
                </c:pt>
                <c:pt idx="178">
                  <c:v>40603</c:v>
                </c:pt>
                <c:pt idx="179">
                  <c:v>40604</c:v>
                </c:pt>
                <c:pt idx="180">
                  <c:v>40605</c:v>
                </c:pt>
                <c:pt idx="181">
                  <c:v>40606</c:v>
                </c:pt>
                <c:pt idx="182">
                  <c:v>40609</c:v>
                </c:pt>
                <c:pt idx="183">
                  <c:v>40610</c:v>
                </c:pt>
                <c:pt idx="184">
                  <c:v>40611</c:v>
                </c:pt>
                <c:pt idx="185">
                  <c:v>40612</c:v>
                </c:pt>
                <c:pt idx="186">
                  <c:v>40613</c:v>
                </c:pt>
                <c:pt idx="187">
                  <c:v>40616</c:v>
                </c:pt>
                <c:pt idx="188">
                  <c:v>40617</c:v>
                </c:pt>
                <c:pt idx="189">
                  <c:v>40618</c:v>
                </c:pt>
                <c:pt idx="190">
                  <c:v>40619</c:v>
                </c:pt>
                <c:pt idx="191">
                  <c:v>40620</c:v>
                </c:pt>
                <c:pt idx="192">
                  <c:v>40623</c:v>
                </c:pt>
                <c:pt idx="193">
                  <c:v>40624</c:v>
                </c:pt>
                <c:pt idx="194">
                  <c:v>40625</c:v>
                </c:pt>
                <c:pt idx="195">
                  <c:v>40626</c:v>
                </c:pt>
                <c:pt idx="196">
                  <c:v>40627</c:v>
                </c:pt>
                <c:pt idx="197">
                  <c:v>40630</c:v>
                </c:pt>
                <c:pt idx="198">
                  <c:v>40631</c:v>
                </c:pt>
                <c:pt idx="199">
                  <c:v>40632</c:v>
                </c:pt>
                <c:pt idx="200">
                  <c:v>40633</c:v>
                </c:pt>
                <c:pt idx="201">
                  <c:v>40634</c:v>
                </c:pt>
                <c:pt idx="202">
                  <c:v>40639</c:v>
                </c:pt>
                <c:pt idx="203">
                  <c:v>40640</c:v>
                </c:pt>
                <c:pt idx="204">
                  <c:v>40641</c:v>
                </c:pt>
                <c:pt idx="205">
                  <c:v>40644</c:v>
                </c:pt>
                <c:pt idx="206">
                  <c:v>40645</c:v>
                </c:pt>
                <c:pt idx="207">
                  <c:v>40646</c:v>
                </c:pt>
                <c:pt idx="208">
                  <c:v>40647</c:v>
                </c:pt>
                <c:pt idx="209">
                  <c:v>40648</c:v>
                </c:pt>
                <c:pt idx="210">
                  <c:v>40651</c:v>
                </c:pt>
                <c:pt idx="211">
                  <c:v>40652</c:v>
                </c:pt>
                <c:pt idx="212">
                  <c:v>40653</c:v>
                </c:pt>
                <c:pt idx="213">
                  <c:v>40654</c:v>
                </c:pt>
                <c:pt idx="214">
                  <c:v>40655</c:v>
                </c:pt>
                <c:pt idx="215">
                  <c:v>40658</c:v>
                </c:pt>
                <c:pt idx="216">
                  <c:v>40659</c:v>
                </c:pt>
                <c:pt idx="217">
                  <c:v>40660</c:v>
                </c:pt>
                <c:pt idx="218">
                  <c:v>40661</c:v>
                </c:pt>
                <c:pt idx="219">
                  <c:v>40662</c:v>
                </c:pt>
                <c:pt idx="220">
                  <c:v>40666</c:v>
                </c:pt>
                <c:pt idx="221">
                  <c:v>40667</c:v>
                </c:pt>
                <c:pt idx="222">
                  <c:v>40668</c:v>
                </c:pt>
                <c:pt idx="223">
                  <c:v>40669</c:v>
                </c:pt>
                <c:pt idx="224">
                  <c:v>40672</c:v>
                </c:pt>
                <c:pt idx="225">
                  <c:v>40673</c:v>
                </c:pt>
                <c:pt idx="226">
                  <c:v>40674</c:v>
                </c:pt>
                <c:pt idx="227">
                  <c:v>40675</c:v>
                </c:pt>
                <c:pt idx="228">
                  <c:v>40676</c:v>
                </c:pt>
                <c:pt idx="229">
                  <c:v>40679</c:v>
                </c:pt>
                <c:pt idx="230">
                  <c:v>40680</c:v>
                </c:pt>
                <c:pt idx="231">
                  <c:v>40681</c:v>
                </c:pt>
                <c:pt idx="232">
                  <c:v>40682</c:v>
                </c:pt>
                <c:pt idx="233">
                  <c:v>40683</c:v>
                </c:pt>
                <c:pt idx="234">
                  <c:v>40686</c:v>
                </c:pt>
                <c:pt idx="235">
                  <c:v>40687</c:v>
                </c:pt>
                <c:pt idx="236">
                  <c:v>40688</c:v>
                </c:pt>
                <c:pt idx="237">
                  <c:v>40689</c:v>
                </c:pt>
                <c:pt idx="238">
                  <c:v>40690</c:v>
                </c:pt>
                <c:pt idx="239">
                  <c:v>40693</c:v>
                </c:pt>
                <c:pt idx="240">
                  <c:v>40694</c:v>
                </c:pt>
                <c:pt idx="241">
                  <c:v>40695</c:v>
                </c:pt>
                <c:pt idx="242">
                  <c:v>40696</c:v>
                </c:pt>
                <c:pt idx="243">
                  <c:v>40697</c:v>
                </c:pt>
                <c:pt idx="244">
                  <c:v>40701</c:v>
                </c:pt>
                <c:pt idx="245">
                  <c:v>40702</c:v>
                </c:pt>
                <c:pt idx="246">
                  <c:v>40703</c:v>
                </c:pt>
                <c:pt idx="247">
                  <c:v>40704</c:v>
                </c:pt>
                <c:pt idx="248">
                  <c:v>40707</c:v>
                </c:pt>
                <c:pt idx="249">
                  <c:v>40708</c:v>
                </c:pt>
                <c:pt idx="250">
                  <c:v>40709</c:v>
                </c:pt>
                <c:pt idx="251">
                  <c:v>40710</c:v>
                </c:pt>
                <c:pt idx="252">
                  <c:v>40711</c:v>
                </c:pt>
                <c:pt idx="253">
                  <c:v>40714</c:v>
                </c:pt>
                <c:pt idx="254">
                  <c:v>40715</c:v>
                </c:pt>
                <c:pt idx="255">
                  <c:v>40716</c:v>
                </c:pt>
                <c:pt idx="256">
                  <c:v>40717</c:v>
                </c:pt>
                <c:pt idx="257">
                  <c:v>40718</c:v>
                </c:pt>
                <c:pt idx="258">
                  <c:v>40721</c:v>
                </c:pt>
                <c:pt idx="259">
                  <c:v>40722</c:v>
                </c:pt>
                <c:pt idx="260">
                  <c:v>40723</c:v>
                </c:pt>
                <c:pt idx="261">
                  <c:v>40724</c:v>
                </c:pt>
                <c:pt idx="262">
                  <c:v>40725</c:v>
                </c:pt>
                <c:pt idx="263">
                  <c:v>40728</c:v>
                </c:pt>
                <c:pt idx="264">
                  <c:v>40729</c:v>
                </c:pt>
                <c:pt idx="265">
                  <c:v>40730</c:v>
                </c:pt>
                <c:pt idx="266">
                  <c:v>40731</c:v>
                </c:pt>
                <c:pt idx="267">
                  <c:v>40732</c:v>
                </c:pt>
                <c:pt idx="268">
                  <c:v>40735</c:v>
                </c:pt>
                <c:pt idx="269">
                  <c:v>40736</c:v>
                </c:pt>
                <c:pt idx="270">
                  <c:v>40737</c:v>
                </c:pt>
                <c:pt idx="271">
                  <c:v>40738</c:v>
                </c:pt>
                <c:pt idx="272">
                  <c:v>40739</c:v>
                </c:pt>
                <c:pt idx="273">
                  <c:v>40742</c:v>
                </c:pt>
                <c:pt idx="274">
                  <c:v>40743</c:v>
                </c:pt>
                <c:pt idx="275">
                  <c:v>40744</c:v>
                </c:pt>
                <c:pt idx="276">
                  <c:v>40745</c:v>
                </c:pt>
                <c:pt idx="277">
                  <c:v>40746</c:v>
                </c:pt>
                <c:pt idx="278">
                  <c:v>40749</c:v>
                </c:pt>
                <c:pt idx="279">
                  <c:v>40750</c:v>
                </c:pt>
                <c:pt idx="280">
                  <c:v>40751</c:v>
                </c:pt>
                <c:pt idx="281">
                  <c:v>40752</c:v>
                </c:pt>
                <c:pt idx="282">
                  <c:v>40753</c:v>
                </c:pt>
                <c:pt idx="283">
                  <c:v>40756</c:v>
                </c:pt>
                <c:pt idx="284">
                  <c:v>40757</c:v>
                </c:pt>
                <c:pt idx="285">
                  <c:v>40758</c:v>
                </c:pt>
                <c:pt idx="286">
                  <c:v>40759</c:v>
                </c:pt>
                <c:pt idx="287">
                  <c:v>40760</c:v>
                </c:pt>
                <c:pt idx="288">
                  <c:v>40763</c:v>
                </c:pt>
                <c:pt idx="289">
                  <c:v>40764</c:v>
                </c:pt>
                <c:pt idx="290">
                  <c:v>40765</c:v>
                </c:pt>
                <c:pt idx="291">
                  <c:v>40766</c:v>
                </c:pt>
                <c:pt idx="292">
                  <c:v>40767</c:v>
                </c:pt>
                <c:pt idx="293">
                  <c:v>40770</c:v>
                </c:pt>
                <c:pt idx="294">
                  <c:v>40771</c:v>
                </c:pt>
                <c:pt idx="295">
                  <c:v>40772</c:v>
                </c:pt>
                <c:pt idx="296">
                  <c:v>40773</c:v>
                </c:pt>
                <c:pt idx="297">
                  <c:v>40774</c:v>
                </c:pt>
                <c:pt idx="298">
                  <c:v>40777</c:v>
                </c:pt>
                <c:pt idx="299">
                  <c:v>40778</c:v>
                </c:pt>
                <c:pt idx="300">
                  <c:v>40779</c:v>
                </c:pt>
                <c:pt idx="301">
                  <c:v>40780</c:v>
                </c:pt>
                <c:pt idx="302">
                  <c:v>40781</c:v>
                </c:pt>
                <c:pt idx="303">
                  <c:v>40784</c:v>
                </c:pt>
                <c:pt idx="304">
                  <c:v>40785</c:v>
                </c:pt>
                <c:pt idx="305">
                  <c:v>40786</c:v>
                </c:pt>
                <c:pt idx="306">
                  <c:v>40787</c:v>
                </c:pt>
                <c:pt idx="307">
                  <c:v>40788</c:v>
                </c:pt>
                <c:pt idx="308">
                  <c:v>40791</c:v>
                </c:pt>
                <c:pt idx="309">
                  <c:v>40792</c:v>
                </c:pt>
                <c:pt idx="310">
                  <c:v>40793</c:v>
                </c:pt>
                <c:pt idx="311">
                  <c:v>40794</c:v>
                </c:pt>
                <c:pt idx="312">
                  <c:v>40795</c:v>
                </c:pt>
                <c:pt idx="313">
                  <c:v>40799</c:v>
                </c:pt>
                <c:pt idx="314">
                  <c:v>40800</c:v>
                </c:pt>
                <c:pt idx="315">
                  <c:v>40801</c:v>
                </c:pt>
                <c:pt idx="316">
                  <c:v>40802</c:v>
                </c:pt>
                <c:pt idx="317">
                  <c:v>40805</c:v>
                </c:pt>
                <c:pt idx="318">
                  <c:v>40806</c:v>
                </c:pt>
                <c:pt idx="319">
                  <c:v>40807</c:v>
                </c:pt>
                <c:pt idx="320">
                  <c:v>40808</c:v>
                </c:pt>
                <c:pt idx="321">
                  <c:v>40809</c:v>
                </c:pt>
                <c:pt idx="322">
                  <c:v>40812</c:v>
                </c:pt>
                <c:pt idx="323">
                  <c:v>40813</c:v>
                </c:pt>
                <c:pt idx="324">
                  <c:v>40814</c:v>
                </c:pt>
                <c:pt idx="325">
                  <c:v>40815</c:v>
                </c:pt>
                <c:pt idx="326">
                  <c:v>40816</c:v>
                </c:pt>
                <c:pt idx="327">
                  <c:v>40826</c:v>
                </c:pt>
                <c:pt idx="328">
                  <c:v>40827</c:v>
                </c:pt>
                <c:pt idx="329">
                  <c:v>40828</c:v>
                </c:pt>
                <c:pt idx="330">
                  <c:v>40829</c:v>
                </c:pt>
                <c:pt idx="331">
                  <c:v>40830</c:v>
                </c:pt>
                <c:pt idx="332">
                  <c:v>40833</c:v>
                </c:pt>
                <c:pt idx="333">
                  <c:v>40834</c:v>
                </c:pt>
                <c:pt idx="334">
                  <c:v>40835</c:v>
                </c:pt>
                <c:pt idx="335">
                  <c:v>40836</c:v>
                </c:pt>
                <c:pt idx="336">
                  <c:v>40837</c:v>
                </c:pt>
                <c:pt idx="337">
                  <c:v>40840</c:v>
                </c:pt>
                <c:pt idx="338">
                  <c:v>40841</c:v>
                </c:pt>
                <c:pt idx="339">
                  <c:v>40842</c:v>
                </c:pt>
                <c:pt idx="340">
                  <c:v>40843</c:v>
                </c:pt>
                <c:pt idx="341">
                  <c:v>40844</c:v>
                </c:pt>
                <c:pt idx="342">
                  <c:v>40847</c:v>
                </c:pt>
                <c:pt idx="343">
                  <c:v>40848</c:v>
                </c:pt>
                <c:pt idx="344">
                  <c:v>40849</c:v>
                </c:pt>
                <c:pt idx="345">
                  <c:v>40850</c:v>
                </c:pt>
                <c:pt idx="346">
                  <c:v>40851</c:v>
                </c:pt>
                <c:pt idx="347">
                  <c:v>40854</c:v>
                </c:pt>
                <c:pt idx="348">
                  <c:v>40855</c:v>
                </c:pt>
                <c:pt idx="349">
                  <c:v>40856</c:v>
                </c:pt>
                <c:pt idx="350">
                  <c:v>40857</c:v>
                </c:pt>
                <c:pt idx="351">
                  <c:v>40858</c:v>
                </c:pt>
                <c:pt idx="352">
                  <c:v>40861</c:v>
                </c:pt>
                <c:pt idx="353">
                  <c:v>40862</c:v>
                </c:pt>
                <c:pt idx="354">
                  <c:v>40863</c:v>
                </c:pt>
                <c:pt idx="355">
                  <c:v>40864</c:v>
                </c:pt>
                <c:pt idx="356">
                  <c:v>40865</c:v>
                </c:pt>
                <c:pt idx="357">
                  <c:v>40868</c:v>
                </c:pt>
                <c:pt idx="358">
                  <c:v>40869</c:v>
                </c:pt>
                <c:pt idx="359">
                  <c:v>40870</c:v>
                </c:pt>
                <c:pt idx="360">
                  <c:v>40871</c:v>
                </c:pt>
                <c:pt idx="361">
                  <c:v>40872</c:v>
                </c:pt>
                <c:pt idx="362">
                  <c:v>40875</c:v>
                </c:pt>
                <c:pt idx="363">
                  <c:v>40876</c:v>
                </c:pt>
                <c:pt idx="364">
                  <c:v>40877</c:v>
                </c:pt>
                <c:pt idx="365">
                  <c:v>40878</c:v>
                </c:pt>
                <c:pt idx="366">
                  <c:v>40879</c:v>
                </c:pt>
                <c:pt idx="367">
                  <c:v>40882</c:v>
                </c:pt>
                <c:pt idx="368">
                  <c:v>40883</c:v>
                </c:pt>
                <c:pt idx="369">
                  <c:v>40884</c:v>
                </c:pt>
                <c:pt idx="370">
                  <c:v>40885</c:v>
                </c:pt>
                <c:pt idx="371">
                  <c:v>40886</c:v>
                </c:pt>
                <c:pt idx="372">
                  <c:v>40889</c:v>
                </c:pt>
                <c:pt idx="373">
                  <c:v>40890</c:v>
                </c:pt>
                <c:pt idx="374">
                  <c:v>40891</c:v>
                </c:pt>
                <c:pt idx="375">
                  <c:v>40892</c:v>
                </c:pt>
                <c:pt idx="376">
                  <c:v>40893</c:v>
                </c:pt>
                <c:pt idx="377">
                  <c:v>40896</c:v>
                </c:pt>
                <c:pt idx="378">
                  <c:v>40897</c:v>
                </c:pt>
                <c:pt idx="379">
                  <c:v>40898</c:v>
                </c:pt>
                <c:pt idx="380">
                  <c:v>40899</c:v>
                </c:pt>
                <c:pt idx="381">
                  <c:v>40900</c:v>
                </c:pt>
                <c:pt idx="382">
                  <c:v>40903</c:v>
                </c:pt>
                <c:pt idx="383">
                  <c:v>40904</c:v>
                </c:pt>
                <c:pt idx="384">
                  <c:v>40905</c:v>
                </c:pt>
                <c:pt idx="385">
                  <c:v>40906</c:v>
                </c:pt>
                <c:pt idx="386">
                  <c:v>40907</c:v>
                </c:pt>
                <c:pt idx="387">
                  <c:v>40912</c:v>
                </c:pt>
                <c:pt idx="388">
                  <c:v>40913</c:v>
                </c:pt>
                <c:pt idx="389">
                  <c:v>40914</c:v>
                </c:pt>
                <c:pt idx="390">
                  <c:v>40917</c:v>
                </c:pt>
                <c:pt idx="391">
                  <c:v>40918</c:v>
                </c:pt>
                <c:pt idx="392">
                  <c:v>40919</c:v>
                </c:pt>
                <c:pt idx="393">
                  <c:v>40920</c:v>
                </c:pt>
                <c:pt idx="394">
                  <c:v>40921</c:v>
                </c:pt>
                <c:pt idx="395">
                  <c:v>40924</c:v>
                </c:pt>
                <c:pt idx="396">
                  <c:v>40925</c:v>
                </c:pt>
                <c:pt idx="397">
                  <c:v>40926</c:v>
                </c:pt>
                <c:pt idx="398">
                  <c:v>40927</c:v>
                </c:pt>
                <c:pt idx="399">
                  <c:v>40928</c:v>
                </c:pt>
                <c:pt idx="400">
                  <c:v>40938</c:v>
                </c:pt>
                <c:pt idx="401">
                  <c:v>40939</c:v>
                </c:pt>
                <c:pt idx="402">
                  <c:v>40940</c:v>
                </c:pt>
                <c:pt idx="403">
                  <c:v>40941</c:v>
                </c:pt>
                <c:pt idx="404">
                  <c:v>40942</c:v>
                </c:pt>
                <c:pt idx="405">
                  <c:v>40945</c:v>
                </c:pt>
                <c:pt idx="406">
                  <c:v>40946</c:v>
                </c:pt>
                <c:pt idx="407">
                  <c:v>40947</c:v>
                </c:pt>
                <c:pt idx="408">
                  <c:v>40948</c:v>
                </c:pt>
                <c:pt idx="409">
                  <c:v>40949</c:v>
                </c:pt>
                <c:pt idx="410">
                  <c:v>40952</c:v>
                </c:pt>
                <c:pt idx="411">
                  <c:v>40953</c:v>
                </c:pt>
                <c:pt idx="412">
                  <c:v>40954</c:v>
                </c:pt>
                <c:pt idx="413">
                  <c:v>40955</c:v>
                </c:pt>
                <c:pt idx="414">
                  <c:v>40956</c:v>
                </c:pt>
                <c:pt idx="415">
                  <c:v>40959</c:v>
                </c:pt>
                <c:pt idx="416">
                  <c:v>40960</c:v>
                </c:pt>
                <c:pt idx="417">
                  <c:v>40961</c:v>
                </c:pt>
                <c:pt idx="418">
                  <c:v>40962</c:v>
                </c:pt>
                <c:pt idx="419">
                  <c:v>40963</c:v>
                </c:pt>
                <c:pt idx="420">
                  <c:v>40966</c:v>
                </c:pt>
                <c:pt idx="421">
                  <c:v>40967</c:v>
                </c:pt>
                <c:pt idx="422">
                  <c:v>40968</c:v>
                </c:pt>
                <c:pt idx="423">
                  <c:v>40969</c:v>
                </c:pt>
                <c:pt idx="424">
                  <c:v>40970</c:v>
                </c:pt>
                <c:pt idx="425">
                  <c:v>40973</c:v>
                </c:pt>
                <c:pt idx="426">
                  <c:v>40974</c:v>
                </c:pt>
                <c:pt idx="427">
                  <c:v>40975</c:v>
                </c:pt>
                <c:pt idx="428">
                  <c:v>40976</c:v>
                </c:pt>
                <c:pt idx="429">
                  <c:v>40977</c:v>
                </c:pt>
                <c:pt idx="430">
                  <c:v>40980</c:v>
                </c:pt>
                <c:pt idx="431">
                  <c:v>40981</c:v>
                </c:pt>
                <c:pt idx="432">
                  <c:v>40982</c:v>
                </c:pt>
                <c:pt idx="433">
                  <c:v>40983</c:v>
                </c:pt>
                <c:pt idx="434">
                  <c:v>40984</c:v>
                </c:pt>
                <c:pt idx="435">
                  <c:v>40987</c:v>
                </c:pt>
                <c:pt idx="436">
                  <c:v>40988</c:v>
                </c:pt>
                <c:pt idx="437">
                  <c:v>40989</c:v>
                </c:pt>
                <c:pt idx="438">
                  <c:v>40990</c:v>
                </c:pt>
                <c:pt idx="439">
                  <c:v>40991</c:v>
                </c:pt>
                <c:pt idx="440">
                  <c:v>40994</c:v>
                </c:pt>
                <c:pt idx="441">
                  <c:v>40995</c:v>
                </c:pt>
                <c:pt idx="442">
                  <c:v>40996</c:v>
                </c:pt>
                <c:pt idx="443">
                  <c:v>40997</c:v>
                </c:pt>
                <c:pt idx="444">
                  <c:v>40998</c:v>
                </c:pt>
                <c:pt idx="445">
                  <c:v>41004</c:v>
                </c:pt>
                <c:pt idx="446">
                  <c:v>41005</c:v>
                </c:pt>
                <c:pt idx="447">
                  <c:v>41008</c:v>
                </c:pt>
                <c:pt idx="448">
                  <c:v>41009</c:v>
                </c:pt>
                <c:pt idx="449">
                  <c:v>41010</c:v>
                </c:pt>
                <c:pt idx="450">
                  <c:v>41011</c:v>
                </c:pt>
                <c:pt idx="451">
                  <c:v>41012</c:v>
                </c:pt>
                <c:pt idx="452">
                  <c:v>41015</c:v>
                </c:pt>
                <c:pt idx="453">
                  <c:v>41016</c:v>
                </c:pt>
                <c:pt idx="454">
                  <c:v>41017</c:v>
                </c:pt>
                <c:pt idx="455">
                  <c:v>41018</c:v>
                </c:pt>
                <c:pt idx="456">
                  <c:v>41019</c:v>
                </c:pt>
                <c:pt idx="457">
                  <c:v>41022</c:v>
                </c:pt>
                <c:pt idx="458">
                  <c:v>41023</c:v>
                </c:pt>
                <c:pt idx="459">
                  <c:v>41024</c:v>
                </c:pt>
                <c:pt idx="460">
                  <c:v>41025</c:v>
                </c:pt>
                <c:pt idx="461">
                  <c:v>41026</c:v>
                </c:pt>
                <c:pt idx="462">
                  <c:v>41031</c:v>
                </c:pt>
                <c:pt idx="463">
                  <c:v>41032</c:v>
                </c:pt>
                <c:pt idx="464">
                  <c:v>41033</c:v>
                </c:pt>
                <c:pt idx="465">
                  <c:v>41036</c:v>
                </c:pt>
                <c:pt idx="466">
                  <c:v>41037</c:v>
                </c:pt>
                <c:pt idx="467">
                  <c:v>41038</c:v>
                </c:pt>
                <c:pt idx="468">
                  <c:v>41039</c:v>
                </c:pt>
                <c:pt idx="469">
                  <c:v>41040</c:v>
                </c:pt>
                <c:pt idx="470">
                  <c:v>41043</c:v>
                </c:pt>
                <c:pt idx="471">
                  <c:v>41044</c:v>
                </c:pt>
                <c:pt idx="472">
                  <c:v>41045</c:v>
                </c:pt>
                <c:pt idx="473">
                  <c:v>41046</c:v>
                </c:pt>
                <c:pt idx="474">
                  <c:v>41047</c:v>
                </c:pt>
                <c:pt idx="475">
                  <c:v>41050</c:v>
                </c:pt>
                <c:pt idx="476">
                  <c:v>41051</c:v>
                </c:pt>
                <c:pt idx="477">
                  <c:v>41052</c:v>
                </c:pt>
                <c:pt idx="478">
                  <c:v>41053</c:v>
                </c:pt>
                <c:pt idx="479">
                  <c:v>41054</c:v>
                </c:pt>
                <c:pt idx="480">
                  <c:v>41057</c:v>
                </c:pt>
                <c:pt idx="481">
                  <c:v>41058</c:v>
                </c:pt>
                <c:pt idx="482">
                  <c:v>41059</c:v>
                </c:pt>
                <c:pt idx="483">
                  <c:v>41060</c:v>
                </c:pt>
                <c:pt idx="484">
                  <c:v>41061</c:v>
                </c:pt>
                <c:pt idx="485">
                  <c:v>41064</c:v>
                </c:pt>
                <c:pt idx="486">
                  <c:v>41065</c:v>
                </c:pt>
                <c:pt idx="487">
                  <c:v>41066</c:v>
                </c:pt>
                <c:pt idx="488">
                  <c:v>41067</c:v>
                </c:pt>
                <c:pt idx="489">
                  <c:v>41068</c:v>
                </c:pt>
                <c:pt idx="490">
                  <c:v>41071</c:v>
                </c:pt>
                <c:pt idx="491">
                  <c:v>41072</c:v>
                </c:pt>
                <c:pt idx="492">
                  <c:v>41073</c:v>
                </c:pt>
                <c:pt idx="493">
                  <c:v>41074</c:v>
                </c:pt>
                <c:pt idx="494">
                  <c:v>41075</c:v>
                </c:pt>
                <c:pt idx="495">
                  <c:v>41078</c:v>
                </c:pt>
                <c:pt idx="496">
                  <c:v>41079</c:v>
                </c:pt>
                <c:pt idx="497">
                  <c:v>41080</c:v>
                </c:pt>
                <c:pt idx="498">
                  <c:v>41081</c:v>
                </c:pt>
                <c:pt idx="499">
                  <c:v>41085</c:v>
                </c:pt>
                <c:pt idx="500">
                  <c:v>41086</c:v>
                </c:pt>
                <c:pt idx="501">
                  <c:v>41087</c:v>
                </c:pt>
                <c:pt idx="502">
                  <c:v>41088</c:v>
                </c:pt>
                <c:pt idx="503">
                  <c:v>41089</c:v>
                </c:pt>
                <c:pt idx="504">
                  <c:v>41092</c:v>
                </c:pt>
                <c:pt idx="505">
                  <c:v>41093</c:v>
                </c:pt>
                <c:pt idx="506">
                  <c:v>41094</c:v>
                </c:pt>
                <c:pt idx="507">
                  <c:v>41095</c:v>
                </c:pt>
                <c:pt idx="508">
                  <c:v>41096</c:v>
                </c:pt>
                <c:pt idx="509">
                  <c:v>41099</c:v>
                </c:pt>
                <c:pt idx="510">
                  <c:v>41100</c:v>
                </c:pt>
                <c:pt idx="511">
                  <c:v>41101</c:v>
                </c:pt>
                <c:pt idx="512">
                  <c:v>41102</c:v>
                </c:pt>
                <c:pt idx="513">
                  <c:v>41103</c:v>
                </c:pt>
                <c:pt idx="514">
                  <c:v>41106</c:v>
                </c:pt>
                <c:pt idx="515">
                  <c:v>41107</c:v>
                </c:pt>
                <c:pt idx="516">
                  <c:v>41108</c:v>
                </c:pt>
                <c:pt idx="517">
                  <c:v>41109</c:v>
                </c:pt>
                <c:pt idx="518">
                  <c:v>41110</c:v>
                </c:pt>
                <c:pt idx="519">
                  <c:v>41113</c:v>
                </c:pt>
                <c:pt idx="520">
                  <c:v>41114</c:v>
                </c:pt>
                <c:pt idx="521">
                  <c:v>41115</c:v>
                </c:pt>
                <c:pt idx="522">
                  <c:v>41116</c:v>
                </c:pt>
                <c:pt idx="523">
                  <c:v>41117</c:v>
                </c:pt>
                <c:pt idx="524">
                  <c:v>41120</c:v>
                </c:pt>
                <c:pt idx="525">
                  <c:v>41121</c:v>
                </c:pt>
                <c:pt idx="526">
                  <c:v>41122</c:v>
                </c:pt>
                <c:pt idx="527">
                  <c:v>41123</c:v>
                </c:pt>
                <c:pt idx="528">
                  <c:v>41124</c:v>
                </c:pt>
                <c:pt idx="529">
                  <c:v>41127</c:v>
                </c:pt>
                <c:pt idx="530">
                  <c:v>41128</c:v>
                </c:pt>
                <c:pt idx="531">
                  <c:v>41129</c:v>
                </c:pt>
                <c:pt idx="532">
                  <c:v>41130</c:v>
                </c:pt>
                <c:pt idx="533">
                  <c:v>41131</c:v>
                </c:pt>
                <c:pt idx="534">
                  <c:v>41134</c:v>
                </c:pt>
                <c:pt idx="535">
                  <c:v>41135</c:v>
                </c:pt>
                <c:pt idx="536">
                  <c:v>41136</c:v>
                </c:pt>
                <c:pt idx="537">
                  <c:v>41137</c:v>
                </c:pt>
                <c:pt idx="538">
                  <c:v>41138</c:v>
                </c:pt>
                <c:pt idx="539">
                  <c:v>41141</c:v>
                </c:pt>
                <c:pt idx="540">
                  <c:v>41142</c:v>
                </c:pt>
                <c:pt idx="541">
                  <c:v>41143</c:v>
                </c:pt>
                <c:pt idx="542">
                  <c:v>41144</c:v>
                </c:pt>
                <c:pt idx="543">
                  <c:v>41145</c:v>
                </c:pt>
                <c:pt idx="544">
                  <c:v>41148</c:v>
                </c:pt>
                <c:pt idx="545">
                  <c:v>41149</c:v>
                </c:pt>
                <c:pt idx="546">
                  <c:v>41150</c:v>
                </c:pt>
                <c:pt idx="547">
                  <c:v>41151</c:v>
                </c:pt>
                <c:pt idx="548">
                  <c:v>41152</c:v>
                </c:pt>
                <c:pt idx="549">
                  <c:v>41155</c:v>
                </c:pt>
                <c:pt idx="550">
                  <c:v>41156</c:v>
                </c:pt>
                <c:pt idx="551">
                  <c:v>41157</c:v>
                </c:pt>
                <c:pt idx="552">
                  <c:v>41158</c:v>
                </c:pt>
                <c:pt idx="553">
                  <c:v>41159</c:v>
                </c:pt>
                <c:pt idx="554">
                  <c:v>41162</c:v>
                </c:pt>
                <c:pt idx="555">
                  <c:v>41163</c:v>
                </c:pt>
                <c:pt idx="556">
                  <c:v>41164</c:v>
                </c:pt>
                <c:pt idx="557">
                  <c:v>41165</c:v>
                </c:pt>
                <c:pt idx="558">
                  <c:v>41166</c:v>
                </c:pt>
                <c:pt idx="559">
                  <c:v>41169</c:v>
                </c:pt>
                <c:pt idx="560">
                  <c:v>41170</c:v>
                </c:pt>
                <c:pt idx="561">
                  <c:v>41171</c:v>
                </c:pt>
                <c:pt idx="562">
                  <c:v>41172</c:v>
                </c:pt>
                <c:pt idx="563">
                  <c:v>41173</c:v>
                </c:pt>
                <c:pt idx="564">
                  <c:v>41176</c:v>
                </c:pt>
                <c:pt idx="565">
                  <c:v>41177</c:v>
                </c:pt>
                <c:pt idx="566">
                  <c:v>41178</c:v>
                </c:pt>
                <c:pt idx="567">
                  <c:v>41179</c:v>
                </c:pt>
                <c:pt idx="568">
                  <c:v>41180</c:v>
                </c:pt>
                <c:pt idx="569">
                  <c:v>41190</c:v>
                </c:pt>
                <c:pt idx="570">
                  <c:v>41191</c:v>
                </c:pt>
                <c:pt idx="571">
                  <c:v>41192</c:v>
                </c:pt>
                <c:pt idx="572">
                  <c:v>41193</c:v>
                </c:pt>
                <c:pt idx="573">
                  <c:v>41194</c:v>
                </c:pt>
                <c:pt idx="574">
                  <c:v>41197</c:v>
                </c:pt>
                <c:pt idx="575">
                  <c:v>41198</c:v>
                </c:pt>
                <c:pt idx="576">
                  <c:v>41199</c:v>
                </c:pt>
                <c:pt idx="577">
                  <c:v>41200</c:v>
                </c:pt>
                <c:pt idx="578">
                  <c:v>41201</c:v>
                </c:pt>
                <c:pt idx="579">
                  <c:v>41204</c:v>
                </c:pt>
                <c:pt idx="580">
                  <c:v>41205</c:v>
                </c:pt>
                <c:pt idx="581">
                  <c:v>41206</c:v>
                </c:pt>
                <c:pt idx="582">
                  <c:v>41207</c:v>
                </c:pt>
                <c:pt idx="583">
                  <c:v>41208</c:v>
                </c:pt>
                <c:pt idx="584">
                  <c:v>41211</c:v>
                </c:pt>
                <c:pt idx="585">
                  <c:v>41212</c:v>
                </c:pt>
                <c:pt idx="586">
                  <c:v>41213</c:v>
                </c:pt>
                <c:pt idx="587">
                  <c:v>41214</c:v>
                </c:pt>
                <c:pt idx="588">
                  <c:v>41215</c:v>
                </c:pt>
                <c:pt idx="589">
                  <c:v>41218</c:v>
                </c:pt>
                <c:pt idx="590">
                  <c:v>41219</c:v>
                </c:pt>
                <c:pt idx="591">
                  <c:v>41220</c:v>
                </c:pt>
                <c:pt idx="592">
                  <c:v>41221</c:v>
                </c:pt>
                <c:pt idx="593">
                  <c:v>41222</c:v>
                </c:pt>
                <c:pt idx="594">
                  <c:v>41225</c:v>
                </c:pt>
                <c:pt idx="595">
                  <c:v>41226</c:v>
                </c:pt>
                <c:pt idx="596">
                  <c:v>41227</c:v>
                </c:pt>
                <c:pt idx="597">
                  <c:v>41228</c:v>
                </c:pt>
                <c:pt idx="598">
                  <c:v>41229</c:v>
                </c:pt>
                <c:pt idx="599">
                  <c:v>41232</c:v>
                </c:pt>
                <c:pt idx="600">
                  <c:v>41233</c:v>
                </c:pt>
                <c:pt idx="601">
                  <c:v>41234</c:v>
                </c:pt>
                <c:pt idx="602">
                  <c:v>41235</c:v>
                </c:pt>
                <c:pt idx="603">
                  <c:v>41236</c:v>
                </c:pt>
                <c:pt idx="604">
                  <c:v>41239</c:v>
                </c:pt>
                <c:pt idx="605">
                  <c:v>41240</c:v>
                </c:pt>
                <c:pt idx="606">
                  <c:v>41241</c:v>
                </c:pt>
                <c:pt idx="607">
                  <c:v>41242</c:v>
                </c:pt>
                <c:pt idx="608">
                  <c:v>41243</c:v>
                </c:pt>
                <c:pt idx="609">
                  <c:v>41246</c:v>
                </c:pt>
                <c:pt idx="610">
                  <c:v>41247</c:v>
                </c:pt>
                <c:pt idx="611">
                  <c:v>41248</c:v>
                </c:pt>
                <c:pt idx="612">
                  <c:v>41249</c:v>
                </c:pt>
                <c:pt idx="613">
                  <c:v>41250</c:v>
                </c:pt>
                <c:pt idx="614">
                  <c:v>41253</c:v>
                </c:pt>
                <c:pt idx="615">
                  <c:v>41254</c:v>
                </c:pt>
                <c:pt idx="616">
                  <c:v>41255</c:v>
                </c:pt>
                <c:pt idx="617">
                  <c:v>41256</c:v>
                </c:pt>
                <c:pt idx="618">
                  <c:v>41257</c:v>
                </c:pt>
                <c:pt idx="619">
                  <c:v>41260</c:v>
                </c:pt>
                <c:pt idx="620">
                  <c:v>41261</c:v>
                </c:pt>
                <c:pt idx="621">
                  <c:v>41262</c:v>
                </c:pt>
                <c:pt idx="622">
                  <c:v>41263</c:v>
                </c:pt>
                <c:pt idx="623">
                  <c:v>41264</c:v>
                </c:pt>
                <c:pt idx="624">
                  <c:v>41267</c:v>
                </c:pt>
                <c:pt idx="625">
                  <c:v>41268</c:v>
                </c:pt>
                <c:pt idx="626">
                  <c:v>41269</c:v>
                </c:pt>
                <c:pt idx="627">
                  <c:v>41270</c:v>
                </c:pt>
                <c:pt idx="628">
                  <c:v>41271</c:v>
                </c:pt>
                <c:pt idx="629">
                  <c:v>41274</c:v>
                </c:pt>
                <c:pt idx="630">
                  <c:v>41278</c:v>
                </c:pt>
                <c:pt idx="631">
                  <c:v>41281</c:v>
                </c:pt>
                <c:pt idx="632">
                  <c:v>41282</c:v>
                </c:pt>
                <c:pt idx="633">
                  <c:v>41283</c:v>
                </c:pt>
                <c:pt idx="634">
                  <c:v>41284</c:v>
                </c:pt>
                <c:pt idx="635">
                  <c:v>41285</c:v>
                </c:pt>
                <c:pt idx="636">
                  <c:v>41288</c:v>
                </c:pt>
                <c:pt idx="637">
                  <c:v>41289</c:v>
                </c:pt>
                <c:pt idx="638">
                  <c:v>41290</c:v>
                </c:pt>
                <c:pt idx="639">
                  <c:v>41291</c:v>
                </c:pt>
                <c:pt idx="640">
                  <c:v>41292</c:v>
                </c:pt>
                <c:pt idx="641">
                  <c:v>41295</c:v>
                </c:pt>
                <c:pt idx="642">
                  <c:v>41296</c:v>
                </c:pt>
                <c:pt idx="643">
                  <c:v>41297</c:v>
                </c:pt>
                <c:pt idx="644">
                  <c:v>41298</c:v>
                </c:pt>
                <c:pt idx="645">
                  <c:v>41299</c:v>
                </c:pt>
                <c:pt idx="646">
                  <c:v>41302</c:v>
                </c:pt>
                <c:pt idx="647">
                  <c:v>41303</c:v>
                </c:pt>
                <c:pt idx="648">
                  <c:v>41304</c:v>
                </c:pt>
                <c:pt idx="649">
                  <c:v>41305</c:v>
                </c:pt>
                <c:pt idx="650">
                  <c:v>41306</c:v>
                </c:pt>
                <c:pt idx="651">
                  <c:v>41309</c:v>
                </c:pt>
                <c:pt idx="652">
                  <c:v>41310</c:v>
                </c:pt>
                <c:pt idx="653">
                  <c:v>41311</c:v>
                </c:pt>
                <c:pt idx="654">
                  <c:v>41312</c:v>
                </c:pt>
                <c:pt idx="655">
                  <c:v>41313</c:v>
                </c:pt>
                <c:pt idx="656">
                  <c:v>41323</c:v>
                </c:pt>
                <c:pt idx="657">
                  <c:v>41324</c:v>
                </c:pt>
                <c:pt idx="658">
                  <c:v>41325</c:v>
                </c:pt>
                <c:pt idx="659">
                  <c:v>41326</c:v>
                </c:pt>
                <c:pt idx="660">
                  <c:v>41327</c:v>
                </c:pt>
                <c:pt idx="661">
                  <c:v>41330</c:v>
                </c:pt>
                <c:pt idx="662">
                  <c:v>41331</c:v>
                </c:pt>
                <c:pt idx="663">
                  <c:v>41332</c:v>
                </c:pt>
                <c:pt idx="664">
                  <c:v>41333</c:v>
                </c:pt>
                <c:pt idx="665">
                  <c:v>41334</c:v>
                </c:pt>
                <c:pt idx="666">
                  <c:v>41337</c:v>
                </c:pt>
                <c:pt idx="667">
                  <c:v>41338</c:v>
                </c:pt>
                <c:pt idx="668">
                  <c:v>41339</c:v>
                </c:pt>
                <c:pt idx="669">
                  <c:v>41340</c:v>
                </c:pt>
                <c:pt idx="670">
                  <c:v>41341</c:v>
                </c:pt>
                <c:pt idx="671">
                  <c:v>41344</c:v>
                </c:pt>
                <c:pt idx="672">
                  <c:v>41345</c:v>
                </c:pt>
                <c:pt idx="673">
                  <c:v>41346</c:v>
                </c:pt>
                <c:pt idx="674">
                  <c:v>41347</c:v>
                </c:pt>
                <c:pt idx="675">
                  <c:v>41348</c:v>
                </c:pt>
                <c:pt idx="676">
                  <c:v>41351</c:v>
                </c:pt>
                <c:pt idx="677">
                  <c:v>41352</c:v>
                </c:pt>
                <c:pt idx="678">
                  <c:v>41353</c:v>
                </c:pt>
                <c:pt idx="679">
                  <c:v>41354</c:v>
                </c:pt>
                <c:pt idx="680">
                  <c:v>41355</c:v>
                </c:pt>
                <c:pt idx="681">
                  <c:v>41358</c:v>
                </c:pt>
                <c:pt idx="682">
                  <c:v>41359</c:v>
                </c:pt>
                <c:pt idx="683">
                  <c:v>41360</c:v>
                </c:pt>
                <c:pt idx="684">
                  <c:v>41361</c:v>
                </c:pt>
                <c:pt idx="685">
                  <c:v>41362</c:v>
                </c:pt>
                <c:pt idx="686">
                  <c:v>41365</c:v>
                </c:pt>
                <c:pt idx="687">
                  <c:v>41366</c:v>
                </c:pt>
                <c:pt idx="688">
                  <c:v>41367</c:v>
                </c:pt>
                <c:pt idx="689">
                  <c:v>41372</c:v>
                </c:pt>
                <c:pt idx="690">
                  <c:v>41373</c:v>
                </c:pt>
                <c:pt idx="691">
                  <c:v>41374</c:v>
                </c:pt>
                <c:pt idx="692">
                  <c:v>41375</c:v>
                </c:pt>
                <c:pt idx="693">
                  <c:v>41376</c:v>
                </c:pt>
                <c:pt idx="694">
                  <c:v>41379</c:v>
                </c:pt>
                <c:pt idx="695">
                  <c:v>41380</c:v>
                </c:pt>
                <c:pt idx="696">
                  <c:v>41381</c:v>
                </c:pt>
                <c:pt idx="697">
                  <c:v>41382</c:v>
                </c:pt>
                <c:pt idx="698">
                  <c:v>41383</c:v>
                </c:pt>
                <c:pt idx="699">
                  <c:v>41386</c:v>
                </c:pt>
                <c:pt idx="700">
                  <c:v>41387</c:v>
                </c:pt>
                <c:pt idx="701">
                  <c:v>41388</c:v>
                </c:pt>
                <c:pt idx="702">
                  <c:v>41389</c:v>
                </c:pt>
                <c:pt idx="703">
                  <c:v>41390</c:v>
                </c:pt>
                <c:pt idx="704">
                  <c:v>41396</c:v>
                </c:pt>
                <c:pt idx="705">
                  <c:v>41397</c:v>
                </c:pt>
                <c:pt idx="706">
                  <c:v>41400</c:v>
                </c:pt>
                <c:pt idx="707">
                  <c:v>41401</c:v>
                </c:pt>
                <c:pt idx="708">
                  <c:v>41402</c:v>
                </c:pt>
                <c:pt idx="709">
                  <c:v>41403</c:v>
                </c:pt>
                <c:pt idx="710">
                  <c:v>41404</c:v>
                </c:pt>
                <c:pt idx="711">
                  <c:v>41407</c:v>
                </c:pt>
                <c:pt idx="712">
                  <c:v>41408</c:v>
                </c:pt>
                <c:pt idx="713">
                  <c:v>41409</c:v>
                </c:pt>
                <c:pt idx="714">
                  <c:v>41410</c:v>
                </c:pt>
                <c:pt idx="715">
                  <c:v>41411</c:v>
                </c:pt>
                <c:pt idx="716">
                  <c:v>41414</c:v>
                </c:pt>
                <c:pt idx="717">
                  <c:v>41415</c:v>
                </c:pt>
                <c:pt idx="718">
                  <c:v>41416</c:v>
                </c:pt>
                <c:pt idx="719">
                  <c:v>41417</c:v>
                </c:pt>
                <c:pt idx="720">
                  <c:v>41418</c:v>
                </c:pt>
                <c:pt idx="721">
                  <c:v>41421</c:v>
                </c:pt>
                <c:pt idx="722">
                  <c:v>41422</c:v>
                </c:pt>
                <c:pt idx="723">
                  <c:v>41423</c:v>
                </c:pt>
                <c:pt idx="724">
                  <c:v>41424</c:v>
                </c:pt>
                <c:pt idx="725">
                  <c:v>41425</c:v>
                </c:pt>
                <c:pt idx="726">
                  <c:v>41428</c:v>
                </c:pt>
                <c:pt idx="727">
                  <c:v>41429</c:v>
                </c:pt>
                <c:pt idx="728">
                  <c:v>41430</c:v>
                </c:pt>
                <c:pt idx="729">
                  <c:v>41431</c:v>
                </c:pt>
                <c:pt idx="730">
                  <c:v>41432</c:v>
                </c:pt>
                <c:pt idx="731">
                  <c:v>41438</c:v>
                </c:pt>
                <c:pt idx="732">
                  <c:v>41439</c:v>
                </c:pt>
                <c:pt idx="733">
                  <c:v>41442</c:v>
                </c:pt>
                <c:pt idx="734">
                  <c:v>41443</c:v>
                </c:pt>
                <c:pt idx="735">
                  <c:v>41444</c:v>
                </c:pt>
                <c:pt idx="736">
                  <c:v>41445</c:v>
                </c:pt>
                <c:pt idx="737">
                  <c:v>41446</c:v>
                </c:pt>
                <c:pt idx="738">
                  <c:v>41449</c:v>
                </c:pt>
                <c:pt idx="739">
                  <c:v>41450</c:v>
                </c:pt>
                <c:pt idx="740">
                  <c:v>41451</c:v>
                </c:pt>
                <c:pt idx="741">
                  <c:v>41452</c:v>
                </c:pt>
                <c:pt idx="742">
                  <c:v>41453</c:v>
                </c:pt>
                <c:pt idx="743">
                  <c:v>41456</c:v>
                </c:pt>
                <c:pt idx="744">
                  <c:v>41457</c:v>
                </c:pt>
                <c:pt idx="745">
                  <c:v>41458</c:v>
                </c:pt>
                <c:pt idx="746">
                  <c:v>41459</c:v>
                </c:pt>
                <c:pt idx="747">
                  <c:v>41460</c:v>
                </c:pt>
                <c:pt idx="748">
                  <c:v>41463</c:v>
                </c:pt>
                <c:pt idx="749">
                  <c:v>41464</c:v>
                </c:pt>
                <c:pt idx="750">
                  <c:v>41465</c:v>
                </c:pt>
                <c:pt idx="751">
                  <c:v>41466</c:v>
                </c:pt>
                <c:pt idx="752">
                  <c:v>41467</c:v>
                </c:pt>
                <c:pt idx="753">
                  <c:v>41470</c:v>
                </c:pt>
                <c:pt idx="754">
                  <c:v>41471</c:v>
                </c:pt>
                <c:pt idx="755">
                  <c:v>41472</c:v>
                </c:pt>
                <c:pt idx="756">
                  <c:v>41473</c:v>
                </c:pt>
                <c:pt idx="757">
                  <c:v>41474</c:v>
                </c:pt>
                <c:pt idx="758">
                  <c:v>41477</c:v>
                </c:pt>
                <c:pt idx="759">
                  <c:v>41478</c:v>
                </c:pt>
                <c:pt idx="760">
                  <c:v>41479</c:v>
                </c:pt>
                <c:pt idx="761">
                  <c:v>41480</c:v>
                </c:pt>
                <c:pt idx="762">
                  <c:v>41481</c:v>
                </c:pt>
                <c:pt idx="763">
                  <c:v>41484</c:v>
                </c:pt>
                <c:pt idx="764">
                  <c:v>41485</c:v>
                </c:pt>
                <c:pt idx="765">
                  <c:v>41486</c:v>
                </c:pt>
                <c:pt idx="766">
                  <c:v>41487</c:v>
                </c:pt>
                <c:pt idx="767">
                  <c:v>41488</c:v>
                </c:pt>
                <c:pt idx="768">
                  <c:v>41491</c:v>
                </c:pt>
                <c:pt idx="769">
                  <c:v>41492</c:v>
                </c:pt>
                <c:pt idx="770">
                  <c:v>41493</c:v>
                </c:pt>
                <c:pt idx="771">
                  <c:v>41494</c:v>
                </c:pt>
                <c:pt idx="772">
                  <c:v>41495</c:v>
                </c:pt>
                <c:pt idx="773">
                  <c:v>41498</c:v>
                </c:pt>
                <c:pt idx="774">
                  <c:v>41499</c:v>
                </c:pt>
                <c:pt idx="775">
                  <c:v>41500</c:v>
                </c:pt>
                <c:pt idx="776">
                  <c:v>41501</c:v>
                </c:pt>
                <c:pt idx="777">
                  <c:v>41502</c:v>
                </c:pt>
                <c:pt idx="778">
                  <c:v>41505</c:v>
                </c:pt>
                <c:pt idx="779">
                  <c:v>41506</c:v>
                </c:pt>
                <c:pt idx="780">
                  <c:v>41507</c:v>
                </c:pt>
                <c:pt idx="781">
                  <c:v>41508</c:v>
                </c:pt>
                <c:pt idx="782">
                  <c:v>41509</c:v>
                </c:pt>
                <c:pt idx="783">
                  <c:v>41512</c:v>
                </c:pt>
                <c:pt idx="784">
                  <c:v>41513</c:v>
                </c:pt>
                <c:pt idx="785">
                  <c:v>41514</c:v>
                </c:pt>
                <c:pt idx="786">
                  <c:v>41515</c:v>
                </c:pt>
                <c:pt idx="787">
                  <c:v>41516</c:v>
                </c:pt>
                <c:pt idx="788">
                  <c:v>41519</c:v>
                </c:pt>
                <c:pt idx="789">
                  <c:v>41520</c:v>
                </c:pt>
                <c:pt idx="790">
                  <c:v>41521</c:v>
                </c:pt>
                <c:pt idx="791">
                  <c:v>41522</c:v>
                </c:pt>
                <c:pt idx="792">
                  <c:v>41523</c:v>
                </c:pt>
                <c:pt idx="793">
                  <c:v>41526</c:v>
                </c:pt>
                <c:pt idx="794">
                  <c:v>41527</c:v>
                </c:pt>
                <c:pt idx="795">
                  <c:v>41528</c:v>
                </c:pt>
                <c:pt idx="796">
                  <c:v>41529</c:v>
                </c:pt>
                <c:pt idx="797">
                  <c:v>41530</c:v>
                </c:pt>
                <c:pt idx="798">
                  <c:v>41533</c:v>
                </c:pt>
                <c:pt idx="799">
                  <c:v>41534</c:v>
                </c:pt>
                <c:pt idx="800">
                  <c:v>41535</c:v>
                </c:pt>
                <c:pt idx="801">
                  <c:v>41540</c:v>
                </c:pt>
                <c:pt idx="802">
                  <c:v>41541</c:v>
                </c:pt>
                <c:pt idx="803">
                  <c:v>41542</c:v>
                </c:pt>
                <c:pt idx="804">
                  <c:v>41543</c:v>
                </c:pt>
                <c:pt idx="805">
                  <c:v>41544</c:v>
                </c:pt>
                <c:pt idx="806">
                  <c:v>41547</c:v>
                </c:pt>
                <c:pt idx="807">
                  <c:v>41555</c:v>
                </c:pt>
                <c:pt idx="808">
                  <c:v>41556</c:v>
                </c:pt>
                <c:pt idx="809">
                  <c:v>41557</c:v>
                </c:pt>
                <c:pt idx="810">
                  <c:v>41558</c:v>
                </c:pt>
                <c:pt idx="811">
                  <c:v>41561</c:v>
                </c:pt>
                <c:pt idx="812">
                  <c:v>41562</c:v>
                </c:pt>
                <c:pt idx="813">
                  <c:v>41563</c:v>
                </c:pt>
                <c:pt idx="814">
                  <c:v>41564</c:v>
                </c:pt>
                <c:pt idx="815">
                  <c:v>41565</c:v>
                </c:pt>
                <c:pt idx="816">
                  <c:v>41568</c:v>
                </c:pt>
                <c:pt idx="817">
                  <c:v>41569</c:v>
                </c:pt>
                <c:pt idx="818">
                  <c:v>41570</c:v>
                </c:pt>
                <c:pt idx="819">
                  <c:v>41571</c:v>
                </c:pt>
                <c:pt idx="820">
                  <c:v>41572</c:v>
                </c:pt>
                <c:pt idx="821">
                  <c:v>41575</c:v>
                </c:pt>
                <c:pt idx="822">
                  <c:v>41576</c:v>
                </c:pt>
                <c:pt idx="823">
                  <c:v>41577</c:v>
                </c:pt>
                <c:pt idx="824">
                  <c:v>41578</c:v>
                </c:pt>
                <c:pt idx="825">
                  <c:v>41579</c:v>
                </c:pt>
                <c:pt idx="826">
                  <c:v>41582</c:v>
                </c:pt>
                <c:pt idx="827">
                  <c:v>41583</c:v>
                </c:pt>
                <c:pt idx="828">
                  <c:v>41584</c:v>
                </c:pt>
                <c:pt idx="829">
                  <c:v>41585</c:v>
                </c:pt>
                <c:pt idx="830">
                  <c:v>41586</c:v>
                </c:pt>
                <c:pt idx="831">
                  <c:v>41589</c:v>
                </c:pt>
                <c:pt idx="832">
                  <c:v>41590</c:v>
                </c:pt>
                <c:pt idx="833">
                  <c:v>41591</c:v>
                </c:pt>
                <c:pt idx="834">
                  <c:v>41592</c:v>
                </c:pt>
                <c:pt idx="835">
                  <c:v>41593</c:v>
                </c:pt>
                <c:pt idx="836">
                  <c:v>41596</c:v>
                </c:pt>
                <c:pt idx="837">
                  <c:v>41597</c:v>
                </c:pt>
                <c:pt idx="838">
                  <c:v>41598</c:v>
                </c:pt>
                <c:pt idx="839">
                  <c:v>41599</c:v>
                </c:pt>
                <c:pt idx="840">
                  <c:v>41600</c:v>
                </c:pt>
                <c:pt idx="841">
                  <c:v>41603</c:v>
                </c:pt>
                <c:pt idx="842">
                  <c:v>41604</c:v>
                </c:pt>
                <c:pt idx="843">
                  <c:v>41605</c:v>
                </c:pt>
                <c:pt idx="844">
                  <c:v>41606</c:v>
                </c:pt>
                <c:pt idx="845">
                  <c:v>41607</c:v>
                </c:pt>
                <c:pt idx="846">
                  <c:v>41610</c:v>
                </c:pt>
                <c:pt idx="847">
                  <c:v>41611</c:v>
                </c:pt>
                <c:pt idx="848">
                  <c:v>41612</c:v>
                </c:pt>
                <c:pt idx="849">
                  <c:v>41613</c:v>
                </c:pt>
                <c:pt idx="850">
                  <c:v>41614</c:v>
                </c:pt>
                <c:pt idx="851">
                  <c:v>41617</c:v>
                </c:pt>
                <c:pt idx="852">
                  <c:v>41618</c:v>
                </c:pt>
                <c:pt idx="853">
                  <c:v>41619</c:v>
                </c:pt>
                <c:pt idx="854">
                  <c:v>41620</c:v>
                </c:pt>
                <c:pt idx="855">
                  <c:v>41621</c:v>
                </c:pt>
                <c:pt idx="856">
                  <c:v>41624</c:v>
                </c:pt>
                <c:pt idx="857">
                  <c:v>41625</c:v>
                </c:pt>
                <c:pt idx="858">
                  <c:v>41626</c:v>
                </c:pt>
                <c:pt idx="859">
                  <c:v>41627</c:v>
                </c:pt>
                <c:pt idx="860">
                  <c:v>41628</c:v>
                </c:pt>
                <c:pt idx="861">
                  <c:v>41631</c:v>
                </c:pt>
                <c:pt idx="862">
                  <c:v>41632</c:v>
                </c:pt>
                <c:pt idx="863">
                  <c:v>41633</c:v>
                </c:pt>
                <c:pt idx="864">
                  <c:v>41634</c:v>
                </c:pt>
                <c:pt idx="865">
                  <c:v>41635</c:v>
                </c:pt>
                <c:pt idx="866">
                  <c:v>41638</c:v>
                </c:pt>
                <c:pt idx="867">
                  <c:v>41639</c:v>
                </c:pt>
                <c:pt idx="868">
                  <c:v>41641</c:v>
                </c:pt>
                <c:pt idx="869">
                  <c:v>41642</c:v>
                </c:pt>
                <c:pt idx="870">
                  <c:v>41645</c:v>
                </c:pt>
                <c:pt idx="871">
                  <c:v>41646</c:v>
                </c:pt>
                <c:pt idx="872">
                  <c:v>41647</c:v>
                </c:pt>
                <c:pt idx="873">
                  <c:v>41648</c:v>
                </c:pt>
                <c:pt idx="874">
                  <c:v>41649</c:v>
                </c:pt>
                <c:pt idx="875">
                  <c:v>41652</c:v>
                </c:pt>
                <c:pt idx="876">
                  <c:v>41653</c:v>
                </c:pt>
                <c:pt idx="877">
                  <c:v>41654</c:v>
                </c:pt>
                <c:pt idx="878">
                  <c:v>41655</c:v>
                </c:pt>
                <c:pt idx="879">
                  <c:v>41656</c:v>
                </c:pt>
                <c:pt idx="880">
                  <c:v>41659</c:v>
                </c:pt>
                <c:pt idx="881">
                  <c:v>41660</c:v>
                </c:pt>
                <c:pt idx="882">
                  <c:v>41661</c:v>
                </c:pt>
                <c:pt idx="883">
                  <c:v>41662</c:v>
                </c:pt>
                <c:pt idx="884">
                  <c:v>41663</c:v>
                </c:pt>
                <c:pt idx="885">
                  <c:v>41666</c:v>
                </c:pt>
                <c:pt idx="886">
                  <c:v>41667</c:v>
                </c:pt>
                <c:pt idx="887">
                  <c:v>41668</c:v>
                </c:pt>
                <c:pt idx="888">
                  <c:v>41669</c:v>
                </c:pt>
                <c:pt idx="889">
                  <c:v>41677</c:v>
                </c:pt>
                <c:pt idx="890">
                  <c:v>41680</c:v>
                </c:pt>
                <c:pt idx="891">
                  <c:v>41681</c:v>
                </c:pt>
                <c:pt idx="892">
                  <c:v>41682</c:v>
                </c:pt>
                <c:pt idx="893">
                  <c:v>41683</c:v>
                </c:pt>
                <c:pt idx="894">
                  <c:v>41684</c:v>
                </c:pt>
                <c:pt idx="895">
                  <c:v>41687</c:v>
                </c:pt>
                <c:pt idx="896">
                  <c:v>41688</c:v>
                </c:pt>
                <c:pt idx="897">
                  <c:v>41689</c:v>
                </c:pt>
                <c:pt idx="898">
                  <c:v>41690</c:v>
                </c:pt>
                <c:pt idx="899">
                  <c:v>41691</c:v>
                </c:pt>
                <c:pt idx="900">
                  <c:v>41694</c:v>
                </c:pt>
                <c:pt idx="901">
                  <c:v>41695</c:v>
                </c:pt>
                <c:pt idx="902">
                  <c:v>41696</c:v>
                </c:pt>
                <c:pt idx="903">
                  <c:v>41697</c:v>
                </c:pt>
                <c:pt idx="904">
                  <c:v>41698</c:v>
                </c:pt>
                <c:pt idx="905">
                  <c:v>41701</c:v>
                </c:pt>
                <c:pt idx="906">
                  <c:v>41702</c:v>
                </c:pt>
                <c:pt idx="907">
                  <c:v>41703</c:v>
                </c:pt>
                <c:pt idx="908">
                  <c:v>41704</c:v>
                </c:pt>
                <c:pt idx="909">
                  <c:v>41705</c:v>
                </c:pt>
                <c:pt idx="910">
                  <c:v>41708</c:v>
                </c:pt>
                <c:pt idx="911">
                  <c:v>41709</c:v>
                </c:pt>
                <c:pt idx="912">
                  <c:v>41710</c:v>
                </c:pt>
                <c:pt idx="913">
                  <c:v>41711</c:v>
                </c:pt>
                <c:pt idx="914">
                  <c:v>41712</c:v>
                </c:pt>
                <c:pt idx="915">
                  <c:v>41715</c:v>
                </c:pt>
                <c:pt idx="916">
                  <c:v>41716</c:v>
                </c:pt>
                <c:pt idx="917">
                  <c:v>41717</c:v>
                </c:pt>
                <c:pt idx="918">
                  <c:v>41718</c:v>
                </c:pt>
                <c:pt idx="919">
                  <c:v>41719</c:v>
                </c:pt>
                <c:pt idx="920">
                  <c:v>41722</c:v>
                </c:pt>
                <c:pt idx="921">
                  <c:v>41723</c:v>
                </c:pt>
                <c:pt idx="922">
                  <c:v>41724</c:v>
                </c:pt>
                <c:pt idx="923">
                  <c:v>41725</c:v>
                </c:pt>
                <c:pt idx="924">
                  <c:v>41726</c:v>
                </c:pt>
                <c:pt idx="925">
                  <c:v>41729</c:v>
                </c:pt>
                <c:pt idx="926">
                  <c:v>41730</c:v>
                </c:pt>
                <c:pt idx="927">
                  <c:v>41731</c:v>
                </c:pt>
                <c:pt idx="928">
                  <c:v>41732</c:v>
                </c:pt>
                <c:pt idx="929">
                  <c:v>41733</c:v>
                </c:pt>
                <c:pt idx="930">
                  <c:v>41737</c:v>
                </c:pt>
                <c:pt idx="931">
                  <c:v>41738</c:v>
                </c:pt>
                <c:pt idx="932">
                  <c:v>41739</c:v>
                </c:pt>
                <c:pt idx="933">
                  <c:v>41740</c:v>
                </c:pt>
                <c:pt idx="934">
                  <c:v>41743</c:v>
                </c:pt>
                <c:pt idx="935">
                  <c:v>41744</c:v>
                </c:pt>
                <c:pt idx="936">
                  <c:v>41745</c:v>
                </c:pt>
                <c:pt idx="937">
                  <c:v>41746</c:v>
                </c:pt>
                <c:pt idx="938">
                  <c:v>41747</c:v>
                </c:pt>
                <c:pt idx="939">
                  <c:v>41750</c:v>
                </c:pt>
                <c:pt idx="940">
                  <c:v>41751</c:v>
                </c:pt>
                <c:pt idx="941">
                  <c:v>41752</c:v>
                </c:pt>
                <c:pt idx="942">
                  <c:v>41753</c:v>
                </c:pt>
                <c:pt idx="943">
                  <c:v>41754</c:v>
                </c:pt>
                <c:pt idx="944">
                  <c:v>41757</c:v>
                </c:pt>
                <c:pt idx="945">
                  <c:v>41758</c:v>
                </c:pt>
                <c:pt idx="946">
                  <c:v>41759</c:v>
                </c:pt>
                <c:pt idx="947">
                  <c:v>41764</c:v>
                </c:pt>
                <c:pt idx="948">
                  <c:v>41765</c:v>
                </c:pt>
                <c:pt idx="949">
                  <c:v>41766</c:v>
                </c:pt>
                <c:pt idx="950">
                  <c:v>41767</c:v>
                </c:pt>
                <c:pt idx="951">
                  <c:v>41768</c:v>
                </c:pt>
                <c:pt idx="952">
                  <c:v>41771</c:v>
                </c:pt>
                <c:pt idx="953">
                  <c:v>41772</c:v>
                </c:pt>
                <c:pt idx="954">
                  <c:v>41773</c:v>
                </c:pt>
                <c:pt idx="955">
                  <c:v>41774</c:v>
                </c:pt>
                <c:pt idx="956">
                  <c:v>41775</c:v>
                </c:pt>
                <c:pt idx="957">
                  <c:v>41778</c:v>
                </c:pt>
                <c:pt idx="958">
                  <c:v>41779</c:v>
                </c:pt>
                <c:pt idx="959">
                  <c:v>41780</c:v>
                </c:pt>
                <c:pt idx="960">
                  <c:v>41781</c:v>
                </c:pt>
                <c:pt idx="961">
                  <c:v>41782</c:v>
                </c:pt>
                <c:pt idx="962">
                  <c:v>41785</c:v>
                </c:pt>
                <c:pt idx="963">
                  <c:v>41786</c:v>
                </c:pt>
                <c:pt idx="964">
                  <c:v>41787</c:v>
                </c:pt>
                <c:pt idx="965">
                  <c:v>41788</c:v>
                </c:pt>
                <c:pt idx="966">
                  <c:v>41789</c:v>
                </c:pt>
                <c:pt idx="967">
                  <c:v>41793</c:v>
                </c:pt>
                <c:pt idx="968">
                  <c:v>41794</c:v>
                </c:pt>
                <c:pt idx="969">
                  <c:v>41795</c:v>
                </c:pt>
                <c:pt idx="970">
                  <c:v>41796</c:v>
                </c:pt>
                <c:pt idx="971">
                  <c:v>41799</c:v>
                </c:pt>
                <c:pt idx="972">
                  <c:v>41800</c:v>
                </c:pt>
                <c:pt idx="973">
                  <c:v>41801</c:v>
                </c:pt>
                <c:pt idx="974">
                  <c:v>41802</c:v>
                </c:pt>
                <c:pt idx="975">
                  <c:v>41803</c:v>
                </c:pt>
                <c:pt idx="976">
                  <c:v>41806</c:v>
                </c:pt>
                <c:pt idx="977">
                  <c:v>41807</c:v>
                </c:pt>
                <c:pt idx="978">
                  <c:v>41808</c:v>
                </c:pt>
                <c:pt idx="979">
                  <c:v>41809</c:v>
                </c:pt>
                <c:pt idx="980">
                  <c:v>41810</c:v>
                </c:pt>
                <c:pt idx="981">
                  <c:v>41813</c:v>
                </c:pt>
                <c:pt idx="982">
                  <c:v>41814</c:v>
                </c:pt>
                <c:pt idx="983">
                  <c:v>41815</c:v>
                </c:pt>
                <c:pt idx="984">
                  <c:v>41816</c:v>
                </c:pt>
                <c:pt idx="985">
                  <c:v>41817</c:v>
                </c:pt>
                <c:pt idx="986">
                  <c:v>41820</c:v>
                </c:pt>
                <c:pt idx="987">
                  <c:v>41821</c:v>
                </c:pt>
                <c:pt idx="988">
                  <c:v>41822</c:v>
                </c:pt>
                <c:pt idx="989">
                  <c:v>41823</c:v>
                </c:pt>
                <c:pt idx="990">
                  <c:v>41824</c:v>
                </c:pt>
                <c:pt idx="991">
                  <c:v>41827</c:v>
                </c:pt>
                <c:pt idx="992">
                  <c:v>41828</c:v>
                </c:pt>
                <c:pt idx="993">
                  <c:v>41829</c:v>
                </c:pt>
                <c:pt idx="994">
                  <c:v>41830</c:v>
                </c:pt>
                <c:pt idx="995">
                  <c:v>41831</c:v>
                </c:pt>
                <c:pt idx="996">
                  <c:v>41834</c:v>
                </c:pt>
                <c:pt idx="997">
                  <c:v>41835</c:v>
                </c:pt>
                <c:pt idx="998">
                  <c:v>41836</c:v>
                </c:pt>
                <c:pt idx="999">
                  <c:v>41837</c:v>
                </c:pt>
                <c:pt idx="1000">
                  <c:v>41838</c:v>
                </c:pt>
                <c:pt idx="1001">
                  <c:v>41841</c:v>
                </c:pt>
                <c:pt idx="1002">
                  <c:v>41842</c:v>
                </c:pt>
                <c:pt idx="1003">
                  <c:v>41843</c:v>
                </c:pt>
                <c:pt idx="1004">
                  <c:v>41844</c:v>
                </c:pt>
                <c:pt idx="1005">
                  <c:v>41845</c:v>
                </c:pt>
                <c:pt idx="1006">
                  <c:v>41848</c:v>
                </c:pt>
                <c:pt idx="1007">
                  <c:v>41849</c:v>
                </c:pt>
                <c:pt idx="1008">
                  <c:v>41850</c:v>
                </c:pt>
                <c:pt idx="1009">
                  <c:v>41851</c:v>
                </c:pt>
                <c:pt idx="1010">
                  <c:v>41852</c:v>
                </c:pt>
                <c:pt idx="1011">
                  <c:v>41855</c:v>
                </c:pt>
                <c:pt idx="1012">
                  <c:v>41856</c:v>
                </c:pt>
                <c:pt idx="1013">
                  <c:v>41857</c:v>
                </c:pt>
                <c:pt idx="1014">
                  <c:v>41858</c:v>
                </c:pt>
                <c:pt idx="1015">
                  <c:v>41859</c:v>
                </c:pt>
                <c:pt idx="1016">
                  <c:v>41862</c:v>
                </c:pt>
                <c:pt idx="1017">
                  <c:v>41863</c:v>
                </c:pt>
                <c:pt idx="1018">
                  <c:v>41864</c:v>
                </c:pt>
                <c:pt idx="1019">
                  <c:v>41865</c:v>
                </c:pt>
                <c:pt idx="1020">
                  <c:v>41866</c:v>
                </c:pt>
                <c:pt idx="1021">
                  <c:v>41869</c:v>
                </c:pt>
                <c:pt idx="1022">
                  <c:v>41870</c:v>
                </c:pt>
                <c:pt idx="1023">
                  <c:v>41871</c:v>
                </c:pt>
                <c:pt idx="1024">
                  <c:v>41872</c:v>
                </c:pt>
                <c:pt idx="1025">
                  <c:v>41873</c:v>
                </c:pt>
                <c:pt idx="1026">
                  <c:v>41876</c:v>
                </c:pt>
                <c:pt idx="1027">
                  <c:v>41877</c:v>
                </c:pt>
                <c:pt idx="1028">
                  <c:v>41878</c:v>
                </c:pt>
                <c:pt idx="1029">
                  <c:v>41879</c:v>
                </c:pt>
                <c:pt idx="1030">
                  <c:v>41880</c:v>
                </c:pt>
                <c:pt idx="1031">
                  <c:v>41883</c:v>
                </c:pt>
                <c:pt idx="1032">
                  <c:v>41884</c:v>
                </c:pt>
                <c:pt idx="1033">
                  <c:v>41885</c:v>
                </c:pt>
                <c:pt idx="1034">
                  <c:v>41886</c:v>
                </c:pt>
                <c:pt idx="1035">
                  <c:v>41887</c:v>
                </c:pt>
                <c:pt idx="1036">
                  <c:v>41891</c:v>
                </c:pt>
                <c:pt idx="1037">
                  <c:v>41892</c:v>
                </c:pt>
                <c:pt idx="1038">
                  <c:v>41893</c:v>
                </c:pt>
                <c:pt idx="1039">
                  <c:v>41894</c:v>
                </c:pt>
                <c:pt idx="1040">
                  <c:v>41897</c:v>
                </c:pt>
                <c:pt idx="1041">
                  <c:v>41898</c:v>
                </c:pt>
                <c:pt idx="1042">
                  <c:v>41899</c:v>
                </c:pt>
                <c:pt idx="1043">
                  <c:v>41900</c:v>
                </c:pt>
                <c:pt idx="1044">
                  <c:v>41901</c:v>
                </c:pt>
                <c:pt idx="1045">
                  <c:v>41904</c:v>
                </c:pt>
                <c:pt idx="1046">
                  <c:v>41905</c:v>
                </c:pt>
                <c:pt idx="1047">
                  <c:v>41906</c:v>
                </c:pt>
                <c:pt idx="1048">
                  <c:v>41907</c:v>
                </c:pt>
                <c:pt idx="1049">
                  <c:v>41908</c:v>
                </c:pt>
                <c:pt idx="1050">
                  <c:v>41911</c:v>
                </c:pt>
                <c:pt idx="1051">
                  <c:v>41912</c:v>
                </c:pt>
                <c:pt idx="1052">
                  <c:v>41920</c:v>
                </c:pt>
                <c:pt idx="1053">
                  <c:v>41921</c:v>
                </c:pt>
                <c:pt idx="1054">
                  <c:v>41922</c:v>
                </c:pt>
                <c:pt idx="1055">
                  <c:v>41925</c:v>
                </c:pt>
                <c:pt idx="1056">
                  <c:v>41926</c:v>
                </c:pt>
                <c:pt idx="1057">
                  <c:v>41927</c:v>
                </c:pt>
                <c:pt idx="1058">
                  <c:v>41928</c:v>
                </c:pt>
                <c:pt idx="1059">
                  <c:v>41929</c:v>
                </c:pt>
                <c:pt idx="1060">
                  <c:v>41932</c:v>
                </c:pt>
                <c:pt idx="1061">
                  <c:v>41933</c:v>
                </c:pt>
                <c:pt idx="1062">
                  <c:v>41934</c:v>
                </c:pt>
                <c:pt idx="1063">
                  <c:v>41935</c:v>
                </c:pt>
                <c:pt idx="1064">
                  <c:v>41936</c:v>
                </c:pt>
                <c:pt idx="1065">
                  <c:v>41939</c:v>
                </c:pt>
                <c:pt idx="1066">
                  <c:v>41940</c:v>
                </c:pt>
                <c:pt idx="1067">
                  <c:v>41941</c:v>
                </c:pt>
                <c:pt idx="1068">
                  <c:v>41942</c:v>
                </c:pt>
                <c:pt idx="1069">
                  <c:v>41943</c:v>
                </c:pt>
                <c:pt idx="1070">
                  <c:v>41946</c:v>
                </c:pt>
                <c:pt idx="1071">
                  <c:v>41947</c:v>
                </c:pt>
                <c:pt idx="1072">
                  <c:v>41948</c:v>
                </c:pt>
                <c:pt idx="1073">
                  <c:v>41949</c:v>
                </c:pt>
                <c:pt idx="1074">
                  <c:v>41950</c:v>
                </c:pt>
                <c:pt idx="1075">
                  <c:v>41953</c:v>
                </c:pt>
                <c:pt idx="1076">
                  <c:v>41954</c:v>
                </c:pt>
                <c:pt idx="1077">
                  <c:v>41955</c:v>
                </c:pt>
                <c:pt idx="1078">
                  <c:v>41956</c:v>
                </c:pt>
                <c:pt idx="1079">
                  <c:v>41957</c:v>
                </c:pt>
                <c:pt idx="1080">
                  <c:v>41960</c:v>
                </c:pt>
                <c:pt idx="1081">
                  <c:v>41961</c:v>
                </c:pt>
                <c:pt idx="1082">
                  <c:v>41962</c:v>
                </c:pt>
                <c:pt idx="1083">
                  <c:v>41963</c:v>
                </c:pt>
                <c:pt idx="1084">
                  <c:v>41964</c:v>
                </c:pt>
                <c:pt idx="1085">
                  <c:v>41967</c:v>
                </c:pt>
                <c:pt idx="1086">
                  <c:v>41968</c:v>
                </c:pt>
                <c:pt idx="1087">
                  <c:v>41969</c:v>
                </c:pt>
                <c:pt idx="1088">
                  <c:v>41970</c:v>
                </c:pt>
                <c:pt idx="1089">
                  <c:v>41971</c:v>
                </c:pt>
                <c:pt idx="1090">
                  <c:v>41974</c:v>
                </c:pt>
                <c:pt idx="1091">
                  <c:v>41975</c:v>
                </c:pt>
                <c:pt idx="1092">
                  <c:v>41976</c:v>
                </c:pt>
                <c:pt idx="1093">
                  <c:v>41977</c:v>
                </c:pt>
                <c:pt idx="1094">
                  <c:v>41978</c:v>
                </c:pt>
                <c:pt idx="1095">
                  <c:v>41981</c:v>
                </c:pt>
                <c:pt idx="1096">
                  <c:v>41982</c:v>
                </c:pt>
                <c:pt idx="1097">
                  <c:v>41983</c:v>
                </c:pt>
                <c:pt idx="1098">
                  <c:v>41984</c:v>
                </c:pt>
                <c:pt idx="1099">
                  <c:v>41985</c:v>
                </c:pt>
                <c:pt idx="1100">
                  <c:v>41988</c:v>
                </c:pt>
                <c:pt idx="1101">
                  <c:v>41989</c:v>
                </c:pt>
                <c:pt idx="1102">
                  <c:v>41990</c:v>
                </c:pt>
                <c:pt idx="1103">
                  <c:v>41991</c:v>
                </c:pt>
                <c:pt idx="1104">
                  <c:v>41992</c:v>
                </c:pt>
                <c:pt idx="1105">
                  <c:v>41995</c:v>
                </c:pt>
                <c:pt idx="1106">
                  <c:v>41996</c:v>
                </c:pt>
                <c:pt idx="1107">
                  <c:v>41997</c:v>
                </c:pt>
                <c:pt idx="1108">
                  <c:v>41998</c:v>
                </c:pt>
                <c:pt idx="1109">
                  <c:v>41999</c:v>
                </c:pt>
                <c:pt idx="1110">
                  <c:v>42002</c:v>
                </c:pt>
                <c:pt idx="1111">
                  <c:v>42003</c:v>
                </c:pt>
                <c:pt idx="1112">
                  <c:v>42004</c:v>
                </c:pt>
                <c:pt idx="1113">
                  <c:v>42009</c:v>
                </c:pt>
                <c:pt idx="1114">
                  <c:v>42010</c:v>
                </c:pt>
                <c:pt idx="1115">
                  <c:v>42011</c:v>
                </c:pt>
                <c:pt idx="1116">
                  <c:v>42012</c:v>
                </c:pt>
                <c:pt idx="1117">
                  <c:v>42013</c:v>
                </c:pt>
                <c:pt idx="1118">
                  <c:v>42016</c:v>
                </c:pt>
                <c:pt idx="1119">
                  <c:v>42017</c:v>
                </c:pt>
                <c:pt idx="1120">
                  <c:v>42018</c:v>
                </c:pt>
                <c:pt idx="1121">
                  <c:v>42019</c:v>
                </c:pt>
                <c:pt idx="1122">
                  <c:v>42020</c:v>
                </c:pt>
                <c:pt idx="1123">
                  <c:v>42023</c:v>
                </c:pt>
                <c:pt idx="1124">
                  <c:v>42024</c:v>
                </c:pt>
                <c:pt idx="1125">
                  <c:v>42025</c:v>
                </c:pt>
                <c:pt idx="1126">
                  <c:v>42026</c:v>
                </c:pt>
                <c:pt idx="1127">
                  <c:v>42027</c:v>
                </c:pt>
                <c:pt idx="1128">
                  <c:v>42030</c:v>
                </c:pt>
                <c:pt idx="1129">
                  <c:v>42031</c:v>
                </c:pt>
                <c:pt idx="1130">
                  <c:v>42032</c:v>
                </c:pt>
                <c:pt idx="1131">
                  <c:v>42033</c:v>
                </c:pt>
                <c:pt idx="1132">
                  <c:v>42034</c:v>
                </c:pt>
                <c:pt idx="1133">
                  <c:v>42037</c:v>
                </c:pt>
                <c:pt idx="1134">
                  <c:v>42038</c:v>
                </c:pt>
                <c:pt idx="1135">
                  <c:v>42039</c:v>
                </c:pt>
                <c:pt idx="1136">
                  <c:v>42040</c:v>
                </c:pt>
                <c:pt idx="1137">
                  <c:v>42041</c:v>
                </c:pt>
                <c:pt idx="1138">
                  <c:v>42044</c:v>
                </c:pt>
                <c:pt idx="1139">
                  <c:v>42045</c:v>
                </c:pt>
                <c:pt idx="1140">
                  <c:v>42046</c:v>
                </c:pt>
                <c:pt idx="1141">
                  <c:v>42047</c:v>
                </c:pt>
                <c:pt idx="1142">
                  <c:v>42048</c:v>
                </c:pt>
                <c:pt idx="1143">
                  <c:v>42051</c:v>
                </c:pt>
                <c:pt idx="1144">
                  <c:v>42052</c:v>
                </c:pt>
                <c:pt idx="1145">
                  <c:v>42060</c:v>
                </c:pt>
                <c:pt idx="1146">
                  <c:v>42061</c:v>
                </c:pt>
                <c:pt idx="1147">
                  <c:v>42062</c:v>
                </c:pt>
                <c:pt idx="1148">
                  <c:v>42065</c:v>
                </c:pt>
                <c:pt idx="1149">
                  <c:v>42066</c:v>
                </c:pt>
                <c:pt idx="1150">
                  <c:v>42067</c:v>
                </c:pt>
                <c:pt idx="1151">
                  <c:v>42068</c:v>
                </c:pt>
                <c:pt idx="1152">
                  <c:v>42069</c:v>
                </c:pt>
                <c:pt idx="1153">
                  <c:v>42072</c:v>
                </c:pt>
                <c:pt idx="1154">
                  <c:v>42073</c:v>
                </c:pt>
                <c:pt idx="1155">
                  <c:v>42074</c:v>
                </c:pt>
                <c:pt idx="1156">
                  <c:v>42075</c:v>
                </c:pt>
                <c:pt idx="1157">
                  <c:v>42076</c:v>
                </c:pt>
                <c:pt idx="1158">
                  <c:v>42079</c:v>
                </c:pt>
                <c:pt idx="1159">
                  <c:v>42080</c:v>
                </c:pt>
                <c:pt idx="1160">
                  <c:v>42081</c:v>
                </c:pt>
                <c:pt idx="1161">
                  <c:v>42082</c:v>
                </c:pt>
                <c:pt idx="1162">
                  <c:v>42083</c:v>
                </c:pt>
                <c:pt idx="1163">
                  <c:v>42086</c:v>
                </c:pt>
                <c:pt idx="1164">
                  <c:v>42087</c:v>
                </c:pt>
                <c:pt idx="1165">
                  <c:v>42088</c:v>
                </c:pt>
                <c:pt idx="1166">
                  <c:v>42089</c:v>
                </c:pt>
                <c:pt idx="1167">
                  <c:v>42090</c:v>
                </c:pt>
                <c:pt idx="1168">
                  <c:v>42093</c:v>
                </c:pt>
                <c:pt idx="1169">
                  <c:v>42094</c:v>
                </c:pt>
                <c:pt idx="1170">
                  <c:v>42095</c:v>
                </c:pt>
                <c:pt idx="1171">
                  <c:v>42096</c:v>
                </c:pt>
                <c:pt idx="1172">
                  <c:v>42097</c:v>
                </c:pt>
                <c:pt idx="1173">
                  <c:v>42101</c:v>
                </c:pt>
                <c:pt idx="1174">
                  <c:v>42102</c:v>
                </c:pt>
                <c:pt idx="1175">
                  <c:v>42103</c:v>
                </c:pt>
                <c:pt idx="1176">
                  <c:v>42104</c:v>
                </c:pt>
                <c:pt idx="1177">
                  <c:v>42107</c:v>
                </c:pt>
                <c:pt idx="1178">
                  <c:v>42108</c:v>
                </c:pt>
                <c:pt idx="1179">
                  <c:v>42109</c:v>
                </c:pt>
                <c:pt idx="1180">
                  <c:v>42110</c:v>
                </c:pt>
                <c:pt idx="1181">
                  <c:v>42111</c:v>
                </c:pt>
                <c:pt idx="1182">
                  <c:v>42114</c:v>
                </c:pt>
                <c:pt idx="1183">
                  <c:v>42115</c:v>
                </c:pt>
                <c:pt idx="1184">
                  <c:v>42116</c:v>
                </c:pt>
                <c:pt idx="1185">
                  <c:v>42117</c:v>
                </c:pt>
                <c:pt idx="1186">
                  <c:v>42118</c:v>
                </c:pt>
                <c:pt idx="1187">
                  <c:v>42121</c:v>
                </c:pt>
                <c:pt idx="1188">
                  <c:v>42122</c:v>
                </c:pt>
                <c:pt idx="1189">
                  <c:v>42123</c:v>
                </c:pt>
                <c:pt idx="1190">
                  <c:v>42124</c:v>
                </c:pt>
                <c:pt idx="1191">
                  <c:v>42128</c:v>
                </c:pt>
                <c:pt idx="1192">
                  <c:v>42129</c:v>
                </c:pt>
                <c:pt idx="1193">
                  <c:v>42130</c:v>
                </c:pt>
                <c:pt idx="1194">
                  <c:v>42131</c:v>
                </c:pt>
                <c:pt idx="1195">
                  <c:v>42132</c:v>
                </c:pt>
                <c:pt idx="1196">
                  <c:v>42135</c:v>
                </c:pt>
                <c:pt idx="1197">
                  <c:v>42136</c:v>
                </c:pt>
                <c:pt idx="1198">
                  <c:v>42137</c:v>
                </c:pt>
                <c:pt idx="1199">
                  <c:v>42138</c:v>
                </c:pt>
                <c:pt idx="1200">
                  <c:v>42139</c:v>
                </c:pt>
                <c:pt idx="1201">
                  <c:v>42142</c:v>
                </c:pt>
                <c:pt idx="1202">
                  <c:v>42143</c:v>
                </c:pt>
                <c:pt idx="1203">
                  <c:v>42144</c:v>
                </c:pt>
                <c:pt idx="1204">
                  <c:v>42145</c:v>
                </c:pt>
                <c:pt idx="1205">
                  <c:v>42146</c:v>
                </c:pt>
                <c:pt idx="1206">
                  <c:v>42149</c:v>
                </c:pt>
                <c:pt idx="1207">
                  <c:v>42150</c:v>
                </c:pt>
                <c:pt idx="1208">
                  <c:v>42151</c:v>
                </c:pt>
                <c:pt idx="1209">
                  <c:v>42152</c:v>
                </c:pt>
                <c:pt idx="1210">
                  <c:v>42153</c:v>
                </c:pt>
                <c:pt idx="1211">
                  <c:v>42156</c:v>
                </c:pt>
                <c:pt idx="1212">
                  <c:v>42157</c:v>
                </c:pt>
                <c:pt idx="1213">
                  <c:v>42158</c:v>
                </c:pt>
                <c:pt idx="1214">
                  <c:v>42159</c:v>
                </c:pt>
                <c:pt idx="1215">
                  <c:v>42160</c:v>
                </c:pt>
                <c:pt idx="1216">
                  <c:v>42163</c:v>
                </c:pt>
                <c:pt idx="1217">
                  <c:v>42164</c:v>
                </c:pt>
                <c:pt idx="1218">
                  <c:v>42165</c:v>
                </c:pt>
                <c:pt idx="1219">
                  <c:v>42166</c:v>
                </c:pt>
                <c:pt idx="1220">
                  <c:v>42167</c:v>
                </c:pt>
                <c:pt idx="1221">
                  <c:v>42170</c:v>
                </c:pt>
                <c:pt idx="1222">
                  <c:v>42171</c:v>
                </c:pt>
                <c:pt idx="1223">
                  <c:v>42172</c:v>
                </c:pt>
                <c:pt idx="1224">
                  <c:v>42173</c:v>
                </c:pt>
                <c:pt idx="1225">
                  <c:v>42174</c:v>
                </c:pt>
                <c:pt idx="1226">
                  <c:v>42178</c:v>
                </c:pt>
                <c:pt idx="1227">
                  <c:v>42179</c:v>
                </c:pt>
                <c:pt idx="1228">
                  <c:v>42180</c:v>
                </c:pt>
                <c:pt idx="1229">
                  <c:v>42181</c:v>
                </c:pt>
                <c:pt idx="1230">
                  <c:v>42184</c:v>
                </c:pt>
                <c:pt idx="1231">
                  <c:v>42185</c:v>
                </c:pt>
                <c:pt idx="1232">
                  <c:v>42186</c:v>
                </c:pt>
                <c:pt idx="1233">
                  <c:v>42187</c:v>
                </c:pt>
                <c:pt idx="1234">
                  <c:v>42188</c:v>
                </c:pt>
                <c:pt idx="1235">
                  <c:v>42191</c:v>
                </c:pt>
                <c:pt idx="1236">
                  <c:v>42192</c:v>
                </c:pt>
                <c:pt idx="1237">
                  <c:v>42193</c:v>
                </c:pt>
                <c:pt idx="1238">
                  <c:v>42194</c:v>
                </c:pt>
                <c:pt idx="1239">
                  <c:v>42195</c:v>
                </c:pt>
                <c:pt idx="1240">
                  <c:v>42198</c:v>
                </c:pt>
                <c:pt idx="1241">
                  <c:v>42199</c:v>
                </c:pt>
                <c:pt idx="1242">
                  <c:v>42200</c:v>
                </c:pt>
                <c:pt idx="1243">
                  <c:v>42201</c:v>
                </c:pt>
                <c:pt idx="1244">
                  <c:v>42202</c:v>
                </c:pt>
                <c:pt idx="1245">
                  <c:v>42205</c:v>
                </c:pt>
                <c:pt idx="1246">
                  <c:v>42206</c:v>
                </c:pt>
                <c:pt idx="1247">
                  <c:v>42207</c:v>
                </c:pt>
                <c:pt idx="1248">
                  <c:v>42208</c:v>
                </c:pt>
                <c:pt idx="1249">
                  <c:v>42209</c:v>
                </c:pt>
                <c:pt idx="1250">
                  <c:v>42212</c:v>
                </c:pt>
                <c:pt idx="1251">
                  <c:v>42213</c:v>
                </c:pt>
                <c:pt idx="1252">
                  <c:v>42214</c:v>
                </c:pt>
                <c:pt idx="1253">
                  <c:v>42215</c:v>
                </c:pt>
                <c:pt idx="1254">
                  <c:v>42216</c:v>
                </c:pt>
                <c:pt idx="1255">
                  <c:v>42219</c:v>
                </c:pt>
                <c:pt idx="1256">
                  <c:v>42220</c:v>
                </c:pt>
                <c:pt idx="1257">
                  <c:v>42221</c:v>
                </c:pt>
                <c:pt idx="1258">
                  <c:v>42222</c:v>
                </c:pt>
                <c:pt idx="1259">
                  <c:v>42223</c:v>
                </c:pt>
                <c:pt idx="1260">
                  <c:v>42226</c:v>
                </c:pt>
                <c:pt idx="1261">
                  <c:v>42227</c:v>
                </c:pt>
                <c:pt idx="1262">
                  <c:v>42228</c:v>
                </c:pt>
                <c:pt idx="1263">
                  <c:v>42229</c:v>
                </c:pt>
                <c:pt idx="1264">
                  <c:v>42230</c:v>
                </c:pt>
                <c:pt idx="1265">
                  <c:v>42233</c:v>
                </c:pt>
                <c:pt idx="1266">
                  <c:v>42234</c:v>
                </c:pt>
                <c:pt idx="1267">
                  <c:v>42235</c:v>
                </c:pt>
                <c:pt idx="1268">
                  <c:v>42236</c:v>
                </c:pt>
                <c:pt idx="1269">
                  <c:v>42237</c:v>
                </c:pt>
                <c:pt idx="1270">
                  <c:v>42240</c:v>
                </c:pt>
                <c:pt idx="1271">
                  <c:v>42241</c:v>
                </c:pt>
                <c:pt idx="1272">
                  <c:v>42242</c:v>
                </c:pt>
                <c:pt idx="1273">
                  <c:v>42243</c:v>
                </c:pt>
                <c:pt idx="1274">
                  <c:v>42244</c:v>
                </c:pt>
                <c:pt idx="1275">
                  <c:v>42247</c:v>
                </c:pt>
                <c:pt idx="1276">
                  <c:v>42248</c:v>
                </c:pt>
                <c:pt idx="1277">
                  <c:v>42249</c:v>
                </c:pt>
                <c:pt idx="1278">
                  <c:v>42254</c:v>
                </c:pt>
                <c:pt idx="1279">
                  <c:v>42255</c:v>
                </c:pt>
                <c:pt idx="1280">
                  <c:v>42256</c:v>
                </c:pt>
                <c:pt idx="1281">
                  <c:v>42257</c:v>
                </c:pt>
                <c:pt idx="1282">
                  <c:v>42258</c:v>
                </c:pt>
                <c:pt idx="1283">
                  <c:v>42261</c:v>
                </c:pt>
                <c:pt idx="1284">
                  <c:v>42262</c:v>
                </c:pt>
                <c:pt idx="1285">
                  <c:v>42263</c:v>
                </c:pt>
                <c:pt idx="1286">
                  <c:v>42264</c:v>
                </c:pt>
                <c:pt idx="1287">
                  <c:v>42265</c:v>
                </c:pt>
                <c:pt idx="1288">
                  <c:v>42268</c:v>
                </c:pt>
                <c:pt idx="1289">
                  <c:v>42269</c:v>
                </c:pt>
                <c:pt idx="1290">
                  <c:v>42270</c:v>
                </c:pt>
                <c:pt idx="1291">
                  <c:v>42271</c:v>
                </c:pt>
                <c:pt idx="1292">
                  <c:v>42272</c:v>
                </c:pt>
                <c:pt idx="1293">
                  <c:v>42275</c:v>
                </c:pt>
                <c:pt idx="1294">
                  <c:v>42276</c:v>
                </c:pt>
                <c:pt idx="1295">
                  <c:v>42277</c:v>
                </c:pt>
                <c:pt idx="1296">
                  <c:v>42285</c:v>
                </c:pt>
                <c:pt idx="1297">
                  <c:v>42286</c:v>
                </c:pt>
                <c:pt idx="1298">
                  <c:v>42289</c:v>
                </c:pt>
                <c:pt idx="1299">
                  <c:v>42290</c:v>
                </c:pt>
                <c:pt idx="1300">
                  <c:v>42291</c:v>
                </c:pt>
                <c:pt idx="1301">
                  <c:v>42292</c:v>
                </c:pt>
                <c:pt idx="1302">
                  <c:v>42293</c:v>
                </c:pt>
                <c:pt idx="1303">
                  <c:v>42296</c:v>
                </c:pt>
                <c:pt idx="1304">
                  <c:v>42297</c:v>
                </c:pt>
                <c:pt idx="1305">
                  <c:v>42298</c:v>
                </c:pt>
                <c:pt idx="1306">
                  <c:v>42299</c:v>
                </c:pt>
                <c:pt idx="1307">
                  <c:v>42300</c:v>
                </c:pt>
                <c:pt idx="1308">
                  <c:v>42303</c:v>
                </c:pt>
                <c:pt idx="1309">
                  <c:v>42304</c:v>
                </c:pt>
                <c:pt idx="1310">
                  <c:v>42305</c:v>
                </c:pt>
                <c:pt idx="1311">
                  <c:v>42306</c:v>
                </c:pt>
                <c:pt idx="1312">
                  <c:v>42307</c:v>
                </c:pt>
                <c:pt idx="1313">
                  <c:v>42310</c:v>
                </c:pt>
                <c:pt idx="1314">
                  <c:v>42311</c:v>
                </c:pt>
                <c:pt idx="1315">
                  <c:v>42312</c:v>
                </c:pt>
                <c:pt idx="1316">
                  <c:v>42313</c:v>
                </c:pt>
                <c:pt idx="1317">
                  <c:v>42314</c:v>
                </c:pt>
                <c:pt idx="1318">
                  <c:v>42317</c:v>
                </c:pt>
                <c:pt idx="1319">
                  <c:v>42318</c:v>
                </c:pt>
                <c:pt idx="1320">
                  <c:v>42319</c:v>
                </c:pt>
                <c:pt idx="1321">
                  <c:v>42320</c:v>
                </c:pt>
                <c:pt idx="1322">
                  <c:v>42321</c:v>
                </c:pt>
                <c:pt idx="1323">
                  <c:v>42324</c:v>
                </c:pt>
                <c:pt idx="1324">
                  <c:v>42325</c:v>
                </c:pt>
                <c:pt idx="1325">
                  <c:v>42326</c:v>
                </c:pt>
                <c:pt idx="1326">
                  <c:v>42327</c:v>
                </c:pt>
                <c:pt idx="1327">
                  <c:v>42328</c:v>
                </c:pt>
                <c:pt idx="1328">
                  <c:v>42331</c:v>
                </c:pt>
                <c:pt idx="1329">
                  <c:v>42332</c:v>
                </c:pt>
                <c:pt idx="1330">
                  <c:v>42333</c:v>
                </c:pt>
                <c:pt idx="1331">
                  <c:v>42334</c:v>
                </c:pt>
                <c:pt idx="1332">
                  <c:v>42335</c:v>
                </c:pt>
                <c:pt idx="1333">
                  <c:v>42338</c:v>
                </c:pt>
                <c:pt idx="1334">
                  <c:v>42339</c:v>
                </c:pt>
                <c:pt idx="1335">
                  <c:v>42340</c:v>
                </c:pt>
                <c:pt idx="1336">
                  <c:v>42341</c:v>
                </c:pt>
                <c:pt idx="1337">
                  <c:v>42342</c:v>
                </c:pt>
                <c:pt idx="1338">
                  <c:v>42345</c:v>
                </c:pt>
                <c:pt idx="1339">
                  <c:v>42346</c:v>
                </c:pt>
                <c:pt idx="1340">
                  <c:v>42347</c:v>
                </c:pt>
                <c:pt idx="1341">
                  <c:v>42348</c:v>
                </c:pt>
                <c:pt idx="1342">
                  <c:v>42349</c:v>
                </c:pt>
                <c:pt idx="1343">
                  <c:v>42352</c:v>
                </c:pt>
                <c:pt idx="1344">
                  <c:v>42353</c:v>
                </c:pt>
                <c:pt idx="1345">
                  <c:v>42354</c:v>
                </c:pt>
                <c:pt idx="1346">
                  <c:v>42355</c:v>
                </c:pt>
                <c:pt idx="1347">
                  <c:v>42356</c:v>
                </c:pt>
                <c:pt idx="1348">
                  <c:v>42359</c:v>
                </c:pt>
                <c:pt idx="1349">
                  <c:v>42360</c:v>
                </c:pt>
                <c:pt idx="1350">
                  <c:v>42361</c:v>
                </c:pt>
                <c:pt idx="1351">
                  <c:v>42362</c:v>
                </c:pt>
                <c:pt idx="1352">
                  <c:v>42363</c:v>
                </c:pt>
                <c:pt idx="1353">
                  <c:v>42366</c:v>
                </c:pt>
                <c:pt idx="1354">
                  <c:v>42367</c:v>
                </c:pt>
                <c:pt idx="1355">
                  <c:v>42368</c:v>
                </c:pt>
                <c:pt idx="1356">
                  <c:v>42369</c:v>
                </c:pt>
                <c:pt idx="1357">
                  <c:v>42373</c:v>
                </c:pt>
                <c:pt idx="1358">
                  <c:v>42374</c:v>
                </c:pt>
                <c:pt idx="1359">
                  <c:v>42375</c:v>
                </c:pt>
                <c:pt idx="1360">
                  <c:v>42376</c:v>
                </c:pt>
                <c:pt idx="1361">
                  <c:v>42377</c:v>
                </c:pt>
                <c:pt idx="1362">
                  <c:v>42380</c:v>
                </c:pt>
                <c:pt idx="1363">
                  <c:v>42381</c:v>
                </c:pt>
                <c:pt idx="1364">
                  <c:v>42382</c:v>
                </c:pt>
                <c:pt idx="1365">
                  <c:v>42383</c:v>
                </c:pt>
                <c:pt idx="1366">
                  <c:v>42384</c:v>
                </c:pt>
                <c:pt idx="1367">
                  <c:v>42387</c:v>
                </c:pt>
                <c:pt idx="1368">
                  <c:v>42388</c:v>
                </c:pt>
                <c:pt idx="1369">
                  <c:v>42389</c:v>
                </c:pt>
                <c:pt idx="1370">
                  <c:v>42390</c:v>
                </c:pt>
                <c:pt idx="1371">
                  <c:v>42391</c:v>
                </c:pt>
                <c:pt idx="1372">
                  <c:v>42394</c:v>
                </c:pt>
                <c:pt idx="1373">
                  <c:v>42395</c:v>
                </c:pt>
                <c:pt idx="1374">
                  <c:v>42396</c:v>
                </c:pt>
                <c:pt idx="1375">
                  <c:v>42397</c:v>
                </c:pt>
                <c:pt idx="1376">
                  <c:v>42398</c:v>
                </c:pt>
                <c:pt idx="1377">
                  <c:v>42401</c:v>
                </c:pt>
                <c:pt idx="1378">
                  <c:v>42402</c:v>
                </c:pt>
                <c:pt idx="1379">
                  <c:v>42403</c:v>
                </c:pt>
                <c:pt idx="1380">
                  <c:v>42404</c:v>
                </c:pt>
                <c:pt idx="1381">
                  <c:v>42405</c:v>
                </c:pt>
                <c:pt idx="1382">
                  <c:v>42415</c:v>
                </c:pt>
                <c:pt idx="1383">
                  <c:v>42416</c:v>
                </c:pt>
                <c:pt idx="1384">
                  <c:v>42417</c:v>
                </c:pt>
                <c:pt idx="1385">
                  <c:v>42418</c:v>
                </c:pt>
                <c:pt idx="1386">
                  <c:v>42419</c:v>
                </c:pt>
                <c:pt idx="1387">
                  <c:v>42422</c:v>
                </c:pt>
                <c:pt idx="1388">
                  <c:v>42423</c:v>
                </c:pt>
                <c:pt idx="1389">
                  <c:v>42424</c:v>
                </c:pt>
                <c:pt idx="1390">
                  <c:v>42425</c:v>
                </c:pt>
                <c:pt idx="1391">
                  <c:v>42426</c:v>
                </c:pt>
                <c:pt idx="1392">
                  <c:v>42429</c:v>
                </c:pt>
                <c:pt idx="1393">
                  <c:v>42430</c:v>
                </c:pt>
                <c:pt idx="1394">
                  <c:v>42431</c:v>
                </c:pt>
                <c:pt idx="1395">
                  <c:v>42432</c:v>
                </c:pt>
                <c:pt idx="1396">
                  <c:v>42433</c:v>
                </c:pt>
                <c:pt idx="1397">
                  <c:v>42436</c:v>
                </c:pt>
                <c:pt idx="1398">
                  <c:v>42437</c:v>
                </c:pt>
                <c:pt idx="1399">
                  <c:v>42438</c:v>
                </c:pt>
                <c:pt idx="1400">
                  <c:v>42439</c:v>
                </c:pt>
                <c:pt idx="1401">
                  <c:v>42440</c:v>
                </c:pt>
                <c:pt idx="1402">
                  <c:v>42443</c:v>
                </c:pt>
                <c:pt idx="1403">
                  <c:v>42444</c:v>
                </c:pt>
                <c:pt idx="1404">
                  <c:v>42445</c:v>
                </c:pt>
                <c:pt idx="1405">
                  <c:v>42446</c:v>
                </c:pt>
                <c:pt idx="1406">
                  <c:v>42447</c:v>
                </c:pt>
                <c:pt idx="1407">
                  <c:v>42450</c:v>
                </c:pt>
                <c:pt idx="1408">
                  <c:v>42451</c:v>
                </c:pt>
                <c:pt idx="1409">
                  <c:v>42452</c:v>
                </c:pt>
                <c:pt idx="1410">
                  <c:v>42453</c:v>
                </c:pt>
                <c:pt idx="1411">
                  <c:v>42454</c:v>
                </c:pt>
                <c:pt idx="1412">
                  <c:v>42457</c:v>
                </c:pt>
                <c:pt idx="1413">
                  <c:v>42458</c:v>
                </c:pt>
                <c:pt idx="1414">
                  <c:v>42459</c:v>
                </c:pt>
                <c:pt idx="1415">
                  <c:v>42460</c:v>
                </c:pt>
                <c:pt idx="1416">
                  <c:v>42461</c:v>
                </c:pt>
                <c:pt idx="1417">
                  <c:v>42465</c:v>
                </c:pt>
                <c:pt idx="1418">
                  <c:v>42466</c:v>
                </c:pt>
                <c:pt idx="1419">
                  <c:v>42467</c:v>
                </c:pt>
                <c:pt idx="1420">
                  <c:v>42468</c:v>
                </c:pt>
                <c:pt idx="1421">
                  <c:v>42471</c:v>
                </c:pt>
                <c:pt idx="1422">
                  <c:v>42472</c:v>
                </c:pt>
                <c:pt idx="1423">
                  <c:v>42473</c:v>
                </c:pt>
                <c:pt idx="1424">
                  <c:v>42474</c:v>
                </c:pt>
                <c:pt idx="1425">
                  <c:v>42475</c:v>
                </c:pt>
                <c:pt idx="1426">
                  <c:v>42478</c:v>
                </c:pt>
                <c:pt idx="1427">
                  <c:v>42479</c:v>
                </c:pt>
                <c:pt idx="1428">
                  <c:v>42480</c:v>
                </c:pt>
                <c:pt idx="1429">
                  <c:v>42481</c:v>
                </c:pt>
                <c:pt idx="1430">
                  <c:v>42482</c:v>
                </c:pt>
                <c:pt idx="1431">
                  <c:v>42485</c:v>
                </c:pt>
                <c:pt idx="1432">
                  <c:v>42486</c:v>
                </c:pt>
                <c:pt idx="1433">
                  <c:v>42487</c:v>
                </c:pt>
                <c:pt idx="1434">
                  <c:v>42488</c:v>
                </c:pt>
                <c:pt idx="1435">
                  <c:v>42489</c:v>
                </c:pt>
                <c:pt idx="1436">
                  <c:v>42493</c:v>
                </c:pt>
                <c:pt idx="1437">
                  <c:v>42494</c:v>
                </c:pt>
                <c:pt idx="1438">
                  <c:v>42495</c:v>
                </c:pt>
                <c:pt idx="1439">
                  <c:v>42496</c:v>
                </c:pt>
                <c:pt idx="1440">
                  <c:v>42499</c:v>
                </c:pt>
                <c:pt idx="1441">
                  <c:v>42500</c:v>
                </c:pt>
                <c:pt idx="1442">
                  <c:v>42501</c:v>
                </c:pt>
                <c:pt idx="1443">
                  <c:v>42502</c:v>
                </c:pt>
                <c:pt idx="1444">
                  <c:v>42503</c:v>
                </c:pt>
                <c:pt idx="1445">
                  <c:v>42506</c:v>
                </c:pt>
                <c:pt idx="1446">
                  <c:v>42507</c:v>
                </c:pt>
                <c:pt idx="1447">
                  <c:v>42508</c:v>
                </c:pt>
                <c:pt idx="1448">
                  <c:v>42509</c:v>
                </c:pt>
                <c:pt idx="1449">
                  <c:v>42510</c:v>
                </c:pt>
                <c:pt idx="1450">
                  <c:v>42513</c:v>
                </c:pt>
                <c:pt idx="1451">
                  <c:v>42514</c:v>
                </c:pt>
                <c:pt idx="1452">
                  <c:v>42515</c:v>
                </c:pt>
                <c:pt idx="1453">
                  <c:v>42516</c:v>
                </c:pt>
                <c:pt idx="1454">
                  <c:v>42517</c:v>
                </c:pt>
                <c:pt idx="1455">
                  <c:v>42520</c:v>
                </c:pt>
                <c:pt idx="1456">
                  <c:v>42521</c:v>
                </c:pt>
                <c:pt idx="1457">
                  <c:v>42522</c:v>
                </c:pt>
                <c:pt idx="1458">
                  <c:v>42523</c:v>
                </c:pt>
                <c:pt idx="1459">
                  <c:v>42524</c:v>
                </c:pt>
                <c:pt idx="1460">
                  <c:v>42527</c:v>
                </c:pt>
                <c:pt idx="1461">
                  <c:v>42528</c:v>
                </c:pt>
                <c:pt idx="1462">
                  <c:v>42529</c:v>
                </c:pt>
                <c:pt idx="1463">
                  <c:v>42534</c:v>
                </c:pt>
                <c:pt idx="1464">
                  <c:v>42535</c:v>
                </c:pt>
                <c:pt idx="1465">
                  <c:v>42536</c:v>
                </c:pt>
                <c:pt idx="1466">
                  <c:v>42537</c:v>
                </c:pt>
                <c:pt idx="1467">
                  <c:v>42538</c:v>
                </c:pt>
                <c:pt idx="1468">
                  <c:v>42541</c:v>
                </c:pt>
                <c:pt idx="1469">
                  <c:v>42542</c:v>
                </c:pt>
                <c:pt idx="1470">
                  <c:v>42543</c:v>
                </c:pt>
                <c:pt idx="1471">
                  <c:v>42544</c:v>
                </c:pt>
                <c:pt idx="1472">
                  <c:v>42545</c:v>
                </c:pt>
                <c:pt idx="1473">
                  <c:v>42548</c:v>
                </c:pt>
                <c:pt idx="1474">
                  <c:v>42549</c:v>
                </c:pt>
                <c:pt idx="1475">
                  <c:v>42550</c:v>
                </c:pt>
                <c:pt idx="1476">
                  <c:v>42551</c:v>
                </c:pt>
                <c:pt idx="1477">
                  <c:v>42552</c:v>
                </c:pt>
                <c:pt idx="1478">
                  <c:v>42555</c:v>
                </c:pt>
                <c:pt idx="1479">
                  <c:v>42556</c:v>
                </c:pt>
                <c:pt idx="1480">
                  <c:v>42557</c:v>
                </c:pt>
                <c:pt idx="1481">
                  <c:v>42558</c:v>
                </c:pt>
                <c:pt idx="1482">
                  <c:v>42559</c:v>
                </c:pt>
                <c:pt idx="1483">
                  <c:v>42562</c:v>
                </c:pt>
                <c:pt idx="1484">
                  <c:v>42563</c:v>
                </c:pt>
                <c:pt idx="1485">
                  <c:v>42564</c:v>
                </c:pt>
                <c:pt idx="1486">
                  <c:v>42565</c:v>
                </c:pt>
                <c:pt idx="1487">
                  <c:v>42566</c:v>
                </c:pt>
                <c:pt idx="1488">
                  <c:v>42569</c:v>
                </c:pt>
                <c:pt idx="1489">
                  <c:v>42570</c:v>
                </c:pt>
                <c:pt idx="1490">
                  <c:v>42571</c:v>
                </c:pt>
                <c:pt idx="1491">
                  <c:v>42572</c:v>
                </c:pt>
                <c:pt idx="1492">
                  <c:v>42573</c:v>
                </c:pt>
                <c:pt idx="1493">
                  <c:v>42576</c:v>
                </c:pt>
                <c:pt idx="1494">
                  <c:v>42577</c:v>
                </c:pt>
                <c:pt idx="1495">
                  <c:v>42578</c:v>
                </c:pt>
                <c:pt idx="1496">
                  <c:v>42579</c:v>
                </c:pt>
                <c:pt idx="1497">
                  <c:v>42580</c:v>
                </c:pt>
                <c:pt idx="1498">
                  <c:v>42583</c:v>
                </c:pt>
                <c:pt idx="1499">
                  <c:v>42584</c:v>
                </c:pt>
                <c:pt idx="1500">
                  <c:v>42585</c:v>
                </c:pt>
                <c:pt idx="1501">
                  <c:v>42586</c:v>
                </c:pt>
                <c:pt idx="1502">
                  <c:v>42587</c:v>
                </c:pt>
                <c:pt idx="1503">
                  <c:v>42590</c:v>
                </c:pt>
                <c:pt idx="1504">
                  <c:v>42591</c:v>
                </c:pt>
                <c:pt idx="1505">
                  <c:v>42592</c:v>
                </c:pt>
                <c:pt idx="1506">
                  <c:v>42593</c:v>
                </c:pt>
                <c:pt idx="1507">
                  <c:v>42594</c:v>
                </c:pt>
                <c:pt idx="1508">
                  <c:v>42597</c:v>
                </c:pt>
                <c:pt idx="1509">
                  <c:v>42598</c:v>
                </c:pt>
                <c:pt idx="1510">
                  <c:v>42599</c:v>
                </c:pt>
                <c:pt idx="1511">
                  <c:v>42600</c:v>
                </c:pt>
                <c:pt idx="1512">
                  <c:v>42601</c:v>
                </c:pt>
                <c:pt idx="1513">
                  <c:v>42604</c:v>
                </c:pt>
                <c:pt idx="1514">
                  <c:v>42605</c:v>
                </c:pt>
                <c:pt idx="1515">
                  <c:v>42606</c:v>
                </c:pt>
                <c:pt idx="1516">
                  <c:v>42607</c:v>
                </c:pt>
                <c:pt idx="1517">
                  <c:v>42608</c:v>
                </c:pt>
                <c:pt idx="1518">
                  <c:v>42611</c:v>
                </c:pt>
                <c:pt idx="1519">
                  <c:v>42612</c:v>
                </c:pt>
                <c:pt idx="1520">
                  <c:v>42613</c:v>
                </c:pt>
                <c:pt idx="1521">
                  <c:v>42614</c:v>
                </c:pt>
                <c:pt idx="1522">
                  <c:v>42615</c:v>
                </c:pt>
                <c:pt idx="1523">
                  <c:v>42618</c:v>
                </c:pt>
                <c:pt idx="1524">
                  <c:v>42619</c:v>
                </c:pt>
                <c:pt idx="1525">
                  <c:v>42620</c:v>
                </c:pt>
                <c:pt idx="1526">
                  <c:v>42621</c:v>
                </c:pt>
                <c:pt idx="1527">
                  <c:v>42622</c:v>
                </c:pt>
                <c:pt idx="1528">
                  <c:v>42625</c:v>
                </c:pt>
                <c:pt idx="1529">
                  <c:v>42626</c:v>
                </c:pt>
                <c:pt idx="1530">
                  <c:v>42627</c:v>
                </c:pt>
                <c:pt idx="1531">
                  <c:v>42632</c:v>
                </c:pt>
                <c:pt idx="1532">
                  <c:v>42633</c:v>
                </c:pt>
                <c:pt idx="1533">
                  <c:v>42634</c:v>
                </c:pt>
                <c:pt idx="1534">
                  <c:v>42635</c:v>
                </c:pt>
                <c:pt idx="1535">
                  <c:v>42636</c:v>
                </c:pt>
                <c:pt idx="1536">
                  <c:v>42639</c:v>
                </c:pt>
                <c:pt idx="1537">
                  <c:v>42640</c:v>
                </c:pt>
                <c:pt idx="1538">
                  <c:v>42641</c:v>
                </c:pt>
                <c:pt idx="1539">
                  <c:v>42642</c:v>
                </c:pt>
                <c:pt idx="1540">
                  <c:v>42643</c:v>
                </c:pt>
                <c:pt idx="1541">
                  <c:v>42653</c:v>
                </c:pt>
                <c:pt idx="1542">
                  <c:v>42654</c:v>
                </c:pt>
                <c:pt idx="1543">
                  <c:v>42655</c:v>
                </c:pt>
                <c:pt idx="1544">
                  <c:v>42656</c:v>
                </c:pt>
                <c:pt idx="1545">
                  <c:v>42657</c:v>
                </c:pt>
                <c:pt idx="1546">
                  <c:v>42660</c:v>
                </c:pt>
                <c:pt idx="1547">
                  <c:v>42661</c:v>
                </c:pt>
                <c:pt idx="1548">
                  <c:v>42662</c:v>
                </c:pt>
                <c:pt idx="1549">
                  <c:v>42663</c:v>
                </c:pt>
                <c:pt idx="1550">
                  <c:v>42664</c:v>
                </c:pt>
                <c:pt idx="1551">
                  <c:v>42667</c:v>
                </c:pt>
                <c:pt idx="1552">
                  <c:v>42668</c:v>
                </c:pt>
                <c:pt idx="1553">
                  <c:v>42669</c:v>
                </c:pt>
                <c:pt idx="1554">
                  <c:v>42670</c:v>
                </c:pt>
                <c:pt idx="1555">
                  <c:v>42671</c:v>
                </c:pt>
                <c:pt idx="1556">
                  <c:v>42674</c:v>
                </c:pt>
                <c:pt idx="1557">
                  <c:v>42675</c:v>
                </c:pt>
                <c:pt idx="1558">
                  <c:v>42676</c:v>
                </c:pt>
                <c:pt idx="1559">
                  <c:v>42677</c:v>
                </c:pt>
                <c:pt idx="1560">
                  <c:v>42678</c:v>
                </c:pt>
                <c:pt idx="1561">
                  <c:v>42681</c:v>
                </c:pt>
                <c:pt idx="1562">
                  <c:v>42682</c:v>
                </c:pt>
                <c:pt idx="1563">
                  <c:v>42683</c:v>
                </c:pt>
                <c:pt idx="1564">
                  <c:v>42684</c:v>
                </c:pt>
                <c:pt idx="1565">
                  <c:v>42685</c:v>
                </c:pt>
                <c:pt idx="1566">
                  <c:v>42688</c:v>
                </c:pt>
                <c:pt idx="1567">
                  <c:v>42689</c:v>
                </c:pt>
                <c:pt idx="1568">
                  <c:v>42690</c:v>
                </c:pt>
                <c:pt idx="1569">
                  <c:v>42691</c:v>
                </c:pt>
                <c:pt idx="1570">
                  <c:v>42692</c:v>
                </c:pt>
                <c:pt idx="1571">
                  <c:v>42695</c:v>
                </c:pt>
                <c:pt idx="1572">
                  <c:v>42696</c:v>
                </c:pt>
                <c:pt idx="1573">
                  <c:v>42697</c:v>
                </c:pt>
                <c:pt idx="1574">
                  <c:v>42698</c:v>
                </c:pt>
                <c:pt idx="1575">
                  <c:v>42699</c:v>
                </c:pt>
                <c:pt idx="1576">
                  <c:v>42702</c:v>
                </c:pt>
                <c:pt idx="1577">
                  <c:v>42703</c:v>
                </c:pt>
                <c:pt idx="1578">
                  <c:v>42704</c:v>
                </c:pt>
                <c:pt idx="1579">
                  <c:v>42705</c:v>
                </c:pt>
                <c:pt idx="1580">
                  <c:v>42706</c:v>
                </c:pt>
                <c:pt idx="1581">
                  <c:v>42709</c:v>
                </c:pt>
                <c:pt idx="1582">
                  <c:v>42710</c:v>
                </c:pt>
                <c:pt idx="1583">
                  <c:v>42711</c:v>
                </c:pt>
                <c:pt idx="1584">
                  <c:v>42712</c:v>
                </c:pt>
                <c:pt idx="1585">
                  <c:v>42713</c:v>
                </c:pt>
                <c:pt idx="1586">
                  <c:v>42716</c:v>
                </c:pt>
                <c:pt idx="1587">
                  <c:v>42717</c:v>
                </c:pt>
                <c:pt idx="1588">
                  <c:v>42718</c:v>
                </c:pt>
                <c:pt idx="1589">
                  <c:v>42719</c:v>
                </c:pt>
                <c:pt idx="1590">
                  <c:v>42720</c:v>
                </c:pt>
                <c:pt idx="1591">
                  <c:v>42723</c:v>
                </c:pt>
                <c:pt idx="1592">
                  <c:v>42724</c:v>
                </c:pt>
                <c:pt idx="1593">
                  <c:v>42725</c:v>
                </c:pt>
                <c:pt idx="1594">
                  <c:v>42726</c:v>
                </c:pt>
                <c:pt idx="1595">
                  <c:v>42727</c:v>
                </c:pt>
                <c:pt idx="1596">
                  <c:v>42730</c:v>
                </c:pt>
                <c:pt idx="1597">
                  <c:v>42731</c:v>
                </c:pt>
                <c:pt idx="1598">
                  <c:v>42732</c:v>
                </c:pt>
                <c:pt idx="1599">
                  <c:v>42733</c:v>
                </c:pt>
                <c:pt idx="1600">
                  <c:v>42734</c:v>
                </c:pt>
                <c:pt idx="1601">
                  <c:v>42738</c:v>
                </c:pt>
                <c:pt idx="1602">
                  <c:v>42739</c:v>
                </c:pt>
                <c:pt idx="1603">
                  <c:v>42740</c:v>
                </c:pt>
                <c:pt idx="1604">
                  <c:v>42741</c:v>
                </c:pt>
                <c:pt idx="1605">
                  <c:v>42744</c:v>
                </c:pt>
                <c:pt idx="1606">
                  <c:v>42745</c:v>
                </c:pt>
                <c:pt idx="1607">
                  <c:v>42746</c:v>
                </c:pt>
                <c:pt idx="1608">
                  <c:v>42747</c:v>
                </c:pt>
                <c:pt idx="1609">
                  <c:v>42748</c:v>
                </c:pt>
                <c:pt idx="1610">
                  <c:v>42751</c:v>
                </c:pt>
                <c:pt idx="1611">
                  <c:v>42752</c:v>
                </c:pt>
                <c:pt idx="1612">
                  <c:v>42753</c:v>
                </c:pt>
                <c:pt idx="1613">
                  <c:v>42754</c:v>
                </c:pt>
                <c:pt idx="1614">
                  <c:v>42755</c:v>
                </c:pt>
                <c:pt idx="1615">
                  <c:v>42758</c:v>
                </c:pt>
                <c:pt idx="1616">
                  <c:v>42759</c:v>
                </c:pt>
                <c:pt idx="1617">
                  <c:v>42760</c:v>
                </c:pt>
                <c:pt idx="1618">
                  <c:v>42761</c:v>
                </c:pt>
                <c:pt idx="1619">
                  <c:v>42769</c:v>
                </c:pt>
                <c:pt idx="1620">
                  <c:v>42772</c:v>
                </c:pt>
                <c:pt idx="1621">
                  <c:v>42773</c:v>
                </c:pt>
                <c:pt idx="1622">
                  <c:v>42774</c:v>
                </c:pt>
                <c:pt idx="1623">
                  <c:v>42775</c:v>
                </c:pt>
                <c:pt idx="1624">
                  <c:v>42776</c:v>
                </c:pt>
                <c:pt idx="1625">
                  <c:v>42779</c:v>
                </c:pt>
                <c:pt idx="1626">
                  <c:v>42780</c:v>
                </c:pt>
                <c:pt idx="1627">
                  <c:v>42781</c:v>
                </c:pt>
                <c:pt idx="1628">
                  <c:v>42782</c:v>
                </c:pt>
                <c:pt idx="1629">
                  <c:v>42783</c:v>
                </c:pt>
                <c:pt idx="1630">
                  <c:v>42786</c:v>
                </c:pt>
                <c:pt idx="1631">
                  <c:v>42787</c:v>
                </c:pt>
                <c:pt idx="1632">
                  <c:v>42788</c:v>
                </c:pt>
                <c:pt idx="1633">
                  <c:v>42789</c:v>
                </c:pt>
                <c:pt idx="1634">
                  <c:v>42790</c:v>
                </c:pt>
                <c:pt idx="1635">
                  <c:v>42793</c:v>
                </c:pt>
                <c:pt idx="1636">
                  <c:v>42794</c:v>
                </c:pt>
                <c:pt idx="1637">
                  <c:v>42795</c:v>
                </c:pt>
                <c:pt idx="1638">
                  <c:v>42796</c:v>
                </c:pt>
                <c:pt idx="1639">
                  <c:v>42797</c:v>
                </c:pt>
                <c:pt idx="1640">
                  <c:v>42800</c:v>
                </c:pt>
                <c:pt idx="1641">
                  <c:v>42801</c:v>
                </c:pt>
                <c:pt idx="1642">
                  <c:v>42802</c:v>
                </c:pt>
                <c:pt idx="1643">
                  <c:v>42803</c:v>
                </c:pt>
                <c:pt idx="1644">
                  <c:v>42804</c:v>
                </c:pt>
                <c:pt idx="1645">
                  <c:v>42807</c:v>
                </c:pt>
                <c:pt idx="1646">
                  <c:v>42808</c:v>
                </c:pt>
                <c:pt idx="1647">
                  <c:v>42809</c:v>
                </c:pt>
                <c:pt idx="1648">
                  <c:v>42810</c:v>
                </c:pt>
                <c:pt idx="1649">
                  <c:v>42811</c:v>
                </c:pt>
                <c:pt idx="1650">
                  <c:v>42814</c:v>
                </c:pt>
                <c:pt idx="1651">
                  <c:v>42815</c:v>
                </c:pt>
                <c:pt idx="1652">
                  <c:v>42816</c:v>
                </c:pt>
                <c:pt idx="1653">
                  <c:v>42817</c:v>
                </c:pt>
                <c:pt idx="1654">
                  <c:v>42818</c:v>
                </c:pt>
                <c:pt idx="1655">
                  <c:v>42821</c:v>
                </c:pt>
                <c:pt idx="1656">
                  <c:v>42822</c:v>
                </c:pt>
                <c:pt idx="1657">
                  <c:v>42823</c:v>
                </c:pt>
                <c:pt idx="1658">
                  <c:v>42824</c:v>
                </c:pt>
                <c:pt idx="1659">
                  <c:v>42825</c:v>
                </c:pt>
                <c:pt idx="1660">
                  <c:v>42830</c:v>
                </c:pt>
                <c:pt idx="1661">
                  <c:v>42831</c:v>
                </c:pt>
                <c:pt idx="1662">
                  <c:v>42832</c:v>
                </c:pt>
                <c:pt idx="1663">
                  <c:v>42835</c:v>
                </c:pt>
                <c:pt idx="1664">
                  <c:v>42836</c:v>
                </c:pt>
                <c:pt idx="1665">
                  <c:v>42837</c:v>
                </c:pt>
                <c:pt idx="1666">
                  <c:v>42838</c:v>
                </c:pt>
                <c:pt idx="1667">
                  <c:v>42839</c:v>
                </c:pt>
                <c:pt idx="1668">
                  <c:v>42842</c:v>
                </c:pt>
                <c:pt idx="1669">
                  <c:v>42843</c:v>
                </c:pt>
                <c:pt idx="1670">
                  <c:v>42844</c:v>
                </c:pt>
                <c:pt idx="1671">
                  <c:v>42845</c:v>
                </c:pt>
                <c:pt idx="1672">
                  <c:v>42846</c:v>
                </c:pt>
                <c:pt idx="1673">
                  <c:v>42849</c:v>
                </c:pt>
                <c:pt idx="1674">
                  <c:v>42850</c:v>
                </c:pt>
                <c:pt idx="1675">
                  <c:v>42851</c:v>
                </c:pt>
                <c:pt idx="1676">
                  <c:v>42852</c:v>
                </c:pt>
                <c:pt idx="1677">
                  <c:v>42853</c:v>
                </c:pt>
                <c:pt idx="1678">
                  <c:v>42857</c:v>
                </c:pt>
                <c:pt idx="1679">
                  <c:v>42858</c:v>
                </c:pt>
                <c:pt idx="1680">
                  <c:v>42859</c:v>
                </c:pt>
                <c:pt idx="1681">
                  <c:v>42860</c:v>
                </c:pt>
                <c:pt idx="1682">
                  <c:v>42863</c:v>
                </c:pt>
                <c:pt idx="1683">
                  <c:v>42864</c:v>
                </c:pt>
                <c:pt idx="1684">
                  <c:v>42865</c:v>
                </c:pt>
                <c:pt idx="1685">
                  <c:v>42866</c:v>
                </c:pt>
                <c:pt idx="1686">
                  <c:v>42867</c:v>
                </c:pt>
                <c:pt idx="1687">
                  <c:v>42870</c:v>
                </c:pt>
                <c:pt idx="1688">
                  <c:v>42871</c:v>
                </c:pt>
                <c:pt idx="1689">
                  <c:v>42872</c:v>
                </c:pt>
                <c:pt idx="1690">
                  <c:v>42873</c:v>
                </c:pt>
                <c:pt idx="1691">
                  <c:v>42874</c:v>
                </c:pt>
                <c:pt idx="1692">
                  <c:v>42877</c:v>
                </c:pt>
                <c:pt idx="1693">
                  <c:v>42878</c:v>
                </c:pt>
                <c:pt idx="1694">
                  <c:v>42879</c:v>
                </c:pt>
                <c:pt idx="1695">
                  <c:v>42880</c:v>
                </c:pt>
                <c:pt idx="1696">
                  <c:v>42881</c:v>
                </c:pt>
                <c:pt idx="1697">
                  <c:v>42886</c:v>
                </c:pt>
                <c:pt idx="1698">
                  <c:v>42887</c:v>
                </c:pt>
                <c:pt idx="1699">
                  <c:v>42888</c:v>
                </c:pt>
                <c:pt idx="1700">
                  <c:v>42891</c:v>
                </c:pt>
                <c:pt idx="1701">
                  <c:v>42892</c:v>
                </c:pt>
                <c:pt idx="1702">
                  <c:v>42893</c:v>
                </c:pt>
                <c:pt idx="1703">
                  <c:v>42894</c:v>
                </c:pt>
                <c:pt idx="1704">
                  <c:v>42895</c:v>
                </c:pt>
                <c:pt idx="1705">
                  <c:v>42898</c:v>
                </c:pt>
                <c:pt idx="1706">
                  <c:v>42899</c:v>
                </c:pt>
                <c:pt idx="1707">
                  <c:v>42900</c:v>
                </c:pt>
                <c:pt idx="1708">
                  <c:v>42901</c:v>
                </c:pt>
                <c:pt idx="1709">
                  <c:v>42902</c:v>
                </c:pt>
                <c:pt idx="1710">
                  <c:v>42905</c:v>
                </c:pt>
                <c:pt idx="1711">
                  <c:v>42906</c:v>
                </c:pt>
                <c:pt idx="1712">
                  <c:v>42907</c:v>
                </c:pt>
                <c:pt idx="1713">
                  <c:v>42908</c:v>
                </c:pt>
                <c:pt idx="1714">
                  <c:v>42909</c:v>
                </c:pt>
                <c:pt idx="1715">
                  <c:v>42912</c:v>
                </c:pt>
                <c:pt idx="1716">
                  <c:v>42913</c:v>
                </c:pt>
                <c:pt idx="1717">
                  <c:v>42914</c:v>
                </c:pt>
                <c:pt idx="1718">
                  <c:v>42915</c:v>
                </c:pt>
                <c:pt idx="1719">
                  <c:v>42916</c:v>
                </c:pt>
                <c:pt idx="1720">
                  <c:v>42919</c:v>
                </c:pt>
                <c:pt idx="1721">
                  <c:v>42920</c:v>
                </c:pt>
                <c:pt idx="1722">
                  <c:v>42921</c:v>
                </c:pt>
                <c:pt idx="1723">
                  <c:v>42922</c:v>
                </c:pt>
                <c:pt idx="1724">
                  <c:v>42923</c:v>
                </c:pt>
                <c:pt idx="1725">
                  <c:v>42926</c:v>
                </c:pt>
                <c:pt idx="1726">
                  <c:v>42927</c:v>
                </c:pt>
                <c:pt idx="1727">
                  <c:v>42928</c:v>
                </c:pt>
                <c:pt idx="1728">
                  <c:v>42929</c:v>
                </c:pt>
                <c:pt idx="1729">
                  <c:v>42930</c:v>
                </c:pt>
                <c:pt idx="1730">
                  <c:v>42933</c:v>
                </c:pt>
                <c:pt idx="1731">
                  <c:v>42934</c:v>
                </c:pt>
                <c:pt idx="1732">
                  <c:v>42935</c:v>
                </c:pt>
                <c:pt idx="1733">
                  <c:v>42936</c:v>
                </c:pt>
                <c:pt idx="1734">
                  <c:v>42937</c:v>
                </c:pt>
                <c:pt idx="1735">
                  <c:v>42940</c:v>
                </c:pt>
                <c:pt idx="1736">
                  <c:v>42941</c:v>
                </c:pt>
                <c:pt idx="1737">
                  <c:v>42942</c:v>
                </c:pt>
                <c:pt idx="1738">
                  <c:v>42943</c:v>
                </c:pt>
                <c:pt idx="1739">
                  <c:v>42944</c:v>
                </c:pt>
                <c:pt idx="1740">
                  <c:v>42947</c:v>
                </c:pt>
                <c:pt idx="1741">
                  <c:v>42948</c:v>
                </c:pt>
                <c:pt idx="1742">
                  <c:v>42949</c:v>
                </c:pt>
                <c:pt idx="1743">
                  <c:v>42950</c:v>
                </c:pt>
                <c:pt idx="1744">
                  <c:v>42951</c:v>
                </c:pt>
                <c:pt idx="1745">
                  <c:v>42954</c:v>
                </c:pt>
                <c:pt idx="1746">
                  <c:v>42955</c:v>
                </c:pt>
                <c:pt idx="1747">
                  <c:v>42956</c:v>
                </c:pt>
                <c:pt idx="1748">
                  <c:v>42957</c:v>
                </c:pt>
                <c:pt idx="1749">
                  <c:v>42958</c:v>
                </c:pt>
                <c:pt idx="1750">
                  <c:v>42961</c:v>
                </c:pt>
                <c:pt idx="1751">
                  <c:v>42962</c:v>
                </c:pt>
                <c:pt idx="1752">
                  <c:v>42963</c:v>
                </c:pt>
                <c:pt idx="1753">
                  <c:v>42964</c:v>
                </c:pt>
                <c:pt idx="1754">
                  <c:v>42965</c:v>
                </c:pt>
                <c:pt idx="1755">
                  <c:v>42968</c:v>
                </c:pt>
                <c:pt idx="1756">
                  <c:v>42969</c:v>
                </c:pt>
                <c:pt idx="1757">
                  <c:v>42970</c:v>
                </c:pt>
                <c:pt idx="1758">
                  <c:v>42971</c:v>
                </c:pt>
                <c:pt idx="1759">
                  <c:v>42972</c:v>
                </c:pt>
                <c:pt idx="1760">
                  <c:v>42975</c:v>
                </c:pt>
                <c:pt idx="1761">
                  <c:v>42976</c:v>
                </c:pt>
                <c:pt idx="1762">
                  <c:v>42977</c:v>
                </c:pt>
                <c:pt idx="1763">
                  <c:v>42978</c:v>
                </c:pt>
                <c:pt idx="1764">
                  <c:v>42979</c:v>
                </c:pt>
                <c:pt idx="1765">
                  <c:v>42982</c:v>
                </c:pt>
                <c:pt idx="1766">
                  <c:v>42983</c:v>
                </c:pt>
                <c:pt idx="1767">
                  <c:v>42984</c:v>
                </c:pt>
                <c:pt idx="1768">
                  <c:v>42985</c:v>
                </c:pt>
                <c:pt idx="1769">
                  <c:v>42986</c:v>
                </c:pt>
                <c:pt idx="1770">
                  <c:v>42989</c:v>
                </c:pt>
                <c:pt idx="1771">
                  <c:v>42990</c:v>
                </c:pt>
                <c:pt idx="1772">
                  <c:v>42991</c:v>
                </c:pt>
                <c:pt idx="1773">
                  <c:v>42992</c:v>
                </c:pt>
                <c:pt idx="1774">
                  <c:v>42993</c:v>
                </c:pt>
                <c:pt idx="1775">
                  <c:v>42996</c:v>
                </c:pt>
                <c:pt idx="1776">
                  <c:v>42997</c:v>
                </c:pt>
                <c:pt idx="1777">
                  <c:v>42998</c:v>
                </c:pt>
                <c:pt idx="1778">
                  <c:v>42999</c:v>
                </c:pt>
                <c:pt idx="1779">
                  <c:v>43000</c:v>
                </c:pt>
                <c:pt idx="1780">
                  <c:v>43003</c:v>
                </c:pt>
                <c:pt idx="1781">
                  <c:v>43004</c:v>
                </c:pt>
                <c:pt idx="1782">
                  <c:v>43005</c:v>
                </c:pt>
                <c:pt idx="1783">
                  <c:v>43006</c:v>
                </c:pt>
                <c:pt idx="1784">
                  <c:v>43007</c:v>
                </c:pt>
                <c:pt idx="1785">
                  <c:v>43017</c:v>
                </c:pt>
                <c:pt idx="1786">
                  <c:v>43018</c:v>
                </c:pt>
                <c:pt idx="1787">
                  <c:v>43019</c:v>
                </c:pt>
                <c:pt idx="1788">
                  <c:v>43020</c:v>
                </c:pt>
                <c:pt idx="1789">
                  <c:v>43021</c:v>
                </c:pt>
                <c:pt idx="1790">
                  <c:v>43024</c:v>
                </c:pt>
                <c:pt idx="1791">
                  <c:v>43025</c:v>
                </c:pt>
                <c:pt idx="1792">
                  <c:v>43026</c:v>
                </c:pt>
                <c:pt idx="1793">
                  <c:v>43027</c:v>
                </c:pt>
                <c:pt idx="1794">
                  <c:v>43028</c:v>
                </c:pt>
                <c:pt idx="1795">
                  <c:v>43031</c:v>
                </c:pt>
                <c:pt idx="1796">
                  <c:v>43032</c:v>
                </c:pt>
                <c:pt idx="1797">
                  <c:v>43033</c:v>
                </c:pt>
                <c:pt idx="1798">
                  <c:v>43034</c:v>
                </c:pt>
                <c:pt idx="1799">
                  <c:v>43035</c:v>
                </c:pt>
                <c:pt idx="1800">
                  <c:v>43038</c:v>
                </c:pt>
                <c:pt idx="1801">
                  <c:v>43039</c:v>
                </c:pt>
                <c:pt idx="1802">
                  <c:v>43040</c:v>
                </c:pt>
                <c:pt idx="1803">
                  <c:v>43041</c:v>
                </c:pt>
                <c:pt idx="1804">
                  <c:v>43042</c:v>
                </c:pt>
                <c:pt idx="1805">
                  <c:v>43045</c:v>
                </c:pt>
                <c:pt idx="1806">
                  <c:v>43046</c:v>
                </c:pt>
                <c:pt idx="1807">
                  <c:v>43047</c:v>
                </c:pt>
                <c:pt idx="1808">
                  <c:v>43048</c:v>
                </c:pt>
                <c:pt idx="1809">
                  <c:v>43049</c:v>
                </c:pt>
                <c:pt idx="1810">
                  <c:v>43052</c:v>
                </c:pt>
                <c:pt idx="1811">
                  <c:v>43053</c:v>
                </c:pt>
                <c:pt idx="1812">
                  <c:v>43054</c:v>
                </c:pt>
                <c:pt idx="1813">
                  <c:v>43055</c:v>
                </c:pt>
                <c:pt idx="1814">
                  <c:v>43056</c:v>
                </c:pt>
                <c:pt idx="1815">
                  <c:v>43059</c:v>
                </c:pt>
                <c:pt idx="1816">
                  <c:v>43060</c:v>
                </c:pt>
                <c:pt idx="1817">
                  <c:v>43061</c:v>
                </c:pt>
                <c:pt idx="1818">
                  <c:v>43062</c:v>
                </c:pt>
                <c:pt idx="1819">
                  <c:v>43063</c:v>
                </c:pt>
                <c:pt idx="1820">
                  <c:v>43066</c:v>
                </c:pt>
                <c:pt idx="1821">
                  <c:v>43067</c:v>
                </c:pt>
                <c:pt idx="1822">
                  <c:v>43068</c:v>
                </c:pt>
                <c:pt idx="1823">
                  <c:v>43069</c:v>
                </c:pt>
                <c:pt idx="1824">
                  <c:v>43070</c:v>
                </c:pt>
                <c:pt idx="1825">
                  <c:v>43073</c:v>
                </c:pt>
                <c:pt idx="1826">
                  <c:v>43074</c:v>
                </c:pt>
                <c:pt idx="1827">
                  <c:v>43075</c:v>
                </c:pt>
                <c:pt idx="1828">
                  <c:v>43076</c:v>
                </c:pt>
                <c:pt idx="1829">
                  <c:v>43077</c:v>
                </c:pt>
                <c:pt idx="1830">
                  <c:v>43080</c:v>
                </c:pt>
                <c:pt idx="1831">
                  <c:v>43081</c:v>
                </c:pt>
                <c:pt idx="1832">
                  <c:v>43082</c:v>
                </c:pt>
                <c:pt idx="1833">
                  <c:v>43083</c:v>
                </c:pt>
                <c:pt idx="1834">
                  <c:v>43084</c:v>
                </c:pt>
                <c:pt idx="1835">
                  <c:v>43087</c:v>
                </c:pt>
                <c:pt idx="1836">
                  <c:v>43088</c:v>
                </c:pt>
                <c:pt idx="1837">
                  <c:v>43089</c:v>
                </c:pt>
                <c:pt idx="1838">
                  <c:v>43090</c:v>
                </c:pt>
                <c:pt idx="1839">
                  <c:v>43091</c:v>
                </c:pt>
                <c:pt idx="1840">
                  <c:v>43094</c:v>
                </c:pt>
                <c:pt idx="1841">
                  <c:v>43095</c:v>
                </c:pt>
                <c:pt idx="1842">
                  <c:v>43096</c:v>
                </c:pt>
                <c:pt idx="1843">
                  <c:v>43097</c:v>
                </c:pt>
                <c:pt idx="1844">
                  <c:v>43098</c:v>
                </c:pt>
                <c:pt idx="1845">
                  <c:v>43102</c:v>
                </c:pt>
                <c:pt idx="1846">
                  <c:v>43103</c:v>
                </c:pt>
                <c:pt idx="1847">
                  <c:v>43104</c:v>
                </c:pt>
                <c:pt idx="1848">
                  <c:v>43105</c:v>
                </c:pt>
                <c:pt idx="1849">
                  <c:v>43108</c:v>
                </c:pt>
                <c:pt idx="1850">
                  <c:v>43109</c:v>
                </c:pt>
                <c:pt idx="1851">
                  <c:v>43110</c:v>
                </c:pt>
                <c:pt idx="1852">
                  <c:v>43111</c:v>
                </c:pt>
                <c:pt idx="1853">
                  <c:v>43112</c:v>
                </c:pt>
                <c:pt idx="1854">
                  <c:v>43115</c:v>
                </c:pt>
                <c:pt idx="1855">
                  <c:v>43116</c:v>
                </c:pt>
                <c:pt idx="1856">
                  <c:v>43117</c:v>
                </c:pt>
                <c:pt idx="1857">
                  <c:v>43118</c:v>
                </c:pt>
                <c:pt idx="1858">
                  <c:v>43119</c:v>
                </c:pt>
                <c:pt idx="1859">
                  <c:v>43122</c:v>
                </c:pt>
                <c:pt idx="1860">
                  <c:v>43123</c:v>
                </c:pt>
                <c:pt idx="1861">
                  <c:v>43124</c:v>
                </c:pt>
                <c:pt idx="1862">
                  <c:v>43125</c:v>
                </c:pt>
                <c:pt idx="1863">
                  <c:v>43126</c:v>
                </c:pt>
                <c:pt idx="1864">
                  <c:v>43129</c:v>
                </c:pt>
                <c:pt idx="1865">
                  <c:v>43130</c:v>
                </c:pt>
                <c:pt idx="1866">
                  <c:v>43131</c:v>
                </c:pt>
                <c:pt idx="1867">
                  <c:v>43132</c:v>
                </c:pt>
                <c:pt idx="1868">
                  <c:v>43133</c:v>
                </c:pt>
                <c:pt idx="1869">
                  <c:v>43136</c:v>
                </c:pt>
                <c:pt idx="1870">
                  <c:v>43137</c:v>
                </c:pt>
                <c:pt idx="1871">
                  <c:v>43138</c:v>
                </c:pt>
                <c:pt idx="1872">
                  <c:v>43139</c:v>
                </c:pt>
                <c:pt idx="1873">
                  <c:v>43140</c:v>
                </c:pt>
                <c:pt idx="1874">
                  <c:v>43143</c:v>
                </c:pt>
                <c:pt idx="1875">
                  <c:v>43144</c:v>
                </c:pt>
                <c:pt idx="1876">
                  <c:v>43145</c:v>
                </c:pt>
                <c:pt idx="1877">
                  <c:v>43153</c:v>
                </c:pt>
                <c:pt idx="1878">
                  <c:v>43154</c:v>
                </c:pt>
                <c:pt idx="1879">
                  <c:v>43157</c:v>
                </c:pt>
                <c:pt idx="1880">
                  <c:v>43158</c:v>
                </c:pt>
                <c:pt idx="1881">
                  <c:v>43159</c:v>
                </c:pt>
                <c:pt idx="1882">
                  <c:v>43160</c:v>
                </c:pt>
                <c:pt idx="1883">
                  <c:v>43161</c:v>
                </c:pt>
                <c:pt idx="1884">
                  <c:v>43164</c:v>
                </c:pt>
                <c:pt idx="1885">
                  <c:v>43165</c:v>
                </c:pt>
                <c:pt idx="1886">
                  <c:v>43166</c:v>
                </c:pt>
                <c:pt idx="1887">
                  <c:v>43167</c:v>
                </c:pt>
                <c:pt idx="1888">
                  <c:v>43168</c:v>
                </c:pt>
                <c:pt idx="1889">
                  <c:v>43171</c:v>
                </c:pt>
                <c:pt idx="1890">
                  <c:v>43172</c:v>
                </c:pt>
                <c:pt idx="1891">
                  <c:v>43173</c:v>
                </c:pt>
              </c:numCache>
            </c:numRef>
          </c:cat>
          <c:val>
            <c:numRef>
              <c:f>'300017.SZ-每日行情统计'!$B$2:$B$1893</c:f>
              <c:numCache>
                <c:formatCode>###,###,##0.00</c:formatCode>
                <c:ptCount val="1892"/>
                <c:pt idx="0">
                  <c:v>2405.7428615999993</c:v>
                </c:pt>
                <c:pt idx="1">
                  <c:v>2458.1757188400006</c:v>
                </c:pt>
                <c:pt idx="2">
                  <c:v>2447.3807188200003</c:v>
                </c:pt>
                <c:pt idx="3">
                  <c:v>2549.1621475800002</c:v>
                </c:pt>
                <c:pt idx="4">
                  <c:v>2803.6157194800003</c:v>
                </c:pt>
                <c:pt idx="5">
                  <c:v>2923.9028625599999</c:v>
                </c:pt>
                <c:pt idx="6">
                  <c:v>3189.1514344800003</c:v>
                </c:pt>
                <c:pt idx="7">
                  <c:v>3508.3750065000004</c:v>
                </c:pt>
                <c:pt idx="8">
                  <c:v>3718.1064354599994</c:v>
                </c:pt>
                <c:pt idx="9">
                  <c:v>3718.1064354599994</c:v>
                </c:pt>
                <c:pt idx="10">
                  <c:v>3718.1064354599994</c:v>
                </c:pt>
                <c:pt idx="11">
                  <c:v>3528.4228636799999</c:v>
                </c:pt>
                <c:pt idx="12">
                  <c:v>3317.1492918599997</c:v>
                </c:pt>
                <c:pt idx="13">
                  <c:v>3375.7507205400002</c:v>
                </c:pt>
                <c:pt idx="14">
                  <c:v>3309.4385775600003</c:v>
                </c:pt>
                <c:pt idx="15">
                  <c:v>3107.4178629000003</c:v>
                </c:pt>
                <c:pt idx="16">
                  <c:v>3107.4178629000003</c:v>
                </c:pt>
                <c:pt idx="17">
                  <c:v>2877.6385767600004</c:v>
                </c:pt>
                <c:pt idx="18">
                  <c:v>2999.4678626999998</c:v>
                </c:pt>
                <c:pt idx="19">
                  <c:v>2832.9164338200007</c:v>
                </c:pt>
                <c:pt idx="20">
                  <c:v>2761.9778622600002</c:v>
                </c:pt>
                <c:pt idx="21">
                  <c:v>2635.5221477399996</c:v>
                </c:pt>
                <c:pt idx="22">
                  <c:v>2706.4607193000002</c:v>
                </c:pt>
                <c:pt idx="23">
                  <c:v>2803.6157194800003</c:v>
                </c:pt>
                <c:pt idx="24">
                  <c:v>2683.3285764000002</c:v>
                </c:pt>
                <c:pt idx="25">
                  <c:v>2751.1828622399998</c:v>
                </c:pt>
                <c:pt idx="26">
                  <c:v>2849.8800052800002</c:v>
                </c:pt>
                <c:pt idx="27">
                  <c:v>2942.4085768800001</c:v>
                </c:pt>
                <c:pt idx="28">
                  <c:v>2905.3971482400007</c:v>
                </c:pt>
                <c:pt idx="29">
                  <c:v>2660.1964334999998</c:v>
                </c:pt>
                <c:pt idx="30">
                  <c:v>2633.9800048800003</c:v>
                </c:pt>
                <c:pt idx="31">
                  <c:v>2684.8707192600009</c:v>
                </c:pt>
                <c:pt idx="32">
                  <c:v>2777.3992908600007</c:v>
                </c:pt>
                <c:pt idx="33">
                  <c:v>2741.9300050800002</c:v>
                </c:pt>
                <c:pt idx="34">
                  <c:v>2815.9528623599999</c:v>
                </c:pt>
                <c:pt idx="35">
                  <c:v>3098.1650057399997</c:v>
                </c:pt>
                <c:pt idx="36">
                  <c:v>3162.9350058600007</c:v>
                </c:pt>
                <c:pt idx="37">
                  <c:v>3096.6228628799995</c:v>
                </c:pt>
                <c:pt idx="38">
                  <c:v>3161.392863</c:v>
                </c:pt>
                <c:pt idx="39">
                  <c:v>3107.4178629000003</c:v>
                </c:pt>
                <c:pt idx="40">
                  <c:v>3038.0214341999999</c:v>
                </c:pt>
                <c:pt idx="41">
                  <c:v>3141.3450058200001</c:v>
                </c:pt>
                <c:pt idx="42">
                  <c:v>3064.2378628200004</c:v>
                </c:pt>
                <c:pt idx="43">
                  <c:v>3071.9485771199998</c:v>
                </c:pt>
                <c:pt idx="44">
                  <c:v>3073.4907199800004</c:v>
                </c:pt>
                <c:pt idx="45">
                  <c:v>3153.6821486999997</c:v>
                </c:pt>
                <c:pt idx="46">
                  <c:v>3275.5114346400005</c:v>
                </c:pt>
                <c:pt idx="47">
                  <c:v>3070.4064342600004</c:v>
                </c:pt>
                <c:pt idx="48">
                  <c:v>3132.09214866</c:v>
                </c:pt>
                <c:pt idx="49">
                  <c:v>3243.1264345800005</c:v>
                </c:pt>
                <c:pt idx="50">
                  <c:v>3323.3178633000002</c:v>
                </c:pt>
                <c:pt idx="51">
                  <c:v>3332.5707204599998</c:v>
                </c:pt>
                <c:pt idx="52">
                  <c:v>3310.9807204199997</c:v>
                </c:pt>
                <c:pt idx="53">
                  <c:v>3290.9328632400002</c:v>
                </c:pt>
                <c:pt idx="54">
                  <c:v>3252.3792917399996</c:v>
                </c:pt>
                <c:pt idx="55">
                  <c:v>3084.2857199999999</c:v>
                </c:pt>
                <c:pt idx="56">
                  <c:v>3141.3450058200001</c:v>
                </c:pt>
                <c:pt idx="57">
                  <c:v>3130.5500058000002</c:v>
                </c:pt>
                <c:pt idx="58">
                  <c:v>2984.0464340999997</c:v>
                </c:pt>
                <c:pt idx="59">
                  <c:v>2960.9142911999998</c:v>
                </c:pt>
                <c:pt idx="60">
                  <c:v>3001.0100055600001</c:v>
                </c:pt>
                <c:pt idx="61">
                  <c:v>3062.6957199600001</c:v>
                </c:pt>
                <c:pt idx="62">
                  <c:v>3034.9371484800004</c:v>
                </c:pt>
                <c:pt idx="63">
                  <c:v>2877.6385767600004</c:v>
                </c:pt>
                <c:pt idx="64">
                  <c:v>2888.4335767800012</c:v>
                </c:pt>
                <c:pt idx="65">
                  <c:v>2945.4928626000005</c:v>
                </c:pt>
                <c:pt idx="66">
                  <c:v>2851.42214814</c:v>
                </c:pt>
                <c:pt idx="67">
                  <c:v>2866.8435767400006</c:v>
                </c:pt>
                <c:pt idx="68">
                  <c:v>2906.9392911000004</c:v>
                </c:pt>
                <c:pt idx="69">
                  <c:v>2953.2035768999999</c:v>
                </c:pt>
                <c:pt idx="70">
                  <c:v>3013.3471484400002</c:v>
                </c:pt>
                <c:pt idx="71">
                  <c:v>2994.8414341200005</c:v>
                </c:pt>
                <c:pt idx="72">
                  <c:v>2902.3128625200002</c:v>
                </c:pt>
                <c:pt idx="73">
                  <c:v>2670.9914335200006</c:v>
                </c:pt>
                <c:pt idx="74">
                  <c:v>2569.2100047599997</c:v>
                </c:pt>
                <c:pt idx="75">
                  <c:v>2572.2942904799997</c:v>
                </c:pt>
                <c:pt idx="76">
                  <c:v>2444.2964330999998</c:v>
                </c:pt>
                <c:pt idx="77">
                  <c:v>2374.9000043999999</c:v>
                </c:pt>
                <c:pt idx="78">
                  <c:v>2419.6221473400001</c:v>
                </c:pt>
                <c:pt idx="79">
                  <c:v>2330.1778614599998</c:v>
                </c:pt>
                <c:pt idx="80">
                  <c:v>2253.0707184600001</c:v>
                </c:pt>
                <c:pt idx="81">
                  <c:v>2305.5035756999996</c:v>
                </c:pt>
                <c:pt idx="82">
                  <c:v>2388.7792901399998</c:v>
                </c:pt>
                <c:pt idx="83">
                  <c:v>2461.2600045599997</c:v>
                </c:pt>
                <c:pt idx="84">
                  <c:v>2481.3078617399997</c:v>
                </c:pt>
                <c:pt idx="85">
                  <c:v>2512.1507189400004</c:v>
                </c:pt>
                <c:pt idx="86">
                  <c:v>2499.8135760600007</c:v>
                </c:pt>
                <c:pt idx="87">
                  <c:v>2374.9000043999999</c:v>
                </c:pt>
                <c:pt idx="88">
                  <c:v>2303.9614328400012</c:v>
                </c:pt>
                <c:pt idx="89">
                  <c:v>2533.7407189800001</c:v>
                </c:pt>
                <c:pt idx="90">
                  <c:v>2786.6521480199999</c:v>
                </c:pt>
                <c:pt idx="91">
                  <c:v>2805.1578623400001</c:v>
                </c:pt>
                <c:pt idx="92">
                  <c:v>3036.4792913400001</c:v>
                </c:pt>
                <c:pt idx="93">
                  <c:v>3340.2814347599997</c:v>
                </c:pt>
                <c:pt idx="94">
                  <c:v>3306.3542918400008</c:v>
                </c:pt>
                <c:pt idx="95">
                  <c:v>3124.3814343600002</c:v>
                </c:pt>
                <c:pt idx="96">
                  <c:v>3073.4907199800004</c:v>
                </c:pt>
                <c:pt idx="97">
                  <c:v>3113.5864343400003</c:v>
                </c:pt>
                <c:pt idx="98">
                  <c:v>3145.9714343999999</c:v>
                </c:pt>
                <c:pt idx="99">
                  <c:v>2957.8300054800002</c:v>
                </c:pt>
                <c:pt idx="100">
                  <c:v>2819.0371480800009</c:v>
                </c:pt>
                <c:pt idx="101">
                  <c:v>2865.3014338800003</c:v>
                </c:pt>
                <c:pt idx="102">
                  <c:v>2868.3857196000008</c:v>
                </c:pt>
                <c:pt idx="103">
                  <c:v>2960.9142911999998</c:v>
                </c:pt>
                <c:pt idx="104">
                  <c:v>2957.8300054800002</c:v>
                </c:pt>
                <c:pt idx="105">
                  <c:v>3038.0214341999999</c:v>
                </c:pt>
                <c:pt idx="106">
                  <c:v>2965.54071978</c:v>
                </c:pt>
                <c:pt idx="107">
                  <c:v>2669.4492906599999</c:v>
                </c:pt>
                <c:pt idx="108">
                  <c:v>2795.90500518</c:v>
                </c:pt>
                <c:pt idx="109">
                  <c:v>2737.3035765000009</c:v>
                </c:pt>
                <c:pt idx="110">
                  <c:v>2712.6292907399998</c:v>
                </c:pt>
                <c:pt idx="111">
                  <c:v>2786.6521480199999</c:v>
                </c:pt>
                <c:pt idx="112">
                  <c:v>2899.2285768000002</c:v>
                </c:pt>
                <c:pt idx="113">
                  <c:v>2930.0714340000004</c:v>
                </c:pt>
                <c:pt idx="114">
                  <c:v>2852.9642909999998</c:v>
                </c:pt>
                <c:pt idx="115">
                  <c:v>2988.67286268</c:v>
                </c:pt>
                <c:pt idx="116">
                  <c:v>3004.0942912800001</c:v>
                </c:pt>
                <c:pt idx="117">
                  <c:v>2957.8300054800002</c:v>
                </c:pt>
                <c:pt idx="118">
                  <c:v>2959.3721483400004</c:v>
                </c:pt>
                <c:pt idx="119">
                  <c:v>2906.9392911000004</c:v>
                </c:pt>
                <c:pt idx="120">
                  <c:v>2840.6271481200001</c:v>
                </c:pt>
                <c:pt idx="121">
                  <c:v>2880.7228624799995</c:v>
                </c:pt>
                <c:pt idx="122">
                  <c:v>2954.7457197599997</c:v>
                </c:pt>
                <c:pt idx="123">
                  <c:v>2805.1578623400001</c:v>
                </c:pt>
                <c:pt idx="124">
                  <c:v>2765.0621479800002</c:v>
                </c:pt>
                <c:pt idx="125">
                  <c:v>2726.5085764800001</c:v>
                </c:pt>
                <c:pt idx="126">
                  <c:v>2700.2921478600001</c:v>
                </c:pt>
                <c:pt idx="127">
                  <c:v>2738.8457193600002</c:v>
                </c:pt>
                <c:pt idx="128">
                  <c:v>2817.4950052200002</c:v>
                </c:pt>
                <c:pt idx="129">
                  <c:v>2845.2535767000004</c:v>
                </c:pt>
                <c:pt idx="130">
                  <c:v>2795.90500518</c:v>
                </c:pt>
                <c:pt idx="131">
                  <c:v>2987.1307198200002</c:v>
                </c:pt>
                <c:pt idx="132">
                  <c:v>2945.4928626000005</c:v>
                </c:pt>
                <c:pt idx="133">
                  <c:v>2945.4928626000005</c:v>
                </c:pt>
                <c:pt idx="134">
                  <c:v>3064.2378628200004</c:v>
                </c:pt>
                <c:pt idx="135">
                  <c:v>2967.0828626399998</c:v>
                </c:pt>
                <c:pt idx="136">
                  <c:v>2823.6635766600002</c:v>
                </c:pt>
                <c:pt idx="137">
                  <c:v>2726.5085764800001</c:v>
                </c:pt>
                <c:pt idx="138">
                  <c:v>2589.2578619399997</c:v>
                </c:pt>
                <c:pt idx="139">
                  <c:v>2496.7292903400003</c:v>
                </c:pt>
                <c:pt idx="140">
                  <c:v>2567.667861899999</c:v>
                </c:pt>
                <c:pt idx="141">
                  <c:v>2533.7407189800001</c:v>
                </c:pt>
                <c:pt idx="142">
                  <c:v>2596.9685762400004</c:v>
                </c:pt>
                <c:pt idx="143">
                  <c:v>2627.8114334400007</c:v>
                </c:pt>
                <c:pt idx="144">
                  <c:v>2644.7750049000001</c:v>
                </c:pt>
                <c:pt idx="145">
                  <c:v>2572.2942904799997</c:v>
                </c:pt>
                <c:pt idx="146">
                  <c:v>2590.8000048000008</c:v>
                </c:pt>
                <c:pt idx="147">
                  <c:v>2592.3421476600001</c:v>
                </c:pt>
                <c:pt idx="148">
                  <c:v>2536.8250047000001</c:v>
                </c:pt>
                <c:pt idx="149">
                  <c:v>2586.1735762200001</c:v>
                </c:pt>
                <c:pt idx="150">
                  <c:v>2572.2942904799997</c:v>
                </c:pt>
                <c:pt idx="151">
                  <c:v>2455.0914331200001</c:v>
                </c:pt>
                <c:pt idx="152">
                  <c:v>2350.2257186400002</c:v>
                </c:pt>
                <c:pt idx="153">
                  <c:v>2374.9000043999999</c:v>
                </c:pt>
                <c:pt idx="154">
                  <c:v>2414.9957187600007</c:v>
                </c:pt>
                <c:pt idx="155">
                  <c:v>2276.2028613599991</c:v>
                </c:pt>
                <c:pt idx="156">
                  <c:v>2293.1664328199995</c:v>
                </c:pt>
                <c:pt idx="157">
                  <c:v>2297.7928613999993</c:v>
                </c:pt>
                <c:pt idx="158">
                  <c:v>2310.1300042800008</c:v>
                </c:pt>
                <c:pt idx="159">
                  <c:v>2351.7678614999995</c:v>
                </c:pt>
                <c:pt idx="160">
                  <c:v>2373.3578615400002</c:v>
                </c:pt>
                <c:pt idx="161">
                  <c:v>2394.9478615799999</c:v>
                </c:pt>
                <c:pt idx="162">
                  <c:v>2388.7792901399998</c:v>
                </c:pt>
                <c:pt idx="163">
                  <c:v>2388.7792901399998</c:v>
                </c:pt>
                <c:pt idx="164">
                  <c:v>2359.4785758000007</c:v>
                </c:pt>
                <c:pt idx="165">
                  <c:v>2595.4264333800002</c:v>
                </c:pt>
                <c:pt idx="166">
                  <c:v>2772.77286228</c:v>
                </c:pt>
                <c:pt idx="167">
                  <c:v>2729.5928621999997</c:v>
                </c:pt>
                <c:pt idx="168">
                  <c:v>2700.2921478600001</c:v>
                </c:pt>
                <c:pt idx="169">
                  <c:v>2698.7500049999999</c:v>
                </c:pt>
                <c:pt idx="170">
                  <c:v>2711.08714788</c:v>
                </c:pt>
                <c:pt idx="171">
                  <c:v>2633.9800048800003</c:v>
                </c:pt>
                <c:pt idx="172">
                  <c:v>2678.7021478200004</c:v>
                </c:pt>
                <c:pt idx="173">
                  <c:v>2564.5835761800004</c:v>
                </c:pt>
                <c:pt idx="174">
                  <c:v>2583.0892905000001</c:v>
                </c:pt>
                <c:pt idx="175">
                  <c:v>2607.7635762600007</c:v>
                </c:pt>
                <c:pt idx="176">
                  <c:v>2638.6064334599996</c:v>
                </c:pt>
                <c:pt idx="177">
                  <c:v>2652.4857191999999</c:v>
                </c:pt>
                <c:pt idx="178">
                  <c:v>2652.4857191999999</c:v>
                </c:pt>
                <c:pt idx="179">
                  <c:v>2689.4971478400012</c:v>
                </c:pt>
                <c:pt idx="180">
                  <c:v>2544.5357190000004</c:v>
                </c:pt>
                <c:pt idx="181">
                  <c:v>2561.4992904599999</c:v>
                </c:pt>
                <c:pt idx="182">
                  <c:v>2596.9685762400004</c:v>
                </c:pt>
                <c:pt idx="183">
                  <c:v>2626.2692905800004</c:v>
                </c:pt>
                <c:pt idx="184">
                  <c:v>2590.8000048000008</c:v>
                </c:pt>
                <c:pt idx="185">
                  <c:v>2603.1371476800005</c:v>
                </c:pt>
                <c:pt idx="186">
                  <c:v>2569.2100047599997</c:v>
                </c:pt>
                <c:pt idx="187">
                  <c:v>2575.3785762000002</c:v>
                </c:pt>
                <c:pt idx="188">
                  <c:v>2470.5128617199994</c:v>
                </c:pt>
                <c:pt idx="189">
                  <c:v>2489.0185760400004</c:v>
                </c:pt>
                <c:pt idx="190">
                  <c:v>2422.7064330599997</c:v>
                </c:pt>
                <c:pt idx="191">
                  <c:v>2444.2964330999998</c:v>
                </c:pt>
                <c:pt idx="192">
                  <c:v>2450.4650045400003</c:v>
                </c:pt>
                <c:pt idx="193">
                  <c:v>2436.5857188000004</c:v>
                </c:pt>
                <c:pt idx="194">
                  <c:v>2472.055004580001</c:v>
                </c:pt>
                <c:pt idx="195">
                  <c:v>2492.1028617599995</c:v>
                </c:pt>
                <c:pt idx="196">
                  <c:v>2505.9821474999999</c:v>
                </c:pt>
                <c:pt idx="197">
                  <c:v>2570.7521476200004</c:v>
                </c:pt>
                <c:pt idx="198">
                  <c:v>2472.055004580001</c:v>
                </c:pt>
                <c:pt idx="199">
                  <c:v>2522.9457189600002</c:v>
                </c:pt>
                <c:pt idx="200">
                  <c:v>2530.6564332600001</c:v>
                </c:pt>
                <c:pt idx="201">
                  <c:v>2570.7521476200004</c:v>
                </c:pt>
                <c:pt idx="202">
                  <c:v>2564.5835761800004</c:v>
                </c:pt>
                <c:pt idx="203">
                  <c:v>2603.1371476800005</c:v>
                </c:pt>
                <c:pt idx="204">
                  <c:v>2586.1735762200001</c:v>
                </c:pt>
                <c:pt idx="205">
                  <c:v>2481.3078617399997</c:v>
                </c:pt>
                <c:pt idx="206">
                  <c:v>2496.7292903400003</c:v>
                </c:pt>
                <c:pt idx="207">
                  <c:v>2526.0300046800003</c:v>
                </c:pt>
                <c:pt idx="208">
                  <c:v>2489.0185760400004</c:v>
                </c:pt>
                <c:pt idx="209">
                  <c:v>2456.6335759800004</c:v>
                </c:pt>
                <c:pt idx="210">
                  <c:v>2444.2964330999998</c:v>
                </c:pt>
                <c:pt idx="211">
                  <c:v>2390.3214330000005</c:v>
                </c:pt>
                <c:pt idx="212">
                  <c:v>2418.0800044799998</c:v>
                </c:pt>
                <c:pt idx="213">
                  <c:v>2433.5014330800004</c:v>
                </c:pt>
                <c:pt idx="214">
                  <c:v>2439.67000452</c:v>
                </c:pt>
                <c:pt idx="215">
                  <c:v>2342.5150043400008</c:v>
                </c:pt>
                <c:pt idx="216">
                  <c:v>2296.2507185400004</c:v>
                </c:pt>
                <c:pt idx="217">
                  <c:v>2293.1664328199995</c:v>
                </c:pt>
                <c:pt idx="218">
                  <c:v>2197.5535755000005</c:v>
                </c:pt>
                <c:pt idx="219">
                  <c:v>2220.6857184</c:v>
                </c:pt>
                <c:pt idx="220">
                  <c:v>2251.5285755999998</c:v>
                </c:pt>
                <c:pt idx="221">
                  <c:v>2183.6742897599993</c:v>
                </c:pt>
                <c:pt idx="222">
                  <c:v>2297.7928613999993</c:v>
                </c:pt>
                <c:pt idx="223">
                  <c:v>2293.1664328199995</c:v>
                </c:pt>
                <c:pt idx="224">
                  <c:v>2297.7928613999993</c:v>
                </c:pt>
                <c:pt idx="225">
                  <c:v>2307.0457185600003</c:v>
                </c:pt>
                <c:pt idx="226">
                  <c:v>2307.0457185600003</c:v>
                </c:pt>
                <c:pt idx="227">
                  <c:v>2273.11857564</c:v>
                </c:pt>
                <c:pt idx="228">
                  <c:v>2273.11857564</c:v>
                </c:pt>
                <c:pt idx="229">
                  <c:v>2282.371432800001</c:v>
                </c:pt>
                <c:pt idx="230">
                  <c:v>2246.90214702</c:v>
                </c:pt>
                <c:pt idx="231">
                  <c:v>2256.1550041800001</c:v>
                </c:pt>
                <c:pt idx="232">
                  <c:v>2205.2642897999999</c:v>
                </c:pt>
                <c:pt idx="233">
                  <c:v>2199.0957183600008</c:v>
                </c:pt>
                <c:pt idx="234">
                  <c:v>2038.7128609200001</c:v>
                </c:pt>
                <c:pt idx="235">
                  <c:v>2118.9042896399997</c:v>
                </c:pt>
                <c:pt idx="236">
                  <c:v>2017.1228608800002</c:v>
                </c:pt>
                <c:pt idx="237">
                  <c:v>2020.2071466</c:v>
                </c:pt>
                <c:pt idx="238">
                  <c:v>1989.3642894000002</c:v>
                </c:pt>
                <c:pt idx="239">
                  <c:v>1989.3642894000002</c:v>
                </c:pt>
                <c:pt idx="240">
                  <c:v>2041.7971466400002</c:v>
                </c:pt>
                <c:pt idx="241">
                  <c:v>2049.5078609399998</c:v>
                </c:pt>
                <c:pt idx="242">
                  <c:v>1984.7378608199999</c:v>
                </c:pt>
                <c:pt idx="243">
                  <c:v>2058.7607180999998</c:v>
                </c:pt>
                <c:pt idx="244">
                  <c:v>2066.4714324000006</c:v>
                </c:pt>
                <c:pt idx="245">
                  <c:v>2061.8450038200003</c:v>
                </c:pt>
                <c:pt idx="246">
                  <c:v>2009.4121465799997</c:v>
                </c:pt>
                <c:pt idx="247">
                  <c:v>2000.1592894200001</c:v>
                </c:pt>
                <c:pt idx="248">
                  <c:v>2003.2435751400003</c:v>
                </c:pt>
                <c:pt idx="249">
                  <c:v>2023.2914323199998</c:v>
                </c:pt>
                <c:pt idx="250">
                  <c:v>2003.2435751400003</c:v>
                </c:pt>
                <c:pt idx="251">
                  <c:v>1929.2207178599999</c:v>
                </c:pt>
                <c:pt idx="252">
                  <c:v>1876.7878606199999</c:v>
                </c:pt>
                <c:pt idx="253">
                  <c:v>1882.9564320600002</c:v>
                </c:pt>
                <c:pt idx="254">
                  <c:v>1892.2092892200001</c:v>
                </c:pt>
                <c:pt idx="255">
                  <c:v>1879.8721463399997</c:v>
                </c:pt>
                <c:pt idx="256">
                  <c:v>1929.2207178599999</c:v>
                </c:pt>
                <c:pt idx="257">
                  <c:v>1956.9792893399999</c:v>
                </c:pt>
                <c:pt idx="258">
                  <c:v>1980.1114322399997</c:v>
                </c:pt>
                <c:pt idx="259">
                  <c:v>2007.8700037200001</c:v>
                </c:pt>
                <c:pt idx="260">
                  <c:v>1992.4485751200004</c:v>
                </c:pt>
                <c:pt idx="261">
                  <c:v>1993.9907179800002</c:v>
                </c:pt>
                <c:pt idx="262">
                  <c:v>2017.1228608800002</c:v>
                </c:pt>
                <c:pt idx="263">
                  <c:v>2052.5921466600007</c:v>
                </c:pt>
                <c:pt idx="264">
                  <c:v>2081.8928609999998</c:v>
                </c:pt>
                <c:pt idx="265">
                  <c:v>2083.4350038600005</c:v>
                </c:pt>
                <c:pt idx="266">
                  <c:v>2072.6400038400002</c:v>
                </c:pt>
                <c:pt idx="267">
                  <c:v>2066.4714324000006</c:v>
                </c:pt>
                <c:pt idx="268">
                  <c:v>2075.7242895599993</c:v>
                </c:pt>
                <c:pt idx="269">
                  <c:v>2031.0021466199996</c:v>
                </c:pt>
                <c:pt idx="270">
                  <c:v>2075.7242895599993</c:v>
                </c:pt>
                <c:pt idx="271">
                  <c:v>2134.3257182400007</c:v>
                </c:pt>
                <c:pt idx="272">
                  <c:v>2149.7471468400008</c:v>
                </c:pt>
                <c:pt idx="273">
                  <c:v>2126.6150039400004</c:v>
                </c:pt>
                <c:pt idx="274">
                  <c:v>2083.4350038600005</c:v>
                </c:pt>
                <c:pt idx="275">
                  <c:v>2105.0250039000002</c:v>
                </c:pt>
                <c:pt idx="276">
                  <c:v>2071.09786098</c:v>
                </c:pt>
                <c:pt idx="277">
                  <c:v>2071.09786098</c:v>
                </c:pt>
                <c:pt idx="278">
                  <c:v>1969.3164322199998</c:v>
                </c:pt>
                <c:pt idx="279">
                  <c:v>1975.4850036600003</c:v>
                </c:pt>
                <c:pt idx="280">
                  <c:v>2020.2071466</c:v>
                </c:pt>
                <c:pt idx="281">
                  <c:v>2001.7014322799998</c:v>
                </c:pt>
                <c:pt idx="282">
                  <c:v>2202.1800040799999</c:v>
                </c:pt>
                <c:pt idx="283">
                  <c:v>2225.3121469800008</c:v>
                </c:pt>
                <c:pt idx="284">
                  <c:v>2186.7585754799998</c:v>
                </c:pt>
                <c:pt idx="285">
                  <c:v>2220.6857184</c:v>
                </c:pt>
                <c:pt idx="286">
                  <c:v>2172.8792897399999</c:v>
                </c:pt>
                <c:pt idx="287">
                  <c:v>2066.4714324000006</c:v>
                </c:pt>
                <c:pt idx="288">
                  <c:v>1916.88357498</c:v>
                </c:pt>
                <c:pt idx="289">
                  <c:v>1913.79928926</c:v>
                </c:pt>
                <c:pt idx="290">
                  <c:v>1940.0157178800002</c:v>
                </c:pt>
                <c:pt idx="291">
                  <c:v>2044.8814323599997</c:v>
                </c:pt>
                <c:pt idx="292">
                  <c:v>2054.1342895199996</c:v>
                </c:pt>
                <c:pt idx="293">
                  <c:v>2118.9042896399997</c:v>
                </c:pt>
                <c:pt idx="294">
                  <c:v>2077.2664324199995</c:v>
                </c:pt>
                <c:pt idx="295">
                  <c:v>2123.5307182200004</c:v>
                </c:pt>
                <c:pt idx="296">
                  <c:v>2032.5442894800001</c:v>
                </c:pt>
                <c:pt idx="297">
                  <c:v>2023.2914323199998</c:v>
                </c:pt>
                <c:pt idx="298">
                  <c:v>2072.6400038400002</c:v>
                </c:pt>
                <c:pt idx="299">
                  <c:v>2134.3257182400007</c:v>
                </c:pt>
                <c:pt idx="300">
                  <c:v>2111.1935753400003</c:v>
                </c:pt>
                <c:pt idx="301">
                  <c:v>2142.0364325400005</c:v>
                </c:pt>
                <c:pt idx="302">
                  <c:v>2203.7221469400001</c:v>
                </c:pt>
                <c:pt idx="303">
                  <c:v>2185.21643262</c:v>
                </c:pt>
                <c:pt idx="304">
                  <c:v>2120.4464324999999</c:v>
                </c:pt>
                <c:pt idx="305">
                  <c:v>2105.0250039000002</c:v>
                </c:pt>
                <c:pt idx="306">
                  <c:v>2128.1571468000006</c:v>
                </c:pt>
                <c:pt idx="307">
                  <c:v>2112.7357181999996</c:v>
                </c:pt>
                <c:pt idx="308">
                  <c:v>2027.9178609000003</c:v>
                </c:pt>
                <c:pt idx="309">
                  <c:v>2017.1228608800002</c:v>
                </c:pt>
                <c:pt idx="310">
                  <c:v>2072.6400038400002</c:v>
                </c:pt>
                <c:pt idx="311">
                  <c:v>2051.0500038000005</c:v>
                </c:pt>
                <c:pt idx="312">
                  <c:v>2026.3757180400003</c:v>
                </c:pt>
                <c:pt idx="313">
                  <c:v>1978.5692893800001</c:v>
                </c:pt>
                <c:pt idx="314">
                  <c:v>2017.1228608800002</c:v>
                </c:pt>
                <c:pt idx="315">
                  <c:v>2004.7857180000001</c:v>
                </c:pt>
                <c:pt idx="316">
                  <c:v>2007.8700037200001</c:v>
                </c:pt>
                <c:pt idx="317">
                  <c:v>1944.6421464599996</c:v>
                </c:pt>
                <c:pt idx="318">
                  <c:v>1967.7742893599998</c:v>
                </c:pt>
                <c:pt idx="319">
                  <c:v>2021.74928946</c:v>
                </c:pt>
                <c:pt idx="320">
                  <c:v>1973.9428608000003</c:v>
                </c:pt>
                <c:pt idx="321">
                  <c:v>1998.61714656</c:v>
                </c:pt>
                <c:pt idx="322">
                  <c:v>2007.8700037200001</c:v>
                </c:pt>
                <c:pt idx="323">
                  <c:v>2034.0864323399996</c:v>
                </c:pt>
                <c:pt idx="324">
                  <c:v>1966.2321464999998</c:v>
                </c:pt>
                <c:pt idx="325">
                  <c:v>1879.8721463399997</c:v>
                </c:pt>
                <c:pt idx="326">
                  <c:v>1898.3778606600001</c:v>
                </c:pt>
                <c:pt idx="327">
                  <c:v>1884.4985749200002</c:v>
                </c:pt>
                <c:pt idx="328">
                  <c:v>1887.58286064</c:v>
                </c:pt>
                <c:pt idx="329">
                  <c:v>1949.2685750400003</c:v>
                </c:pt>
                <c:pt idx="330">
                  <c:v>1998.61714656</c:v>
                </c:pt>
                <c:pt idx="331">
                  <c:v>1993.9907179800002</c:v>
                </c:pt>
                <c:pt idx="332">
                  <c:v>2003.2435751400003</c:v>
                </c:pt>
                <c:pt idx="333">
                  <c:v>2125.0728610799997</c:v>
                </c:pt>
                <c:pt idx="334">
                  <c:v>2066.4714324000006</c:v>
                </c:pt>
                <c:pt idx="335">
                  <c:v>1921.5100035600001</c:v>
                </c:pt>
                <c:pt idx="336">
                  <c:v>1865.9928605999999</c:v>
                </c:pt>
                <c:pt idx="337">
                  <c:v>1935.3892893000002</c:v>
                </c:pt>
                <c:pt idx="338">
                  <c:v>2004.7857180000001</c:v>
                </c:pt>
                <c:pt idx="339">
                  <c:v>2057.2185752400001</c:v>
                </c:pt>
                <c:pt idx="340">
                  <c:v>2035.6285752000001</c:v>
                </c:pt>
                <c:pt idx="341">
                  <c:v>2095.7721467400002</c:v>
                </c:pt>
                <c:pt idx="342">
                  <c:v>2159.000004</c:v>
                </c:pt>
                <c:pt idx="343">
                  <c:v>2152.8314325600008</c:v>
                </c:pt>
                <c:pt idx="344">
                  <c:v>2280.8292899399999</c:v>
                </c:pt>
                <c:pt idx="345">
                  <c:v>2268.4921470600002</c:v>
                </c:pt>
                <c:pt idx="346">
                  <c:v>2316.2985757199995</c:v>
                </c:pt>
                <c:pt idx="347">
                  <c:v>2394.9478615799999</c:v>
                </c:pt>
                <c:pt idx="348">
                  <c:v>2277.7450042199998</c:v>
                </c:pt>
                <c:pt idx="349">
                  <c:v>2482.8500046000008</c:v>
                </c:pt>
                <c:pt idx="350">
                  <c:v>2405.7428615999993</c:v>
                </c:pt>
                <c:pt idx="351">
                  <c:v>2359.4785758000007</c:v>
                </c:pt>
                <c:pt idx="352">
                  <c:v>2384.1528615599996</c:v>
                </c:pt>
                <c:pt idx="353">
                  <c:v>2422.7064330599997</c:v>
                </c:pt>
                <c:pt idx="354">
                  <c:v>2300.8771471200002</c:v>
                </c:pt>
                <c:pt idx="355">
                  <c:v>2302.41928998</c:v>
                </c:pt>
                <c:pt idx="356">
                  <c:v>2211.43286124</c:v>
                </c:pt>
                <c:pt idx="357">
                  <c:v>2240.7335755800004</c:v>
                </c:pt>
                <c:pt idx="358">
                  <c:v>2199.0957183600008</c:v>
                </c:pt>
                <c:pt idx="359">
                  <c:v>2216.0592898199998</c:v>
                </c:pt>
                <c:pt idx="360">
                  <c:v>2199.0957183600008</c:v>
                </c:pt>
                <c:pt idx="361">
                  <c:v>2202.1800040799999</c:v>
                </c:pt>
                <c:pt idx="362">
                  <c:v>2148.2050039800001</c:v>
                </c:pt>
                <c:pt idx="363">
                  <c:v>2214.5171469600004</c:v>
                </c:pt>
                <c:pt idx="364">
                  <c:v>2012.4964323000002</c:v>
                </c:pt>
                <c:pt idx="365">
                  <c:v>2060.3028609599992</c:v>
                </c:pt>
                <c:pt idx="366">
                  <c:v>2012.4964323000002</c:v>
                </c:pt>
                <c:pt idx="367">
                  <c:v>1913.79928926</c:v>
                </c:pt>
                <c:pt idx="368">
                  <c:v>1973.9428608000003</c:v>
                </c:pt>
                <c:pt idx="369">
                  <c:v>1993.9907179800002</c:v>
                </c:pt>
                <c:pt idx="370">
                  <c:v>2010.9542894399999</c:v>
                </c:pt>
                <c:pt idx="371">
                  <c:v>2003.2435751400003</c:v>
                </c:pt>
                <c:pt idx="372">
                  <c:v>1987.8221465399999</c:v>
                </c:pt>
                <c:pt idx="373">
                  <c:v>1984.7378608199999</c:v>
                </c:pt>
                <c:pt idx="374">
                  <c:v>1995.53286084</c:v>
                </c:pt>
                <c:pt idx="375">
                  <c:v>2037.1707180599999</c:v>
                </c:pt>
                <c:pt idx="376">
                  <c:v>2229.9385755600001</c:v>
                </c:pt>
                <c:pt idx="377">
                  <c:v>2265.4078613399997</c:v>
                </c:pt>
                <c:pt idx="378">
                  <c:v>2169.7950040199999</c:v>
                </c:pt>
                <c:pt idx="379">
                  <c:v>2138.9521468200005</c:v>
                </c:pt>
                <c:pt idx="380">
                  <c:v>2182.1321469000004</c:v>
                </c:pt>
                <c:pt idx="381">
                  <c:v>2217.6014326800009</c:v>
                </c:pt>
                <c:pt idx="382">
                  <c:v>2192.9271469200007</c:v>
                </c:pt>
                <c:pt idx="383">
                  <c:v>2063.3871466800006</c:v>
                </c:pt>
                <c:pt idx="384">
                  <c:v>2032.5442894800001</c:v>
                </c:pt>
                <c:pt idx="385">
                  <c:v>1973.9428608000003</c:v>
                </c:pt>
                <c:pt idx="386">
                  <c:v>2032.5442894800001</c:v>
                </c:pt>
                <c:pt idx="387">
                  <c:v>1986.2800036800004</c:v>
                </c:pt>
                <c:pt idx="388">
                  <c:v>1787.3435747400001</c:v>
                </c:pt>
                <c:pt idx="389">
                  <c:v>1804.3071461999998</c:v>
                </c:pt>
                <c:pt idx="390">
                  <c:v>1870.6192891800001</c:v>
                </c:pt>
                <c:pt idx="391">
                  <c:v>1927.6785749999999</c:v>
                </c:pt>
                <c:pt idx="392">
                  <c:v>1950.8107179000001</c:v>
                </c:pt>
                <c:pt idx="393">
                  <c:v>1943.1000035999998</c:v>
                </c:pt>
                <c:pt idx="394">
                  <c:v>1801.2228604800002</c:v>
                </c:pt>
                <c:pt idx="395">
                  <c:v>1745.7057175200002</c:v>
                </c:pt>
                <c:pt idx="396">
                  <c:v>1865.9928605999999</c:v>
                </c:pt>
                <c:pt idx="397">
                  <c:v>1825.8971462399998</c:v>
                </c:pt>
                <c:pt idx="398">
                  <c:v>1856.74000344</c:v>
                </c:pt>
                <c:pt idx="399">
                  <c:v>1878.3300034800002</c:v>
                </c:pt>
                <c:pt idx="400">
                  <c:v>1872.1614320399997</c:v>
                </c:pt>
                <c:pt idx="401">
                  <c:v>1847.4871462799997</c:v>
                </c:pt>
                <c:pt idx="402">
                  <c:v>1842.8607176999999</c:v>
                </c:pt>
                <c:pt idx="403">
                  <c:v>1901.4621463799999</c:v>
                </c:pt>
                <c:pt idx="404">
                  <c:v>1935.3892893000002</c:v>
                </c:pt>
                <c:pt idx="405">
                  <c:v>1924.5942892799997</c:v>
                </c:pt>
                <c:pt idx="406">
                  <c:v>1887.58286064</c:v>
                </c:pt>
                <c:pt idx="407">
                  <c:v>1955.4371464799999</c:v>
                </c:pt>
                <c:pt idx="408">
                  <c:v>2010.9542894399999</c:v>
                </c:pt>
                <c:pt idx="409">
                  <c:v>2006.3278608599999</c:v>
                </c:pt>
                <c:pt idx="410">
                  <c:v>2075.7242895599993</c:v>
                </c:pt>
                <c:pt idx="411">
                  <c:v>2061.8450038200003</c:v>
                </c:pt>
                <c:pt idx="412">
                  <c:v>2175.9635754599999</c:v>
                </c:pt>
                <c:pt idx="413">
                  <c:v>2131.2414325200002</c:v>
                </c:pt>
                <c:pt idx="414">
                  <c:v>2189.8428611999993</c:v>
                </c:pt>
                <c:pt idx="415">
                  <c:v>2253.0707184600001</c:v>
                </c:pt>
                <c:pt idx="416">
                  <c:v>2342.5150043400008</c:v>
                </c:pt>
                <c:pt idx="417">
                  <c:v>2348.6835757800004</c:v>
                </c:pt>
                <c:pt idx="418">
                  <c:v>2297.7928613999993</c:v>
                </c:pt>
                <c:pt idx="419">
                  <c:v>2280.8292899399999</c:v>
                </c:pt>
                <c:pt idx="420">
                  <c:v>2228.3964327000003</c:v>
                </c:pt>
                <c:pt idx="421">
                  <c:v>2245.3600041599998</c:v>
                </c:pt>
                <c:pt idx="422">
                  <c:v>2163.6264325800003</c:v>
                </c:pt>
                <c:pt idx="423">
                  <c:v>2194.4692897799996</c:v>
                </c:pt>
                <c:pt idx="424">
                  <c:v>2249.9864327399996</c:v>
                </c:pt>
                <c:pt idx="425">
                  <c:v>2277.7450042199998</c:v>
                </c:pt>
                <c:pt idx="426">
                  <c:v>2205.2642897999999</c:v>
                </c:pt>
                <c:pt idx="427">
                  <c:v>2182.1321469000004</c:v>
                </c:pt>
                <c:pt idx="428">
                  <c:v>2214.5171469600004</c:v>
                </c:pt>
                <c:pt idx="429">
                  <c:v>2293.1664328199995</c:v>
                </c:pt>
                <c:pt idx="430">
                  <c:v>2374.9000043999999</c:v>
                </c:pt>
                <c:pt idx="431">
                  <c:v>2414.9957187600007</c:v>
                </c:pt>
                <c:pt idx="432">
                  <c:v>2280.8292899399999</c:v>
                </c:pt>
                <c:pt idx="433">
                  <c:v>2470.5128617199994</c:v>
                </c:pt>
                <c:pt idx="434">
                  <c:v>2550.7042904399996</c:v>
                </c:pt>
                <c:pt idx="435">
                  <c:v>2667.9071478000005</c:v>
                </c:pt>
                <c:pt idx="436">
                  <c:v>2572.2942904799997</c:v>
                </c:pt>
                <c:pt idx="437">
                  <c:v>2499.8135760600007</c:v>
                </c:pt>
                <c:pt idx="438">
                  <c:v>2745.0142908000007</c:v>
                </c:pt>
                <c:pt idx="439">
                  <c:v>2700.2921478600001</c:v>
                </c:pt>
                <c:pt idx="440">
                  <c:v>2641.6907191799996</c:v>
                </c:pt>
                <c:pt idx="441">
                  <c:v>2559.957147600001</c:v>
                </c:pt>
                <c:pt idx="442">
                  <c:v>2374.9000043999999</c:v>
                </c:pt>
                <c:pt idx="443">
                  <c:v>2418.0800044799998</c:v>
                </c:pt>
                <c:pt idx="444">
                  <c:v>2447.3807188200003</c:v>
                </c:pt>
                <c:pt idx="445">
                  <c:v>2610.8478619799998</c:v>
                </c:pt>
                <c:pt idx="446">
                  <c:v>2637.0642906000003</c:v>
                </c:pt>
                <c:pt idx="447">
                  <c:v>2556.8728618799996</c:v>
                </c:pt>
                <c:pt idx="448">
                  <c:v>2600.0528619599995</c:v>
                </c:pt>
                <c:pt idx="449">
                  <c:v>2587.7157190800008</c:v>
                </c:pt>
                <c:pt idx="450">
                  <c:v>2603.1371476800005</c:v>
                </c:pt>
                <c:pt idx="451">
                  <c:v>2637.0642906000003</c:v>
                </c:pt>
                <c:pt idx="452">
                  <c:v>2607.7635762600007</c:v>
                </c:pt>
                <c:pt idx="453">
                  <c:v>2513.6928617999997</c:v>
                </c:pt>
                <c:pt idx="454">
                  <c:v>2575.3785762000002</c:v>
                </c:pt>
                <c:pt idx="455">
                  <c:v>2544.5357190000004</c:v>
                </c:pt>
                <c:pt idx="456">
                  <c:v>2538.3671475600004</c:v>
                </c:pt>
                <c:pt idx="457">
                  <c:v>2376.4421472600002</c:v>
                </c:pt>
                <c:pt idx="458">
                  <c:v>2302.41928998</c:v>
                </c:pt>
                <c:pt idx="459">
                  <c:v>2302.41928998</c:v>
                </c:pt>
                <c:pt idx="460">
                  <c:v>2339.4307186200003</c:v>
                </c:pt>
                <c:pt idx="461">
                  <c:v>2359.4785758000007</c:v>
                </c:pt>
                <c:pt idx="462">
                  <c:v>2354.8521472200005</c:v>
                </c:pt>
                <c:pt idx="463">
                  <c:v>2381.06857584</c:v>
                </c:pt>
                <c:pt idx="464">
                  <c:v>2462.80214742</c:v>
                </c:pt>
                <c:pt idx="465">
                  <c:v>2459.7178616999995</c:v>
                </c:pt>
                <c:pt idx="466">
                  <c:v>2435.0435759400002</c:v>
                </c:pt>
                <c:pt idx="467">
                  <c:v>2390.3214330000005</c:v>
                </c:pt>
                <c:pt idx="468">
                  <c:v>2424.2485759199994</c:v>
                </c:pt>
                <c:pt idx="469">
                  <c:v>2324.0092900199998</c:v>
                </c:pt>
                <c:pt idx="470">
                  <c:v>2336.3464329000008</c:v>
                </c:pt>
                <c:pt idx="471">
                  <c:v>2345.5992900599999</c:v>
                </c:pt>
                <c:pt idx="472">
                  <c:v>2311.6721471400001</c:v>
                </c:pt>
                <c:pt idx="473">
                  <c:v>2350.2257186400002</c:v>
                </c:pt>
                <c:pt idx="474">
                  <c:v>2273.11857564</c:v>
                </c:pt>
                <c:pt idx="475">
                  <c:v>2290.0821470999999</c:v>
                </c:pt>
                <c:pt idx="476">
                  <c:v>2313.2142899999994</c:v>
                </c:pt>
                <c:pt idx="477">
                  <c:v>2300.8771471200002</c:v>
                </c:pt>
                <c:pt idx="478">
                  <c:v>2317.8407185800006</c:v>
                </c:pt>
                <c:pt idx="479">
                  <c:v>2254.6128613199994</c:v>
                </c:pt>
                <c:pt idx="480">
                  <c:v>2237.6492898599995</c:v>
                </c:pt>
                <c:pt idx="481">
                  <c:v>2266.9500042000004</c:v>
                </c:pt>
                <c:pt idx="482">
                  <c:v>2294.7085756799997</c:v>
                </c:pt>
                <c:pt idx="483">
                  <c:v>2382.6107187000002</c:v>
                </c:pt>
                <c:pt idx="484">
                  <c:v>2359.4785758000007</c:v>
                </c:pt>
                <c:pt idx="485">
                  <c:v>2248.4442898800003</c:v>
                </c:pt>
                <c:pt idx="486">
                  <c:v>2254.6128613199994</c:v>
                </c:pt>
                <c:pt idx="487">
                  <c:v>2214.5171469600004</c:v>
                </c:pt>
                <c:pt idx="488">
                  <c:v>2217.6014326800009</c:v>
                </c:pt>
                <c:pt idx="489">
                  <c:v>2293.1664328199995</c:v>
                </c:pt>
                <c:pt idx="490">
                  <c:v>2342.5150043400008</c:v>
                </c:pt>
                <c:pt idx="491">
                  <c:v>2328.6357186000005</c:v>
                </c:pt>
                <c:pt idx="492">
                  <c:v>2404.20071874</c:v>
                </c:pt>
                <c:pt idx="493">
                  <c:v>2387.2371472800005</c:v>
                </c:pt>
                <c:pt idx="494">
                  <c:v>2435.0435759400002</c:v>
                </c:pt>
                <c:pt idx="495">
                  <c:v>2464.3442902800002</c:v>
                </c:pt>
                <c:pt idx="496">
                  <c:v>2393.4057187199996</c:v>
                </c:pt>
                <c:pt idx="497">
                  <c:v>2464.3442902800002</c:v>
                </c:pt>
                <c:pt idx="498">
                  <c:v>2404.20071874</c:v>
                </c:pt>
                <c:pt idx="499">
                  <c:v>2320.9250043000002</c:v>
                </c:pt>
                <c:pt idx="500">
                  <c:v>2336.3464329000008</c:v>
                </c:pt>
                <c:pt idx="501">
                  <c:v>2396.4900044400001</c:v>
                </c:pt>
                <c:pt idx="502">
                  <c:v>2444.2964330999998</c:v>
                </c:pt>
                <c:pt idx="503">
                  <c:v>2513.6928617999997</c:v>
                </c:pt>
                <c:pt idx="504">
                  <c:v>2536.8250047000001</c:v>
                </c:pt>
                <c:pt idx="505">
                  <c:v>2505.9821474999999</c:v>
                </c:pt>
                <c:pt idx="506">
                  <c:v>2485.9342903199999</c:v>
                </c:pt>
                <c:pt idx="507">
                  <c:v>2544.5357190000004</c:v>
                </c:pt>
                <c:pt idx="508">
                  <c:v>2502.8978617800003</c:v>
                </c:pt>
                <c:pt idx="509">
                  <c:v>2456.6335759800004</c:v>
                </c:pt>
                <c:pt idx="510">
                  <c:v>2419.6221473400001</c:v>
                </c:pt>
                <c:pt idx="511">
                  <c:v>2438.1278616599993</c:v>
                </c:pt>
                <c:pt idx="512">
                  <c:v>2563.0414333200001</c:v>
                </c:pt>
                <c:pt idx="513">
                  <c:v>2575.3785762000002</c:v>
                </c:pt>
                <c:pt idx="514">
                  <c:v>2492.1028617599995</c:v>
                </c:pt>
                <c:pt idx="515">
                  <c:v>2559.957147600001</c:v>
                </c:pt>
                <c:pt idx="516">
                  <c:v>2613.9321477000003</c:v>
                </c:pt>
                <c:pt idx="517">
                  <c:v>2606.2214333999996</c:v>
                </c:pt>
                <c:pt idx="518">
                  <c:v>2567.667861899999</c:v>
                </c:pt>
                <c:pt idx="519">
                  <c:v>2613.9321477000003</c:v>
                </c:pt>
                <c:pt idx="520">
                  <c:v>2593.8842905199999</c:v>
                </c:pt>
                <c:pt idx="521">
                  <c:v>2590.8000048000008</c:v>
                </c:pt>
                <c:pt idx="522">
                  <c:v>2575.3785762000002</c:v>
                </c:pt>
                <c:pt idx="523">
                  <c:v>2573.8364333400004</c:v>
                </c:pt>
                <c:pt idx="524">
                  <c:v>2529.1142903999998</c:v>
                </c:pt>
                <c:pt idx="525">
                  <c:v>2604.6792905400002</c:v>
                </c:pt>
                <c:pt idx="526">
                  <c:v>2684.8707192600009</c:v>
                </c:pt>
                <c:pt idx="527">
                  <c:v>2680.2442906799997</c:v>
                </c:pt>
                <c:pt idx="528">
                  <c:v>2831.3742909600001</c:v>
                </c:pt>
                <c:pt idx="529">
                  <c:v>2953.2035768999999</c:v>
                </c:pt>
                <c:pt idx="530">
                  <c:v>2903.85500538</c:v>
                </c:pt>
                <c:pt idx="531">
                  <c:v>2922.3607197000001</c:v>
                </c:pt>
                <c:pt idx="532">
                  <c:v>2914.6500053999998</c:v>
                </c:pt>
                <c:pt idx="533">
                  <c:v>2899.2285768000002</c:v>
                </c:pt>
                <c:pt idx="534">
                  <c:v>2916.1921482600001</c:v>
                </c:pt>
                <c:pt idx="535">
                  <c:v>2876.0964339000002</c:v>
                </c:pt>
                <c:pt idx="536">
                  <c:v>2845.2535767000004</c:v>
                </c:pt>
                <c:pt idx="537">
                  <c:v>2856.0485767199998</c:v>
                </c:pt>
                <c:pt idx="538">
                  <c:v>2873.0121481800002</c:v>
                </c:pt>
                <c:pt idx="539">
                  <c:v>3007.1785770000001</c:v>
                </c:pt>
                <c:pt idx="540">
                  <c:v>3118.2128629199997</c:v>
                </c:pt>
                <c:pt idx="541">
                  <c:v>3108.9600057599996</c:v>
                </c:pt>
                <c:pt idx="542">
                  <c:v>3207.6571488000009</c:v>
                </c:pt>
                <c:pt idx="543">
                  <c:v>3004.0942912800001</c:v>
                </c:pt>
                <c:pt idx="544">
                  <c:v>2991.7571483999996</c:v>
                </c:pt>
                <c:pt idx="545">
                  <c:v>3081.2014342800007</c:v>
                </c:pt>
                <c:pt idx="546">
                  <c:v>3115.1285771999997</c:v>
                </c:pt>
                <c:pt idx="547">
                  <c:v>2883.8071482000005</c:v>
                </c:pt>
                <c:pt idx="548">
                  <c:v>3007.1785770000001</c:v>
                </c:pt>
                <c:pt idx="549">
                  <c:v>3084.2857199999999</c:v>
                </c:pt>
                <c:pt idx="550">
                  <c:v>3115.1285771999997</c:v>
                </c:pt>
                <c:pt idx="551">
                  <c:v>3096.6228628799995</c:v>
                </c:pt>
                <c:pt idx="552">
                  <c:v>3096.6228628799995</c:v>
                </c:pt>
                <c:pt idx="553">
                  <c:v>3162.9350058600007</c:v>
                </c:pt>
                <c:pt idx="554">
                  <c:v>3346.4500062000002</c:v>
                </c:pt>
                <c:pt idx="555">
                  <c:v>3344.9078633399999</c:v>
                </c:pt>
                <c:pt idx="556">
                  <c:v>3326.4021490199998</c:v>
                </c:pt>
                <c:pt idx="557">
                  <c:v>3269.3428632</c:v>
                </c:pt>
                <c:pt idx="558">
                  <c:v>3323.3178633000002</c:v>
                </c:pt>
                <c:pt idx="559">
                  <c:v>3167.5614344400001</c:v>
                </c:pt>
                <c:pt idx="560">
                  <c:v>3182.9828630399998</c:v>
                </c:pt>
                <c:pt idx="561">
                  <c:v>3266.25857748</c:v>
                </c:pt>
                <c:pt idx="562">
                  <c:v>3133.6342915199998</c:v>
                </c:pt>
                <c:pt idx="563">
                  <c:v>3135.1764343799996</c:v>
                </c:pt>
                <c:pt idx="564">
                  <c:v>3088.912148580001</c:v>
                </c:pt>
                <c:pt idx="565">
                  <c:v>2968.6250055</c:v>
                </c:pt>
                <c:pt idx="566">
                  <c:v>2883.8071482000005</c:v>
                </c:pt>
                <c:pt idx="567">
                  <c:v>2908.4814339600002</c:v>
                </c:pt>
                <c:pt idx="568">
                  <c:v>2945.4928626000005</c:v>
                </c:pt>
                <c:pt idx="569">
                  <c:v>2999.4678626999998</c:v>
                </c:pt>
                <c:pt idx="570">
                  <c:v>3079.6592914199991</c:v>
                </c:pt>
                <c:pt idx="571">
                  <c:v>3096.6228628799995</c:v>
                </c:pt>
                <c:pt idx="572">
                  <c:v>3036.4792913400001</c:v>
                </c:pt>
                <c:pt idx="573">
                  <c:v>3013.3471484400002</c:v>
                </c:pt>
                <c:pt idx="574">
                  <c:v>2953.2035768999999</c:v>
                </c:pt>
                <c:pt idx="575">
                  <c:v>2899.2285768000002</c:v>
                </c:pt>
                <c:pt idx="576">
                  <c:v>2934.6978625800002</c:v>
                </c:pt>
                <c:pt idx="577">
                  <c:v>2942.4085768800001</c:v>
                </c:pt>
                <c:pt idx="578">
                  <c:v>2933.15571972</c:v>
                </c:pt>
                <c:pt idx="579">
                  <c:v>2928.5292911399997</c:v>
                </c:pt>
                <c:pt idx="580">
                  <c:v>2832.9164338200007</c:v>
                </c:pt>
                <c:pt idx="581">
                  <c:v>2815.9528623599999</c:v>
                </c:pt>
                <c:pt idx="582">
                  <c:v>2751.1828622399998</c:v>
                </c:pt>
                <c:pt idx="583">
                  <c:v>2729.5928621999997</c:v>
                </c:pt>
                <c:pt idx="584">
                  <c:v>2561.4992904599999</c:v>
                </c:pt>
                <c:pt idx="585">
                  <c:v>2564.5835761800004</c:v>
                </c:pt>
                <c:pt idx="586">
                  <c:v>2692.5814335600003</c:v>
                </c:pt>
                <c:pt idx="587">
                  <c:v>2698.7500049999999</c:v>
                </c:pt>
                <c:pt idx="588">
                  <c:v>2703.376433580001</c:v>
                </c:pt>
                <c:pt idx="589">
                  <c:v>2621.6428619999997</c:v>
                </c:pt>
                <c:pt idx="590">
                  <c:v>2610.8478619799998</c:v>
                </c:pt>
                <c:pt idx="591">
                  <c:v>2615.4742905600001</c:v>
                </c:pt>
                <c:pt idx="592">
                  <c:v>2615.4742905600001</c:v>
                </c:pt>
                <c:pt idx="593">
                  <c:v>2576.92071906</c:v>
                </c:pt>
                <c:pt idx="594">
                  <c:v>2613.9321477000003</c:v>
                </c:pt>
                <c:pt idx="595">
                  <c:v>2552.2464333000003</c:v>
                </c:pt>
                <c:pt idx="596">
                  <c:v>2492.1028617599995</c:v>
                </c:pt>
                <c:pt idx="597">
                  <c:v>2414.9957187600007</c:v>
                </c:pt>
                <c:pt idx="598">
                  <c:v>2387.2371472800005</c:v>
                </c:pt>
                <c:pt idx="599">
                  <c:v>2421.1642901999994</c:v>
                </c:pt>
                <c:pt idx="600">
                  <c:v>2436.5857188000004</c:v>
                </c:pt>
                <c:pt idx="601">
                  <c:v>2526.0300046800003</c:v>
                </c:pt>
                <c:pt idx="602">
                  <c:v>2482.8500046000008</c:v>
                </c:pt>
                <c:pt idx="603">
                  <c:v>2498.2714331999996</c:v>
                </c:pt>
                <c:pt idx="604">
                  <c:v>2431.9592902200002</c:v>
                </c:pt>
                <c:pt idx="605">
                  <c:v>2294.7085756799997</c:v>
                </c:pt>
                <c:pt idx="606">
                  <c:v>2282.371432800001</c:v>
                </c:pt>
                <c:pt idx="607">
                  <c:v>2220.6857184</c:v>
                </c:pt>
                <c:pt idx="608">
                  <c:v>2225.3121469800008</c:v>
                </c:pt>
                <c:pt idx="609">
                  <c:v>2120.4464324999999</c:v>
                </c:pt>
                <c:pt idx="610">
                  <c:v>2199.0957183600008</c:v>
                </c:pt>
                <c:pt idx="611">
                  <c:v>2259.2392898999997</c:v>
                </c:pt>
                <c:pt idx="612">
                  <c:v>2251.5285755999998</c:v>
                </c:pt>
                <c:pt idx="613">
                  <c:v>2317.8407185800006</c:v>
                </c:pt>
                <c:pt idx="614">
                  <c:v>2345.5992900599999</c:v>
                </c:pt>
                <c:pt idx="615">
                  <c:v>2303.9614328400012</c:v>
                </c:pt>
                <c:pt idx="616">
                  <c:v>2286.9978613799999</c:v>
                </c:pt>
                <c:pt idx="617">
                  <c:v>2296.2507185400004</c:v>
                </c:pt>
                <c:pt idx="618">
                  <c:v>2428.8750045000006</c:v>
                </c:pt>
                <c:pt idx="619">
                  <c:v>2467.4285759999998</c:v>
                </c:pt>
                <c:pt idx="620">
                  <c:v>2410.3692901800005</c:v>
                </c:pt>
                <c:pt idx="621">
                  <c:v>2425.7907187800001</c:v>
                </c:pt>
                <c:pt idx="622">
                  <c:v>2452.0071474000001</c:v>
                </c:pt>
                <c:pt idx="623">
                  <c:v>2468.9707188600005</c:v>
                </c:pt>
                <c:pt idx="624">
                  <c:v>2510.6085760800006</c:v>
                </c:pt>
                <c:pt idx="625">
                  <c:v>2586.1735762200001</c:v>
                </c:pt>
                <c:pt idx="626">
                  <c:v>2601.5950048200002</c:v>
                </c:pt>
                <c:pt idx="627">
                  <c:v>2632.43786202</c:v>
                </c:pt>
                <c:pt idx="628">
                  <c:v>2637.0642906000003</c:v>
                </c:pt>
                <c:pt idx="629">
                  <c:v>2604.6792905400002</c:v>
                </c:pt>
                <c:pt idx="630">
                  <c:v>2467.4285759999998</c:v>
                </c:pt>
                <c:pt idx="631">
                  <c:v>2489.0185760400004</c:v>
                </c:pt>
                <c:pt idx="632">
                  <c:v>2612.3900048400005</c:v>
                </c:pt>
                <c:pt idx="633">
                  <c:v>2768.1464336999998</c:v>
                </c:pt>
                <c:pt idx="634">
                  <c:v>2734.2192907800004</c:v>
                </c:pt>
                <c:pt idx="635">
                  <c:v>2633.9800048800003</c:v>
                </c:pt>
                <c:pt idx="636">
                  <c:v>2815.9528623599999</c:v>
                </c:pt>
                <c:pt idx="637">
                  <c:v>2871.4700053200004</c:v>
                </c:pt>
                <c:pt idx="638">
                  <c:v>2852.9642909999998</c:v>
                </c:pt>
                <c:pt idx="639">
                  <c:v>2809.784290919999</c:v>
                </c:pt>
                <c:pt idx="640">
                  <c:v>2868.3857196000008</c:v>
                </c:pt>
                <c:pt idx="641">
                  <c:v>2990.2150055400002</c:v>
                </c:pt>
                <c:pt idx="642">
                  <c:v>2947.0350054599999</c:v>
                </c:pt>
                <c:pt idx="643">
                  <c:v>3091.9964343000001</c:v>
                </c:pt>
                <c:pt idx="644">
                  <c:v>3135.1764343799996</c:v>
                </c:pt>
                <c:pt idx="645">
                  <c:v>3207.6571488000009</c:v>
                </c:pt>
                <c:pt idx="646">
                  <c:v>3238.5000060000002</c:v>
                </c:pt>
                <c:pt idx="647">
                  <c:v>3218.4521488200007</c:v>
                </c:pt>
                <c:pt idx="648">
                  <c:v>3158.3085772800005</c:v>
                </c:pt>
                <c:pt idx="649">
                  <c:v>3158.3085772800005</c:v>
                </c:pt>
                <c:pt idx="650">
                  <c:v>3199.9464345000001</c:v>
                </c:pt>
                <c:pt idx="651">
                  <c:v>3030.3107199000001</c:v>
                </c:pt>
                <c:pt idx="652">
                  <c:v>3030.3107199000001</c:v>
                </c:pt>
                <c:pt idx="653">
                  <c:v>3129.00786294</c:v>
                </c:pt>
                <c:pt idx="654">
                  <c:v>3142.8871486800003</c:v>
                </c:pt>
                <c:pt idx="655">
                  <c:v>3192.2357201999998</c:v>
                </c:pt>
                <c:pt idx="656">
                  <c:v>3253.9214346000008</c:v>
                </c:pt>
                <c:pt idx="657">
                  <c:v>3162.9350058600007</c:v>
                </c:pt>
                <c:pt idx="658">
                  <c:v>3383.4614348400005</c:v>
                </c:pt>
                <c:pt idx="659">
                  <c:v>3381.9192919800003</c:v>
                </c:pt>
                <c:pt idx="660">
                  <c:v>3385.0035777000003</c:v>
                </c:pt>
                <c:pt idx="661">
                  <c:v>3653.3364353400002</c:v>
                </c:pt>
                <c:pt idx="662">
                  <c:v>3673.3842925200001</c:v>
                </c:pt>
                <c:pt idx="663">
                  <c:v>3570.0607208999995</c:v>
                </c:pt>
                <c:pt idx="664">
                  <c:v>3639.4571496000008</c:v>
                </c:pt>
                <c:pt idx="665">
                  <c:v>3718.1064354599994</c:v>
                </c:pt>
                <c:pt idx="666">
                  <c:v>3731.9857211999997</c:v>
                </c:pt>
                <c:pt idx="667">
                  <c:v>4009.5714360000006</c:v>
                </c:pt>
                <c:pt idx="668">
                  <c:v>4032.7035789000001</c:v>
                </c:pt>
                <c:pt idx="669">
                  <c:v>3852.2728642799998</c:v>
                </c:pt>
                <c:pt idx="670">
                  <c:v>3688.8057211200003</c:v>
                </c:pt>
                <c:pt idx="671">
                  <c:v>3662.5892924999998</c:v>
                </c:pt>
                <c:pt idx="672">
                  <c:v>3698.0585782800008</c:v>
                </c:pt>
                <c:pt idx="673">
                  <c:v>3855.3571500000003</c:v>
                </c:pt>
                <c:pt idx="674">
                  <c:v>3863.0678642999997</c:v>
                </c:pt>
                <c:pt idx="675">
                  <c:v>3966.3914359200003</c:v>
                </c:pt>
                <c:pt idx="676">
                  <c:v>4062.0042932400002</c:v>
                </c:pt>
                <c:pt idx="677">
                  <c:v>3927.8378644199997</c:v>
                </c:pt>
                <c:pt idx="678">
                  <c:v>4163.7857220000005</c:v>
                </c:pt>
                <c:pt idx="679">
                  <c:v>4288.6992936600009</c:v>
                </c:pt>
                <c:pt idx="680">
                  <c:v>4455.2507225400004</c:v>
                </c:pt>
                <c:pt idx="681">
                  <c:v>4607.9228656800015</c:v>
                </c:pt>
                <c:pt idx="682">
                  <c:v>4558.574294160001</c:v>
                </c:pt>
                <c:pt idx="683">
                  <c:v>4524.6471512399994</c:v>
                </c:pt>
                <c:pt idx="684">
                  <c:v>4606.3807228199994</c:v>
                </c:pt>
                <c:pt idx="685">
                  <c:v>4603.2964371000007</c:v>
                </c:pt>
                <c:pt idx="686">
                  <c:v>4854.6657232800017</c:v>
                </c:pt>
                <c:pt idx="687">
                  <c:v>4691.1985801200008</c:v>
                </c:pt>
                <c:pt idx="688">
                  <c:v>4472.2142940000003</c:v>
                </c:pt>
                <c:pt idx="689">
                  <c:v>4623.3442942800011</c:v>
                </c:pt>
                <c:pt idx="690">
                  <c:v>4739.00500878</c:v>
                </c:pt>
                <c:pt idx="691">
                  <c:v>4555.4900084400006</c:v>
                </c:pt>
                <c:pt idx="692">
                  <c:v>4529.2735798199992</c:v>
                </c:pt>
                <c:pt idx="693">
                  <c:v>4487.6357226</c:v>
                </c:pt>
                <c:pt idx="694">
                  <c:v>4341.1321509000009</c:v>
                </c:pt>
                <c:pt idx="695">
                  <c:v>4484.5514368800004</c:v>
                </c:pt>
                <c:pt idx="696">
                  <c:v>4813.0278660600015</c:v>
                </c:pt>
                <c:pt idx="697">
                  <c:v>4811.4857232000004</c:v>
                </c:pt>
                <c:pt idx="698">
                  <c:v>4902.4721519399991</c:v>
                </c:pt>
                <c:pt idx="699">
                  <c:v>5301.8871526799994</c:v>
                </c:pt>
                <c:pt idx="700">
                  <c:v>5212.4428668</c:v>
                </c:pt>
                <c:pt idx="701">
                  <c:v>5412.9214386000003</c:v>
                </c:pt>
                <c:pt idx="702">
                  <c:v>5295.7185812399994</c:v>
                </c:pt>
                <c:pt idx="703">
                  <c:v>5104.4928666000014</c:v>
                </c:pt>
                <c:pt idx="704">
                  <c:v>5235.5750097000009</c:v>
                </c:pt>
                <c:pt idx="705">
                  <c:v>5119.9142952000011</c:v>
                </c:pt>
                <c:pt idx="706">
                  <c:v>5631.9057247200008</c:v>
                </c:pt>
                <c:pt idx="707">
                  <c:v>5544.0035817000007</c:v>
                </c:pt>
                <c:pt idx="708">
                  <c:v>5571.7621531800014</c:v>
                </c:pt>
                <c:pt idx="709">
                  <c:v>6012.81501114</c:v>
                </c:pt>
                <c:pt idx="710">
                  <c:v>5746.0242963600012</c:v>
                </c:pt>
                <c:pt idx="711">
                  <c:v>5659.6642962000014</c:v>
                </c:pt>
                <c:pt idx="712">
                  <c:v>5474.6071529999999</c:v>
                </c:pt>
                <c:pt idx="713">
                  <c:v>5783.0357250000006</c:v>
                </c:pt>
                <c:pt idx="714">
                  <c:v>5597.9785817999991</c:v>
                </c:pt>
                <c:pt idx="715">
                  <c:v>5567.1357246000016</c:v>
                </c:pt>
                <c:pt idx="716">
                  <c:v>5752.1928678000013</c:v>
                </c:pt>
                <c:pt idx="717">
                  <c:v>5784.5778678599991</c:v>
                </c:pt>
                <c:pt idx="718">
                  <c:v>5220.1535811000003</c:v>
                </c:pt>
                <c:pt idx="719">
                  <c:v>5206.2742953599991</c:v>
                </c:pt>
                <c:pt idx="720">
                  <c:v>5419.0900100399995</c:v>
                </c:pt>
                <c:pt idx="721">
                  <c:v>5894.1650422800003</c:v>
                </c:pt>
                <c:pt idx="722">
                  <c:v>5773.1158392000016</c:v>
                </c:pt>
                <c:pt idx="723">
                  <c:v>5742.0775819999999</c:v>
                </c:pt>
                <c:pt idx="724">
                  <c:v>5641.2032461000008</c:v>
                </c:pt>
                <c:pt idx="725">
                  <c:v>5265.6403339800008</c:v>
                </c:pt>
                <c:pt idx="726">
                  <c:v>5256.3288568200005</c:v>
                </c:pt>
                <c:pt idx="727">
                  <c:v>5292.0228526000001</c:v>
                </c:pt>
                <c:pt idx="728">
                  <c:v>5419.2797071199984</c:v>
                </c:pt>
                <c:pt idx="729">
                  <c:v>5344.7878898399995</c:v>
                </c:pt>
                <c:pt idx="730">
                  <c:v>5287.3671140200004</c:v>
                </c:pt>
                <c:pt idx="731">
                  <c:v>5633.4436818000004</c:v>
                </c:pt>
                <c:pt idx="732">
                  <c:v>5711.0393248</c:v>
                </c:pt>
                <c:pt idx="733">
                  <c:v>5804.1540964000005</c:v>
                </c:pt>
                <c:pt idx="734">
                  <c:v>5861.5748722199996</c:v>
                </c:pt>
                <c:pt idx="735">
                  <c:v>5742.0775819999999</c:v>
                </c:pt>
                <c:pt idx="736">
                  <c:v>5610.1649889</c:v>
                </c:pt>
                <c:pt idx="737">
                  <c:v>5478.2523957999992</c:v>
                </c:pt>
                <c:pt idx="738">
                  <c:v>5276.5037240000001</c:v>
                </c:pt>
                <c:pt idx="739">
                  <c:v>5472.0447443600005</c:v>
                </c:pt>
                <c:pt idx="740">
                  <c:v>6019.8699839400006</c:v>
                </c:pt>
                <c:pt idx="741">
                  <c:v>6246.4492615000017</c:v>
                </c:pt>
                <c:pt idx="742">
                  <c:v>6047.8044154200006</c:v>
                </c:pt>
                <c:pt idx="743">
                  <c:v>6300.766211600001</c:v>
                </c:pt>
                <c:pt idx="744">
                  <c:v>6367.4984645800014</c:v>
                </c:pt>
                <c:pt idx="745">
                  <c:v>6454.4055847399995</c:v>
                </c:pt>
                <c:pt idx="746">
                  <c:v>6215.4110043000001</c:v>
                </c:pt>
                <c:pt idx="747">
                  <c:v>5850.7114821999994</c:v>
                </c:pt>
                <c:pt idx="748">
                  <c:v>5734.3180176999995</c:v>
                </c:pt>
                <c:pt idx="749">
                  <c:v>6308.5257759000006</c:v>
                </c:pt>
                <c:pt idx="750">
                  <c:v>6618.9083478999983</c:v>
                </c:pt>
                <c:pt idx="751">
                  <c:v>6937.0504842000009</c:v>
                </c:pt>
                <c:pt idx="752">
                  <c:v>7185.3565418000007</c:v>
                </c:pt>
                <c:pt idx="753">
                  <c:v>7903.89219598</c:v>
                </c:pt>
                <c:pt idx="754">
                  <c:v>7961.3129718000009</c:v>
                </c:pt>
                <c:pt idx="755">
                  <c:v>8318.2529295999993</c:v>
                </c:pt>
                <c:pt idx="756">
                  <c:v>8177.0288593399991</c:v>
                </c:pt>
                <c:pt idx="757">
                  <c:v>8132.0233863999993</c:v>
                </c:pt>
                <c:pt idx="758">
                  <c:v>8149.09442786</c:v>
                </c:pt>
                <c:pt idx="759">
                  <c:v>8597.5972443999999</c:v>
                </c:pt>
                <c:pt idx="760">
                  <c:v>8712.4387960400018</c:v>
                </c:pt>
                <c:pt idx="761">
                  <c:v>8163.0616436000009</c:v>
                </c:pt>
                <c:pt idx="762">
                  <c:v>8040.4605276600014</c:v>
                </c:pt>
                <c:pt idx="763">
                  <c:v>7573.334756799999</c:v>
                </c:pt>
                <c:pt idx="764">
                  <c:v>7328.1325249200017</c:v>
                </c:pt>
                <c:pt idx="765">
                  <c:v>8065.8553648400002</c:v>
                </c:pt>
                <c:pt idx="766">
                  <c:v>8727.3983731999997</c:v>
                </c:pt>
                <c:pt idx="767">
                  <c:v>8432.3439797999981</c:v>
                </c:pt>
                <c:pt idx="768">
                  <c:v>8544.1540657200003</c:v>
                </c:pt>
                <c:pt idx="769">
                  <c:v>8447.8731583999997</c:v>
                </c:pt>
                <c:pt idx="770">
                  <c:v>8075.1728720000001</c:v>
                </c:pt>
                <c:pt idx="771">
                  <c:v>8082.9374612999991</c:v>
                </c:pt>
                <c:pt idx="772">
                  <c:v>7808.07100008</c:v>
                </c:pt>
                <c:pt idx="773">
                  <c:v>7609.2975139999999</c:v>
                </c:pt>
                <c:pt idx="774">
                  <c:v>7950.9394431999999</c:v>
                </c:pt>
                <c:pt idx="775">
                  <c:v>8115.5487363600005</c:v>
                </c:pt>
                <c:pt idx="776">
                  <c:v>8188.5358757800004</c:v>
                </c:pt>
                <c:pt idx="777">
                  <c:v>7997.5269790000011</c:v>
                </c:pt>
                <c:pt idx="778">
                  <c:v>8680.8108373999985</c:v>
                </c:pt>
                <c:pt idx="779">
                  <c:v>9058.1698773799999</c:v>
                </c:pt>
                <c:pt idx="780">
                  <c:v>8913.7485164000009</c:v>
                </c:pt>
                <c:pt idx="781">
                  <c:v>9194.8266490599981</c:v>
                </c:pt>
                <c:pt idx="782">
                  <c:v>8960.3360522000003</c:v>
                </c:pt>
                <c:pt idx="783">
                  <c:v>8999.1589986999988</c:v>
                </c:pt>
                <c:pt idx="784">
                  <c:v>9378.0709565400011</c:v>
                </c:pt>
                <c:pt idx="785">
                  <c:v>9008.4765058599987</c:v>
                </c:pt>
                <c:pt idx="786">
                  <c:v>8711.8691945999963</c:v>
                </c:pt>
                <c:pt idx="787">
                  <c:v>8368.6743475400017</c:v>
                </c:pt>
                <c:pt idx="788">
                  <c:v>8416.8148012000001</c:v>
                </c:pt>
                <c:pt idx="789">
                  <c:v>8789.5150875999989</c:v>
                </c:pt>
                <c:pt idx="790">
                  <c:v>8615.5882872799993</c:v>
                </c:pt>
                <c:pt idx="791">
                  <c:v>8697.8929338599992</c:v>
                </c:pt>
                <c:pt idx="792">
                  <c:v>8674.5991659599968</c:v>
                </c:pt>
                <c:pt idx="793">
                  <c:v>8332.9572367599976</c:v>
                </c:pt>
                <c:pt idx="794">
                  <c:v>8087.5962148800018</c:v>
                </c:pt>
                <c:pt idx="795">
                  <c:v>7930.7515110200002</c:v>
                </c:pt>
                <c:pt idx="796">
                  <c:v>7877.95230378</c:v>
                </c:pt>
                <c:pt idx="797">
                  <c:v>8188.5358757800004</c:v>
                </c:pt>
                <c:pt idx="798">
                  <c:v>8443.2144048200007</c:v>
                </c:pt>
                <c:pt idx="799">
                  <c:v>8370.2272653999989</c:v>
                </c:pt>
                <c:pt idx="800">
                  <c:v>8059.6436934000003</c:v>
                </c:pt>
                <c:pt idx="801">
                  <c:v>8767.774237560001</c:v>
                </c:pt>
                <c:pt idx="802">
                  <c:v>8780.197580439999</c:v>
                </c:pt>
                <c:pt idx="803">
                  <c:v>8878.0314056200004</c:v>
                </c:pt>
                <c:pt idx="804">
                  <c:v>8478.9315156000011</c:v>
                </c:pt>
                <c:pt idx="805">
                  <c:v>8339.1689082000012</c:v>
                </c:pt>
                <c:pt idx="806">
                  <c:v>8851.6318019999999</c:v>
                </c:pt>
                <c:pt idx="807">
                  <c:v>8975.8652307999982</c:v>
                </c:pt>
                <c:pt idx="808">
                  <c:v>9410.6822315999998</c:v>
                </c:pt>
                <c:pt idx="809">
                  <c:v>9011.5823415800005</c:v>
                </c:pt>
                <c:pt idx="810">
                  <c:v>8850.078884139999</c:v>
                </c:pt>
                <c:pt idx="811">
                  <c:v>9735.2420643400019</c:v>
                </c:pt>
                <c:pt idx="812">
                  <c:v>10708.921562560001</c:v>
                </c:pt>
                <c:pt idx="813">
                  <c:v>11157.714824099998</c:v>
                </c:pt>
                <c:pt idx="814">
                  <c:v>10785.014537700003</c:v>
                </c:pt>
                <c:pt idx="815">
                  <c:v>10847.1312521</c:v>
                </c:pt>
                <c:pt idx="816">
                  <c:v>11646.883949999998</c:v>
                </c:pt>
                <c:pt idx="817">
                  <c:v>11469.851313959996</c:v>
                </c:pt>
                <c:pt idx="818">
                  <c:v>10917.012555800002</c:v>
                </c:pt>
                <c:pt idx="819">
                  <c:v>10620.405244540001</c:v>
                </c:pt>
                <c:pt idx="820">
                  <c:v>10278.76331534</c:v>
                </c:pt>
                <c:pt idx="821">
                  <c:v>10527.230172940002</c:v>
                </c:pt>
                <c:pt idx="822">
                  <c:v>10202.6703402</c:v>
                </c:pt>
                <c:pt idx="823">
                  <c:v>11222.937374219999</c:v>
                </c:pt>
                <c:pt idx="824">
                  <c:v>11149.950234799997</c:v>
                </c:pt>
                <c:pt idx="825">
                  <c:v>11149.950234799997</c:v>
                </c:pt>
                <c:pt idx="826">
                  <c:v>10715.133234000003</c:v>
                </c:pt>
                <c:pt idx="827">
                  <c:v>11572.34389272</c:v>
                </c:pt>
                <c:pt idx="828">
                  <c:v>11027.269723860001</c:v>
                </c:pt>
                <c:pt idx="829">
                  <c:v>10702.709891120003</c:v>
                </c:pt>
                <c:pt idx="830">
                  <c:v>10771.038276959998</c:v>
                </c:pt>
                <c:pt idx="831">
                  <c:v>10488.407226439998</c:v>
                </c:pt>
                <c:pt idx="832">
                  <c:v>10489.960144299997</c:v>
                </c:pt>
                <c:pt idx="833">
                  <c:v>10441.819690639997</c:v>
                </c:pt>
                <c:pt idx="834">
                  <c:v>11010.187627400001</c:v>
                </c:pt>
                <c:pt idx="835">
                  <c:v>11413.946271000003</c:v>
                </c:pt>
                <c:pt idx="836">
                  <c:v>11510.227178320003</c:v>
                </c:pt>
                <c:pt idx="837">
                  <c:v>11317.665363679995</c:v>
                </c:pt>
                <c:pt idx="838">
                  <c:v>10839.366662799997</c:v>
                </c:pt>
                <c:pt idx="839">
                  <c:v>10679.416123219997</c:v>
                </c:pt>
                <c:pt idx="840">
                  <c:v>10528.783090800001</c:v>
                </c:pt>
                <c:pt idx="841">
                  <c:v>10844.02541638</c:v>
                </c:pt>
                <c:pt idx="842">
                  <c:v>11149.950234799997</c:v>
                </c:pt>
                <c:pt idx="843">
                  <c:v>11118.891877599999</c:v>
                </c:pt>
                <c:pt idx="844">
                  <c:v>11707.447746540003</c:v>
                </c:pt>
                <c:pt idx="845">
                  <c:v>12578.634666000002</c:v>
                </c:pt>
                <c:pt idx="846">
                  <c:v>11569.238057000002</c:v>
                </c:pt>
                <c:pt idx="847">
                  <c:v>12726.161862700003</c:v>
                </c:pt>
                <c:pt idx="848">
                  <c:v>11957.467522000001</c:v>
                </c:pt>
                <c:pt idx="849">
                  <c:v>10761.720769799998</c:v>
                </c:pt>
                <c:pt idx="850">
                  <c:v>10542.75935154</c:v>
                </c:pt>
                <c:pt idx="851">
                  <c:v>11044.35182032</c:v>
                </c:pt>
                <c:pt idx="852">
                  <c:v>11184.114427720002</c:v>
                </c:pt>
                <c:pt idx="853">
                  <c:v>11199.643606320004</c:v>
                </c:pt>
                <c:pt idx="854">
                  <c:v>11659.307292879999</c:v>
                </c:pt>
                <c:pt idx="855">
                  <c:v>11463.63964252</c:v>
                </c:pt>
                <c:pt idx="856">
                  <c:v>11802.175735999997</c:v>
                </c:pt>
                <c:pt idx="857">
                  <c:v>11449.663381780001</c:v>
                </c:pt>
                <c:pt idx="858">
                  <c:v>11552.15596054</c:v>
                </c:pt>
                <c:pt idx="859">
                  <c:v>12705.973930519996</c:v>
                </c:pt>
                <c:pt idx="860">
                  <c:v>12376.755344200001</c:v>
                </c:pt>
                <c:pt idx="861">
                  <c:v>12918.723677340002</c:v>
                </c:pt>
                <c:pt idx="862">
                  <c:v>13313.164813779998</c:v>
                </c:pt>
                <c:pt idx="863">
                  <c:v>13510.385381999999</c:v>
                </c:pt>
                <c:pt idx="864">
                  <c:v>12505.64752658</c:v>
                </c:pt>
                <c:pt idx="865">
                  <c:v>13028.980845400001</c:v>
                </c:pt>
                <c:pt idx="866">
                  <c:v>13336.458581679997</c:v>
                </c:pt>
                <c:pt idx="867">
                  <c:v>13153.214274200003</c:v>
                </c:pt>
                <c:pt idx="868">
                  <c:v>13777.487253920001</c:v>
                </c:pt>
                <c:pt idx="869">
                  <c:v>13867.556489799998</c:v>
                </c:pt>
                <c:pt idx="870">
                  <c:v>14078.75331876</c:v>
                </c:pt>
                <c:pt idx="871">
                  <c:v>14074.094565179999</c:v>
                </c:pt>
                <c:pt idx="872">
                  <c:v>14578.792869679999</c:v>
                </c:pt>
                <c:pt idx="873">
                  <c:v>14263.550544099999</c:v>
                </c:pt>
                <c:pt idx="874">
                  <c:v>14053.906632999999</c:v>
                </c:pt>
                <c:pt idx="875">
                  <c:v>14449.9006873</c:v>
                </c:pt>
                <c:pt idx="876">
                  <c:v>14830.365562999998</c:v>
                </c:pt>
                <c:pt idx="877">
                  <c:v>14713.896723499998</c:v>
                </c:pt>
                <c:pt idx="878">
                  <c:v>14407.971905079998</c:v>
                </c:pt>
                <c:pt idx="879">
                  <c:v>14740.296327120002</c:v>
                </c:pt>
                <c:pt idx="880">
                  <c:v>14131.552525999998</c:v>
                </c:pt>
                <c:pt idx="881">
                  <c:v>14473.194455200002</c:v>
                </c:pt>
                <c:pt idx="882">
                  <c:v>14636.250830499997</c:v>
                </c:pt>
                <c:pt idx="883">
                  <c:v>15541.601942880001</c:v>
                </c:pt>
                <c:pt idx="884">
                  <c:v>17096.072720740001</c:v>
                </c:pt>
                <c:pt idx="885">
                  <c:v>17547.971818000005</c:v>
                </c:pt>
                <c:pt idx="886">
                  <c:v>17961.047968759998</c:v>
                </c:pt>
                <c:pt idx="887">
                  <c:v>18793.411941720005</c:v>
                </c:pt>
                <c:pt idx="888">
                  <c:v>18678.496020080001</c:v>
                </c:pt>
                <c:pt idx="889">
                  <c:v>20546.656205660001</c:v>
                </c:pt>
                <c:pt idx="890">
                  <c:v>20810.652241859993</c:v>
                </c:pt>
                <c:pt idx="891">
                  <c:v>21271.868846279998</c:v>
                </c:pt>
                <c:pt idx="892">
                  <c:v>21147.635417479996</c:v>
                </c:pt>
                <c:pt idx="893">
                  <c:v>19729.821411299999</c:v>
                </c:pt>
                <c:pt idx="894">
                  <c:v>19406.814496419996</c:v>
                </c:pt>
                <c:pt idx="895">
                  <c:v>20397.576091100003</c:v>
                </c:pt>
                <c:pt idx="896">
                  <c:v>20436.399037599997</c:v>
                </c:pt>
                <c:pt idx="897">
                  <c:v>20694.183402359999</c:v>
                </c:pt>
                <c:pt idx="898">
                  <c:v>20335.459376699993</c:v>
                </c:pt>
                <c:pt idx="899">
                  <c:v>20653.807537999997</c:v>
                </c:pt>
                <c:pt idx="900">
                  <c:v>20574.608727140003</c:v>
                </c:pt>
                <c:pt idx="901">
                  <c:v>18516.99256264</c:v>
                </c:pt>
                <c:pt idx="902">
                  <c:v>17858.555390000001</c:v>
                </c:pt>
                <c:pt idx="903">
                  <c:v>16352.225065799999</c:v>
                </c:pt>
                <c:pt idx="904">
                  <c:v>16538.575208999995</c:v>
                </c:pt>
                <c:pt idx="905">
                  <c:v>16880.217138200005</c:v>
                </c:pt>
                <c:pt idx="906">
                  <c:v>16507.516851799999</c:v>
                </c:pt>
                <c:pt idx="907">
                  <c:v>16631.750280599997</c:v>
                </c:pt>
                <c:pt idx="908">
                  <c:v>18032.482190320003</c:v>
                </c:pt>
                <c:pt idx="909">
                  <c:v>18052.6701225</c:v>
                </c:pt>
                <c:pt idx="910">
                  <c:v>17620.95895742</c:v>
                </c:pt>
                <c:pt idx="911">
                  <c:v>17780.909497000001</c:v>
                </c:pt>
                <c:pt idx="912">
                  <c:v>17032.403088480001</c:v>
                </c:pt>
                <c:pt idx="913">
                  <c:v>17948.624625880002</c:v>
                </c:pt>
                <c:pt idx="914">
                  <c:v>17948.624625880002</c:v>
                </c:pt>
                <c:pt idx="915">
                  <c:v>19930.32222324</c:v>
                </c:pt>
                <c:pt idx="916">
                  <c:v>20181.136408839997</c:v>
                </c:pt>
                <c:pt idx="917">
                  <c:v>20447.626481040006</c:v>
                </c:pt>
                <c:pt idx="918">
                  <c:v>20406.869175879998</c:v>
                </c:pt>
                <c:pt idx="919">
                  <c:v>20361.40910474</c:v>
                </c:pt>
                <c:pt idx="920">
                  <c:v>18878.470232379997</c:v>
                </c:pt>
                <c:pt idx="921">
                  <c:v>19118.311297359996</c:v>
                </c:pt>
                <c:pt idx="922">
                  <c:v>18340.787322000004</c:v>
                </c:pt>
                <c:pt idx="923">
                  <c:v>16898.605754799999</c:v>
                </c:pt>
                <c:pt idx="924">
                  <c:v>16237.083340279998</c:v>
                </c:pt>
                <c:pt idx="925">
                  <c:v>16472.22163928</c:v>
                </c:pt>
                <c:pt idx="926">
                  <c:v>16882.929868200001</c:v>
                </c:pt>
                <c:pt idx="927">
                  <c:v>15691.562486599998</c:v>
                </c:pt>
                <c:pt idx="928">
                  <c:v>15544.209152560001</c:v>
                </c:pt>
                <c:pt idx="929">
                  <c:v>15849.888941259998</c:v>
                </c:pt>
                <c:pt idx="930">
                  <c:v>16240.218517599998</c:v>
                </c:pt>
                <c:pt idx="931">
                  <c:v>16406.382915560003</c:v>
                </c:pt>
                <c:pt idx="932">
                  <c:v>16334.2738372</c:v>
                </c:pt>
                <c:pt idx="933">
                  <c:v>15487.7759608</c:v>
                </c:pt>
                <c:pt idx="934">
                  <c:v>15906.322133019999</c:v>
                </c:pt>
                <c:pt idx="935">
                  <c:v>16083.459651599997</c:v>
                </c:pt>
                <c:pt idx="936">
                  <c:v>15970.593268080002</c:v>
                </c:pt>
                <c:pt idx="937">
                  <c:v>16470.65405062</c:v>
                </c:pt>
                <c:pt idx="938">
                  <c:v>16586.655611460003</c:v>
                </c:pt>
                <c:pt idx="939">
                  <c:v>16969.1472445</c:v>
                </c:pt>
                <c:pt idx="940">
                  <c:v>16538.060363000001</c:v>
                </c:pt>
                <c:pt idx="941">
                  <c:v>17277.962210520003</c:v>
                </c:pt>
                <c:pt idx="942">
                  <c:v>17284.23256516</c:v>
                </c:pt>
                <c:pt idx="943">
                  <c:v>16569.412136200001</c:v>
                </c:pt>
                <c:pt idx="944">
                  <c:v>16616.439795999999</c:v>
                </c:pt>
                <c:pt idx="945">
                  <c:v>16882.929868200001</c:v>
                </c:pt>
                <c:pt idx="946">
                  <c:v>17823.483064200009</c:v>
                </c:pt>
                <c:pt idx="947">
                  <c:v>18575.925620999999</c:v>
                </c:pt>
                <c:pt idx="948">
                  <c:v>18508.519308619994</c:v>
                </c:pt>
                <c:pt idx="949">
                  <c:v>18184.028456</c:v>
                </c:pt>
                <c:pt idx="950">
                  <c:v>17604.020651799998</c:v>
                </c:pt>
                <c:pt idx="951">
                  <c:v>16788.874548599993</c:v>
                </c:pt>
                <c:pt idx="952">
                  <c:v>17039.688734200005</c:v>
                </c:pt>
                <c:pt idx="953">
                  <c:v>17182.097892000009</c:v>
                </c:pt>
                <c:pt idx="954">
                  <c:v>18194.194069200003</c:v>
                </c:pt>
                <c:pt idx="955">
                  <c:v>18040.418215919999</c:v>
                </c:pt>
                <c:pt idx="956">
                  <c:v>16424.202615120004</c:v>
                </c:pt>
                <c:pt idx="957">
                  <c:v>16709.360124030001</c:v>
                </c:pt>
                <c:pt idx="958">
                  <c:v>16216.893531300002</c:v>
                </c:pt>
                <c:pt idx="959">
                  <c:v>16216.893531300002</c:v>
                </c:pt>
                <c:pt idx="960">
                  <c:v>16508.60941107</c:v>
                </c:pt>
                <c:pt idx="961">
                  <c:v>17151.639038519992</c:v>
                </c:pt>
                <c:pt idx="962">
                  <c:v>17612.73833235</c:v>
                </c:pt>
                <c:pt idx="963">
                  <c:v>17101.45136028</c:v>
                </c:pt>
                <c:pt idx="964">
                  <c:v>18506.706351000001</c:v>
                </c:pt>
                <c:pt idx="965">
                  <c:v>18136.572223979994</c:v>
                </c:pt>
                <c:pt idx="966">
                  <c:v>18475.339052099996</c:v>
                </c:pt>
                <c:pt idx="967">
                  <c:v>17691.156579599996</c:v>
                </c:pt>
                <c:pt idx="968">
                  <c:v>17628.421981800002</c:v>
                </c:pt>
                <c:pt idx="969">
                  <c:v>17691.156579599996</c:v>
                </c:pt>
                <c:pt idx="970">
                  <c:v>17270.834774339997</c:v>
                </c:pt>
                <c:pt idx="971">
                  <c:v>16336.08926712</c:v>
                </c:pt>
                <c:pt idx="972">
                  <c:v>16834.829319629996</c:v>
                </c:pt>
                <c:pt idx="973">
                  <c:v>16671.719365349996</c:v>
                </c:pt>
                <c:pt idx="974">
                  <c:v>16254.53428998</c:v>
                </c:pt>
                <c:pt idx="975">
                  <c:v>16790.915101170001</c:v>
                </c:pt>
                <c:pt idx="976">
                  <c:v>17261.424584670007</c:v>
                </c:pt>
                <c:pt idx="977">
                  <c:v>16938.341406</c:v>
                </c:pt>
                <c:pt idx="978">
                  <c:v>17283.381693900006</c:v>
                </c:pt>
                <c:pt idx="979">
                  <c:v>16445.874813270006</c:v>
                </c:pt>
                <c:pt idx="980">
                  <c:v>16508.60941107</c:v>
                </c:pt>
                <c:pt idx="981">
                  <c:v>17148.502308630003</c:v>
                </c:pt>
                <c:pt idx="982">
                  <c:v>17245.740935220001</c:v>
                </c:pt>
                <c:pt idx="983">
                  <c:v>17433.944728620001</c:v>
                </c:pt>
                <c:pt idx="984">
                  <c:v>18076.974356069997</c:v>
                </c:pt>
                <c:pt idx="985">
                  <c:v>18193.033361999995</c:v>
                </c:pt>
                <c:pt idx="986">
                  <c:v>20012.336698200001</c:v>
                </c:pt>
                <c:pt idx="987">
                  <c:v>20040.567267210001</c:v>
                </c:pt>
                <c:pt idx="988">
                  <c:v>21034.910642339997</c:v>
                </c:pt>
                <c:pt idx="989">
                  <c:v>20451.478882800006</c:v>
                </c:pt>
                <c:pt idx="990">
                  <c:v>20137.805893800003</c:v>
                </c:pt>
                <c:pt idx="991">
                  <c:v>20796.519170699998</c:v>
                </c:pt>
                <c:pt idx="992">
                  <c:v>21389.361119910001</c:v>
                </c:pt>
                <c:pt idx="993">
                  <c:v>21298.395953100004</c:v>
                </c:pt>
                <c:pt idx="994">
                  <c:v>20081.344755779999</c:v>
                </c:pt>
                <c:pt idx="995">
                  <c:v>19996.653048749995</c:v>
                </c:pt>
                <c:pt idx="996">
                  <c:v>19758.261577109995</c:v>
                </c:pt>
                <c:pt idx="997">
                  <c:v>17879.360373</c:v>
                </c:pt>
                <c:pt idx="998">
                  <c:v>18095.794735410003</c:v>
                </c:pt>
                <c:pt idx="999">
                  <c:v>17151.639038519992</c:v>
                </c:pt>
                <c:pt idx="1000">
                  <c:v>17283.381693900006</c:v>
                </c:pt>
                <c:pt idx="1001">
                  <c:v>17446.491648179996</c:v>
                </c:pt>
                <c:pt idx="1002">
                  <c:v>17935.82151102</c:v>
                </c:pt>
                <c:pt idx="1003">
                  <c:v>17019.896383140003</c:v>
                </c:pt>
                <c:pt idx="1004">
                  <c:v>16530.566520300003</c:v>
                </c:pt>
                <c:pt idx="1005">
                  <c:v>16938.341406</c:v>
                </c:pt>
                <c:pt idx="1006">
                  <c:v>17258.28785478001</c:v>
                </c:pt>
                <c:pt idx="1007">
                  <c:v>17408.850889500001</c:v>
                </c:pt>
                <c:pt idx="1008">
                  <c:v>17502.952786200003</c:v>
                </c:pt>
                <c:pt idx="1009">
                  <c:v>16963.435245119999</c:v>
                </c:pt>
                <c:pt idx="1010">
                  <c:v>16603.039420839992</c:v>
                </c:pt>
                <c:pt idx="1011">
                  <c:v>16797.520517399997</c:v>
                </c:pt>
                <c:pt idx="1012">
                  <c:v>17340.185512640001</c:v>
                </c:pt>
                <c:pt idx="1013">
                  <c:v>17236.671380600001</c:v>
                </c:pt>
                <c:pt idx="1014">
                  <c:v>17142.567624200001</c:v>
                </c:pt>
                <c:pt idx="1015">
                  <c:v>17942.449553600003</c:v>
                </c:pt>
                <c:pt idx="1016">
                  <c:v>17998.911807440003</c:v>
                </c:pt>
                <c:pt idx="1017">
                  <c:v>17710.326954479995</c:v>
                </c:pt>
                <c:pt idx="1018">
                  <c:v>17355.869472040002</c:v>
                </c:pt>
                <c:pt idx="1019">
                  <c:v>17158.251583600006</c:v>
                </c:pt>
                <c:pt idx="1020">
                  <c:v>17032.779908399996</c:v>
                </c:pt>
                <c:pt idx="1021">
                  <c:v>17678.95903568</c:v>
                </c:pt>
                <c:pt idx="1022">
                  <c:v>17760.515624559997</c:v>
                </c:pt>
                <c:pt idx="1023">
                  <c:v>17355.869472040002</c:v>
                </c:pt>
                <c:pt idx="1024">
                  <c:v>17964.407096760009</c:v>
                </c:pt>
                <c:pt idx="1025">
                  <c:v>17879.713715999998</c:v>
                </c:pt>
                <c:pt idx="1026">
                  <c:v>17289.996842560002</c:v>
                </c:pt>
                <c:pt idx="1027">
                  <c:v>17315.091177600003</c:v>
                </c:pt>
                <c:pt idx="1028">
                  <c:v>17286.860050679996</c:v>
                </c:pt>
                <c:pt idx="1029">
                  <c:v>16734.784679800003</c:v>
                </c:pt>
                <c:pt idx="1030">
                  <c:v>16938.676152</c:v>
                </c:pt>
                <c:pt idx="1031">
                  <c:v>17202.166669920003</c:v>
                </c:pt>
                <c:pt idx="1032">
                  <c:v>17315.091177600003</c:v>
                </c:pt>
                <c:pt idx="1033">
                  <c:v>17478.204355360005</c:v>
                </c:pt>
                <c:pt idx="1034">
                  <c:v>18538.440010800001</c:v>
                </c:pt>
                <c:pt idx="1035">
                  <c:v>18284.359868519998</c:v>
                </c:pt>
                <c:pt idx="1036">
                  <c:v>17948.723137360001</c:v>
                </c:pt>
                <c:pt idx="1037">
                  <c:v>18149.477817679999</c:v>
                </c:pt>
                <c:pt idx="1038">
                  <c:v>17864.029756599997</c:v>
                </c:pt>
                <c:pt idx="1039">
                  <c:v>17958.133512999997</c:v>
                </c:pt>
                <c:pt idx="1040">
                  <c:v>18274.949492880001</c:v>
                </c:pt>
                <c:pt idx="1041">
                  <c:v>17876.576924120003</c:v>
                </c:pt>
                <c:pt idx="1042">
                  <c:v>17691.506203200006</c:v>
                </c:pt>
                <c:pt idx="1043">
                  <c:v>17613.086406200004</c:v>
                </c:pt>
                <c:pt idx="1044">
                  <c:v>17713.463746360001</c:v>
                </c:pt>
                <c:pt idx="1045">
                  <c:v>17195.893086159998</c:v>
                </c:pt>
                <c:pt idx="1046">
                  <c:v>17478.204355360005</c:v>
                </c:pt>
                <c:pt idx="1047">
                  <c:v>17540.940192960003</c:v>
                </c:pt>
                <c:pt idx="1048">
                  <c:v>17205.303461799998</c:v>
                </c:pt>
                <c:pt idx="1049">
                  <c:v>17092.378954120006</c:v>
                </c:pt>
                <c:pt idx="1050">
                  <c:v>17264.902507520001</c:v>
                </c:pt>
                <c:pt idx="1051">
                  <c:v>17540.940192960003</c:v>
                </c:pt>
                <c:pt idx="1052">
                  <c:v>17945.586345479998</c:v>
                </c:pt>
                <c:pt idx="1053">
                  <c:v>17653.864700639999</c:v>
                </c:pt>
                <c:pt idx="1054">
                  <c:v>17280.586466920005</c:v>
                </c:pt>
                <c:pt idx="1055">
                  <c:v>17835.798629680001</c:v>
                </c:pt>
                <c:pt idx="1056">
                  <c:v>17365.279847680002</c:v>
                </c:pt>
                <c:pt idx="1057">
                  <c:v>17189.61950239999</c:v>
                </c:pt>
                <c:pt idx="1058">
                  <c:v>16907.308233199998</c:v>
                </c:pt>
                <c:pt idx="1059">
                  <c:v>16690.869593479994</c:v>
                </c:pt>
                <c:pt idx="1060">
                  <c:v>16926.128984480001</c:v>
                </c:pt>
                <c:pt idx="1061">
                  <c:v>16637.544131520004</c:v>
                </c:pt>
                <c:pt idx="1062">
                  <c:v>16624.996964000005</c:v>
                </c:pt>
                <c:pt idx="1063">
                  <c:v>16769.28939048</c:v>
                </c:pt>
                <c:pt idx="1064">
                  <c:v>15354.5962526</c:v>
                </c:pt>
                <c:pt idx="1065">
                  <c:v>14526.483196279998</c:v>
                </c:pt>
                <c:pt idx="1066">
                  <c:v>15056.601024</c:v>
                </c:pt>
                <c:pt idx="1067">
                  <c:v>15053.464232120003</c:v>
                </c:pt>
                <c:pt idx="1068">
                  <c:v>14987.591602640001</c:v>
                </c:pt>
                <c:pt idx="1069">
                  <c:v>14768.016171039999</c:v>
                </c:pt>
                <c:pt idx="1070">
                  <c:v>15025.233105200001</c:v>
                </c:pt>
                <c:pt idx="1071">
                  <c:v>15135.020821</c:v>
                </c:pt>
                <c:pt idx="1072">
                  <c:v>14899.76143</c:v>
                </c:pt>
                <c:pt idx="1073">
                  <c:v>15094.242526560001</c:v>
                </c:pt>
                <c:pt idx="1074">
                  <c:v>14780.563338559999</c:v>
                </c:pt>
                <c:pt idx="1075">
                  <c:v>14677.049206520001</c:v>
                </c:pt>
                <c:pt idx="1076">
                  <c:v>13704.643723720001</c:v>
                </c:pt>
                <c:pt idx="1077">
                  <c:v>13886.577652760001</c:v>
                </c:pt>
                <c:pt idx="1078">
                  <c:v>13274.90323616</c:v>
                </c:pt>
                <c:pt idx="1079">
                  <c:v>13384.690951960001</c:v>
                </c:pt>
                <c:pt idx="1080">
                  <c:v>13839.525774559999</c:v>
                </c:pt>
                <c:pt idx="1081">
                  <c:v>13895.988028399999</c:v>
                </c:pt>
                <c:pt idx="1082">
                  <c:v>14335.1388916</c:v>
                </c:pt>
                <c:pt idx="1083">
                  <c:v>14341.412475360001</c:v>
                </c:pt>
                <c:pt idx="1084">
                  <c:v>14090.469124959998</c:v>
                </c:pt>
                <c:pt idx="1085">
                  <c:v>13911.6719878</c:v>
                </c:pt>
                <c:pt idx="1086">
                  <c:v>14068.511581800003</c:v>
                </c:pt>
                <c:pt idx="1087">
                  <c:v>15050.32744024</c:v>
                </c:pt>
                <c:pt idx="1088">
                  <c:v>15385.964171399999</c:v>
                </c:pt>
                <c:pt idx="1089">
                  <c:v>15066.01139964</c:v>
                </c:pt>
                <c:pt idx="1090">
                  <c:v>15699.643359400001</c:v>
                </c:pt>
                <c:pt idx="1091">
                  <c:v>15778.0631564</c:v>
                </c:pt>
                <c:pt idx="1092">
                  <c:v>15705.916943159998</c:v>
                </c:pt>
                <c:pt idx="1093">
                  <c:v>15483.204719679999</c:v>
                </c:pt>
                <c:pt idx="1094">
                  <c:v>14727.2378766</c:v>
                </c:pt>
                <c:pt idx="1095">
                  <c:v>14081.05874932</c:v>
                </c:pt>
                <c:pt idx="1096">
                  <c:v>13986.95499292</c:v>
                </c:pt>
                <c:pt idx="1097">
                  <c:v>14805.657673599999</c:v>
                </c:pt>
                <c:pt idx="1098">
                  <c:v>14670.775622759998</c:v>
                </c:pt>
                <c:pt idx="1099">
                  <c:v>15081.695359039999</c:v>
                </c:pt>
                <c:pt idx="1100">
                  <c:v>15182.072699199996</c:v>
                </c:pt>
                <c:pt idx="1101">
                  <c:v>14749.195419760001</c:v>
                </c:pt>
                <c:pt idx="1102">
                  <c:v>14454.336983039997</c:v>
                </c:pt>
                <c:pt idx="1103">
                  <c:v>14328.865307839998</c:v>
                </c:pt>
                <c:pt idx="1104">
                  <c:v>13852.072942079998</c:v>
                </c:pt>
                <c:pt idx="1105">
                  <c:v>13582.308840399999</c:v>
                </c:pt>
                <c:pt idx="1106">
                  <c:v>13961.860657879999</c:v>
                </c:pt>
                <c:pt idx="1107">
                  <c:v>14686.45958216</c:v>
                </c:pt>
                <c:pt idx="1108">
                  <c:v>14617.450160800001</c:v>
                </c:pt>
                <c:pt idx="1109">
                  <c:v>14548.440739439999</c:v>
                </c:pt>
                <c:pt idx="1110">
                  <c:v>14604.902993279997</c:v>
                </c:pt>
                <c:pt idx="1111">
                  <c:v>15448.700009</c:v>
                </c:pt>
                <c:pt idx="1112">
                  <c:v>15119.336861600001</c:v>
                </c:pt>
                <c:pt idx="1113">
                  <c:v>15025.233105200001</c:v>
                </c:pt>
                <c:pt idx="1114">
                  <c:v>16719.153578379988</c:v>
                </c:pt>
                <c:pt idx="1115">
                  <c:v>17068.196450579995</c:v>
                </c:pt>
                <c:pt idx="1116">
                  <c:v>18594.465737200004</c:v>
                </c:pt>
                <c:pt idx="1117">
                  <c:v>18419.9443011</c:v>
                </c:pt>
                <c:pt idx="1118">
                  <c:v>18984.759130660001</c:v>
                </c:pt>
                <c:pt idx="1119">
                  <c:v>18540.522747859995</c:v>
                </c:pt>
                <c:pt idx="1120">
                  <c:v>18451.675471299997</c:v>
                </c:pt>
                <c:pt idx="1121">
                  <c:v>18975.239779599993</c:v>
                </c:pt>
                <c:pt idx="1122">
                  <c:v>20403.1424386</c:v>
                </c:pt>
                <c:pt idx="1123">
                  <c:v>19927.174885600001</c:v>
                </c:pt>
                <c:pt idx="1124">
                  <c:v>21577.195735999998</c:v>
                </c:pt>
                <c:pt idx="1125">
                  <c:v>21380.462480760005</c:v>
                </c:pt>
                <c:pt idx="1126">
                  <c:v>21450.271055199995</c:v>
                </c:pt>
                <c:pt idx="1127">
                  <c:v>20434.873608800001</c:v>
                </c:pt>
                <c:pt idx="1128">
                  <c:v>21275.749619099995</c:v>
                </c:pt>
                <c:pt idx="1129">
                  <c:v>21231.325980819998</c:v>
                </c:pt>
                <c:pt idx="1130">
                  <c:v>20596.702576819996</c:v>
                </c:pt>
                <c:pt idx="1131">
                  <c:v>19895.443715400004</c:v>
                </c:pt>
                <c:pt idx="1132">
                  <c:v>19987.464108979999</c:v>
                </c:pt>
                <c:pt idx="1133">
                  <c:v>21006.034672399997</c:v>
                </c:pt>
                <c:pt idx="1134">
                  <c:v>21615.273140240006</c:v>
                </c:pt>
                <c:pt idx="1135">
                  <c:v>21621.619374279991</c:v>
                </c:pt>
                <c:pt idx="1136">
                  <c:v>22078.548225160004</c:v>
                </c:pt>
                <c:pt idx="1137">
                  <c:v>21704.1204168</c:v>
                </c:pt>
                <c:pt idx="1138">
                  <c:v>20863.244406500005</c:v>
                </c:pt>
                <c:pt idx="1139">
                  <c:v>22227.684725100004</c:v>
                </c:pt>
                <c:pt idx="1140">
                  <c:v>22056.33640602</c:v>
                </c:pt>
                <c:pt idx="1141">
                  <c:v>21758.063406139998</c:v>
                </c:pt>
                <c:pt idx="1142">
                  <c:v>22335.570703779998</c:v>
                </c:pt>
                <c:pt idx="1143">
                  <c:v>23477.892830979996</c:v>
                </c:pt>
                <c:pt idx="1144">
                  <c:v>23068.560735400006</c:v>
                </c:pt>
                <c:pt idx="1145">
                  <c:v>22433.9373314</c:v>
                </c:pt>
                <c:pt idx="1146">
                  <c:v>23379.526203360001</c:v>
                </c:pt>
                <c:pt idx="1147">
                  <c:v>25718.113447099993</c:v>
                </c:pt>
                <c:pt idx="1148">
                  <c:v>26644.663616939994</c:v>
                </c:pt>
                <c:pt idx="1149">
                  <c:v>25369.070574899997</c:v>
                </c:pt>
                <c:pt idx="1150">
                  <c:v>26178.215414999999</c:v>
                </c:pt>
                <c:pt idx="1151">
                  <c:v>25067.624457999995</c:v>
                </c:pt>
                <c:pt idx="1152">
                  <c:v>24366.365596580003</c:v>
                </c:pt>
                <c:pt idx="1153">
                  <c:v>25378.589925960005</c:v>
                </c:pt>
                <c:pt idx="1154">
                  <c:v>25388.109277019994</c:v>
                </c:pt>
                <c:pt idx="1155">
                  <c:v>25108.874979259996</c:v>
                </c:pt>
                <c:pt idx="1156">
                  <c:v>25384.936160000001</c:v>
                </c:pt>
                <c:pt idx="1157">
                  <c:v>26019.559563999992</c:v>
                </c:pt>
                <c:pt idx="1158">
                  <c:v>26965.148435960007</c:v>
                </c:pt>
                <c:pt idx="1159">
                  <c:v>27333.23001028</c:v>
                </c:pt>
                <c:pt idx="1160">
                  <c:v>28589.7843502</c:v>
                </c:pt>
                <c:pt idx="1161">
                  <c:v>28250.260829060004</c:v>
                </c:pt>
                <c:pt idx="1162">
                  <c:v>28205.837190779999</c:v>
                </c:pt>
                <c:pt idx="1163">
                  <c:v>28938.827222400003</c:v>
                </c:pt>
                <c:pt idx="1164">
                  <c:v>29167.291647839997</c:v>
                </c:pt>
                <c:pt idx="1165">
                  <c:v>28209.010307799999</c:v>
                </c:pt>
                <c:pt idx="1166">
                  <c:v>27317.364425180003</c:v>
                </c:pt>
                <c:pt idx="1167">
                  <c:v>28316.896286479994</c:v>
                </c:pt>
                <c:pt idx="1168">
                  <c:v>28497.763956619998</c:v>
                </c:pt>
                <c:pt idx="1169">
                  <c:v>28364.493041779999</c:v>
                </c:pt>
                <c:pt idx="1170">
                  <c:v>28757.959552259996</c:v>
                </c:pt>
                <c:pt idx="1171">
                  <c:v>31239.337061900002</c:v>
                </c:pt>
                <c:pt idx="1172">
                  <c:v>30823.658732280001</c:v>
                </c:pt>
                <c:pt idx="1173">
                  <c:v>31318.664987400003</c:v>
                </c:pt>
                <c:pt idx="1174">
                  <c:v>29852.684924159999</c:v>
                </c:pt>
                <c:pt idx="1175">
                  <c:v>29928.839732639997</c:v>
                </c:pt>
                <c:pt idx="1176">
                  <c:v>32921.089082499995</c:v>
                </c:pt>
                <c:pt idx="1177">
                  <c:v>33952.352114000008</c:v>
                </c:pt>
                <c:pt idx="1178">
                  <c:v>32651.374135800004</c:v>
                </c:pt>
                <c:pt idx="1179">
                  <c:v>32048.481902000003</c:v>
                </c:pt>
                <c:pt idx="1180">
                  <c:v>33011.263866959998</c:v>
                </c:pt>
                <c:pt idx="1181">
                  <c:v>30690.506616839997</c:v>
                </c:pt>
                <c:pt idx="1182">
                  <c:v>28636.430090400001</c:v>
                </c:pt>
                <c:pt idx="1183">
                  <c:v>31500.07309944</c:v>
                </c:pt>
                <c:pt idx="1184">
                  <c:v>31972.248739730003</c:v>
                </c:pt>
                <c:pt idx="1185">
                  <c:v>35170.171850189996</c:v>
                </c:pt>
                <c:pt idx="1186">
                  <c:v>36901.798337950007</c:v>
                </c:pt>
                <c:pt idx="1187">
                  <c:v>34842.000701299992</c:v>
                </c:pt>
                <c:pt idx="1188">
                  <c:v>33291.915700159996</c:v>
                </c:pt>
                <c:pt idx="1189">
                  <c:v>35526.272458560001</c:v>
                </c:pt>
                <c:pt idx="1190">
                  <c:v>34157.728944039991</c:v>
                </c:pt>
                <c:pt idx="1191">
                  <c:v>33361.739348859992</c:v>
                </c:pt>
                <c:pt idx="1192">
                  <c:v>32733.32651056</c:v>
                </c:pt>
                <c:pt idx="1193">
                  <c:v>33208.127321719992</c:v>
                </c:pt>
                <c:pt idx="1194">
                  <c:v>32810.13252413</c:v>
                </c:pt>
                <c:pt idx="1195">
                  <c:v>36091.844013030008</c:v>
                </c:pt>
                <c:pt idx="1196">
                  <c:v>37830.452865660001</c:v>
                </c:pt>
                <c:pt idx="1197">
                  <c:v>38130.694555069997</c:v>
                </c:pt>
                <c:pt idx="1198">
                  <c:v>38130.694555069997</c:v>
                </c:pt>
                <c:pt idx="1199">
                  <c:v>38130.694555069997</c:v>
                </c:pt>
                <c:pt idx="1200">
                  <c:v>38130.694555069997</c:v>
                </c:pt>
                <c:pt idx="1201">
                  <c:v>38130.694555069997</c:v>
                </c:pt>
                <c:pt idx="1202">
                  <c:v>38130.694555069997</c:v>
                </c:pt>
                <c:pt idx="1203">
                  <c:v>38130.694555069997</c:v>
                </c:pt>
                <c:pt idx="1204">
                  <c:v>38130.694555069997</c:v>
                </c:pt>
                <c:pt idx="1205">
                  <c:v>38130.694555069997</c:v>
                </c:pt>
                <c:pt idx="1206">
                  <c:v>38130.694555069997</c:v>
                </c:pt>
                <c:pt idx="1207">
                  <c:v>38130.694555069997</c:v>
                </c:pt>
                <c:pt idx="1208">
                  <c:v>38130.694555069997</c:v>
                </c:pt>
                <c:pt idx="1209">
                  <c:v>38130.694555069997</c:v>
                </c:pt>
                <c:pt idx="1210">
                  <c:v>38130.694555069997</c:v>
                </c:pt>
                <c:pt idx="1211">
                  <c:v>38130.694555069997</c:v>
                </c:pt>
                <c:pt idx="1212">
                  <c:v>38130.694555069997</c:v>
                </c:pt>
                <c:pt idx="1213">
                  <c:v>38130.694555069997</c:v>
                </c:pt>
                <c:pt idx="1214">
                  <c:v>38130.694555069997</c:v>
                </c:pt>
                <c:pt idx="1215">
                  <c:v>38130.694555069997</c:v>
                </c:pt>
                <c:pt idx="1216">
                  <c:v>38130.694555069997</c:v>
                </c:pt>
                <c:pt idx="1217">
                  <c:v>38130.694555069997</c:v>
                </c:pt>
                <c:pt idx="1218">
                  <c:v>38130.694555069997</c:v>
                </c:pt>
                <c:pt idx="1219">
                  <c:v>38130.694555069997</c:v>
                </c:pt>
                <c:pt idx="1220">
                  <c:v>38130.694555069997</c:v>
                </c:pt>
                <c:pt idx="1221">
                  <c:v>41943.065774090006</c:v>
                </c:pt>
                <c:pt idx="1222">
                  <c:v>46139.467060959993</c:v>
                </c:pt>
                <c:pt idx="1223">
                  <c:v>44715.064627480002</c:v>
                </c:pt>
                <c:pt idx="1224">
                  <c:v>40246.35111068</c:v>
                </c:pt>
                <c:pt idx="1225">
                  <c:v>36922.745432559997</c:v>
                </c:pt>
                <c:pt idx="1226">
                  <c:v>40288.245299900002</c:v>
                </c:pt>
                <c:pt idx="1227">
                  <c:v>40295.227664769998</c:v>
                </c:pt>
                <c:pt idx="1228">
                  <c:v>36378.120972699995</c:v>
                </c:pt>
                <c:pt idx="1229">
                  <c:v>32740.308875430001</c:v>
                </c:pt>
                <c:pt idx="1230">
                  <c:v>29465.579751399997</c:v>
                </c:pt>
                <c:pt idx="1231">
                  <c:v>32412.137726539997</c:v>
                </c:pt>
                <c:pt idx="1232">
                  <c:v>33068.480024320008</c:v>
                </c:pt>
                <c:pt idx="1233">
                  <c:v>33515.351376000006</c:v>
                </c:pt>
                <c:pt idx="1234">
                  <c:v>36308.297323999992</c:v>
                </c:pt>
                <c:pt idx="1235">
                  <c:v>34213.587863000001</c:v>
                </c:pt>
                <c:pt idx="1236">
                  <c:v>30792.229076699998</c:v>
                </c:pt>
                <c:pt idx="1237">
                  <c:v>30792.229076699998</c:v>
                </c:pt>
                <c:pt idx="1238">
                  <c:v>30792.229076699998</c:v>
                </c:pt>
                <c:pt idx="1239">
                  <c:v>30792.229076699998</c:v>
                </c:pt>
                <c:pt idx="1240">
                  <c:v>33871.451984369996</c:v>
                </c:pt>
                <c:pt idx="1241">
                  <c:v>37257.898946319998</c:v>
                </c:pt>
                <c:pt idx="1242">
                  <c:v>33529.316105739999</c:v>
                </c:pt>
                <c:pt idx="1243">
                  <c:v>35470.413539600006</c:v>
                </c:pt>
                <c:pt idx="1244">
                  <c:v>38584.548271619999</c:v>
                </c:pt>
                <c:pt idx="1245">
                  <c:v>39624.920637250005</c:v>
                </c:pt>
                <c:pt idx="1246">
                  <c:v>39624.920637250005</c:v>
                </c:pt>
                <c:pt idx="1247">
                  <c:v>38877.807596160004</c:v>
                </c:pt>
                <c:pt idx="1248">
                  <c:v>39506.220434459996</c:v>
                </c:pt>
                <c:pt idx="1249">
                  <c:v>40427.8925973</c:v>
                </c:pt>
                <c:pt idx="1250">
                  <c:v>39738.643243620005</c:v>
                </c:pt>
                <c:pt idx="1251">
                  <c:v>40633.846752100006</c:v>
                </c:pt>
                <c:pt idx="1252">
                  <c:v>41473.100041299993</c:v>
                </c:pt>
                <c:pt idx="1253">
                  <c:v>38703.564186940006</c:v>
                </c:pt>
                <c:pt idx="1254">
                  <c:v>37626.522465799986</c:v>
                </c:pt>
                <c:pt idx="1255">
                  <c:v>33870.863996629996</c:v>
                </c:pt>
                <c:pt idx="1256">
                  <c:v>37255.85226307001</c:v>
                </c:pt>
                <c:pt idx="1257">
                  <c:v>35982.984774450015</c:v>
                </c:pt>
                <c:pt idx="1258">
                  <c:v>36206.78565156999</c:v>
                </c:pt>
                <c:pt idx="1259">
                  <c:v>37766.398014000006</c:v>
                </c:pt>
                <c:pt idx="1260">
                  <c:v>39745.637021029994</c:v>
                </c:pt>
                <c:pt idx="1261">
                  <c:v>38745.526851400005</c:v>
                </c:pt>
                <c:pt idx="1262">
                  <c:v>37479.653140189992</c:v>
                </c:pt>
                <c:pt idx="1263">
                  <c:v>38081.117997450012</c:v>
                </c:pt>
                <c:pt idx="1264">
                  <c:v>37696.460239900007</c:v>
                </c:pt>
                <c:pt idx="1265">
                  <c:v>36409.605196459997</c:v>
                </c:pt>
                <c:pt idx="1266">
                  <c:v>34199.571534900002</c:v>
                </c:pt>
                <c:pt idx="1267">
                  <c:v>35234.650591580001</c:v>
                </c:pt>
                <c:pt idx="1268">
                  <c:v>33968.776880370002</c:v>
                </c:pt>
                <c:pt idx="1269">
                  <c:v>30877.527265149998</c:v>
                </c:pt>
                <c:pt idx="1270">
                  <c:v>27793.271427340002</c:v>
                </c:pt>
                <c:pt idx="1271">
                  <c:v>25016.741795570008</c:v>
                </c:pt>
                <c:pt idx="1272">
                  <c:v>26702.24215138</c:v>
                </c:pt>
                <c:pt idx="1273">
                  <c:v>29373.865121999999</c:v>
                </c:pt>
                <c:pt idx="1274">
                  <c:v>30527.83839465</c:v>
                </c:pt>
                <c:pt idx="1275">
                  <c:v>31276.172577519992</c:v>
                </c:pt>
                <c:pt idx="1276">
                  <c:v>29541.715779839997</c:v>
                </c:pt>
                <c:pt idx="1277">
                  <c:v>30569.801059109996</c:v>
                </c:pt>
                <c:pt idx="1278">
                  <c:v>30304.037517529996</c:v>
                </c:pt>
                <c:pt idx="1279">
                  <c:v>31723.774331760003</c:v>
                </c:pt>
                <c:pt idx="1280">
                  <c:v>32255.301414919999</c:v>
                </c:pt>
                <c:pt idx="1281">
                  <c:v>31716.780554350004</c:v>
                </c:pt>
                <c:pt idx="1282">
                  <c:v>31737.761886580007</c:v>
                </c:pt>
                <c:pt idx="1283">
                  <c:v>28562.586942440001</c:v>
                </c:pt>
                <c:pt idx="1284">
                  <c:v>28674.487381000003</c:v>
                </c:pt>
                <c:pt idx="1285">
                  <c:v>31541.936119100006</c:v>
                </c:pt>
                <c:pt idx="1286">
                  <c:v>31968.55654111</c:v>
                </c:pt>
                <c:pt idx="1287">
                  <c:v>32639.959172469997</c:v>
                </c:pt>
                <c:pt idx="1288">
                  <c:v>34213.559089720002</c:v>
                </c:pt>
                <c:pt idx="1289">
                  <c:v>34157.60887044001</c:v>
                </c:pt>
                <c:pt idx="1290">
                  <c:v>34409.384857200021</c:v>
                </c:pt>
                <c:pt idx="1291">
                  <c:v>33863.870219220014</c:v>
                </c:pt>
                <c:pt idx="1292">
                  <c:v>33129.52359117</c:v>
                </c:pt>
                <c:pt idx="1293">
                  <c:v>36444.574083509993</c:v>
                </c:pt>
                <c:pt idx="1294">
                  <c:v>36864.200728109994</c:v>
                </c:pt>
                <c:pt idx="1295">
                  <c:v>36864.200728109994</c:v>
                </c:pt>
                <c:pt idx="1296">
                  <c:v>38311.912651980012</c:v>
                </c:pt>
                <c:pt idx="1297">
                  <c:v>38955.340173700002</c:v>
                </c:pt>
                <c:pt idx="1298">
                  <c:v>40109.313446350003</c:v>
                </c:pt>
                <c:pt idx="1299">
                  <c:v>39319.016599020004</c:v>
                </c:pt>
                <c:pt idx="1300">
                  <c:v>38899.389954420003</c:v>
                </c:pt>
                <c:pt idx="1301">
                  <c:v>41172.367612670001</c:v>
                </c:pt>
                <c:pt idx="1302">
                  <c:v>43172.58795193</c:v>
                </c:pt>
                <c:pt idx="1303">
                  <c:v>41836.776466619995</c:v>
                </c:pt>
                <c:pt idx="1304">
                  <c:v>44914.038527019999</c:v>
                </c:pt>
                <c:pt idx="1305">
                  <c:v>41766.838692519996</c:v>
                </c:pt>
                <c:pt idx="1306">
                  <c:v>43011.731071499999</c:v>
                </c:pt>
                <c:pt idx="1307">
                  <c:v>43165.594174519989</c:v>
                </c:pt>
                <c:pt idx="1308">
                  <c:v>44683.243872489998</c:v>
                </c:pt>
                <c:pt idx="1309">
                  <c:v>45452.559387589994</c:v>
                </c:pt>
                <c:pt idx="1310">
                  <c:v>44144.723011919988</c:v>
                </c:pt>
                <c:pt idx="1311">
                  <c:v>43228.538171209999</c:v>
                </c:pt>
                <c:pt idx="1312">
                  <c:v>42144.502672659997</c:v>
                </c:pt>
                <c:pt idx="1313">
                  <c:v>42165.484004890008</c:v>
                </c:pt>
                <c:pt idx="1314">
                  <c:v>42312.353330500002</c:v>
                </c:pt>
                <c:pt idx="1315">
                  <c:v>46263.837567150003</c:v>
                </c:pt>
                <c:pt idx="1316">
                  <c:v>44865.082085150003</c:v>
                </c:pt>
                <c:pt idx="1317">
                  <c:v>46123.962018950013</c:v>
                </c:pt>
                <c:pt idx="1318">
                  <c:v>46340.769118659999</c:v>
                </c:pt>
                <c:pt idx="1319">
                  <c:v>46487.63844427</c:v>
                </c:pt>
                <c:pt idx="1320">
                  <c:v>49557.90672726</c:v>
                </c:pt>
                <c:pt idx="1321">
                  <c:v>47606.642829869998</c:v>
                </c:pt>
                <c:pt idx="1322">
                  <c:v>45914.148696650002</c:v>
                </c:pt>
                <c:pt idx="1323">
                  <c:v>46837.327314769995</c:v>
                </c:pt>
                <c:pt idx="1324">
                  <c:v>43235.531948619995</c:v>
                </c:pt>
                <c:pt idx="1325">
                  <c:v>41682.913363599997</c:v>
                </c:pt>
                <c:pt idx="1326">
                  <c:v>43200.563061569985</c:v>
                </c:pt>
                <c:pt idx="1327">
                  <c:v>43354.426164590004</c:v>
                </c:pt>
                <c:pt idx="1328">
                  <c:v>41605.981812090009</c:v>
                </c:pt>
                <c:pt idx="1329">
                  <c:v>42452.228878700007</c:v>
                </c:pt>
                <c:pt idx="1330">
                  <c:v>44067.791460409979</c:v>
                </c:pt>
                <c:pt idx="1331">
                  <c:v>42927.805742579993</c:v>
                </c:pt>
                <c:pt idx="1332">
                  <c:v>41326.230715690006</c:v>
                </c:pt>
                <c:pt idx="1333">
                  <c:v>43361.419942</c:v>
                </c:pt>
                <c:pt idx="1334">
                  <c:v>42662.042201000004</c:v>
                </c:pt>
                <c:pt idx="1335">
                  <c:v>41899.72046330999</c:v>
                </c:pt>
                <c:pt idx="1336">
                  <c:v>42780.936416969998</c:v>
                </c:pt>
                <c:pt idx="1337">
                  <c:v>41822.788911800002</c:v>
                </c:pt>
                <c:pt idx="1338">
                  <c:v>42934.799519989996</c:v>
                </c:pt>
                <c:pt idx="1339">
                  <c:v>44725.206536950012</c:v>
                </c:pt>
                <c:pt idx="1340">
                  <c:v>44326.561224579993</c:v>
                </c:pt>
                <c:pt idx="1341">
                  <c:v>45998.07402557</c:v>
                </c:pt>
                <c:pt idx="1342">
                  <c:v>44886.063417380006</c:v>
                </c:pt>
                <c:pt idx="1343">
                  <c:v>44774.162978820001</c:v>
                </c:pt>
                <c:pt idx="1344">
                  <c:v>44620.299875799996</c:v>
                </c:pt>
                <c:pt idx="1345">
                  <c:v>43606.20215135</c:v>
                </c:pt>
                <c:pt idx="1346">
                  <c:v>44347.542556810004</c:v>
                </c:pt>
                <c:pt idx="1347">
                  <c:v>45249.739842700001</c:v>
                </c:pt>
                <c:pt idx="1348">
                  <c:v>45718.322929170012</c:v>
                </c:pt>
                <c:pt idx="1349">
                  <c:v>45732.310483989997</c:v>
                </c:pt>
                <c:pt idx="1350">
                  <c:v>44305.579892350004</c:v>
                </c:pt>
                <c:pt idx="1351">
                  <c:v>44473.430550190009</c:v>
                </c:pt>
                <c:pt idx="1352">
                  <c:v>44976.982523710001</c:v>
                </c:pt>
                <c:pt idx="1353">
                  <c:v>43389.39505164</c:v>
                </c:pt>
                <c:pt idx="1354">
                  <c:v>43158.60039711</c:v>
                </c:pt>
                <c:pt idx="1355">
                  <c:v>42683.02353323</c:v>
                </c:pt>
                <c:pt idx="1356">
                  <c:v>41955.670682590004</c:v>
                </c:pt>
                <c:pt idx="1357">
                  <c:v>37759.40423659001</c:v>
                </c:pt>
                <c:pt idx="1358">
                  <c:v>39032.27172520999</c:v>
                </c:pt>
                <c:pt idx="1359">
                  <c:v>38913.377509240003</c:v>
                </c:pt>
                <c:pt idx="1360">
                  <c:v>35024.837269280004</c:v>
                </c:pt>
                <c:pt idx="1361">
                  <c:v>35213.669259350005</c:v>
                </c:pt>
                <c:pt idx="1362">
                  <c:v>33905.832883679999</c:v>
                </c:pt>
                <c:pt idx="1363">
                  <c:v>37297.814927530002</c:v>
                </c:pt>
                <c:pt idx="1364">
                  <c:v>37011.070053720003</c:v>
                </c:pt>
                <c:pt idx="1365">
                  <c:v>39605.761472829989</c:v>
                </c:pt>
                <c:pt idx="1366">
                  <c:v>38109.093107090004</c:v>
                </c:pt>
                <c:pt idx="1367">
                  <c:v>38815.464625500004</c:v>
                </c:pt>
                <c:pt idx="1368">
                  <c:v>39388.95437312001</c:v>
                </c:pt>
                <c:pt idx="1369">
                  <c:v>37962.223781479988</c:v>
                </c:pt>
                <c:pt idx="1370">
                  <c:v>35989.978551860011</c:v>
                </c:pt>
                <c:pt idx="1371">
                  <c:v>36962.11361185</c:v>
                </c:pt>
                <c:pt idx="1372">
                  <c:v>37941.242449249999</c:v>
                </c:pt>
                <c:pt idx="1373">
                  <c:v>36325.679867539991</c:v>
                </c:pt>
                <c:pt idx="1374">
                  <c:v>36885.182060340012</c:v>
                </c:pt>
                <c:pt idx="1375">
                  <c:v>35164.712817480009</c:v>
                </c:pt>
                <c:pt idx="1376">
                  <c:v>36507.518080200003</c:v>
                </c:pt>
                <c:pt idx="1377">
                  <c:v>37486.646917600003</c:v>
                </c:pt>
                <c:pt idx="1378">
                  <c:v>39130.184608950003</c:v>
                </c:pt>
                <c:pt idx="1379">
                  <c:v>38934.358841470006</c:v>
                </c:pt>
                <c:pt idx="1380">
                  <c:v>39717.661911390001</c:v>
                </c:pt>
                <c:pt idx="1381">
                  <c:v>39039.265502619994</c:v>
                </c:pt>
                <c:pt idx="1382">
                  <c:v>40214.220107499998</c:v>
                </c:pt>
                <c:pt idx="1383">
                  <c:v>41368.193380149991</c:v>
                </c:pt>
                <c:pt idx="1384">
                  <c:v>41116.417393390009</c:v>
                </c:pt>
                <c:pt idx="1385">
                  <c:v>40633.846752100006</c:v>
                </c:pt>
                <c:pt idx="1386">
                  <c:v>40465.996094260001</c:v>
                </c:pt>
                <c:pt idx="1387">
                  <c:v>40738.75341325</c:v>
                </c:pt>
                <c:pt idx="1388">
                  <c:v>39395.948150529999</c:v>
                </c:pt>
                <c:pt idx="1389">
                  <c:v>39556.80503096</c:v>
                </c:pt>
                <c:pt idx="1390">
                  <c:v>36409.605196459997</c:v>
                </c:pt>
                <c:pt idx="1391">
                  <c:v>37801.366901050002</c:v>
                </c:pt>
                <c:pt idx="1392">
                  <c:v>40976.952717240005</c:v>
                </c:pt>
                <c:pt idx="1393">
                  <c:v>41205.874240800003</c:v>
                </c:pt>
                <c:pt idx="1394">
                  <c:v>42626.766455999998</c:v>
                </c:pt>
                <c:pt idx="1395">
                  <c:v>41766.337281239998</c:v>
                </c:pt>
                <c:pt idx="1396">
                  <c:v>39532.378965119999</c:v>
                </c:pt>
                <c:pt idx="1397">
                  <c:v>40195.461998880004</c:v>
                </c:pt>
                <c:pt idx="1398">
                  <c:v>41513.734220759994</c:v>
                </c:pt>
                <c:pt idx="1399">
                  <c:v>40495.428133200003</c:v>
                </c:pt>
                <c:pt idx="1400">
                  <c:v>40013.903549159993</c:v>
                </c:pt>
                <c:pt idx="1401">
                  <c:v>40021.797394799993</c:v>
                </c:pt>
                <c:pt idx="1402">
                  <c:v>41995.258804800003</c:v>
                </c:pt>
                <c:pt idx="1403">
                  <c:v>41940.001885320002</c:v>
                </c:pt>
                <c:pt idx="1404">
                  <c:v>41600.5665228</c:v>
                </c:pt>
                <c:pt idx="1405">
                  <c:v>43763.480228160006</c:v>
                </c:pt>
                <c:pt idx="1406">
                  <c:v>44734.423241879995</c:v>
                </c:pt>
                <c:pt idx="1407">
                  <c:v>45247.523208480001</c:v>
                </c:pt>
                <c:pt idx="1408">
                  <c:v>44205.535583999997</c:v>
                </c:pt>
                <c:pt idx="1409">
                  <c:v>44915.981691599998</c:v>
                </c:pt>
                <c:pt idx="1410">
                  <c:v>44623.909402919991</c:v>
                </c:pt>
                <c:pt idx="1411">
                  <c:v>45492.232423319991</c:v>
                </c:pt>
                <c:pt idx="1412">
                  <c:v>44987.026302359998</c:v>
                </c:pt>
                <c:pt idx="1413">
                  <c:v>43842.418684559998</c:v>
                </c:pt>
                <c:pt idx="1414">
                  <c:v>45571.170879720012</c:v>
                </c:pt>
                <c:pt idx="1415">
                  <c:v>46107.952383240008</c:v>
                </c:pt>
                <c:pt idx="1416">
                  <c:v>46486.856973960006</c:v>
                </c:pt>
                <c:pt idx="1417">
                  <c:v>47094.683088239995</c:v>
                </c:pt>
                <c:pt idx="1418">
                  <c:v>47268.347692320007</c:v>
                </c:pt>
                <c:pt idx="1419">
                  <c:v>45760.623175079993</c:v>
                </c:pt>
                <c:pt idx="1420">
                  <c:v>45192.266288999999</c:v>
                </c:pt>
                <c:pt idx="1421">
                  <c:v>46139.527765799998</c:v>
                </c:pt>
                <c:pt idx="1422">
                  <c:v>46171.103148359995</c:v>
                </c:pt>
                <c:pt idx="1423">
                  <c:v>46407.918517560007</c:v>
                </c:pt>
                <c:pt idx="1424">
                  <c:v>46984.169249279999</c:v>
                </c:pt>
                <c:pt idx="1425">
                  <c:v>46494.750819600005</c:v>
                </c:pt>
                <c:pt idx="1426">
                  <c:v>45823.773940199986</c:v>
                </c:pt>
                <c:pt idx="1427">
                  <c:v>45705.366255600005</c:v>
                </c:pt>
                <c:pt idx="1428">
                  <c:v>44600.227865999994</c:v>
                </c:pt>
                <c:pt idx="1429">
                  <c:v>44126.597127599991</c:v>
                </c:pt>
                <c:pt idx="1430">
                  <c:v>44892.300154680001</c:v>
                </c:pt>
                <c:pt idx="1431">
                  <c:v>45460.657040759994</c:v>
                </c:pt>
                <c:pt idx="1432">
                  <c:v>45697.472409959999</c:v>
                </c:pt>
                <c:pt idx="1433">
                  <c:v>49178.65833720001</c:v>
                </c:pt>
                <c:pt idx="1434">
                  <c:v>49707.54599508</c:v>
                </c:pt>
                <c:pt idx="1435">
                  <c:v>50370.629028840005</c:v>
                </c:pt>
                <c:pt idx="1436">
                  <c:v>51033.712062599996</c:v>
                </c:pt>
                <c:pt idx="1437">
                  <c:v>50291.690572440013</c:v>
                </c:pt>
                <c:pt idx="1438">
                  <c:v>50173.282887840003</c:v>
                </c:pt>
                <c:pt idx="1439">
                  <c:v>49012.887578760012</c:v>
                </c:pt>
                <c:pt idx="1440">
                  <c:v>49668.076766880004</c:v>
                </c:pt>
                <c:pt idx="1441">
                  <c:v>50078.556740159998</c:v>
                </c:pt>
                <c:pt idx="1442">
                  <c:v>48555.044531640007</c:v>
                </c:pt>
                <c:pt idx="1443">
                  <c:v>48768.17836392</c:v>
                </c:pt>
                <c:pt idx="1444">
                  <c:v>49557.56292792</c:v>
                </c:pt>
                <c:pt idx="1445">
                  <c:v>50520.612096000004</c:v>
                </c:pt>
                <c:pt idx="1446">
                  <c:v>50654.807471880005</c:v>
                </c:pt>
                <c:pt idx="1447">
                  <c:v>50410.098257040008</c:v>
                </c:pt>
                <c:pt idx="1448">
                  <c:v>52580.905808039999</c:v>
                </c:pt>
                <c:pt idx="1449">
                  <c:v>52651.950418800014</c:v>
                </c:pt>
                <c:pt idx="1450">
                  <c:v>52888.76578799999</c:v>
                </c:pt>
                <c:pt idx="1451">
                  <c:v>52257.258136800003</c:v>
                </c:pt>
                <c:pt idx="1452">
                  <c:v>51152.119747199999</c:v>
                </c:pt>
                <c:pt idx="1453">
                  <c:v>51586.281257399998</c:v>
                </c:pt>
                <c:pt idx="1454">
                  <c:v>50560.0813242</c:v>
                </c:pt>
                <c:pt idx="1455">
                  <c:v>51112.65051900001</c:v>
                </c:pt>
                <c:pt idx="1456">
                  <c:v>52936.128861840007</c:v>
                </c:pt>
                <c:pt idx="1457">
                  <c:v>53157.156539760006</c:v>
                </c:pt>
                <c:pt idx="1458">
                  <c:v>52809.827331600005</c:v>
                </c:pt>
                <c:pt idx="1459">
                  <c:v>54499.110298560008</c:v>
                </c:pt>
                <c:pt idx="1460">
                  <c:v>55201.662560519995</c:v>
                </c:pt>
                <c:pt idx="1461">
                  <c:v>54151.781090399993</c:v>
                </c:pt>
                <c:pt idx="1462">
                  <c:v>54467.534916000004</c:v>
                </c:pt>
                <c:pt idx="1463">
                  <c:v>52430.92274088</c:v>
                </c:pt>
                <c:pt idx="1464">
                  <c:v>52865.084251080007</c:v>
                </c:pt>
                <c:pt idx="1465">
                  <c:v>54775.394895960002</c:v>
                </c:pt>
                <c:pt idx="1466">
                  <c:v>52809.827331600005</c:v>
                </c:pt>
                <c:pt idx="1467">
                  <c:v>52383.559667039997</c:v>
                </c:pt>
                <c:pt idx="1468">
                  <c:v>52888.76578799999</c:v>
                </c:pt>
                <c:pt idx="1469">
                  <c:v>51744.158170200004</c:v>
                </c:pt>
                <c:pt idx="1470">
                  <c:v>52486.179660359994</c:v>
                </c:pt>
                <c:pt idx="1471">
                  <c:v>51538.918183559996</c:v>
                </c:pt>
                <c:pt idx="1472">
                  <c:v>51286.315123079999</c:v>
                </c:pt>
                <c:pt idx="1473">
                  <c:v>52928.2350162</c:v>
                </c:pt>
                <c:pt idx="1474">
                  <c:v>53086.111928999999</c:v>
                </c:pt>
                <c:pt idx="1475">
                  <c:v>53054.536546440002</c:v>
                </c:pt>
                <c:pt idx="1476">
                  <c:v>53046.642700799996</c:v>
                </c:pt>
                <c:pt idx="1477">
                  <c:v>53583.424204319999</c:v>
                </c:pt>
                <c:pt idx="1478">
                  <c:v>54325.445694480004</c:v>
                </c:pt>
                <c:pt idx="1479">
                  <c:v>53701.831888920002</c:v>
                </c:pt>
                <c:pt idx="1480">
                  <c:v>53378.184217680006</c:v>
                </c:pt>
                <c:pt idx="1481">
                  <c:v>52194.107371679995</c:v>
                </c:pt>
                <c:pt idx="1482">
                  <c:v>52375.665821399991</c:v>
                </c:pt>
                <c:pt idx="1483">
                  <c:v>53599.211895600005</c:v>
                </c:pt>
                <c:pt idx="1484">
                  <c:v>56046.304044000004</c:v>
                </c:pt>
                <c:pt idx="1485">
                  <c:v>56843.58245364001</c:v>
                </c:pt>
                <c:pt idx="1486">
                  <c:v>56867.263990559994</c:v>
                </c:pt>
                <c:pt idx="1487">
                  <c:v>58967.026930800006</c:v>
                </c:pt>
                <c:pt idx="1488">
                  <c:v>58509.183883679994</c:v>
                </c:pt>
                <c:pt idx="1489">
                  <c:v>57309.3193464</c:v>
                </c:pt>
                <c:pt idx="1490">
                  <c:v>57246.168581279999</c:v>
                </c:pt>
                <c:pt idx="1491">
                  <c:v>56851.47629928001</c:v>
                </c:pt>
                <c:pt idx="1492">
                  <c:v>56559.404010600003</c:v>
                </c:pt>
                <c:pt idx="1493">
                  <c:v>56369.951715240008</c:v>
                </c:pt>
                <c:pt idx="1494">
                  <c:v>58856.513091840003</c:v>
                </c:pt>
                <c:pt idx="1495">
                  <c:v>57151.442433600008</c:v>
                </c:pt>
                <c:pt idx="1496">
                  <c:v>59401.188440999998</c:v>
                </c:pt>
                <c:pt idx="1497">
                  <c:v>59012.398768530002</c:v>
                </c:pt>
                <c:pt idx="1498">
                  <c:v>57814.539887759995</c:v>
                </c:pt>
                <c:pt idx="1499">
                  <c:v>58234.98042207001</c:v>
                </c:pt>
                <c:pt idx="1500">
                  <c:v>57759.010005870012</c:v>
                </c:pt>
                <c:pt idx="1501">
                  <c:v>59496.302025000012</c:v>
                </c:pt>
                <c:pt idx="1502">
                  <c:v>58687.152317460022</c:v>
                </c:pt>
                <c:pt idx="1503">
                  <c:v>59892.944038500013</c:v>
                </c:pt>
                <c:pt idx="1504">
                  <c:v>59567.697587430004</c:v>
                </c:pt>
                <c:pt idx="1505">
                  <c:v>58560.226873140011</c:v>
                </c:pt>
                <c:pt idx="1506">
                  <c:v>56767.404972120021</c:v>
                </c:pt>
                <c:pt idx="1507">
                  <c:v>57743.144325330017</c:v>
                </c:pt>
                <c:pt idx="1508">
                  <c:v>57536.890478310015</c:v>
                </c:pt>
                <c:pt idx="1509">
                  <c:v>56838.800534550013</c:v>
                </c:pt>
                <c:pt idx="1510">
                  <c:v>57441.696395070008</c:v>
                </c:pt>
                <c:pt idx="1511">
                  <c:v>56275.568875380013</c:v>
                </c:pt>
                <c:pt idx="1512">
                  <c:v>56513.554083480012</c:v>
                </c:pt>
                <c:pt idx="1513">
                  <c:v>57029.188701030005</c:v>
                </c:pt>
                <c:pt idx="1514">
                  <c:v>56584.949645910005</c:v>
                </c:pt>
                <c:pt idx="1515">
                  <c:v>56711.875090230002</c:v>
                </c:pt>
                <c:pt idx="1516">
                  <c:v>56577.016805640007</c:v>
                </c:pt>
                <c:pt idx="1517">
                  <c:v>57267.173909130004</c:v>
                </c:pt>
                <c:pt idx="1518">
                  <c:v>56878.464735900008</c:v>
                </c:pt>
                <c:pt idx="1519">
                  <c:v>56021.717986740005</c:v>
                </c:pt>
                <c:pt idx="1520">
                  <c:v>54466.881293820014</c:v>
                </c:pt>
                <c:pt idx="1521">
                  <c:v>54506.545495170009</c:v>
                </c:pt>
                <c:pt idx="1522">
                  <c:v>53276.955253320019</c:v>
                </c:pt>
                <c:pt idx="1523">
                  <c:v>55212.568279200015</c:v>
                </c:pt>
                <c:pt idx="1524">
                  <c:v>55521.949049730007</c:v>
                </c:pt>
                <c:pt idx="1525">
                  <c:v>55125.307036230013</c:v>
                </c:pt>
                <c:pt idx="1526">
                  <c:v>54815.926265700007</c:v>
                </c:pt>
                <c:pt idx="1527">
                  <c:v>53308.686614400016</c:v>
                </c:pt>
                <c:pt idx="1528">
                  <c:v>52999.30584387001</c:v>
                </c:pt>
                <c:pt idx="1529">
                  <c:v>52713.723594150004</c:v>
                </c:pt>
                <c:pt idx="1530">
                  <c:v>52777.186316310013</c:v>
                </c:pt>
                <c:pt idx="1531">
                  <c:v>52523.335427670005</c:v>
                </c:pt>
                <c:pt idx="1532">
                  <c:v>53126.231288190007</c:v>
                </c:pt>
                <c:pt idx="1533">
                  <c:v>54101.97064140001</c:v>
                </c:pt>
                <c:pt idx="1534">
                  <c:v>53856.052593030014</c:v>
                </c:pt>
                <c:pt idx="1535">
                  <c:v>52785.119156580004</c:v>
                </c:pt>
                <c:pt idx="1536">
                  <c:v>53308.686614400016</c:v>
                </c:pt>
                <c:pt idx="1537">
                  <c:v>55053.911473800006</c:v>
                </c:pt>
                <c:pt idx="1538">
                  <c:v>54625.538099220015</c:v>
                </c:pt>
                <c:pt idx="1539">
                  <c:v>55283.96384163</c:v>
                </c:pt>
                <c:pt idx="1540">
                  <c:v>55371.225084599995</c:v>
                </c:pt>
                <c:pt idx="1541">
                  <c:v>56600.815326450014</c:v>
                </c:pt>
                <c:pt idx="1542">
                  <c:v>55982.053785390002</c:v>
                </c:pt>
                <c:pt idx="1543">
                  <c:v>55910.658222960017</c:v>
                </c:pt>
                <c:pt idx="1544">
                  <c:v>55767.867098100003</c:v>
                </c:pt>
                <c:pt idx="1545">
                  <c:v>50770.177728000002</c:v>
                </c:pt>
                <c:pt idx="1546">
                  <c:v>50206.94606883001</c:v>
                </c:pt>
                <c:pt idx="1547">
                  <c:v>50611.520922600001</c:v>
                </c:pt>
                <c:pt idx="1548">
                  <c:v>49453.32624318001</c:v>
                </c:pt>
                <c:pt idx="1549">
                  <c:v>49619.91588885001</c:v>
                </c:pt>
                <c:pt idx="1550">
                  <c:v>48802.833341040008</c:v>
                </c:pt>
                <c:pt idx="1551">
                  <c:v>49255.005236430014</c:v>
                </c:pt>
                <c:pt idx="1552">
                  <c:v>49286.736597510004</c:v>
                </c:pt>
                <c:pt idx="1553">
                  <c:v>49738.908492900009</c:v>
                </c:pt>
                <c:pt idx="1554">
                  <c:v>49746.841333170014</c:v>
                </c:pt>
                <c:pt idx="1555">
                  <c:v>49953.095180190001</c:v>
                </c:pt>
                <c:pt idx="1556">
                  <c:v>49627.848729120014</c:v>
                </c:pt>
                <c:pt idx="1557">
                  <c:v>49461.259083450015</c:v>
                </c:pt>
                <c:pt idx="1558">
                  <c:v>49136.012632380014</c:v>
                </c:pt>
                <c:pt idx="1559">
                  <c:v>48612.445174559994</c:v>
                </c:pt>
                <c:pt idx="1560">
                  <c:v>47224.198127309995</c:v>
                </c:pt>
                <c:pt idx="1561">
                  <c:v>46137.399010320012</c:v>
                </c:pt>
                <c:pt idx="1562">
                  <c:v>47041.742801100008</c:v>
                </c:pt>
                <c:pt idx="1563">
                  <c:v>47136.936884340015</c:v>
                </c:pt>
                <c:pt idx="1564">
                  <c:v>47327.325050820007</c:v>
                </c:pt>
                <c:pt idx="1565">
                  <c:v>47359.056411900012</c:v>
                </c:pt>
                <c:pt idx="1566">
                  <c:v>47517.713217300014</c:v>
                </c:pt>
                <c:pt idx="1567">
                  <c:v>48096.810557010016</c:v>
                </c:pt>
                <c:pt idx="1568">
                  <c:v>48001.616473770002</c:v>
                </c:pt>
                <c:pt idx="1569">
                  <c:v>46708.563509760002</c:v>
                </c:pt>
                <c:pt idx="1570">
                  <c:v>46835.488954080014</c:v>
                </c:pt>
                <c:pt idx="1571">
                  <c:v>46486.443982200006</c:v>
                </c:pt>
                <c:pt idx="1572">
                  <c:v>47343.190731360002</c:v>
                </c:pt>
                <c:pt idx="1573">
                  <c:v>46803.757593000009</c:v>
                </c:pt>
                <c:pt idx="1574">
                  <c:v>46740.294870840014</c:v>
                </c:pt>
                <c:pt idx="1575">
                  <c:v>47390.787772980002</c:v>
                </c:pt>
                <c:pt idx="1576">
                  <c:v>47549.444578380018</c:v>
                </c:pt>
                <c:pt idx="1577">
                  <c:v>47954.019432150009</c:v>
                </c:pt>
                <c:pt idx="1578">
                  <c:v>48112.676237550011</c:v>
                </c:pt>
                <c:pt idx="1579">
                  <c:v>47414.586293790016</c:v>
                </c:pt>
                <c:pt idx="1580">
                  <c:v>45970.809364650006</c:v>
                </c:pt>
                <c:pt idx="1581">
                  <c:v>46089.801968700005</c:v>
                </c:pt>
                <c:pt idx="1582">
                  <c:v>46026.33924654001</c:v>
                </c:pt>
                <c:pt idx="1583">
                  <c:v>46113.600489509998</c:v>
                </c:pt>
                <c:pt idx="1584">
                  <c:v>45582.100191420002</c:v>
                </c:pt>
                <c:pt idx="1585">
                  <c:v>43630.621484999996</c:v>
                </c:pt>
                <c:pt idx="1586">
                  <c:v>42599.352249900017</c:v>
                </c:pt>
                <c:pt idx="1587">
                  <c:v>43083.255506370013</c:v>
                </c:pt>
                <c:pt idx="1588">
                  <c:v>42234.441597480021</c:v>
                </c:pt>
                <c:pt idx="1589">
                  <c:v>42496.225326390006</c:v>
                </c:pt>
                <c:pt idx="1590">
                  <c:v>43233.979471500003</c:v>
                </c:pt>
                <c:pt idx="1591">
                  <c:v>43122.919707720008</c:v>
                </c:pt>
                <c:pt idx="1592">
                  <c:v>43424.367637980009</c:v>
                </c:pt>
                <c:pt idx="1593">
                  <c:v>43575.091603109999</c:v>
                </c:pt>
                <c:pt idx="1594">
                  <c:v>43170.516749340022</c:v>
                </c:pt>
                <c:pt idx="1595">
                  <c:v>42448.628284770006</c:v>
                </c:pt>
                <c:pt idx="1596">
                  <c:v>42123.381833700012</c:v>
                </c:pt>
                <c:pt idx="1597">
                  <c:v>41909.195146409998</c:v>
                </c:pt>
                <c:pt idx="1598">
                  <c:v>41798.135382629996</c:v>
                </c:pt>
                <c:pt idx="1599">
                  <c:v>42543.822368010005</c:v>
                </c:pt>
                <c:pt idx="1600">
                  <c:v>42527.956687470018</c:v>
                </c:pt>
                <c:pt idx="1601">
                  <c:v>42837.337458000009</c:v>
                </c:pt>
                <c:pt idx="1602">
                  <c:v>44400.106991190012</c:v>
                </c:pt>
                <c:pt idx="1603">
                  <c:v>43947.9350958</c:v>
                </c:pt>
                <c:pt idx="1604">
                  <c:v>43408.501957439999</c:v>
                </c:pt>
                <c:pt idx="1605">
                  <c:v>43051.524145290008</c:v>
                </c:pt>
                <c:pt idx="1606">
                  <c:v>42805.606096920012</c:v>
                </c:pt>
                <c:pt idx="1607">
                  <c:v>41996.456389380015</c:v>
                </c:pt>
                <c:pt idx="1608">
                  <c:v>42044.053431000008</c:v>
                </c:pt>
                <c:pt idx="1609">
                  <c:v>41369.762008050006</c:v>
                </c:pt>
                <c:pt idx="1610">
                  <c:v>37236.752227380013</c:v>
                </c:pt>
                <c:pt idx="1611">
                  <c:v>37585.79719926</c:v>
                </c:pt>
                <c:pt idx="1612">
                  <c:v>36848.04305415001</c:v>
                </c:pt>
                <c:pt idx="1613">
                  <c:v>36633.856366860011</c:v>
                </c:pt>
                <c:pt idx="1614">
                  <c:v>37530.26731737001</c:v>
                </c:pt>
                <c:pt idx="1615">
                  <c:v>37887.245129519993</c:v>
                </c:pt>
                <c:pt idx="1616">
                  <c:v>37276.416428730008</c:v>
                </c:pt>
                <c:pt idx="1617">
                  <c:v>37807.916726819996</c:v>
                </c:pt>
                <c:pt idx="1618">
                  <c:v>38498.073830310008</c:v>
                </c:pt>
                <c:pt idx="1619">
                  <c:v>38006.237733569993</c:v>
                </c:pt>
                <c:pt idx="1620">
                  <c:v>39069.238329750006</c:v>
                </c:pt>
                <c:pt idx="1621">
                  <c:v>38847.118802190009</c:v>
                </c:pt>
                <c:pt idx="1622">
                  <c:v>38799.521760569987</c:v>
                </c:pt>
                <c:pt idx="1623">
                  <c:v>38870.917323000009</c:v>
                </c:pt>
                <c:pt idx="1624">
                  <c:v>38870.917323000009</c:v>
                </c:pt>
                <c:pt idx="1625">
                  <c:v>38870.917323000009</c:v>
                </c:pt>
                <c:pt idx="1626">
                  <c:v>38870.917323000009</c:v>
                </c:pt>
                <c:pt idx="1627">
                  <c:v>38870.917323000009</c:v>
                </c:pt>
                <c:pt idx="1628">
                  <c:v>38870.917323000009</c:v>
                </c:pt>
                <c:pt idx="1629">
                  <c:v>38870.917323000009</c:v>
                </c:pt>
                <c:pt idx="1630">
                  <c:v>38870.917323000009</c:v>
                </c:pt>
                <c:pt idx="1631">
                  <c:v>38870.917323000009</c:v>
                </c:pt>
                <c:pt idx="1632">
                  <c:v>38870.917323000009</c:v>
                </c:pt>
                <c:pt idx="1633">
                  <c:v>38870.917323000009</c:v>
                </c:pt>
                <c:pt idx="1634">
                  <c:v>38870.917323000009</c:v>
                </c:pt>
                <c:pt idx="1635">
                  <c:v>38870.917323000009</c:v>
                </c:pt>
                <c:pt idx="1636">
                  <c:v>38870.917323000009</c:v>
                </c:pt>
                <c:pt idx="1637">
                  <c:v>38870.917323000009</c:v>
                </c:pt>
                <c:pt idx="1638">
                  <c:v>38870.917323000009</c:v>
                </c:pt>
                <c:pt idx="1639">
                  <c:v>38870.917323000009</c:v>
                </c:pt>
                <c:pt idx="1640">
                  <c:v>40092.574724579994</c:v>
                </c:pt>
                <c:pt idx="1641">
                  <c:v>43043.591305019996</c:v>
                </c:pt>
                <c:pt idx="1642">
                  <c:v>42075.784792080005</c:v>
                </c:pt>
                <c:pt idx="1643">
                  <c:v>41512.553132910005</c:v>
                </c:pt>
                <c:pt idx="1644">
                  <c:v>41671.209938310007</c:v>
                </c:pt>
                <c:pt idx="1645">
                  <c:v>42520.023847200006</c:v>
                </c:pt>
                <c:pt idx="1646">
                  <c:v>38706.540299130007</c:v>
                </c:pt>
                <c:pt idx="1647">
                  <c:v>37039.329617370007</c:v>
                </c:pt>
                <c:pt idx="1648">
                  <c:v>36502.295407379992</c:v>
                </c:pt>
                <c:pt idx="1649">
                  <c:v>36526.341715290007</c:v>
                </c:pt>
                <c:pt idx="1650">
                  <c:v>35941.214889480012</c:v>
                </c:pt>
                <c:pt idx="1651">
                  <c:v>35676.705502470002</c:v>
                </c:pt>
                <c:pt idx="1652">
                  <c:v>34322.09682354</c:v>
                </c:pt>
                <c:pt idx="1653">
                  <c:v>34145.757232200005</c:v>
                </c:pt>
                <c:pt idx="1654">
                  <c:v>34474.39010697</c:v>
                </c:pt>
                <c:pt idx="1655">
                  <c:v>33937.355896980014</c:v>
                </c:pt>
                <c:pt idx="1656">
                  <c:v>34169.803540109999</c:v>
                </c:pt>
                <c:pt idx="1657">
                  <c:v>34298.050515630006</c:v>
                </c:pt>
                <c:pt idx="1658">
                  <c:v>32246.098907309995</c:v>
                </c:pt>
                <c:pt idx="1659">
                  <c:v>32462.515678499996</c:v>
                </c:pt>
                <c:pt idx="1660">
                  <c:v>32991.534452519991</c:v>
                </c:pt>
                <c:pt idx="1661">
                  <c:v>33015.580760429999</c:v>
                </c:pt>
                <c:pt idx="1662">
                  <c:v>32582.747218050001</c:v>
                </c:pt>
                <c:pt idx="1663">
                  <c:v>31035.768075839998</c:v>
                </c:pt>
                <c:pt idx="1664">
                  <c:v>31500.6633621</c:v>
                </c:pt>
                <c:pt idx="1665">
                  <c:v>31139.968743450005</c:v>
                </c:pt>
                <c:pt idx="1666">
                  <c:v>31059.814383749999</c:v>
                </c:pt>
                <c:pt idx="1667">
                  <c:v>30683.088893160006</c:v>
                </c:pt>
                <c:pt idx="1668">
                  <c:v>29576.9587293</c:v>
                </c:pt>
                <c:pt idx="1669">
                  <c:v>29448.711753780004</c:v>
                </c:pt>
                <c:pt idx="1670">
                  <c:v>31572.070793999999</c:v>
                </c:pt>
                <c:pt idx="1671">
                  <c:v>31234.659350399994</c:v>
                </c:pt>
                <c:pt idx="1672">
                  <c:v>31387.297860600003</c:v>
                </c:pt>
                <c:pt idx="1673">
                  <c:v>30849.046272</c:v>
                </c:pt>
                <c:pt idx="1674">
                  <c:v>29551.173286079993</c:v>
                </c:pt>
                <c:pt idx="1675">
                  <c:v>29430.850919279997</c:v>
                </c:pt>
                <c:pt idx="1676">
                  <c:v>32366.716669199996</c:v>
                </c:pt>
                <c:pt idx="1677">
                  <c:v>32029.81404216</c:v>
                </c:pt>
                <c:pt idx="1678">
                  <c:v>31500.395628239996</c:v>
                </c:pt>
                <c:pt idx="1679">
                  <c:v>32246.3943024</c:v>
                </c:pt>
                <c:pt idx="1680">
                  <c:v>31741.040361839998</c:v>
                </c:pt>
                <c:pt idx="1681">
                  <c:v>31476.331154879997</c:v>
                </c:pt>
                <c:pt idx="1682">
                  <c:v>29623.366706159999</c:v>
                </c:pt>
                <c:pt idx="1683">
                  <c:v>30489.687747119999</c:v>
                </c:pt>
                <c:pt idx="1684">
                  <c:v>29839.946966400003</c:v>
                </c:pt>
                <c:pt idx="1685">
                  <c:v>29888.075913119999</c:v>
                </c:pt>
                <c:pt idx="1686">
                  <c:v>29334.59302584</c:v>
                </c:pt>
                <c:pt idx="1687">
                  <c:v>29142.077238959995</c:v>
                </c:pt>
                <c:pt idx="1688">
                  <c:v>29021.754872160003</c:v>
                </c:pt>
                <c:pt idx="1689">
                  <c:v>29334.59302584</c:v>
                </c:pt>
                <c:pt idx="1690">
                  <c:v>29238.335132400003</c:v>
                </c:pt>
                <c:pt idx="1691">
                  <c:v>28732.981191840005</c:v>
                </c:pt>
                <c:pt idx="1692">
                  <c:v>27505.693050479997</c:v>
                </c:pt>
                <c:pt idx="1693">
                  <c:v>26230.275962400003</c:v>
                </c:pt>
                <c:pt idx="1694">
                  <c:v>26711.565429599999</c:v>
                </c:pt>
                <c:pt idx="1695">
                  <c:v>27048.468056639998</c:v>
                </c:pt>
                <c:pt idx="1696">
                  <c:v>26855.95226976</c:v>
                </c:pt>
                <c:pt idx="1697">
                  <c:v>26976.27463656</c:v>
                </c:pt>
                <c:pt idx="1698">
                  <c:v>25797.115441920003</c:v>
                </c:pt>
                <c:pt idx="1699">
                  <c:v>27000.339109920002</c:v>
                </c:pt>
                <c:pt idx="1700">
                  <c:v>27000.339109920002</c:v>
                </c:pt>
                <c:pt idx="1701">
                  <c:v>27337.241736960001</c:v>
                </c:pt>
                <c:pt idx="1702">
                  <c:v>27938.853570959996</c:v>
                </c:pt>
                <c:pt idx="1703">
                  <c:v>27529.757523839995</c:v>
                </c:pt>
                <c:pt idx="1704">
                  <c:v>27529.757523839995</c:v>
                </c:pt>
                <c:pt idx="1705">
                  <c:v>26880.016743119999</c:v>
                </c:pt>
                <c:pt idx="1706">
                  <c:v>27481.628577119995</c:v>
                </c:pt>
                <c:pt idx="1707">
                  <c:v>27722.27331072</c:v>
                </c:pt>
                <c:pt idx="1708">
                  <c:v>30249.043013520004</c:v>
                </c:pt>
                <c:pt idx="1709">
                  <c:v>29334.59302584</c:v>
                </c:pt>
                <c:pt idx="1710">
                  <c:v>29406.78644592001</c:v>
                </c:pt>
                <c:pt idx="1711">
                  <c:v>29310.528552479995</c:v>
                </c:pt>
                <c:pt idx="1712">
                  <c:v>29045.819345520002</c:v>
                </c:pt>
                <c:pt idx="1713">
                  <c:v>28468.271984880001</c:v>
                </c:pt>
                <c:pt idx="1714">
                  <c:v>28227.627251280002</c:v>
                </c:pt>
                <c:pt idx="1715">
                  <c:v>28949.561452079997</c:v>
                </c:pt>
                <c:pt idx="1716">
                  <c:v>28901.432505360001</c:v>
                </c:pt>
                <c:pt idx="1717">
                  <c:v>28564.529878319998</c:v>
                </c:pt>
                <c:pt idx="1718">
                  <c:v>28997.690398799998</c:v>
                </c:pt>
                <c:pt idx="1719">
                  <c:v>29045.819345520002</c:v>
                </c:pt>
                <c:pt idx="1720">
                  <c:v>29647.431179520001</c:v>
                </c:pt>
                <c:pt idx="1721">
                  <c:v>29238.335132400003</c:v>
                </c:pt>
                <c:pt idx="1722">
                  <c:v>29382.721972560001</c:v>
                </c:pt>
                <c:pt idx="1723">
                  <c:v>28781.110138559998</c:v>
                </c:pt>
                <c:pt idx="1724">
                  <c:v>28396.078564800002</c:v>
                </c:pt>
                <c:pt idx="1725">
                  <c:v>27938.853570959996</c:v>
                </c:pt>
                <c:pt idx="1726">
                  <c:v>27794.466730800006</c:v>
                </c:pt>
                <c:pt idx="1727">
                  <c:v>28131.369357839998</c:v>
                </c:pt>
                <c:pt idx="1728">
                  <c:v>27794.466730800006</c:v>
                </c:pt>
                <c:pt idx="1729">
                  <c:v>25099.245714479999</c:v>
                </c:pt>
                <c:pt idx="1730">
                  <c:v>23101.894425600003</c:v>
                </c:pt>
                <c:pt idx="1731">
                  <c:v>23679.441786240001</c:v>
                </c:pt>
                <c:pt idx="1732">
                  <c:v>23510.990472720001</c:v>
                </c:pt>
                <c:pt idx="1733">
                  <c:v>23414.73257928</c:v>
                </c:pt>
                <c:pt idx="1734">
                  <c:v>23535.054946079992</c:v>
                </c:pt>
                <c:pt idx="1735">
                  <c:v>23535.054946079992</c:v>
                </c:pt>
                <c:pt idx="1736">
                  <c:v>23679.441786240001</c:v>
                </c:pt>
                <c:pt idx="1737">
                  <c:v>23607.248366159998</c:v>
                </c:pt>
                <c:pt idx="1738">
                  <c:v>25075.181241119997</c:v>
                </c:pt>
                <c:pt idx="1739">
                  <c:v>24569.827300560006</c:v>
                </c:pt>
                <c:pt idx="1740">
                  <c:v>24642.020720640001</c:v>
                </c:pt>
                <c:pt idx="1741">
                  <c:v>25267.697027999995</c:v>
                </c:pt>
                <c:pt idx="1742">
                  <c:v>24834.536507519995</c:v>
                </c:pt>
                <c:pt idx="1743">
                  <c:v>25219.568081280009</c:v>
                </c:pt>
                <c:pt idx="1744">
                  <c:v>24954.858874319998</c:v>
                </c:pt>
                <c:pt idx="1745">
                  <c:v>25075.181241119997</c:v>
                </c:pt>
                <c:pt idx="1746">
                  <c:v>25363.954921439996</c:v>
                </c:pt>
                <c:pt idx="1747">
                  <c:v>25195.503607920004</c:v>
                </c:pt>
                <c:pt idx="1748">
                  <c:v>24425.440460400001</c:v>
                </c:pt>
                <c:pt idx="1749">
                  <c:v>24040.408886640002</c:v>
                </c:pt>
                <c:pt idx="1750">
                  <c:v>24906.729927599994</c:v>
                </c:pt>
                <c:pt idx="1751">
                  <c:v>25147.374661199996</c:v>
                </c:pt>
                <c:pt idx="1752">
                  <c:v>26855.95226976</c:v>
                </c:pt>
                <c:pt idx="1753">
                  <c:v>26855.95226976</c:v>
                </c:pt>
                <c:pt idx="1754">
                  <c:v>26855.95226976</c:v>
                </c:pt>
                <c:pt idx="1755">
                  <c:v>28684.852245120001</c:v>
                </c:pt>
                <c:pt idx="1756">
                  <c:v>27457.564103760011</c:v>
                </c:pt>
                <c:pt idx="1757">
                  <c:v>27084.993392040004</c:v>
                </c:pt>
                <c:pt idx="1758">
                  <c:v>26458.472192580004</c:v>
                </c:pt>
                <c:pt idx="1759">
                  <c:v>27060.896422830003</c:v>
                </c:pt>
                <c:pt idx="1760">
                  <c:v>27639.223683870001</c:v>
                </c:pt>
                <c:pt idx="1761">
                  <c:v>27301.866114930002</c:v>
                </c:pt>
                <c:pt idx="1762">
                  <c:v>27325.963084140003</c:v>
                </c:pt>
                <c:pt idx="1763">
                  <c:v>27133.187330459998</c:v>
                </c:pt>
                <c:pt idx="1764">
                  <c:v>27639.223683870001</c:v>
                </c:pt>
                <c:pt idx="1765">
                  <c:v>28265.744883330004</c:v>
                </c:pt>
                <c:pt idx="1766">
                  <c:v>27928.387314389998</c:v>
                </c:pt>
                <c:pt idx="1767">
                  <c:v>29807.95091277</c:v>
                </c:pt>
                <c:pt idx="1768">
                  <c:v>30723.635742750001</c:v>
                </c:pt>
                <c:pt idx="1769">
                  <c:v>31229.672096160004</c:v>
                </c:pt>
                <c:pt idx="1770">
                  <c:v>30868.217558009997</c:v>
                </c:pt>
                <c:pt idx="1771">
                  <c:v>30241.696358550002</c:v>
                </c:pt>
                <c:pt idx="1772">
                  <c:v>30000.726666449995</c:v>
                </c:pt>
                <c:pt idx="1773">
                  <c:v>30362.181204599998</c:v>
                </c:pt>
                <c:pt idx="1774">
                  <c:v>29060.944867260005</c:v>
                </c:pt>
                <c:pt idx="1775">
                  <c:v>29277.81759015</c:v>
                </c:pt>
                <c:pt idx="1776">
                  <c:v>28434.423667800002</c:v>
                </c:pt>
                <c:pt idx="1777">
                  <c:v>29350.108497779998</c:v>
                </c:pt>
                <c:pt idx="1778">
                  <c:v>28819.975175160009</c:v>
                </c:pt>
                <c:pt idx="1779">
                  <c:v>29085.041836470002</c:v>
                </c:pt>
                <c:pt idx="1780">
                  <c:v>28386.229729379993</c:v>
                </c:pt>
                <c:pt idx="1781">
                  <c:v>28121.163068069996</c:v>
                </c:pt>
                <c:pt idx="1782">
                  <c:v>29036.847898050008</c:v>
                </c:pt>
                <c:pt idx="1783">
                  <c:v>29133.235774889996</c:v>
                </c:pt>
                <c:pt idx="1784">
                  <c:v>29085.041836470002</c:v>
                </c:pt>
                <c:pt idx="1785">
                  <c:v>30723.635742750001</c:v>
                </c:pt>
                <c:pt idx="1786">
                  <c:v>30844.1205888</c:v>
                </c:pt>
                <c:pt idx="1787">
                  <c:v>30169.405450920003</c:v>
                </c:pt>
                <c:pt idx="1788">
                  <c:v>29832.047881980008</c:v>
                </c:pt>
                <c:pt idx="1789">
                  <c:v>29832.047881980008</c:v>
                </c:pt>
                <c:pt idx="1790">
                  <c:v>26844.023699940004</c:v>
                </c:pt>
                <c:pt idx="1791">
                  <c:v>26289.793408109999</c:v>
                </c:pt>
                <c:pt idx="1792">
                  <c:v>25976.532808379994</c:v>
                </c:pt>
                <c:pt idx="1793">
                  <c:v>25904.241900749999</c:v>
                </c:pt>
                <c:pt idx="1794">
                  <c:v>26217.502500480001</c:v>
                </c:pt>
                <c:pt idx="1795">
                  <c:v>26193.40553127</c:v>
                </c:pt>
                <c:pt idx="1796">
                  <c:v>26530.763100210002</c:v>
                </c:pt>
                <c:pt idx="1797">
                  <c:v>26458.472192580004</c:v>
                </c:pt>
                <c:pt idx="1798">
                  <c:v>26169.308562059996</c:v>
                </c:pt>
                <c:pt idx="1799">
                  <c:v>26145.211592849995</c:v>
                </c:pt>
                <c:pt idx="1800">
                  <c:v>24883.059207359998</c:v>
                </c:pt>
                <c:pt idx="1801">
                  <c:v>24883.059207359998</c:v>
                </c:pt>
                <c:pt idx="1802">
                  <c:v>24183.825954439995</c:v>
                </c:pt>
                <c:pt idx="1803">
                  <c:v>23508.704193000005</c:v>
                </c:pt>
                <c:pt idx="1804">
                  <c:v>22688.913482680004</c:v>
                </c:pt>
                <c:pt idx="1805">
                  <c:v>20832.328638720006</c:v>
                </c:pt>
                <c:pt idx="1806">
                  <c:v>21218.112502399999</c:v>
                </c:pt>
                <c:pt idx="1807">
                  <c:v>21555.673383120004</c:v>
                </c:pt>
                <c:pt idx="1808">
                  <c:v>21459.227417200003</c:v>
                </c:pt>
                <c:pt idx="1809">
                  <c:v>21169.889519439992</c:v>
                </c:pt>
                <c:pt idx="1810">
                  <c:v>21121.666536479992</c:v>
                </c:pt>
                <c:pt idx="1811">
                  <c:v>21796.78829792</c:v>
                </c:pt>
                <c:pt idx="1812">
                  <c:v>22086.126195680004</c:v>
                </c:pt>
                <c:pt idx="1813">
                  <c:v>22664.801991200005</c:v>
                </c:pt>
                <c:pt idx="1814">
                  <c:v>22568.356025279998</c:v>
                </c:pt>
                <c:pt idx="1815">
                  <c:v>22447.798567879996</c:v>
                </c:pt>
                <c:pt idx="1816">
                  <c:v>23195.254803760003</c:v>
                </c:pt>
                <c:pt idx="1817">
                  <c:v>22520.133042319994</c:v>
                </c:pt>
                <c:pt idx="1818">
                  <c:v>21796.78829792</c:v>
                </c:pt>
                <c:pt idx="1819">
                  <c:v>21917.345755319999</c:v>
                </c:pt>
                <c:pt idx="1820">
                  <c:v>22833.582431560004</c:v>
                </c:pt>
                <c:pt idx="1821">
                  <c:v>23291.700769679996</c:v>
                </c:pt>
                <c:pt idx="1822">
                  <c:v>22905.916905999999</c:v>
                </c:pt>
                <c:pt idx="1823">
                  <c:v>22254.906636039996</c:v>
                </c:pt>
                <c:pt idx="1824">
                  <c:v>24183.825954439995</c:v>
                </c:pt>
                <c:pt idx="1825">
                  <c:v>23315.812261159997</c:v>
                </c:pt>
                <c:pt idx="1826">
                  <c:v>23388.146735599999</c:v>
                </c:pt>
                <c:pt idx="1827">
                  <c:v>24304.383411840001</c:v>
                </c:pt>
                <c:pt idx="1828">
                  <c:v>24497.275343680001</c:v>
                </c:pt>
                <c:pt idx="1829">
                  <c:v>24232.048937400003</c:v>
                </c:pt>
                <c:pt idx="1830">
                  <c:v>24497.275343680001</c:v>
                </c:pt>
                <c:pt idx="1831">
                  <c:v>24063.268497040004</c:v>
                </c:pt>
                <c:pt idx="1832">
                  <c:v>24232.048937400003</c:v>
                </c:pt>
                <c:pt idx="1833">
                  <c:v>23653.373141880002</c:v>
                </c:pt>
                <c:pt idx="1834">
                  <c:v>23990.934022599999</c:v>
                </c:pt>
                <c:pt idx="1835">
                  <c:v>23364.035244119998</c:v>
                </c:pt>
                <c:pt idx="1836">
                  <c:v>23581.038667439996</c:v>
                </c:pt>
                <c:pt idx="1837">
                  <c:v>23026.474363400001</c:v>
                </c:pt>
                <c:pt idx="1838">
                  <c:v>22664.801991200005</c:v>
                </c:pt>
                <c:pt idx="1839">
                  <c:v>21869.122772360002</c:v>
                </c:pt>
                <c:pt idx="1840">
                  <c:v>22881.805414520004</c:v>
                </c:pt>
                <c:pt idx="1841">
                  <c:v>22881.805414520004</c:v>
                </c:pt>
                <c:pt idx="1842">
                  <c:v>24207.937445920001</c:v>
                </c:pt>
                <c:pt idx="1843">
                  <c:v>24449.052360720001</c:v>
                </c:pt>
                <c:pt idx="1844">
                  <c:v>25654.626934720003</c:v>
                </c:pt>
                <c:pt idx="1845">
                  <c:v>25871.630358039998</c:v>
                </c:pt>
                <c:pt idx="1846">
                  <c:v>25678.738426200001</c:v>
                </c:pt>
                <c:pt idx="1847">
                  <c:v>26136.85676432</c:v>
                </c:pt>
                <c:pt idx="1848">
                  <c:v>26329.748696160004</c:v>
                </c:pt>
                <c:pt idx="1849">
                  <c:v>27294.208355360006</c:v>
                </c:pt>
                <c:pt idx="1850">
                  <c:v>26546.752119479996</c:v>
                </c:pt>
                <c:pt idx="1851">
                  <c:v>26884.3130002</c:v>
                </c:pt>
                <c:pt idx="1852">
                  <c:v>26739.64405132</c:v>
                </c:pt>
                <c:pt idx="1853">
                  <c:v>26209.191238759995</c:v>
                </c:pt>
                <c:pt idx="1854">
                  <c:v>27511.211778679997</c:v>
                </c:pt>
                <c:pt idx="1855">
                  <c:v>27776.438184960003</c:v>
                </c:pt>
                <c:pt idx="1856">
                  <c:v>26884.3130002</c:v>
                </c:pt>
                <c:pt idx="1857">
                  <c:v>28861.455301560007</c:v>
                </c:pt>
                <c:pt idx="1858">
                  <c:v>29078.458724880005</c:v>
                </c:pt>
                <c:pt idx="1859">
                  <c:v>30380.479264799997</c:v>
                </c:pt>
                <c:pt idx="1860">
                  <c:v>30452.813739240002</c:v>
                </c:pt>
                <c:pt idx="1861">
                  <c:v>33008.631836119996</c:v>
                </c:pt>
                <c:pt idx="1862">
                  <c:v>32429.956040599998</c:v>
                </c:pt>
                <c:pt idx="1863">
                  <c:v>32140.618142839998</c:v>
                </c:pt>
                <c:pt idx="1864">
                  <c:v>31658.388313240004</c:v>
                </c:pt>
                <c:pt idx="1865">
                  <c:v>29078.458724880005</c:v>
                </c:pt>
                <c:pt idx="1866">
                  <c:v>28499.782929360001</c:v>
                </c:pt>
                <c:pt idx="1867">
                  <c:v>28596.228895280005</c:v>
                </c:pt>
                <c:pt idx="1868">
                  <c:v>28740.897844160005</c:v>
                </c:pt>
                <c:pt idx="1869">
                  <c:v>27969.330116799996</c:v>
                </c:pt>
                <c:pt idx="1870">
                  <c:v>25172.397105120002</c:v>
                </c:pt>
                <c:pt idx="1871">
                  <c:v>24569.60981812</c:v>
                </c:pt>
                <c:pt idx="1872">
                  <c:v>25485.846494360005</c:v>
                </c:pt>
                <c:pt idx="1873">
                  <c:v>25654.626934720003</c:v>
                </c:pt>
                <c:pt idx="1874">
                  <c:v>27125.427915000004</c:v>
                </c:pt>
                <c:pt idx="1875">
                  <c:v>27103.336564549994</c:v>
                </c:pt>
                <c:pt idx="1876">
                  <c:v>27054.720714210005</c:v>
                </c:pt>
                <c:pt idx="1877">
                  <c:v>27467.955442100007</c:v>
                </c:pt>
                <c:pt idx="1878">
                  <c:v>26811.641462509997</c:v>
                </c:pt>
                <c:pt idx="1879">
                  <c:v>27783.958469309997</c:v>
                </c:pt>
                <c:pt idx="1880">
                  <c:v>29898.747959100001</c:v>
                </c:pt>
                <c:pt idx="1881">
                  <c:v>30117.519285630002</c:v>
                </c:pt>
                <c:pt idx="1882">
                  <c:v>30943.988741410005</c:v>
                </c:pt>
                <c:pt idx="1883">
                  <c:v>30214.750986309995</c:v>
                </c:pt>
                <c:pt idx="1884">
                  <c:v>30992.604591750001</c:v>
                </c:pt>
                <c:pt idx="1885">
                  <c:v>30141.827210799998</c:v>
                </c:pt>
                <c:pt idx="1886">
                  <c:v>30093.211360460002</c:v>
                </c:pt>
                <c:pt idx="1887">
                  <c:v>30239.058911479995</c:v>
                </c:pt>
                <c:pt idx="1888">
                  <c:v>33253.241632559992</c:v>
                </c:pt>
                <c:pt idx="1889">
                  <c:v>34274.174489699995</c:v>
                </c:pt>
                <c:pt idx="1890">
                  <c:v>33374.781258410003</c:v>
                </c:pt>
                <c:pt idx="1891">
                  <c:v>32767.083129160004</c:v>
                </c:pt>
              </c:numCache>
            </c:numRef>
          </c:val>
        </c:ser>
        <c:dLbls/>
        <c:marker val="1"/>
        <c:axId val="137862144"/>
        <c:axId val="137880320"/>
      </c:lineChart>
      <c:catAx>
        <c:axId val="137862144"/>
        <c:scaling>
          <c:orientation val="minMax"/>
        </c:scaling>
        <c:axPos val="b"/>
        <c:numFmt formatCode="yyyy\-mm\-dd" sourceLinked="1"/>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7880320"/>
        <c:crosses val="autoZero"/>
        <c:lblAlgn val="ctr"/>
        <c:lblOffset val="100"/>
      </c:catAx>
      <c:valAx>
        <c:axId val="137880320"/>
        <c:scaling>
          <c:orientation val="minMax"/>
        </c:scaling>
        <c:axPos val="l"/>
        <c:majorGridlines>
          <c:spPr>
            <a:ln w="9525" cap="flat" cmpd="sng" algn="ctr">
              <a:solidFill>
                <a:schemeClr val="tx1">
                  <a:lumMod val="15000"/>
                  <a:lumOff val="85000"/>
                </a:schemeClr>
              </a:solidFill>
              <a:round/>
            </a:ln>
            <a:effectLst/>
          </c:spPr>
        </c:majorGridlines>
        <c:numFmt formatCode="###,###,##0.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7862144"/>
        <c:crosses val="autoZero"/>
        <c:crossBetween val="between"/>
      </c:valAx>
      <c:spPr>
        <a:noFill/>
        <a:ln>
          <a:noFill/>
        </a:ln>
        <a:effectLst/>
      </c:spPr>
    </c:plotArea>
    <c:plotVisOnly val="1"/>
    <c:dispBlanksAs val="gap"/>
  </c:chart>
  <c:spPr>
    <a:noFill/>
    <a:ln>
      <a:noFill/>
    </a:ln>
    <a:effectLst/>
  </c:spPr>
  <c:txPr>
    <a:bodyPr/>
    <a:lstStyle/>
    <a:p>
      <a:pPr>
        <a:defRPr/>
      </a:pPr>
      <a:endParaRPr lang="zh-CN"/>
    </a:p>
  </c:txPr>
  <c:externalData r:id="rId2"/>
  <c:userShapes r:id="rId3"/>
</c:chartSpace>
</file>

<file path=ppt/charts/chart8.xml><?xml version="1.0" encoding="utf-8"?>
<c:chartSpace xmlns:c="http://schemas.openxmlformats.org/drawingml/2006/chart" xmlns:a="http://schemas.openxmlformats.org/drawingml/2006/main" xmlns:r="http://schemas.openxmlformats.org/officeDocument/2006/relationships">
  <c:lang val="zh-CN"/>
  <c:clrMapOvr bg1="lt1" tx1="dk1" bg2="lt2" tx2="dk2" accent1="accent1" accent2="accent2" accent3="accent3" accent4="accent4" accent5="accent5" accent6="accent6" hlink="hlink" folHlink="folHlink"/>
  <c:chart>
    <c:autoTitleDeleted val="1"/>
    <c:plotArea>
      <c:layout/>
      <c:lineChart>
        <c:grouping val="standard"/>
        <c:ser>
          <c:idx val="1"/>
          <c:order val="0"/>
          <c:tx>
            <c:strRef>
              <c:f>[报喜鸟.xlsx]报喜鸟!$H$1</c:f>
              <c:strCache>
                <c:ptCount val="1"/>
                <c:pt idx="0">
                  <c:v>总市值（亿元）</c:v>
                </c:pt>
              </c:strCache>
            </c:strRef>
          </c:tx>
          <c:spPr>
            <a:ln w="28575" cap="rnd">
              <a:solidFill>
                <a:srgbClr val="FFC000"/>
              </a:solidFill>
              <a:round/>
            </a:ln>
            <a:effectLst/>
          </c:spPr>
          <c:marker>
            <c:symbol val="none"/>
          </c:marker>
          <c:cat>
            <c:numRef>
              <c:f>[报喜鸟.xlsx]报喜鸟!$C$2:$C$2549</c:f>
              <c:numCache>
                <c:formatCode>yyyy\-mm\-dd</c:formatCode>
                <c:ptCount val="2548"/>
                <c:pt idx="0">
                  <c:v>39310</c:v>
                </c:pt>
                <c:pt idx="1">
                  <c:v>39311</c:v>
                </c:pt>
                <c:pt idx="2">
                  <c:v>39314</c:v>
                </c:pt>
                <c:pt idx="3">
                  <c:v>39315</c:v>
                </c:pt>
                <c:pt idx="4">
                  <c:v>39316</c:v>
                </c:pt>
                <c:pt idx="5">
                  <c:v>39317</c:v>
                </c:pt>
                <c:pt idx="6">
                  <c:v>39318</c:v>
                </c:pt>
                <c:pt idx="7">
                  <c:v>39321</c:v>
                </c:pt>
                <c:pt idx="8">
                  <c:v>39322</c:v>
                </c:pt>
                <c:pt idx="9">
                  <c:v>39323</c:v>
                </c:pt>
                <c:pt idx="10">
                  <c:v>39324</c:v>
                </c:pt>
                <c:pt idx="11">
                  <c:v>39325</c:v>
                </c:pt>
                <c:pt idx="12">
                  <c:v>39328</c:v>
                </c:pt>
                <c:pt idx="13">
                  <c:v>39329</c:v>
                </c:pt>
                <c:pt idx="14">
                  <c:v>39330</c:v>
                </c:pt>
                <c:pt idx="15">
                  <c:v>39331</c:v>
                </c:pt>
                <c:pt idx="16">
                  <c:v>39332</c:v>
                </c:pt>
                <c:pt idx="17">
                  <c:v>39335</c:v>
                </c:pt>
                <c:pt idx="18">
                  <c:v>39336</c:v>
                </c:pt>
                <c:pt idx="19">
                  <c:v>39337</c:v>
                </c:pt>
                <c:pt idx="20">
                  <c:v>39338</c:v>
                </c:pt>
                <c:pt idx="21">
                  <c:v>39339</c:v>
                </c:pt>
                <c:pt idx="22">
                  <c:v>39342</c:v>
                </c:pt>
                <c:pt idx="23">
                  <c:v>39343</c:v>
                </c:pt>
                <c:pt idx="24">
                  <c:v>39344</c:v>
                </c:pt>
                <c:pt idx="25">
                  <c:v>39345</c:v>
                </c:pt>
                <c:pt idx="26">
                  <c:v>39346</c:v>
                </c:pt>
                <c:pt idx="27">
                  <c:v>39349</c:v>
                </c:pt>
                <c:pt idx="28">
                  <c:v>39350</c:v>
                </c:pt>
                <c:pt idx="29">
                  <c:v>39351</c:v>
                </c:pt>
                <c:pt idx="30">
                  <c:v>39352</c:v>
                </c:pt>
                <c:pt idx="31">
                  <c:v>39353</c:v>
                </c:pt>
                <c:pt idx="32">
                  <c:v>39363</c:v>
                </c:pt>
                <c:pt idx="33">
                  <c:v>39364</c:v>
                </c:pt>
                <c:pt idx="34">
                  <c:v>39365</c:v>
                </c:pt>
                <c:pt idx="35">
                  <c:v>39366</c:v>
                </c:pt>
                <c:pt idx="36">
                  <c:v>39367</c:v>
                </c:pt>
                <c:pt idx="37">
                  <c:v>39370</c:v>
                </c:pt>
                <c:pt idx="38">
                  <c:v>39371</c:v>
                </c:pt>
                <c:pt idx="39">
                  <c:v>39372</c:v>
                </c:pt>
                <c:pt idx="40">
                  <c:v>39373</c:v>
                </c:pt>
                <c:pt idx="41">
                  <c:v>39374</c:v>
                </c:pt>
                <c:pt idx="42">
                  <c:v>39377</c:v>
                </c:pt>
                <c:pt idx="43">
                  <c:v>39378</c:v>
                </c:pt>
                <c:pt idx="44">
                  <c:v>39379</c:v>
                </c:pt>
                <c:pt idx="45">
                  <c:v>39380</c:v>
                </c:pt>
                <c:pt idx="46">
                  <c:v>39381</c:v>
                </c:pt>
                <c:pt idx="47">
                  <c:v>39384</c:v>
                </c:pt>
                <c:pt idx="48">
                  <c:v>39385</c:v>
                </c:pt>
                <c:pt idx="49">
                  <c:v>39386</c:v>
                </c:pt>
                <c:pt idx="50">
                  <c:v>39387</c:v>
                </c:pt>
                <c:pt idx="51">
                  <c:v>39388</c:v>
                </c:pt>
                <c:pt idx="52">
                  <c:v>39391</c:v>
                </c:pt>
                <c:pt idx="53">
                  <c:v>39392</c:v>
                </c:pt>
                <c:pt idx="54">
                  <c:v>39393</c:v>
                </c:pt>
                <c:pt idx="55">
                  <c:v>39394</c:v>
                </c:pt>
                <c:pt idx="56">
                  <c:v>39395</c:v>
                </c:pt>
                <c:pt idx="57">
                  <c:v>39398</c:v>
                </c:pt>
                <c:pt idx="58">
                  <c:v>39399</c:v>
                </c:pt>
                <c:pt idx="59">
                  <c:v>39400</c:v>
                </c:pt>
                <c:pt idx="60">
                  <c:v>39401</c:v>
                </c:pt>
                <c:pt idx="61">
                  <c:v>39402</c:v>
                </c:pt>
                <c:pt idx="62">
                  <c:v>39405</c:v>
                </c:pt>
                <c:pt idx="63">
                  <c:v>39406</c:v>
                </c:pt>
                <c:pt idx="64">
                  <c:v>39407</c:v>
                </c:pt>
                <c:pt idx="65">
                  <c:v>39408</c:v>
                </c:pt>
                <c:pt idx="66">
                  <c:v>39409</c:v>
                </c:pt>
                <c:pt idx="67">
                  <c:v>39412</c:v>
                </c:pt>
                <c:pt idx="68">
                  <c:v>39413</c:v>
                </c:pt>
                <c:pt idx="69">
                  <c:v>39414</c:v>
                </c:pt>
                <c:pt idx="70">
                  <c:v>39415</c:v>
                </c:pt>
                <c:pt idx="71">
                  <c:v>39416</c:v>
                </c:pt>
                <c:pt idx="72">
                  <c:v>39419</c:v>
                </c:pt>
                <c:pt idx="73">
                  <c:v>39420</c:v>
                </c:pt>
                <c:pt idx="74">
                  <c:v>39421</c:v>
                </c:pt>
                <c:pt idx="75">
                  <c:v>39422</c:v>
                </c:pt>
                <c:pt idx="76">
                  <c:v>39423</c:v>
                </c:pt>
                <c:pt idx="77">
                  <c:v>39426</c:v>
                </c:pt>
                <c:pt idx="78">
                  <c:v>39427</c:v>
                </c:pt>
                <c:pt idx="79">
                  <c:v>39428</c:v>
                </c:pt>
                <c:pt idx="80">
                  <c:v>39429</c:v>
                </c:pt>
                <c:pt idx="81">
                  <c:v>39430</c:v>
                </c:pt>
                <c:pt idx="82">
                  <c:v>39433</c:v>
                </c:pt>
                <c:pt idx="83">
                  <c:v>39434</c:v>
                </c:pt>
                <c:pt idx="84">
                  <c:v>39435</c:v>
                </c:pt>
                <c:pt idx="85">
                  <c:v>39436</c:v>
                </c:pt>
                <c:pt idx="86">
                  <c:v>39437</c:v>
                </c:pt>
                <c:pt idx="87">
                  <c:v>39440</c:v>
                </c:pt>
                <c:pt idx="88">
                  <c:v>39441</c:v>
                </c:pt>
                <c:pt idx="89">
                  <c:v>39442</c:v>
                </c:pt>
                <c:pt idx="90">
                  <c:v>39443</c:v>
                </c:pt>
                <c:pt idx="91">
                  <c:v>39444</c:v>
                </c:pt>
                <c:pt idx="92">
                  <c:v>39449</c:v>
                </c:pt>
                <c:pt idx="93">
                  <c:v>39450</c:v>
                </c:pt>
                <c:pt idx="94">
                  <c:v>39451</c:v>
                </c:pt>
                <c:pt idx="95">
                  <c:v>39454</c:v>
                </c:pt>
                <c:pt idx="96">
                  <c:v>39455</c:v>
                </c:pt>
                <c:pt idx="97">
                  <c:v>39456</c:v>
                </c:pt>
                <c:pt idx="98">
                  <c:v>39457</c:v>
                </c:pt>
                <c:pt idx="99">
                  <c:v>39458</c:v>
                </c:pt>
                <c:pt idx="100">
                  <c:v>39461</c:v>
                </c:pt>
                <c:pt idx="101">
                  <c:v>39462</c:v>
                </c:pt>
                <c:pt idx="102">
                  <c:v>39463</c:v>
                </c:pt>
                <c:pt idx="103">
                  <c:v>39464</c:v>
                </c:pt>
                <c:pt idx="104">
                  <c:v>39465</c:v>
                </c:pt>
                <c:pt idx="105">
                  <c:v>39468</c:v>
                </c:pt>
                <c:pt idx="106">
                  <c:v>39469</c:v>
                </c:pt>
                <c:pt idx="107">
                  <c:v>39470</c:v>
                </c:pt>
                <c:pt idx="108">
                  <c:v>39471</c:v>
                </c:pt>
                <c:pt idx="109">
                  <c:v>39472</c:v>
                </c:pt>
                <c:pt idx="110">
                  <c:v>39475</c:v>
                </c:pt>
                <c:pt idx="111">
                  <c:v>39476</c:v>
                </c:pt>
                <c:pt idx="112">
                  <c:v>39477</c:v>
                </c:pt>
                <c:pt idx="113">
                  <c:v>39478</c:v>
                </c:pt>
                <c:pt idx="114">
                  <c:v>39479</c:v>
                </c:pt>
                <c:pt idx="115">
                  <c:v>39482</c:v>
                </c:pt>
                <c:pt idx="116">
                  <c:v>39483</c:v>
                </c:pt>
                <c:pt idx="117">
                  <c:v>39491</c:v>
                </c:pt>
                <c:pt idx="118">
                  <c:v>39492</c:v>
                </c:pt>
                <c:pt idx="119">
                  <c:v>39493</c:v>
                </c:pt>
                <c:pt idx="120">
                  <c:v>39496</c:v>
                </c:pt>
                <c:pt idx="121">
                  <c:v>39497</c:v>
                </c:pt>
                <c:pt idx="122">
                  <c:v>39498</c:v>
                </c:pt>
                <c:pt idx="123">
                  <c:v>39499</c:v>
                </c:pt>
                <c:pt idx="124">
                  <c:v>39500</c:v>
                </c:pt>
                <c:pt idx="125">
                  <c:v>39503</c:v>
                </c:pt>
                <c:pt idx="126">
                  <c:v>39504</c:v>
                </c:pt>
                <c:pt idx="127">
                  <c:v>39505</c:v>
                </c:pt>
                <c:pt idx="128">
                  <c:v>39506</c:v>
                </c:pt>
                <c:pt idx="129">
                  <c:v>39507</c:v>
                </c:pt>
                <c:pt idx="130">
                  <c:v>39510</c:v>
                </c:pt>
                <c:pt idx="131">
                  <c:v>39511</c:v>
                </c:pt>
                <c:pt idx="132">
                  <c:v>39512</c:v>
                </c:pt>
                <c:pt idx="133">
                  <c:v>39513</c:v>
                </c:pt>
                <c:pt idx="134">
                  <c:v>39514</c:v>
                </c:pt>
                <c:pt idx="135">
                  <c:v>39517</c:v>
                </c:pt>
                <c:pt idx="136">
                  <c:v>39518</c:v>
                </c:pt>
                <c:pt idx="137">
                  <c:v>39519</c:v>
                </c:pt>
                <c:pt idx="138">
                  <c:v>39520</c:v>
                </c:pt>
                <c:pt idx="139">
                  <c:v>39521</c:v>
                </c:pt>
                <c:pt idx="140">
                  <c:v>39524</c:v>
                </c:pt>
                <c:pt idx="141">
                  <c:v>39525</c:v>
                </c:pt>
                <c:pt idx="142">
                  <c:v>39526</c:v>
                </c:pt>
                <c:pt idx="143">
                  <c:v>39527</c:v>
                </c:pt>
                <c:pt idx="144">
                  <c:v>39528</c:v>
                </c:pt>
                <c:pt idx="145">
                  <c:v>39531</c:v>
                </c:pt>
                <c:pt idx="146">
                  <c:v>39532</c:v>
                </c:pt>
                <c:pt idx="147">
                  <c:v>39533</c:v>
                </c:pt>
                <c:pt idx="148">
                  <c:v>39534</c:v>
                </c:pt>
                <c:pt idx="149">
                  <c:v>39535</c:v>
                </c:pt>
                <c:pt idx="150">
                  <c:v>39538</c:v>
                </c:pt>
                <c:pt idx="151">
                  <c:v>39539</c:v>
                </c:pt>
                <c:pt idx="152">
                  <c:v>39540</c:v>
                </c:pt>
                <c:pt idx="153">
                  <c:v>39541</c:v>
                </c:pt>
                <c:pt idx="154">
                  <c:v>39545</c:v>
                </c:pt>
                <c:pt idx="155">
                  <c:v>39546</c:v>
                </c:pt>
                <c:pt idx="156">
                  <c:v>39547</c:v>
                </c:pt>
                <c:pt idx="157">
                  <c:v>39548</c:v>
                </c:pt>
                <c:pt idx="158">
                  <c:v>39549</c:v>
                </c:pt>
                <c:pt idx="159">
                  <c:v>39552</c:v>
                </c:pt>
                <c:pt idx="160">
                  <c:v>39553</c:v>
                </c:pt>
                <c:pt idx="161">
                  <c:v>39554</c:v>
                </c:pt>
                <c:pt idx="162">
                  <c:v>39555</c:v>
                </c:pt>
                <c:pt idx="163">
                  <c:v>39556</c:v>
                </c:pt>
                <c:pt idx="164">
                  <c:v>39559</c:v>
                </c:pt>
                <c:pt idx="165">
                  <c:v>39560</c:v>
                </c:pt>
                <c:pt idx="166">
                  <c:v>39561</c:v>
                </c:pt>
                <c:pt idx="167">
                  <c:v>39562</c:v>
                </c:pt>
                <c:pt idx="168">
                  <c:v>39563</c:v>
                </c:pt>
                <c:pt idx="169">
                  <c:v>39566</c:v>
                </c:pt>
                <c:pt idx="170">
                  <c:v>39567</c:v>
                </c:pt>
                <c:pt idx="171">
                  <c:v>39568</c:v>
                </c:pt>
                <c:pt idx="172">
                  <c:v>39573</c:v>
                </c:pt>
                <c:pt idx="173">
                  <c:v>39574</c:v>
                </c:pt>
                <c:pt idx="174">
                  <c:v>39575</c:v>
                </c:pt>
                <c:pt idx="175">
                  <c:v>39576</c:v>
                </c:pt>
                <c:pt idx="176">
                  <c:v>39577</c:v>
                </c:pt>
                <c:pt idx="177">
                  <c:v>39580</c:v>
                </c:pt>
                <c:pt idx="178">
                  <c:v>39581</c:v>
                </c:pt>
                <c:pt idx="179">
                  <c:v>39582</c:v>
                </c:pt>
                <c:pt idx="180">
                  <c:v>39583</c:v>
                </c:pt>
                <c:pt idx="181">
                  <c:v>39584</c:v>
                </c:pt>
                <c:pt idx="182">
                  <c:v>39587</c:v>
                </c:pt>
                <c:pt idx="183">
                  <c:v>39588</c:v>
                </c:pt>
                <c:pt idx="184">
                  <c:v>39589</c:v>
                </c:pt>
                <c:pt idx="185">
                  <c:v>39590</c:v>
                </c:pt>
                <c:pt idx="186">
                  <c:v>39591</c:v>
                </c:pt>
                <c:pt idx="187">
                  <c:v>39594</c:v>
                </c:pt>
                <c:pt idx="188">
                  <c:v>39595</c:v>
                </c:pt>
                <c:pt idx="189">
                  <c:v>39596</c:v>
                </c:pt>
                <c:pt idx="190">
                  <c:v>39597</c:v>
                </c:pt>
                <c:pt idx="191">
                  <c:v>39598</c:v>
                </c:pt>
                <c:pt idx="192">
                  <c:v>39601</c:v>
                </c:pt>
                <c:pt idx="193">
                  <c:v>39602</c:v>
                </c:pt>
                <c:pt idx="194">
                  <c:v>39603</c:v>
                </c:pt>
                <c:pt idx="195">
                  <c:v>39604</c:v>
                </c:pt>
                <c:pt idx="196">
                  <c:v>39605</c:v>
                </c:pt>
                <c:pt idx="197">
                  <c:v>39609</c:v>
                </c:pt>
                <c:pt idx="198">
                  <c:v>39610</c:v>
                </c:pt>
                <c:pt idx="199">
                  <c:v>39611</c:v>
                </c:pt>
                <c:pt idx="200">
                  <c:v>39612</c:v>
                </c:pt>
                <c:pt idx="201">
                  <c:v>39615</c:v>
                </c:pt>
                <c:pt idx="202">
                  <c:v>39616</c:v>
                </c:pt>
                <c:pt idx="203">
                  <c:v>39617</c:v>
                </c:pt>
                <c:pt idx="204">
                  <c:v>39618</c:v>
                </c:pt>
                <c:pt idx="205">
                  <c:v>39619</c:v>
                </c:pt>
                <c:pt idx="206">
                  <c:v>39622</c:v>
                </c:pt>
                <c:pt idx="207">
                  <c:v>39623</c:v>
                </c:pt>
                <c:pt idx="208">
                  <c:v>39624</c:v>
                </c:pt>
                <c:pt idx="209">
                  <c:v>39625</c:v>
                </c:pt>
                <c:pt idx="210">
                  <c:v>39626</c:v>
                </c:pt>
                <c:pt idx="211">
                  <c:v>39629</c:v>
                </c:pt>
                <c:pt idx="212">
                  <c:v>39630</c:v>
                </c:pt>
                <c:pt idx="213">
                  <c:v>39631</c:v>
                </c:pt>
                <c:pt idx="214">
                  <c:v>39632</c:v>
                </c:pt>
                <c:pt idx="215">
                  <c:v>39633</c:v>
                </c:pt>
                <c:pt idx="216">
                  <c:v>39636</c:v>
                </c:pt>
                <c:pt idx="217">
                  <c:v>39637</c:v>
                </c:pt>
                <c:pt idx="218">
                  <c:v>39638</c:v>
                </c:pt>
                <c:pt idx="219">
                  <c:v>39639</c:v>
                </c:pt>
                <c:pt idx="220">
                  <c:v>39640</c:v>
                </c:pt>
                <c:pt idx="221">
                  <c:v>39643</c:v>
                </c:pt>
                <c:pt idx="222">
                  <c:v>39644</c:v>
                </c:pt>
                <c:pt idx="223">
                  <c:v>39645</c:v>
                </c:pt>
                <c:pt idx="224">
                  <c:v>39646</c:v>
                </c:pt>
                <c:pt idx="225">
                  <c:v>39647</c:v>
                </c:pt>
                <c:pt idx="226">
                  <c:v>39650</c:v>
                </c:pt>
                <c:pt idx="227">
                  <c:v>39651</c:v>
                </c:pt>
                <c:pt idx="228">
                  <c:v>39652</c:v>
                </c:pt>
                <c:pt idx="229">
                  <c:v>39653</c:v>
                </c:pt>
                <c:pt idx="230">
                  <c:v>39654</c:v>
                </c:pt>
                <c:pt idx="231">
                  <c:v>39657</c:v>
                </c:pt>
                <c:pt idx="232">
                  <c:v>39658</c:v>
                </c:pt>
                <c:pt idx="233">
                  <c:v>39659</c:v>
                </c:pt>
                <c:pt idx="234">
                  <c:v>39660</c:v>
                </c:pt>
                <c:pt idx="235">
                  <c:v>39661</c:v>
                </c:pt>
                <c:pt idx="236">
                  <c:v>39664</c:v>
                </c:pt>
                <c:pt idx="237">
                  <c:v>39665</c:v>
                </c:pt>
                <c:pt idx="238">
                  <c:v>39666</c:v>
                </c:pt>
                <c:pt idx="239">
                  <c:v>39667</c:v>
                </c:pt>
                <c:pt idx="240">
                  <c:v>39668</c:v>
                </c:pt>
                <c:pt idx="241">
                  <c:v>39671</c:v>
                </c:pt>
                <c:pt idx="242">
                  <c:v>39672</c:v>
                </c:pt>
                <c:pt idx="243">
                  <c:v>39673</c:v>
                </c:pt>
                <c:pt idx="244">
                  <c:v>39674</c:v>
                </c:pt>
                <c:pt idx="245">
                  <c:v>39675</c:v>
                </c:pt>
                <c:pt idx="246">
                  <c:v>39678</c:v>
                </c:pt>
                <c:pt idx="247">
                  <c:v>39679</c:v>
                </c:pt>
                <c:pt idx="248">
                  <c:v>39680</c:v>
                </c:pt>
                <c:pt idx="249">
                  <c:v>39681</c:v>
                </c:pt>
                <c:pt idx="250">
                  <c:v>39682</c:v>
                </c:pt>
                <c:pt idx="251">
                  <c:v>39685</c:v>
                </c:pt>
                <c:pt idx="252">
                  <c:v>39686</c:v>
                </c:pt>
                <c:pt idx="253">
                  <c:v>39687</c:v>
                </c:pt>
                <c:pt idx="254">
                  <c:v>39688</c:v>
                </c:pt>
                <c:pt idx="255">
                  <c:v>39689</c:v>
                </c:pt>
                <c:pt idx="256">
                  <c:v>39692</c:v>
                </c:pt>
                <c:pt idx="257">
                  <c:v>39693</c:v>
                </c:pt>
                <c:pt idx="258">
                  <c:v>39694</c:v>
                </c:pt>
                <c:pt idx="259">
                  <c:v>39695</c:v>
                </c:pt>
                <c:pt idx="260">
                  <c:v>39696</c:v>
                </c:pt>
                <c:pt idx="261">
                  <c:v>39699</c:v>
                </c:pt>
                <c:pt idx="262">
                  <c:v>39700</c:v>
                </c:pt>
                <c:pt idx="263">
                  <c:v>39701</c:v>
                </c:pt>
                <c:pt idx="264">
                  <c:v>39702</c:v>
                </c:pt>
                <c:pt idx="265">
                  <c:v>39703</c:v>
                </c:pt>
                <c:pt idx="266">
                  <c:v>39707</c:v>
                </c:pt>
                <c:pt idx="267">
                  <c:v>39708</c:v>
                </c:pt>
                <c:pt idx="268">
                  <c:v>39709</c:v>
                </c:pt>
                <c:pt idx="269">
                  <c:v>39710</c:v>
                </c:pt>
                <c:pt idx="270">
                  <c:v>39713</c:v>
                </c:pt>
                <c:pt idx="271">
                  <c:v>39714</c:v>
                </c:pt>
                <c:pt idx="272">
                  <c:v>39715</c:v>
                </c:pt>
                <c:pt idx="273">
                  <c:v>39716</c:v>
                </c:pt>
                <c:pt idx="274">
                  <c:v>39717</c:v>
                </c:pt>
                <c:pt idx="275">
                  <c:v>39727</c:v>
                </c:pt>
                <c:pt idx="276">
                  <c:v>39728</c:v>
                </c:pt>
                <c:pt idx="277">
                  <c:v>39729</c:v>
                </c:pt>
                <c:pt idx="278">
                  <c:v>39730</c:v>
                </c:pt>
                <c:pt idx="279">
                  <c:v>39731</c:v>
                </c:pt>
                <c:pt idx="280">
                  <c:v>39734</c:v>
                </c:pt>
                <c:pt idx="281">
                  <c:v>39735</c:v>
                </c:pt>
                <c:pt idx="282">
                  <c:v>39736</c:v>
                </c:pt>
                <c:pt idx="283">
                  <c:v>39737</c:v>
                </c:pt>
                <c:pt idx="284">
                  <c:v>39738</c:v>
                </c:pt>
                <c:pt idx="285">
                  <c:v>39741</c:v>
                </c:pt>
                <c:pt idx="286">
                  <c:v>39742</c:v>
                </c:pt>
                <c:pt idx="287">
                  <c:v>39743</c:v>
                </c:pt>
                <c:pt idx="288">
                  <c:v>39744</c:v>
                </c:pt>
                <c:pt idx="289">
                  <c:v>39745</c:v>
                </c:pt>
                <c:pt idx="290">
                  <c:v>39748</c:v>
                </c:pt>
                <c:pt idx="291">
                  <c:v>39749</c:v>
                </c:pt>
                <c:pt idx="292">
                  <c:v>39750</c:v>
                </c:pt>
                <c:pt idx="293">
                  <c:v>39751</c:v>
                </c:pt>
                <c:pt idx="294">
                  <c:v>39752</c:v>
                </c:pt>
                <c:pt idx="295">
                  <c:v>39755</c:v>
                </c:pt>
                <c:pt idx="296">
                  <c:v>39756</c:v>
                </c:pt>
                <c:pt idx="297">
                  <c:v>39757</c:v>
                </c:pt>
                <c:pt idx="298">
                  <c:v>39758</c:v>
                </c:pt>
                <c:pt idx="299">
                  <c:v>39759</c:v>
                </c:pt>
                <c:pt idx="300">
                  <c:v>39762</c:v>
                </c:pt>
                <c:pt idx="301">
                  <c:v>39763</c:v>
                </c:pt>
                <c:pt idx="302">
                  <c:v>39764</c:v>
                </c:pt>
                <c:pt idx="303">
                  <c:v>39765</c:v>
                </c:pt>
                <c:pt idx="304">
                  <c:v>39766</c:v>
                </c:pt>
                <c:pt idx="305">
                  <c:v>39769</c:v>
                </c:pt>
                <c:pt idx="306">
                  <c:v>39770</c:v>
                </c:pt>
                <c:pt idx="307">
                  <c:v>39771</c:v>
                </c:pt>
                <c:pt idx="308">
                  <c:v>39772</c:v>
                </c:pt>
                <c:pt idx="309">
                  <c:v>39773</c:v>
                </c:pt>
                <c:pt idx="310">
                  <c:v>39776</c:v>
                </c:pt>
                <c:pt idx="311">
                  <c:v>39777</c:v>
                </c:pt>
                <c:pt idx="312">
                  <c:v>39778</c:v>
                </c:pt>
                <c:pt idx="313">
                  <c:v>39779</c:v>
                </c:pt>
                <c:pt idx="314">
                  <c:v>39780</c:v>
                </c:pt>
                <c:pt idx="315">
                  <c:v>39783</c:v>
                </c:pt>
                <c:pt idx="316">
                  <c:v>39784</c:v>
                </c:pt>
                <c:pt idx="317">
                  <c:v>39785</c:v>
                </c:pt>
                <c:pt idx="318">
                  <c:v>39786</c:v>
                </c:pt>
                <c:pt idx="319">
                  <c:v>39787</c:v>
                </c:pt>
                <c:pt idx="320">
                  <c:v>39790</c:v>
                </c:pt>
                <c:pt idx="321">
                  <c:v>39791</c:v>
                </c:pt>
                <c:pt idx="322">
                  <c:v>39792</c:v>
                </c:pt>
                <c:pt idx="323">
                  <c:v>39793</c:v>
                </c:pt>
                <c:pt idx="324">
                  <c:v>39794</c:v>
                </c:pt>
                <c:pt idx="325">
                  <c:v>39797</c:v>
                </c:pt>
                <c:pt idx="326">
                  <c:v>39798</c:v>
                </c:pt>
                <c:pt idx="327">
                  <c:v>39799</c:v>
                </c:pt>
                <c:pt idx="328">
                  <c:v>39800</c:v>
                </c:pt>
                <c:pt idx="329">
                  <c:v>39801</c:v>
                </c:pt>
                <c:pt idx="330">
                  <c:v>39804</c:v>
                </c:pt>
                <c:pt idx="331">
                  <c:v>39805</c:v>
                </c:pt>
                <c:pt idx="332">
                  <c:v>39806</c:v>
                </c:pt>
                <c:pt idx="333">
                  <c:v>39807</c:v>
                </c:pt>
                <c:pt idx="334">
                  <c:v>39808</c:v>
                </c:pt>
                <c:pt idx="335">
                  <c:v>39811</c:v>
                </c:pt>
                <c:pt idx="336">
                  <c:v>39812</c:v>
                </c:pt>
                <c:pt idx="337">
                  <c:v>39813</c:v>
                </c:pt>
                <c:pt idx="338">
                  <c:v>39818</c:v>
                </c:pt>
                <c:pt idx="339">
                  <c:v>39819</c:v>
                </c:pt>
                <c:pt idx="340">
                  <c:v>39820</c:v>
                </c:pt>
                <c:pt idx="341">
                  <c:v>39821</c:v>
                </c:pt>
                <c:pt idx="342">
                  <c:v>39822</c:v>
                </c:pt>
                <c:pt idx="343">
                  <c:v>39825</c:v>
                </c:pt>
                <c:pt idx="344">
                  <c:v>39826</c:v>
                </c:pt>
                <c:pt idx="345">
                  <c:v>39827</c:v>
                </c:pt>
                <c:pt idx="346">
                  <c:v>39828</c:v>
                </c:pt>
                <c:pt idx="347">
                  <c:v>39829</c:v>
                </c:pt>
                <c:pt idx="348">
                  <c:v>39832</c:v>
                </c:pt>
                <c:pt idx="349">
                  <c:v>39833</c:v>
                </c:pt>
                <c:pt idx="350">
                  <c:v>39834</c:v>
                </c:pt>
                <c:pt idx="351">
                  <c:v>39835</c:v>
                </c:pt>
                <c:pt idx="352">
                  <c:v>39836</c:v>
                </c:pt>
                <c:pt idx="353">
                  <c:v>39846</c:v>
                </c:pt>
                <c:pt idx="354">
                  <c:v>39847</c:v>
                </c:pt>
                <c:pt idx="355">
                  <c:v>39848</c:v>
                </c:pt>
                <c:pt idx="356">
                  <c:v>39849</c:v>
                </c:pt>
                <c:pt idx="357">
                  <c:v>39850</c:v>
                </c:pt>
                <c:pt idx="358">
                  <c:v>39853</c:v>
                </c:pt>
                <c:pt idx="359">
                  <c:v>39854</c:v>
                </c:pt>
                <c:pt idx="360">
                  <c:v>39855</c:v>
                </c:pt>
                <c:pt idx="361">
                  <c:v>39856</c:v>
                </c:pt>
                <c:pt idx="362">
                  <c:v>39857</c:v>
                </c:pt>
                <c:pt idx="363">
                  <c:v>39860</c:v>
                </c:pt>
                <c:pt idx="364">
                  <c:v>39861</c:v>
                </c:pt>
                <c:pt idx="365">
                  <c:v>39862</c:v>
                </c:pt>
                <c:pt idx="366">
                  <c:v>39863</c:v>
                </c:pt>
                <c:pt idx="367">
                  <c:v>39864</c:v>
                </c:pt>
                <c:pt idx="368">
                  <c:v>39867</c:v>
                </c:pt>
                <c:pt idx="369">
                  <c:v>39868</c:v>
                </c:pt>
                <c:pt idx="370">
                  <c:v>39869</c:v>
                </c:pt>
                <c:pt idx="371">
                  <c:v>39870</c:v>
                </c:pt>
                <c:pt idx="372">
                  <c:v>39871</c:v>
                </c:pt>
                <c:pt idx="373">
                  <c:v>39874</c:v>
                </c:pt>
                <c:pt idx="374">
                  <c:v>39875</c:v>
                </c:pt>
                <c:pt idx="375">
                  <c:v>39876</c:v>
                </c:pt>
                <c:pt idx="376">
                  <c:v>39877</c:v>
                </c:pt>
                <c:pt idx="377">
                  <c:v>39878</c:v>
                </c:pt>
                <c:pt idx="378">
                  <c:v>39881</c:v>
                </c:pt>
                <c:pt idx="379">
                  <c:v>39882</c:v>
                </c:pt>
                <c:pt idx="380">
                  <c:v>39883</c:v>
                </c:pt>
                <c:pt idx="381">
                  <c:v>39884</c:v>
                </c:pt>
                <c:pt idx="382">
                  <c:v>39885</c:v>
                </c:pt>
                <c:pt idx="383">
                  <c:v>39888</c:v>
                </c:pt>
                <c:pt idx="384">
                  <c:v>39889</c:v>
                </c:pt>
                <c:pt idx="385">
                  <c:v>39890</c:v>
                </c:pt>
                <c:pt idx="386">
                  <c:v>39891</c:v>
                </c:pt>
                <c:pt idx="387">
                  <c:v>39892</c:v>
                </c:pt>
                <c:pt idx="388">
                  <c:v>39895</c:v>
                </c:pt>
                <c:pt idx="389">
                  <c:v>39896</c:v>
                </c:pt>
                <c:pt idx="390">
                  <c:v>39897</c:v>
                </c:pt>
                <c:pt idx="391">
                  <c:v>39898</c:v>
                </c:pt>
                <c:pt idx="392">
                  <c:v>39899</c:v>
                </c:pt>
                <c:pt idx="393">
                  <c:v>39902</c:v>
                </c:pt>
                <c:pt idx="394">
                  <c:v>39903</c:v>
                </c:pt>
                <c:pt idx="395">
                  <c:v>39904</c:v>
                </c:pt>
                <c:pt idx="396">
                  <c:v>39905</c:v>
                </c:pt>
                <c:pt idx="397">
                  <c:v>39906</c:v>
                </c:pt>
                <c:pt idx="398">
                  <c:v>39910</c:v>
                </c:pt>
                <c:pt idx="399">
                  <c:v>39911</c:v>
                </c:pt>
                <c:pt idx="400">
                  <c:v>39912</c:v>
                </c:pt>
                <c:pt idx="401">
                  <c:v>39913</c:v>
                </c:pt>
                <c:pt idx="402">
                  <c:v>39916</c:v>
                </c:pt>
                <c:pt idx="403">
                  <c:v>39917</c:v>
                </c:pt>
                <c:pt idx="404">
                  <c:v>39918</c:v>
                </c:pt>
                <c:pt idx="405">
                  <c:v>39919</c:v>
                </c:pt>
                <c:pt idx="406">
                  <c:v>39920</c:v>
                </c:pt>
                <c:pt idx="407">
                  <c:v>39923</c:v>
                </c:pt>
                <c:pt idx="408">
                  <c:v>39924</c:v>
                </c:pt>
                <c:pt idx="409">
                  <c:v>39925</c:v>
                </c:pt>
                <c:pt idx="410">
                  <c:v>39926</c:v>
                </c:pt>
                <c:pt idx="411">
                  <c:v>39927</c:v>
                </c:pt>
                <c:pt idx="412">
                  <c:v>39930</c:v>
                </c:pt>
                <c:pt idx="413">
                  <c:v>39931</c:v>
                </c:pt>
                <c:pt idx="414">
                  <c:v>39932</c:v>
                </c:pt>
                <c:pt idx="415">
                  <c:v>39933</c:v>
                </c:pt>
                <c:pt idx="416">
                  <c:v>39937</c:v>
                </c:pt>
                <c:pt idx="417">
                  <c:v>39938</c:v>
                </c:pt>
                <c:pt idx="418">
                  <c:v>39939</c:v>
                </c:pt>
                <c:pt idx="419">
                  <c:v>39940</c:v>
                </c:pt>
                <c:pt idx="420">
                  <c:v>39941</c:v>
                </c:pt>
                <c:pt idx="421">
                  <c:v>39944</c:v>
                </c:pt>
                <c:pt idx="422">
                  <c:v>39945</c:v>
                </c:pt>
                <c:pt idx="423">
                  <c:v>39946</c:v>
                </c:pt>
                <c:pt idx="424">
                  <c:v>39947</c:v>
                </c:pt>
                <c:pt idx="425">
                  <c:v>39948</c:v>
                </c:pt>
                <c:pt idx="426">
                  <c:v>39951</c:v>
                </c:pt>
                <c:pt idx="427">
                  <c:v>39952</c:v>
                </c:pt>
                <c:pt idx="428">
                  <c:v>39953</c:v>
                </c:pt>
                <c:pt idx="429">
                  <c:v>39954</c:v>
                </c:pt>
                <c:pt idx="430">
                  <c:v>39955</c:v>
                </c:pt>
                <c:pt idx="431">
                  <c:v>39958</c:v>
                </c:pt>
                <c:pt idx="432">
                  <c:v>39959</c:v>
                </c:pt>
                <c:pt idx="433">
                  <c:v>39960</c:v>
                </c:pt>
                <c:pt idx="434">
                  <c:v>39965</c:v>
                </c:pt>
                <c:pt idx="435">
                  <c:v>39966</c:v>
                </c:pt>
                <c:pt idx="436">
                  <c:v>39967</c:v>
                </c:pt>
                <c:pt idx="437">
                  <c:v>39968</c:v>
                </c:pt>
                <c:pt idx="438">
                  <c:v>39969</c:v>
                </c:pt>
                <c:pt idx="439">
                  <c:v>39972</c:v>
                </c:pt>
                <c:pt idx="440">
                  <c:v>39973</c:v>
                </c:pt>
                <c:pt idx="441">
                  <c:v>39974</c:v>
                </c:pt>
                <c:pt idx="442">
                  <c:v>39975</c:v>
                </c:pt>
                <c:pt idx="443">
                  <c:v>39976</c:v>
                </c:pt>
                <c:pt idx="444">
                  <c:v>39979</c:v>
                </c:pt>
                <c:pt idx="445">
                  <c:v>39980</c:v>
                </c:pt>
                <c:pt idx="446">
                  <c:v>39981</c:v>
                </c:pt>
                <c:pt idx="447">
                  <c:v>39982</c:v>
                </c:pt>
                <c:pt idx="448">
                  <c:v>39983</c:v>
                </c:pt>
                <c:pt idx="449">
                  <c:v>39986</c:v>
                </c:pt>
                <c:pt idx="450">
                  <c:v>39987</c:v>
                </c:pt>
                <c:pt idx="451">
                  <c:v>39988</c:v>
                </c:pt>
                <c:pt idx="452">
                  <c:v>39989</c:v>
                </c:pt>
                <c:pt idx="453">
                  <c:v>39990</c:v>
                </c:pt>
                <c:pt idx="454">
                  <c:v>39993</c:v>
                </c:pt>
                <c:pt idx="455">
                  <c:v>39994</c:v>
                </c:pt>
                <c:pt idx="456">
                  <c:v>39995</c:v>
                </c:pt>
                <c:pt idx="457">
                  <c:v>39996</c:v>
                </c:pt>
                <c:pt idx="458">
                  <c:v>39997</c:v>
                </c:pt>
                <c:pt idx="459">
                  <c:v>40000</c:v>
                </c:pt>
                <c:pt idx="460">
                  <c:v>40001</c:v>
                </c:pt>
                <c:pt idx="461">
                  <c:v>40002</c:v>
                </c:pt>
                <c:pt idx="462">
                  <c:v>40003</c:v>
                </c:pt>
                <c:pt idx="463">
                  <c:v>40004</c:v>
                </c:pt>
                <c:pt idx="464">
                  <c:v>40007</c:v>
                </c:pt>
                <c:pt idx="465">
                  <c:v>40008</c:v>
                </c:pt>
                <c:pt idx="466">
                  <c:v>40009</c:v>
                </c:pt>
                <c:pt idx="467">
                  <c:v>40010</c:v>
                </c:pt>
                <c:pt idx="468">
                  <c:v>40011</c:v>
                </c:pt>
                <c:pt idx="469">
                  <c:v>40014</c:v>
                </c:pt>
                <c:pt idx="470">
                  <c:v>40015</c:v>
                </c:pt>
                <c:pt idx="471">
                  <c:v>40016</c:v>
                </c:pt>
                <c:pt idx="472">
                  <c:v>40017</c:v>
                </c:pt>
                <c:pt idx="473">
                  <c:v>40018</c:v>
                </c:pt>
                <c:pt idx="474">
                  <c:v>40021</c:v>
                </c:pt>
                <c:pt idx="475">
                  <c:v>40022</c:v>
                </c:pt>
                <c:pt idx="476">
                  <c:v>40023</c:v>
                </c:pt>
                <c:pt idx="477">
                  <c:v>40024</c:v>
                </c:pt>
                <c:pt idx="478">
                  <c:v>40025</c:v>
                </c:pt>
                <c:pt idx="479">
                  <c:v>40028</c:v>
                </c:pt>
                <c:pt idx="480">
                  <c:v>40029</c:v>
                </c:pt>
                <c:pt idx="481">
                  <c:v>40030</c:v>
                </c:pt>
                <c:pt idx="482">
                  <c:v>40031</c:v>
                </c:pt>
                <c:pt idx="483">
                  <c:v>40032</c:v>
                </c:pt>
                <c:pt idx="484">
                  <c:v>40035</c:v>
                </c:pt>
                <c:pt idx="485">
                  <c:v>40036</c:v>
                </c:pt>
                <c:pt idx="486">
                  <c:v>40037</c:v>
                </c:pt>
                <c:pt idx="487">
                  <c:v>40038</c:v>
                </c:pt>
                <c:pt idx="488">
                  <c:v>40039</c:v>
                </c:pt>
                <c:pt idx="489">
                  <c:v>40042</c:v>
                </c:pt>
                <c:pt idx="490">
                  <c:v>40043</c:v>
                </c:pt>
                <c:pt idx="491">
                  <c:v>40044</c:v>
                </c:pt>
                <c:pt idx="492">
                  <c:v>40045</c:v>
                </c:pt>
                <c:pt idx="493">
                  <c:v>40046</c:v>
                </c:pt>
                <c:pt idx="494">
                  <c:v>40049</c:v>
                </c:pt>
                <c:pt idx="495">
                  <c:v>40050</c:v>
                </c:pt>
                <c:pt idx="496">
                  <c:v>40051</c:v>
                </c:pt>
                <c:pt idx="497">
                  <c:v>40052</c:v>
                </c:pt>
                <c:pt idx="498">
                  <c:v>40053</c:v>
                </c:pt>
                <c:pt idx="499">
                  <c:v>40056</c:v>
                </c:pt>
                <c:pt idx="500">
                  <c:v>40057</c:v>
                </c:pt>
                <c:pt idx="501">
                  <c:v>40058</c:v>
                </c:pt>
                <c:pt idx="502">
                  <c:v>40059</c:v>
                </c:pt>
                <c:pt idx="503">
                  <c:v>40060</c:v>
                </c:pt>
                <c:pt idx="504">
                  <c:v>40063</c:v>
                </c:pt>
                <c:pt idx="505">
                  <c:v>40064</c:v>
                </c:pt>
                <c:pt idx="506">
                  <c:v>40065</c:v>
                </c:pt>
                <c:pt idx="507">
                  <c:v>40066</c:v>
                </c:pt>
                <c:pt idx="508">
                  <c:v>40067</c:v>
                </c:pt>
                <c:pt idx="509">
                  <c:v>40070</c:v>
                </c:pt>
                <c:pt idx="510">
                  <c:v>40071</c:v>
                </c:pt>
                <c:pt idx="511">
                  <c:v>40072</c:v>
                </c:pt>
                <c:pt idx="512">
                  <c:v>40073</c:v>
                </c:pt>
                <c:pt idx="513">
                  <c:v>40074</c:v>
                </c:pt>
                <c:pt idx="514">
                  <c:v>40077</c:v>
                </c:pt>
                <c:pt idx="515">
                  <c:v>40078</c:v>
                </c:pt>
                <c:pt idx="516">
                  <c:v>40079</c:v>
                </c:pt>
                <c:pt idx="517">
                  <c:v>40080</c:v>
                </c:pt>
                <c:pt idx="518">
                  <c:v>40081</c:v>
                </c:pt>
                <c:pt idx="519">
                  <c:v>40084</c:v>
                </c:pt>
                <c:pt idx="520">
                  <c:v>40085</c:v>
                </c:pt>
                <c:pt idx="521">
                  <c:v>40086</c:v>
                </c:pt>
                <c:pt idx="522">
                  <c:v>40095</c:v>
                </c:pt>
                <c:pt idx="523">
                  <c:v>40098</c:v>
                </c:pt>
                <c:pt idx="524">
                  <c:v>40099</c:v>
                </c:pt>
                <c:pt idx="525">
                  <c:v>40100</c:v>
                </c:pt>
                <c:pt idx="526">
                  <c:v>40101</c:v>
                </c:pt>
                <c:pt idx="527">
                  <c:v>40102</c:v>
                </c:pt>
                <c:pt idx="528">
                  <c:v>40105</c:v>
                </c:pt>
                <c:pt idx="529">
                  <c:v>40106</c:v>
                </c:pt>
                <c:pt idx="530">
                  <c:v>40107</c:v>
                </c:pt>
                <c:pt idx="531">
                  <c:v>40108</c:v>
                </c:pt>
                <c:pt idx="532">
                  <c:v>40109</c:v>
                </c:pt>
                <c:pt idx="533">
                  <c:v>40112</c:v>
                </c:pt>
                <c:pt idx="534">
                  <c:v>40113</c:v>
                </c:pt>
                <c:pt idx="535">
                  <c:v>40114</c:v>
                </c:pt>
                <c:pt idx="536">
                  <c:v>40115</c:v>
                </c:pt>
                <c:pt idx="537">
                  <c:v>40116</c:v>
                </c:pt>
                <c:pt idx="538">
                  <c:v>40119</c:v>
                </c:pt>
                <c:pt idx="539">
                  <c:v>40120</c:v>
                </c:pt>
                <c:pt idx="540">
                  <c:v>40121</c:v>
                </c:pt>
                <c:pt idx="541">
                  <c:v>40122</c:v>
                </c:pt>
                <c:pt idx="542">
                  <c:v>40123</c:v>
                </c:pt>
                <c:pt idx="543">
                  <c:v>40126</c:v>
                </c:pt>
                <c:pt idx="544">
                  <c:v>40127</c:v>
                </c:pt>
                <c:pt idx="545">
                  <c:v>40128</c:v>
                </c:pt>
                <c:pt idx="546">
                  <c:v>40129</c:v>
                </c:pt>
                <c:pt idx="547">
                  <c:v>40130</c:v>
                </c:pt>
                <c:pt idx="548">
                  <c:v>40133</c:v>
                </c:pt>
                <c:pt idx="549">
                  <c:v>40134</c:v>
                </c:pt>
                <c:pt idx="550">
                  <c:v>40135</c:v>
                </c:pt>
                <c:pt idx="551">
                  <c:v>40136</c:v>
                </c:pt>
                <c:pt idx="552">
                  <c:v>40137</c:v>
                </c:pt>
                <c:pt idx="553">
                  <c:v>40140</c:v>
                </c:pt>
                <c:pt idx="554">
                  <c:v>40141</c:v>
                </c:pt>
                <c:pt idx="555">
                  <c:v>40142</c:v>
                </c:pt>
                <c:pt idx="556">
                  <c:v>40143</c:v>
                </c:pt>
                <c:pt idx="557">
                  <c:v>40144</c:v>
                </c:pt>
                <c:pt idx="558">
                  <c:v>40147</c:v>
                </c:pt>
                <c:pt idx="559">
                  <c:v>40148</c:v>
                </c:pt>
                <c:pt idx="560">
                  <c:v>40149</c:v>
                </c:pt>
                <c:pt idx="561">
                  <c:v>40150</c:v>
                </c:pt>
                <c:pt idx="562">
                  <c:v>40151</c:v>
                </c:pt>
                <c:pt idx="563">
                  <c:v>40154</c:v>
                </c:pt>
                <c:pt idx="564">
                  <c:v>40155</c:v>
                </c:pt>
                <c:pt idx="565">
                  <c:v>40156</c:v>
                </c:pt>
                <c:pt idx="566">
                  <c:v>40157</c:v>
                </c:pt>
                <c:pt idx="567">
                  <c:v>40158</c:v>
                </c:pt>
                <c:pt idx="568">
                  <c:v>40161</c:v>
                </c:pt>
                <c:pt idx="569">
                  <c:v>40162</c:v>
                </c:pt>
                <c:pt idx="570">
                  <c:v>40163</c:v>
                </c:pt>
                <c:pt idx="571">
                  <c:v>40164</c:v>
                </c:pt>
                <c:pt idx="572">
                  <c:v>40165</c:v>
                </c:pt>
                <c:pt idx="573">
                  <c:v>40168</c:v>
                </c:pt>
                <c:pt idx="574">
                  <c:v>40169</c:v>
                </c:pt>
                <c:pt idx="575">
                  <c:v>40170</c:v>
                </c:pt>
                <c:pt idx="576">
                  <c:v>40171</c:v>
                </c:pt>
                <c:pt idx="577">
                  <c:v>40172</c:v>
                </c:pt>
                <c:pt idx="578">
                  <c:v>40175</c:v>
                </c:pt>
                <c:pt idx="579">
                  <c:v>40176</c:v>
                </c:pt>
                <c:pt idx="580">
                  <c:v>40177</c:v>
                </c:pt>
                <c:pt idx="581">
                  <c:v>40178</c:v>
                </c:pt>
                <c:pt idx="582">
                  <c:v>40182</c:v>
                </c:pt>
                <c:pt idx="583">
                  <c:v>40183</c:v>
                </c:pt>
                <c:pt idx="584">
                  <c:v>40184</c:v>
                </c:pt>
                <c:pt idx="585">
                  <c:v>40185</c:v>
                </c:pt>
                <c:pt idx="586">
                  <c:v>40186</c:v>
                </c:pt>
                <c:pt idx="587">
                  <c:v>40189</c:v>
                </c:pt>
                <c:pt idx="588">
                  <c:v>40190</c:v>
                </c:pt>
                <c:pt idx="589">
                  <c:v>40191</c:v>
                </c:pt>
                <c:pt idx="590">
                  <c:v>40192</c:v>
                </c:pt>
                <c:pt idx="591">
                  <c:v>40193</c:v>
                </c:pt>
                <c:pt idx="592">
                  <c:v>40196</c:v>
                </c:pt>
                <c:pt idx="593">
                  <c:v>40197</c:v>
                </c:pt>
                <c:pt idx="594">
                  <c:v>40198</c:v>
                </c:pt>
                <c:pt idx="595">
                  <c:v>40199</c:v>
                </c:pt>
                <c:pt idx="596">
                  <c:v>40200</c:v>
                </c:pt>
                <c:pt idx="597">
                  <c:v>40203</c:v>
                </c:pt>
                <c:pt idx="598">
                  <c:v>40204</c:v>
                </c:pt>
                <c:pt idx="599">
                  <c:v>40205</c:v>
                </c:pt>
                <c:pt idx="600">
                  <c:v>40206</c:v>
                </c:pt>
                <c:pt idx="601">
                  <c:v>40207</c:v>
                </c:pt>
                <c:pt idx="602">
                  <c:v>40210</c:v>
                </c:pt>
                <c:pt idx="603">
                  <c:v>40211</c:v>
                </c:pt>
                <c:pt idx="604">
                  <c:v>40212</c:v>
                </c:pt>
                <c:pt idx="605">
                  <c:v>40213</c:v>
                </c:pt>
                <c:pt idx="606">
                  <c:v>40214</c:v>
                </c:pt>
                <c:pt idx="607">
                  <c:v>40217</c:v>
                </c:pt>
                <c:pt idx="608">
                  <c:v>40218</c:v>
                </c:pt>
                <c:pt idx="609">
                  <c:v>40219</c:v>
                </c:pt>
                <c:pt idx="610">
                  <c:v>40220</c:v>
                </c:pt>
                <c:pt idx="611">
                  <c:v>40221</c:v>
                </c:pt>
                <c:pt idx="612">
                  <c:v>40231</c:v>
                </c:pt>
                <c:pt idx="613">
                  <c:v>40232</c:v>
                </c:pt>
                <c:pt idx="614">
                  <c:v>40233</c:v>
                </c:pt>
                <c:pt idx="615">
                  <c:v>40234</c:v>
                </c:pt>
                <c:pt idx="616">
                  <c:v>40235</c:v>
                </c:pt>
                <c:pt idx="617">
                  <c:v>40238</c:v>
                </c:pt>
                <c:pt idx="618">
                  <c:v>40239</c:v>
                </c:pt>
                <c:pt idx="619">
                  <c:v>40240</c:v>
                </c:pt>
                <c:pt idx="620">
                  <c:v>40241</c:v>
                </c:pt>
                <c:pt idx="621">
                  <c:v>40242</c:v>
                </c:pt>
                <c:pt idx="622">
                  <c:v>40245</c:v>
                </c:pt>
                <c:pt idx="623">
                  <c:v>40246</c:v>
                </c:pt>
                <c:pt idx="624">
                  <c:v>40247</c:v>
                </c:pt>
                <c:pt idx="625">
                  <c:v>40248</c:v>
                </c:pt>
                <c:pt idx="626">
                  <c:v>40249</c:v>
                </c:pt>
                <c:pt idx="627">
                  <c:v>40252</c:v>
                </c:pt>
                <c:pt idx="628">
                  <c:v>40253</c:v>
                </c:pt>
                <c:pt idx="629">
                  <c:v>40254</c:v>
                </c:pt>
                <c:pt idx="630">
                  <c:v>40255</c:v>
                </c:pt>
                <c:pt idx="631">
                  <c:v>40256</c:v>
                </c:pt>
                <c:pt idx="632">
                  <c:v>40259</c:v>
                </c:pt>
                <c:pt idx="633">
                  <c:v>40260</c:v>
                </c:pt>
                <c:pt idx="634">
                  <c:v>40261</c:v>
                </c:pt>
                <c:pt idx="635">
                  <c:v>40262</c:v>
                </c:pt>
                <c:pt idx="636">
                  <c:v>40263</c:v>
                </c:pt>
                <c:pt idx="637">
                  <c:v>40266</c:v>
                </c:pt>
                <c:pt idx="638">
                  <c:v>40267</c:v>
                </c:pt>
                <c:pt idx="639">
                  <c:v>40268</c:v>
                </c:pt>
                <c:pt idx="640">
                  <c:v>40269</c:v>
                </c:pt>
                <c:pt idx="641">
                  <c:v>40270</c:v>
                </c:pt>
                <c:pt idx="642">
                  <c:v>40274</c:v>
                </c:pt>
                <c:pt idx="643">
                  <c:v>40275</c:v>
                </c:pt>
                <c:pt idx="644">
                  <c:v>40276</c:v>
                </c:pt>
                <c:pt idx="645">
                  <c:v>40277</c:v>
                </c:pt>
                <c:pt idx="646">
                  <c:v>40280</c:v>
                </c:pt>
                <c:pt idx="647">
                  <c:v>40281</c:v>
                </c:pt>
                <c:pt idx="648">
                  <c:v>40282</c:v>
                </c:pt>
                <c:pt idx="649">
                  <c:v>40283</c:v>
                </c:pt>
                <c:pt idx="650">
                  <c:v>40284</c:v>
                </c:pt>
                <c:pt idx="651">
                  <c:v>40287</c:v>
                </c:pt>
                <c:pt idx="652">
                  <c:v>40288</c:v>
                </c:pt>
                <c:pt idx="653">
                  <c:v>40289</c:v>
                </c:pt>
                <c:pt idx="654">
                  <c:v>40290</c:v>
                </c:pt>
                <c:pt idx="655">
                  <c:v>40291</c:v>
                </c:pt>
                <c:pt idx="656">
                  <c:v>40294</c:v>
                </c:pt>
                <c:pt idx="657">
                  <c:v>40295</c:v>
                </c:pt>
                <c:pt idx="658">
                  <c:v>40296</c:v>
                </c:pt>
                <c:pt idx="659">
                  <c:v>40297</c:v>
                </c:pt>
                <c:pt idx="660">
                  <c:v>40298</c:v>
                </c:pt>
                <c:pt idx="661">
                  <c:v>40302</c:v>
                </c:pt>
                <c:pt idx="662">
                  <c:v>40303</c:v>
                </c:pt>
                <c:pt idx="663">
                  <c:v>40304</c:v>
                </c:pt>
                <c:pt idx="664">
                  <c:v>40305</c:v>
                </c:pt>
                <c:pt idx="665">
                  <c:v>40308</c:v>
                </c:pt>
                <c:pt idx="666">
                  <c:v>40309</c:v>
                </c:pt>
                <c:pt idx="667">
                  <c:v>40310</c:v>
                </c:pt>
                <c:pt idx="668">
                  <c:v>40311</c:v>
                </c:pt>
                <c:pt idx="669">
                  <c:v>40312</c:v>
                </c:pt>
                <c:pt idx="670">
                  <c:v>40315</c:v>
                </c:pt>
                <c:pt idx="671">
                  <c:v>40316</c:v>
                </c:pt>
                <c:pt idx="672">
                  <c:v>40317</c:v>
                </c:pt>
                <c:pt idx="673">
                  <c:v>40318</c:v>
                </c:pt>
                <c:pt idx="674">
                  <c:v>40319</c:v>
                </c:pt>
                <c:pt idx="675">
                  <c:v>40322</c:v>
                </c:pt>
                <c:pt idx="676">
                  <c:v>40323</c:v>
                </c:pt>
                <c:pt idx="677">
                  <c:v>40324</c:v>
                </c:pt>
                <c:pt idx="678">
                  <c:v>40325</c:v>
                </c:pt>
                <c:pt idx="679">
                  <c:v>40326</c:v>
                </c:pt>
                <c:pt idx="680">
                  <c:v>40329</c:v>
                </c:pt>
                <c:pt idx="681">
                  <c:v>40330</c:v>
                </c:pt>
                <c:pt idx="682">
                  <c:v>40331</c:v>
                </c:pt>
                <c:pt idx="683">
                  <c:v>40332</c:v>
                </c:pt>
                <c:pt idx="684">
                  <c:v>40333</c:v>
                </c:pt>
                <c:pt idx="685">
                  <c:v>40336</c:v>
                </c:pt>
                <c:pt idx="686">
                  <c:v>40337</c:v>
                </c:pt>
                <c:pt idx="687">
                  <c:v>40338</c:v>
                </c:pt>
                <c:pt idx="688">
                  <c:v>40339</c:v>
                </c:pt>
                <c:pt idx="689">
                  <c:v>40340</c:v>
                </c:pt>
                <c:pt idx="690">
                  <c:v>40346</c:v>
                </c:pt>
                <c:pt idx="691">
                  <c:v>40347</c:v>
                </c:pt>
                <c:pt idx="692">
                  <c:v>40350</c:v>
                </c:pt>
                <c:pt idx="693">
                  <c:v>40351</c:v>
                </c:pt>
                <c:pt idx="694">
                  <c:v>40352</c:v>
                </c:pt>
                <c:pt idx="695">
                  <c:v>40353</c:v>
                </c:pt>
                <c:pt idx="696">
                  <c:v>40354</c:v>
                </c:pt>
                <c:pt idx="697">
                  <c:v>40357</c:v>
                </c:pt>
                <c:pt idx="698">
                  <c:v>40358</c:v>
                </c:pt>
                <c:pt idx="699">
                  <c:v>40359</c:v>
                </c:pt>
                <c:pt idx="700">
                  <c:v>40360</c:v>
                </c:pt>
                <c:pt idx="701">
                  <c:v>40361</c:v>
                </c:pt>
                <c:pt idx="702">
                  <c:v>40364</c:v>
                </c:pt>
                <c:pt idx="703">
                  <c:v>40365</c:v>
                </c:pt>
                <c:pt idx="704">
                  <c:v>40366</c:v>
                </c:pt>
                <c:pt idx="705">
                  <c:v>40367</c:v>
                </c:pt>
                <c:pt idx="706">
                  <c:v>40368</c:v>
                </c:pt>
                <c:pt idx="707">
                  <c:v>40371</c:v>
                </c:pt>
                <c:pt idx="708">
                  <c:v>40372</c:v>
                </c:pt>
                <c:pt idx="709">
                  <c:v>40373</c:v>
                </c:pt>
                <c:pt idx="710">
                  <c:v>40374</c:v>
                </c:pt>
                <c:pt idx="711">
                  <c:v>40375</c:v>
                </c:pt>
                <c:pt idx="712">
                  <c:v>40378</c:v>
                </c:pt>
                <c:pt idx="713">
                  <c:v>40379</c:v>
                </c:pt>
                <c:pt idx="714">
                  <c:v>40380</c:v>
                </c:pt>
                <c:pt idx="715">
                  <c:v>40381</c:v>
                </c:pt>
                <c:pt idx="716">
                  <c:v>40382</c:v>
                </c:pt>
                <c:pt idx="717">
                  <c:v>40385</c:v>
                </c:pt>
                <c:pt idx="718">
                  <c:v>40386</c:v>
                </c:pt>
                <c:pt idx="719">
                  <c:v>40387</c:v>
                </c:pt>
                <c:pt idx="720">
                  <c:v>40388</c:v>
                </c:pt>
                <c:pt idx="721">
                  <c:v>40389</c:v>
                </c:pt>
                <c:pt idx="722">
                  <c:v>40392</c:v>
                </c:pt>
                <c:pt idx="723">
                  <c:v>40393</c:v>
                </c:pt>
                <c:pt idx="724">
                  <c:v>40394</c:v>
                </c:pt>
                <c:pt idx="725">
                  <c:v>40395</c:v>
                </c:pt>
                <c:pt idx="726">
                  <c:v>40396</c:v>
                </c:pt>
                <c:pt idx="727">
                  <c:v>40399</c:v>
                </c:pt>
                <c:pt idx="728">
                  <c:v>40400</c:v>
                </c:pt>
                <c:pt idx="729">
                  <c:v>40401</c:v>
                </c:pt>
                <c:pt idx="730">
                  <c:v>40402</c:v>
                </c:pt>
                <c:pt idx="731">
                  <c:v>40403</c:v>
                </c:pt>
                <c:pt idx="732">
                  <c:v>40406</c:v>
                </c:pt>
                <c:pt idx="733">
                  <c:v>40407</c:v>
                </c:pt>
                <c:pt idx="734">
                  <c:v>40408</c:v>
                </c:pt>
                <c:pt idx="735">
                  <c:v>40409</c:v>
                </c:pt>
                <c:pt idx="736">
                  <c:v>40410</c:v>
                </c:pt>
                <c:pt idx="737">
                  <c:v>40413</c:v>
                </c:pt>
                <c:pt idx="738">
                  <c:v>40414</c:v>
                </c:pt>
                <c:pt idx="739">
                  <c:v>40415</c:v>
                </c:pt>
                <c:pt idx="740">
                  <c:v>40416</c:v>
                </c:pt>
                <c:pt idx="741">
                  <c:v>40417</c:v>
                </c:pt>
                <c:pt idx="742">
                  <c:v>40420</c:v>
                </c:pt>
                <c:pt idx="743">
                  <c:v>40421</c:v>
                </c:pt>
                <c:pt idx="744">
                  <c:v>40422</c:v>
                </c:pt>
                <c:pt idx="745">
                  <c:v>40423</c:v>
                </c:pt>
                <c:pt idx="746">
                  <c:v>40424</c:v>
                </c:pt>
                <c:pt idx="747">
                  <c:v>40427</c:v>
                </c:pt>
                <c:pt idx="748">
                  <c:v>40428</c:v>
                </c:pt>
                <c:pt idx="749">
                  <c:v>40429</c:v>
                </c:pt>
                <c:pt idx="750">
                  <c:v>40430</c:v>
                </c:pt>
                <c:pt idx="751">
                  <c:v>40431</c:v>
                </c:pt>
                <c:pt idx="752">
                  <c:v>40434</c:v>
                </c:pt>
                <c:pt idx="753">
                  <c:v>40435</c:v>
                </c:pt>
                <c:pt idx="754">
                  <c:v>40436</c:v>
                </c:pt>
                <c:pt idx="755">
                  <c:v>40437</c:v>
                </c:pt>
                <c:pt idx="756">
                  <c:v>40438</c:v>
                </c:pt>
                <c:pt idx="757">
                  <c:v>40441</c:v>
                </c:pt>
                <c:pt idx="758">
                  <c:v>40442</c:v>
                </c:pt>
                <c:pt idx="759">
                  <c:v>40448</c:v>
                </c:pt>
                <c:pt idx="760">
                  <c:v>40449</c:v>
                </c:pt>
                <c:pt idx="761">
                  <c:v>40450</c:v>
                </c:pt>
                <c:pt idx="762">
                  <c:v>40451</c:v>
                </c:pt>
                <c:pt idx="763">
                  <c:v>40459</c:v>
                </c:pt>
                <c:pt idx="764">
                  <c:v>40462</c:v>
                </c:pt>
                <c:pt idx="765">
                  <c:v>40463</c:v>
                </c:pt>
                <c:pt idx="766">
                  <c:v>40464</c:v>
                </c:pt>
                <c:pt idx="767">
                  <c:v>40465</c:v>
                </c:pt>
                <c:pt idx="768">
                  <c:v>40466</c:v>
                </c:pt>
                <c:pt idx="769">
                  <c:v>40469</c:v>
                </c:pt>
                <c:pt idx="770">
                  <c:v>40470</c:v>
                </c:pt>
                <c:pt idx="771">
                  <c:v>40471</c:v>
                </c:pt>
                <c:pt idx="772">
                  <c:v>40472</c:v>
                </c:pt>
                <c:pt idx="773">
                  <c:v>40473</c:v>
                </c:pt>
                <c:pt idx="774">
                  <c:v>40476</c:v>
                </c:pt>
                <c:pt idx="775">
                  <c:v>40477</c:v>
                </c:pt>
                <c:pt idx="776">
                  <c:v>40478</c:v>
                </c:pt>
                <c:pt idx="777">
                  <c:v>40479</c:v>
                </c:pt>
                <c:pt idx="778">
                  <c:v>40480</c:v>
                </c:pt>
                <c:pt idx="779">
                  <c:v>40483</c:v>
                </c:pt>
                <c:pt idx="780">
                  <c:v>40484</c:v>
                </c:pt>
                <c:pt idx="781">
                  <c:v>40485</c:v>
                </c:pt>
                <c:pt idx="782">
                  <c:v>40486</c:v>
                </c:pt>
                <c:pt idx="783">
                  <c:v>40487</c:v>
                </c:pt>
                <c:pt idx="784">
                  <c:v>40490</c:v>
                </c:pt>
                <c:pt idx="785">
                  <c:v>40491</c:v>
                </c:pt>
                <c:pt idx="786">
                  <c:v>40492</c:v>
                </c:pt>
                <c:pt idx="787">
                  <c:v>40493</c:v>
                </c:pt>
                <c:pt idx="788">
                  <c:v>40494</c:v>
                </c:pt>
                <c:pt idx="789">
                  <c:v>40497</c:v>
                </c:pt>
                <c:pt idx="790">
                  <c:v>40498</c:v>
                </c:pt>
                <c:pt idx="791">
                  <c:v>40499</c:v>
                </c:pt>
                <c:pt idx="792">
                  <c:v>40500</c:v>
                </c:pt>
                <c:pt idx="793">
                  <c:v>40501</c:v>
                </c:pt>
                <c:pt idx="794">
                  <c:v>40504</c:v>
                </c:pt>
                <c:pt idx="795">
                  <c:v>40505</c:v>
                </c:pt>
                <c:pt idx="796">
                  <c:v>40506</c:v>
                </c:pt>
                <c:pt idx="797">
                  <c:v>40507</c:v>
                </c:pt>
                <c:pt idx="798">
                  <c:v>40508</c:v>
                </c:pt>
                <c:pt idx="799">
                  <c:v>40511</c:v>
                </c:pt>
                <c:pt idx="800">
                  <c:v>40512</c:v>
                </c:pt>
                <c:pt idx="801">
                  <c:v>40513</c:v>
                </c:pt>
                <c:pt idx="802">
                  <c:v>40514</c:v>
                </c:pt>
                <c:pt idx="803">
                  <c:v>40515</c:v>
                </c:pt>
                <c:pt idx="804">
                  <c:v>40518</c:v>
                </c:pt>
                <c:pt idx="805">
                  <c:v>40519</c:v>
                </c:pt>
                <c:pt idx="806">
                  <c:v>40520</c:v>
                </c:pt>
                <c:pt idx="807">
                  <c:v>40521</c:v>
                </c:pt>
                <c:pt idx="808">
                  <c:v>40522</c:v>
                </c:pt>
                <c:pt idx="809">
                  <c:v>40525</c:v>
                </c:pt>
                <c:pt idx="810">
                  <c:v>40526</c:v>
                </c:pt>
                <c:pt idx="811">
                  <c:v>40527</c:v>
                </c:pt>
                <c:pt idx="812">
                  <c:v>40528</c:v>
                </c:pt>
                <c:pt idx="813">
                  <c:v>40529</c:v>
                </c:pt>
                <c:pt idx="814">
                  <c:v>40532</c:v>
                </c:pt>
                <c:pt idx="815">
                  <c:v>40533</c:v>
                </c:pt>
                <c:pt idx="816">
                  <c:v>40534</c:v>
                </c:pt>
                <c:pt idx="817">
                  <c:v>40535</c:v>
                </c:pt>
                <c:pt idx="818">
                  <c:v>40536</c:v>
                </c:pt>
                <c:pt idx="819">
                  <c:v>40539</c:v>
                </c:pt>
                <c:pt idx="820">
                  <c:v>40540</c:v>
                </c:pt>
                <c:pt idx="821">
                  <c:v>40541</c:v>
                </c:pt>
                <c:pt idx="822">
                  <c:v>40542</c:v>
                </c:pt>
                <c:pt idx="823">
                  <c:v>40543</c:v>
                </c:pt>
                <c:pt idx="824">
                  <c:v>40547</c:v>
                </c:pt>
                <c:pt idx="825">
                  <c:v>40548</c:v>
                </c:pt>
                <c:pt idx="826">
                  <c:v>40549</c:v>
                </c:pt>
                <c:pt idx="827">
                  <c:v>40550</c:v>
                </c:pt>
                <c:pt idx="828">
                  <c:v>40553</c:v>
                </c:pt>
                <c:pt idx="829">
                  <c:v>40554</c:v>
                </c:pt>
                <c:pt idx="830">
                  <c:v>40555</c:v>
                </c:pt>
                <c:pt idx="831">
                  <c:v>40556</c:v>
                </c:pt>
                <c:pt idx="832">
                  <c:v>40557</c:v>
                </c:pt>
                <c:pt idx="833">
                  <c:v>40560</c:v>
                </c:pt>
                <c:pt idx="834">
                  <c:v>40561</c:v>
                </c:pt>
                <c:pt idx="835">
                  <c:v>40562</c:v>
                </c:pt>
                <c:pt idx="836">
                  <c:v>40563</c:v>
                </c:pt>
                <c:pt idx="837">
                  <c:v>40564</c:v>
                </c:pt>
                <c:pt idx="838">
                  <c:v>40567</c:v>
                </c:pt>
                <c:pt idx="839">
                  <c:v>40568</c:v>
                </c:pt>
                <c:pt idx="840">
                  <c:v>40569</c:v>
                </c:pt>
                <c:pt idx="841">
                  <c:v>40570</c:v>
                </c:pt>
                <c:pt idx="842">
                  <c:v>40571</c:v>
                </c:pt>
                <c:pt idx="843">
                  <c:v>40574</c:v>
                </c:pt>
                <c:pt idx="844">
                  <c:v>40575</c:v>
                </c:pt>
                <c:pt idx="845">
                  <c:v>40583</c:v>
                </c:pt>
                <c:pt idx="846">
                  <c:v>40584</c:v>
                </c:pt>
                <c:pt idx="847">
                  <c:v>40585</c:v>
                </c:pt>
                <c:pt idx="848">
                  <c:v>40588</c:v>
                </c:pt>
                <c:pt idx="849">
                  <c:v>40589</c:v>
                </c:pt>
                <c:pt idx="850">
                  <c:v>40590</c:v>
                </c:pt>
                <c:pt idx="851">
                  <c:v>40591</c:v>
                </c:pt>
                <c:pt idx="852">
                  <c:v>40592</c:v>
                </c:pt>
                <c:pt idx="853">
                  <c:v>40595</c:v>
                </c:pt>
                <c:pt idx="854">
                  <c:v>40596</c:v>
                </c:pt>
                <c:pt idx="855">
                  <c:v>40597</c:v>
                </c:pt>
                <c:pt idx="856">
                  <c:v>40598</c:v>
                </c:pt>
                <c:pt idx="857">
                  <c:v>40599</c:v>
                </c:pt>
                <c:pt idx="858">
                  <c:v>40602</c:v>
                </c:pt>
                <c:pt idx="859">
                  <c:v>40603</c:v>
                </c:pt>
                <c:pt idx="860">
                  <c:v>40604</c:v>
                </c:pt>
                <c:pt idx="861">
                  <c:v>40605</c:v>
                </c:pt>
                <c:pt idx="862">
                  <c:v>40606</c:v>
                </c:pt>
                <c:pt idx="863">
                  <c:v>40609</c:v>
                </c:pt>
                <c:pt idx="864">
                  <c:v>40610</c:v>
                </c:pt>
                <c:pt idx="865">
                  <c:v>40611</c:v>
                </c:pt>
                <c:pt idx="866">
                  <c:v>40612</c:v>
                </c:pt>
                <c:pt idx="867">
                  <c:v>40613</c:v>
                </c:pt>
                <c:pt idx="868">
                  <c:v>40616</c:v>
                </c:pt>
                <c:pt idx="869">
                  <c:v>40617</c:v>
                </c:pt>
                <c:pt idx="870">
                  <c:v>40618</c:v>
                </c:pt>
                <c:pt idx="871">
                  <c:v>40619</c:v>
                </c:pt>
                <c:pt idx="872">
                  <c:v>40620</c:v>
                </c:pt>
                <c:pt idx="873">
                  <c:v>40623</c:v>
                </c:pt>
                <c:pt idx="874">
                  <c:v>40624</c:v>
                </c:pt>
                <c:pt idx="875">
                  <c:v>40625</c:v>
                </c:pt>
                <c:pt idx="876">
                  <c:v>40626</c:v>
                </c:pt>
                <c:pt idx="877">
                  <c:v>40627</c:v>
                </c:pt>
                <c:pt idx="878">
                  <c:v>40630</c:v>
                </c:pt>
                <c:pt idx="879">
                  <c:v>40631</c:v>
                </c:pt>
                <c:pt idx="880">
                  <c:v>40632</c:v>
                </c:pt>
                <c:pt idx="881">
                  <c:v>40633</c:v>
                </c:pt>
                <c:pt idx="882">
                  <c:v>40634</c:v>
                </c:pt>
                <c:pt idx="883">
                  <c:v>40639</c:v>
                </c:pt>
                <c:pt idx="884">
                  <c:v>40640</c:v>
                </c:pt>
                <c:pt idx="885">
                  <c:v>40641</c:v>
                </c:pt>
                <c:pt idx="886">
                  <c:v>40644</c:v>
                </c:pt>
                <c:pt idx="887">
                  <c:v>40645</c:v>
                </c:pt>
                <c:pt idx="888">
                  <c:v>40646</c:v>
                </c:pt>
                <c:pt idx="889">
                  <c:v>40647</c:v>
                </c:pt>
                <c:pt idx="890">
                  <c:v>40648</c:v>
                </c:pt>
                <c:pt idx="891">
                  <c:v>40651</c:v>
                </c:pt>
                <c:pt idx="892">
                  <c:v>40652</c:v>
                </c:pt>
                <c:pt idx="893">
                  <c:v>40653</c:v>
                </c:pt>
                <c:pt idx="894">
                  <c:v>40654</c:v>
                </c:pt>
                <c:pt idx="895">
                  <c:v>40655</c:v>
                </c:pt>
                <c:pt idx="896">
                  <c:v>40658</c:v>
                </c:pt>
                <c:pt idx="897">
                  <c:v>40659</c:v>
                </c:pt>
                <c:pt idx="898">
                  <c:v>40660</c:v>
                </c:pt>
                <c:pt idx="899">
                  <c:v>40661</c:v>
                </c:pt>
                <c:pt idx="900">
                  <c:v>40662</c:v>
                </c:pt>
                <c:pt idx="901">
                  <c:v>40666</c:v>
                </c:pt>
                <c:pt idx="902">
                  <c:v>40667</c:v>
                </c:pt>
                <c:pt idx="903">
                  <c:v>40668</c:v>
                </c:pt>
                <c:pt idx="904">
                  <c:v>40669</c:v>
                </c:pt>
                <c:pt idx="905">
                  <c:v>40672</c:v>
                </c:pt>
                <c:pt idx="906">
                  <c:v>40673</c:v>
                </c:pt>
                <c:pt idx="907">
                  <c:v>40674</c:v>
                </c:pt>
                <c:pt idx="908">
                  <c:v>40675</c:v>
                </c:pt>
                <c:pt idx="909">
                  <c:v>40676</c:v>
                </c:pt>
                <c:pt idx="910">
                  <c:v>40679</c:v>
                </c:pt>
                <c:pt idx="911">
                  <c:v>40680</c:v>
                </c:pt>
                <c:pt idx="912">
                  <c:v>40681</c:v>
                </c:pt>
                <c:pt idx="913">
                  <c:v>40682</c:v>
                </c:pt>
                <c:pt idx="914">
                  <c:v>40683</c:v>
                </c:pt>
                <c:pt idx="915">
                  <c:v>40686</c:v>
                </c:pt>
                <c:pt idx="916">
                  <c:v>40687</c:v>
                </c:pt>
                <c:pt idx="917">
                  <c:v>40688</c:v>
                </c:pt>
                <c:pt idx="918">
                  <c:v>40689</c:v>
                </c:pt>
                <c:pt idx="919">
                  <c:v>40690</c:v>
                </c:pt>
                <c:pt idx="920">
                  <c:v>40693</c:v>
                </c:pt>
                <c:pt idx="921">
                  <c:v>40694</c:v>
                </c:pt>
                <c:pt idx="922">
                  <c:v>40695</c:v>
                </c:pt>
                <c:pt idx="923">
                  <c:v>40696</c:v>
                </c:pt>
                <c:pt idx="924">
                  <c:v>40697</c:v>
                </c:pt>
                <c:pt idx="925">
                  <c:v>40701</c:v>
                </c:pt>
                <c:pt idx="926">
                  <c:v>40702</c:v>
                </c:pt>
                <c:pt idx="927">
                  <c:v>40703</c:v>
                </c:pt>
                <c:pt idx="928">
                  <c:v>40704</c:v>
                </c:pt>
                <c:pt idx="929">
                  <c:v>40707</c:v>
                </c:pt>
                <c:pt idx="930">
                  <c:v>40708</c:v>
                </c:pt>
                <c:pt idx="931">
                  <c:v>40709</c:v>
                </c:pt>
                <c:pt idx="932">
                  <c:v>40710</c:v>
                </c:pt>
                <c:pt idx="933">
                  <c:v>40711</c:v>
                </c:pt>
                <c:pt idx="934">
                  <c:v>40714</c:v>
                </c:pt>
                <c:pt idx="935">
                  <c:v>40715</c:v>
                </c:pt>
                <c:pt idx="936">
                  <c:v>40716</c:v>
                </c:pt>
                <c:pt idx="937">
                  <c:v>40717</c:v>
                </c:pt>
                <c:pt idx="938">
                  <c:v>40718</c:v>
                </c:pt>
                <c:pt idx="939">
                  <c:v>40721</c:v>
                </c:pt>
                <c:pt idx="940">
                  <c:v>40722</c:v>
                </c:pt>
                <c:pt idx="941">
                  <c:v>40723</c:v>
                </c:pt>
                <c:pt idx="942">
                  <c:v>40724</c:v>
                </c:pt>
                <c:pt idx="943">
                  <c:v>40725</c:v>
                </c:pt>
                <c:pt idx="944">
                  <c:v>40728</c:v>
                </c:pt>
                <c:pt idx="945">
                  <c:v>40729</c:v>
                </c:pt>
                <c:pt idx="946">
                  <c:v>40730</c:v>
                </c:pt>
                <c:pt idx="947">
                  <c:v>40731</c:v>
                </c:pt>
                <c:pt idx="948">
                  <c:v>40732</c:v>
                </c:pt>
                <c:pt idx="949">
                  <c:v>40735</c:v>
                </c:pt>
                <c:pt idx="950">
                  <c:v>40736</c:v>
                </c:pt>
                <c:pt idx="951">
                  <c:v>40737</c:v>
                </c:pt>
                <c:pt idx="952">
                  <c:v>40738</c:v>
                </c:pt>
                <c:pt idx="953">
                  <c:v>40739</c:v>
                </c:pt>
                <c:pt idx="954">
                  <c:v>40742</c:v>
                </c:pt>
                <c:pt idx="955">
                  <c:v>40743</c:v>
                </c:pt>
                <c:pt idx="956">
                  <c:v>40744</c:v>
                </c:pt>
                <c:pt idx="957">
                  <c:v>40745</c:v>
                </c:pt>
                <c:pt idx="958">
                  <c:v>40746</c:v>
                </c:pt>
                <c:pt idx="959">
                  <c:v>40749</c:v>
                </c:pt>
                <c:pt idx="960">
                  <c:v>40750</c:v>
                </c:pt>
                <c:pt idx="961">
                  <c:v>40751</c:v>
                </c:pt>
                <c:pt idx="962">
                  <c:v>40752</c:v>
                </c:pt>
                <c:pt idx="963">
                  <c:v>40753</c:v>
                </c:pt>
                <c:pt idx="964">
                  <c:v>40756</c:v>
                </c:pt>
                <c:pt idx="965">
                  <c:v>40757</c:v>
                </c:pt>
                <c:pt idx="966">
                  <c:v>40758</c:v>
                </c:pt>
                <c:pt idx="967">
                  <c:v>40759</c:v>
                </c:pt>
                <c:pt idx="968">
                  <c:v>40760</c:v>
                </c:pt>
                <c:pt idx="969">
                  <c:v>40763</c:v>
                </c:pt>
                <c:pt idx="970">
                  <c:v>40764</c:v>
                </c:pt>
                <c:pt idx="971">
                  <c:v>40765</c:v>
                </c:pt>
                <c:pt idx="972">
                  <c:v>40766</c:v>
                </c:pt>
                <c:pt idx="973">
                  <c:v>40767</c:v>
                </c:pt>
                <c:pt idx="974">
                  <c:v>40770</c:v>
                </c:pt>
                <c:pt idx="975">
                  <c:v>40771</c:v>
                </c:pt>
                <c:pt idx="976">
                  <c:v>40772</c:v>
                </c:pt>
                <c:pt idx="977">
                  <c:v>40773</c:v>
                </c:pt>
                <c:pt idx="978">
                  <c:v>40774</c:v>
                </c:pt>
                <c:pt idx="979">
                  <c:v>40777</c:v>
                </c:pt>
                <c:pt idx="980">
                  <c:v>40778</c:v>
                </c:pt>
                <c:pt idx="981">
                  <c:v>40779</c:v>
                </c:pt>
                <c:pt idx="982">
                  <c:v>40780</c:v>
                </c:pt>
                <c:pt idx="983">
                  <c:v>40781</c:v>
                </c:pt>
                <c:pt idx="984">
                  <c:v>40784</c:v>
                </c:pt>
                <c:pt idx="985">
                  <c:v>40785</c:v>
                </c:pt>
                <c:pt idx="986">
                  <c:v>40786</c:v>
                </c:pt>
                <c:pt idx="987">
                  <c:v>40787</c:v>
                </c:pt>
                <c:pt idx="988">
                  <c:v>40788</c:v>
                </c:pt>
                <c:pt idx="989">
                  <c:v>40791</c:v>
                </c:pt>
                <c:pt idx="990">
                  <c:v>40792</c:v>
                </c:pt>
                <c:pt idx="991">
                  <c:v>40793</c:v>
                </c:pt>
                <c:pt idx="992">
                  <c:v>40794</c:v>
                </c:pt>
                <c:pt idx="993">
                  <c:v>40795</c:v>
                </c:pt>
                <c:pt idx="994">
                  <c:v>40799</c:v>
                </c:pt>
                <c:pt idx="995">
                  <c:v>40800</c:v>
                </c:pt>
                <c:pt idx="996">
                  <c:v>40801</c:v>
                </c:pt>
                <c:pt idx="997">
                  <c:v>40802</c:v>
                </c:pt>
                <c:pt idx="998">
                  <c:v>40805</c:v>
                </c:pt>
                <c:pt idx="999">
                  <c:v>40806</c:v>
                </c:pt>
                <c:pt idx="1000">
                  <c:v>40807</c:v>
                </c:pt>
                <c:pt idx="1001">
                  <c:v>40808</c:v>
                </c:pt>
                <c:pt idx="1002">
                  <c:v>40809</c:v>
                </c:pt>
                <c:pt idx="1003">
                  <c:v>40812</c:v>
                </c:pt>
                <c:pt idx="1004">
                  <c:v>40813</c:v>
                </c:pt>
                <c:pt idx="1005">
                  <c:v>40814</c:v>
                </c:pt>
                <c:pt idx="1006">
                  <c:v>40815</c:v>
                </c:pt>
                <c:pt idx="1007">
                  <c:v>40816</c:v>
                </c:pt>
                <c:pt idx="1008">
                  <c:v>40826</c:v>
                </c:pt>
                <c:pt idx="1009">
                  <c:v>40827</c:v>
                </c:pt>
                <c:pt idx="1010">
                  <c:v>40828</c:v>
                </c:pt>
                <c:pt idx="1011">
                  <c:v>40829</c:v>
                </c:pt>
                <c:pt idx="1012">
                  <c:v>40830</c:v>
                </c:pt>
                <c:pt idx="1013">
                  <c:v>40833</c:v>
                </c:pt>
                <c:pt idx="1014">
                  <c:v>40834</c:v>
                </c:pt>
                <c:pt idx="1015">
                  <c:v>40835</c:v>
                </c:pt>
                <c:pt idx="1016">
                  <c:v>40836</c:v>
                </c:pt>
                <c:pt idx="1017">
                  <c:v>40837</c:v>
                </c:pt>
                <c:pt idx="1018">
                  <c:v>40840</c:v>
                </c:pt>
                <c:pt idx="1019">
                  <c:v>40841</c:v>
                </c:pt>
                <c:pt idx="1020">
                  <c:v>40842</c:v>
                </c:pt>
                <c:pt idx="1021">
                  <c:v>40843</c:v>
                </c:pt>
                <c:pt idx="1022">
                  <c:v>40844</c:v>
                </c:pt>
                <c:pt idx="1023">
                  <c:v>40847</c:v>
                </c:pt>
                <c:pt idx="1024">
                  <c:v>40848</c:v>
                </c:pt>
                <c:pt idx="1025">
                  <c:v>40849</c:v>
                </c:pt>
                <c:pt idx="1026">
                  <c:v>40850</c:v>
                </c:pt>
                <c:pt idx="1027">
                  <c:v>40851</c:v>
                </c:pt>
                <c:pt idx="1028">
                  <c:v>40854</c:v>
                </c:pt>
                <c:pt idx="1029">
                  <c:v>40855</c:v>
                </c:pt>
                <c:pt idx="1030">
                  <c:v>40856</c:v>
                </c:pt>
                <c:pt idx="1031">
                  <c:v>40857</c:v>
                </c:pt>
                <c:pt idx="1032">
                  <c:v>40858</c:v>
                </c:pt>
                <c:pt idx="1033">
                  <c:v>40861</c:v>
                </c:pt>
                <c:pt idx="1034">
                  <c:v>40862</c:v>
                </c:pt>
                <c:pt idx="1035">
                  <c:v>40863</c:v>
                </c:pt>
                <c:pt idx="1036">
                  <c:v>40864</c:v>
                </c:pt>
                <c:pt idx="1037">
                  <c:v>40865</c:v>
                </c:pt>
                <c:pt idx="1038">
                  <c:v>40868</c:v>
                </c:pt>
                <c:pt idx="1039">
                  <c:v>40869</c:v>
                </c:pt>
                <c:pt idx="1040">
                  <c:v>40870</c:v>
                </c:pt>
                <c:pt idx="1041">
                  <c:v>40871</c:v>
                </c:pt>
                <c:pt idx="1042">
                  <c:v>40872</c:v>
                </c:pt>
                <c:pt idx="1043">
                  <c:v>40875</c:v>
                </c:pt>
                <c:pt idx="1044">
                  <c:v>40876</c:v>
                </c:pt>
                <c:pt idx="1045">
                  <c:v>40877</c:v>
                </c:pt>
                <c:pt idx="1046">
                  <c:v>40878</c:v>
                </c:pt>
                <c:pt idx="1047">
                  <c:v>40879</c:v>
                </c:pt>
                <c:pt idx="1048">
                  <c:v>40882</c:v>
                </c:pt>
                <c:pt idx="1049">
                  <c:v>40883</c:v>
                </c:pt>
                <c:pt idx="1050">
                  <c:v>40884</c:v>
                </c:pt>
                <c:pt idx="1051">
                  <c:v>40885</c:v>
                </c:pt>
                <c:pt idx="1052">
                  <c:v>40886</c:v>
                </c:pt>
                <c:pt idx="1053">
                  <c:v>40889</c:v>
                </c:pt>
                <c:pt idx="1054">
                  <c:v>40890</c:v>
                </c:pt>
                <c:pt idx="1055">
                  <c:v>40891</c:v>
                </c:pt>
                <c:pt idx="1056">
                  <c:v>40892</c:v>
                </c:pt>
                <c:pt idx="1057">
                  <c:v>40893</c:v>
                </c:pt>
                <c:pt idx="1058">
                  <c:v>40896</c:v>
                </c:pt>
                <c:pt idx="1059">
                  <c:v>40897</c:v>
                </c:pt>
                <c:pt idx="1060">
                  <c:v>40898</c:v>
                </c:pt>
                <c:pt idx="1061">
                  <c:v>40899</c:v>
                </c:pt>
                <c:pt idx="1062">
                  <c:v>40900</c:v>
                </c:pt>
                <c:pt idx="1063">
                  <c:v>40903</c:v>
                </c:pt>
                <c:pt idx="1064">
                  <c:v>40904</c:v>
                </c:pt>
                <c:pt idx="1065">
                  <c:v>40905</c:v>
                </c:pt>
                <c:pt idx="1066">
                  <c:v>40906</c:v>
                </c:pt>
                <c:pt idx="1067">
                  <c:v>40907</c:v>
                </c:pt>
                <c:pt idx="1068">
                  <c:v>40912</c:v>
                </c:pt>
                <c:pt idx="1069">
                  <c:v>40913</c:v>
                </c:pt>
                <c:pt idx="1070">
                  <c:v>40914</c:v>
                </c:pt>
                <c:pt idx="1071">
                  <c:v>40917</c:v>
                </c:pt>
                <c:pt idx="1072">
                  <c:v>40918</c:v>
                </c:pt>
                <c:pt idx="1073">
                  <c:v>40919</c:v>
                </c:pt>
                <c:pt idx="1074">
                  <c:v>40920</c:v>
                </c:pt>
                <c:pt idx="1075">
                  <c:v>40921</c:v>
                </c:pt>
                <c:pt idx="1076">
                  <c:v>40924</c:v>
                </c:pt>
                <c:pt idx="1077">
                  <c:v>40925</c:v>
                </c:pt>
                <c:pt idx="1078">
                  <c:v>40926</c:v>
                </c:pt>
                <c:pt idx="1079">
                  <c:v>40927</c:v>
                </c:pt>
                <c:pt idx="1080">
                  <c:v>40928</c:v>
                </c:pt>
                <c:pt idx="1081">
                  <c:v>40938</c:v>
                </c:pt>
                <c:pt idx="1082">
                  <c:v>40939</c:v>
                </c:pt>
                <c:pt idx="1083">
                  <c:v>40940</c:v>
                </c:pt>
                <c:pt idx="1084">
                  <c:v>40941</c:v>
                </c:pt>
                <c:pt idx="1085">
                  <c:v>40942</c:v>
                </c:pt>
                <c:pt idx="1086">
                  <c:v>40945</c:v>
                </c:pt>
                <c:pt idx="1087">
                  <c:v>40946</c:v>
                </c:pt>
                <c:pt idx="1088">
                  <c:v>40947</c:v>
                </c:pt>
                <c:pt idx="1089">
                  <c:v>40948</c:v>
                </c:pt>
                <c:pt idx="1090">
                  <c:v>40949</c:v>
                </c:pt>
                <c:pt idx="1091">
                  <c:v>40952</c:v>
                </c:pt>
                <c:pt idx="1092">
                  <c:v>40953</c:v>
                </c:pt>
                <c:pt idx="1093">
                  <c:v>40954</c:v>
                </c:pt>
                <c:pt idx="1094">
                  <c:v>40955</c:v>
                </c:pt>
                <c:pt idx="1095">
                  <c:v>40956</c:v>
                </c:pt>
                <c:pt idx="1096">
                  <c:v>40959</c:v>
                </c:pt>
                <c:pt idx="1097">
                  <c:v>40960</c:v>
                </c:pt>
                <c:pt idx="1098">
                  <c:v>40961</c:v>
                </c:pt>
                <c:pt idx="1099">
                  <c:v>40962</c:v>
                </c:pt>
                <c:pt idx="1100">
                  <c:v>40963</c:v>
                </c:pt>
                <c:pt idx="1101">
                  <c:v>40966</c:v>
                </c:pt>
                <c:pt idx="1102">
                  <c:v>40967</c:v>
                </c:pt>
                <c:pt idx="1103">
                  <c:v>40968</c:v>
                </c:pt>
                <c:pt idx="1104">
                  <c:v>40969</c:v>
                </c:pt>
                <c:pt idx="1105">
                  <c:v>40970</c:v>
                </c:pt>
                <c:pt idx="1106">
                  <c:v>40973</c:v>
                </c:pt>
                <c:pt idx="1107">
                  <c:v>40974</c:v>
                </c:pt>
                <c:pt idx="1108">
                  <c:v>40975</c:v>
                </c:pt>
                <c:pt idx="1109">
                  <c:v>40976</c:v>
                </c:pt>
                <c:pt idx="1110">
                  <c:v>40977</c:v>
                </c:pt>
                <c:pt idx="1111">
                  <c:v>40980</c:v>
                </c:pt>
                <c:pt idx="1112">
                  <c:v>40981</c:v>
                </c:pt>
                <c:pt idx="1113">
                  <c:v>40982</c:v>
                </c:pt>
                <c:pt idx="1114">
                  <c:v>40983</c:v>
                </c:pt>
                <c:pt idx="1115">
                  <c:v>40984</c:v>
                </c:pt>
                <c:pt idx="1116">
                  <c:v>40987</c:v>
                </c:pt>
                <c:pt idx="1117">
                  <c:v>40988</c:v>
                </c:pt>
                <c:pt idx="1118">
                  <c:v>40989</c:v>
                </c:pt>
                <c:pt idx="1119">
                  <c:v>40990</c:v>
                </c:pt>
                <c:pt idx="1120">
                  <c:v>40991</c:v>
                </c:pt>
                <c:pt idx="1121">
                  <c:v>40994</c:v>
                </c:pt>
                <c:pt idx="1122">
                  <c:v>40995</c:v>
                </c:pt>
                <c:pt idx="1123">
                  <c:v>40996</c:v>
                </c:pt>
                <c:pt idx="1124">
                  <c:v>40997</c:v>
                </c:pt>
                <c:pt idx="1125">
                  <c:v>40998</c:v>
                </c:pt>
                <c:pt idx="1126">
                  <c:v>41004</c:v>
                </c:pt>
                <c:pt idx="1127">
                  <c:v>41005</c:v>
                </c:pt>
                <c:pt idx="1128">
                  <c:v>41008</c:v>
                </c:pt>
                <c:pt idx="1129">
                  <c:v>41009</c:v>
                </c:pt>
                <c:pt idx="1130">
                  <c:v>41010</c:v>
                </c:pt>
                <c:pt idx="1131">
                  <c:v>41011</c:v>
                </c:pt>
                <c:pt idx="1132">
                  <c:v>41012</c:v>
                </c:pt>
                <c:pt idx="1133">
                  <c:v>41015</c:v>
                </c:pt>
                <c:pt idx="1134">
                  <c:v>41016</c:v>
                </c:pt>
                <c:pt idx="1135">
                  <c:v>41017</c:v>
                </c:pt>
                <c:pt idx="1136">
                  <c:v>41018</c:v>
                </c:pt>
                <c:pt idx="1137">
                  <c:v>41019</c:v>
                </c:pt>
                <c:pt idx="1138">
                  <c:v>41022</c:v>
                </c:pt>
                <c:pt idx="1139">
                  <c:v>41023</c:v>
                </c:pt>
                <c:pt idx="1140">
                  <c:v>41024</c:v>
                </c:pt>
                <c:pt idx="1141">
                  <c:v>41025</c:v>
                </c:pt>
                <c:pt idx="1142">
                  <c:v>41026</c:v>
                </c:pt>
                <c:pt idx="1143">
                  <c:v>41031</c:v>
                </c:pt>
                <c:pt idx="1144">
                  <c:v>41032</c:v>
                </c:pt>
                <c:pt idx="1145">
                  <c:v>41033</c:v>
                </c:pt>
                <c:pt idx="1146">
                  <c:v>41036</c:v>
                </c:pt>
                <c:pt idx="1147">
                  <c:v>41037</c:v>
                </c:pt>
                <c:pt idx="1148">
                  <c:v>41038</c:v>
                </c:pt>
                <c:pt idx="1149">
                  <c:v>41039</c:v>
                </c:pt>
                <c:pt idx="1150">
                  <c:v>41040</c:v>
                </c:pt>
                <c:pt idx="1151">
                  <c:v>41043</c:v>
                </c:pt>
                <c:pt idx="1152">
                  <c:v>41044</c:v>
                </c:pt>
                <c:pt idx="1153">
                  <c:v>41045</c:v>
                </c:pt>
                <c:pt idx="1154">
                  <c:v>41046</c:v>
                </c:pt>
                <c:pt idx="1155">
                  <c:v>41047</c:v>
                </c:pt>
                <c:pt idx="1156">
                  <c:v>41050</c:v>
                </c:pt>
                <c:pt idx="1157">
                  <c:v>41051</c:v>
                </c:pt>
                <c:pt idx="1158">
                  <c:v>41052</c:v>
                </c:pt>
                <c:pt idx="1159">
                  <c:v>41053</c:v>
                </c:pt>
                <c:pt idx="1160">
                  <c:v>41054</c:v>
                </c:pt>
                <c:pt idx="1161">
                  <c:v>41057</c:v>
                </c:pt>
                <c:pt idx="1162">
                  <c:v>41058</c:v>
                </c:pt>
                <c:pt idx="1163">
                  <c:v>41059</c:v>
                </c:pt>
                <c:pt idx="1164">
                  <c:v>41060</c:v>
                </c:pt>
                <c:pt idx="1165">
                  <c:v>41061</c:v>
                </c:pt>
                <c:pt idx="1166">
                  <c:v>41064</c:v>
                </c:pt>
                <c:pt idx="1167">
                  <c:v>41065</c:v>
                </c:pt>
                <c:pt idx="1168">
                  <c:v>41066</c:v>
                </c:pt>
                <c:pt idx="1169">
                  <c:v>41067</c:v>
                </c:pt>
                <c:pt idx="1170">
                  <c:v>41068</c:v>
                </c:pt>
                <c:pt idx="1171">
                  <c:v>41071</c:v>
                </c:pt>
                <c:pt idx="1172">
                  <c:v>41072</c:v>
                </c:pt>
                <c:pt idx="1173">
                  <c:v>41073</c:v>
                </c:pt>
                <c:pt idx="1174">
                  <c:v>41074</c:v>
                </c:pt>
                <c:pt idx="1175">
                  <c:v>41075</c:v>
                </c:pt>
                <c:pt idx="1176">
                  <c:v>41078</c:v>
                </c:pt>
                <c:pt idx="1177">
                  <c:v>41079</c:v>
                </c:pt>
                <c:pt idx="1178">
                  <c:v>41080</c:v>
                </c:pt>
                <c:pt idx="1179">
                  <c:v>41081</c:v>
                </c:pt>
                <c:pt idx="1180">
                  <c:v>41085</c:v>
                </c:pt>
                <c:pt idx="1181">
                  <c:v>41086</c:v>
                </c:pt>
                <c:pt idx="1182">
                  <c:v>41087</c:v>
                </c:pt>
                <c:pt idx="1183">
                  <c:v>41088</c:v>
                </c:pt>
                <c:pt idx="1184">
                  <c:v>41089</c:v>
                </c:pt>
                <c:pt idx="1185">
                  <c:v>41092</c:v>
                </c:pt>
                <c:pt idx="1186">
                  <c:v>41093</c:v>
                </c:pt>
                <c:pt idx="1187">
                  <c:v>41094</c:v>
                </c:pt>
                <c:pt idx="1188">
                  <c:v>41095</c:v>
                </c:pt>
                <c:pt idx="1189">
                  <c:v>41096</c:v>
                </c:pt>
                <c:pt idx="1190">
                  <c:v>41099</c:v>
                </c:pt>
                <c:pt idx="1191">
                  <c:v>41100</c:v>
                </c:pt>
                <c:pt idx="1192">
                  <c:v>41101</c:v>
                </c:pt>
                <c:pt idx="1193">
                  <c:v>41102</c:v>
                </c:pt>
                <c:pt idx="1194">
                  <c:v>41103</c:v>
                </c:pt>
                <c:pt idx="1195">
                  <c:v>41106</c:v>
                </c:pt>
                <c:pt idx="1196">
                  <c:v>41107</c:v>
                </c:pt>
                <c:pt idx="1197">
                  <c:v>41108</c:v>
                </c:pt>
                <c:pt idx="1198">
                  <c:v>41109</c:v>
                </c:pt>
                <c:pt idx="1199">
                  <c:v>41110</c:v>
                </c:pt>
                <c:pt idx="1200">
                  <c:v>41113</c:v>
                </c:pt>
                <c:pt idx="1201">
                  <c:v>41114</c:v>
                </c:pt>
                <c:pt idx="1202">
                  <c:v>41115</c:v>
                </c:pt>
                <c:pt idx="1203">
                  <c:v>41116</c:v>
                </c:pt>
                <c:pt idx="1204">
                  <c:v>41117</c:v>
                </c:pt>
                <c:pt idx="1205">
                  <c:v>41120</c:v>
                </c:pt>
                <c:pt idx="1206">
                  <c:v>41121</c:v>
                </c:pt>
                <c:pt idx="1207">
                  <c:v>41122</c:v>
                </c:pt>
                <c:pt idx="1208">
                  <c:v>41123</c:v>
                </c:pt>
                <c:pt idx="1209">
                  <c:v>41124</c:v>
                </c:pt>
                <c:pt idx="1210">
                  <c:v>41127</c:v>
                </c:pt>
                <c:pt idx="1211">
                  <c:v>41128</c:v>
                </c:pt>
                <c:pt idx="1212">
                  <c:v>41129</c:v>
                </c:pt>
                <c:pt idx="1213">
                  <c:v>41130</c:v>
                </c:pt>
                <c:pt idx="1214">
                  <c:v>41131</c:v>
                </c:pt>
                <c:pt idx="1215">
                  <c:v>41134</c:v>
                </c:pt>
                <c:pt idx="1216">
                  <c:v>41135</c:v>
                </c:pt>
                <c:pt idx="1217">
                  <c:v>41136</c:v>
                </c:pt>
                <c:pt idx="1218">
                  <c:v>41137</c:v>
                </c:pt>
                <c:pt idx="1219">
                  <c:v>41138</c:v>
                </c:pt>
                <c:pt idx="1220">
                  <c:v>41141</c:v>
                </c:pt>
                <c:pt idx="1221">
                  <c:v>41142</c:v>
                </c:pt>
                <c:pt idx="1222">
                  <c:v>41143</c:v>
                </c:pt>
                <c:pt idx="1223">
                  <c:v>41144</c:v>
                </c:pt>
                <c:pt idx="1224">
                  <c:v>41145</c:v>
                </c:pt>
                <c:pt idx="1225">
                  <c:v>41148</c:v>
                </c:pt>
                <c:pt idx="1226">
                  <c:v>41149</c:v>
                </c:pt>
                <c:pt idx="1227">
                  <c:v>41150</c:v>
                </c:pt>
                <c:pt idx="1228">
                  <c:v>41151</c:v>
                </c:pt>
                <c:pt idx="1229">
                  <c:v>41152</c:v>
                </c:pt>
                <c:pt idx="1230">
                  <c:v>41155</c:v>
                </c:pt>
                <c:pt idx="1231">
                  <c:v>41156</c:v>
                </c:pt>
                <c:pt idx="1232">
                  <c:v>41157</c:v>
                </c:pt>
                <c:pt idx="1233">
                  <c:v>41158</c:v>
                </c:pt>
                <c:pt idx="1234">
                  <c:v>41159</c:v>
                </c:pt>
                <c:pt idx="1235">
                  <c:v>41162</c:v>
                </c:pt>
                <c:pt idx="1236">
                  <c:v>41163</c:v>
                </c:pt>
                <c:pt idx="1237">
                  <c:v>41164</c:v>
                </c:pt>
                <c:pt idx="1238">
                  <c:v>41165</c:v>
                </c:pt>
                <c:pt idx="1239">
                  <c:v>41166</c:v>
                </c:pt>
                <c:pt idx="1240">
                  <c:v>41169</c:v>
                </c:pt>
                <c:pt idx="1241">
                  <c:v>41170</c:v>
                </c:pt>
                <c:pt idx="1242">
                  <c:v>41171</c:v>
                </c:pt>
                <c:pt idx="1243">
                  <c:v>41172</c:v>
                </c:pt>
                <c:pt idx="1244">
                  <c:v>41173</c:v>
                </c:pt>
                <c:pt idx="1245">
                  <c:v>41176</c:v>
                </c:pt>
                <c:pt idx="1246">
                  <c:v>41177</c:v>
                </c:pt>
                <c:pt idx="1247">
                  <c:v>41178</c:v>
                </c:pt>
                <c:pt idx="1248">
                  <c:v>41179</c:v>
                </c:pt>
                <c:pt idx="1249">
                  <c:v>41180</c:v>
                </c:pt>
                <c:pt idx="1250">
                  <c:v>41190</c:v>
                </c:pt>
                <c:pt idx="1251">
                  <c:v>41191</c:v>
                </c:pt>
                <c:pt idx="1252">
                  <c:v>41192</c:v>
                </c:pt>
                <c:pt idx="1253">
                  <c:v>41193</c:v>
                </c:pt>
                <c:pt idx="1254">
                  <c:v>41194</c:v>
                </c:pt>
                <c:pt idx="1255">
                  <c:v>41197</c:v>
                </c:pt>
                <c:pt idx="1256">
                  <c:v>41198</c:v>
                </c:pt>
                <c:pt idx="1257">
                  <c:v>41199</c:v>
                </c:pt>
                <c:pt idx="1258">
                  <c:v>41200</c:v>
                </c:pt>
                <c:pt idx="1259">
                  <c:v>41201</c:v>
                </c:pt>
                <c:pt idx="1260">
                  <c:v>41204</c:v>
                </c:pt>
                <c:pt idx="1261">
                  <c:v>41205</c:v>
                </c:pt>
                <c:pt idx="1262">
                  <c:v>41206</c:v>
                </c:pt>
                <c:pt idx="1263">
                  <c:v>41207</c:v>
                </c:pt>
                <c:pt idx="1264">
                  <c:v>41208</c:v>
                </c:pt>
                <c:pt idx="1265">
                  <c:v>41211</c:v>
                </c:pt>
                <c:pt idx="1266">
                  <c:v>41212</c:v>
                </c:pt>
                <c:pt idx="1267">
                  <c:v>41213</c:v>
                </c:pt>
                <c:pt idx="1268">
                  <c:v>41214</c:v>
                </c:pt>
                <c:pt idx="1269">
                  <c:v>41215</c:v>
                </c:pt>
                <c:pt idx="1270">
                  <c:v>41218</c:v>
                </c:pt>
                <c:pt idx="1271">
                  <c:v>41219</c:v>
                </c:pt>
                <c:pt idx="1272">
                  <c:v>41220</c:v>
                </c:pt>
                <c:pt idx="1273">
                  <c:v>41221</c:v>
                </c:pt>
                <c:pt idx="1274">
                  <c:v>41222</c:v>
                </c:pt>
                <c:pt idx="1275">
                  <c:v>41225</c:v>
                </c:pt>
                <c:pt idx="1276">
                  <c:v>41226</c:v>
                </c:pt>
                <c:pt idx="1277">
                  <c:v>41227</c:v>
                </c:pt>
                <c:pt idx="1278">
                  <c:v>41228</c:v>
                </c:pt>
                <c:pt idx="1279">
                  <c:v>41229</c:v>
                </c:pt>
                <c:pt idx="1280">
                  <c:v>41232</c:v>
                </c:pt>
                <c:pt idx="1281">
                  <c:v>41233</c:v>
                </c:pt>
                <c:pt idx="1282">
                  <c:v>41234</c:v>
                </c:pt>
                <c:pt idx="1283">
                  <c:v>41235</c:v>
                </c:pt>
                <c:pt idx="1284">
                  <c:v>41236</c:v>
                </c:pt>
                <c:pt idx="1285">
                  <c:v>41239</c:v>
                </c:pt>
                <c:pt idx="1286">
                  <c:v>41240</c:v>
                </c:pt>
                <c:pt idx="1287">
                  <c:v>41241</c:v>
                </c:pt>
                <c:pt idx="1288">
                  <c:v>41242</c:v>
                </c:pt>
                <c:pt idx="1289">
                  <c:v>41243</c:v>
                </c:pt>
                <c:pt idx="1290">
                  <c:v>41246</c:v>
                </c:pt>
                <c:pt idx="1291">
                  <c:v>41247</c:v>
                </c:pt>
                <c:pt idx="1292">
                  <c:v>41248</c:v>
                </c:pt>
                <c:pt idx="1293">
                  <c:v>41249</c:v>
                </c:pt>
                <c:pt idx="1294">
                  <c:v>41250</c:v>
                </c:pt>
                <c:pt idx="1295">
                  <c:v>41253</c:v>
                </c:pt>
                <c:pt idx="1296">
                  <c:v>41254</c:v>
                </c:pt>
                <c:pt idx="1297">
                  <c:v>41255</c:v>
                </c:pt>
                <c:pt idx="1298">
                  <c:v>41256</c:v>
                </c:pt>
                <c:pt idx="1299">
                  <c:v>41257</c:v>
                </c:pt>
                <c:pt idx="1300">
                  <c:v>41260</c:v>
                </c:pt>
                <c:pt idx="1301">
                  <c:v>41261</c:v>
                </c:pt>
                <c:pt idx="1302">
                  <c:v>41262</c:v>
                </c:pt>
                <c:pt idx="1303">
                  <c:v>41263</c:v>
                </c:pt>
                <c:pt idx="1304">
                  <c:v>41264</c:v>
                </c:pt>
                <c:pt idx="1305">
                  <c:v>41267</c:v>
                </c:pt>
                <c:pt idx="1306">
                  <c:v>41268</c:v>
                </c:pt>
                <c:pt idx="1307">
                  <c:v>41269</c:v>
                </c:pt>
                <c:pt idx="1308">
                  <c:v>41270</c:v>
                </c:pt>
                <c:pt idx="1309">
                  <c:v>41271</c:v>
                </c:pt>
                <c:pt idx="1310">
                  <c:v>41274</c:v>
                </c:pt>
                <c:pt idx="1311">
                  <c:v>41278</c:v>
                </c:pt>
                <c:pt idx="1312">
                  <c:v>41281</c:v>
                </c:pt>
                <c:pt idx="1313">
                  <c:v>41282</c:v>
                </c:pt>
                <c:pt idx="1314">
                  <c:v>41283</c:v>
                </c:pt>
                <c:pt idx="1315">
                  <c:v>41284</c:v>
                </c:pt>
                <c:pt idx="1316">
                  <c:v>41285</c:v>
                </c:pt>
                <c:pt idx="1317">
                  <c:v>41288</c:v>
                </c:pt>
                <c:pt idx="1318">
                  <c:v>41289</c:v>
                </c:pt>
                <c:pt idx="1319">
                  <c:v>41290</c:v>
                </c:pt>
                <c:pt idx="1320">
                  <c:v>41291</c:v>
                </c:pt>
                <c:pt idx="1321">
                  <c:v>41292</c:v>
                </c:pt>
                <c:pt idx="1322">
                  <c:v>41295</c:v>
                </c:pt>
                <c:pt idx="1323">
                  <c:v>41296</c:v>
                </c:pt>
                <c:pt idx="1324">
                  <c:v>41297</c:v>
                </c:pt>
                <c:pt idx="1325">
                  <c:v>41298</c:v>
                </c:pt>
                <c:pt idx="1326">
                  <c:v>41299</c:v>
                </c:pt>
                <c:pt idx="1327">
                  <c:v>41302</c:v>
                </c:pt>
                <c:pt idx="1328">
                  <c:v>41303</c:v>
                </c:pt>
                <c:pt idx="1329">
                  <c:v>41304</c:v>
                </c:pt>
                <c:pt idx="1330">
                  <c:v>41305</c:v>
                </c:pt>
                <c:pt idx="1331">
                  <c:v>41306</c:v>
                </c:pt>
                <c:pt idx="1332">
                  <c:v>41309</c:v>
                </c:pt>
                <c:pt idx="1333">
                  <c:v>41310</c:v>
                </c:pt>
                <c:pt idx="1334">
                  <c:v>41311</c:v>
                </c:pt>
                <c:pt idx="1335">
                  <c:v>41312</c:v>
                </c:pt>
                <c:pt idx="1336">
                  <c:v>41313</c:v>
                </c:pt>
                <c:pt idx="1337">
                  <c:v>41323</c:v>
                </c:pt>
                <c:pt idx="1338">
                  <c:v>41324</c:v>
                </c:pt>
                <c:pt idx="1339">
                  <c:v>41325</c:v>
                </c:pt>
                <c:pt idx="1340">
                  <c:v>41326</c:v>
                </c:pt>
                <c:pt idx="1341">
                  <c:v>41327</c:v>
                </c:pt>
                <c:pt idx="1342">
                  <c:v>41330</c:v>
                </c:pt>
                <c:pt idx="1343">
                  <c:v>41331</c:v>
                </c:pt>
                <c:pt idx="1344">
                  <c:v>41332</c:v>
                </c:pt>
                <c:pt idx="1345">
                  <c:v>41333</c:v>
                </c:pt>
                <c:pt idx="1346">
                  <c:v>41334</c:v>
                </c:pt>
                <c:pt idx="1347">
                  <c:v>41337</c:v>
                </c:pt>
                <c:pt idx="1348">
                  <c:v>41338</c:v>
                </c:pt>
                <c:pt idx="1349">
                  <c:v>41339</c:v>
                </c:pt>
                <c:pt idx="1350">
                  <c:v>41340</c:v>
                </c:pt>
                <c:pt idx="1351">
                  <c:v>41341</c:v>
                </c:pt>
                <c:pt idx="1352">
                  <c:v>41344</c:v>
                </c:pt>
                <c:pt idx="1353">
                  <c:v>41345</c:v>
                </c:pt>
                <c:pt idx="1354">
                  <c:v>41346</c:v>
                </c:pt>
                <c:pt idx="1355">
                  <c:v>41347</c:v>
                </c:pt>
                <c:pt idx="1356">
                  <c:v>41348</c:v>
                </c:pt>
                <c:pt idx="1357">
                  <c:v>41351</c:v>
                </c:pt>
                <c:pt idx="1358">
                  <c:v>41352</c:v>
                </c:pt>
                <c:pt idx="1359">
                  <c:v>41353</c:v>
                </c:pt>
                <c:pt idx="1360">
                  <c:v>41354</c:v>
                </c:pt>
                <c:pt idx="1361">
                  <c:v>41355</c:v>
                </c:pt>
                <c:pt idx="1362">
                  <c:v>41358</c:v>
                </c:pt>
                <c:pt idx="1363">
                  <c:v>41359</c:v>
                </c:pt>
                <c:pt idx="1364">
                  <c:v>41360</c:v>
                </c:pt>
                <c:pt idx="1365">
                  <c:v>41361</c:v>
                </c:pt>
                <c:pt idx="1366">
                  <c:v>41362</c:v>
                </c:pt>
                <c:pt idx="1367">
                  <c:v>41365</c:v>
                </c:pt>
                <c:pt idx="1368">
                  <c:v>41366</c:v>
                </c:pt>
                <c:pt idx="1369">
                  <c:v>41367</c:v>
                </c:pt>
                <c:pt idx="1370">
                  <c:v>41372</c:v>
                </c:pt>
                <c:pt idx="1371">
                  <c:v>41373</c:v>
                </c:pt>
                <c:pt idx="1372">
                  <c:v>41374</c:v>
                </c:pt>
                <c:pt idx="1373">
                  <c:v>41375</c:v>
                </c:pt>
                <c:pt idx="1374">
                  <c:v>41376</c:v>
                </c:pt>
                <c:pt idx="1375">
                  <c:v>41379</c:v>
                </c:pt>
                <c:pt idx="1376">
                  <c:v>41380</c:v>
                </c:pt>
                <c:pt idx="1377">
                  <c:v>41381</c:v>
                </c:pt>
                <c:pt idx="1378">
                  <c:v>41382</c:v>
                </c:pt>
                <c:pt idx="1379">
                  <c:v>41383</c:v>
                </c:pt>
                <c:pt idx="1380">
                  <c:v>41386</c:v>
                </c:pt>
                <c:pt idx="1381">
                  <c:v>41387</c:v>
                </c:pt>
                <c:pt idx="1382">
                  <c:v>41388</c:v>
                </c:pt>
                <c:pt idx="1383">
                  <c:v>41389</c:v>
                </c:pt>
                <c:pt idx="1384">
                  <c:v>41390</c:v>
                </c:pt>
                <c:pt idx="1385">
                  <c:v>41396</c:v>
                </c:pt>
                <c:pt idx="1386">
                  <c:v>41397</c:v>
                </c:pt>
                <c:pt idx="1387">
                  <c:v>41400</c:v>
                </c:pt>
                <c:pt idx="1388">
                  <c:v>41401</c:v>
                </c:pt>
                <c:pt idx="1389">
                  <c:v>41402</c:v>
                </c:pt>
                <c:pt idx="1390">
                  <c:v>41403</c:v>
                </c:pt>
                <c:pt idx="1391">
                  <c:v>41404</c:v>
                </c:pt>
                <c:pt idx="1392">
                  <c:v>41407</c:v>
                </c:pt>
                <c:pt idx="1393">
                  <c:v>41408</c:v>
                </c:pt>
                <c:pt idx="1394">
                  <c:v>41409</c:v>
                </c:pt>
                <c:pt idx="1395">
                  <c:v>41410</c:v>
                </c:pt>
                <c:pt idx="1396">
                  <c:v>41411</c:v>
                </c:pt>
                <c:pt idx="1397">
                  <c:v>41414</c:v>
                </c:pt>
                <c:pt idx="1398">
                  <c:v>41415</c:v>
                </c:pt>
                <c:pt idx="1399">
                  <c:v>41416</c:v>
                </c:pt>
                <c:pt idx="1400">
                  <c:v>41417</c:v>
                </c:pt>
                <c:pt idx="1401">
                  <c:v>41418</c:v>
                </c:pt>
                <c:pt idx="1402">
                  <c:v>41421</c:v>
                </c:pt>
                <c:pt idx="1403">
                  <c:v>41422</c:v>
                </c:pt>
                <c:pt idx="1404">
                  <c:v>41423</c:v>
                </c:pt>
                <c:pt idx="1405">
                  <c:v>41424</c:v>
                </c:pt>
                <c:pt idx="1406">
                  <c:v>41425</c:v>
                </c:pt>
                <c:pt idx="1407">
                  <c:v>41428</c:v>
                </c:pt>
                <c:pt idx="1408">
                  <c:v>41429</c:v>
                </c:pt>
                <c:pt idx="1409">
                  <c:v>41430</c:v>
                </c:pt>
                <c:pt idx="1410">
                  <c:v>41431</c:v>
                </c:pt>
                <c:pt idx="1411">
                  <c:v>41432</c:v>
                </c:pt>
                <c:pt idx="1412">
                  <c:v>41438</c:v>
                </c:pt>
                <c:pt idx="1413">
                  <c:v>41439</c:v>
                </c:pt>
                <c:pt idx="1414">
                  <c:v>41442</c:v>
                </c:pt>
                <c:pt idx="1415">
                  <c:v>41443</c:v>
                </c:pt>
                <c:pt idx="1416">
                  <c:v>41444</c:v>
                </c:pt>
                <c:pt idx="1417">
                  <c:v>41445</c:v>
                </c:pt>
                <c:pt idx="1418">
                  <c:v>41446</c:v>
                </c:pt>
                <c:pt idx="1419">
                  <c:v>41449</c:v>
                </c:pt>
                <c:pt idx="1420">
                  <c:v>41450</c:v>
                </c:pt>
                <c:pt idx="1421">
                  <c:v>41451</c:v>
                </c:pt>
                <c:pt idx="1422">
                  <c:v>41452</c:v>
                </c:pt>
                <c:pt idx="1423">
                  <c:v>41453</c:v>
                </c:pt>
                <c:pt idx="1424">
                  <c:v>41456</c:v>
                </c:pt>
                <c:pt idx="1425">
                  <c:v>41457</c:v>
                </c:pt>
                <c:pt idx="1426">
                  <c:v>41458</c:v>
                </c:pt>
                <c:pt idx="1427">
                  <c:v>41459</c:v>
                </c:pt>
                <c:pt idx="1428">
                  <c:v>41460</c:v>
                </c:pt>
                <c:pt idx="1429">
                  <c:v>41463</c:v>
                </c:pt>
                <c:pt idx="1430">
                  <c:v>41464</c:v>
                </c:pt>
                <c:pt idx="1431">
                  <c:v>41465</c:v>
                </c:pt>
                <c:pt idx="1432">
                  <c:v>41466</c:v>
                </c:pt>
                <c:pt idx="1433">
                  <c:v>41467</c:v>
                </c:pt>
                <c:pt idx="1434">
                  <c:v>41470</c:v>
                </c:pt>
                <c:pt idx="1435">
                  <c:v>41471</c:v>
                </c:pt>
                <c:pt idx="1436">
                  <c:v>41472</c:v>
                </c:pt>
                <c:pt idx="1437">
                  <c:v>41473</c:v>
                </c:pt>
                <c:pt idx="1438">
                  <c:v>41474</c:v>
                </c:pt>
                <c:pt idx="1439">
                  <c:v>41477</c:v>
                </c:pt>
                <c:pt idx="1440">
                  <c:v>41478</c:v>
                </c:pt>
                <c:pt idx="1441">
                  <c:v>41479</c:v>
                </c:pt>
                <c:pt idx="1442">
                  <c:v>41480</c:v>
                </c:pt>
                <c:pt idx="1443">
                  <c:v>41481</c:v>
                </c:pt>
                <c:pt idx="1444">
                  <c:v>41484</c:v>
                </c:pt>
                <c:pt idx="1445">
                  <c:v>41485</c:v>
                </c:pt>
                <c:pt idx="1446">
                  <c:v>41486</c:v>
                </c:pt>
                <c:pt idx="1447">
                  <c:v>41487</c:v>
                </c:pt>
                <c:pt idx="1448">
                  <c:v>41488</c:v>
                </c:pt>
                <c:pt idx="1449">
                  <c:v>41491</c:v>
                </c:pt>
                <c:pt idx="1450">
                  <c:v>41492</c:v>
                </c:pt>
                <c:pt idx="1451">
                  <c:v>41493</c:v>
                </c:pt>
                <c:pt idx="1452">
                  <c:v>41494</c:v>
                </c:pt>
                <c:pt idx="1453">
                  <c:v>41495</c:v>
                </c:pt>
                <c:pt idx="1454">
                  <c:v>41498</c:v>
                </c:pt>
                <c:pt idx="1455">
                  <c:v>41499</c:v>
                </c:pt>
                <c:pt idx="1456">
                  <c:v>41500</c:v>
                </c:pt>
                <c:pt idx="1457">
                  <c:v>41501</c:v>
                </c:pt>
                <c:pt idx="1458">
                  <c:v>41502</c:v>
                </c:pt>
                <c:pt idx="1459">
                  <c:v>41505</c:v>
                </c:pt>
                <c:pt idx="1460">
                  <c:v>41506</c:v>
                </c:pt>
                <c:pt idx="1461">
                  <c:v>41507</c:v>
                </c:pt>
                <c:pt idx="1462">
                  <c:v>41508</c:v>
                </c:pt>
                <c:pt idx="1463">
                  <c:v>41509</c:v>
                </c:pt>
                <c:pt idx="1464">
                  <c:v>41512</c:v>
                </c:pt>
                <c:pt idx="1465">
                  <c:v>41513</c:v>
                </c:pt>
                <c:pt idx="1466">
                  <c:v>41514</c:v>
                </c:pt>
                <c:pt idx="1467">
                  <c:v>41515</c:v>
                </c:pt>
                <c:pt idx="1468">
                  <c:v>41516</c:v>
                </c:pt>
                <c:pt idx="1469">
                  <c:v>41519</c:v>
                </c:pt>
                <c:pt idx="1470">
                  <c:v>41520</c:v>
                </c:pt>
                <c:pt idx="1471">
                  <c:v>41521</c:v>
                </c:pt>
                <c:pt idx="1472">
                  <c:v>41522</c:v>
                </c:pt>
                <c:pt idx="1473">
                  <c:v>41523</c:v>
                </c:pt>
                <c:pt idx="1474">
                  <c:v>41526</c:v>
                </c:pt>
                <c:pt idx="1475">
                  <c:v>41527</c:v>
                </c:pt>
                <c:pt idx="1476">
                  <c:v>41528</c:v>
                </c:pt>
                <c:pt idx="1477">
                  <c:v>41529</c:v>
                </c:pt>
                <c:pt idx="1478">
                  <c:v>41530</c:v>
                </c:pt>
                <c:pt idx="1479">
                  <c:v>41533</c:v>
                </c:pt>
                <c:pt idx="1480">
                  <c:v>41534</c:v>
                </c:pt>
                <c:pt idx="1481">
                  <c:v>41535</c:v>
                </c:pt>
                <c:pt idx="1482">
                  <c:v>41540</c:v>
                </c:pt>
                <c:pt idx="1483">
                  <c:v>41541</c:v>
                </c:pt>
                <c:pt idx="1484">
                  <c:v>41542</c:v>
                </c:pt>
                <c:pt idx="1485">
                  <c:v>41543</c:v>
                </c:pt>
                <c:pt idx="1486">
                  <c:v>41544</c:v>
                </c:pt>
                <c:pt idx="1487">
                  <c:v>41547</c:v>
                </c:pt>
                <c:pt idx="1488">
                  <c:v>41555</c:v>
                </c:pt>
                <c:pt idx="1489">
                  <c:v>41556</c:v>
                </c:pt>
                <c:pt idx="1490">
                  <c:v>41557</c:v>
                </c:pt>
                <c:pt idx="1491">
                  <c:v>41558</c:v>
                </c:pt>
                <c:pt idx="1492">
                  <c:v>41561</c:v>
                </c:pt>
                <c:pt idx="1493">
                  <c:v>41562</c:v>
                </c:pt>
                <c:pt idx="1494">
                  <c:v>41563</c:v>
                </c:pt>
                <c:pt idx="1495">
                  <c:v>41564</c:v>
                </c:pt>
                <c:pt idx="1496">
                  <c:v>41565</c:v>
                </c:pt>
                <c:pt idx="1497">
                  <c:v>41568</c:v>
                </c:pt>
                <c:pt idx="1498">
                  <c:v>41569</c:v>
                </c:pt>
                <c:pt idx="1499">
                  <c:v>41570</c:v>
                </c:pt>
                <c:pt idx="1500">
                  <c:v>41571</c:v>
                </c:pt>
                <c:pt idx="1501">
                  <c:v>41572</c:v>
                </c:pt>
                <c:pt idx="1502">
                  <c:v>41575</c:v>
                </c:pt>
                <c:pt idx="1503">
                  <c:v>41576</c:v>
                </c:pt>
                <c:pt idx="1504">
                  <c:v>41577</c:v>
                </c:pt>
                <c:pt idx="1505">
                  <c:v>41578</c:v>
                </c:pt>
                <c:pt idx="1506">
                  <c:v>41579</c:v>
                </c:pt>
                <c:pt idx="1507">
                  <c:v>41582</c:v>
                </c:pt>
                <c:pt idx="1508">
                  <c:v>41583</c:v>
                </c:pt>
                <c:pt idx="1509">
                  <c:v>41584</c:v>
                </c:pt>
                <c:pt idx="1510">
                  <c:v>41585</c:v>
                </c:pt>
                <c:pt idx="1511">
                  <c:v>41586</c:v>
                </c:pt>
                <c:pt idx="1512">
                  <c:v>41589</c:v>
                </c:pt>
                <c:pt idx="1513">
                  <c:v>41590</c:v>
                </c:pt>
                <c:pt idx="1514">
                  <c:v>41591</c:v>
                </c:pt>
                <c:pt idx="1515">
                  <c:v>41592</c:v>
                </c:pt>
                <c:pt idx="1516">
                  <c:v>41593</c:v>
                </c:pt>
                <c:pt idx="1517">
                  <c:v>41596</c:v>
                </c:pt>
                <c:pt idx="1518">
                  <c:v>41597</c:v>
                </c:pt>
                <c:pt idx="1519">
                  <c:v>41598</c:v>
                </c:pt>
                <c:pt idx="1520">
                  <c:v>41599</c:v>
                </c:pt>
                <c:pt idx="1521">
                  <c:v>41600</c:v>
                </c:pt>
                <c:pt idx="1522">
                  <c:v>41603</c:v>
                </c:pt>
                <c:pt idx="1523">
                  <c:v>41604</c:v>
                </c:pt>
                <c:pt idx="1524">
                  <c:v>41605</c:v>
                </c:pt>
                <c:pt idx="1525">
                  <c:v>41606</c:v>
                </c:pt>
                <c:pt idx="1526">
                  <c:v>41607</c:v>
                </c:pt>
                <c:pt idx="1527">
                  <c:v>41610</c:v>
                </c:pt>
                <c:pt idx="1528">
                  <c:v>41611</c:v>
                </c:pt>
                <c:pt idx="1529">
                  <c:v>41612</c:v>
                </c:pt>
                <c:pt idx="1530">
                  <c:v>41613</c:v>
                </c:pt>
                <c:pt idx="1531">
                  <c:v>41614</c:v>
                </c:pt>
                <c:pt idx="1532">
                  <c:v>41617</c:v>
                </c:pt>
                <c:pt idx="1533">
                  <c:v>41618</c:v>
                </c:pt>
                <c:pt idx="1534">
                  <c:v>41619</c:v>
                </c:pt>
                <c:pt idx="1535">
                  <c:v>41620</c:v>
                </c:pt>
                <c:pt idx="1536">
                  <c:v>41621</c:v>
                </c:pt>
                <c:pt idx="1537">
                  <c:v>41624</c:v>
                </c:pt>
                <c:pt idx="1538">
                  <c:v>41625</c:v>
                </c:pt>
                <c:pt idx="1539">
                  <c:v>41626</c:v>
                </c:pt>
                <c:pt idx="1540">
                  <c:v>41627</c:v>
                </c:pt>
                <c:pt idx="1541">
                  <c:v>41628</c:v>
                </c:pt>
                <c:pt idx="1542">
                  <c:v>41631</c:v>
                </c:pt>
                <c:pt idx="1543">
                  <c:v>41632</c:v>
                </c:pt>
                <c:pt idx="1544">
                  <c:v>41633</c:v>
                </c:pt>
                <c:pt idx="1545">
                  <c:v>41634</c:v>
                </c:pt>
                <c:pt idx="1546">
                  <c:v>41635</c:v>
                </c:pt>
                <c:pt idx="1547">
                  <c:v>41638</c:v>
                </c:pt>
                <c:pt idx="1548">
                  <c:v>41639</c:v>
                </c:pt>
                <c:pt idx="1549">
                  <c:v>41641</c:v>
                </c:pt>
                <c:pt idx="1550">
                  <c:v>41642</c:v>
                </c:pt>
                <c:pt idx="1551">
                  <c:v>41645</c:v>
                </c:pt>
                <c:pt idx="1552">
                  <c:v>41646</c:v>
                </c:pt>
                <c:pt idx="1553">
                  <c:v>41647</c:v>
                </c:pt>
                <c:pt idx="1554">
                  <c:v>41648</c:v>
                </c:pt>
                <c:pt idx="1555">
                  <c:v>41649</c:v>
                </c:pt>
                <c:pt idx="1556">
                  <c:v>41652</c:v>
                </c:pt>
                <c:pt idx="1557">
                  <c:v>41653</c:v>
                </c:pt>
                <c:pt idx="1558">
                  <c:v>41654</c:v>
                </c:pt>
                <c:pt idx="1559">
                  <c:v>41655</c:v>
                </c:pt>
                <c:pt idx="1560">
                  <c:v>41656</c:v>
                </c:pt>
                <c:pt idx="1561">
                  <c:v>41659</c:v>
                </c:pt>
                <c:pt idx="1562">
                  <c:v>41660</c:v>
                </c:pt>
                <c:pt idx="1563">
                  <c:v>41661</c:v>
                </c:pt>
                <c:pt idx="1564">
                  <c:v>41662</c:v>
                </c:pt>
                <c:pt idx="1565">
                  <c:v>41663</c:v>
                </c:pt>
                <c:pt idx="1566">
                  <c:v>41666</c:v>
                </c:pt>
                <c:pt idx="1567">
                  <c:v>41667</c:v>
                </c:pt>
                <c:pt idx="1568">
                  <c:v>41668</c:v>
                </c:pt>
                <c:pt idx="1569">
                  <c:v>41669</c:v>
                </c:pt>
                <c:pt idx="1570">
                  <c:v>41677</c:v>
                </c:pt>
                <c:pt idx="1571">
                  <c:v>41680</c:v>
                </c:pt>
                <c:pt idx="1572">
                  <c:v>41681</c:v>
                </c:pt>
                <c:pt idx="1573">
                  <c:v>41682</c:v>
                </c:pt>
                <c:pt idx="1574">
                  <c:v>41683</c:v>
                </c:pt>
                <c:pt idx="1575">
                  <c:v>41684</c:v>
                </c:pt>
                <c:pt idx="1576">
                  <c:v>41687</c:v>
                </c:pt>
                <c:pt idx="1577">
                  <c:v>41688</c:v>
                </c:pt>
                <c:pt idx="1578">
                  <c:v>41689</c:v>
                </c:pt>
                <c:pt idx="1579">
                  <c:v>41690</c:v>
                </c:pt>
                <c:pt idx="1580">
                  <c:v>41691</c:v>
                </c:pt>
                <c:pt idx="1581">
                  <c:v>41694</c:v>
                </c:pt>
                <c:pt idx="1582">
                  <c:v>41695</c:v>
                </c:pt>
                <c:pt idx="1583">
                  <c:v>41696</c:v>
                </c:pt>
                <c:pt idx="1584">
                  <c:v>41697</c:v>
                </c:pt>
                <c:pt idx="1585">
                  <c:v>41698</c:v>
                </c:pt>
                <c:pt idx="1586">
                  <c:v>41701</c:v>
                </c:pt>
                <c:pt idx="1587">
                  <c:v>41702</c:v>
                </c:pt>
                <c:pt idx="1588">
                  <c:v>41703</c:v>
                </c:pt>
                <c:pt idx="1589">
                  <c:v>41704</c:v>
                </c:pt>
                <c:pt idx="1590">
                  <c:v>41705</c:v>
                </c:pt>
                <c:pt idx="1591">
                  <c:v>41708</c:v>
                </c:pt>
                <c:pt idx="1592">
                  <c:v>41709</c:v>
                </c:pt>
                <c:pt idx="1593">
                  <c:v>41710</c:v>
                </c:pt>
                <c:pt idx="1594">
                  <c:v>41711</c:v>
                </c:pt>
                <c:pt idx="1595">
                  <c:v>41712</c:v>
                </c:pt>
                <c:pt idx="1596">
                  <c:v>41715</c:v>
                </c:pt>
                <c:pt idx="1597">
                  <c:v>41716</c:v>
                </c:pt>
                <c:pt idx="1598">
                  <c:v>41717</c:v>
                </c:pt>
                <c:pt idx="1599">
                  <c:v>41718</c:v>
                </c:pt>
                <c:pt idx="1600">
                  <c:v>41719</c:v>
                </c:pt>
                <c:pt idx="1601">
                  <c:v>41722</c:v>
                </c:pt>
                <c:pt idx="1602">
                  <c:v>41723</c:v>
                </c:pt>
                <c:pt idx="1603">
                  <c:v>41724</c:v>
                </c:pt>
                <c:pt idx="1604">
                  <c:v>41725</c:v>
                </c:pt>
                <c:pt idx="1605">
                  <c:v>41726</c:v>
                </c:pt>
                <c:pt idx="1606">
                  <c:v>41729</c:v>
                </c:pt>
                <c:pt idx="1607">
                  <c:v>41730</c:v>
                </c:pt>
                <c:pt idx="1608">
                  <c:v>41731</c:v>
                </c:pt>
                <c:pt idx="1609">
                  <c:v>41732</c:v>
                </c:pt>
                <c:pt idx="1610">
                  <c:v>41733</c:v>
                </c:pt>
                <c:pt idx="1611">
                  <c:v>41737</c:v>
                </c:pt>
                <c:pt idx="1612">
                  <c:v>41738</c:v>
                </c:pt>
                <c:pt idx="1613">
                  <c:v>41739</c:v>
                </c:pt>
                <c:pt idx="1614">
                  <c:v>41740</c:v>
                </c:pt>
                <c:pt idx="1615">
                  <c:v>41743</c:v>
                </c:pt>
                <c:pt idx="1616">
                  <c:v>41744</c:v>
                </c:pt>
                <c:pt idx="1617">
                  <c:v>41745</c:v>
                </c:pt>
                <c:pt idx="1618">
                  <c:v>41746</c:v>
                </c:pt>
                <c:pt idx="1619">
                  <c:v>41747</c:v>
                </c:pt>
                <c:pt idx="1620">
                  <c:v>41750</c:v>
                </c:pt>
                <c:pt idx="1621">
                  <c:v>41751</c:v>
                </c:pt>
                <c:pt idx="1622">
                  <c:v>41752</c:v>
                </c:pt>
                <c:pt idx="1623">
                  <c:v>41753</c:v>
                </c:pt>
                <c:pt idx="1624">
                  <c:v>41754</c:v>
                </c:pt>
                <c:pt idx="1625">
                  <c:v>41757</c:v>
                </c:pt>
                <c:pt idx="1626">
                  <c:v>41758</c:v>
                </c:pt>
                <c:pt idx="1627">
                  <c:v>41759</c:v>
                </c:pt>
                <c:pt idx="1628">
                  <c:v>41764</c:v>
                </c:pt>
                <c:pt idx="1629">
                  <c:v>41765</c:v>
                </c:pt>
                <c:pt idx="1630">
                  <c:v>41766</c:v>
                </c:pt>
                <c:pt idx="1631">
                  <c:v>41767</c:v>
                </c:pt>
                <c:pt idx="1632">
                  <c:v>41768</c:v>
                </c:pt>
                <c:pt idx="1633">
                  <c:v>41771</c:v>
                </c:pt>
                <c:pt idx="1634">
                  <c:v>41772</c:v>
                </c:pt>
                <c:pt idx="1635">
                  <c:v>41773</c:v>
                </c:pt>
                <c:pt idx="1636">
                  <c:v>41774</c:v>
                </c:pt>
                <c:pt idx="1637">
                  <c:v>41775</c:v>
                </c:pt>
                <c:pt idx="1638">
                  <c:v>41778</c:v>
                </c:pt>
                <c:pt idx="1639">
                  <c:v>41779</c:v>
                </c:pt>
                <c:pt idx="1640">
                  <c:v>41780</c:v>
                </c:pt>
                <c:pt idx="1641">
                  <c:v>41781</c:v>
                </c:pt>
                <c:pt idx="1642">
                  <c:v>41782</c:v>
                </c:pt>
                <c:pt idx="1643">
                  <c:v>41785</c:v>
                </c:pt>
                <c:pt idx="1644">
                  <c:v>41786</c:v>
                </c:pt>
                <c:pt idx="1645">
                  <c:v>41787</c:v>
                </c:pt>
                <c:pt idx="1646">
                  <c:v>41788</c:v>
                </c:pt>
                <c:pt idx="1647">
                  <c:v>41789</c:v>
                </c:pt>
                <c:pt idx="1648">
                  <c:v>41793</c:v>
                </c:pt>
                <c:pt idx="1649">
                  <c:v>41794</c:v>
                </c:pt>
                <c:pt idx="1650">
                  <c:v>41795</c:v>
                </c:pt>
                <c:pt idx="1651">
                  <c:v>41796</c:v>
                </c:pt>
                <c:pt idx="1652">
                  <c:v>41799</c:v>
                </c:pt>
                <c:pt idx="1653">
                  <c:v>41800</c:v>
                </c:pt>
                <c:pt idx="1654">
                  <c:v>41801</c:v>
                </c:pt>
                <c:pt idx="1655">
                  <c:v>41802</c:v>
                </c:pt>
                <c:pt idx="1656">
                  <c:v>41803</c:v>
                </c:pt>
                <c:pt idx="1657">
                  <c:v>41806</c:v>
                </c:pt>
                <c:pt idx="1658">
                  <c:v>41807</c:v>
                </c:pt>
                <c:pt idx="1659">
                  <c:v>41808</c:v>
                </c:pt>
                <c:pt idx="1660">
                  <c:v>41809</c:v>
                </c:pt>
                <c:pt idx="1661">
                  <c:v>41810</c:v>
                </c:pt>
                <c:pt idx="1662">
                  <c:v>41813</c:v>
                </c:pt>
                <c:pt idx="1663">
                  <c:v>41814</c:v>
                </c:pt>
                <c:pt idx="1664">
                  <c:v>41815</c:v>
                </c:pt>
                <c:pt idx="1665">
                  <c:v>41816</c:v>
                </c:pt>
                <c:pt idx="1666">
                  <c:v>41817</c:v>
                </c:pt>
                <c:pt idx="1667">
                  <c:v>41820</c:v>
                </c:pt>
                <c:pt idx="1668">
                  <c:v>41821</c:v>
                </c:pt>
                <c:pt idx="1669">
                  <c:v>41822</c:v>
                </c:pt>
                <c:pt idx="1670">
                  <c:v>41823</c:v>
                </c:pt>
                <c:pt idx="1671">
                  <c:v>41824</c:v>
                </c:pt>
                <c:pt idx="1672">
                  <c:v>41827</c:v>
                </c:pt>
                <c:pt idx="1673">
                  <c:v>41828</c:v>
                </c:pt>
                <c:pt idx="1674">
                  <c:v>41829</c:v>
                </c:pt>
                <c:pt idx="1675">
                  <c:v>41830</c:v>
                </c:pt>
                <c:pt idx="1676">
                  <c:v>41831</c:v>
                </c:pt>
                <c:pt idx="1677">
                  <c:v>41834</c:v>
                </c:pt>
                <c:pt idx="1678">
                  <c:v>41835</c:v>
                </c:pt>
                <c:pt idx="1679">
                  <c:v>41836</c:v>
                </c:pt>
                <c:pt idx="1680">
                  <c:v>41837</c:v>
                </c:pt>
                <c:pt idx="1681">
                  <c:v>41838</c:v>
                </c:pt>
                <c:pt idx="1682">
                  <c:v>41841</c:v>
                </c:pt>
                <c:pt idx="1683">
                  <c:v>41842</c:v>
                </c:pt>
                <c:pt idx="1684">
                  <c:v>41843</c:v>
                </c:pt>
                <c:pt idx="1685">
                  <c:v>41844</c:v>
                </c:pt>
                <c:pt idx="1686">
                  <c:v>41845</c:v>
                </c:pt>
                <c:pt idx="1687">
                  <c:v>41848</c:v>
                </c:pt>
                <c:pt idx="1688">
                  <c:v>41849</c:v>
                </c:pt>
                <c:pt idx="1689">
                  <c:v>41850</c:v>
                </c:pt>
                <c:pt idx="1690">
                  <c:v>41851</c:v>
                </c:pt>
                <c:pt idx="1691">
                  <c:v>41852</c:v>
                </c:pt>
                <c:pt idx="1692">
                  <c:v>41855</c:v>
                </c:pt>
                <c:pt idx="1693">
                  <c:v>41856</c:v>
                </c:pt>
                <c:pt idx="1694">
                  <c:v>41857</c:v>
                </c:pt>
                <c:pt idx="1695">
                  <c:v>41858</c:v>
                </c:pt>
                <c:pt idx="1696">
                  <c:v>41859</c:v>
                </c:pt>
                <c:pt idx="1697">
                  <c:v>41862</c:v>
                </c:pt>
                <c:pt idx="1698">
                  <c:v>41863</c:v>
                </c:pt>
                <c:pt idx="1699">
                  <c:v>41864</c:v>
                </c:pt>
                <c:pt idx="1700">
                  <c:v>41865</c:v>
                </c:pt>
                <c:pt idx="1701">
                  <c:v>41866</c:v>
                </c:pt>
                <c:pt idx="1702">
                  <c:v>41869</c:v>
                </c:pt>
                <c:pt idx="1703">
                  <c:v>41870</c:v>
                </c:pt>
                <c:pt idx="1704">
                  <c:v>41871</c:v>
                </c:pt>
                <c:pt idx="1705">
                  <c:v>41872</c:v>
                </c:pt>
                <c:pt idx="1706">
                  <c:v>41873</c:v>
                </c:pt>
                <c:pt idx="1707">
                  <c:v>41876</c:v>
                </c:pt>
                <c:pt idx="1708">
                  <c:v>41877</c:v>
                </c:pt>
                <c:pt idx="1709">
                  <c:v>41878</c:v>
                </c:pt>
                <c:pt idx="1710">
                  <c:v>41879</c:v>
                </c:pt>
                <c:pt idx="1711">
                  <c:v>41880</c:v>
                </c:pt>
                <c:pt idx="1712">
                  <c:v>41883</c:v>
                </c:pt>
                <c:pt idx="1713">
                  <c:v>41884</c:v>
                </c:pt>
                <c:pt idx="1714">
                  <c:v>41885</c:v>
                </c:pt>
                <c:pt idx="1715">
                  <c:v>41886</c:v>
                </c:pt>
                <c:pt idx="1716">
                  <c:v>41887</c:v>
                </c:pt>
                <c:pt idx="1717">
                  <c:v>41891</c:v>
                </c:pt>
                <c:pt idx="1718">
                  <c:v>41892</c:v>
                </c:pt>
                <c:pt idx="1719">
                  <c:v>41893</c:v>
                </c:pt>
                <c:pt idx="1720">
                  <c:v>41894</c:v>
                </c:pt>
                <c:pt idx="1721">
                  <c:v>41897</c:v>
                </c:pt>
                <c:pt idx="1722">
                  <c:v>41898</c:v>
                </c:pt>
                <c:pt idx="1723">
                  <c:v>41899</c:v>
                </c:pt>
                <c:pt idx="1724">
                  <c:v>41900</c:v>
                </c:pt>
                <c:pt idx="1725">
                  <c:v>41901</c:v>
                </c:pt>
                <c:pt idx="1726">
                  <c:v>41904</c:v>
                </c:pt>
                <c:pt idx="1727">
                  <c:v>41905</c:v>
                </c:pt>
                <c:pt idx="1728">
                  <c:v>41906</c:v>
                </c:pt>
                <c:pt idx="1729">
                  <c:v>41907</c:v>
                </c:pt>
                <c:pt idx="1730">
                  <c:v>41908</c:v>
                </c:pt>
                <c:pt idx="1731">
                  <c:v>41911</c:v>
                </c:pt>
                <c:pt idx="1732">
                  <c:v>41912</c:v>
                </c:pt>
                <c:pt idx="1733">
                  <c:v>41920</c:v>
                </c:pt>
                <c:pt idx="1734">
                  <c:v>41921</c:v>
                </c:pt>
                <c:pt idx="1735">
                  <c:v>41922</c:v>
                </c:pt>
                <c:pt idx="1736">
                  <c:v>41925</c:v>
                </c:pt>
                <c:pt idx="1737">
                  <c:v>41926</c:v>
                </c:pt>
                <c:pt idx="1738">
                  <c:v>41927</c:v>
                </c:pt>
                <c:pt idx="1739">
                  <c:v>41928</c:v>
                </c:pt>
                <c:pt idx="1740">
                  <c:v>41929</c:v>
                </c:pt>
                <c:pt idx="1741">
                  <c:v>41932</c:v>
                </c:pt>
                <c:pt idx="1742">
                  <c:v>41933</c:v>
                </c:pt>
                <c:pt idx="1743">
                  <c:v>41934</c:v>
                </c:pt>
                <c:pt idx="1744">
                  <c:v>41935</c:v>
                </c:pt>
                <c:pt idx="1745">
                  <c:v>41936</c:v>
                </c:pt>
                <c:pt idx="1746">
                  <c:v>41939</c:v>
                </c:pt>
                <c:pt idx="1747">
                  <c:v>41940</c:v>
                </c:pt>
                <c:pt idx="1748">
                  <c:v>41941</c:v>
                </c:pt>
                <c:pt idx="1749">
                  <c:v>41942</c:v>
                </c:pt>
                <c:pt idx="1750">
                  <c:v>41943</c:v>
                </c:pt>
                <c:pt idx="1751">
                  <c:v>41946</c:v>
                </c:pt>
                <c:pt idx="1752">
                  <c:v>41947</c:v>
                </c:pt>
                <c:pt idx="1753">
                  <c:v>41948</c:v>
                </c:pt>
                <c:pt idx="1754">
                  <c:v>41949</c:v>
                </c:pt>
                <c:pt idx="1755">
                  <c:v>41950</c:v>
                </c:pt>
                <c:pt idx="1756">
                  <c:v>41953</c:v>
                </c:pt>
                <c:pt idx="1757">
                  <c:v>41954</c:v>
                </c:pt>
                <c:pt idx="1758">
                  <c:v>41955</c:v>
                </c:pt>
                <c:pt idx="1759">
                  <c:v>41956</c:v>
                </c:pt>
                <c:pt idx="1760">
                  <c:v>41957</c:v>
                </c:pt>
                <c:pt idx="1761">
                  <c:v>41960</c:v>
                </c:pt>
                <c:pt idx="1762">
                  <c:v>41961</c:v>
                </c:pt>
                <c:pt idx="1763">
                  <c:v>41962</c:v>
                </c:pt>
                <c:pt idx="1764">
                  <c:v>41963</c:v>
                </c:pt>
                <c:pt idx="1765">
                  <c:v>41964</c:v>
                </c:pt>
                <c:pt idx="1766">
                  <c:v>41967</c:v>
                </c:pt>
                <c:pt idx="1767">
                  <c:v>41968</c:v>
                </c:pt>
                <c:pt idx="1768">
                  <c:v>41969</c:v>
                </c:pt>
                <c:pt idx="1769">
                  <c:v>41970</c:v>
                </c:pt>
                <c:pt idx="1770">
                  <c:v>41971</c:v>
                </c:pt>
                <c:pt idx="1771">
                  <c:v>41974</c:v>
                </c:pt>
                <c:pt idx="1772">
                  <c:v>41975</c:v>
                </c:pt>
                <c:pt idx="1773">
                  <c:v>41976</c:v>
                </c:pt>
                <c:pt idx="1774">
                  <c:v>41977</c:v>
                </c:pt>
                <c:pt idx="1775">
                  <c:v>41978</c:v>
                </c:pt>
                <c:pt idx="1776">
                  <c:v>41981</c:v>
                </c:pt>
                <c:pt idx="1777">
                  <c:v>41982</c:v>
                </c:pt>
                <c:pt idx="1778">
                  <c:v>41983</c:v>
                </c:pt>
                <c:pt idx="1779">
                  <c:v>41984</c:v>
                </c:pt>
                <c:pt idx="1780">
                  <c:v>41985</c:v>
                </c:pt>
                <c:pt idx="1781">
                  <c:v>41988</c:v>
                </c:pt>
                <c:pt idx="1782">
                  <c:v>41989</c:v>
                </c:pt>
                <c:pt idx="1783">
                  <c:v>41990</c:v>
                </c:pt>
                <c:pt idx="1784">
                  <c:v>41991</c:v>
                </c:pt>
                <c:pt idx="1785">
                  <c:v>41992</c:v>
                </c:pt>
                <c:pt idx="1786">
                  <c:v>41995</c:v>
                </c:pt>
                <c:pt idx="1787">
                  <c:v>41996</c:v>
                </c:pt>
                <c:pt idx="1788">
                  <c:v>41997</c:v>
                </c:pt>
                <c:pt idx="1789">
                  <c:v>41998</c:v>
                </c:pt>
                <c:pt idx="1790">
                  <c:v>41999</c:v>
                </c:pt>
                <c:pt idx="1791">
                  <c:v>42002</c:v>
                </c:pt>
                <c:pt idx="1792">
                  <c:v>42003</c:v>
                </c:pt>
                <c:pt idx="1793">
                  <c:v>42004</c:v>
                </c:pt>
                <c:pt idx="1794">
                  <c:v>42009</c:v>
                </c:pt>
                <c:pt idx="1795">
                  <c:v>42010</c:v>
                </c:pt>
                <c:pt idx="1796">
                  <c:v>42011</c:v>
                </c:pt>
                <c:pt idx="1797">
                  <c:v>42012</c:v>
                </c:pt>
                <c:pt idx="1798">
                  <c:v>42013</c:v>
                </c:pt>
                <c:pt idx="1799">
                  <c:v>42016</c:v>
                </c:pt>
                <c:pt idx="1800">
                  <c:v>42017</c:v>
                </c:pt>
                <c:pt idx="1801">
                  <c:v>42018</c:v>
                </c:pt>
                <c:pt idx="1802">
                  <c:v>42019</c:v>
                </c:pt>
                <c:pt idx="1803">
                  <c:v>42020</c:v>
                </c:pt>
                <c:pt idx="1804">
                  <c:v>42023</c:v>
                </c:pt>
                <c:pt idx="1805">
                  <c:v>42024</c:v>
                </c:pt>
                <c:pt idx="1806">
                  <c:v>42025</c:v>
                </c:pt>
                <c:pt idx="1807">
                  <c:v>42026</c:v>
                </c:pt>
                <c:pt idx="1808">
                  <c:v>42027</c:v>
                </c:pt>
                <c:pt idx="1809">
                  <c:v>42030</c:v>
                </c:pt>
                <c:pt idx="1810">
                  <c:v>42031</c:v>
                </c:pt>
                <c:pt idx="1811">
                  <c:v>42032</c:v>
                </c:pt>
                <c:pt idx="1812">
                  <c:v>42033</c:v>
                </c:pt>
                <c:pt idx="1813">
                  <c:v>42034</c:v>
                </c:pt>
                <c:pt idx="1814">
                  <c:v>42037</c:v>
                </c:pt>
                <c:pt idx="1815">
                  <c:v>42038</c:v>
                </c:pt>
                <c:pt idx="1816">
                  <c:v>42039</c:v>
                </c:pt>
                <c:pt idx="1817">
                  <c:v>42040</c:v>
                </c:pt>
                <c:pt idx="1818">
                  <c:v>42041</c:v>
                </c:pt>
                <c:pt idx="1819">
                  <c:v>42044</c:v>
                </c:pt>
                <c:pt idx="1820">
                  <c:v>42045</c:v>
                </c:pt>
                <c:pt idx="1821">
                  <c:v>42046</c:v>
                </c:pt>
                <c:pt idx="1822">
                  <c:v>42047</c:v>
                </c:pt>
                <c:pt idx="1823">
                  <c:v>42048</c:v>
                </c:pt>
                <c:pt idx="1824">
                  <c:v>42051</c:v>
                </c:pt>
                <c:pt idx="1825">
                  <c:v>42052</c:v>
                </c:pt>
                <c:pt idx="1826">
                  <c:v>42060</c:v>
                </c:pt>
                <c:pt idx="1827">
                  <c:v>42061</c:v>
                </c:pt>
                <c:pt idx="1828">
                  <c:v>42062</c:v>
                </c:pt>
                <c:pt idx="1829">
                  <c:v>42065</c:v>
                </c:pt>
                <c:pt idx="1830">
                  <c:v>42066</c:v>
                </c:pt>
                <c:pt idx="1831">
                  <c:v>42067</c:v>
                </c:pt>
                <c:pt idx="1832">
                  <c:v>42068</c:v>
                </c:pt>
                <c:pt idx="1833">
                  <c:v>42069</c:v>
                </c:pt>
                <c:pt idx="1834">
                  <c:v>42072</c:v>
                </c:pt>
                <c:pt idx="1835">
                  <c:v>42073</c:v>
                </c:pt>
                <c:pt idx="1836">
                  <c:v>42074</c:v>
                </c:pt>
                <c:pt idx="1837">
                  <c:v>42075</c:v>
                </c:pt>
                <c:pt idx="1838">
                  <c:v>42076</c:v>
                </c:pt>
                <c:pt idx="1839">
                  <c:v>42079</c:v>
                </c:pt>
                <c:pt idx="1840">
                  <c:v>42080</c:v>
                </c:pt>
                <c:pt idx="1841">
                  <c:v>42081</c:v>
                </c:pt>
                <c:pt idx="1842">
                  <c:v>42082</c:v>
                </c:pt>
                <c:pt idx="1843">
                  <c:v>42083</c:v>
                </c:pt>
                <c:pt idx="1844">
                  <c:v>42086</c:v>
                </c:pt>
                <c:pt idx="1845">
                  <c:v>42087</c:v>
                </c:pt>
                <c:pt idx="1846">
                  <c:v>42088</c:v>
                </c:pt>
                <c:pt idx="1847">
                  <c:v>42089</c:v>
                </c:pt>
                <c:pt idx="1848">
                  <c:v>42090</c:v>
                </c:pt>
                <c:pt idx="1849">
                  <c:v>42093</c:v>
                </c:pt>
                <c:pt idx="1850">
                  <c:v>42094</c:v>
                </c:pt>
                <c:pt idx="1851">
                  <c:v>42095</c:v>
                </c:pt>
                <c:pt idx="1852">
                  <c:v>42096</c:v>
                </c:pt>
                <c:pt idx="1853">
                  <c:v>42097</c:v>
                </c:pt>
                <c:pt idx="1854">
                  <c:v>42101</c:v>
                </c:pt>
                <c:pt idx="1855">
                  <c:v>42102</c:v>
                </c:pt>
                <c:pt idx="1856">
                  <c:v>42103</c:v>
                </c:pt>
                <c:pt idx="1857">
                  <c:v>42104</c:v>
                </c:pt>
                <c:pt idx="1858">
                  <c:v>42107</c:v>
                </c:pt>
                <c:pt idx="1859">
                  <c:v>42108</c:v>
                </c:pt>
                <c:pt idx="1860">
                  <c:v>42109</c:v>
                </c:pt>
                <c:pt idx="1861">
                  <c:v>42110</c:v>
                </c:pt>
                <c:pt idx="1862">
                  <c:v>42111</c:v>
                </c:pt>
                <c:pt idx="1863">
                  <c:v>42114</c:v>
                </c:pt>
                <c:pt idx="1864">
                  <c:v>42115</c:v>
                </c:pt>
                <c:pt idx="1865">
                  <c:v>42116</c:v>
                </c:pt>
                <c:pt idx="1866">
                  <c:v>42117</c:v>
                </c:pt>
                <c:pt idx="1867">
                  <c:v>42118</c:v>
                </c:pt>
                <c:pt idx="1868">
                  <c:v>42121</c:v>
                </c:pt>
                <c:pt idx="1869">
                  <c:v>42122</c:v>
                </c:pt>
                <c:pt idx="1870">
                  <c:v>42123</c:v>
                </c:pt>
                <c:pt idx="1871">
                  <c:v>42124</c:v>
                </c:pt>
                <c:pt idx="1872">
                  <c:v>42128</c:v>
                </c:pt>
                <c:pt idx="1873">
                  <c:v>42129</c:v>
                </c:pt>
                <c:pt idx="1874">
                  <c:v>42130</c:v>
                </c:pt>
                <c:pt idx="1875">
                  <c:v>42131</c:v>
                </c:pt>
                <c:pt idx="1876">
                  <c:v>42132</c:v>
                </c:pt>
                <c:pt idx="1877">
                  <c:v>42135</c:v>
                </c:pt>
                <c:pt idx="1878">
                  <c:v>42136</c:v>
                </c:pt>
                <c:pt idx="1879">
                  <c:v>42137</c:v>
                </c:pt>
                <c:pt idx="1880">
                  <c:v>42138</c:v>
                </c:pt>
                <c:pt idx="1881">
                  <c:v>42139</c:v>
                </c:pt>
                <c:pt idx="1882">
                  <c:v>42142</c:v>
                </c:pt>
                <c:pt idx="1883">
                  <c:v>42143</c:v>
                </c:pt>
                <c:pt idx="1884">
                  <c:v>42144</c:v>
                </c:pt>
                <c:pt idx="1885">
                  <c:v>42145</c:v>
                </c:pt>
                <c:pt idx="1886">
                  <c:v>42146</c:v>
                </c:pt>
                <c:pt idx="1887">
                  <c:v>42149</c:v>
                </c:pt>
                <c:pt idx="1888">
                  <c:v>42150</c:v>
                </c:pt>
                <c:pt idx="1889">
                  <c:v>42151</c:v>
                </c:pt>
                <c:pt idx="1890">
                  <c:v>42152</c:v>
                </c:pt>
                <c:pt idx="1891">
                  <c:v>42153</c:v>
                </c:pt>
                <c:pt idx="1892">
                  <c:v>42156</c:v>
                </c:pt>
                <c:pt idx="1893">
                  <c:v>42157</c:v>
                </c:pt>
                <c:pt idx="1894">
                  <c:v>42158</c:v>
                </c:pt>
                <c:pt idx="1895">
                  <c:v>42159</c:v>
                </c:pt>
                <c:pt idx="1896">
                  <c:v>42160</c:v>
                </c:pt>
                <c:pt idx="1897">
                  <c:v>42163</c:v>
                </c:pt>
                <c:pt idx="1898">
                  <c:v>42164</c:v>
                </c:pt>
                <c:pt idx="1899">
                  <c:v>42165</c:v>
                </c:pt>
                <c:pt idx="1900">
                  <c:v>42166</c:v>
                </c:pt>
                <c:pt idx="1901">
                  <c:v>42167</c:v>
                </c:pt>
                <c:pt idx="1902">
                  <c:v>42170</c:v>
                </c:pt>
                <c:pt idx="1903">
                  <c:v>42171</c:v>
                </c:pt>
                <c:pt idx="1904">
                  <c:v>42172</c:v>
                </c:pt>
                <c:pt idx="1905">
                  <c:v>42173</c:v>
                </c:pt>
                <c:pt idx="1906">
                  <c:v>42174</c:v>
                </c:pt>
                <c:pt idx="1907">
                  <c:v>42178</c:v>
                </c:pt>
                <c:pt idx="1908">
                  <c:v>42179</c:v>
                </c:pt>
                <c:pt idx="1909">
                  <c:v>42180</c:v>
                </c:pt>
                <c:pt idx="1910">
                  <c:v>42181</c:v>
                </c:pt>
                <c:pt idx="1911">
                  <c:v>42184</c:v>
                </c:pt>
                <c:pt idx="1912">
                  <c:v>42185</c:v>
                </c:pt>
                <c:pt idx="1913">
                  <c:v>42186</c:v>
                </c:pt>
                <c:pt idx="1914">
                  <c:v>42187</c:v>
                </c:pt>
                <c:pt idx="1915">
                  <c:v>42188</c:v>
                </c:pt>
                <c:pt idx="1916">
                  <c:v>42191</c:v>
                </c:pt>
                <c:pt idx="1917">
                  <c:v>42192</c:v>
                </c:pt>
                <c:pt idx="1918">
                  <c:v>42193</c:v>
                </c:pt>
                <c:pt idx="1919">
                  <c:v>42194</c:v>
                </c:pt>
                <c:pt idx="1920">
                  <c:v>42195</c:v>
                </c:pt>
                <c:pt idx="1921">
                  <c:v>42198</c:v>
                </c:pt>
                <c:pt idx="1922">
                  <c:v>42199</c:v>
                </c:pt>
                <c:pt idx="1923">
                  <c:v>42200</c:v>
                </c:pt>
                <c:pt idx="1924">
                  <c:v>42201</c:v>
                </c:pt>
                <c:pt idx="1925">
                  <c:v>42202</c:v>
                </c:pt>
                <c:pt idx="1926">
                  <c:v>42205</c:v>
                </c:pt>
                <c:pt idx="1927">
                  <c:v>42206</c:v>
                </c:pt>
                <c:pt idx="1928">
                  <c:v>42207</c:v>
                </c:pt>
                <c:pt idx="1929">
                  <c:v>42208</c:v>
                </c:pt>
                <c:pt idx="1930">
                  <c:v>42209</c:v>
                </c:pt>
                <c:pt idx="1931">
                  <c:v>42212</c:v>
                </c:pt>
                <c:pt idx="1932">
                  <c:v>42213</c:v>
                </c:pt>
                <c:pt idx="1933">
                  <c:v>42214</c:v>
                </c:pt>
                <c:pt idx="1934">
                  <c:v>42215</c:v>
                </c:pt>
                <c:pt idx="1935">
                  <c:v>42216</c:v>
                </c:pt>
                <c:pt idx="1936">
                  <c:v>42219</c:v>
                </c:pt>
                <c:pt idx="1937">
                  <c:v>42220</c:v>
                </c:pt>
                <c:pt idx="1938">
                  <c:v>42221</c:v>
                </c:pt>
                <c:pt idx="1939">
                  <c:v>42222</c:v>
                </c:pt>
                <c:pt idx="1940">
                  <c:v>42223</c:v>
                </c:pt>
                <c:pt idx="1941">
                  <c:v>42226</c:v>
                </c:pt>
                <c:pt idx="1942">
                  <c:v>42227</c:v>
                </c:pt>
                <c:pt idx="1943">
                  <c:v>42228</c:v>
                </c:pt>
                <c:pt idx="1944">
                  <c:v>42229</c:v>
                </c:pt>
                <c:pt idx="1945">
                  <c:v>42230</c:v>
                </c:pt>
                <c:pt idx="1946">
                  <c:v>42233</c:v>
                </c:pt>
                <c:pt idx="1947">
                  <c:v>42234</c:v>
                </c:pt>
                <c:pt idx="1948">
                  <c:v>42235</c:v>
                </c:pt>
                <c:pt idx="1949">
                  <c:v>42236</c:v>
                </c:pt>
                <c:pt idx="1950">
                  <c:v>42237</c:v>
                </c:pt>
                <c:pt idx="1951">
                  <c:v>42240</c:v>
                </c:pt>
                <c:pt idx="1952">
                  <c:v>42241</c:v>
                </c:pt>
                <c:pt idx="1953">
                  <c:v>42242</c:v>
                </c:pt>
                <c:pt idx="1954">
                  <c:v>42243</c:v>
                </c:pt>
                <c:pt idx="1955">
                  <c:v>42244</c:v>
                </c:pt>
                <c:pt idx="1956">
                  <c:v>42247</c:v>
                </c:pt>
                <c:pt idx="1957">
                  <c:v>42248</c:v>
                </c:pt>
                <c:pt idx="1958">
                  <c:v>42249</c:v>
                </c:pt>
                <c:pt idx="1959">
                  <c:v>42254</c:v>
                </c:pt>
                <c:pt idx="1960">
                  <c:v>42255</c:v>
                </c:pt>
                <c:pt idx="1961">
                  <c:v>42256</c:v>
                </c:pt>
                <c:pt idx="1962">
                  <c:v>42257</c:v>
                </c:pt>
                <c:pt idx="1963">
                  <c:v>42258</c:v>
                </c:pt>
                <c:pt idx="1964">
                  <c:v>42261</c:v>
                </c:pt>
                <c:pt idx="1965">
                  <c:v>42262</c:v>
                </c:pt>
                <c:pt idx="1966">
                  <c:v>42263</c:v>
                </c:pt>
                <c:pt idx="1967">
                  <c:v>42264</c:v>
                </c:pt>
                <c:pt idx="1968">
                  <c:v>42265</c:v>
                </c:pt>
                <c:pt idx="1969">
                  <c:v>42268</c:v>
                </c:pt>
                <c:pt idx="1970">
                  <c:v>42269</c:v>
                </c:pt>
                <c:pt idx="1971">
                  <c:v>42270</c:v>
                </c:pt>
                <c:pt idx="1972">
                  <c:v>42271</c:v>
                </c:pt>
                <c:pt idx="1973">
                  <c:v>42272</c:v>
                </c:pt>
                <c:pt idx="1974">
                  <c:v>42275</c:v>
                </c:pt>
                <c:pt idx="1975">
                  <c:v>42276</c:v>
                </c:pt>
                <c:pt idx="1976">
                  <c:v>42277</c:v>
                </c:pt>
                <c:pt idx="1977">
                  <c:v>42285</c:v>
                </c:pt>
                <c:pt idx="1978">
                  <c:v>42286</c:v>
                </c:pt>
                <c:pt idx="1979">
                  <c:v>42289</c:v>
                </c:pt>
                <c:pt idx="1980">
                  <c:v>42290</c:v>
                </c:pt>
                <c:pt idx="1981">
                  <c:v>42291</c:v>
                </c:pt>
                <c:pt idx="1982">
                  <c:v>42292</c:v>
                </c:pt>
                <c:pt idx="1983">
                  <c:v>42293</c:v>
                </c:pt>
                <c:pt idx="1984">
                  <c:v>42296</c:v>
                </c:pt>
                <c:pt idx="1985">
                  <c:v>42297</c:v>
                </c:pt>
                <c:pt idx="1986">
                  <c:v>42298</c:v>
                </c:pt>
                <c:pt idx="1987">
                  <c:v>42299</c:v>
                </c:pt>
                <c:pt idx="1988">
                  <c:v>42300</c:v>
                </c:pt>
                <c:pt idx="1989">
                  <c:v>42303</c:v>
                </c:pt>
                <c:pt idx="1990">
                  <c:v>42304</c:v>
                </c:pt>
                <c:pt idx="1991">
                  <c:v>42305</c:v>
                </c:pt>
                <c:pt idx="1992">
                  <c:v>42306</c:v>
                </c:pt>
                <c:pt idx="1993">
                  <c:v>42307</c:v>
                </c:pt>
                <c:pt idx="1994">
                  <c:v>42310</c:v>
                </c:pt>
                <c:pt idx="1995">
                  <c:v>42311</c:v>
                </c:pt>
                <c:pt idx="1996">
                  <c:v>42312</c:v>
                </c:pt>
                <c:pt idx="1997">
                  <c:v>42313</c:v>
                </c:pt>
                <c:pt idx="1998">
                  <c:v>42314</c:v>
                </c:pt>
                <c:pt idx="1999">
                  <c:v>42317</c:v>
                </c:pt>
                <c:pt idx="2000">
                  <c:v>42318</c:v>
                </c:pt>
                <c:pt idx="2001">
                  <c:v>42319</c:v>
                </c:pt>
                <c:pt idx="2002">
                  <c:v>42320</c:v>
                </c:pt>
                <c:pt idx="2003">
                  <c:v>42321</c:v>
                </c:pt>
                <c:pt idx="2004">
                  <c:v>42324</c:v>
                </c:pt>
                <c:pt idx="2005">
                  <c:v>42325</c:v>
                </c:pt>
                <c:pt idx="2006">
                  <c:v>42326</c:v>
                </c:pt>
                <c:pt idx="2007">
                  <c:v>42327</c:v>
                </c:pt>
                <c:pt idx="2008">
                  <c:v>42328</c:v>
                </c:pt>
                <c:pt idx="2009">
                  <c:v>42331</c:v>
                </c:pt>
                <c:pt idx="2010">
                  <c:v>42332</c:v>
                </c:pt>
                <c:pt idx="2011">
                  <c:v>42333</c:v>
                </c:pt>
                <c:pt idx="2012">
                  <c:v>42334</c:v>
                </c:pt>
                <c:pt idx="2013">
                  <c:v>42335</c:v>
                </c:pt>
                <c:pt idx="2014">
                  <c:v>42338</c:v>
                </c:pt>
                <c:pt idx="2015">
                  <c:v>42339</c:v>
                </c:pt>
                <c:pt idx="2016">
                  <c:v>42340</c:v>
                </c:pt>
                <c:pt idx="2017">
                  <c:v>42341</c:v>
                </c:pt>
                <c:pt idx="2018">
                  <c:v>42342</c:v>
                </c:pt>
                <c:pt idx="2019">
                  <c:v>42345</c:v>
                </c:pt>
                <c:pt idx="2020">
                  <c:v>42346</c:v>
                </c:pt>
                <c:pt idx="2021">
                  <c:v>42347</c:v>
                </c:pt>
                <c:pt idx="2022">
                  <c:v>42348</c:v>
                </c:pt>
                <c:pt idx="2023">
                  <c:v>42349</c:v>
                </c:pt>
                <c:pt idx="2024">
                  <c:v>42352</c:v>
                </c:pt>
                <c:pt idx="2025">
                  <c:v>42353</c:v>
                </c:pt>
                <c:pt idx="2026">
                  <c:v>42354</c:v>
                </c:pt>
                <c:pt idx="2027">
                  <c:v>42355</c:v>
                </c:pt>
                <c:pt idx="2028">
                  <c:v>42356</c:v>
                </c:pt>
                <c:pt idx="2029">
                  <c:v>42359</c:v>
                </c:pt>
                <c:pt idx="2030">
                  <c:v>42360</c:v>
                </c:pt>
                <c:pt idx="2031">
                  <c:v>42361</c:v>
                </c:pt>
                <c:pt idx="2032">
                  <c:v>42362</c:v>
                </c:pt>
                <c:pt idx="2033">
                  <c:v>42363</c:v>
                </c:pt>
                <c:pt idx="2034">
                  <c:v>42366</c:v>
                </c:pt>
                <c:pt idx="2035">
                  <c:v>42367</c:v>
                </c:pt>
                <c:pt idx="2036">
                  <c:v>42368</c:v>
                </c:pt>
                <c:pt idx="2037">
                  <c:v>42369</c:v>
                </c:pt>
                <c:pt idx="2038">
                  <c:v>42373</c:v>
                </c:pt>
                <c:pt idx="2039">
                  <c:v>42374</c:v>
                </c:pt>
                <c:pt idx="2040">
                  <c:v>42375</c:v>
                </c:pt>
                <c:pt idx="2041">
                  <c:v>42376</c:v>
                </c:pt>
                <c:pt idx="2042">
                  <c:v>42377</c:v>
                </c:pt>
                <c:pt idx="2043">
                  <c:v>42380</c:v>
                </c:pt>
                <c:pt idx="2044">
                  <c:v>42381</c:v>
                </c:pt>
                <c:pt idx="2045">
                  <c:v>42382</c:v>
                </c:pt>
                <c:pt idx="2046">
                  <c:v>42383</c:v>
                </c:pt>
                <c:pt idx="2047">
                  <c:v>42384</c:v>
                </c:pt>
                <c:pt idx="2048">
                  <c:v>42387</c:v>
                </c:pt>
                <c:pt idx="2049">
                  <c:v>42388</c:v>
                </c:pt>
                <c:pt idx="2050">
                  <c:v>42389</c:v>
                </c:pt>
                <c:pt idx="2051">
                  <c:v>42390</c:v>
                </c:pt>
                <c:pt idx="2052">
                  <c:v>42391</c:v>
                </c:pt>
                <c:pt idx="2053">
                  <c:v>42394</c:v>
                </c:pt>
                <c:pt idx="2054">
                  <c:v>42395</c:v>
                </c:pt>
                <c:pt idx="2055">
                  <c:v>42396</c:v>
                </c:pt>
                <c:pt idx="2056">
                  <c:v>42397</c:v>
                </c:pt>
                <c:pt idx="2057">
                  <c:v>42398</c:v>
                </c:pt>
                <c:pt idx="2058">
                  <c:v>42401</c:v>
                </c:pt>
                <c:pt idx="2059">
                  <c:v>42402</c:v>
                </c:pt>
                <c:pt idx="2060">
                  <c:v>42403</c:v>
                </c:pt>
                <c:pt idx="2061">
                  <c:v>42404</c:v>
                </c:pt>
                <c:pt idx="2062">
                  <c:v>42405</c:v>
                </c:pt>
                <c:pt idx="2063">
                  <c:v>42415</c:v>
                </c:pt>
                <c:pt idx="2064">
                  <c:v>42416</c:v>
                </c:pt>
                <c:pt idx="2065">
                  <c:v>42417</c:v>
                </c:pt>
                <c:pt idx="2066">
                  <c:v>42418</c:v>
                </c:pt>
                <c:pt idx="2067">
                  <c:v>42419</c:v>
                </c:pt>
                <c:pt idx="2068">
                  <c:v>42422</c:v>
                </c:pt>
                <c:pt idx="2069">
                  <c:v>42423</c:v>
                </c:pt>
                <c:pt idx="2070">
                  <c:v>42424</c:v>
                </c:pt>
                <c:pt idx="2071">
                  <c:v>42425</c:v>
                </c:pt>
                <c:pt idx="2072">
                  <c:v>42426</c:v>
                </c:pt>
                <c:pt idx="2073">
                  <c:v>42429</c:v>
                </c:pt>
                <c:pt idx="2074">
                  <c:v>42430</c:v>
                </c:pt>
                <c:pt idx="2075">
                  <c:v>42431</c:v>
                </c:pt>
                <c:pt idx="2076">
                  <c:v>42432</c:v>
                </c:pt>
                <c:pt idx="2077">
                  <c:v>42433</c:v>
                </c:pt>
                <c:pt idx="2078">
                  <c:v>42436</c:v>
                </c:pt>
                <c:pt idx="2079">
                  <c:v>42437</c:v>
                </c:pt>
                <c:pt idx="2080">
                  <c:v>42438</c:v>
                </c:pt>
                <c:pt idx="2081">
                  <c:v>42439</c:v>
                </c:pt>
                <c:pt idx="2082">
                  <c:v>42440</c:v>
                </c:pt>
                <c:pt idx="2083">
                  <c:v>42443</c:v>
                </c:pt>
                <c:pt idx="2084">
                  <c:v>42444</c:v>
                </c:pt>
                <c:pt idx="2085">
                  <c:v>42445</c:v>
                </c:pt>
                <c:pt idx="2086">
                  <c:v>42446</c:v>
                </c:pt>
                <c:pt idx="2087">
                  <c:v>42447</c:v>
                </c:pt>
                <c:pt idx="2088">
                  <c:v>42450</c:v>
                </c:pt>
                <c:pt idx="2089">
                  <c:v>42451</c:v>
                </c:pt>
                <c:pt idx="2090">
                  <c:v>42452</c:v>
                </c:pt>
                <c:pt idx="2091">
                  <c:v>42453</c:v>
                </c:pt>
                <c:pt idx="2092">
                  <c:v>42454</c:v>
                </c:pt>
                <c:pt idx="2093">
                  <c:v>42457</c:v>
                </c:pt>
                <c:pt idx="2094">
                  <c:v>42458</c:v>
                </c:pt>
                <c:pt idx="2095">
                  <c:v>42459</c:v>
                </c:pt>
                <c:pt idx="2096">
                  <c:v>42460</c:v>
                </c:pt>
                <c:pt idx="2097">
                  <c:v>42461</c:v>
                </c:pt>
                <c:pt idx="2098">
                  <c:v>42465</c:v>
                </c:pt>
                <c:pt idx="2099">
                  <c:v>42466</c:v>
                </c:pt>
                <c:pt idx="2100">
                  <c:v>42467</c:v>
                </c:pt>
                <c:pt idx="2101">
                  <c:v>42468</c:v>
                </c:pt>
                <c:pt idx="2102">
                  <c:v>42471</c:v>
                </c:pt>
                <c:pt idx="2103">
                  <c:v>42472</c:v>
                </c:pt>
                <c:pt idx="2104">
                  <c:v>42473</c:v>
                </c:pt>
                <c:pt idx="2105">
                  <c:v>42474</c:v>
                </c:pt>
                <c:pt idx="2106">
                  <c:v>42475</c:v>
                </c:pt>
                <c:pt idx="2107">
                  <c:v>42478</c:v>
                </c:pt>
                <c:pt idx="2108">
                  <c:v>42479</c:v>
                </c:pt>
                <c:pt idx="2109">
                  <c:v>42480</c:v>
                </c:pt>
                <c:pt idx="2110">
                  <c:v>42481</c:v>
                </c:pt>
                <c:pt idx="2111">
                  <c:v>42482</c:v>
                </c:pt>
                <c:pt idx="2112">
                  <c:v>42485</c:v>
                </c:pt>
                <c:pt idx="2113">
                  <c:v>42486</c:v>
                </c:pt>
                <c:pt idx="2114">
                  <c:v>42487</c:v>
                </c:pt>
                <c:pt idx="2115">
                  <c:v>42488</c:v>
                </c:pt>
                <c:pt idx="2116">
                  <c:v>42489</c:v>
                </c:pt>
                <c:pt idx="2117">
                  <c:v>42493</c:v>
                </c:pt>
                <c:pt idx="2118">
                  <c:v>42494</c:v>
                </c:pt>
                <c:pt idx="2119">
                  <c:v>42495</c:v>
                </c:pt>
                <c:pt idx="2120">
                  <c:v>42496</c:v>
                </c:pt>
                <c:pt idx="2121">
                  <c:v>42499</c:v>
                </c:pt>
                <c:pt idx="2122">
                  <c:v>42500</c:v>
                </c:pt>
                <c:pt idx="2123">
                  <c:v>42501</c:v>
                </c:pt>
                <c:pt idx="2124">
                  <c:v>42502</c:v>
                </c:pt>
                <c:pt idx="2125">
                  <c:v>42503</c:v>
                </c:pt>
                <c:pt idx="2126">
                  <c:v>42506</c:v>
                </c:pt>
                <c:pt idx="2127">
                  <c:v>42507</c:v>
                </c:pt>
                <c:pt idx="2128">
                  <c:v>42508</c:v>
                </c:pt>
                <c:pt idx="2129">
                  <c:v>42509</c:v>
                </c:pt>
                <c:pt idx="2130">
                  <c:v>42510</c:v>
                </c:pt>
                <c:pt idx="2131">
                  <c:v>42513</c:v>
                </c:pt>
                <c:pt idx="2132">
                  <c:v>42514</c:v>
                </c:pt>
                <c:pt idx="2133">
                  <c:v>42515</c:v>
                </c:pt>
                <c:pt idx="2134">
                  <c:v>42516</c:v>
                </c:pt>
                <c:pt idx="2135">
                  <c:v>42517</c:v>
                </c:pt>
                <c:pt idx="2136">
                  <c:v>42520</c:v>
                </c:pt>
                <c:pt idx="2137">
                  <c:v>42521</c:v>
                </c:pt>
                <c:pt idx="2138">
                  <c:v>42522</c:v>
                </c:pt>
                <c:pt idx="2139">
                  <c:v>42523</c:v>
                </c:pt>
                <c:pt idx="2140">
                  <c:v>42524</c:v>
                </c:pt>
                <c:pt idx="2141">
                  <c:v>42527</c:v>
                </c:pt>
                <c:pt idx="2142">
                  <c:v>42528</c:v>
                </c:pt>
                <c:pt idx="2143">
                  <c:v>42529</c:v>
                </c:pt>
                <c:pt idx="2144">
                  <c:v>42534</c:v>
                </c:pt>
                <c:pt idx="2145">
                  <c:v>42535</c:v>
                </c:pt>
                <c:pt idx="2146">
                  <c:v>42536</c:v>
                </c:pt>
                <c:pt idx="2147">
                  <c:v>42537</c:v>
                </c:pt>
                <c:pt idx="2148">
                  <c:v>42538</c:v>
                </c:pt>
                <c:pt idx="2149">
                  <c:v>42541</c:v>
                </c:pt>
                <c:pt idx="2150">
                  <c:v>42542</c:v>
                </c:pt>
                <c:pt idx="2151">
                  <c:v>42543</c:v>
                </c:pt>
                <c:pt idx="2152">
                  <c:v>42544</c:v>
                </c:pt>
                <c:pt idx="2153">
                  <c:v>42545</c:v>
                </c:pt>
                <c:pt idx="2154">
                  <c:v>42548</c:v>
                </c:pt>
                <c:pt idx="2155">
                  <c:v>42549</c:v>
                </c:pt>
                <c:pt idx="2156">
                  <c:v>42550</c:v>
                </c:pt>
                <c:pt idx="2157">
                  <c:v>42551</c:v>
                </c:pt>
                <c:pt idx="2158">
                  <c:v>42552</c:v>
                </c:pt>
                <c:pt idx="2159">
                  <c:v>42555</c:v>
                </c:pt>
                <c:pt idx="2160">
                  <c:v>42556</c:v>
                </c:pt>
                <c:pt idx="2161">
                  <c:v>42557</c:v>
                </c:pt>
                <c:pt idx="2162">
                  <c:v>42558</c:v>
                </c:pt>
                <c:pt idx="2163">
                  <c:v>42559</c:v>
                </c:pt>
                <c:pt idx="2164">
                  <c:v>42562</c:v>
                </c:pt>
                <c:pt idx="2165">
                  <c:v>42563</c:v>
                </c:pt>
                <c:pt idx="2166">
                  <c:v>42564</c:v>
                </c:pt>
                <c:pt idx="2167">
                  <c:v>42565</c:v>
                </c:pt>
                <c:pt idx="2168">
                  <c:v>42566</c:v>
                </c:pt>
                <c:pt idx="2169">
                  <c:v>42569</c:v>
                </c:pt>
                <c:pt idx="2170">
                  <c:v>42570</c:v>
                </c:pt>
                <c:pt idx="2171">
                  <c:v>42571</c:v>
                </c:pt>
                <c:pt idx="2172">
                  <c:v>42572</c:v>
                </c:pt>
                <c:pt idx="2173">
                  <c:v>42573</c:v>
                </c:pt>
                <c:pt idx="2174">
                  <c:v>42576</c:v>
                </c:pt>
                <c:pt idx="2175">
                  <c:v>42577</c:v>
                </c:pt>
                <c:pt idx="2176">
                  <c:v>42578</c:v>
                </c:pt>
                <c:pt idx="2177">
                  <c:v>42579</c:v>
                </c:pt>
                <c:pt idx="2178">
                  <c:v>42580</c:v>
                </c:pt>
                <c:pt idx="2179">
                  <c:v>42583</c:v>
                </c:pt>
                <c:pt idx="2180">
                  <c:v>42584</c:v>
                </c:pt>
                <c:pt idx="2181">
                  <c:v>42585</c:v>
                </c:pt>
                <c:pt idx="2182">
                  <c:v>42586</c:v>
                </c:pt>
                <c:pt idx="2183">
                  <c:v>42587</c:v>
                </c:pt>
                <c:pt idx="2184">
                  <c:v>42590</c:v>
                </c:pt>
                <c:pt idx="2185">
                  <c:v>42591</c:v>
                </c:pt>
                <c:pt idx="2186">
                  <c:v>42592</c:v>
                </c:pt>
                <c:pt idx="2187">
                  <c:v>42593</c:v>
                </c:pt>
                <c:pt idx="2188">
                  <c:v>42594</c:v>
                </c:pt>
                <c:pt idx="2189">
                  <c:v>42597</c:v>
                </c:pt>
                <c:pt idx="2190">
                  <c:v>42598</c:v>
                </c:pt>
                <c:pt idx="2191">
                  <c:v>42599</c:v>
                </c:pt>
                <c:pt idx="2192">
                  <c:v>42600</c:v>
                </c:pt>
                <c:pt idx="2193">
                  <c:v>42601</c:v>
                </c:pt>
                <c:pt idx="2194">
                  <c:v>42604</c:v>
                </c:pt>
                <c:pt idx="2195">
                  <c:v>42605</c:v>
                </c:pt>
                <c:pt idx="2196">
                  <c:v>42606</c:v>
                </c:pt>
                <c:pt idx="2197">
                  <c:v>42607</c:v>
                </c:pt>
                <c:pt idx="2198">
                  <c:v>42608</c:v>
                </c:pt>
                <c:pt idx="2199">
                  <c:v>42611</c:v>
                </c:pt>
                <c:pt idx="2200">
                  <c:v>42612</c:v>
                </c:pt>
                <c:pt idx="2201">
                  <c:v>42613</c:v>
                </c:pt>
                <c:pt idx="2202">
                  <c:v>42614</c:v>
                </c:pt>
                <c:pt idx="2203">
                  <c:v>42615</c:v>
                </c:pt>
                <c:pt idx="2204">
                  <c:v>42618</c:v>
                </c:pt>
                <c:pt idx="2205">
                  <c:v>42619</c:v>
                </c:pt>
                <c:pt idx="2206">
                  <c:v>42620</c:v>
                </c:pt>
                <c:pt idx="2207">
                  <c:v>42621</c:v>
                </c:pt>
                <c:pt idx="2208">
                  <c:v>42622</c:v>
                </c:pt>
                <c:pt idx="2209">
                  <c:v>42625</c:v>
                </c:pt>
                <c:pt idx="2210">
                  <c:v>42626</c:v>
                </c:pt>
                <c:pt idx="2211">
                  <c:v>42627</c:v>
                </c:pt>
                <c:pt idx="2212">
                  <c:v>42632</c:v>
                </c:pt>
                <c:pt idx="2213">
                  <c:v>42633</c:v>
                </c:pt>
                <c:pt idx="2214">
                  <c:v>42634</c:v>
                </c:pt>
                <c:pt idx="2215">
                  <c:v>42635</c:v>
                </c:pt>
                <c:pt idx="2216">
                  <c:v>42636</c:v>
                </c:pt>
                <c:pt idx="2217">
                  <c:v>42639</c:v>
                </c:pt>
                <c:pt idx="2218">
                  <c:v>42640</c:v>
                </c:pt>
                <c:pt idx="2219">
                  <c:v>42641</c:v>
                </c:pt>
                <c:pt idx="2220">
                  <c:v>42642</c:v>
                </c:pt>
                <c:pt idx="2221">
                  <c:v>42643</c:v>
                </c:pt>
                <c:pt idx="2222">
                  <c:v>42653</c:v>
                </c:pt>
                <c:pt idx="2223">
                  <c:v>42654</c:v>
                </c:pt>
                <c:pt idx="2224">
                  <c:v>42655</c:v>
                </c:pt>
                <c:pt idx="2225">
                  <c:v>42656</c:v>
                </c:pt>
                <c:pt idx="2226">
                  <c:v>42657</c:v>
                </c:pt>
                <c:pt idx="2227">
                  <c:v>42660</c:v>
                </c:pt>
                <c:pt idx="2228">
                  <c:v>42661</c:v>
                </c:pt>
                <c:pt idx="2229">
                  <c:v>42662</c:v>
                </c:pt>
                <c:pt idx="2230">
                  <c:v>42663</c:v>
                </c:pt>
                <c:pt idx="2231">
                  <c:v>42664</c:v>
                </c:pt>
                <c:pt idx="2232">
                  <c:v>42667</c:v>
                </c:pt>
                <c:pt idx="2233">
                  <c:v>42668</c:v>
                </c:pt>
                <c:pt idx="2234">
                  <c:v>42669</c:v>
                </c:pt>
                <c:pt idx="2235">
                  <c:v>42670</c:v>
                </c:pt>
                <c:pt idx="2236">
                  <c:v>42671</c:v>
                </c:pt>
                <c:pt idx="2237">
                  <c:v>42674</c:v>
                </c:pt>
                <c:pt idx="2238">
                  <c:v>42675</c:v>
                </c:pt>
                <c:pt idx="2239">
                  <c:v>42676</c:v>
                </c:pt>
                <c:pt idx="2240">
                  <c:v>42677</c:v>
                </c:pt>
                <c:pt idx="2241">
                  <c:v>42678</c:v>
                </c:pt>
                <c:pt idx="2242">
                  <c:v>42681</c:v>
                </c:pt>
                <c:pt idx="2243">
                  <c:v>42682</c:v>
                </c:pt>
                <c:pt idx="2244">
                  <c:v>42683</c:v>
                </c:pt>
                <c:pt idx="2245">
                  <c:v>42684</c:v>
                </c:pt>
                <c:pt idx="2246">
                  <c:v>42685</c:v>
                </c:pt>
                <c:pt idx="2247">
                  <c:v>42688</c:v>
                </c:pt>
                <c:pt idx="2248">
                  <c:v>42689</c:v>
                </c:pt>
                <c:pt idx="2249">
                  <c:v>42690</c:v>
                </c:pt>
                <c:pt idx="2250">
                  <c:v>42691</c:v>
                </c:pt>
                <c:pt idx="2251">
                  <c:v>42692</c:v>
                </c:pt>
                <c:pt idx="2252">
                  <c:v>42695</c:v>
                </c:pt>
                <c:pt idx="2253">
                  <c:v>42696</c:v>
                </c:pt>
                <c:pt idx="2254">
                  <c:v>42697</c:v>
                </c:pt>
                <c:pt idx="2255">
                  <c:v>42698</c:v>
                </c:pt>
                <c:pt idx="2256">
                  <c:v>42699</c:v>
                </c:pt>
                <c:pt idx="2257">
                  <c:v>42702</c:v>
                </c:pt>
                <c:pt idx="2258">
                  <c:v>42703</c:v>
                </c:pt>
                <c:pt idx="2259">
                  <c:v>42704</c:v>
                </c:pt>
                <c:pt idx="2260">
                  <c:v>42705</c:v>
                </c:pt>
                <c:pt idx="2261">
                  <c:v>42706</c:v>
                </c:pt>
                <c:pt idx="2262">
                  <c:v>42709</c:v>
                </c:pt>
                <c:pt idx="2263">
                  <c:v>42710</c:v>
                </c:pt>
                <c:pt idx="2264">
                  <c:v>42711</c:v>
                </c:pt>
                <c:pt idx="2265">
                  <c:v>42712</c:v>
                </c:pt>
                <c:pt idx="2266">
                  <c:v>42713</c:v>
                </c:pt>
                <c:pt idx="2267">
                  <c:v>42716</c:v>
                </c:pt>
                <c:pt idx="2268">
                  <c:v>42717</c:v>
                </c:pt>
                <c:pt idx="2269">
                  <c:v>42718</c:v>
                </c:pt>
                <c:pt idx="2270">
                  <c:v>42719</c:v>
                </c:pt>
                <c:pt idx="2271">
                  <c:v>42720</c:v>
                </c:pt>
                <c:pt idx="2272">
                  <c:v>42723</c:v>
                </c:pt>
                <c:pt idx="2273">
                  <c:v>42724</c:v>
                </c:pt>
                <c:pt idx="2274">
                  <c:v>42725</c:v>
                </c:pt>
                <c:pt idx="2275">
                  <c:v>42726</c:v>
                </c:pt>
                <c:pt idx="2276">
                  <c:v>42727</c:v>
                </c:pt>
                <c:pt idx="2277">
                  <c:v>42730</c:v>
                </c:pt>
                <c:pt idx="2278">
                  <c:v>42731</c:v>
                </c:pt>
                <c:pt idx="2279">
                  <c:v>42732</c:v>
                </c:pt>
                <c:pt idx="2280">
                  <c:v>42733</c:v>
                </c:pt>
                <c:pt idx="2281">
                  <c:v>42734</c:v>
                </c:pt>
                <c:pt idx="2282">
                  <c:v>42738</c:v>
                </c:pt>
                <c:pt idx="2283">
                  <c:v>42739</c:v>
                </c:pt>
                <c:pt idx="2284">
                  <c:v>42740</c:v>
                </c:pt>
                <c:pt idx="2285">
                  <c:v>42741</c:v>
                </c:pt>
                <c:pt idx="2286">
                  <c:v>42744</c:v>
                </c:pt>
                <c:pt idx="2287">
                  <c:v>42745</c:v>
                </c:pt>
                <c:pt idx="2288">
                  <c:v>42746</c:v>
                </c:pt>
                <c:pt idx="2289">
                  <c:v>42747</c:v>
                </c:pt>
                <c:pt idx="2290">
                  <c:v>42748</c:v>
                </c:pt>
                <c:pt idx="2291">
                  <c:v>42751</c:v>
                </c:pt>
                <c:pt idx="2292">
                  <c:v>42752</c:v>
                </c:pt>
                <c:pt idx="2293">
                  <c:v>42753</c:v>
                </c:pt>
                <c:pt idx="2294">
                  <c:v>42754</c:v>
                </c:pt>
                <c:pt idx="2295">
                  <c:v>42755</c:v>
                </c:pt>
                <c:pt idx="2296">
                  <c:v>42758</c:v>
                </c:pt>
                <c:pt idx="2297">
                  <c:v>42759</c:v>
                </c:pt>
                <c:pt idx="2298">
                  <c:v>42760</c:v>
                </c:pt>
                <c:pt idx="2299">
                  <c:v>42761</c:v>
                </c:pt>
                <c:pt idx="2300">
                  <c:v>42769</c:v>
                </c:pt>
                <c:pt idx="2301">
                  <c:v>42772</c:v>
                </c:pt>
                <c:pt idx="2302">
                  <c:v>42773</c:v>
                </c:pt>
                <c:pt idx="2303">
                  <c:v>42774</c:v>
                </c:pt>
                <c:pt idx="2304">
                  <c:v>42775</c:v>
                </c:pt>
                <c:pt idx="2305">
                  <c:v>42776</c:v>
                </c:pt>
                <c:pt idx="2306">
                  <c:v>42779</c:v>
                </c:pt>
                <c:pt idx="2307">
                  <c:v>42780</c:v>
                </c:pt>
                <c:pt idx="2308">
                  <c:v>42781</c:v>
                </c:pt>
                <c:pt idx="2309">
                  <c:v>42782</c:v>
                </c:pt>
                <c:pt idx="2310">
                  <c:v>42783</c:v>
                </c:pt>
                <c:pt idx="2311">
                  <c:v>42786</c:v>
                </c:pt>
                <c:pt idx="2312">
                  <c:v>42787</c:v>
                </c:pt>
                <c:pt idx="2313">
                  <c:v>42788</c:v>
                </c:pt>
                <c:pt idx="2314">
                  <c:v>42789</c:v>
                </c:pt>
                <c:pt idx="2315">
                  <c:v>42790</c:v>
                </c:pt>
                <c:pt idx="2316">
                  <c:v>42793</c:v>
                </c:pt>
                <c:pt idx="2317">
                  <c:v>42794</c:v>
                </c:pt>
                <c:pt idx="2318">
                  <c:v>42795</c:v>
                </c:pt>
                <c:pt idx="2319">
                  <c:v>42796</c:v>
                </c:pt>
                <c:pt idx="2320">
                  <c:v>42797</c:v>
                </c:pt>
                <c:pt idx="2321">
                  <c:v>42800</c:v>
                </c:pt>
                <c:pt idx="2322">
                  <c:v>42801</c:v>
                </c:pt>
                <c:pt idx="2323">
                  <c:v>42802</c:v>
                </c:pt>
                <c:pt idx="2324">
                  <c:v>42803</c:v>
                </c:pt>
                <c:pt idx="2325">
                  <c:v>42804</c:v>
                </c:pt>
                <c:pt idx="2326">
                  <c:v>42807</c:v>
                </c:pt>
                <c:pt idx="2327">
                  <c:v>42808</c:v>
                </c:pt>
                <c:pt idx="2328">
                  <c:v>42809</c:v>
                </c:pt>
                <c:pt idx="2329">
                  <c:v>42810</c:v>
                </c:pt>
                <c:pt idx="2330">
                  <c:v>42811</c:v>
                </c:pt>
                <c:pt idx="2331">
                  <c:v>42814</c:v>
                </c:pt>
                <c:pt idx="2332">
                  <c:v>42815</c:v>
                </c:pt>
                <c:pt idx="2333">
                  <c:v>42816</c:v>
                </c:pt>
                <c:pt idx="2334">
                  <c:v>42817</c:v>
                </c:pt>
                <c:pt idx="2335">
                  <c:v>42818</c:v>
                </c:pt>
                <c:pt idx="2336">
                  <c:v>42821</c:v>
                </c:pt>
                <c:pt idx="2337">
                  <c:v>42822</c:v>
                </c:pt>
                <c:pt idx="2338">
                  <c:v>42823</c:v>
                </c:pt>
                <c:pt idx="2339">
                  <c:v>42824</c:v>
                </c:pt>
                <c:pt idx="2340">
                  <c:v>42825</c:v>
                </c:pt>
                <c:pt idx="2341">
                  <c:v>42830</c:v>
                </c:pt>
                <c:pt idx="2342">
                  <c:v>42831</c:v>
                </c:pt>
                <c:pt idx="2343">
                  <c:v>42832</c:v>
                </c:pt>
                <c:pt idx="2344">
                  <c:v>42835</c:v>
                </c:pt>
                <c:pt idx="2345">
                  <c:v>42836</c:v>
                </c:pt>
                <c:pt idx="2346">
                  <c:v>42837</c:v>
                </c:pt>
                <c:pt idx="2347">
                  <c:v>42838</c:v>
                </c:pt>
                <c:pt idx="2348">
                  <c:v>42839</c:v>
                </c:pt>
                <c:pt idx="2349">
                  <c:v>42842</c:v>
                </c:pt>
                <c:pt idx="2350">
                  <c:v>42843</c:v>
                </c:pt>
                <c:pt idx="2351">
                  <c:v>42844</c:v>
                </c:pt>
                <c:pt idx="2352">
                  <c:v>42845</c:v>
                </c:pt>
                <c:pt idx="2353">
                  <c:v>42846</c:v>
                </c:pt>
                <c:pt idx="2354">
                  <c:v>42849</c:v>
                </c:pt>
                <c:pt idx="2355">
                  <c:v>42850</c:v>
                </c:pt>
                <c:pt idx="2356">
                  <c:v>42851</c:v>
                </c:pt>
                <c:pt idx="2357">
                  <c:v>42852</c:v>
                </c:pt>
                <c:pt idx="2358">
                  <c:v>42853</c:v>
                </c:pt>
                <c:pt idx="2359">
                  <c:v>42857</c:v>
                </c:pt>
                <c:pt idx="2360">
                  <c:v>42858</c:v>
                </c:pt>
                <c:pt idx="2361">
                  <c:v>42859</c:v>
                </c:pt>
                <c:pt idx="2362">
                  <c:v>42860</c:v>
                </c:pt>
                <c:pt idx="2363">
                  <c:v>42863</c:v>
                </c:pt>
                <c:pt idx="2364">
                  <c:v>42864</c:v>
                </c:pt>
                <c:pt idx="2365">
                  <c:v>42865</c:v>
                </c:pt>
                <c:pt idx="2366">
                  <c:v>42866</c:v>
                </c:pt>
                <c:pt idx="2367">
                  <c:v>42867</c:v>
                </c:pt>
                <c:pt idx="2368">
                  <c:v>42870</c:v>
                </c:pt>
                <c:pt idx="2369">
                  <c:v>42871</c:v>
                </c:pt>
                <c:pt idx="2370">
                  <c:v>42872</c:v>
                </c:pt>
                <c:pt idx="2371">
                  <c:v>42873</c:v>
                </c:pt>
                <c:pt idx="2372">
                  <c:v>42874</c:v>
                </c:pt>
                <c:pt idx="2373">
                  <c:v>42877</c:v>
                </c:pt>
                <c:pt idx="2374">
                  <c:v>42878</c:v>
                </c:pt>
                <c:pt idx="2375">
                  <c:v>42879</c:v>
                </c:pt>
                <c:pt idx="2376">
                  <c:v>42880</c:v>
                </c:pt>
                <c:pt idx="2377">
                  <c:v>42881</c:v>
                </c:pt>
                <c:pt idx="2378">
                  <c:v>42886</c:v>
                </c:pt>
                <c:pt idx="2379">
                  <c:v>42887</c:v>
                </c:pt>
                <c:pt idx="2380">
                  <c:v>42888</c:v>
                </c:pt>
                <c:pt idx="2381">
                  <c:v>42891</c:v>
                </c:pt>
                <c:pt idx="2382">
                  <c:v>42892</c:v>
                </c:pt>
                <c:pt idx="2383">
                  <c:v>42893</c:v>
                </c:pt>
                <c:pt idx="2384">
                  <c:v>42894</c:v>
                </c:pt>
                <c:pt idx="2385">
                  <c:v>42895</c:v>
                </c:pt>
                <c:pt idx="2386">
                  <c:v>42898</c:v>
                </c:pt>
                <c:pt idx="2387">
                  <c:v>42899</c:v>
                </c:pt>
                <c:pt idx="2388">
                  <c:v>42900</c:v>
                </c:pt>
                <c:pt idx="2389">
                  <c:v>42901</c:v>
                </c:pt>
                <c:pt idx="2390">
                  <c:v>42902</c:v>
                </c:pt>
                <c:pt idx="2391">
                  <c:v>42905</c:v>
                </c:pt>
                <c:pt idx="2392">
                  <c:v>42906</c:v>
                </c:pt>
                <c:pt idx="2393">
                  <c:v>42907</c:v>
                </c:pt>
                <c:pt idx="2394">
                  <c:v>42908</c:v>
                </c:pt>
                <c:pt idx="2395">
                  <c:v>42909</c:v>
                </c:pt>
                <c:pt idx="2396">
                  <c:v>42912</c:v>
                </c:pt>
                <c:pt idx="2397">
                  <c:v>42913</c:v>
                </c:pt>
                <c:pt idx="2398">
                  <c:v>42914</c:v>
                </c:pt>
                <c:pt idx="2399">
                  <c:v>42915</c:v>
                </c:pt>
                <c:pt idx="2400">
                  <c:v>42916</c:v>
                </c:pt>
                <c:pt idx="2401">
                  <c:v>42919</c:v>
                </c:pt>
                <c:pt idx="2402">
                  <c:v>42920</c:v>
                </c:pt>
                <c:pt idx="2403">
                  <c:v>42921</c:v>
                </c:pt>
                <c:pt idx="2404">
                  <c:v>42922</c:v>
                </c:pt>
                <c:pt idx="2405">
                  <c:v>42923</c:v>
                </c:pt>
                <c:pt idx="2406">
                  <c:v>42926</c:v>
                </c:pt>
                <c:pt idx="2407">
                  <c:v>42927</c:v>
                </c:pt>
                <c:pt idx="2408">
                  <c:v>42928</c:v>
                </c:pt>
                <c:pt idx="2409">
                  <c:v>42929</c:v>
                </c:pt>
                <c:pt idx="2410">
                  <c:v>42930</c:v>
                </c:pt>
                <c:pt idx="2411">
                  <c:v>42933</c:v>
                </c:pt>
                <c:pt idx="2412">
                  <c:v>42934</c:v>
                </c:pt>
                <c:pt idx="2413">
                  <c:v>42935</c:v>
                </c:pt>
                <c:pt idx="2414">
                  <c:v>42936</c:v>
                </c:pt>
                <c:pt idx="2415">
                  <c:v>42937</c:v>
                </c:pt>
                <c:pt idx="2416">
                  <c:v>42940</c:v>
                </c:pt>
                <c:pt idx="2417">
                  <c:v>42941</c:v>
                </c:pt>
                <c:pt idx="2418">
                  <c:v>42942</c:v>
                </c:pt>
                <c:pt idx="2419">
                  <c:v>42943</c:v>
                </c:pt>
                <c:pt idx="2420">
                  <c:v>42944</c:v>
                </c:pt>
                <c:pt idx="2421">
                  <c:v>42947</c:v>
                </c:pt>
                <c:pt idx="2422">
                  <c:v>42948</c:v>
                </c:pt>
                <c:pt idx="2423">
                  <c:v>42949</c:v>
                </c:pt>
                <c:pt idx="2424">
                  <c:v>42950</c:v>
                </c:pt>
                <c:pt idx="2425">
                  <c:v>42951</c:v>
                </c:pt>
                <c:pt idx="2426">
                  <c:v>42954</c:v>
                </c:pt>
                <c:pt idx="2427">
                  <c:v>42955</c:v>
                </c:pt>
                <c:pt idx="2428">
                  <c:v>42956</c:v>
                </c:pt>
                <c:pt idx="2429">
                  <c:v>42957</c:v>
                </c:pt>
                <c:pt idx="2430">
                  <c:v>42958</c:v>
                </c:pt>
                <c:pt idx="2431">
                  <c:v>42961</c:v>
                </c:pt>
                <c:pt idx="2432">
                  <c:v>42962</c:v>
                </c:pt>
                <c:pt idx="2433">
                  <c:v>42963</c:v>
                </c:pt>
                <c:pt idx="2434">
                  <c:v>42964</c:v>
                </c:pt>
                <c:pt idx="2435">
                  <c:v>42965</c:v>
                </c:pt>
                <c:pt idx="2436">
                  <c:v>42968</c:v>
                </c:pt>
                <c:pt idx="2437">
                  <c:v>42969</c:v>
                </c:pt>
                <c:pt idx="2438">
                  <c:v>42970</c:v>
                </c:pt>
                <c:pt idx="2439">
                  <c:v>42971</c:v>
                </c:pt>
                <c:pt idx="2440">
                  <c:v>42972</c:v>
                </c:pt>
                <c:pt idx="2441">
                  <c:v>42975</c:v>
                </c:pt>
                <c:pt idx="2442">
                  <c:v>42976</c:v>
                </c:pt>
                <c:pt idx="2443">
                  <c:v>42977</c:v>
                </c:pt>
                <c:pt idx="2444">
                  <c:v>42978</c:v>
                </c:pt>
                <c:pt idx="2445">
                  <c:v>42979</c:v>
                </c:pt>
                <c:pt idx="2446">
                  <c:v>42982</c:v>
                </c:pt>
                <c:pt idx="2447">
                  <c:v>42983</c:v>
                </c:pt>
                <c:pt idx="2448">
                  <c:v>42984</c:v>
                </c:pt>
                <c:pt idx="2449">
                  <c:v>42985</c:v>
                </c:pt>
                <c:pt idx="2450">
                  <c:v>42986</c:v>
                </c:pt>
                <c:pt idx="2451">
                  <c:v>42989</c:v>
                </c:pt>
                <c:pt idx="2452">
                  <c:v>42990</c:v>
                </c:pt>
                <c:pt idx="2453">
                  <c:v>42991</c:v>
                </c:pt>
                <c:pt idx="2454">
                  <c:v>42992</c:v>
                </c:pt>
                <c:pt idx="2455">
                  <c:v>42993</c:v>
                </c:pt>
                <c:pt idx="2456">
                  <c:v>42996</c:v>
                </c:pt>
                <c:pt idx="2457">
                  <c:v>42997</c:v>
                </c:pt>
                <c:pt idx="2458">
                  <c:v>42998</c:v>
                </c:pt>
                <c:pt idx="2459">
                  <c:v>42999</c:v>
                </c:pt>
                <c:pt idx="2460">
                  <c:v>43000</c:v>
                </c:pt>
                <c:pt idx="2461">
                  <c:v>43003</c:v>
                </c:pt>
                <c:pt idx="2462">
                  <c:v>43004</c:v>
                </c:pt>
                <c:pt idx="2463">
                  <c:v>43005</c:v>
                </c:pt>
                <c:pt idx="2464">
                  <c:v>43006</c:v>
                </c:pt>
                <c:pt idx="2465">
                  <c:v>43007</c:v>
                </c:pt>
                <c:pt idx="2466">
                  <c:v>43017</c:v>
                </c:pt>
                <c:pt idx="2467">
                  <c:v>43018</c:v>
                </c:pt>
                <c:pt idx="2468">
                  <c:v>43019</c:v>
                </c:pt>
                <c:pt idx="2469">
                  <c:v>43020</c:v>
                </c:pt>
                <c:pt idx="2470">
                  <c:v>43021</c:v>
                </c:pt>
                <c:pt idx="2471">
                  <c:v>43024</c:v>
                </c:pt>
                <c:pt idx="2472">
                  <c:v>43025</c:v>
                </c:pt>
                <c:pt idx="2473">
                  <c:v>43026</c:v>
                </c:pt>
                <c:pt idx="2474">
                  <c:v>43027</c:v>
                </c:pt>
                <c:pt idx="2475">
                  <c:v>43028</c:v>
                </c:pt>
                <c:pt idx="2476">
                  <c:v>43031</c:v>
                </c:pt>
                <c:pt idx="2477">
                  <c:v>43032</c:v>
                </c:pt>
                <c:pt idx="2478">
                  <c:v>43033</c:v>
                </c:pt>
                <c:pt idx="2479">
                  <c:v>43034</c:v>
                </c:pt>
                <c:pt idx="2480">
                  <c:v>43035</c:v>
                </c:pt>
                <c:pt idx="2481">
                  <c:v>43038</c:v>
                </c:pt>
                <c:pt idx="2482">
                  <c:v>43039</c:v>
                </c:pt>
                <c:pt idx="2483">
                  <c:v>43040</c:v>
                </c:pt>
                <c:pt idx="2484">
                  <c:v>43041</c:v>
                </c:pt>
                <c:pt idx="2485">
                  <c:v>43042</c:v>
                </c:pt>
                <c:pt idx="2486">
                  <c:v>43045</c:v>
                </c:pt>
                <c:pt idx="2487">
                  <c:v>43046</c:v>
                </c:pt>
                <c:pt idx="2488">
                  <c:v>43047</c:v>
                </c:pt>
                <c:pt idx="2489">
                  <c:v>43048</c:v>
                </c:pt>
                <c:pt idx="2490">
                  <c:v>43049</c:v>
                </c:pt>
                <c:pt idx="2491">
                  <c:v>43052</c:v>
                </c:pt>
                <c:pt idx="2492">
                  <c:v>43053</c:v>
                </c:pt>
                <c:pt idx="2493">
                  <c:v>43054</c:v>
                </c:pt>
                <c:pt idx="2494">
                  <c:v>43055</c:v>
                </c:pt>
                <c:pt idx="2495">
                  <c:v>43056</c:v>
                </c:pt>
                <c:pt idx="2496">
                  <c:v>43059</c:v>
                </c:pt>
                <c:pt idx="2497">
                  <c:v>43060</c:v>
                </c:pt>
                <c:pt idx="2498">
                  <c:v>43061</c:v>
                </c:pt>
                <c:pt idx="2499">
                  <c:v>43062</c:v>
                </c:pt>
                <c:pt idx="2500">
                  <c:v>43063</c:v>
                </c:pt>
                <c:pt idx="2501">
                  <c:v>43066</c:v>
                </c:pt>
                <c:pt idx="2502">
                  <c:v>43067</c:v>
                </c:pt>
                <c:pt idx="2503">
                  <c:v>43068</c:v>
                </c:pt>
                <c:pt idx="2504">
                  <c:v>43069</c:v>
                </c:pt>
                <c:pt idx="2505">
                  <c:v>43070</c:v>
                </c:pt>
                <c:pt idx="2506">
                  <c:v>43073</c:v>
                </c:pt>
                <c:pt idx="2507">
                  <c:v>43074</c:v>
                </c:pt>
                <c:pt idx="2508">
                  <c:v>43075</c:v>
                </c:pt>
                <c:pt idx="2509">
                  <c:v>43076</c:v>
                </c:pt>
                <c:pt idx="2510">
                  <c:v>43077</c:v>
                </c:pt>
                <c:pt idx="2511">
                  <c:v>43080</c:v>
                </c:pt>
                <c:pt idx="2512">
                  <c:v>43081</c:v>
                </c:pt>
                <c:pt idx="2513">
                  <c:v>43082</c:v>
                </c:pt>
                <c:pt idx="2514">
                  <c:v>43083</c:v>
                </c:pt>
                <c:pt idx="2515">
                  <c:v>43084</c:v>
                </c:pt>
                <c:pt idx="2516">
                  <c:v>43087</c:v>
                </c:pt>
                <c:pt idx="2517">
                  <c:v>43088</c:v>
                </c:pt>
                <c:pt idx="2518">
                  <c:v>43089</c:v>
                </c:pt>
                <c:pt idx="2519">
                  <c:v>43090</c:v>
                </c:pt>
                <c:pt idx="2520">
                  <c:v>43091</c:v>
                </c:pt>
                <c:pt idx="2521">
                  <c:v>43094</c:v>
                </c:pt>
                <c:pt idx="2522">
                  <c:v>43095</c:v>
                </c:pt>
                <c:pt idx="2523">
                  <c:v>43096</c:v>
                </c:pt>
                <c:pt idx="2524">
                  <c:v>43097</c:v>
                </c:pt>
                <c:pt idx="2525">
                  <c:v>43098</c:v>
                </c:pt>
                <c:pt idx="2526">
                  <c:v>43102</c:v>
                </c:pt>
                <c:pt idx="2527">
                  <c:v>43103</c:v>
                </c:pt>
                <c:pt idx="2528">
                  <c:v>43104</c:v>
                </c:pt>
                <c:pt idx="2529">
                  <c:v>43105</c:v>
                </c:pt>
                <c:pt idx="2530">
                  <c:v>43108</c:v>
                </c:pt>
                <c:pt idx="2531">
                  <c:v>43109</c:v>
                </c:pt>
                <c:pt idx="2532">
                  <c:v>43110</c:v>
                </c:pt>
                <c:pt idx="2533">
                  <c:v>43111</c:v>
                </c:pt>
                <c:pt idx="2534">
                  <c:v>43112</c:v>
                </c:pt>
                <c:pt idx="2535">
                  <c:v>43115</c:v>
                </c:pt>
                <c:pt idx="2536">
                  <c:v>43116</c:v>
                </c:pt>
                <c:pt idx="2537">
                  <c:v>43117</c:v>
                </c:pt>
                <c:pt idx="2538">
                  <c:v>43118</c:v>
                </c:pt>
                <c:pt idx="2539">
                  <c:v>43119</c:v>
                </c:pt>
                <c:pt idx="2540">
                  <c:v>43122</c:v>
                </c:pt>
                <c:pt idx="2541">
                  <c:v>43123</c:v>
                </c:pt>
                <c:pt idx="2542">
                  <c:v>43124</c:v>
                </c:pt>
                <c:pt idx="2543">
                  <c:v>43125</c:v>
                </c:pt>
                <c:pt idx="2544">
                  <c:v>43126</c:v>
                </c:pt>
                <c:pt idx="2545">
                  <c:v>43129</c:v>
                </c:pt>
              </c:numCache>
            </c:numRef>
          </c:cat>
          <c:val>
            <c:numRef>
              <c:f>[报喜鸟.xlsx]报喜鸟!$H$2:$H$2549</c:f>
              <c:numCache>
                <c:formatCode>General</c:formatCode>
                <c:ptCount val="2548"/>
                <c:pt idx="0">
                  <c:v>46.08</c:v>
                </c:pt>
                <c:pt idx="1">
                  <c:v>41.472000000000001</c:v>
                </c:pt>
                <c:pt idx="2">
                  <c:v>39.072000000000003</c:v>
                </c:pt>
                <c:pt idx="3">
                  <c:v>39.494400000000006</c:v>
                </c:pt>
                <c:pt idx="4">
                  <c:v>38.371199999999995</c:v>
                </c:pt>
                <c:pt idx="5">
                  <c:v>37.660800000000002</c:v>
                </c:pt>
                <c:pt idx="6">
                  <c:v>37.008000000000003</c:v>
                </c:pt>
                <c:pt idx="7">
                  <c:v>35.318400000000004</c:v>
                </c:pt>
                <c:pt idx="8">
                  <c:v>37.689600000000006</c:v>
                </c:pt>
                <c:pt idx="9">
                  <c:v>35.510400000000004</c:v>
                </c:pt>
                <c:pt idx="10">
                  <c:v>35.884799999999998</c:v>
                </c:pt>
                <c:pt idx="11">
                  <c:v>36.230400000000003</c:v>
                </c:pt>
                <c:pt idx="12">
                  <c:v>35.951999999999998</c:v>
                </c:pt>
                <c:pt idx="13">
                  <c:v>35.078400000000002</c:v>
                </c:pt>
                <c:pt idx="14">
                  <c:v>34.752000000000002</c:v>
                </c:pt>
                <c:pt idx="15">
                  <c:v>34.809599999999996</c:v>
                </c:pt>
                <c:pt idx="16">
                  <c:v>35.270400000000002</c:v>
                </c:pt>
                <c:pt idx="17">
                  <c:v>34.56</c:v>
                </c:pt>
                <c:pt idx="18">
                  <c:v>33.129600000000003</c:v>
                </c:pt>
                <c:pt idx="19">
                  <c:v>33.024000000000001</c:v>
                </c:pt>
                <c:pt idx="20">
                  <c:v>32.678400000000003</c:v>
                </c:pt>
                <c:pt idx="21">
                  <c:v>33.936</c:v>
                </c:pt>
                <c:pt idx="22">
                  <c:v>33.6</c:v>
                </c:pt>
                <c:pt idx="23">
                  <c:v>32.928000000000004</c:v>
                </c:pt>
                <c:pt idx="24">
                  <c:v>32.064</c:v>
                </c:pt>
                <c:pt idx="25">
                  <c:v>32.1312</c:v>
                </c:pt>
                <c:pt idx="26">
                  <c:v>30.527999999999999</c:v>
                </c:pt>
                <c:pt idx="27">
                  <c:v>29.327999999999999</c:v>
                </c:pt>
                <c:pt idx="28">
                  <c:v>29.616000000000003</c:v>
                </c:pt>
                <c:pt idx="29">
                  <c:v>28.502400000000002</c:v>
                </c:pt>
                <c:pt idx="30">
                  <c:v>29.2608</c:v>
                </c:pt>
                <c:pt idx="31">
                  <c:v>29.529599999999995</c:v>
                </c:pt>
                <c:pt idx="32">
                  <c:v>29.856000000000005</c:v>
                </c:pt>
                <c:pt idx="33">
                  <c:v>32.841599999999993</c:v>
                </c:pt>
                <c:pt idx="34">
                  <c:v>32.140800000000006</c:v>
                </c:pt>
                <c:pt idx="35">
                  <c:v>31.430399999999995</c:v>
                </c:pt>
                <c:pt idx="36">
                  <c:v>31.084800000000001</c:v>
                </c:pt>
                <c:pt idx="37">
                  <c:v>33.964800000000004</c:v>
                </c:pt>
                <c:pt idx="38">
                  <c:v>32.361599999999996</c:v>
                </c:pt>
                <c:pt idx="39">
                  <c:v>31.584</c:v>
                </c:pt>
                <c:pt idx="40">
                  <c:v>31.1904</c:v>
                </c:pt>
                <c:pt idx="41">
                  <c:v>31.948799999999991</c:v>
                </c:pt>
                <c:pt idx="42">
                  <c:v>30.911999999999999</c:v>
                </c:pt>
                <c:pt idx="43">
                  <c:v>29.759999999999998</c:v>
                </c:pt>
                <c:pt idx="44">
                  <c:v>29.087999999999997</c:v>
                </c:pt>
                <c:pt idx="45">
                  <c:v>29.644800000000004</c:v>
                </c:pt>
                <c:pt idx="46">
                  <c:v>29.567999999999998</c:v>
                </c:pt>
                <c:pt idx="47">
                  <c:v>29.4528</c:v>
                </c:pt>
                <c:pt idx="48">
                  <c:v>29.471999999999998</c:v>
                </c:pt>
                <c:pt idx="49">
                  <c:v>30.124800000000004</c:v>
                </c:pt>
                <c:pt idx="50">
                  <c:v>30.72</c:v>
                </c:pt>
                <c:pt idx="51">
                  <c:v>31.180800000000001</c:v>
                </c:pt>
                <c:pt idx="52">
                  <c:v>31.468800000000002</c:v>
                </c:pt>
                <c:pt idx="53">
                  <c:v>30.431999999999999</c:v>
                </c:pt>
                <c:pt idx="54">
                  <c:v>29.5488</c:v>
                </c:pt>
                <c:pt idx="55">
                  <c:v>29.5488</c:v>
                </c:pt>
                <c:pt idx="56">
                  <c:v>26.591999999999999</c:v>
                </c:pt>
                <c:pt idx="57">
                  <c:v>24.767999999999997</c:v>
                </c:pt>
                <c:pt idx="58">
                  <c:v>24.959999999999997</c:v>
                </c:pt>
                <c:pt idx="59">
                  <c:v>25.651199999999999</c:v>
                </c:pt>
                <c:pt idx="60">
                  <c:v>25.919999999999998</c:v>
                </c:pt>
                <c:pt idx="61">
                  <c:v>27.2928</c:v>
                </c:pt>
                <c:pt idx="62">
                  <c:v>27.648</c:v>
                </c:pt>
                <c:pt idx="63">
                  <c:v>27.244800000000001</c:v>
                </c:pt>
                <c:pt idx="64">
                  <c:v>27.744</c:v>
                </c:pt>
                <c:pt idx="65">
                  <c:v>26.015999999999995</c:v>
                </c:pt>
                <c:pt idx="66">
                  <c:v>25.967999999999996</c:v>
                </c:pt>
                <c:pt idx="67">
                  <c:v>25.238399999999995</c:v>
                </c:pt>
                <c:pt idx="68">
                  <c:v>24.422399999999996</c:v>
                </c:pt>
                <c:pt idx="69">
                  <c:v>24.527999999999999</c:v>
                </c:pt>
                <c:pt idx="70">
                  <c:v>25.430399999999995</c:v>
                </c:pt>
                <c:pt idx="71">
                  <c:v>24.614400000000003</c:v>
                </c:pt>
                <c:pt idx="72">
                  <c:v>24.384</c:v>
                </c:pt>
                <c:pt idx="73">
                  <c:v>24.911999999999999</c:v>
                </c:pt>
                <c:pt idx="74">
                  <c:v>25.487999999999996</c:v>
                </c:pt>
                <c:pt idx="75">
                  <c:v>25.247999999999998</c:v>
                </c:pt>
                <c:pt idx="76">
                  <c:v>25.574400000000001</c:v>
                </c:pt>
                <c:pt idx="77">
                  <c:v>26.16</c:v>
                </c:pt>
                <c:pt idx="78">
                  <c:v>26.716799999999996</c:v>
                </c:pt>
                <c:pt idx="79">
                  <c:v>27.4848</c:v>
                </c:pt>
                <c:pt idx="80">
                  <c:v>27.542399999999997</c:v>
                </c:pt>
                <c:pt idx="81">
                  <c:v>28.128</c:v>
                </c:pt>
                <c:pt idx="82">
                  <c:v>28.128</c:v>
                </c:pt>
                <c:pt idx="83">
                  <c:v>27.619199999999999</c:v>
                </c:pt>
                <c:pt idx="84">
                  <c:v>27.984000000000002</c:v>
                </c:pt>
                <c:pt idx="85">
                  <c:v>29.212800000000001</c:v>
                </c:pt>
                <c:pt idx="86">
                  <c:v>29.961599999999997</c:v>
                </c:pt>
                <c:pt idx="87">
                  <c:v>30.335999999999999</c:v>
                </c:pt>
                <c:pt idx="88">
                  <c:v>30.316800000000004</c:v>
                </c:pt>
                <c:pt idx="89">
                  <c:v>31.295999999999996</c:v>
                </c:pt>
                <c:pt idx="90">
                  <c:v>32.592000000000006</c:v>
                </c:pt>
                <c:pt idx="91">
                  <c:v>33.120000000000005</c:v>
                </c:pt>
                <c:pt idx="92">
                  <c:v>34.608000000000004</c:v>
                </c:pt>
                <c:pt idx="93">
                  <c:v>36.076800000000006</c:v>
                </c:pt>
                <c:pt idx="94">
                  <c:v>36.470400000000005</c:v>
                </c:pt>
                <c:pt idx="95">
                  <c:v>35.520000000000003</c:v>
                </c:pt>
                <c:pt idx="96">
                  <c:v>33.782400000000003</c:v>
                </c:pt>
                <c:pt idx="97">
                  <c:v>34.492800000000003</c:v>
                </c:pt>
                <c:pt idx="98">
                  <c:v>34.272000000000006</c:v>
                </c:pt>
                <c:pt idx="99">
                  <c:v>33.302400000000006</c:v>
                </c:pt>
                <c:pt idx="100">
                  <c:v>34.310399999999994</c:v>
                </c:pt>
                <c:pt idx="101">
                  <c:v>34.915200000000006</c:v>
                </c:pt>
                <c:pt idx="102">
                  <c:v>33.648000000000003</c:v>
                </c:pt>
                <c:pt idx="103">
                  <c:v>34.943999999999996</c:v>
                </c:pt>
                <c:pt idx="104">
                  <c:v>35.654399999999995</c:v>
                </c:pt>
                <c:pt idx="105">
                  <c:v>33.744</c:v>
                </c:pt>
                <c:pt idx="106">
                  <c:v>30.815999999999999</c:v>
                </c:pt>
                <c:pt idx="107">
                  <c:v>32.006400000000006</c:v>
                </c:pt>
                <c:pt idx="108">
                  <c:v>33.6096</c:v>
                </c:pt>
                <c:pt idx="109">
                  <c:v>34.233600000000003</c:v>
                </c:pt>
                <c:pt idx="110">
                  <c:v>32.6496</c:v>
                </c:pt>
                <c:pt idx="111">
                  <c:v>33.398400000000002</c:v>
                </c:pt>
                <c:pt idx="112">
                  <c:v>33.196800000000003</c:v>
                </c:pt>
                <c:pt idx="113">
                  <c:v>31.804800000000004</c:v>
                </c:pt>
                <c:pt idx="114">
                  <c:v>30.393599999999996</c:v>
                </c:pt>
                <c:pt idx="115">
                  <c:v>32.64</c:v>
                </c:pt>
                <c:pt idx="116">
                  <c:v>32.928000000000004</c:v>
                </c:pt>
                <c:pt idx="117">
                  <c:v>32.736000000000011</c:v>
                </c:pt>
                <c:pt idx="118">
                  <c:v>33.686400000000006</c:v>
                </c:pt>
                <c:pt idx="119">
                  <c:v>34.963200000000001</c:v>
                </c:pt>
                <c:pt idx="120">
                  <c:v>35.855999999999995</c:v>
                </c:pt>
                <c:pt idx="121">
                  <c:v>37.027200000000001</c:v>
                </c:pt>
                <c:pt idx="122">
                  <c:v>36.604800000000004</c:v>
                </c:pt>
                <c:pt idx="123">
                  <c:v>35.481599999999993</c:v>
                </c:pt>
                <c:pt idx="124">
                  <c:v>35.472000000000001</c:v>
                </c:pt>
                <c:pt idx="125">
                  <c:v>33.686400000000006</c:v>
                </c:pt>
                <c:pt idx="126">
                  <c:v>34.0608</c:v>
                </c:pt>
                <c:pt idx="127">
                  <c:v>34.272000000000006</c:v>
                </c:pt>
                <c:pt idx="128">
                  <c:v>35.529600000000002</c:v>
                </c:pt>
                <c:pt idx="129">
                  <c:v>35.520000000000003</c:v>
                </c:pt>
                <c:pt idx="130">
                  <c:v>35.846399999999996</c:v>
                </c:pt>
                <c:pt idx="131">
                  <c:v>34.752000000000002</c:v>
                </c:pt>
                <c:pt idx="132">
                  <c:v>34.972800000000007</c:v>
                </c:pt>
                <c:pt idx="133">
                  <c:v>35.136000000000003</c:v>
                </c:pt>
                <c:pt idx="134">
                  <c:v>34.656000000000006</c:v>
                </c:pt>
                <c:pt idx="135">
                  <c:v>33.964800000000004</c:v>
                </c:pt>
                <c:pt idx="136">
                  <c:v>34.224000000000011</c:v>
                </c:pt>
                <c:pt idx="137">
                  <c:v>33.571200000000005</c:v>
                </c:pt>
                <c:pt idx="138">
                  <c:v>32.419200000000004</c:v>
                </c:pt>
                <c:pt idx="139">
                  <c:v>31.919999999999998</c:v>
                </c:pt>
                <c:pt idx="140">
                  <c:v>30.249599999999997</c:v>
                </c:pt>
                <c:pt idx="141">
                  <c:v>29.471999999999998</c:v>
                </c:pt>
                <c:pt idx="142">
                  <c:v>32.006400000000006</c:v>
                </c:pt>
                <c:pt idx="143">
                  <c:v>34.540800000000004</c:v>
                </c:pt>
                <c:pt idx="144">
                  <c:v>34.656000000000006</c:v>
                </c:pt>
                <c:pt idx="145">
                  <c:v>35.616</c:v>
                </c:pt>
                <c:pt idx="146">
                  <c:v>36.480000000000004</c:v>
                </c:pt>
                <c:pt idx="147">
                  <c:v>35.500800000000005</c:v>
                </c:pt>
                <c:pt idx="148">
                  <c:v>34.137600000000006</c:v>
                </c:pt>
                <c:pt idx="149">
                  <c:v>36.288000000000004</c:v>
                </c:pt>
                <c:pt idx="150">
                  <c:v>35.385600000000004</c:v>
                </c:pt>
                <c:pt idx="151">
                  <c:v>32.275200000000012</c:v>
                </c:pt>
                <c:pt idx="152">
                  <c:v>31.660799999999991</c:v>
                </c:pt>
                <c:pt idx="153">
                  <c:v>32.428800000000003</c:v>
                </c:pt>
                <c:pt idx="154">
                  <c:v>33.792000000000009</c:v>
                </c:pt>
                <c:pt idx="155">
                  <c:v>33.792000000000009</c:v>
                </c:pt>
                <c:pt idx="156">
                  <c:v>34.800000000000011</c:v>
                </c:pt>
                <c:pt idx="157">
                  <c:v>35.808</c:v>
                </c:pt>
                <c:pt idx="158">
                  <c:v>35.798400000000008</c:v>
                </c:pt>
                <c:pt idx="159">
                  <c:v>34.847999999999999</c:v>
                </c:pt>
                <c:pt idx="160">
                  <c:v>37.363200000000006</c:v>
                </c:pt>
                <c:pt idx="161">
                  <c:v>36.624000000000002</c:v>
                </c:pt>
                <c:pt idx="162">
                  <c:v>37.1616</c:v>
                </c:pt>
                <c:pt idx="163">
                  <c:v>36.9696</c:v>
                </c:pt>
                <c:pt idx="164">
                  <c:v>33.273600000000002</c:v>
                </c:pt>
                <c:pt idx="165">
                  <c:v>30.8064</c:v>
                </c:pt>
                <c:pt idx="166">
                  <c:v>32.112000000000002</c:v>
                </c:pt>
                <c:pt idx="167">
                  <c:v>34.56</c:v>
                </c:pt>
                <c:pt idx="168">
                  <c:v>32.832000000000001</c:v>
                </c:pt>
                <c:pt idx="169">
                  <c:v>34.156800000000004</c:v>
                </c:pt>
                <c:pt idx="170">
                  <c:v>33.254400000000004</c:v>
                </c:pt>
                <c:pt idx="171">
                  <c:v>33.657599999999995</c:v>
                </c:pt>
                <c:pt idx="172">
                  <c:v>36.383999999999993</c:v>
                </c:pt>
                <c:pt idx="173">
                  <c:v>38.4</c:v>
                </c:pt>
                <c:pt idx="174">
                  <c:v>36.288000000000004</c:v>
                </c:pt>
                <c:pt idx="175">
                  <c:v>39.916799999999995</c:v>
                </c:pt>
                <c:pt idx="176">
                  <c:v>40.704000000000001</c:v>
                </c:pt>
                <c:pt idx="177">
                  <c:v>40.012800000000006</c:v>
                </c:pt>
                <c:pt idx="178">
                  <c:v>39.168000000000006</c:v>
                </c:pt>
                <c:pt idx="179">
                  <c:v>41.241600000000005</c:v>
                </c:pt>
                <c:pt idx="180">
                  <c:v>41.068800000000003</c:v>
                </c:pt>
                <c:pt idx="181">
                  <c:v>40.896000000000001</c:v>
                </c:pt>
                <c:pt idx="182">
                  <c:v>39.955200000000005</c:v>
                </c:pt>
                <c:pt idx="183">
                  <c:v>37.6128</c:v>
                </c:pt>
                <c:pt idx="184">
                  <c:v>38.7072</c:v>
                </c:pt>
                <c:pt idx="185">
                  <c:v>37.209600000000002</c:v>
                </c:pt>
                <c:pt idx="186">
                  <c:v>38.6496</c:v>
                </c:pt>
                <c:pt idx="187">
                  <c:v>37.536000000000001</c:v>
                </c:pt>
                <c:pt idx="188">
                  <c:v>37.516799999999996</c:v>
                </c:pt>
                <c:pt idx="189">
                  <c:v>39.072000000000003</c:v>
                </c:pt>
                <c:pt idx="190">
                  <c:v>37.9392</c:v>
                </c:pt>
                <c:pt idx="191">
                  <c:v>35.942400000000006</c:v>
                </c:pt>
                <c:pt idx="192">
                  <c:v>36.480000000000004</c:v>
                </c:pt>
                <c:pt idx="193">
                  <c:v>36.864000000000004</c:v>
                </c:pt>
                <c:pt idx="194">
                  <c:v>35.712000000000003</c:v>
                </c:pt>
                <c:pt idx="195">
                  <c:v>36.172800000000002</c:v>
                </c:pt>
                <c:pt idx="196">
                  <c:v>36.480000000000004</c:v>
                </c:pt>
                <c:pt idx="197">
                  <c:v>35.712000000000003</c:v>
                </c:pt>
                <c:pt idx="198">
                  <c:v>36.499200000000002</c:v>
                </c:pt>
                <c:pt idx="199">
                  <c:v>37.977599999999995</c:v>
                </c:pt>
                <c:pt idx="200">
                  <c:v>36.480000000000004</c:v>
                </c:pt>
                <c:pt idx="201">
                  <c:v>36.480000000000004</c:v>
                </c:pt>
                <c:pt idx="202">
                  <c:v>35.712000000000003</c:v>
                </c:pt>
                <c:pt idx="203">
                  <c:v>37.248000000000005</c:v>
                </c:pt>
                <c:pt idx="204">
                  <c:v>33.523200000000003</c:v>
                </c:pt>
                <c:pt idx="205">
                  <c:v>34.348800000000004</c:v>
                </c:pt>
                <c:pt idx="206">
                  <c:v>32.64</c:v>
                </c:pt>
                <c:pt idx="207">
                  <c:v>33.792000000000009</c:v>
                </c:pt>
                <c:pt idx="208">
                  <c:v>35.616</c:v>
                </c:pt>
                <c:pt idx="209">
                  <c:v>35.232000000000006</c:v>
                </c:pt>
                <c:pt idx="210">
                  <c:v>32.467200000000005</c:v>
                </c:pt>
                <c:pt idx="211">
                  <c:v>34.176000000000002</c:v>
                </c:pt>
                <c:pt idx="212">
                  <c:v>33.446400000000004</c:v>
                </c:pt>
                <c:pt idx="213">
                  <c:v>33.715200000000003</c:v>
                </c:pt>
                <c:pt idx="214">
                  <c:v>35.443200000000004</c:v>
                </c:pt>
                <c:pt idx="215">
                  <c:v>36.096000000000011</c:v>
                </c:pt>
                <c:pt idx="216">
                  <c:v>37.44</c:v>
                </c:pt>
                <c:pt idx="217">
                  <c:v>37.44</c:v>
                </c:pt>
                <c:pt idx="218">
                  <c:v>38.4</c:v>
                </c:pt>
                <c:pt idx="219">
                  <c:v>38.4</c:v>
                </c:pt>
                <c:pt idx="220">
                  <c:v>37.152000000000001</c:v>
                </c:pt>
                <c:pt idx="221">
                  <c:v>38.016000000000005</c:v>
                </c:pt>
                <c:pt idx="222">
                  <c:v>38.112000000000002</c:v>
                </c:pt>
                <c:pt idx="223">
                  <c:v>37.343999999999994</c:v>
                </c:pt>
                <c:pt idx="224">
                  <c:v>36.480000000000004</c:v>
                </c:pt>
                <c:pt idx="225">
                  <c:v>37.248000000000005</c:v>
                </c:pt>
                <c:pt idx="226">
                  <c:v>38.054399999999994</c:v>
                </c:pt>
                <c:pt idx="227">
                  <c:v>37.324799999999996</c:v>
                </c:pt>
                <c:pt idx="228">
                  <c:v>35.616</c:v>
                </c:pt>
                <c:pt idx="229">
                  <c:v>36.096000000000011</c:v>
                </c:pt>
                <c:pt idx="230">
                  <c:v>36.480000000000004</c:v>
                </c:pt>
                <c:pt idx="231">
                  <c:v>36.422400000000003</c:v>
                </c:pt>
                <c:pt idx="232">
                  <c:v>36.480000000000004</c:v>
                </c:pt>
                <c:pt idx="233">
                  <c:v>36.288000000000004</c:v>
                </c:pt>
                <c:pt idx="234">
                  <c:v>35.520000000000003</c:v>
                </c:pt>
                <c:pt idx="235">
                  <c:v>36.825600000000001</c:v>
                </c:pt>
                <c:pt idx="236">
                  <c:v>35.846399999999996</c:v>
                </c:pt>
                <c:pt idx="237">
                  <c:v>34.156800000000004</c:v>
                </c:pt>
                <c:pt idx="238">
                  <c:v>33.619200000000006</c:v>
                </c:pt>
                <c:pt idx="239">
                  <c:v>32.832000000000001</c:v>
                </c:pt>
                <c:pt idx="240">
                  <c:v>32.256</c:v>
                </c:pt>
                <c:pt idx="241">
                  <c:v>29.8752</c:v>
                </c:pt>
                <c:pt idx="242">
                  <c:v>30.143999999999995</c:v>
                </c:pt>
                <c:pt idx="243">
                  <c:v>30.335999999999999</c:v>
                </c:pt>
                <c:pt idx="244">
                  <c:v>30.143999999999995</c:v>
                </c:pt>
                <c:pt idx="245">
                  <c:v>30.316800000000004</c:v>
                </c:pt>
                <c:pt idx="246">
                  <c:v>27.993599999999997</c:v>
                </c:pt>
                <c:pt idx="247">
                  <c:v>28.8</c:v>
                </c:pt>
                <c:pt idx="248">
                  <c:v>31.2576</c:v>
                </c:pt>
                <c:pt idx="249">
                  <c:v>30.6432</c:v>
                </c:pt>
                <c:pt idx="250">
                  <c:v>29.606400000000001</c:v>
                </c:pt>
                <c:pt idx="251">
                  <c:v>30.527999999999999</c:v>
                </c:pt>
                <c:pt idx="252">
                  <c:v>29.952000000000002</c:v>
                </c:pt>
                <c:pt idx="253">
                  <c:v>28.780799999999992</c:v>
                </c:pt>
                <c:pt idx="254">
                  <c:v>28.8</c:v>
                </c:pt>
                <c:pt idx="255">
                  <c:v>28.8</c:v>
                </c:pt>
                <c:pt idx="256">
                  <c:v>28.608000000000001</c:v>
                </c:pt>
                <c:pt idx="257">
                  <c:v>28.531199999999995</c:v>
                </c:pt>
                <c:pt idx="258">
                  <c:v>28.665599999999998</c:v>
                </c:pt>
                <c:pt idx="259">
                  <c:v>30.143999999999995</c:v>
                </c:pt>
                <c:pt idx="260">
                  <c:v>28.819199999999999</c:v>
                </c:pt>
                <c:pt idx="261">
                  <c:v>28.492799999999992</c:v>
                </c:pt>
                <c:pt idx="262">
                  <c:v>28.761599999999998</c:v>
                </c:pt>
                <c:pt idx="263">
                  <c:v>28.8</c:v>
                </c:pt>
                <c:pt idx="264">
                  <c:v>28.5504</c:v>
                </c:pt>
                <c:pt idx="265">
                  <c:v>28.991999999999997</c:v>
                </c:pt>
                <c:pt idx="266">
                  <c:v>28.780799999999992</c:v>
                </c:pt>
                <c:pt idx="267">
                  <c:v>28.416</c:v>
                </c:pt>
                <c:pt idx="268">
                  <c:v>28.512</c:v>
                </c:pt>
                <c:pt idx="269">
                  <c:v>31.372800000000005</c:v>
                </c:pt>
                <c:pt idx="270">
                  <c:v>30.431999999999999</c:v>
                </c:pt>
                <c:pt idx="271">
                  <c:v>27.398399999999995</c:v>
                </c:pt>
                <c:pt idx="272">
                  <c:v>26.534400000000005</c:v>
                </c:pt>
                <c:pt idx="273">
                  <c:v>28.128</c:v>
                </c:pt>
                <c:pt idx="274">
                  <c:v>28.627199999999995</c:v>
                </c:pt>
                <c:pt idx="275">
                  <c:v>26.687999999999999</c:v>
                </c:pt>
                <c:pt idx="276">
                  <c:v>26.207999999999995</c:v>
                </c:pt>
                <c:pt idx="277">
                  <c:v>26.2272</c:v>
                </c:pt>
                <c:pt idx="278">
                  <c:v>25.7088</c:v>
                </c:pt>
                <c:pt idx="279">
                  <c:v>24.192</c:v>
                </c:pt>
                <c:pt idx="280">
                  <c:v>23.961599999999997</c:v>
                </c:pt>
                <c:pt idx="281">
                  <c:v>23.961599999999997</c:v>
                </c:pt>
                <c:pt idx="282">
                  <c:v>22.943999999999996</c:v>
                </c:pt>
                <c:pt idx="283">
                  <c:v>22.8096</c:v>
                </c:pt>
                <c:pt idx="284">
                  <c:v>23.616000000000003</c:v>
                </c:pt>
                <c:pt idx="285">
                  <c:v>24</c:v>
                </c:pt>
                <c:pt idx="286">
                  <c:v>23.558399999999995</c:v>
                </c:pt>
                <c:pt idx="287">
                  <c:v>23.1936</c:v>
                </c:pt>
                <c:pt idx="288">
                  <c:v>23.616000000000003</c:v>
                </c:pt>
                <c:pt idx="289">
                  <c:v>23.251200000000001</c:v>
                </c:pt>
                <c:pt idx="290">
                  <c:v>21.504000000000001</c:v>
                </c:pt>
                <c:pt idx="291">
                  <c:v>22.56</c:v>
                </c:pt>
                <c:pt idx="292">
                  <c:v>23.0016</c:v>
                </c:pt>
                <c:pt idx="293">
                  <c:v>23.04</c:v>
                </c:pt>
                <c:pt idx="294">
                  <c:v>22.598400000000002</c:v>
                </c:pt>
                <c:pt idx="295">
                  <c:v>22.233599999999996</c:v>
                </c:pt>
                <c:pt idx="296">
                  <c:v>21.926399999999997</c:v>
                </c:pt>
                <c:pt idx="297">
                  <c:v>22.425599999999992</c:v>
                </c:pt>
                <c:pt idx="298">
                  <c:v>22.3872</c:v>
                </c:pt>
                <c:pt idx="299">
                  <c:v>22.655999999999999</c:v>
                </c:pt>
                <c:pt idx="300">
                  <c:v>23.731200000000001</c:v>
                </c:pt>
                <c:pt idx="301">
                  <c:v>23.155200000000001</c:v>
                </c:pt>
                <c:pt idx="302">
                  <c:v>23.212800000000001</c:v>
                </c:pt>
                <c:pt idx="303">
                  <c:v>23.808</c:v>
                </c:pt>
                <c:pt idx="304">
                  <c:v>24.556799999999996</c:v>
                </c:pt>
                <c:pt idx="305">
                  <c:v>24.959999999999997</c:v>
                </c:pt>
                <c:pt idx="306">
                  <c:v>22.463999999999995</c:v>
                </c:pt>
                <c:pt idx="307">
                  <c:v>24.479999999999997</c:v>
                </c:pt>
                <c:pt idx="308">
                  <c:v>24.038399999999996</c:v>
                </c:pt>
                <c:pt idx="309">
                  <c:v>22.636800000000004</c:v>
                </c:pt>
                <c:pt idx="310">
                  <c:v>21.984000000000002</c:v>
                </c:pt>
                <c:pt idx="311">
                  <c:v>21.696000000000005</c:v>
                </c:pt>
                <c:pt idx="312">
                  <c:v>21.542399999999997</c:v>
                </c:pt>
                <c:pt idx="313">
                  <c:v>21.676800000000004</c:v>
                </c:pt>
                <c:pt idx="314">
                  <c:v>20.947199999999995</c:v>
                </c:pt>
                <c:pt idx="315">
                  <c:v>21.3504</c:v>
                </c:pt>
                <c:pt idx="316">
                  <c:v>22.252800000000001</c:v>
                </c:pt>
                <c:pt idx="317">
                  <c:v>23.539200000000001</c:v>
                </c:pt>
                <c:pt idx="318">
                  <c:v>23.539200000000001</c:v>
                </c:pt>
                <c:pt idx="319">
                  <c:v>23.980799999999991</c:v>
                </c:pt>
                <c:pt idx="320">
                  <c:v>24.672000000000001</c:v>
                </c:pt>
                <c:pt idx="321">
                  <c:v>24.441599999999998</c:v>
                </c:pt>
                <c:pt idx="322">
                  <c:v>24.979199999999995</c:v>
                </c:pt>
                <c:pt idx="323">
                  <c:v>24</c:v>
                </c:pt>
                <c:pt idx="324">
                  <c:v>22.655999999999999</c:v>
                </c:pt>
                <c:pt idx="325">
                  <c:v>22.655999999999999</c:v>
                </c:pt>
                <c:pt idx="326">
                  <c:v>23.385599999999997</c:v>
                </c:pt>
                <c:pt idx="327">
                  <c:v>24.479999999999997</c:v>
                </c:pt>
                <c:pt idx="328">
                  <c:v>25.152000000000001</c:v>
                </c:pt>
                <c:pt idx="329">
                  <c:v>24.864000000000001</c:v>
                </c:pt>
                <c:pt idx="330">
                  <c:v>25.113600000000005</c:v>
                </c:pt>
                <c:pt idx="331">
                  <c:v>23.5776</c:v>
                </c:pt>
                <c:pt idx="332">
                  <c:v>22.694400000000005</c:v>
                </c:pt>
                <c:pt idx="333">
                  <c:v>22.271999999999995</c:v>
                </c:pt>
                <c:pt idx="334">
                  <c:v>22.655999999999999</c:v>
                </c:pt>
                <c:pt idx="335">
                  <c:v>21.676800000000004</c:v>
                </c:pt>
                <c:pt idx="336">
                  <c:v>21.849599999999995</c:v>
                </c:pt>
                <c:pt idx="337">
                  <c:v>21.12</c:v>
                </c:pt>
                <c:pt idx="338">
                  <c:v>22.0032</c:v>
                </c:pt>
                <c:pt idx="339">
                  <c:v>22.751999999999999</c:v>
                </c:pt>
                <c:pt idx="340">
                  <c:v>22.521599999999996</c:v>
                </c:pt>
                <c:pt idx="341">
                  <c:v>21.792000000000002</c:v>
                </c:pt>
                <c:pt idx="342">
                  <c:v>22.751999999999999</c:v>
                </c:pt>
                <c:pt idx="343">
                  <c:v>23.500800000000005</c:v>
                </c:pt>
                <c:pt idx="344">
                  <c:v>23.616000000000003</c:v>
                </c:pt>
                <c:pt idx="345">
                  <c:v>25.632000000000001</c:v>
                </c:pt>
                <c:pt idx="346">
                  <c:v>25.632000000000001</c:v>
                </c:pt>
                <c:pt idx="347">
                  <c:v>25.1904</c:v>
                </c:pt>
                <c:pt idx="348">
                  <c:v>24.864000000000001</c:v>
                </c:pt>
                <c:pt idx="349">
                  <c:v>24.844799999999996</c:v>
                </c:pt>
                <c:pt idx="350">
                  <c:v>25.2288</c:v>
                </c:pt>
                <c:pt idx="351">
                  <c:v>25.728000000000002</c:v>
                </c:pt>
                <c:pt idx="352">
                  <c:v>26.284800000000001</c:v>
                </c:pt>
                <c:pt idx="353">
                  <c:v>26.5152</c:v>
                </c:pt>
                <c:pt idx="354">
                  <c:v>26.8416</c:v>
                </c:pt>
                <c:pt idx="355">
                  <c:v>26.687999999999999</c:v>
                </c:pt>
                <c:pt idx="356">
                  <c:v>26.015999999999995</c:v>
                </c:pt>
                <c:pt idx="357">
                  <c:v>26.668800000000001</c:v>
                </c:pt>
                <c:pt idx="358">
                  <c:v>27.552</c:v>
                </c:pt>
                <c:pt idx="359">
                  <c:v>27.686399999999995</c:v>
                </c:pt>
                <c:pt idx="360">
                  <c:v>27.456</c:v>
                </c:pt>
                <c:pt idx="361">
                  <c:v>27.763199999999998</c:v>
                </c:pt>
                <c:pt idx="362">
                  <c:v>28.761599999999998</c:v>
                </c:pt>
                <c:pt idx="363">
                  <c:v>28.953600000000002</c:v>
                </c:pt>
                <c:pt idx="364">
                  <c:v>28.032</c:v>
                </c:pt>
                <c:pt idx="365">
                  <c:v>26.342399999999998</c:v>
                </c:pt>
                <c:pt idx="366">
                  <c:v>26.495999999999995</c:v>
                </c:pt>
                <c:pt idx="367">
                  <c:v>26.783999999999995</c:v>
                </c:pt>
                <c:pt idx="368">
                  <c:v>28.012799999999995</c:v>
                </c:pt>
                <c:pt idx="369">
                  <c:v>26.0352</c:v>
                </c:pt>
                <c:pt idx="370">
                  <c:v>26.534400000000005</c:v>
                </c:pt>
                <c:pt idx="371">
                  <c:v>25.056000000000001</c:v>
                </c:pt>
                <c:pt idx="372">
                  <c:v>24.019200000000001</c:v>
                </c:pt>
                <c:pt idx="373">
                  <c:v>25.324800000000003</c:v>
                </c:pt>
                <c:pt idx="374">
                  <c:v>25.305599999999991</c:v>
                </c:pt>
                <c:pt idx="375">
                  <c:v>26.553599999999996</c:v>
                </c:pt>
                <c:pt idx="376">
                  <c:v>26.611200000000004</c:v>
                </c:pt>
                <c:pt idx="377">
                  <c:v>25.919999999999998</c:v>
                </c:pt>
                <c:pt idx="378">
                  <c:v>24.979199999999995</c:v>
                </c:pt>
                <c:pt idx="379">
                  <c:v>25.612800000000004</c:v>
                </c:pt>
                <c:pt idx="380">
                  <c:v>25.286399999999997</c:v>
                </c:pt>
                <c:pt idx="381">
                  <c:v>25.1904</c:v>
                </c:pt>
                <c:pt idx="382">
                  <c:v>24.883199999999995</c:v>
                </c:pt>
                <c:pt idx="383">
                  <c:v>25.555199999999996</c:v>
                </c:pt>
                <c:pt idx="384">
                  <c:v>26.015999999999995</c:v>
                </c:pt>
                <c:pt idx="385">
                  <c:v>25.977599999999995</c:v>
                </c:pt>
                <c:pt idx="386">
                  <c:v>28.512</c:v>
                </c:pt>
                <c:pt idx="387">
                  <c:v>28.032</c:v>
                </c:pt>
                <c:pt idx="388">
                  <c:v>28.281599999999997</c:v>
                </c:pt>
                <c:pt idx="389">
                  <c:v>27.859200000000001</c:v>
                </c:pt>
                <c:pt idx="390">
                  <c:v>26.975999999999996</c:v>
                </c:pt>
                <c:pt idx="391">
                  <c:v>27.590399999999995</c:v>
                </c:pt>
                <c:pt idx="392">
                  <c:v>27.456</c:v>
                </c:pt>
                <c:pt idx="393">
                  <c:v>27.667200000000001</c:v>
                </c:pt>
                <c:pt idx="394">
                  <c:v>27.705599999999997</c:v>
                </c:pt>
                <c:pt idx="395">
                  <c:v>28.108799999999995</c:v>
                </c:pt>
                <c:pt idx="396">
                  <c:v>28.473599999999998</c:v>
                </c:pt>
                <c:pt idx="397">
                  <c:v>28.8</c:v>
                </c:pt>
                <c:pt idx="398">
                  <c:v>29.2608</c:v>
                </c:pt>
                <c:pt idx="399">
                  <c:v>27.820799999999991</c:v>
                </c:pt>
                <c:pt idx="400">
                  <c:v>28.204799999999995</c:v>
                </c:pt>
                <c:pt idx="401">
                  <c:v>28.8</c:v>
                </c:pt>
                <c:pt idx="402">
                  <c:v>29.0304</c:v>
                </c:pt>
                <c:pt idx="403">
                  <c:v>30.72</c:v>
                </c:pt>
                <c:pt idx="404">
                  <c:v>30.431999999999999</c:v>
                </c:pt>
                <c:pt idx="405">
                  <c:v>30.892800000000001</c:v>
                </c:pt>
                <c:pt idx="406">
                  <c:v>30.700800000000001</c:v>
                </c:pt>
                <c:pt idx="407">
                  <c:v>32.083200000000005</c:v>
                </c:pt>
                <c:pt idx="408">
                  <c:v>31.2576</c:v>
                </c:pt>
                <c:pt idx="409">
                  <c:v>30.412800000000001</c:v>
                </c:pt>
                <c:pt idx="410">
                  <c:v>30.431999999999999</c:v>
                </c:pt>
                <c:pt idx="411">
                  <c:v>31.622399999999995</c:v>
                </c:pt>
                <c:pt idx="412">
                  <c:v>31.391999999999999</c:v>
                </c:pt>
                <c:pt idx="413">
                  <c:v>31.430399999999995</c:v>
                </c:pt>
                <c:pt idx="414">
                  <c:v>31.68</c:v>
                </c:pt>
                <c:pt idx="415">
                  <c:v>31.929599999999997</c:v>
                </c:pt>
                <c:pt idx="416">
                  <c:v>33.139200000000002</c:v>
                </c:pt>
                <c:pt idx="417">
                  <c:v>32.832000000000001</c:v>
                </c:pt>
                <c:pt idx="418">
                  <c:v>32.947199999999995</c:v>
                </c:pt>
                <c:pt idx="419">
                  <c:v>32.3904</c:v>
                </c:pt>
                <c:pt idx="420">
                  <c:v>31.699200000000001</c:v>
                </c:pt>
                <c:pt idx="421">
                  <c:v>30.72</c:v>
                </c:pt>
                <c:pt idx="422">
                  <c:v>31.449599999999997</c:v>
                </c:pt>
                <c:pt idx="423">
                  <c:v>31.6416</c:v>
                </c:pt>
                <c:pt idx="424">
                  <c:v>31.68</c:v>
                </c:pt>
                <c:pt idx="425">
                  <c:v>32.140800000000006</c:v>
                </c:pt>
                <c:pt idx="426">
                  <c:v>31.891200000000001</c:v>
                </c:pt>
                <c:pt idx="427">
                  <c:v>31.891200000000001</c:v>
                </c:pt>
                <c:pt idx="428">
                  <c:v>31.084800000000001</c:v>
                </c:pt>
                <c:pt idx="429">
                  <c:v>30.278399999999998</c:v>
                </c:pt>
                <c:pt idx="430">
                  <c:v>30.412800000000001</c:v>
                </c:pt>
                <c:pt idx="431">
                  <c:v>30.335999999999999</c:v>
                </c:pt>
                <c:pt idx="432">
                  <c:v>30.585599999999992</c:v>
                </c:pt>
                <c:pt idx="433">
                  <c:v>29.627520000000001</c:v>
                </c:pt>
                <c:pt idx="434">
                  <c:v>29.727360000000001</c:v>
                </c:pt>
                <c:pt idx="435">
                  <c:v>29.852160000000001</c:v>
                </c:pt>
                <c:pt idx="436">
                  <c:v>30.276479999999996</c:v>
                </c:pt>
                <c:pt idx="437">
                  <c:v>29.752319999999997</c:v>
                </c:pt>
                <c:pt idx="438">
                  <c:v>29.40288</c:v>
                </c:pt>
                <c:pt idx="439">
                  <c:v>30.50112</c:v>
                </c:pt>
                <c:pt idx="440">
                  <c:v>30.52608</c:v>
                </c:pt>
                <c:pt idx="441">
                  <c:v>32.198400000000014</c:v>
                </c:pt>
                <c:pt idx="442">
                  <c:v>32.522880000000001</c:v>
                </c:pt>
                <c:pt idx="443">
                  <c:v>32.34816</c:v>
                </c:pt>
                <c:pt idx="444">
                  <c:v>32.897279999999995</c:v>
                </c:pt>
                <c:pt idx="445">
                  <c:v>32.47296</c:v>
                </c:pt>
                <c:pt idx="446">
                  <c:v>31.848960000000005</c:v>
                </c:pt>
                <c:pt idx="447">
                  <c:v>32.123520000000013</c:v>
                </c:pt>
                <c:pt idx="448">
                  <c:v>32.497920000000001</c:v>
                </c:pt>
                <c:pt idx="449">
                  <c:v>32.198400000000014</c:v>
                </c:pt>
                <c:pt idx="450">
                  <c:v>32.023680000000006</c:v>
                </c:pt>
                <c:pt idx="451">
                  <c:v>32.42304</c:v>
                </c:pt>
                <c:pt idx="452">
                  <c:v>32.023680000000006</c:v>
                </c:pt>
                <c:pt idx="453">
                  <c:v>31.998719999999992</c:v>
                </c:pt>
                <c:pt idx="454">
                  <c:v>31.674240000000001</c:v>
                </c:pt>
                <c:pt idx="455">
                  <c:v>31.449599999999997</c:v>
                </c:pt>
                <c:pt idx="456">
                  <c:v>31.948799999999991</c:v>
                </c:pt>
                <c:pt idx="457">
                  <c:v>32.073600000000006</c:v>
                </c:pt>
                <c:pt idx="458">
                  <c:v>32.073600000000006</c:v>
                </c:pt>
                <c:pt idx="459">
                  <c:v>31.749119999999998</c:v>
                </c:pt>
                <c:pt idx="460">
                  <c:v>32.173440000000006</c:v>
                </c:pt>
                <c:pt idx="461">
                  <c:v>31.948799999999991</c:v>
                </c:pt>
                <c:pt idx="462">
                  <c:v>32.847359999999995</c:v>
                </c:pt>
                <c:pt idx="463">
                  <c:v>32.972160000000002</c:v>
                </c:pt>
                <c:pt idx="464">
                  <c:v>33.870720000000006</c:v>
                </c:pt>
                <c:pt idx="465">
                  <c:v>34.769280000000002</c:v>
                </c:pt>
                <c:pt idx="466">
                  <c:v>34.594560000000001</c:v>
                </c:pt>
                <c:pt idx="467">
                  <c:v>33.795840000000013</c:v>
                </c:pt>
                <c:pt idx="468">
                  <c:v>33.820800000000006</c:v>
                </c:pt>
                <c:pt idx="469">
                  <c:v>33.920640000000006</c:v>
                </c:pt>
                <c:pt idx="470">
                  <c:v>35.368320000000011</c:v>
                </c:pt>
                <c:pt idx="471">
                  <c:v>35.767680000000006</c:v>
                </c:pt>
                <c:pt idx="472">
                  <c:v>35.268480000000011</c:v>
                </c:pt>
                <c:pt idx="473">
                  <c:v>34.32</c:v>
                </c:pt>
                <c:pt idx="474">
                  <c:v>34.644479999999994</c:v>
                </c:pt>
                <c:pt idx="475">
                  <c:v>34.444799999999994</c:v>
                </c:pt>
                <c:pt idx="476">
                  <c:v>32.173440000000006</c:v>
                </c:pt>
                <c:pt idx="477">
                  <c:v>31.948799999999991</c:v>
                </c:pt>
                <c:pt idx="478">
                  <c:v>33.770880000000005</c:v>
                </c:pt>
                <c:pt idx="479">
                  <c:v>33.696000000000012</c:v>
                </c:pt>
                <c:pt idx="480">
                  <c:v>33.346560000000004</c:v>
                </c:pt>
                <c:pt idx="481">
                  <c:v>34.819199999999995</c:v>
                </c:pt>
                <c:pt idx="482">
                  <c:v>36.666240000000002</c:v>
                </c:pt>
                <c:pt idx="483">
                  <c:v>35.942400000000006</c:v>
                </c:pt>
                <c:pt idx="484">
                  <c:v>35.667840000000005</c:v>
                </c:pt>
                <c:pt idx="485">
                  <c:v>35.717760000000006</c:v>
                </c:pt>
                <c:pt idx="486">
                  <c:v>34.519679999999994</c:v>
                </c:pt>
                <c:pt idx="487">
                  <c:v>34.095360000000014</c:v>
                </c:pt>
                <c:pt idx="488">
                  <c:v>33.696000000000012</c:v>
                </c:pt>
                <c:pt idx="489">
                  <c:v>32.947199999999995</c:v>
                </c:pt>
                <c:pt idx="490">
                  <c:v>32.37312</c:v>
                </c:pt>
                <c:pt idx="491">
                  <c:v>33.446400000000004</c:v>
                </c:pt>
                <c:pt idx="492">
                  <c:v>33.895680000000006</c:v>
                </c:pt>
                <c:pt idx="493">
                  <c:v>35.318400000000004</c:v>
                </c:pt>
                <c:pt idx="494">
                  <c:v>35.592960000000012</c:v>
                </c:pt>
                <c:pt idx="495">
                  <c:v>35.817599999999999</c:v>
                </c:pt>
                <c:pt idx="496">
                  <c:v>35.917439999999999</c:v>
                </c:pt>
                <c:pt idx="497">
                  <c:v>36.466560000000001</c:v>
                </c:pt>
                <c:pt idx="498">
                  <c:v>34.694400000000002</c:v>
                </c:pt>
                <c:pt idx="499">
                  <c:v>32.647679999999994</c:v>
                </c:pt>
                <c:pt idx="500">
                  <c:v>33.196800000000003</c:v>
                </c:pt>
                <c:pt idx="501">
                  <c:v>34.819199999999995</c:v>
                </c:pt>
                <c:pt idx="502">
                  <c:v>35.468160000000012</c:v>
                </c:pt>
                <c:pt idx="503">
                  <c:v>35.518080000000005</c:v>
                </c:pt>
                <c:pt idx="504">
                  <c:v>36.316799999999994</c:v>
                </c:pt>
                <c:pt idx="505">
                  <c:v>36.641279999999995</c:v>
                </c:pt>
                <c:pt idx="506">
                  <c:v>36.16704</c:v>
                </c:pt>
                <c:pt idx="507">
                  <c:v>36.865920000000003</c:v>
                </c:pt>
                <c:pt idx="508">
                  <c:v>36.0672</c:v>
                </c:pt>
                <c:pt idx="509">
                  <c:v>37.889279999999999</c:v>
                </c:pt>
                <c:pt idx="510">
                  <c:v>37.96416</c:v>
                </c:pt>
                <c:pt idx="511">
                  <c:v>38.263680000000001</c:v>
                </c:pt>
                <c:pt idx="512">
                  <c:v>38.463360000000002</c:v>
                </c:pt>
                <c:pt idx="513">
                  <c:v>37.739520000000013</c:v>
                </c:pt>
                <c:pt idx="514">
                  <c:v>39.087360000000004</c:v>
                </c:pt>
                <c:pt idx="515">
                  <c:v>39.287040000000005</c:v>
                </c:pt>
                <c:pt idx="516">
                  <c:v>39.187200000000004</c:v>
                </c:pt>
                <c:pt idx="517">
                  <c:v>38.413439999999994</c:v>
                </c:pt>
                <c:pt idx="518">
                  <c:v>38.688000000000002</c:v>
                </c:pt>
                <c:pt idx="519">
                  <c:v>39.311999999999998</c:v>
                </c:pt>
                <c:pt idx="520">
                  <c:v>39.386879999999998</c:v>
                </c:pt>
                <c:pt idx="521">
                  <c:v>38.338560000000001</c:v>
                </c:pt>
                <c:pt idx="522">
                  <c:v>40.185600000000001</c:v>
                </c:pt>
                <c:pt idx="523">
                  <c:v>43.006080000000004</c:v>
                </c:pt>
                <c:pt idx="524">
                  <c:v>42.132480000000001</c:v>
                </c:pt>
                <c:pt idx="525">
                  <c:v>42.257279999999994</c:v>
                </c:pt>
                <c:pt idx="526">
                  <c:v>42.332160000000002</c:v>
                </c:pt>
                <c:pt idx="527">
                  <c:v>41.957759999999993</c:v>
                </c:pt>
                <c:pt idx="528">
                  <c:v>41.957759999999993</c:v>
                </c:pt>
                <c:pt idx="529">
                  <c:v>42.207360000000001</c:v>
                </c:pt>
                <c:pt idx="530">
                  <c:v>41.608320000000013</c:v>
                </c:pt>
                <c:pt idx="531">
                  <c:v>41.907839999999993</c:v>
                </c:pt>
                <c:pt idx="532">
                  <c:v>42.581759999999996</c:v>
                </c:pt>
                <c:pt idx="533">
                  <c:v>44.553599999999996</c:v>
                </c:pt>
                <c:pt idx="534">
                  <c:v>44.928000000000004</c:v>
                </c:pt>
                <c:pt idx="535">
                  <c:v>47.024640000000005</c:v>
                </c:pt>
                <c:pt idx="536">
                  <c:v>46.924800000000005</c:v>
                </c:pt>
                <c:pt idx="537">
                  <c:v>46.725120000000018</c:v>
                </c:pt>
                <c:pt idx="538">
                  <c:v>47.5488</c:v>
                </c:pt>
                <c:pt idx="539">
                  <c:v>47.998080000000002</c:v>
                </c:pt>
                <c:pt idx="540">
                  <c:v>48.048000000000002</c:v>
                </c:pt>
                <c:pt idx="541">
                  <c:v>49.370879999999993</c:v>
                </c:pt>
                <c:pt idx="542">
                  <c:v>50.419200000000004</c:v>
                </c:pt>
                <c:pt idx="543">
                  <c:v>53.913599999999995</c:v>
                </c:pt>
                <c:pt idx="544">
                  <c:v>51.991679999999995</c:v>
                </c:pt>
                <c:pt idx="545">
                  <c:v>54.163200000000003</c:v>
                </c:pt>
                <c:pt idx="546">
                  <c:v>54.337920000000004</c:v>
                </c:pt>
                <c:pt idx="547">
                  <c:v>53.564160000000001</c:v>
                </c:pt>
                <c:pt idx="548">
                  <c:v>53.089920000000006</c:v>
                </c:pt>
                <c:pt idx="549">
                  <c:v>53.664000000000001</c:v>
                </c:pt>
                <c:pt idx="550">
                  <c:v>53.664000000000001</c:v>
                </c:pt>
                <c:pt idx="551">
                  <c:v>55.1616</c:v>
                </c:pt>
                <c:pt idx="552">
                  <c:v>54.587520000000005</c:v>
                </c:pt>
                <c:pt idx="553">
                  <c:v>54.188160000000003</c:v>
                </c:pt>
                <c:pt idx="554">
                  <c:v>62.889527999999999</c:v>
                </c:pt>
                <c:pt idx="555">
                  <c:v>62.889527999999999</c:v>
                </c:pt>
                <c:pt idx="556">
                  <c:v>62.889527999999999</c:v>
                </c:pt>
                <c:pt idx="557">
                  <c:v>60.774863999999994</c:v>
                </c:pt>
                <c:pt idx="558">
                  <c:v>63.526824000000005</c:v>
                </c:pt>
                <c:pt idx="559">
                  <c:v>65.467680000000016</c:v>
                </c:pt>
                <c:pt idx="560">
                  <c:v>65.699423999999993</c:v>
                </c:pt>
                <c:pt idx="561">
                  <c:v>65.120063999999999</c:v>
                </c:pt>
                <c:pt idx="562">
                  <c:v>62.802623999999994</c:v>
                </c:pt>
                <c:pt idx="563">
                  <c:v>61.875647999999998</c:v>
                </c:pt>
                <c:pt idx="564">
                  <c:v>63.092304000000013</c:v>
                </c:pt>
                <c:pt idx="565">
                  <c:v>63.063336000000007</c:v>
                </c:pt>
                <c:pt idx="566">
                  <c:v>62.455007999999999</c:v>
                </c:pt>
                <c:pt idx="567">
                  <c:v>62.715720000000012</c:v>
                </c:pt>
                <c:pt idx="568">
                  <c:v>63.005400000000002</c:v>
                </c:pt>
                <c:pt idx="569">
                  <c:v>63.150240000000004</c:v>
                </c:pt>
                <c:pt idx="570">
                  <c:v>62.368104000000002</c:v>
                </c:pt>
                <c:pt idx="571">
                  <c:v>58.515360000000001</c:v>
                </c:pt>
                <c:pt idx="572">
                  <c:v>58.544328</c:v>
                </c:pt>
                <c:pt idx="573">
                  <c:v>59.442336000000012</c:v>
                </c:pt>
                <c:pt idx="574">
                  <c:v>58.718136000000008</c:v>
                </c:pt>
                <c:pt idx="575">
                  <c:v>59.616144000000006</c:v>
                </c:pt>
                <c:pt idx="576">
                  <c:v>61.296288000000004</c:v>
                </c:pt>
                <c:pt idx="577">
                  <c:v>62.831592000000001</c:v>
                </c:pt>
                <c:pt idx="578">
                  <c:v>62.773656000000003</c:v>
                </c:pt>
                <c:pt idx="579">
                  <c:v>65.033159999999995</c:v>
                </c:pt>
                <c:pt idx="580">
                  <c:v>65.120063999999999</c:v>
                </c:pt>
                <c:pt idx="581">
                  <c:v>65.351807999999991</c:v>
                </c:pt>
                <c:pt idx="582">
                  <c:v>65.786327999999983</c:v>
                </c:pt>
                <c:pt idx="583">
                  <c:v>67.785120000000006</c:v>
                </c:pt>
                <c:pt idx="584">
                  <c:v>67.3506</c:v>
                </c:pt>
                <c:pt idx="585">
                  <c:v>64.048248000000001</c:v>
                </c:pt>
                <c:pt idx="586">
                  <c:v>65.467680000000016</c:v>
                </c:pt>
                <c:pt idx="587">
                  <c:v>69.175583999999986</c:v>
                </c:pt>
                <c:pt idx="588">
                  <c:v>71.898575999999991</c:v>
                </c:pt>
                <c:pt idx="589">
                  <c:v>72.767616000000018</c:v>
                </c:pt>
                <c:pt idx="590">
                  <c:v>73.723560000000006</c:v>
                </c:pt>
                <c:pt idx="591">
                  <c:v>74.447760000000017</c:v>
                </c:pt>
                <c:pt idx="592">
                  <c:v>73.231104000000016</c:v>
                </c:pt>
                <c:pt idx="593">
                  <c:v>70.334304000000003</c:v>
                </c:pt>
                <c:pt idx="594">
                  <c:v>67.582343999999992</c:v>
                </c:pt>
                <c:pt idx="595">
                  <c:v>67.785120000000006</c:v>
                </c:pt>
                <c:pt idx="596">
                  <c:v>64.308959999999999</c:v>
                </c:pt>
                <c:pt idx="597">
                  <c:v>63.729600000000012</c:v>
                </c:pt>
                <c:pt idx="598">
                  <c:v>60.340343999999995</c:v>
                </c:pt>
                <c:pt idx="599">
                  <c:v>61.383192000000001</c:v>
                </c:pt>
                <c:pt idx="600">
                  <c:v>62.628816000000008</c:v>
                </c:pt>
                <c:pt idx="601">
                  <c:v>63.758568000000004</c:v>
                </c:pt>
                <c:pt idx="602">
                  <c:v>63.237144000000001</c:v>
                </c:pt>
                <c:pt idx="603">
                  <c:v>62.541912000000011</c:v>
                </c:pt>
                <c:pt idx="604">
                  <c:v>61.325256000000003</c:v>
                </c:pt>
                <c:pt idx="605">
                  <c:v>60.745896000000002</c:v>
                </c:pt>
                <c:pt idx="606">
                  <c:v>59.558208</c:v>
                </c:pt>
                <c:pt idx="607">
                  <c:v>60.311375999999996</c:v>
                </c:pt>
                <c:pt idx="608">
                  <c:v>59.876856000000004</c:v>
                </c:pt>
                <c:pt idx="609">
                  <c:v>60.890736000000011</c:v>
                </c:pt>
                <c:pt idx="610">
                  <c:v>60.832800000000006</c:v>
                </c:pt>
                <c:pt idx="611">
                  <c:v>62.223264</c:v>
                </c:pt>
                <c:pt idx="612">
                  <c:v>62.42604</c:v>
                </c:pt>
                <c:pt idx="613">
                  <c:v>62.42604</c:v>
                </c:pt>
                <c:pt idx="614">
                  <c:v>64.424831999999981</c:v>
                </c:pt>
                <c:pt idx="615">
                  <c:v>66.62639999999999</c:v>
                </c:pt>
                <c:pt idx="616">
                  <c:v>66.82917599999999</c:v>
                </c:pt>
                <c:pt idx="617">
                  <c:v>66.33672</c:v>
                </c:pt>
                <c:pt idx="618">
                  <c:v>66.33672</c:v>
                </c:pt>
                <c:pt idx="619">
                  <c:v>65.931168000000014</c:v>
                </c:pt>
                <c:pt idx="620">
                  <c:v>63.729600000000012</c:v>
                </c:pt>
                <c:pt idx="621">
                  <c:v>60.774863999999994</c:v>
                </c:pt>
                <c:pt idx="622">
                  <c:v>59.84788799999999</c:v>
                </c:pt>
                <c:pt idx="623">
                  <c:v>61.41216</c:v>
                </c:pt>
                <c:pt idx="624">
                  <c:v>60.572088000000001</c:v>
                </c:pt>
                <c:pt idx="625">
                  <c:v>59.094720000000002</c:v>
                </c:pt>
                <c:pt idx="626">
                  <c:v>58.022904000000011</c:v>
                </c:pt>
                <c:pt idx="627">
                  <c:v>58.167744000000006</c:v>
                </c:pt>
                <c:pt idx="628">
                  <c:v>58.862976000000003</c:v>
                </c:pt>
                <c:pt idx="629">
                  <c:v>60.108600000000003</c:v>
                </c:pt>
                <c:pt idx="630">
                  <c:v>60.601056</c:v>
                </c:pt>
                <c:pt idx="631">
                  <c:v>60.485184000000004</c:v>
                </c:pt>
                <c:pt idx="632">
                  <c:v>60.166536000000008</c:v>
                </c:pt>
                <c:pt idx="633">
                  <c:v>60.687960000000004</c:v>
                </c:pt>
                <c:pt idx="634">
                  <c:v>60.050663999999998</c:v>
                </c:pt>
                <c:pt idx="635">
                  <c:v>58.949879999999993</c:v>
                </c:pt>
                <c:pt idx="636">
                  <c:v>59.674080000000004</c:v>
                </c:pt>
                <c:pt idx="637">
                  <c:v>59.442336000000012</c:v>
                </c:pt>
                <c:pt idx="638">
                  <c:v>58.834007999999997</c:v>
                </c:pt>
                <c:pt idx="639">
                  <c:v>59.007816000000005</c:v>
                </c:pt>
                <c:pt idx="640">
                  <c:v>61.325256000000003</c:v>
                </c:pt>
                <c:pt idx="641">
                  <c:v>61.701840000000004</c:v>
                </c:pt>
                <c:pt idx="642">
                  <c:v>61.41216</c:v>
                </c:pt>
                <c:pt idx="643">
                  <c:v>60.456216000000005</c:v>
                </c:pt>
                <c:pt idx="644">
                  <c:v>61.875647999999998</c:v>
                </c:pt>
                <c:pt idx="645">
                  <c:v>63.526824000000005</c:v>
                </c:pt>
                <c:pt idx="646">
                  <c:v>65.525615999999999</c:v>
                </c:pt>
                <c:pt idx="647">
                  <c:v>64.453800000000001</c:v>
                </c:pt>
                <c:pt idx="648">
                  <c:v>64.888319999999979</c:v>
                </c:pt>
                <c:pt idx="649">
                  <c:v>64.94625600000002</c:v>
                </c:pt>
                <c:pt idx="650">
                  <c:v>64.251024000000015</c:v>
                </c:pt>
                <c:pt idx="651">
                  <c:v>62.976432000000003</c:v>
                </c:pt>
                <c:pt idx="652">
                  <c:v>64.685543999999979</c:v>
                </c:pt>
                <c:pt idx="653">
                  <c:v>67.32163199999998</c:v>
                </c:pt>
                <c:pt idx="654">
                  <c:v>69.117648000000003</c:v>
                </c:pt>
                <c:pt idx="655">
                  <c:v>69.668039999999991</c:v>
                </c:pt>
                <c:pt idx="656">
                  <c:v>70.681920000000005</c:v>
                </c:pt>
                <c:pt idx="657">
                  <c:v>68.827967999999998</c:v>
                </c:pt>
                <c:pt idx="658">
                  <c:v>68.712096000000003</c:v>
                </c:pt>
                <c:pt idx="659">
                  <c:v>65.322839999999985</c:v>
                </c:pt>
                <c:pt idx="660">
                  <c:v>62.570879999999995</c:v>
                </c:pt>
                <c:pt idx="661">
                  <c:v>64.917288000000013</c:v>
                </c:pt>
                <c:pt idx="662">
                  <c:v>68.567256000000015</c:v>
                </c:pt>
                <c:pt idx="663">
                  <c:v>69.001775999999992</c:v>
                </c:pt>
                <c:pt idx="664">
                  <c:v>65.177999999999983</c:v>
                </c:pt>
                <c:pt idx="665">
                  <c:v>65.322839999999985</c:v>
                </c:pt>
                <c:pt idx="666">
                  <c:v>64.106183999999999</c:v>
                </c:pt>
                <c:pt idx="667">
                  <c:v>63.729600000000012</c:v>
                </c:pt>
                <c:pt idx="668">
                  <c:v>66.568464000000006</c:v>
                </c:pt>
                <c:pt idx="669">
                  <c:v>65.902199999999993</c:v>
                </c:pt>
                <c:pt idx="670">
                  <c:v>64.598640000000003</c:v>
                </c:pt>
                <c:pt idx="671">
                  <c:v>60.340343999999995</c:v>
                </c:pt>
                <c:pt idx="672">
                  <c:v>60.195504000000007</c:v>
                </c:pt>
                <c:pt idx="673">
                  <c:v>58.370520000000006</c:v>
                </c:pt>
                <c:pt idx="674">
                  <c:v>56.690376000000008</c:v>
                </c:pt>
                <c:pt idx="675">
                  <c:v>59.384399999999999</c:v>
                </c:pt>
                <c:pt idx="676">
                  <c:v>60.601056</c:v>
                </c:pt>
                <c:pt idx="677">
                  <c:v>60.601056</c:v>
                </c:pt>
                <c:pt idx="678">
                  <c:v>62.281200000000005</c:v>
                </c:pt>
                <c:pt idx="679">
                  <c:v>63.092304000000013</c:v>
                </c:pt>
                <c:pt idx="680">
                  <c:v>63.150240000000004</c:v>
                </c:pt>
                <c:pt idx="681">
                  <c:v>62.281200000000005</c:v>
                </c:pt>
                <c:pt idx="682">
                  <c:v>61.904616000000004</c:v>
                </c:pt>
                <c:pt idx="683">
                  <c:v>62.918496000000005</c:v>
                </c:pt>
                <c:pt idx="684">
                  <c:v>63.237144000000001</c:v>
                </c:pt>
                <c:pt idx="685">
                  <c:v>66.33672</c:v>
                </c:pt>
                <c:pt idx="686">
                  <c:v>67.060919999999996</c:v>
                </c:pt>
                <c:pt idx="687">
                  <c:v>66.568464000000006</c:v>
                </c:pt>
                <c:pt idx="688">
                  <c:v>67.205759999999998</c:v>
                </c:pt>
                <c:pt idx="689">
                  <c:v>67.466471999999982</c:v>
                </c:pt>
                <c:pt idx="690">
                  <c:v>69.030743999999999</c:v>
                </c:pt>
                <c:pt idx="691">
                  <c:v>65.177999999999983</c:v>
                </c:pt>
                <c:pt idx="692">
                  <c:v>69.001293387600015</c:v>
                </c:pt>
                <c:pt idx="693">
                  <c:v>69.559413683199992</c:v>
                </c:pt>
                <c:pt idx="694">
                  <c:v>70.9694017984</c:v>
                </c:pt>
                <c:pt idx="695">
                  <c:v>70.499405760000016</c:v>
                </c:pt>
                <c:pt idx="696">
                  <c:v>70.499405760000016</c:v>
                </c:pt>
                <c:pt idx="697">
                  <c:v>70.058784473999964</c:v>
                </c:pt>
                <c:pt idx="698">
                  <c:v>66.974435471999982</c:v>
                </c:pt>
                <c:pt idx="699">
                  <c:v>69.030668140000003</c:v>
                </c:pt>
                <c:pt idx="700">
                  <c:v>67.268182995999993</c:v>
                </c:pt>
                <c:pt idx="701">
                  <c:v>68.443173091999995</c:v>
                </c:pt>
                <c:pt idx="702">
                  <c:v>67.503181015199985</c:v>
                </c:pt>
                <c:pt idx="703">
                  <c:v>68.736920616000006</c:v>
                </c:pt>
                <c:pt idx="704">
                  <c:v>69.941285464400011</c:v>
                </c:pt>
                <c:pt idx="705">
                  <c:v>69.177541901999987</c:v>
                </c:pt>
                <c:pt idx="706">
                  <c:v>70.558155264799979</c:v>
                </c:pt>
                <c:pt idx="707">
                  <c:v>70.499405760000016</c:v>
                </c:pt>
                <c:pt idx="708">
                  <c:v>67.561930520000004</c:v>
                </c:pt>
                <c:pt idx="709">
                  <c:v>69.236291406800007</c:v>
                </c:pt>
                <c:pt idx="710">
                  <c:v>67.297557748399996</c:v>
                </c:pt>
                <c:pt idx="711">
                  <c:v>65.123826070799964</c:v>
                </c:pt>
                <c:pt idx="712">
                  <c:v>67.385682005599989</c:v>
                </c:pt>
                <c:pt idx="713">
                  <c:v>68.61942160640001</c:v>
                </c:pt>
                <c:pt idx="714">
                  <c:v>70.293782493199984</c:v>
                </c:pt>
                <c:pt idx="715">
                  <c:v>70.088159226400009</c:v>
                </c:pt>
                <c:pt idx="716">
                  <c:v>70.205658235999991</c:v>
                </c:pt>
                <c:pt idx="717">
                  <c:v>73.436881</c:v>
                </c:pt>
                <c:pt idx="718">
                  <c:v>75.404989410799999</c:v>
                </c:pt>
                <c:pt idx="719">
                  <c:v>75.22874089639997</c:v>
                </c:pt>
                <c:pt idx="720">
                  <c:v>74.024376048000008</c:v>
                </c:pt>
                <c:pt idx="721">
                  <c:v>72.849385951999977</c:v>
                </c:pt>
                <c:pt idx="722">
                  <c:v>74.024376048000008</c:v>
                </c:pt>
                <c:pt idx="723">
                  <c:v>76.66810376399998</c:v>
                </c:pt>
                <c:pt idx="724">
                  <c:v>76.66810376399998</c:v>
                </c:pt>
                <c:pt idx="725">
                  <c:v>76.315606735200006</c:v>
                </c:pt>
                <c:pt idx="726">
                  <c:v>77.37309782159997</c:v>
                </c:pt>
                <c:pt idx="727">
                  <c:v>80.075575042399976</c:v>
                </c:pt>
                <c:pt idx="728">
                  <c:v>78.136841383999965</c:v>
                </c:pt>
                <c:pt idx="729">
                  <c:v>78.283715145999992</c:v>
                </c:pt>
                <c:pt idx="730">
                  <c:v>77.079350297599987</c:v>
                </c:pt>
                <c:pt idx="731">
                  <c:v>77.843093859999982</c:v>
                </c:pt>
                <c:pt idx="732">
                  <c:v>78.136841383999965</c:v>
                </c:pt>
                <c:pt idx="733">
                  <c:v>78.459963660400007</c:v>
                </c:pt>
                <c:pt idx="734">
                  <c:v>76.96185128800002</c:v>
                </c:pt>
                <c:pt idx="735">
                  <c:v>75.199366143999967</c:v>
                </c:pt>
                <c:pt idx="736">
                  <c:v>75.287490401200017</c:v>
                </c:pt>
                <c:pt idx="737">
                  <c:v>75.434364163200016</c:v>
                </c:pt>
                <c:pt idx="738">
                  <c:v>75.375614658399982</c:v>
                </c:pt>
                <c:pt idx="739">
                  <c:v>75.169991391599964</c:v>
                </c:pt>
                <c:pt idx="740">
                  <c:v>75.140616639200019</c:v>
                </c:pt>
                <c:pt idx="741">
                  <c:v>73.818752781200004</c:v>
                </c:pt>
                <c:pt idx="742">
                  <c:v>74.905618619999998</c:v>
                </c:pt>
                <c:pt idx="743">
                  <c:v>76.374356239999969</c:v>
                </c:pt>
                <c:pt idx="744">
                  <c:v>73.378131495200009</c:v>
                </c:pt>
                <c:pt idx="745">
                  <c:v>73.701253771599994</c:v>
                </c:pt>
                <c:pt idx="746">
                  <c:v>70.998776550799988</c:v>
                </c:pt>
                <c:pt idx="747">
                  <c:v>72.526263675600021</c:v>
                </c:pt>
                <c:pt idx="748">
                  <c:v>72.056267637200023</c:v>
                </c:pt>
                <c:pt idx="749">
                  <c:v>74.318123572000005</c:v>
                </c:pt>
                <c:pt idx="750">
                  <c:v>71.292524074799999</c:v>
                </c:pt>
                <c:pt idx="751">
                  <c:v>73.818752781200004</c:v>
                </c:pt>
                <c:pt idx="752">
                  <c:v>76.462480497200005</c:v>
                </c:pt>
                <c:pt idx="753">
                  <c:v>78.283715145999992</c:v>
                </c:pt>
                <c:pt idx="754">
                  <c:v>77.431847326399989</c:v>
                </c:pt>
                <c:pt idx="755">
                  <c:v>75.02311762959998</c:v>
                </c:pt>
                <c:pt idx="756">
                  <c:v>77.196849307199969</c:v>
                </c:pt>
                <c:pt idx="757">
                  <c:v>77.314348316799979</c:v>
                </c:pt>
                <c:pt idx="758">
                  <c:v>78.136841383999965</c:v>
                </c:pt>
                <c:pt idx="759">
                  <c:v>79.253081975200004</c:v>
                </c:pt>
                <c:pt idx="760">
                  <c:v>80.751194347600006</c:v>
                </c:pt>
                <c:pt idx="761">
                  <c:v>79.341206232399998</c:v>
                </c:pt>
                <c:pt idx="762">
                  <c:v>80.780569099999994</c:v>
                </c:pt>
                <c:pt idx="763">
                  <c:v>80.663070090399984</c:v>
                </c:pt>
                <c:pt idx="764">
                  <c:v>77.255598811999974</c:v>
                </c:pt>
                <c:pt idx="765">
                  <c:v>74.553121591199982</c:v>
                </c:pt>
                <c:pt idx="766">
                  <c:v>75.963109706400004</c:v>
                </c:pt>
                <c:pt idx="767">
                  <c:v>73.936251790800014</c:v>
                </c:pt>
                <c:pt idx="768">
                  <c:v>72.937510209200013</c:v>
                </c:pt>
                <c:pt idx="769">
                  <c:v>74.934993372400001</c:v>
                </c:pt>
                <c:pt idx="770">
                  <c:v>76.344981487600023</c:v>
                </c:pt>
                <c:pt idx="771">
                  <c:v>75.02311762959998</c:v>
                </c:pt>
                <c:pt idx="772">
                  <c:v>72.878760704399966</c:v>
                </c:pt>
                <c:pt idx="773">
                  <c:v>72.937510209200013</c:v>
                </c:pt>
                <c:pt idx="774">
                  <c:v>79.018083955999998</c:v>
                </c:pt>
                <c:pt idx="775">
                  <c:v>80.486821575999983</c:v>
                </c:pt>
                <c:pt idx="776">
                  <c:v>81.661811671999999</c:v>
                </c:pt>
                <c:pt idx="777">
                  <c:v>83.394922063599978</c:v>
                </c:pt>
                <c:pt idx="778">
                  <c:v>82.249306720000007</c:v>
                </c:pt>
                <c:pt idx="779">
                  <c:v>85.304280969600015</c:v>
                </c:pt>
                <c:pt idx="780">
                  <c:v>83.659294835200001</c:v>
                </c:pt>
                <c:pt idx="781">
                  <c:v>81.221190386000004</c:v>
                </c:pt>
                <c:pt idx="782">
                  <c:v>83.718044340000006</c:v>
                </c:pt>
                <c:pt idx="783">
                  <c:v>85.128032455199985</c:v>
                </c:pt>
                <c:pt idx="784">
                  <c:v>88.623627990800003</c:v>
                </c:pt>
                <c:pt idx="785">
                  <c:v>89.299247296000004</c:v>
                </c:pt>
                <c:pt idx="786">
                  <c:v>91.884225507200014</c:v>
                </c:pt>
                <c:pt idx="787">
                  <c:v>90.826734420799966</c:v>
                </c:pt>
                <c:pt idx="788">
                  <c:v>90.297988877599991</c:v>
                </c:pt>
                <c:pt idx="789">
                  <c:v>92.266097288400005</c:v>
                </c:pt>
                <c:pt idx="790">
                  <c:v>86.919892351599984</c:v>
                </c:pt>
                <c:pt idx="791">
                  <c:v>83.659294835200001</c:v>
                </c:pt>
                <c:pt idx="792">
                  <c:v>86.273647798799971</c:v>
                </c:pt>
                <c:pt idx="793">
                  <c:v>88.858626009999981</c:v>
                </c:pt>
                <c:pt idx="794">
                  <c:v>93.705460155999987</c:v>
                </c:pt>
                <c:pt idx="795">
                  <c:v>93.441087384400006</c:v>
                </c:pt>
                <c:pt idx="796">
                  <c:v>97.906049749199994</c:v>
                </c:pt>
                <c:pt idx="797">
                  <c:v>97.906049749199994</c:v>
                </c:pt>
                <c:pt idx="798">
                  <c:v>96.055440347999962</c:v>
                </c:pt>
                <c:pt idx="799">
                  <c:v>96.936682919999981</c:v>
                </c:pt>
                <c:pt idx="800">
                  <c:v>94.586702727999963</c:v>
                </c:pt>
                <c:pt idx="801">
                  <c:v>94.527953223200015</c:v>
                </c:pt>
                <c:pt idx="802">
                  <c:v>88.711752247999982</c:v>
                </c:pt>
                <c:pt idx="803">
                  <c:v>91.237980954400001</c:v>
                </c:pt>
                <c:pt idx="804">
                  <c:v>91.032357687599983</c:v>
                </c:pt>
                <c:pt idx="805">
                  <c:v>93.117965107999979</c:v>
                </c:pt>
                <c:pt idx="806">
                  <c:v>92.119223526399992</c:v>
                </c:pt>
                <c:pt idx="807">
                  <c:v>92.236722535999988</c:v>
                </c:pt>
                <c:pt idx="808">
                  <c:v>90.738610163600001</c:v>
                </c:pt>
                <c:pt idx="809">
                  <c:v>93.499836889199983</c:v>
                </c:pt>
                <c:pt idx="810">
                  <c:v>91.972349764400008</c:v>
                </c:pt>
                <c:pt idx="811">
                  <c:v>91.06173244</c:v>
                </c:pt>
                <c:pt idx="812">
                  <c:v>89.769243334400002</c:v>
                </c:pt>
                <c:pt idx="813">
                  <c:v>89.68111907719998</c:v>
                </c:pt>
                <c:pt idx="814">
                  <c:v>88.0948824476</c:v>
                </c:pt>
                <c:pt idx="815">
                  <c:v>88.0948824476</c:v>
                </c:pt>
                <c:pt idx="816">
                  <c:v>90.709235411200027</c:v>
                </c:pt>
                <c:pt idx="817">
                  <c:v>89.592994820000001</c:v>
                </c:pt>
                <c:pt idx="818">
                  <c:v>89.299247296000004</c:v>
                </c:pt>
                <c:pt idx="819">
                  <c:v>86.361772055999978</c:v>
                </c:pt>
                <c:pt idx="820">
                  <c:v>85.245531464799981</c:v>
                </c:pt>
                <c:pt idx="821">
                  <c:v>87.830509676000005</c:v>
                </c:pt>
                <c:pt idx="822">
                  <c:v>88.124257200000002</c:v>
                </c:pt>
                <c:pt idx="823">
                  <c:v>93.411712632000004</c:v>
                </c:pt>
                <c:pt idx="824">
                  <c:v>93.529211641600014</c:v>
                </c:pt>
                <c:pt idx="825">
                  <c:v>96.848558662800002</c:v>
                </c:pt>
                <c:pt idx="826">
                  <c:v>93.764209660800034</c:v>
                </c:pt>
                <c:pt idx="827">
                  <c:v>89.592994820000001</c:v>
                </c:pt>
                <c:pt idx="828">
                  <c:v>85.774277007999984</c:v>
                </c:pt>
                <c:pt idx="829">
                  <c:v>82.249306720000007</c:v>
                </c:pt>
                <c:pt idx="830">
                  <c:v>81.95555919600001</c:v>
                </c:pt>
                <c:pt idx="831">
                  <c:v>84.658036416799973</c:v>
                </c:pt>
                <c:pt idx="832">
                  <c:v>83.86491810199999</c:v>
                </c:pt>
                <c:pt idx="833">
                  <c:v>78.430588908000004</c:v>
                </c:pt>
                <c:pt idx="834">
                  <c:v>80.281198309200022</c:v>
                </c:pt>
                <c:pt idx="835">
                  <c:v>82.219931967600004</c:v>
                </c:pt>
                <c:pt idx="836">
                  <c:v>79.311831479999981</c:v>
                </c:pt>
                <c:pt idx="837">
                  <c:v>77.637470593199964</c:v>
                </c:pt>
                <c:pt idx="838">
                  <c:v>73.378131495200009</c:v>
                </c:pt>
                <c:pt idx="839">
                  <c:v>71.057526055600007</c:v>
                </c:pt>
                <c:pt idx="840">
                  <c:v>75.169991391599964</c:v>
                </c:pt>
                <c:pt idx="841">
                  <c:v>76.96185128800002</c:v>
                </c:pt>
                <c:pt idx="842">
                  <c:v>76.903101783200015</c:v>
                </c:pt>
                <c:pt idx="843">
                  <c:v>77.960592869600006</c:v>
                </c:pt>
                <c:pt idx="844">
                  <c:v>76.726853268799999</c:v>
                </c:pt>
                <c:pt idx="845">
                  <c:v>74.905618619999998</c:v>
                </c:pt>
                <c:pt idx="846">
                  <c:v>77.549346335999985</c:v>
                </c:pt>
                <c:pt idx="847">
                  <c:v>84.305539388</c:v>
                </c:pt>
                <c:pt idx="848">
                  <c:v>83.424296816000009</c:v>
                </c:pt>
                <c:pt idx="849">
                  <c:v>81.51493791</c:v>
                </c:pt>
                <c:pt idx="850">
                  <c:v>82.42555523439998</c:v>
                </c:pt>
                <c:pt idx="851">
                  <c:v>80.751194347600006</c:v>
                </c:pt>
                <c:pt idx="852">
                  <c:v>80.780569099999994</c:v>
                </c:pt>
                <c:pt idx="853">
                  <c:v>81.0155671192</c:v>
                </c:pt>
                <c:pt idx="854">
                  <c:v>81.573687414799963</c:v>
                </c:pt>
                <c:pt idx="855">
                  <c:v>81.95555919600001</c:v>
                </c:pt>
                <c:pt idx="856">
                  <c:v>84.217415130800006</c:v>
                </c:pt>
                <c:pt idx="857">
                  <c:v>85.157407207599988</c:v>
                </c:pt>
                <c:pt idx="858">
                  <c:v>84.305539388</c:v>
                </c:pt>
                <c:pt idx="859">
                  <c:v>82.924926025200037</c:v>
                </c:pt>
                <c:pt idx="860">
                  <c:v>81.074316623999977</c:v>
                </c:pt>
                <c:pt idx="861">
                  <c:v>78.636212174799965</c:v>
                </c:pt>
                <c:pt idx="862">
                  <c:v>79.781827518399993</c:v>
                </c:pt>
                <c:pt idx="863">
                  <c:v>78.548087917599986</c:v>
                </c:pt>
                <c:pt idx="864">
                  <c:v>76.96185128800002</c:v>
                </c:pt>
                <c:pt idx="865">
                  <c:v>78.048717126799986</c:v>
                </c:pt>
                <c:pt idx="866">
                  <c:v>78.224965641200029</c:v>
                </c:pt>
                <c:pt idx="867">
                  <c:v>78.459963660400007</c:v>
                </c:pt>
                <c:pt idx="868">
                  <c:v>79.693703261200014</c:v>
                </c:pt>
                <c:pt idx="869">
                  <c:v>79.194332470399985</c:v>
                </c:pt>
                <c:pt idx="870">
                  <c:v>79.194332470399985</c:v>
                </c:pt>
                <c:pt idx="871">
                  <c:v>77.255598811999974</c:v>
                </c:pt>
                <c:pt idx="872">
                  <c:v>77.255598811999974</c:v>
                </c:pt>
                <c:pt idx="873">
                  <c:v>77.255598811999974</c:v>
                </c:pt>
                <c:pt idx="874">
                  <c:v>76.139358220799991</c:v>
                </c:pt>
                <c:pt idx="875">
                  <c:v>76.609354259200003</c:v>
                </c:pt>
                <c:pt idx="876">
                  <c:v>76.609354259200003</c:v>
                </c:pt>
                <c:pt idx="877">
                  <c:v>76.315606735200006</c:v>
                </c:pt>
                <c:pt idx="878">
                  <c:v>75.346239906000022</c:v>
                </c:pt>
                <c:pt idx="879">
                  <c:v>72.937510209200013</c:v>
                </c:pt>
                <c:pt idx="880">
                  <c:v>72.17376664679999</c:v>
                </c:pt>
                <c:pt idx="881">
                  <c:v>73.436881</c:v>
                </c:pt>
                <c:pt idx="882">
                  <c:v>75.258115648800015</c:v>
                </c:pt>
                <c:pt idx="883">
                  <c:v>74.582496343599971</c:v>
                </c:pt>
                <c:pt idx="884">
                  <c:v>75.904360201599999</c:v>
                </c:pt>
                <c:pt idx="885">
                  <c:v>75.904360201599999</c:v>
                </c:pt>
                <c:pt idx="886">
                  <c:v>75.346239906000022</c:v>
                </c:pt>
                <c:pt idx="887">
                  <c:v>74.200624562399994</c:v>
                </c:pt>
                <c:pt idx="888">
                  <c:v>76.697478516399954</c:v>
                </c:pt>
                <c:pt idx="889">
                  <c:v>76.315606735200006</c:v>
                </c:pt>
                <c:pt idx="890">
                  <c:v>78.166216136399996</c:v>
                </c:pt>
                <c:pt idx="891">
                  <c:v>78.430588908000004</c:v>
                </c:pt>
                <c:pt idx="892">
                  <c:v>78.988709203599967</c:v>
                </c:pt>
                <c:pt idx="893">
                  <c:v>80.633695337999967</c:v>
                </c:pt>
                <c:pt idx="894">
                  <c:v>82.513679491600016</c:v>
                </c:pt>
                <c:pt idx="895">
                  <c:v>81.544312662400003</c:v>
                </c:pt>
                <c:pt idx="896">
                  <c:v>84.599286911999982</c:v>
                </c:pt>
                <c:pt idx="897">
                  <c:v>84.599286911999982</c:v>
                </c:pt>
                <c:pt idx="898">
                  <c:v>82.249306720000007</c:v>
                </c:pt>
                <c:pt idx="899">
                  <c:v>79.018083955999998</c:v>
                </c:pt>
                <c:pt idx="900">
                  <c:v>80.281198309200022</c:v>
                </c:pt>
                <c:pt idx="901">
                  <c:v>80.751194347600006</c:v>
                </c:pt>
                <c:pt idx="902">
                  <c:v>80.868693357200002</c:v>
                </c:pt>
                <c:pt idx="903">
                  <c:v>82.983675529999999</c:v>
                </c:pt>
                <c:pt idx="904">
                  <c:v>83.042425034799976</c:v>
                </c:pt>
                <c:pt idx="905">
                  <c:v>82.778052263199967</c:v>
                </c:pt>
                <c:pt idx="906">
                  <c:v>82.778052263199967</c:v>
                </c:pt>
                <c:pt idx="907">
                  <c:v>81.896809691200019</c:v>
                </c:pt>
                <c:pt idx="908">
                  <c:v>82.836801768000001</c:v>
                </c:pt>
                <c:pt idx="909">
                  <c:v>82.219931967600004</c:v>
                </c:pt>
                <c:pt idx="910">
                  <c:v>83.394922063599978</c:v>
                </c:pt>
                <c:pt idx="911">
                  <c:v>81.661811671999999</c:v>
                </c:pt>
                <c:pt idx="912">
                  <c:v>81.661811671999999</c:v>
                </c:pt>
                <c:pt idx="913">
                  <c:v>82.014308700800001</c:v>
                </c:pt>
                <c:pt idx="914">
                  <c:v>80.809943852399968</c:v>
                </c:pt>
                <c:pt idx="915">
                  <c:v>77.784344355200005</c:v>
                </c:pt>
                <c:pt idx="916">
                  <c:v>77.46122207880002</c:v>
                </c:pt>
                <c:pt idx="917">
                  <c:v>76.374356239999969</c:v>
                </c:pt>
                <c:pt idx="918">
                  <c:v>75.140616639200019</c:v>
                </c:pt>
                <c:pt idx="919">
                  <c:v>75.493113668000035</c:v>
                </c:pt>
                <c:pt idx="920">
                  <c:v>75.786861191999989</c:v>
                </c:pt>
                <c:pt idx="921">
                  <c:v>76.374356239999969</c:v>
                </c:pt>
                <c:pt idx="922">
                  <c:v>76.315606735200006</c:v>
                </c:pt>
                <c:pt idx="923">
                  <c:v>75.904360201599999</c:v>
                </c:pt>
                <c:pt idx="924">
                  <c:v>76.96185128800002</c:v>
                </c:pt>
                <c:pt idx="925">
                  <c:v>76.726853268799999</c:v>
                </c:pt>
                <c:pt idx="926">
                  <c:v>75.551863172799969</c:v>
                </c:pt>
                <c:pt idx="927">
                  <c:v>75.728111687199998</c:v>
                </c:pt>
                <c:pt idx="928">
                  <c:v>77.725594850399986</c:v>
                </c:pt>
                <c:pt idx="929">
                  <c:v>77.725594850399986</c:v>
                </c:pt>
                <c:pt idx="930">
                  <c:v>76.726853268799999</c:v>
                </c:pt>
                <c:pt idx="931">
                  <c:v>74.494372086399991</c:v>
                </c:pt>
                <c:pt idx="932">
                  <c:v>73.965626543200017</c:v>
                </c:pt>
                <c:pt idx="933">
                  <c:v>74.494372086399991</c:v>
                </c:pt>
                <c:pt idx="934">
                  <c:v>71.498147341600003</c:v>
                </c:pt>
                <c:pt idx="935">
                  <c:v>73.143133476000003</c:v>
                </c:pt>
                <c:pt idx="936">
                  <c:v>72.673137437599976</c:v>
                </c:pt>
                <c:pt idx="937">
                  <c:v>73.730628523999982</c:v>
                </c:pt>
                <c:pt idx="938">
                  <c:v>76.256857230399987</c:v>
                </c:pt>
                <c:pt idx="939">
                  <c:v>77.37309782159997</c:v>
                </c:pt>
                <c:pt idx="940">
                  <c:v>78.430588908000004</c:v>
                </c:pt>
                <c:pt idx="941">
                  <c:v>79.311831479999981</c:v>
                </c:pt>
                <c:pt idx="942">
                  <c:v>78.724336431999987</c:v>
                </c:pt>
                <c:pt idx="943">
                  <c:v>76.903101783200015</c:v>
                </c:pt>
                <c:pt idx="944">
                  <c:v>76.903101783200015</c:v>
                </c:pt>
                <c:pt idx="945">
                  <c:v>77.49059683119998</c:v>
                </c:pt>
                <c:pt idx="946">
                  <c:v>80.075575042399976</c:v>
                </c:pt>
                <c:pt idx="947">
                  <c:v>82.308056224799984</c:v>
                </c:pt>
                <c:pt idx="948">
                  <c:v>82.190557215200002</c:v>
                </c:pt>
                <c:pt idx="949">
                  <c:v>83.071799787200007</c:v>
                </c:pt>
                <c:pt idx="950">
                  <c:v>83.071799787200007</c:v>
                </c:pt>
                <c:pt idx="951">
                  <c:v>83.189298796799989</c:v>
                </c:pt>
                <c:pt idx="952">
                  <c:v>83.541795825600005</c:v>
                </c:pt>
                <c:pt idx="953">
                  <c:v>85.363030474399977</c:v>
                </c:pt>
                <c:pt idx="954">
                  <c:v>87.243014627999997</c:v>
                </c:pt>
                <c:pt idx="955">
                  <c:v>85.656777998399974</c:v>
                </c:pt>
                <c:pt idx="956">
                  <c:v>85.128032455199985</c:v>
                </c:pt>
                <c:pt idx="957">
                  <c:v>83.541795825600005</c:v>
                </c:pt>
                <c:pt idx="958">
                  <c:v>84.011791864000003</c:v>
                </c:pt>
                <c:pt idx="959">
                  <c:v>81.426813652799979</c:v>
                </c:pt>
                <c:pt idx="960">
                  <c:v>82.249306720000007</c:v>
                </c:pt>
                <c:pt idx="961">
                  <c:v>82.249306720000007</c:v>
                </c:pt>
                <c:pt idx="962">
                  <c:v>85.774277007999984</c:v>
                </c:pt>
                <c:pt idx="963">
                  <c:v>85.656777998399974</c:v>
                </c:pt>
                <c:pt idx="964">
                  <c:v>86.361772055999978</c:v>
                </c:pt>
                <c:pt idx="965">
                  <c:v>84.834284931200017</c:v>
                </c:pt>
                <c:pt idx="966">
                  <c:v>85.06928295039998</c:v>
                </c:pt>
                <c:pt idx="967">
                  <c:v>85.48052948400003</c:v>
                </c:pt>
                <c:pt idx="968">
                  <c:v>84.834284931200017</c:v>
                </c:pt>
                <c:pt idx="969">
                  <c:v>84.481787902399986</c:v>
                </c:pt>
                <c:pt idx="970">
                  <c:v>83.953042359199983</c:v>
                </c:pt>
                <c:pt idx="971">
                  <c:v>85.48052948400003</c:v>
                </c:pt>
                <c:pt idx="972">
                  <c:v>89.005499771999993</c:v>
                </c:pt>
                <c:pt idx="973">
                  <c:v>88.711752247999982</c:v>
                </c:pt>
                <c:pt idx="974">
                  <c:v>92.236722535999988</c:v>
                </c:pt>
                <c:pt idx="975">
                  <c:v>89.88674234399997</c:v>
                </c:pt>
                <c:pt idx="976">
                  <c:v>89.122998781599989</c:v>
                </c:pt>
                <c:pt idx="977">
                  <c:v>86.126774036799972</c:v>
                </c:pt>
                <c:pt idx="978">
                  <c:v>86.773018589599971</c:v>
                </c:pt>
                <c:pt idx="979">
                  <c:v>86.361772055999978</c:v>
                </c:pt>
                <c:pt idx="980">
                  <c:v>87.419263142400013</c:v>
                </c:pt>
                <c:pt idx="981">
                  <c:v>88.35925521919998</c:v>
                </c:pt>
                <c:pt idx="982">
                  <c:v>88.770501752799987</c:v>
                </c:pt>
                <c:pt idx="983">
                  <c:v>89.299247296000004</c:v>
                </c:pt>
                <c:pt idx="984">
                  <c:v>90.004241353600008</c:v>
                </c:pt>
                <c:pt idx="985">
                  <c:v>88.241756209599984</c:v>
                </c:pt>
                <c:pt idx="986">
                  <c:v>86.949267104000015</c:v>
                </c:pt>
                <c:pt idx="987">
                  <c:v>86.185523541599977</c:v>
                </c:pt>
                <c:pt idx="988">
                  <c:v>85.06928295039998</c:v>
                </c:pt>
                <c:pt idx="989">
                  <c:v>84.011791864000003</c:v>
                </c:pt>
                <c:pt idx="990">
                  <c:v>83.424296816000009</c:v>
                </c:pt>
                <c:pt idx="991">
                  <c:v>84.599286911999982</c:v>
                </c:pt>
                <c:pt idx="992">
                  <c:v>83.189298796799989</c:v>
                </c:pt>
                <c:pt idx="993">
                  <c:v>81.074316623999977</c:v>
                </c:pt>
                <c:pt idx="994">
                  <c:v>80.310573061599982</c:v>
                </c:pt>
                <c:pt idx="995">
                  <c:v>81.368064148000002</c:v>
                </c:pt>
                <c:pt idx="996">
                  <c:v>83.189298796799989</c:v>
                </c:pt>
                <c:pt idx="997">
                  <c:v>82.073058205599992</c:v>
                </c:pt>
                <c:pt idx="998">
                  <c:v>81.074316623999977</c:v>
                </c:pt>
                <c:pt idx="999">
                  <c:v>82.249306720000007</c:v>
                </c:pt>
                <c:pt idx="1000">
                  <c:v>83.130549291999998</c:v>
                </c:pt>
                <c:pt idx="1001">
                  <c:v>80.486821575999983</c:v>
                </c:pt>
                <c:pt idx="1002">
                  <c:v>80.486821575999983</c:v>
                </c:pt>
                <c:pt idx="1003">
                  <c:v>79.605579003999964</c:v>
                </c:pt>
                <c:pt idx="1004">
                  <c:v>79.605579003999964</c:v>
                </c:pt>
                <c:pt idx="1005">
                  <c:v>80.251823556800005</c:v>
                </c:pt>
                <c:pt idx="1006">
                  <c:v>77.431847326399989</c:v>
                </c:pt>
                <c:pt idx="1007">
                  <c:v>77.60809584079999</c:v>
                </c:pt>
                <c:pt idx="1008">
                  <c:v>77.431847326399989</c:v>
                </c:pt>
                <c:pt idx="1009">
                  <c:v>76.96185128800002</c:v>
                </c:pt>
                <c:pt idx="1010">
                  <c:v>78.430588908000004</c:v>
                </c:pt>
                <c:pt idx="1011">
                  <c:v>78.136841383999965</c:v>
                </c:pt>
                <c:pt idx="1012">
                  <c:v>79.899326528000003</c:v>
                </c:pt>
                <c:pt idx="1013">
                  <c:v>81.838060186399986</c:v>
                </c:pt>
                <c:pt idx="1014">
                  <c:v>80.604320585600007</c:v>
                </c:pt>
                <c:pt idx="1015">
                  <c:v>79.899326528000003</c:v>
                </c:pt>
                <c:pt idx="1016">
                  <c:v>78.665586927199968</c:v>
                </c:pt>
                <c:pt idx="1017">
                  <c:v>76.96185128800002</c:v>
                </c:pt>
                <c:pt idx="1018">
                  <c:v>79.194332470399985</c:v>
                </c:pt>
                <c:pt idx="1019">
                  <c:v>80.839318604799985</c:v>
                </c:pt>
                <c:pt idx="1020">
                  <c:v>81.368064148000002</c:v>
                </c:pt>
                <c:pt idx="1021">
                  <c:v>82.131807710399968</c:v>
                </c:pt>
                <c:pt idx="1022">
                  <c:v>83.30679780639997</c:v>
                </c:pt>
                <c:pt idx="1023">
                  <c:v>84.775535426399983</c:v>
                </c:pt>
                <c:pt idx="1024">
                  <c:v>86.185523541599977</c:v>
                </c:pt>
                <c:pt idx="1025">
                  <c:v>86.361772055999978</c:v>
                </c:pt>
                <c:pt idx="1026">
                  <c:v>84.893034436000008</c:v>
                </c:pt>
                <c:pt idx="1027">
                  <c:v>84.423038397599953</c:v>
                </c:pt>
                <c:pt idx="1028">
                  <c:v>86.538020570400008</c:v>
                </c:pt>
                <c:pt idx="1029">
                  <c:v>84.716785921599978</c:v>
                </c:pt>
                <c:pt idx="1030">
                  <c:v>85.9505255224</c:v>
                </c:pt>
                <c:pt idx="1031">
                  <c:v>82.366805729600003</c:v>
                </c:pt>
                <c:pt idx="1032">
                  <c:v>83.718044340000006</c:v>
                </c:pt>
                <c:pt idx="1033">
                  <c:v>83.718044340000006</c:v>
                </c:pt>
                <c:pt idx="1034">
                  <c:v>83.776793844799968</c:v>
                </c:pt>
                <c:pt idx="1035">
                  <c:v>80.604320585600007</c:v>
                </c:pt>
                <c:pt idx="1036">
                  <c:v>81.191815633600001</c:v>
                </c:pt>
                <c:pt idx="1037">
                  <c:v>80.486821575999983</c:v>
                </c:pt>
                <c:pt idx="1038">
                  <c:v>78.430588908000004</c:v>
                </c:pt>
                <c:pt idx="1039">
                  <c:v>78.430588908000004</c:v>
                </c:pt>
                <c:pt idx="1040">
                  <c:v>79.253081975200004</c:v>
                </c:pt>
                <c:pt idx="1041">
                  <c:v>79.54682949920003</c:v>
                </c:pt>
                <c:pt idx="1042">
                  <c:v>79.253081975200004</c:v>
                </c:pt>
                <c:pt idx="1043">
                  <c:v>79.253081975200004</c:v>
                </c:pt>
                <c:pt idx="1044">
                  <c:v>82.308056224799984</c:v>
                </c:pt>
                <c:pt idx="1045">
                  <c:v>82.719302758399991</c:v>
                </c:pt>
                <c:pt idx="1046">
                  <c:v>82.954300777599968</c:v>
                </c:pt>
                <c:pt idx="1047">
                  <c:v>80.604320585600007</c:v>
                </c:pt>
                <c:pt idx="1048">
                  <c:v>79.194332470399985</c:v>
                </c:pt>
                <c:pt idx="1049">
                  <c:v>77.549346335999985</c:v>
                </c:pt>
                <c:pt idx="1050">
                  <c:v>77.666845345600009</c:v>
                </c:pt>
                <c:pt idx="1051">
                  <c:v>76.315606735200006</c:v>
                </c:pt>
                <c:pt idx="1052">
                  <c:v>73.319381990399989</c:v>
                </c:pt>
                <c:pt idx="1053">
                  <c:v>70.499405760000016</c:v>
                </c:pt>
                <c:pt idx="1054">
                  <c:v>71.086900807999967</c:v>
                </c:pt>
                <c:pt idx="1055">
                  <c:v>71.556896846399994</c:v>
                </c:pt>
                <c:pt idx="1056">
                  <c:v>71.556896846399994</c:v>
                </c:pt>
                <c:pt idx="1057">
                  <c:v>73.143133476000003</c:v>
                </c:pt>
                <c:pt idx="1058">
                  <c:v>70.9694017984</c:v>
                </c:pt>
                <c:pt idx="1059">
                  <c:v>70.381906750399992</c:v>
                </c:pt>
                <c:pt idx="1060">
                  <c:v>69.148167149599985</c:v>
                </c:pt>
                <c:pt idx="1061">
                  <c:v>69.030668140000003</c:v>
                </c:pt>
                <c:pt idx="1062">
                  <c:v>68.61942160640001</c:v>
                </c:pt>
                <c:pt idx="1063">
                  <c:v>67.855678043999987</c:v>
                </c:pt>
                <c:pt idx="1064">
                  <c:v>65.505697851999969</c:v>
                </c:pt>
                <c:pt idx="1065">
                  <c:v>65.564447356799988</c:v>
                </c:pt>
                <c:pt idx="1066">
                  <c:v>66.093192900000005</c:v>
                </c:pt>
                <c:pt idx="1067">
                  <c:v>69.559413683199992</c:v>
                </c:pt>
                <c:pt idx="1068">
                  <c:v>67.209433491200016</c:v>
                </c:pt>
                <c:pt idx="1069">
                  <c:v>64.624455280000006</c:v>
                </c:pt>
                <c:pt idx="1070">
                  <c:v>63.449465183999997</c:v>
                </c:pt>
                <c:pt idx="1071">
                  <c:v>65.681946366399984</c:v>
                </c:pt>
                <c:pt idx="1072">
                  <c:v>66.974435471999982</c:v>
                </c:pt>
                <c:pt idx="1073">
                  <c:v>66.093192900000005</c:v>
                </c:pt>
                <c:pt idx="1074">
                  <c:v>66.093192900000005</c:v>
                </c:pt>
                <c:pt idx="1075">
                  <c:v>62.861970136000011</c:v>
                </c:pt>
                <c:pt idx="1076">
                  <c:v>62.861970136000011</c:v>
                </c:pt>
                <c:pt idx="1077">
                  <c:v>63.566964193599993</c:v>
                </c:pt>
                <c:pt idx="1078">
                  <c:v>61.393232516000012</c:v>
                </c:pt>
                <c:pt idx="1079">
                  <c:v>62.274475088000003</c:v>
                </c:pt>
                <c:pt idx="1080">
                  <c:v>63.508214688800003</c:v>
                </c:pt>
                <c:pt idx="1081">
                  <c:v>64.859453299199998</c:v>
                </c:pt>
                <c:pt idx="1082">
                  <c:v>64.859453299199998</c:v>
                </c:pt>
                <c:pt idx="1083">
                  <c:v>65.211950328000015</c:v>
                </c:pt>
                <c:pt idx="1084">
                  <c:v>66.151942404799968</c:v>
                </c:pt>
                <c:pt idx="1085">
                  <c:v>66.563188938399989</c:v>
                </c:pt>
                <c:pt idx="1086">
                  <c:v>68.61942160640001</c:v>
                </c:pt>
                <c:pt idx="1087">
                  <c:v>67.503181015199985</c:v>
                </c:pt>
                <c:pt idx="1088">
                  <c:v>68.266924577600022</c:v>
                </c:pt>
                <c:pt idx="1089">
                  <c:v>67.561930520000004</c:v>
                </c:pt>
                <c:pt idx="1090">
                  <c:v>67.44443151039998</c:v>
                </c:pt>
                <c:pt idx="1091">
                  <c:v>67.855678043999987</c:v>
                </c:pt>
                <c:pt idx="1092">
                  <c:v>67.738179034399977</c:v>
                </c:pt>
                <c:pt idx="1093">
                  <c:v>70.188971769599988</c:v>
                </c:pt>
                <c:pt idx="1094">
                  <c:v>70.367116367999998</c:v>
                </c:pt>
                <c:pt idx="1095">
                  <c:v>70.010827171199978</c:v>
                </c:pt>
                <c:pt idx="1096">
                  <c:v>72.445470015999987</c:v>
                </c:pt>
                <c:pt idx="1097">
                  <c:v>72.742377680000004</c:v>
                </c:pt>
                <c:pt idx="1098">
                  <c:v>75.117638991999982</c:v>
                </c:pt>
                <c:pt idx="1099">
                  <c:v>76.008361983999976</c:v>
                </c:pt>
                <c:pt idx="1100">
                  <c:v>77.077229574399993</c:v>
                </c:pt>
                <c:pt idx="1101">
                  <c:v>74.9394943936</c:v>
                </c:pt>
                <c:pt idx="1102">
                  <c:v>74.405060598399999</c:v>
                </c:pt>
                <c:pt idx="1103">
                  <c:v>74.820731327999994</c:v>
                </c:pt>
                <c:pt idx="1104">
                  <c:v>74.642586729599984</c:v>
                </c:pt>
                <c:pt idx="1105">
                  <c:v>75.295783590399992</c:v>
                </c:pt>
                <c:pt idx="1106">
                  <c:v>76.899084975999983</c:v>
                </c:pt>
                <c:pt idx="1107">
                  <c:v>75.473928188800002</c:v>
                </c:pt>
                <c:pt idx="1108">
                  <c:v>74.820731327999994</c:v>
                </c:pt>
                <c:pt idx="1109">
                  <c:v>75.711454320000016</c:v>
                </c:pt>
                <c:pt idx="1110">
                  <c:v>78.680530959999984</c:v>
                </c:pt>
                <c:pt idx="1111">
                  <c:v>79.274346288000004</c:v>
                </c:pt>
                <c:pt idx="1112">
                  <c:v>79.69001701759997</c:v>
                </c:pt>
                <c:pt idx="1113">
                  <c:v>77.374137238399967</c:v>
                </c:pt>
                <c:pt idx="1114">
                  <c:v>78.324241763199979</c:v>
                </c:pt>
                <c:pt idx="1115">
                  <c:v>81.590226067200021</c:v>
                </c:pt>
                <c:pt idx="1116">
                  <c:v>81.233936870399987</c:v>
                </c:pt>
                <c:pt idx="1117">
                  <c:v>80.402595411199982</c:v>
                </c:pt>
                <c:pt idx="1118">
                  <c:v>79.274346288000004</c:v>
                </c:pt>
                <c:pt idx="1119">
                  <c:v>77.492900304000003</c:v>
                </c:pt>
                <c:pt idx="1120">
                  <c:v>76.186506582399986</c:v>
                </c:pt>
                <c:pt idx="1121">
                  <c:v>76.720940377599987</c:v>
                </c:pt>
                <c:pt idx="1122">
                  <c:v>78.027334099200004</c:v>
                </c:pt>
                <c:pt idx="1123">
                  <c:v>74.226916000000003</c:v>
                </c:pt>
                <c:pt idx="1124">
                  <c:v>73.573719139199966</c:v>
                </c:pt>
                <c:pt idx="1125">
                  <c:v>73.633100671999998</c:v>
                </c:pt>
                <c:pt idx="1126">
                  <c:v>75.295783590399992</c:v>
                </c:pt>
                <c:pt idx="1127">
                  <c:v>75.295783590399992</c:v>
                </c:pt>
                <c:pt idx="1128">
                  <c:v>76.245888115199989</c:v>
                </c:pt>
                <c:pt idx="1129">
                  <c:v>76.127125049599982</c:v>
                </c:pt>
                <c:pt idx="1130">
                  <c:v>75.948980451200015</c:v>
                </c:pt>
                <c:pt idx="1131">
                  <c:v>76.186506582399986</c:v>
                </c:pt>
                <c:pt idx="1132">
                  <c:v>76.305269648000021</c:v>
                </c:pt>
                <c:pt idx="1133">
                  <c:v>75.889598918399969</c:v>
                </c:pt>
                <c:pt idx="1134">
                  <c:v>72.445470015999987</c:v>
                </c:pt>
                <c:pt idx="1135">
                  <c:v>72.979903811200003</c:v>
                </c:pt>
                <c:pt idx="1136">
                  <c:v>72.682996147199987</c:v>
                </c:pt>
                <c:pt idx="1137">
                  <c:v>72.207943884800017</c:v>
                </c:pt>
                <c:pt idx="1138">
                  <c:v>72.504851548800005</c:v>
                </c:pt>
                <c:pt idx="1139">
                  <c:v>71.911036220800014</c:v>
                </c:pt>
                <c:pt idx="1140">
                  <c:v>71.851654687999996</c:v>
                </c:pt>
                <c:pt idx="1141">
                  <c:v>74.226916000000003</c:v>
                </c:pt>
                <c:pt idx="1142">
                  <c:v>75.295783590399992</c:v>
                </c:pt>
                <c:pt idx="1143">
                  <c:v>76.899084975999983</c:v>
                </c:pt>
                <c:pt idx="1144">
                  <c:v>76.899084975999983</c:v>
                </c:pt>
                <c:pt idx="1145">
                  <c:v>76.661558844799984</c:v>
                </c:pt>
                <c:pt idx="1146">
                  <c:v>78.739912492800002</c:v>
                </c:pt>
                <c:pt idx="1147">
                  <c:v>78.739912492800002</c:v>
                </c:pt>
                <c:pt idx="1148">
                  <c:v>77.671044902399984</c:v>
                </c:pt>
                <c:pt idx="1149">
                  <c:v>76.008361983999976</c:v>
                </c:pt>
                <c:pt idx="1150">
                  <c:v>75.236402057599989</c:v>
                </c:pt>
                <c:pt idx="1151">
                  <c:v>74.99887592639999</c:v>
                </c:pt>
                <c:pt idx="1152">
                  <c:v>74.701968262400001</c:v>
                </c:pt>
                <c:pt idx="1153">
                  <c:v>73.039285343999978</c:v>
                </c:pt>
                <c:pt idx="1154">
                  <c:v>72.861140745600025</c:v>
                </c:pt>
                <c:pt idx="1155">
                  <c:v>72.742377680000004</c:v>
                </c:pt>
                <c:pt idx="1156">
                  <c:v>73.039285343999978</c:v>
                </c:pt>
                <c:pt idx="1157">
                  <c:v>73.870626803199968</c:v>
                </c:pt>
                <c:pt idx="1158">
                  <c:v>73.811245270399994</c:v>
                </c:pt>
                <c:pt idx="1159">
                  <c:v>72.861140745600025</c:v>
                </c:pt>
                <c:pt idx="1160">
                  <c:v>72.623614614399983</c:v>
                </c:pt>
                <c:pt idx="1161">
                  <c:v>72.267325417600006</c:v>
                </c:pt>
                <c:pt idx="1162">
                  <c:v>73.039285343999978</c:v>
                </c:pt>
                <c:pt idx="1163">
                  <c:v>73.09866687680001</c:v>
                </c:pt>
                <c:pt idx="1164">
                  <c:v>76.008361983999976</c:v>
                </c:pt>
                <c:pt idx="1165">
                  <c:v>75.473928188800002</c:v>
                </c:pt>
                <c:pt idx="1166">
                  <c:v>73.989389868800004</c:v>
                </c:pt>
                <c:pt idx="1167">
                  <c:v>73.692482204799987</c:v>
                </c:pt>
                <c:pt idx="1168">
                  <c:v>73.633100671999998</c:v>
                </c:pt>
                <c:pt idx="1169">
                  <c:v>73.633100671999998</c:v>
                </c:pt>
                <c:pt idx="1170">
                  <c:v>72.979903811200003</c:v>
                </c:pt>
                <c:pt idx="1171">
                  <c:v>74.286297532799964</c:v>
                </c:pt>
                <c:pt idx="1172">
                  <c:v>75.533309721600006</c:v>
                </c:pt>
                <c:pt idx="1173">
                  <c:v>81.352699936000008</c:v>
                </c:pt>
                <c:pt idx="1174">
                  <c:v>82.718475190399985</c:v>
                </c:pt>
                <c:pt idx="1175">
                  <c:v>82.540330591999989</c:v>
                </c:pt>
                <c:pt idx="1176">
                  <c:v>81.946515264000013</c:v>
                </c:pt>
                <c:pt idx="1177">
                  <c:v>82.599712124799964</c:v>
                </c:pt>
                <c:pt idx="1178">
                  <c:v>81.946515264000013</c:v>
                </c:pt>
                <c:pt idx="1179">
                  <c:v>80.640121542399982</c:v>
                </c:pt>
                <c:pt idx="1180">
                  <c:v>79.155583222399969</c:v>
                </c:pt>
                <c:pt idx="1181">
                  <c:v>81.352699936000008</c:v>
                </c:pt>
                <c:pt idx="1182">
                  <c:v>80.758884608000002</c:v>
                </c:pt>
                <c:pt idx="1183">
                  <c:v>79.630635484799981</c:v>
                </c:pt>
                <c:pt idx="1184">
                  <c:v>80.937029206400013</c:v>
                </c:pt>
                <c:pt idx="1185">
                  <c:v>83.431053583999997</c:v>
                </c:pt>
                <c:pt idx="1186">
                  <c:v>84.915591903999982</c:v>
                </c:pt>
                <c:pt idx="1187">
                  <c:v>83.13414591999998</c:v>
                </c:pt>
                <c:pt idx="1188">
                  <c:v>81.530844534399989</c:v>
                </c:pt>
                <c:pt idx="1189">
                  <c:v>83.787342780800003</c:v>
                </c:pt>
                <c:pt idx="1190">
                  <c:v>85.212499567999998</c:v>
                </c:pt>
                <c:pt idx="1191">
                  <c:v>83.727961248000014</c:v>
                </c:pt>
                <c:pt idx="1192">
                  <c:v>83.13414591999998</c:v>
                </c:pt>
                <c:pt idx="1193">
                  <c:v>84.203013510399998</c:v>
                </c:pt>
                <c:pt idx="1194">
                  <c:v>81.352699936000008</c:v>
                </c:pt>
                <c:pt idx="1195">
                  <c:v>78.680530959999984</c:v>
                </c:pt>
                <c:pt idx="1196">
                  <c:v>76.424032713599971</c:v>
                </c:pt>
                <c:pt idx="1197">
                  <c:v>76.483414246400002</c:v>
                </c:pt>
                <c:pt idx="1198">
                  <c:v>77.84918950079998</c:v>
                </c:pt>
                <c:pt idx="1199">
                  <c:v>78.086715631999979</c:v>
                </c:pt>
                <c:pt idx="1200">
                  <c:v>77.967952566400001</c:v>
                </c:pt>
                <c:pt idx="1201">
                  <c:v>77.492900304000003</c:v>
                </c:pt>
                <c:pt idx="1202">
                  <c:v>78.324241763199979</c:v>
                </c:pt>
                <c:pt idx="1203">
                  <c:v>78.383623296000025</c:v>
                </c:pt>
                <c:pt idx="1204">
                  <c:v>76.720940377599987</c:v>
                </c:pt>
                <c:pt idx="1205">
                  <c:v>76.424032713599971</c:v>
                </c:pt>
                <c:pt idx="1206">
                  <c:v>75.414546656000013</c:v>
                </c:pt>
                <c:pt idx="1207">
                  <c:v>76.008361983999976</c:v>
                </c:pt>
                <c:pt idx="1208">
                  <c:v>76.008361983999976</c:v>
                </c:pt>
                <c:pt idx="1209">
                  <c:v>75.414546656000013</c:v>
                </c:pt>
                <c:pt idx="1210">
                  <c:v>76.958466508800001</c:v>
                </c:pt>
                <c:pt idx="1211">
                  <c:v>77.967952566400001</c:v>
                </c:pt>
                <c:pt idx="1212">
                  <c:v>77.552281836799978</c:v>
                </c:pt>
                <c:pt idx="1213">
                  <c:v>77.314755705600007</c:v>
                </c:pt>
                <c:pt idx="1214">
                  <c:v>75.889598918399969</c:v>
                </c:pt>
                <c:pt idx="1215">
                  <c:v>74.226916000000003</c:v>
                </c:pt>
                <c:pt idx="1216">
                  <c:v>74.226916000000003</c:v>
                </c:pt>
                <c:pt idx="1217">
                  <c:v>73.930008335999986</c:v>
                </c:pt>
                <c:pt idx="1218">
                  <c:v>73.158048409599971</c:v>
                </c:pt>
                <c:pt idx="1219">
                  <c:v>72.861140745600025</c:v>
                </c:pt>
                <c:pt idx="1220">
                  <c:v>71.851654687999996</c:v>
                </c:pt>
                <c:pt idx="1221">
                  <c:v>72.979903811200003</c:v>
                </c:pt>
                <c:pt idx="1222">
                  <c:v>71.911036220800014</c:v>
                </c:pt>
                <c:pt idx="1223">
                  <c:v>71.73289162239999</c:v>
                </c:pt>
                <c:pt idx="1224">
                  <c:v>71.73289162239999</c:v>
                </c:pt>
                <c:pt idx="1225">
                  <c:v>66.863605932799985</c:v>
                </c:pt>
                <c:pt idx="1226">
                  <c:v>63.597621628799999</c:v>
                </c:pt>
                <c:pt idx="1227">
                  <c:v>63.538240096000003</c:v>
                </c:pt>
                <c:pt idx="1228">
                  <c:v>64.310200022399982</c:v>
                </c:pt>
                <c:pt idx="1229">
                  <c:v>64.428963088000017</c:v>
                </c:pt>
                <c:pt idx="1230">
                  <c:v>66.447935203200018</c:v>
                </c:pt>
                <c:pt idx="1231">
                  <c:v>65.913501408000016</c:v>
                </c:pt>
                <c:pt idx="1232">
                  <c:v>63.478858563199999</c:v>
                </c:pt>
                <c:pt idx="1233">
                  <c:v>64.428963088000017</c:v>
                </c:pt>
                <c:pt idx="1234">
                  <c:v>68.645051916799986</c:v>
                </c:pt>
                <c:pt idx="1235">
                  <c:v>69.357630310399983</c:v>
                </c:pt>
                <c:pt idx="1236">
                  <c:v>67.991855056000006</c:v>
                </c:pt>
                <c:pt idx="1237">
                  <c:v>68.941959580800031</c:v>
                </c:pt>
                <c:pt idx="1238">
                  <c:v>68.169999654400002</c:v>
                </c:pt>
                <c:pt idx="1239">
                  <c:v>67.991855056000006</c:v>
                </c:pt>
                <c:pt idx="1240">
                  <c:v>65.319686079999983</c:v>
                </c:pt>
                <c:pt idx="1241">
                  <c:v>63.657003161599995</c:v>
                </c:pt>
                <c:pt idx="1242">
                  <c:v>63.597621628799999</c:v>
                </c:pt>
                <c:pt idx="1243">
                  <c:v>62.647517104000002</c:v>
                </c:pt>
                <c:pt idx="1244">
                  <c:v>61.756794112000001</c:v>
                </c:pt>
                <c:pt idx="1245">
                  <c:v>62.291227907199996</c:v>
                </c:pt>
                <c:pt idx="1246">
                  <c:v>62.469372505600006</c:v>
                </c:pt>
                <c:pt idx="1247">
                  <c:v>61.044215718400011</c:v>
                </c:pt>
                <c:pt idx="1248">
                  <c:v>61.578649513599998</c:v>
                </c:pt>
                <c:pt idx="1249">
                  <c:v>62.172464841600004</c:v>
                </c:pt>
                <c:pt idx="1250">
                  <c:v>62.1130833088</c:v>
                </c:pt>
                <c:pt idx="1251">
                  <c:v>64.132055424000001</c:v>
                </c:pt>
                <c:pt idx="1252">
                  <c:v>66.566698268799982</c:v>
                </c:pt>
                <c:pt idx="1253">
                  <c:v>65.082159948799998</c:v>
                </c:pt>
                <c:pt idx="1254">
                  <c:v>66.626079801599985</c:v>
                </c:pt>
                <c:pt idx="1255">
                  <c:v>66.210409072000004</c:v>
                </c:pt>
                <c:pt idx="1256">
                  <c:v>66.744842867200006</c:v>
                </c:pt>
                <c:pt idx="1257">
                  <c:v>65.794738342399967</c:v>
                </c:pt>
                <c:pt idx="1258">
                  <c:v>66.804224399999995</c:v>
                </c:pt>
                <c:pt idx="1259">
                  <c:v>66.151027539200001</c:v>
                </c:pt>
                <c:pt idx="1260">
                  <c:v>66.507316735999993</c:v>
                </c:pt>
                <c:pt idx="1261">
                  <c:v>64.844633817599984</c:v>
                </c:pt>
                <c:pt idx="1262">
                  <c:v>63.241332432000007</c:v>
                </c:pt>
                <c:pt idx="1263">
                  <c:v>63.835147759999998</c:v>
                </c:pt>
                <c:pt idx="1264">
                  <c:v>63.003806300800001</c:v>
                </c:pt>
                <c:pt idx="1265">
                  <c:v>62.706898636800013</c:v>
                </c:pt>
                <c:pt idx="1266">
                  <c:v>62.350609439999992</c:v>
                </c:pt>
                <c:pt idx="1267">
                  <c:v>62.053701776000004</c:v>
                </c:pt>
                <c:pt idx="1268">
                  <c:v>63.300713964800003</c:v>
                </c:pt>
                <c:pt idx="1269">
                  <c:v>63.478858563199999</c:v>
                </c:pt>
                <c:pt idx="1270">
                  <c:v>63.538240096000003</c:v>
                </c:pt>
                <c:pt idx="1271">
                  <c:v>62.409990972800003</c:v>
                </c:pt>
                <c:pt idx="1272">
                  <c:v>61.994320243200008</c:v>
                </c:pt>
                <c:pt idx="1273">
                  <c:v>59.619058931200001</c:v>
                </c:pt>
                <c:pt idx="1274">
                  <c:v>56.234311561599995</c:v>
                </c:pt>
                <c:pt idx="1275">
                  <c:v>56.115548496000002</c:v>
                </c:pt>
                <c:pt idx="1276">
                  <c:v>55.640496233600004</c:v>
                </c:pt>
                <c:pt idx="1277">
                  <c:v>55.521733168000011</c:v>
                </c:pt>
                <c:pt idx="1278">
                  <c:v>55.521733168000011</c:v>
                </c:pt>
                <c:pt idx="1279">
                  <c:v>55.284207036800005</c:v>
                </c:pt>
                <c:pt idx="1280">
                  <c:v>55.165443971200006</c:v>
                </c:pt>
                <c:pt idx="1281">
                  <c:v>54.927917840000006</c:v>
                </c:pt>
                <c:pt idx="1282">
                  <c:v>54.571628643199993</c:v>
                </c:pt>
                <c:pt idx="1283">
                  <c:v>55.031128643200006</c:v>
                </c:pt>
                <c:pt idx="1284">
                  <c:v>55.031128643200006</c:v>
                </c:pt>
                <c:pt idx="1285">
                  <c:v>55.031128643200006</c:v>
                </c:pt>
                <c:pt idx="1286">
                  <c:v>49.522027625599996</c:v>
                </c:pt>
                <c:pt idx="1287">
                  <c:v>47.605818576000011</c:v>
                </c:pt>
                <c:pt idx="1288">
                  <c:v>46.408187920000003</c:v>
                </c:pt>
                <c:pt idx="1289">
                  <c:v>47.785463174399993</c:v>
                </c:pt>
                <c:pt idx="1290">
                  <c:v>44.731505001600006</c:v>
                </c:pt>
                <c:pt idx="1291">
                  <c:v>43.773400476800006</c:v>
                </c:pt>
                <c:pt idx="1292">
                  <c:v>47.66570010880001</c:v>
                </c:pt>
                <c:pt idx="1293">
                  <c:v>47.66570010880001</c:v>
                </c:pt>
                <c:pt idx="1294">
                  <c:v>49.821435289600004</c:v>
                </c:pt>
                <c:pt idx="1295">
                  <c:v>51.5579997408</c:v>
                </c:pt>
                <c:pt idx="1296">
                  <c:v>52.396341200000002</c:v>
                </c:pt>
                <c:pt idx="1297">
                  <c:v>52.695748864000009</c:v>
                </c:pt>
                <c:pt idx="1298">
                  <c:v>50.360369084799999</c:v>
                </c:pt>
                <c:pt idx="1299">
                  <c:v>52.396341200000002</c:v>
                </c:pt>
                <c:pt idx="1300">
                  <c:v>53.354445724799994</c:v>
                </c:pt>
                <c:pt idx="1301">
                  <c:v>53.114919593599993</c:v>
                </c:pt>
                <c:pt idx="1302">
                  <c:v>54.132905651200005</c:v>
                </c:pt>
                <c:pt idx="1303">
                  <c:v>54.3724317824</c:v>
                </c:pt>
                <c:pt idx="1304">
                  <c:v>54.432313315200012</c:v>
                </c:pt>
                <c:pt idx="1305">
                  <c:v>54.611957913600001</c:v>
                </c:pt>
                <c:pt idx="1306">
                  <c:v>56.408403897599996</c:v>
                </c:pt>
                <c:pt idx="1307">
                  <c:v>58.504257545599998</c:v>
                </c:pt>
                <c:pt idx="1308">
                  <c:v>57.845560684799999</c:v>
                </c:pt>
                <c:pt idx="1309">
                  <c:v>58.683902144000008</c:v>
                </c:pt>
                <c:pt idx="1310">
                  <c:v>59.761769734400005</c:v>
                </c:pt>
                <c:pt idx="1311">
                  <c:v>59.522243603200003</c:v>
                </c:pt>
                <c:pt idx="1312">
                  <c:v>59.761769734400005</c:v>
                </c:pt>
                <c:pt idx="1313">
                  <c:v>59.342599004799993</c:v>
                </c:pt>
                <c:pt idx="1314">
                  <c:v>60.540229660799994</c:v>
                </c:pt>
                <c:pt idx="1315">
                  <c:v>60.839637324800002</c:v>
                </c:pt>
                <c:pt idx="1316">
                  <c:v>58.264731414400003</c:v>
                </c:pt>
                <c:pt idx="1317">
                  <c:v>59.462362070400005</c:v>
                </c:pt>
                <c:pt idx="1318">
                  <c:v>59.881532800000002</c:v>
                </c:pt>
                <c:pt idx="1319">
                  <c:v>57.725797619200002</c:v>
                </c:pt>
                <c:pt idx="1320">
                  <c:v>56.887456159999992</c:v>
                </c:pt>
                <c:pt idx="1321">
                  <c:v>57.366508422400003</c:v>
                </c:pt>
                <c:pt idx="1322">
                  <c:v>57.66591608640001</c:v>
                </c:pt>
                <c:pt idx="1323">
                  <c:v>56.827574627199994</c:v>
                </c:pt>
                <c:pt idx="1324">
                  <c:v>56.288640832000006</c:v>
                </c:pt>
                <c:pt idx="1325">
                  <c:v>53.833497987199998</c:v>
                </c:pt>
                <c:pt idx="1326">
                  <c:v>54.013142585599994</c:v>
                </c:pt>
                <c:pt idx="1327">
                  <c:v>54.6718394464</c:v>
                </c:pt>
                <c:pt idx="1328">
                  <c:v>54.492194848000018</c:v>
                </c:pt>
                <c:pt idx="1329">
                  <c:v>56.767693094400002</c:v>
                </c:pt>
                <c:pt idx="1330">
                  <c:v>55.689825503999998</c:v>
                </c:pt>
                <c:pt idx="1331">
                  <c:v>55.989233167999998</c:v>
                </c:pt>
                <c:pt idx="1332">
                  <c:v>56.288640832000006</c:v>
                </c:pt>
                <c:pt idx="1333">
                  <c:v>57.965323750400003</c:v>
                </c:pt>
                <c:pt idx="1334">
                  <c:v>58.983309808000001</c:v>
                </c:pt>
                <c:pt idx="1335">
                  <c:v>59.402480537599999</c:v>
                </c:pt>
                <c:pt idx="1336">
                  <c:v>61.558215718400007</c:v>
                </c:pt>
                <c:pt idx="1337">
                  <c:v>60.540229660799994</c:v>
                </c:pt>
                <c:pt idx="1338">
                  <c:v>57.66591608640001</c:v>
                </c:pt>
                <c:pt idx="1339">
                  <c:v>61.079163455999996</c:v>
                </c:pt>
                <c:pt idx="1340">
                  <c:v>59.582125136000009</c:v>
                </c:pt>
                <c:pt idx="1341">
                  <c:v>58.923428275199996</c:v>
                </c:pt>
                <c:pt idx="1342">
                  <c:v>58.444376012799999</c:v>
                </c:pt>
                <c:pt idx="1343">
                  <c:v>56.049114700800004</c:v>
                </c:pt>
                <c:pt idx="1344">
                  <c:v>55.330536307200006</c:v>
                </c:pt>
                <c:pt idx="1345">
                  <c:v>55.689825503999998</c:v>
                </c:pt>
                <c:pt idx="1346">
                  <c:v>55.210773241600002</c:v>
                </c:pt>
                <c:pt idx="1347">
                  <c:v>51.318473609599998</c:v>
                </c:pt>
                <c:pt idx="1348">
                  <c:v>52.635867331200004</c:v>
                </c:pt>
                <c:pt idx="1349">
                  <c:v>52.99515652800001</c:v>
                </c:pt>
                <c:pt idx="1350">
                  <c:v>53.294564192000003</c:v>
                </c:pt>
                <c:pt idx="1351">
                  <c:v>52.935274995200004</c:v>
                </c:pt>
                <c:pt idx="1352">
                  <c:v>52.635867331200004</c:v>
                </c:pt>
                <c:pt idx="1353">
                  <c:v>50.480132150400003</c:v>
                </c:pt>
                <c:pt idx="1354">
                  <c:v>49.342383027199993</c:v>
                </c:pt>
                <c:pt idx="1355">
                  <c:v>48.863330764800004</c:v>
                </c:pt>
                <c:pt idx="1356">
                  <c:v>48.983093830400001</c:v>
                </c:pt>
                <c:pt idx="1357">
                  <c:v>47.426173977600001</c:v>
                </c:pt>
                <c:pt idx="1358">
                  <c:v>48.504041567999998</c:v>
                </c:pt>
                <c:pt idx="1359">
                  <c:v>49.641790691199994</c:v>
                </c:pt>
                <c:pt idx="1360">
                  <c:v>49.761553756800012</c:v>
                </c:pt>
                <c:pt idx="1361">
                  <c:v>50.360369084799999</c:v>
                </c:pt>
                <c:pt idx="1362">
                  <c:v>50.599895216000014</c:v>
                </c:pt>
                <c:pt idx="1363">
                  <c:v>52.276578134400012</c:v>
                </c:pt>
                <c:pt idx="1364">
                  <c:v>50.899302880000008</c:v>
                </c:pt>
                <c:pt idx="1365">
                  <c:v>48.384278502399994</c:v>
                </c:pt>
                <c:pt idx="1366">
                  <c:v>48.084870838400001</c:v>
                </c:pt>
                <c:pt idx="1367">
                  <c:v>49.102856896000013</c:v>
                </c:pt>
                <c:pt idx="1368">
                  <c:v>47.66570010880001</c:v>
                </c:pt>
                <c:pt idx="1369">
                  <c:v>45.9291356576</c:v>
                </c:pt>
                <c:pt idx="1370">
                  <c:v>46.048898723200004</c:v>
                </c:pt>
                <c:pt idx="1371">
                  <c:v>46.348306387200005</c:v>
                </c:pt>
                <c:pt idx="1372">
                  <c:v>46.108780256000003</c:v>
                </c:pt>
                <c:pt idx="1373">
                  <c:v>45.989017190399998</c:v>
                </c:pt>
                <c:pt idx="1374">
                  <c:v>45.270438796800008</c:v>
                </c:pt>
                <c:pt idx="1375">
                  <c:v>44.671623468799993</c:v>
                </c:pt>
                <c:pt idx="1376">
                  <c:v>45.450083395199997</c:v>
                </c:pt>
                <c:pt idx="1377">
                  <c:v>45.809372592000003</c:v>
                </c:pt>
                <c:pt idx="1378">
                  <c:v>46.168661788800001</c:v>
                </c:pt>
                <c:pt idx="1379">
                  <c:v>47.366292444800003</c:v>
                </c:pt>
                <c:pt idx="1380">
                  <c:v>46.408187920000003</c:v>
                </c:pt>
                <c:pt idx="1381">
                  <c:v>44.611741936000001</c:v>
                </c:pt>
                <c:pt idx="1382">
                  <c:v>44.9710311328</c:v>
                </c:pt>
                <c:pt idx="1383">
                  <c:v>43.41411128</c:v>
                </c:pt>
                <c:pt idx="1384">
                  <c:v>41.198494566400001</c:v>
                </c:pt>
                <c:pt idx="1385">
                  <c:v>40.77932383680001</c:v>
                </c:pt>
                <c:pt idx="1386">
                  <c:v>41.497902230400008</c:v>
                </c:pt>
                <c:pt idx="1387">
                  <c:v>41.917072959999999</c:v>
                </c:pt>
                <c:pt idx="1388">
                  <c:v>41.797309894400009</c:v>
                </c:pt>
                <c:pt idx="1389">
                  <c:v>41.976954492800004</c:v>
                </c:pt>
                <c:pt idx="1390">
                  <c:v>41.497902230400008</c:v>
                </c:pt>
                <c:pt idx="1391">
                  <c:v>42.096717558400002</c:v>
                </c:pt>
                <c:pt idx="1392">
                  <c:v>42.994940550399996</c:v>
                </c:pt>
                <c:pt idx="1393">
                  <c:v>41.976954492800004</c:v>
                </c:pt>
                <c:pt idx="1394">
                  <c:v>42.575769820800005</c:v>
                </c:pt>
                <c:pt idx="1395">
                  <c:v>43.29434821440001</c:v>
                </c:pt>
                <c:pt idx="1396">
                  <c:v>43.59375587840001</c:v>
                </c:pt>
                <c:pt idx="1397">
                  <c:v>44.192571206400018</c:v>
                </c:pt>
                <c:pt idx="1398">
                  <c:v>44.611741936000001</c:v>
                </c:pt>
                <c:pt idx="1399">
                  <c:v>44.851268067199982</c:v>
                </c:pt>
                <c:pt idx="1400">
                  <c:v>43.773400476800006</c:v>
                </c:pt>
                <c:pt idx="1401">
                  <c:v>43.893163542400004</c:v>
                </c:pt>
                <c:pt idx="1402">
                  <c:v>44.611741936000001</c:v>
                </c:pt>
                <c:pt idx="1403">
                  <c:v>44.911149599999995</c:v>
                </c:pt>
                <c:pt idx="1404">
                  <c:v>44.9710311328</c:v>
                </c:pt>
                <c:pt idx="1405">
                  <c:v>45.450083395199997</c:v>
                </c:pt>
                <c:pt idx="1406">
                  <c:v>44.671623468799993</c:v>
                </c:pt>
                <c:pt idx="1407">
                  <c:v>44.012926608000001</c:v>
                </c:pt>
                <c:pt idx="1408">
                  <c:v>42.815295952</c:v>
                </c:pt>
                <c:pt idx="1409">
                  <c:v>42.695532886400017</c:v>
                </c:pt>
                <c:pt idx="1410">
                  <c:v>41.917072959999999</c:v>
                </c:pt>
                <c:pt idx="1411">
                  <c:v>40.839205369599995</c:v>
                </c:pt>
                <c:pt idx="1412">
                  <c:v>39.282285516800002</c:v>
                </c:pt>
                <c:pt idx="1413">
                  <c:v>39.701456246400006</c:v>
                </c:pt>
                <c:pt idx="1414">
                  <c:v>39.581693180799995</c:v>
                </c:pt>
                <c:pt idx="1415">
                  <c:v>39.641574713599994</c:v>
                </c:pt>
                <c:pt idx="1416">
                  <c:v>39.881100844800002</c:v>
                </c:pt>
                <c:pt idx="1417">
                  <c:v>38.803233254399998</c:v>
                </c:pt>
                <c:pt idx="1418">
                  <c:v>38.144536393600006</c:v>
                </c:pt>
                <c:pt idx="1419">
                  <c:v>35.270222819200001</c:v>
                </c:pt>
                <c:pt idx="1420">
                  <c:v>35.090578220800012</c:v>
                </c:pt>
                <c:pt idx="1421">
                  <c:v>35.210341286400002</c:v>
                </c:pt>
                <c:pt idx="1422">
                  <c:v>35.569630483199994</c:v>
                </c:pt>
                <c:pt idx="1423">
                  <c:v>36.228327344000014</c:v>
                </c:pt>
                <c:pt idx="1424">
                  <c:v>35.689393548800005</c:v>
                </c:pt>
                <c:pt idx="1425">
                  <c:v>36.228327344000014</c:v>
                </c:pt>
                <c:pt idx="1426">
                  <c:v>35.389985884799998</c:v>
                </c:pt>
                <c:pt idx="1427">
                  <c:v>35.330104351999999</c:v>
                </c:pt>
                <c:pt idx="1428">
                  <c:v>35.569630483199994</c:v>
                </c:pt>
                <c:pt idx="1429">
                  <c:v>33.59353990080001</c:v>
                </c:pt>
                <c:pt idx="1430">
                  <c:v>33.59353990080001</c:v>
                </c:pt>
                <c:pt idx="1431">
                  <c:v>34.611525958400001</c:v>
                </c:pt>
                <c:pt idx="1432">
                  <c:v>36.168445811200002</c:v>
                </c:pt>
                <c:pt idx="1433">
                  <c:v>35.749275081600004</c:v>
                </c:pt>
                <c:pt idx="1434">
                  <c:v>35.330104351999999</c:v>
                </c:pt>
                <c:pt idx="1435">
                  <c:v>36.048682745600004</c:v>
                </c:pt>
                <c:pt idx="1436">
                  <c:v>35.270222819200001</c:v>
                </c:pt>
                <c:pt idx="1437">
                  <c:v>34.431881359999991</c:v>
                </c:pt>
                <c:pt idx="1438">
                  <c:v>33.294132236800017</c:v>
                </c:pt>
                <c:pt idx="1439">
                  <c:v>33.653421433599988</c:v>
                </c:pt>
                <c:pt idx="1440">
                  <c:v>34.312118294400008</c:v>
                </c:pt>
                <c:pt idx="1441">
                  <c:v>33.833066031999998</c:v>
                </c:pt>
                <c:pt idx="1442">
                  <c:v>34.611525958400001</c:v>
                </c:pt>
                <c:pt idx="1443">
                  <c:v>34.132473696000005</c:v>
                </c:pt>
                <c:pt idx="1444">
                  <c:v>32.934843039999997</c:v>
                </c:pt>
                <c:pt idx="1445">
                  <c:v>33.054606105599987</c:v>
                </c:pt>
                <c:pt idx="1446">
                  <c:v>33.114487638399993</c:v>
                </c:pt>
                <c:pt idx="1447">
                  <c:v>34.312118294400008</c:v>
                </c:pt>
                <c:pt idx="1448">
                  <c:v>34.611525958400001</c:v>
                </c:pt>
                <c:pt idx="1449">
                  <c:v>35.090578220800012</c:v>
                </c:pt>
                <c:pt idx="1450">
                  <c:v>35.928919680000007</c:v>
                </c:pt>
                <c:pt idx="1451">
                  <c:v>38.204417926400005</c:v>
                </c:pt>
                <c:pt idx="1452">
                  <c:v>38.204417926400005</c:v>
                </c:pt>
                <c:pt idx="1453">
                  <c:v>38.623588656000003</c:v>
                </c:pt>
                <c:pt idx="1454">
                  <c:v>38.443944057599985</c:v>
                </c:pt>
                <c:pt idx="1455">
                  <c:v>38.443944057599985</c:v>
                </c:pt>
                <c:pt idx="1456">
                  <c:v>37.7852471968</c:v>
                </c:pt>
                <c:pt idx="1457">
                  <c:v>37.306194934400011</c:v>
                </c:pt>
                <c:pt idx="1458">
                  <c:v>36.467853475199988</c:v>
                </c:pt>
                <c:pt idx="1459">
                  <c:v>36.827142672000001</c:v>
                </c:pt>
                <c:pt idx="1460">
                  <c:v>36.467853475199988</c:v>
                </c:pt>
                <c:pt idx="1461">
                  <c:v>37.066668803199995</c:v>
                </c:pt>
                <c:pt idx="1462">
                  <c:v>36.946905737600005</c:v>
                </c:pt>
                <c:pt idx="1463">
                  <c:v>35.988801212799999</c:v>
                </c:pt>
                <c:pt idx="1464">
                  <c:v>35.928919680000007</c:v>
                </c:pt>
                <c:pt idx="1465">
                  <c:v>35.988801212799999</c:v>
                </c:pt>
                <c:pt idx="1466">
                  <c:v>35.270222819200001</c:v>
                </c:pt>
                <c:pt idx="1467">
                  <c:v>35.509748950400002</c:v>
                </c:pt>
                <c:pt idx="1468">
                  <c:v>35.330104351999999</c:v>
                </c:pt>
                <c:pt idx="1469">
                  <c:v>35.210341286400002</c:v>
                </c:pt>
                <c:pt idx="1470">
                  <c:v>35.809156614400003</c:v>
                </c:pt>
                <c:pt idx="1471">
                  <c:v>36.407971942400003</c:v>
                </c:pt>
                <c:pt idx="1472">
                  <c:v>36.407971942400003</c:v>
                </c:pt>
                <c:pt idx="1473">
                  <c:v>36.348090409599997</c:v>
                </c:pt>
                <c:pt idx="1474">
                  <c:v>36.767261139199995</c:v>
                </c:pt>
                <c:pt idx="1475">
                  <c:v>37.006787270399997</c:v>
                </c:pt>
                <c:pt idx="1476">
                  <c:v>37.725365664000009</c:v>
                </c:pt>
                <c:pt idx="1477">
                  <c:v>37.665484131200003</c:v>
                </c:pt>
                <c:pt idx="1478">
                  <c:v>40.060745443200005</c:v>
                </c:pt>
                <c:pt idx="1479">
                  <c:v>40.479916172800003</c:v>
                </c:pt>
                <c:pt idx="1480">
                  <c:v>38.324180992000002</c:v>
                </c:pt>
                <c:pt idx="1481">
                  <c:v>38.443944057599985</c:v>
                </c:pt>
                <c:pt idx="1482">
                  <c:v>42.276362156800005</c:v>
                </c:pt>
                <c:pt idx="1483">
                  <c:v>44.3722158048</c:v>
                </c:pt>
                <c:pt idx="1484">
                  <c:v>45.509964928000002</c:v>
                </c:pt>
                <c:pt idx="1485">
                  <c:v>43.29434821440001</c:v>
                </c:pt>
                <c:pt idx="1486">
                  <c:v>42.994940550399996</c:v>
                </c:pt>
                <c:pt idx="1487">
                  <c:v>43.59375587840001</c:v>
                </c:pt>
                <c:pt idx="1488">
                  <c:v>44.491978870400004</c:v>
                </c:pt>
                <c:pt idx="1489">
                  <c:v>43.41411128</c:v>
                </c:pt>
                <c:pt idx="1490">
                  <c:v>43.833282009599998</c:v>
                </c:pt>
                <c:pt idx="1491">
                  <c:v>43.473992812800006</c:v>
                </c:pt>
                <c:pt idx="1492">
                  <c:v>45.030912665600006</c:v>
                </c:pt>
                <c:pt idx="1493">
                  <c:v>44.3722158048</c:v>
                </c:pt>
                <c:pt idx="1494">
                  <c:v>45.270438796800008</c:v>
                </c:pt>
                <c:pt idx="1495">
                  <c:v>44.611741936000001</c:v>
                </c:pt>
                <c:pt idx="1496">
                  <c:v>43.234466681599997</c:v>
                </c:pt>
                <c:pt idx="1497">
                  <c:v>44.012926608000001</c:v>
                </c:pt>
                <c:pt idx="1498">
                  <c:v>47.186647846400007</c:v>
                </c:pt>
                <c:pt idx="1499">
                  <c:v>45.450083395199997</c:v>
                </c:pt>
                <c:pt idx="1500">
                  <c:v>44.911149599999995</c:v>
                </c:pt>
                <c:pt idx="1501">
                  <c:v>45.090794198400012</c:v>
                </c:pt>
                <c:pt idx="1502">
                  <c:v>40.599679238400007</c:v>
                </c:pt>
                <c:pt idx="1503">
                  <c:v>37.725365664000009</c:v>
                </c:pt>
                <c:pt idx="1504">
                  <c:v>37.605602598400012</c:v>
                </c:pt>
                <c:pt idx="1505">
                  <c:v>36.707379606400004</c:v>
                </c:pt>
                <c:pt idx="1506">
                  <c:v>35.928919680000007</c:v>
                </c:pt>
                <c:pt idx="1507">
                  <c:v>36.168445811200002</c:v>
                </c:pt>
                <c:pt idx="1508">
                  <c:v>36.707379606400004</c:v>
                </c:pt>
                <c:pt idx="1509">
                  <c:v>36.228327344000014</c:v>
                </c:pt>
                <c:pt idx="1510">
                  <c:v>35.449867417599989</c:v>
                </c:pt>
                <c:pt idx="1511">
                  <c:v>34.431881359999991</c:v>
                </c:pt>
                <c:pt idx="1512">
                  <c:v>34.791170556800004</c:v>
                </c:pt>
                <c:pt idx="1513">
                  <c:v>35.150459753599989</c:v>
                </c:pt>
                <c:pt idx="1514">
                  <c:v>33.773184499199999</c:v>
                </c:pt>
                <c:pt idx="1515">
                  <c:v>34.132473696000005</c:v>
                </c:pt>
                <c:pt idx="1516">
                  <c:v>35.270222819200001</c:v>
                </c:pt>
                <c:pt idx="1517">
                  <c:v>36.407971942400003</c:v>
                </c:pt>
                <c:pt idx="1518">
                  <c:v>36.707379606400004</c:v>
                </c:pt>
                <c:pt idx="1519">
                  <c:v>36.587616540799999</c:v>
                </c:pt>
                <c:pt idx="1520">
                  <c:v>36.467853475199988</c:v>
                </c:pt>
                <c:pt idx="1521">
                  <c:v>36.587616540799999</c:v>
                </c:pt>
                <c:pt idx="1522">
                  <c:v>36.108564278400003</c:v>
                </c:pt>
                <c:pt idx="1523">
                  <c:v>36.108564278400003</c:v>
                </c:pt>
                <c:pt idx="1524">
                  <c:v>36.767261139199995</c:v>
                </c:pt>
                <c:pt idx="1525">
                  <c:v>36.946905737600005</c:v>
                </c:pt>
                <c:pt idx="1526">
                  <c:v>37.366076467199996</c:v>
                </c:pt>
                <c:pt idx="1527">
                  <c:v>34.851052089599989</c:v>
                </c:pt>
                <c:pt idx="1528">
                  <c:v>35.869038147200001</c:v>
                </c:pt>
                <c:pt idx="1529">
                  <c:v>35.629369696000005</c:v>
                </c:pt>
                <c:pt idx="1530">
                  <c:v>36.098177192000009</c:v>
                </c:pt>
                <c:pt idx="1531">
                  <c:v>36.039576255</c:v>
                </c:pt>
                <c:pt idx="1532">
                  <c:v>37.09439312100001</c:v>
                </c:pt>
                <c:pt idx="1533">
                  <c:v>36.859989372999998</c:v>
                </c:pt>
                <c:pt idx="1534">
                  <c:v>36.449782814000002</c:v>
                </c:pt>
                <c:pt idx="1535">
                  <c:v>36.449782814000002</c:v>
                </c:pt>
                <c:pt idx="1536">
                  <c:v>36.684186561999994</c:v>
                </c:pt>
                <c:pt idx="1537">
                  <c:v>35.453566884999994</c:v>
                </c:pt>
                <c:pt idx="1538">
                  <c:v>35.043360326000006</c:v>
                </c:pt>
                <c:pt idx="1539">
                  <c:v>35.512167822000002</c:v>
                </c:pt>
                <c:pt idx="1540">
                  <c:v>34.867557514999994</c:v>
                </c:pt>
                <c:pt idx="1541">
                  <c:v>34.808956578</c:v>
                </c:pt>
                <c:pt idx="1542">
                  <c:v>34.281548145000002</c:v>
                </c:pt>
                <c:pt idx="1543">
                  <c:v>34.574552830000009</c:v>
                </c:pt>
                <c:pt idx="1544">
                  <c:v>34.750355641000013</c:v>
                </c:pt>
                <c:pt idx="1545">
                  <c:v>33.69553877500001</c:v>
                </c:pt>
                <c:pt idx="1546">
                  <c:v>34.515951893</c:v>
                </c:pt>
                <c:pt idx="1547">
                  <c:v>34.750355641000013</c:v>
                </c:pt>
                <c:pt idx="1548">
                  <c:v>34.867557514999994</c:v>
                </c:pt>
                <c:pt idx="1549">
                  <c:v>35.101961262999993</c:v>
                </c:pt>
                <c:pt idx="1550">
                  <c:v>34.164346271000007</c:v>
                </c:pt>
                <c:pt idx="1551">
                  <c:v>33.109529405000004</c:v>
                </c:pt>
                <c:pt idx="1552">
                  <c:v>33.168130342000019</c:v>
                </c:pt>
                <c:pt idx="1553">
                  <c:v>33.343933152999995</c:v>
                </c:pt>
                <c:pt idx="1554">
                  <c:v>32.699322846000015</c:v>
                </c:pt>
                <c:pt idx="1555">
                  <c:v>31.761707853999997</c:v>
                </c:pt>
                <c:pt idx="1556">
                  <c:v>31.644505980000005</c:v>
                </c:pt>
                <c:pt idx="1557">
                  <c:v>32.171914412999996</c:v>
                </c:pt>
                <c:pt idx="1558">
                  <c:v>32.289116287000013</c:v>
                </c:pt>
                <c:pt idx="1559">
                  <c:v>32.230515350000019</c:v>
                </c:pt>
                <c:pt idx="1560">
                  <c:v>31.644505980000005</c:v>
                </c:pt>
                <c:pt idx="1561">
                  <c:v>31.703106916999996</c:v>
                </c:pt>
                <c:pt idx="1562">
                  <c:v>32.054712539000001</c:v>
                </c:pt>
                <c:pt idx="1563">
                  <c:v>32.699322846000015</c:v>
                </c:pt>
                <c:pt idx="1564">
                  <c:v>32.933726593999999</c:v>
                </c:pt>
                <c:pt idx="1565">
                  <c:v>33.168130342000019</c:v>
                </c:pt>
                <c:pt idx="1566">
                  <c:v>32.757923782999995</c:v>
                </c:pt>
                <c:pt idx="1567">
                  <c:v>32.757923782999995</c:v>
                </c:pt>
                <c:pt idx="1568">
                  <c:v>32.757923782999995</c:v>
                </c:pt>
                <c:pt idx="1569">
                  <c:v>32.347717224</c:v>
                </c:pt>
                <c:pt idx="1570">
                  <c:v>32.757923782999995</c:v>
                </c:pt>
                <c:pt idx="1571">
                  <c:v>33.871341585999993</c:v>
                </c:pt>
                <c:pt idx="1572">
                  <c:v>34.808956578</c:v>
                </c:pt>
                <c:pt idx="1573">
                  <c:v>34.926158452000003</c:v>
                </c:pt>
                <c:pt idx="1574">
                  <c:v>34.457350955999999</c:v>
                </c:pt>
                <c:pt idx="1575">
                  <c:v>35.277764074000004</c:v>
                </c:pt>
                <c:pt idx="1576">
                  <c:v>35.629369696000005</c:v>
                </c:pt>
                <c:pt idx="1577">
                  <c:v>36.566984688000005</c:v>
                </c:pt>
                <c:pt idx="1578">
                  <c:v>37.211594995000006</c:v>
                </c:pt>
                <c:pt idx="1579">
                  <c:v>36.508383751000004</c:v>
                </c:pt>
                <c:pt idx="1580">
                  <c:v>35.629369696000005</c:v>
                </c:pt>
                <c:pt idx="1581">
                  <c:v>37.09439312100001</c:v>
                </c:pt>
                <c:pt idx="1582">
                  <c:v>35.21916313700001</c:v>
                </c:pt>
                <c:pt idx="1583">
                  <c:v>35.336365011000005</c:v>
                </c:pt>
                <c:pt idx="1584">
                  <c:v>35.453566884999994</c:v>
                </c:pt>
                <c:pt idx="1585">
                  <c:v>36.801388435999996</c:v>
                </c:pt>
                <c:pt idx="1586">
                  <c:v>38.969623105000004</c:v>
                </c:pt>
                <c:pt idx="1587">
                  <c:v>40.434646529999995</c:v>
                </c:pt>
                <c:pt idx="1588">
                  <c:v>39.555632474999996</c:v>
                </c:pt>
                <c:pt idx="1589">
                  <c:v>39.379829663999992</c:v>
                </c:pt>
                <c:pt idx="1590">
                  <c:v>38.618017482999996</c:v>
                </c:pt>
                <c:pt idx="1591">
                  <c:v>36.332580940000007</c:v>
                </c:pt>
                <c:pt idx="1592">
                  <c:v>36.801388435999996</c:v>
                </c:pt>
                <c:pt idx="1593">
                  <c:v>36.742787498999995</c:v>
                </c:pt>
                <c:pt idx="1594">
                  <c:v>36.918590310000006</c:v>
                </c:pt>
                <c:pt idx="1595">
                  <c:v>35.922374381000012</c:v>
                </c:pt>
                <c:pt idx="1596">
                  <c:v>36.625585625000014</c:v>
                </c:pt>
                <c:pt idx="1597">
                  <c:v>37.621801553999994</c:v>
                </c:pt>
                <c:pt idx="1598">
                  <c:v>37.621801553999994</c:v>
                </c:pt>
                <c:pt idx="1599">
                  <c:v>36.566984688000005</c:v>
                </c:pt>
                <c:pt idx="1600">
                  <c:v>37.270195932000014</c:v>
                </c:pt>
                <c:pt idx="1601">
                  <c:v>37.504599679999998</c:v>
                </c:pt>
                <c:pt idx="1602">
                  <c:v>37.387397805999996</c:v>
                </c:pt>
                <c:pt idx="1603">
                  <c:v>37.387397805999996</c:v>
                </c:pt>
                <c:pt idx="1604">
                  <c:v>36.801388435999996</c:v>
                </c:pt>
                <c:pt idx="1605">
                  <c:v>36.098177192000009</c:v>
                </c:pt>
                <c:pt idx="1606">
                  <c:v>35.570768758999996</c:v>
                </c:pt>
                <c:pt idx="1607">
                  <c:v>36.098177192000009</c:v>
                </c:pt>
                <c:pt idx="1608">
                  <c:v>36.625585625000014</c:v>
                </c:pt>
                <c:pt idx="1609">
                  <c:v>36.449782814000002</c:v>
                </c:pt>
                <c:pt idx="1610">
                  <c:v>36.508383751000004</c:v>
                </c:pt>
                <c:pt idx="1611">
                  <c:v>36.801388435999996</c:v>
                </c:pt>
                <c:pt idx="1612">
                  <c:v>37.035792184000009</c:v>
                </c:pt>
                <c:pt idx="1613">
                  <c:v>36.918590310000006</c:v>
                </c:pt>
                <c:pt idx="1614">
                  <c:v>36.332580940000007</c:v>
                </c:pt>
                <c:pt idx="1615">
                  <c:v>36.859989372999998</c:v>
                </c:pt>
                <c:pt idx="1616">
                  <c:v>36.977191247</c:v>
                </c:pt>
                <c:pt idx="1617">
                  <c:v>37.621801553999994</c:v>
                </c:pt>
                <c:pt idx="1618">
                  <c:v>37.270195932000014</c:v>
                </c:pt>
                <c:pt idx="1619">
                  <c:v>37.797604365000005</c:v>
                </c:pt>
                <c:pt idx="1620">
                  <c:v>37.680402490999995</c:v>
                </c:pt>
                <c:pt idx="1621">
                  <c:v>36.977191247</c:v>
                </c:pt>
                <c:pt idx="1622">
                  <c:v>36.859989372999998</c:v>
                </c:pt>
                <c:pt idx="1623">
                  <c:v>35.687970633000006</c:v>
                </c:pt>
                <c:pt idx="1624">
                  <c:v>34.105745334000012</c:v>
                </c:pt>
                <c:pt idx="1625">
                  <c:v>34.574552830000009</c:v>
                </c:pt>
                <c:pt idx="1626">
                  <c:v>34.750355641000013</c:v>
                </c:pt>
                <c:pt idx="1627">
                  <c:v>35.453566884999994</c:v>
                </c:pt>
                <c:pt idx="1628">
                  <c:v>35.512167822000002</c:v>
                </c:pt>
                <c:pt idx="1629">
                  <c:v>35.687970633000006</c:v>
                </c:pt>
                <c:pt idx="1630">
                  <c:v>34.63315376700001</c:v>
                </c:pt>
                <c:pt idx="1631">
                  <c:v>34.750355641000013</c:v>
                </c:pt>
                <c:pt idx="1632">
                  <c:v>34.340149081999996</c:v>
                </c:pt>
                <c:pt idx="1633">
                  <c:v>35.629369696000005</c:v>
                </c:pt>
                <c:pt idx="1634">
                  <c:v>35.629369696000005</c:v>
                </c:pt>
                <c:pt idx="1635">
                  <c:v>35.629369696000005</c:v>
                </c:pt>
                <c:pt idx="1636">
                  <c:v>34.574552830000009</c:v>
                </c:pt>
                <c:pt idx="1637">
                  <c:v>34.63315376700001</c:v>
                </c:pt>
                <c:pt idx="1638">
                  <c:v>34.750355641000013</c:v>
                </c:pt>
                <c:pt idx="1639">
                  <c:v>35.394965948000007</c:v>
                </c:pt>
                <c:pt idx="1640">
                  <c:v>35.512167822000002</c:v>
                </c:pt>
                <c:pt idx="1641">
                  <c:v>35.453566884999994</c:v>
                </c:pt>
                <c:pt idx="1642">
                  <c:v>35.570768758999996</c:v>
                </c:pt>
                <c:pt idx="1643">
                  <c:v>35.512167822000002</c:v>
                </c:pt>
                <c:pt idx="1644">
                  <c:v>35.101961262999993</c:v>
                </c:pt>
                <c:pt idx="1645">
                  <c:v>35.336365011000005</c:v>
                </c:pt>
                <c:pt idx="1646">
                  <c:v>34.515951893</c:v>
                </c:pt>
                <c:pt idx="1647">
                  <c:v>34.340149081999996</c:v>
                </c:pt>
                <c:pt idx="1648">
                  <c:v>34.457350955999999</c:v>
                </c:pt>
                <c:pt idx="1649">
                  <c:v>34.281548145000002</c:v>
                </c:pt>
                <c:pt idx="1650">
                  <c:v>34.340149081999996</c:v>
                </c:pt>
                <c:pt idx="1651">
                  <c:v>33.812740649000006</c:v>
                </c:pt>
                <c:pt idx="1652">
                  <c:v>33.871341585999993</c:v>
                </c:pt>
                <c:pt idx="1653">
                  <c:v>34.105745334000012</c:v>
                </c:pt>
                <c:pt idx="1654">
                  <c:v>33.988543459999995</c:v>
                </c:pt>
                <c:pt idx="1655">
                  <c:v>33.812740649000006</c:v>
                </c:pt>
                <c:pt idx="1656">
                  <c:v>34.222947208000008</c:v>
                </c:pt>
                <c:pt idx="1657">
                  <c:v>34.515951893</c:v>
                </c:pt>
                <c:pt idx="1658">
                  <c:v>34.222947208000008</c:v>
                </c:pt>
                <c:pt idx="1659">
                  <c:v>33.988543459999995</c:v>
                </c:pt>
                <c:pt idx="1660">
                  <c:v>32.816524719999997</c:v>
                </c:pt>
                <c:pt idx="1661">
                  <c:v>33.168130342000019</c:v>
                </c:pt>
                <c:pt idx="1662">
                  <c:v>33.285332216000015</c:v>
                </c:pt>
                <c:pt idx="1663">
                  <c:v>33.69553877500001</c:v>
                </c:pt>
                <c:pt idx="1664">
                  <c:v>33.519735964000006</c:v>
                </c:pt>
                <c:pt idx="1665">
                  <c:v>33.69553877500001</c:v>
                </c:pt>
                <c:pt idx="1666">
                  <c:v>33.988543459999995</c:v>
                </c:pt>
                <c:pt idx="1667">
                  <c:v>33.929942523000001</c:v>
                </c:pt>
                <c:pt idx="1668">
                  <c:v>34.105745334000012</c:v>
                </c:pt>
                <c:pt idx="1669">
                  <c:v>34.457350955999999</c:v>
                </c:pt>
                <c:pt idx="1670">
                  <c:v>34.750355641000013</c:v>
                </c:pt>
                <c:pt idx="1671">
                  <c:v>34.691754704000012</c:v>
                </c:pt>
                <c:pt idx="1672">
                  <c:v>34.691754704000012</c:v>
                </c:pt>
                <c:pt idx="1673">
                  <c:v>34.867557514999994</c:v>
                </c:pt>
                <c:pt idx="1674">
                  <c:v>34.398750019000012</c:v>
                </c:pt>
                <c:pt idx="1675">
                  <c:v>34.281548145000002</c:v>
                </c:pt>
                <c:pt idx="1676">
                  <c:v>34.398750019000012</c:v>
                </c:pt>
                <c:pt idx="1677">
                  <c:v>34.808956578</c:v>
                </c:pt>
                <c:pt idx="1678">
                  <c:v>35.453566884999994</c:v>
                </c:pt>
                <c:pt idx="1679">
                  <c:v>35.101961262999993</c:v>
                </c:pt>
                <c:pt idx="1680">
                  <c:v>35.453566884999994</c:v>
                </c:pt>
                <c:pt idx="1681">
                  <c:v>35.336365011000005</c:v>
                </c:pt>
                <c:pt idx="1682">
                  <c:v>35.336365011000005</c:v>
                </c:pt>
                <c:pt idx="1683">
                  <c:v>35.570768758999996</c:v>
                </c:pt>
                <c:pt idx="1684">
                  <c:v>35.570768758999996</c:v>
                </c:pt>
                <c:pt idx="1685">
                  <c:v>35.74657157</c:v>
                </c:pt>
                <c:pt idx="1686">
                  <c:v>35.922374381000012</c:v>
                </c:pt>
                <c:pt idx="1687">
                  <c:v>36.273980003000005</c:v>
                </c:pt>
                <c:pt idx="1688">
                  <c:v>36.273980003000005</c:v>
                </c:pt>
                <c:pt idx="1689">
                  <c:v>36.625585625000014</c:v>
                </c:pt>
                <c:pt idx="1690">
                  <c:v>36.684186561999994</c:v>
                </c:pt>
                <c:pt idx="1691">
                  <c:v>36.215379066000004</c:v>
                </c:pt>
                <c:pt idx="1692">
                  <c:v>36.449782814000002</c:v>
                </c:pt>
                <c:pt idx="1693">
                  <c:v>36.801388435999996</c:v>
                </c:pt>
                <c:pt idx="1694">
                  <c:v>37.211594995000006</c:v>
                </c:pt>
                <c:pt idx="1695">
                  <c:v>36.801388435999996</c:v>
                </c:pt>
                <c:pt idx="1696">
                  <c:v>36.859989372999998</c:v>
                </c:pt>
                <c:pt idx="1697">
                  <c:v>37.09439312100001</c:v>
                </c:pt>
                <c:pt idx="1698">
                  <c:v>37.09439312100001</c:v>
                </c:pt>
                <c:pt idx="1699">
                  <c:v>38.32501279800001</c:v>
                </c:pt>
                <c:pt idx="1700">
                  <c:v>38.266411861000002</c:v>
                </c:pt>
                <c:pt idx="1701">
                  <c:v>38.559416546000001</c:v>
                </c:pt>
                <c:pt idx="1702">
                  <c:v>39.907238097000004</c:v>
                </c:pt>
                <c:pt idx="1703">
                  <c:v>41.137857774000004</c:v>
                </c:pt>
                <c:pt idx="1704">
                  <c:v>40.55184840399999</c:v>
                </c:pt>
                <c:pt idx="1705">
                  <c:v>40.317444655999985</c:v>
                </c:pt>
                <c:pt idx="1706">
                  <c:v>40.727651215000002</c:v>
                </c:pt>
                <c:pt idx="1707">
                  <c:v>40.610449341000006</c:v>
                </c:pt>
                <c:pt idx="1708">
                  <c:v>39.145425916000008</c:v>
                </c:pt>
                <c:pt idx="1709">
                  <c:v>43.071688694999999</c:v>
                </c:pt>
                <c:pt idx="1710">
                  <c:v>43.423294317</c:v>
                </c:pt>
                <c:pt idx="1711">
                  <c:v>44.712514931000008</c:v>
                </c:pt>
                <c:pt idx="1712">
                  <c:v>45.650129923000001</c:v>
                </c:pt>
                <c:pt idx="1713">
                  <c:v>45.532928049000013</c:v>
                </c:pt>
                <c:pt idx="1714">
                  <c:v>46.118937419000005</c:v>
                </c:pt>
                <c:pt idx="1715">
                  <c:v>45.181322427000005</c:v>
                </c:pt>
                <c:pt idx="1716">
                  <c:v>47.408158033000014</c:v>
                </c:pt>
                <c:pt idx="1717">
                  <c:v>46.880749599999994</c:v>
                </c:pt>
                <c:pt idx="1718">
                  <c:v>46.763547726000013</c:v>
                </c:pt>
                <c:pt idx="1719">
                  <c:v>46.294740230000009</c:v>
                </c:pt>
                <c:pt idx="1720">
                  <c:v>45.943134608000001</c:v>
                </c:pt>
                <c:pt idx="1721">
                  <c:v>46.470543041000006</c:v>
                </c:pt>
                <c:pt idx="1722">
                  <c:v>44.946918679000007</c:v>
                </c:pt>
                <c:pt idx="1723">
                  <c:v>45.825932734000013</c:v>
                </c:pt>
                <c:pt idx="1724">
                  <c:v>45.884533671</c:v>
                </c:pt>
                <c:pt idx="1725">
                  <c:v>46.470543041000006</c:v>
                </c:pt>
                <c:pt idx="1726">
                  <c:v>45.122721490000011</c:v>
                </c:pt>
                <c:pt idx="1727">
                  <c:v>45.357125238000002</c:v>
                </c:pt>
                <c:pt idx="1728">
                  <c:v>45.532928049000013</c:v>
                </c:pt>
                <c:pt idx="1729">
                  <c:v>46.93935053700001</c:v>
                </c:pt>
                <c:pt idx="1730">
                  <c:v>46.587744914999995</c:v>
                </c:pt>
                <c:pt idx="1731">
                  <c:v>47.701162718000006</c:v>
                </c:pt>
                <c:pt idx="1732">
                  <c:v>50.221003009</c:v>
                </c:pt>
                <c:pt idx="1733">
                  <c:v>51.158618001000001</c:v>
                </c:pt>
                <c:pt idx="1734">
                  <c:v>49.869397387000006</c:v>
                </c:pt>
                <c:pt idx="1735">
                  <c:v>49.166186143000012</c:v>
                </c:pt>
                <c:pt idx="1736">
                  <c:v>49.166186143000012</c:v>
                </c:pt>
                <c:pt idx="1737">
                  <c:v>49.341988953999994</c:v>
                </c:pt>
                <c:pt idx="1738">
                  <c:v>49.576392702000007</c:v>
                </c:pt>
                <c:pt idx="1739">
                  <c:v>47.994167402999999</c:v>
                </c:pt>
                <c:pt idx="1740">
                  <c:v>46.822148663</c:v>
                </c:pt>
                <c:pt idx="1741">
                  <c:v>49.107585206000003</c:v>
                </c:pt>
                <c:pt idx="1742">
                  <c:v>48.755979584000002</c:v>
                </c:pt>
                <c:pt idx="1743">
                  <c:v>47.232355222000017</c:v>
                </c:pt>
                <c:pt idx="1744">
                  <c:v>46.470543041000006</c:v>
                </c:pt>
                <c:pt idx="1745">
                  <c:v>46.646345852000003</c:v>
                </c:pt>
                <c:pt idx="1746">
                  <c:v>47.232355222000017</c:v>
                </c:pt>
                <c:pt idx="1747">
                  <c:v>49.459190828000011</c:v>
                </c:pt>
                <c:pt idx="1748">
                  <c:v>49.224787079999999</c:v>
                </c:pt>
                <c:pt idx="1749">
                  <c:v>49.048984269000002</c:v>
                </c:pt>
                <c:pt idx="1750">
                  <c:v>48.990383332000007</c:v>
                </c:pt>
                <c:pt idx="1751">
                  <c:v>50.103801135000005</c:v>
                </c:pt>
                <c:pt idx="1752">
                  <c:v>49.986599260999995</c:v>
                </c:pt>
                <c:pt idx="1753">
                  <c:v>48.052768340000007</c:v>
                </c:pt>
                <c:pt idx="1754">
                  <c:v>48.521575836000018</c:v>
                </c:pt>
                <c:pt idx="1755">
                  <c:v>47.232355222000017</c:v>
                </c:pt>
                <c:pt idx="1756">
                  <c:v>47.876965529000003</c:v>
                </c:pt>
                <c:pt idx="1757">
                  <c:v>46.353341166999996</c:v>
                </c:pt>
                <c:pt idx="1758">
                  <c:v>46.880749599999994</c:v>
                </c:pt>
                <c:pt idx="1759">
                  <c:v>45.70873086000001</c:v>
                </c:pt>
                <c:pt idx="1760">
                  <c:v>45.591528986000014</c:v>
                </c:pt>
                <c:pt idx="1761">
                  <c:v>46.470543041000006</c:v>
                </c:pt>
                <c:pt idx="1762">
                  <c:v>46.118937419000005</c:v>
                </c:pt>
                <c:pt idx="1763">
                  <c:v>46.294740230000009</c:v>
                </c:pt>
                <c:pt idx="1764">
                  <c:v>50.924214252999995</c:v>
                </c:pt>
                <c:pt idx="1765">
                  <c:v>51.803228308000001</c:v>
                </c:pt>
                <c:pt idx="1766">
                  <c:v>51.275819875000003</c:v>
                </c:pt>
                <c:pt idx="1767">
                  <c:v>51.275819875000003</c:v>
                </c:pt>
                <c:pt idx="1768">
                  <c:v>50.572608631000001</c:v>
                </c:pt>
                <c:pt idx="1769">
                  <c:v>50.338204882999996</c:v>
                </c:pt>
                <c:pt idx="1770">
                  <c:v>53.326852670000001</c:v>
                </c:pt>
                <c:pt idx="1771">
                  <c:v>51.744627371</c:v>
                </c:pt>
                <c:pt idx="1772">
                  <c:v>52.096232993000008</c:v>
                </c:pt>
                <c:pt idx="1773">
                  <c:v>52.096232993000008</c:v>
                </c:pt>
                <c:pt idx="1774">
                  <c:v>52.272035804000012</c:v>
                </c:pt>
                <c:pt idx="1775">
                  <c:v>49.810796449999998</c:v>
                </c:pt>
                <c:pt idx="1776">
                  <c:v>49.752195513000011</c:v>
                </c:pt>
                <c:pt idx="1777">
                  <c:v>46.118937419000005</c:v>
                </c:pt>
                <c:pt idx="1778">
                  <c:v>47.818364591999995</c:v>
                </c:pt>
                <c:pt idx="1779">
                  <c:v>48.345773025</c:v>
                </c:pt>
                <c:pt idx="1780">
                  <c:v>49.693594576000002</c:v>
                </c:pt>
                <c:pt idx="1781">
                  <c:v>50.748411442000005</c:v>
                </c:pt>
                <c:pt idx="1782">
                  <c:v>50.045200198000003</c:v>
                </c:pt>
                <c:pt idx="1783">
                  <c:v>49.869397387000006</c:v>
                </c:pt>
                <c:pt idx="1784">
                  <c:v>49.166186143000012</c:v>
                </c:pt>
                <c:pt idx="1785">
                  <c:v>47.818364591999995</c:v>
                </c:pt>
                <c:pt idx="1786">
                  <c:v>44.888317742000005</c:v>
                </c:pt>
                <c:pt idx="1787">
                  <c:v>44.360909309</c:v>
                </c:pt>
                <c:pt idx="1788">
                  <c:v>45.70873086000001</c:v>
                </c:pt>
                <c:pt idx="1789">
                  <c:v>46.880749599999994</c:v>
                </c:pt>
                <c:pt idx="1790">
                  <c:v>48.16997021400001</c:v>
                </c:pt>
                <c:pt idx="1791">
                  <c:v>47.056552411000006</c:v>
                </c:pt>
                <c:pt idx="1792">
                  <c:v>46.118937419000005</c:v>
                </c:pt>
                <c:pt idx="1793">
                  <c:v>47.290956159000011</c:v>
                </c:pt>
                <c:pt idx="1794">
                  <c:v>47.115153348000014</c:v>
                </c:pt>
                <c:pt idx="1795">
                  <c:v>47.290956159000011</c:v>
                </c:pt>
                <c:pt idx="1796">
                  <c:v>46.763547726000013</c:v>
                </c:pt>
                <c:pt idx="1797">
                  <c:v>47.466758970000008</c:v>
                </c:pt>
                <c:pt idx="1798">
                  <c:v>47.642561781000005</c:v>
                </c:pt>
                <c:pt idx="1799">
                  <c:v>49.341988953999994</c:v>
                </c:pt>
                <c:pt idx="1800">
                  <c:v>50.045200198000003</c:v>
                </c:pt>
                <c:pt idx="1801">
                  <c:v>50.103801135000005</c:v>
                </c:pt>
                <c:pt idx="1802">
                  <c:v>50.748411442000005</c:v>
                </c:pt>
                <c:pt idx="1803">
                  <c:v>50.221003009</c:v>
                </c:pt>
                <c:pt idx="1804">
                  <c:v>48.931782395000006</c:v>
                </c:pt>
                <c:pt idx="1805">
                  <c:v>50.455406756999999</c:v>
                </c:pt>
                <c:pt idx="1806">
                  <c:v>52.682242363</c:v>
                </c:pt>
                <c:pt idx="1807">
                  <c:v>57.956326692999994</c:v>
                </c:pt>
                <c:pt idx="1808">
                  <c:v>56.842908890000004</c:v>
                </c:pt>
                <c:pt idx="1809">
                  <c:v>62.527199779</c:v>
                </c:pt>
                <c:pt idx="1810">
                  <c:v>63.933622267000004</c:v>
                </c:pt>
                <c:pt idx="1811">
                  <c:v>65.457246628999997</c:v>
                </c:pt>
                <c:pt idx="1812">
                  <c:v>63.289011960000003</c:v>
                </c:pt>
                <c:pt idx="1813">
                  <c:v>60.886373543000005</c:v>
                </c:pt>
                <c:pt idx="1814">
                  <c:v>61.589584786999993</c:v>
                </c:pt>
                <c:pt idx="1815">
                  <c:v>63.875021330000003</c:v>
                </c:pt>
                <c:pt idx="1816">
                  <c:v>62.116993220000005</c:v>
                </c:pt>
                <c:pt idx="1817">
                  <c:v>61.413781975999996</c:v>
                </c:pt>
                <c:pt idx="1818">
                  <c:v>61.648185724000008</c:v>
                </c:pt>
                <c:pt idx="1819">
                  <c:v>62.058392283000003</c:v>
                </c:pt>
                <c:pt idx="1820">
                  <c:v>62.058392283000003</c:v>
                </c:pt>
                <c:pt idx="1821">
                  <c:v>64.109425078000001</c:v>
                </c:pt>
                <c:pt idx="1822">
                  <c:v>63.289011960000003</c:v>
                </c:pt>
                <c:pt idx="1823">
                  <c:v>64.636833510999992</c:v>
                </c:pt>
                <c:pt idx="1824">
                  <c:v>66.394861621000018</c:v>
                </c:pt>
                <c:pt idx="1825">
                  <c:v>66.980870991000003</c:v>
                </c:pt>
                <c:pt idx="1826">
                  <c:v>69.969518778000023</c:v>
                </c:pt>
                <c:pt idx="1827">
                  <c:v>70.496927210999999</c:v>
                </c:pt>
                <c:pt idx="1828">
                  <c:v>75.360804982000005</c:v>
                </c:pt>
                <c:pt idx="1829">
                  <c:v>73.837180619999998</c:v>
                </c:pt>
                <c:pt idx="1830">
                  <c:v>70.203922525999999</c:v>
                </c:pt>
                <c:pt idx="1831">
                  <c:v>70.907133770000016</c:v>
                </c:pt>
                <c:pt idx="1832">
                  <c:v>70.028119715000003</c:v>
                </c:pt>
                <c:pt idx="1833">
                  <c:v>71.375941265999984</c:v>
                </c:pt>
                <c:pt idx="1834">
                  <c:v>73.192570312999976</c:v>
                </c:pt>
                <c:pt idx="1835">
                  <c:v>72.782363754000002</c:v>
                </c:pt>
                <c:pt idx="1836">
                  <c:v>71.610345013999975</c:v>
                </c:pt>
                <c:pt idx="1837">
                  <c:v>72.665161879999985</c:v>
                </c:pt>
                <c:pt idx="1838">
                  <c:v>77.411837777000002</c:v>
                </c:pt>
                <c:pt idx="1839">
                  <c:v>81.220898681999998</c:v>
                </c:pt>
                <c:pt idx="1840">
                  <c:v>80.634889311999984</c:v>
                </c:pt>
                <c:pt idx="1841">
                  <c:v>83.213330540000001</c:v>
                </c:pt>
                <c:pt idx="1842">
                  <c:v>81.748307114999989</c:v>
                </c:pt>
                <c:pt idx="1843">
                  <c:v>85.967574579000015</c:v>
                </c:pt>
                <c:pt idx="1844">
                  <c:v>91.769067342000014</c:v>
                </c:pt>
                <c:pt idx="1845">
                  <c:v>90.362644853999967</c:v>
                </c:pt>
                <c:pt idx="1846">
                  <c:v>90.831452349999992</c:v>
                </c:pt>
                <c:pt idx="1847">
                  <c:v>89.600832672999971</c:v>
                </c:pt>
                <c:pt idx="1848">
                  <c:v>89.07342423999998</c:v>
                </c:pt>
                <c:pt idx="1849">
                  <c:v>86.319180201000023</c:v>
                </c:pt>
                <c:pt idx="1850">
                  <c:v>84.209546469000017</c:v>
                </c:pt>
                <c:pt idx="1851">
                  <c:v>89.600832672999971</c:v>
                </c:pt>
                <c:pt idx="1852">
                  <c:v>91.534663593999994</c:v>
                </c:pt>
                <c:pt idx="1853">
                  <c:v>95.929733869000003</c:v>
                </c:pt>
                <c:pt idx="1854">
                  <c:v>101.43822194700002</c:v>
                </c:pt>
                <c:pt idx="1855">
                  <c:v>100.26620320700002</c:v>
                </c:pt>
                <c:pt idx="1856">
                  <c:v>98.449574159999983</c:v>
                </c:pt>
                <c:pt idx="1857">
                  <c:v>106.360700655</c:v>
                </c:pt>
                <c:pt idx="1858">
                  <c:v>109.99395874900002</c:v>
                </c:pt>
                <c:pt idx="1859">
                  <c:v>106.24349878100001</c:v>
                </c:pt>
                <c:pt idx="1860">
                  <c:v>99.621592899999968</c:v>
                </c:pt>
                <c:pt idx="1861">
                  <c:v>101.84842850599999</c:v>
                </c:pt>
                <c:pt idx="1862">
                  <c:v>100.03179945900001</c:v>
                </c:pt>
                <c:pt idx="1863">
                  <c:v>95.695330120999969</c:v>
                </c:pt>
                <c:pt idx="1864">
                  <c:v>99.855996647999973</c:v>
                </c:pt>
                <c:pt idx="1865">
                  <c:v>103.66505755299998</c:v>
                </c:pt>
                <c:pt idx="1866">
                  <c:v>110.16976156</c:v>
                </c:pt>
                <c:pt idx="1867">
                  <c:v>112.33799622900001</c:v>
                </c:pt>
                <c:pt idx="1868">
                  <c:v>108.93914188299998</c:v>
                </c:pt>
                <c:pt idx="1869">
                  <c:v>103.19625005700001</c:v>
                </c:pt>
                <c:pt idx="1870">
                  <c:v>104.13386504899998</c:v>
                </c:pt>
                <c:pt idx="1871">
                  <c:v>101.02801538799997</c:v>
                </c:pt>
                <c:pt idx="1872">
                  <c:v>102.78604349800001</c:v>
                </c:pt>
                <c:pt idx="1873">
                  <c:v>106.30209971799997</c:v>
                </c:pt>
                <c:pt idx="1874">
                  <c:v>100.91081351400001</c:v>
                </c:pt>
                <c:pt idx="1875">
                  <c:v>104.192465986</c:v>
                </c:pt>
                <c:pt idx="1876">
                  <c:v>111.92778967000001</c:v>
                </c:pt>
                <c:pt idx="1877">
                  <c:v>119.31150773200001</c:v>
                </c:pt>
                <c:pt idx="1878">
                  <c:v>119.31150773200001</c:v>
                </c:pt>
                <c:pt idx="1879">
                  <c:v>124.70279393600001</c:v>
                </c:pt>
                <c:pt idx="1880">
                  <c:v>137.12619258000001</c:v>
                </c:pt>
                <c:pt idx="1881">
                  <c:v>146.50234250000003</c:v>
                </c:pt>
                <c:pt idx="1882">
                  <c:v>155.29248305000002</c:v>
                </c:pt>
                <c:pt idx="1883">
                  <c:v>154.47206993200001</c:v>
                </c:pt>
                <c:pt idx="1884">
                  <c:v>153.53445493999999</c:v>
                </c:pt>
                <c:pt idx="1885">
                  <c:v>151.07321558599998</c:v>
                </c:pt>
                <c:pt idx="1886">
                  <c:v>148.96358185400001</c:v>
                </c:pt>
                <c:pt idx="1887">
                  <c:v>153.76885868800002</c:v>
                </c:pt>
                <c:pt idx="1888">
                  <c:v>169.12230418200002</c:v>
                </c:pt>
                <c:pt idx="1889">
                  <c:v>168.41909293799998</c:v>
                </c:pt>
                <c:pt idx="1890">
                  <c:v>151.54202308200001</c:v>
                </c:pt>
                <c:pt idx="1891">
                  <c:v>145.564727508</c:v>
                </c:pt>
                <c:pt idx="1892">
                  <c:v>151.30761933400001</c:v>
                </c:pt>
                <c:pt idx="1893">
                  <c:v>158.105328026</c:v>
                </c:pt>
                <c:pt idx="1894">
                  <c:v>153.65165681400001</c:v>
                </c:pt>
                <c:pt idx="1895">
                  <c:v>162.55899923800004</c:v>
                </c:pt>
                <c:pt idx="1896">
                  <c:v>167.36427607200002</c:v>
                </c:pt>
                <c:pt idx="1897">
                  <c:v>160.097759884</c:v>
                </c:pt>
                <c:pt idx="1898">
                  <c:v>156.46450178999996</c:v>
                </c:pt>
                <c:pt idx="1899">
                  <c:v>159.98055801000001</c:v>
                </c:pt>
                <c:pt idx="1900">
                  <c:v>166.42666108</c:v>
                </c:pt>
                <c:pt idx="1901">
                  <c:v>170.88033229200005</c:v>
                </c:pt>
                <c:pt idx="1902">
                  <c:v>171.81794728400001</c:v>
                </c:pt>
                <c:pt idx="1903">
                  <c:v>159.74615426199995</c:v>
                </c:pt>
                <c:pt idx="1904">
                  <c:v>162.676201112</c:v>
                </c:pt>
                <c:pt idx="1905">
                  <c:v>158.33973177399997</c:v>
                </c:pt>
                <c:pt idx="1906">
                  <c:v>142.51747878400002</c:v>
                </c:pt>
                <c:pt idx="1907">
                  <c:v>136.89178883200003</c:v>
                </c:pt>
                <c:pt idx="1908">
                  <c:v>139.23582631200003</c:v>
                </c:pt>
                <c:pt idx="1909">
                  <c:v>128.68765765200001</c:v>
                </c:pt>
                <c:pt idx="1910">
                  <c:v>115.795451512</c:v>
                </c:pt>
                <c:pt idx="1911">
                  <c:v>104.192465986</c:v>
                </c:pt>
                <c:pt idx="1912">
                  <c:v>109.34934844200001</c:v>
                </c:pt>
                <c:pt idx="1913">
                  <c:v>98.449574159999983</c:v>
                </c:pt>
                <c:pt idx="1914">
                  <c:v>88.604616743999998</c:v>
                </c:pt>
                <c:pt idx="1915">
                  <c:v>79.697274320000005</c:v>
                </c:pt>
                <c:pt idx="1916">
                  <c:v>72.196354384000003</c:v>
                </c:pt>
                <c:pt idx="1917">
                  <c:v>64.929838195999977</c:v>
                </c:pt>
                <c:pt idx="1918">
                  <c:v>58.483735126000013</c:v>
                </c:pt>
                <c:pt idx="1919">
                  <c:v>64.343828825999992</c:v>
                </c:pt>
                <c:pt idx="1920">
                  <c:v>70.789931895999985</c:v>
                </c:pt>
                <c:pt idx="1921">
                  <c:v>77.822044335999976</c:v>
                </c:pt>
                <c:pt idx="1922">
                  <c:v>85.557368019999984</c:v>
                </c:pt>
                <c:pt idx="1923">
                  <c:v>79.11126495000002</c:v>
                </c:pt>
                <c:pt idx="1924">
                  <c:v>87.080992381999991</c:v>
                </c:pt>
                <c:pt idx="1925">
                  <c:v>95.753931057999964</c:v>
                </c:pt>
                <c:pt idx="1926">
                  <c:v>101.73122663200002</c:v>
                </c:pt>
                <c:pt idx="1927">
                  <c:v>100.324804144</c:v>
                </c:pt>
                <c:pt idx="1928">
                  <c:v>101.84842850599999</c:v>
                </c:pt>
                <c:pt idx="1929">
                  <c:v>105.48168660000002</c:v>
                </c:pt>
                <c:pt idx="1930">
                  <c:v>102.78604349800001</c:v>
                </c:pt>
                <c:pt idx="1931">
                  <c:v>92.472278585999987</c:v>
                </c:pt>
                <c:pt idx="1932">
                  <c:v>86.612184886000009</c:v>
                </c:pt>
                <c:pt idx="1933">
                  <c:v>95.285123562000024</c:v>
                </c:pt>
                <c:pt idx="1934">
                  <c:v>92.472278585999987</c:v>
                </c:pt>
                <c:pt idx="1935">
                  <c:v>90.479846727999984</c:v>
                </c:pt>
                <c:pt idx="1936">
                  <c:v>83.79933991</c:v>
                </c:pt>
                <c:pt idx="1937">
                  <c:v>92.237874837999968</c:v>
                </c:pt>
                <c:pt idx="1938">
                  <c:v>93.175489829999975</c:v>
                </c:pt>
                <c:pt idx="1939">
                  <c:v>91.886269216000002</c:v>
                </c:pt>
                <c:pt idx="1940">
                  <c:v>95.167921687999993</c:v>
                </c:pt>
                <c:pt idx="1941">
                  <c:v>100.20760227000001</c:v>
                </c:pt>
                <c:pt idx="1942">
                  <c:v>104.192465986</c:v>
                </c:pt>
                <c:pt idx="1943">
                  <c:v>101.84842850599999</c:v>
                </c:pt>
                <c:pt idx="1944">
                  <c:v>102.903245372</c:v>
                </c:pt>
                <c:pt idx="1945">
                  <c:v>101.145217262</c:v>
                </c:pt>
                <c:pt idx="1946">
                  <c:v>101.96563037999998</c:v>
                </c:pt>
                <c:pt idx="1947">
                  <c:v>91.769067342000014</c:v>
                </c:pt>
                <c:pt idx="1948">
                  <c:v>93.99590294799998</c:v>
                </c:pt>
                <c:pt idx="1949">
                  <c:v>88.839020492000003</c:v>
                </c:pt>
                <c:pt idx="1950">
                  <c:v>83.330532413999961</c:v>
                </c:pt>
                <c:pt idx="1951">
                  <c:v>75.009199359999982</c:v>
                </c:pt>
                <c:pt idx="1952">
                  <c:v>67.50827942399998</c:v>
                </c:pt>
                <c:pt idx="1953">
                  <c:v>67.977086920000005</c:v>
                </c:pt>
                <c:pt idx="1954">
                  <c:v>71.493143140000015</c:v>
                </c:pt>
                <c:pt idx="1955">
                  <c:v>78.642457453999967</c:v>
                </c:pt>
                <c:pt idx="1956">
                  <c:v>72.899565628000019</c:v>
                </c:pt>
                <c:pt idx="1957">
                  <c:v>65.984655062000016</c:v>
                </c:pt>
                <c:pt idx="1958">
                  <c:v>63.406213834000006</c:v>
                </c:pt>
                <c:pt idx="1959">
                  <c:v>65.047040069999994</c:v>
                </c:pt>
                <c:pt idx="1960">
                  <c:v>68.914701911999998</c:v>
                </c:pt>
                <c:pt idx="1961">
                  <c:v>71.493143140000015</c:v>
                </c:pt>
                <c:pt idx="1962">
                  <c:v>69.617913156</c:v>
                </c:pt>
                <c:pt idx="1963">
                  <c:v>70.321124400000016</c:v>
                </c:pt>
                <c:pt idx="1964">
                  <c:v>63.289011960000003</c:v>
                </c:pt>
                <c:pt idx="1965">
                  <c:v>58.835340748000007</c:v>
                </c:pt>
                <c:pt idx="1966">
                  <c:v>64.695434448</c:v>
                </c:pt>
                <c:pt idx="1967">
                  <c:v>62.234195094</c:v>
                </c:pt>
                <c:pt idx="1968">
                  <c:v>63.054608211999998</c:v>
                </c:pt>
                <c:pt idx="1969">
                  <c:v>65.750251313999968</c:v>
                </c:pt>
                <c:pt idx="1970">
                  <c:v>66.570664432000001</c:v>
                </c:pt>
                <c:pt idx="1971">
                  <c:v>64.578232573999969</c:v>
                </c:pt>
                <c:pt idx="1972">
                  <c:v>65.633049439999979</c:v>
                </c:pt>
                <c:pt idx="1973">
                  <c:v>63.054608211999998</c:v>
                </c:pt>
                <c:pt idx="1974">
                  <c:v>64.695434448</c:v>
                </c:pt>
                <c:pt idx="1975">
                  <c:v>62.937406338000002</c:v>
                </c:pt>
                <c:pt idx="1976">
                  <c:v>64.343828825999992</c:v>
                </c:pt>
                <c:pt idx="1977">
                  <c:v>67.156673801999986</c:v>
                </c:pt>
                <c:pt idx="1978">
                  <c:v>67.391077549999991</c:v>
                </c:pt>
                <c:pt idx="1979">
                  <c:v>71.141537517999993</c:v>
                </c:pt>
                <c:pt idx="1980">
                  <c:v>75.126401233999971</c:v>
                </c:pt>
                <c:pt idx="1981">
                  <c:v>72.313556258000006</c:v>
                </c:pt>
                <c:pt idx="1982">
                  <c:v>74.774795611999977</c:v>
                </c:pt>
                <c:pt idx="1983">
                  <c:v>75.478006855999979</c:v>
                </c:pt>
                <c:pt idx="1984">
                  <c:v>76.650025595999992</c:v>
                </c:pt>
                <c:pt idx="1985">
                  <c:v>84.268147405999983</c:v>
                </c:pt>
                <c:pt idx="1986">
                  <c:v>92.589480460000004</c:v>
                </c:pt>
                <c:pt idx="1987">
                  <c:v>101.84842850599999</c:v>
                </c:pt>
                <c:pt idx="1988">
                  <c:v>109.93535781199999</c:v>
                </c:pt>
                <c:pt idx="1989">
                  <c:v>98.918381656000008</c:v>
                </c:pt>
                <c:pt idx="1990">
                  <c:v>103.02044724599999</c:v>
                </c:pt>
                <c:pt idx="1991">
                  <c:v>98.449574159999983</c:v>
                </c:pt>
                <c:pt idx="1992">
                  <c:v>98.449574159999983</c:v>
                </c:pt>
                <c:pt idx="1993">
                  <c:v>94.464710443999991</c:v>
                </c:pt>
                <c:pt idx="1994">
                  <c:v>90.831452349999992</c:v>
                </c:pt>
                <c:pt idx="1995">
                  <c:v>88.721818617999972</c:v>
                </c:pt>
                <c:pt idx="1996">
                  <c:v>95.871132931999995</c:v>
                </c:pt>
                <c:pt idx="1997">
                  <c:v>93.878701073999949</c:v>
                </c:pt>
                <c:pt idx="1998">
                  <c:v>94.69911419200001</c:v>
                </c:pt>
                <c:pt idx="1999">
                  <c:v>96.574344175999968</c:v>
                </c:pt>
                <c:pt idx="2000">
                  <c:v>94.933517940000016</c:v>
                </c:pt>
                <c:pt idx="2001">
                  <c:v>95.988334805999969</c:v>
                </c:pt>
                <c:pt idx="2002">
                  <c:v>98.215170411999992</c:v>
                </c:pt>
                <c:pt idx="2003">
                  <c:v>92.589480460000004</c:v>
                </c:pt>
                <c:pt idx="2004">
                  <c:v>94.347508570000002</c:v>
                </c:pt>
                <c:pt idx="2005">
                  <c:v>92.003471089999991</c:v>
                </c:pt>
                <c:pt idx="2006">
                  <c:v>90.597048602000001</c:v>
                </c:pt>
                <c:pt idx="2007">
                  <c:v>92.823884207999967</c:v>
                </c:pt>
                <c:pt idx="2008">
                  <c:v>94.347508570000002</c:v>
                </c:pt>
                <c:pt idx="2009">
                  <c:v>97.863564790000012</c:v>
                </c:pt>
                <c:pt idx="2010">
                  <c:v>96.457142302000008</c:v>
                </c:pt>
                <c:pt idx="2011">
                  <c:v>96.925949797999976</c:v>
                </c:pt>
                <c:pt idx="2012">
                  <c:v>93.878701073999949</c:v>
                </c:pt>
                <c:pt idx="2013">
                  <c:v>84.502551153999988</c:v>
                </c:pt>
                <c:pt idx="2014">
                  <c:v>83.213330540000001</c:v>
                </c:pt>
                <c:pt idx="2015">
                  <c:v>84.736954901999994</c:v>
                </c:pt>
                <c:pt idx="2016">
                  <c:v>83.79933991</c:v>
                </c:pt>
                <c:pt idx="2017">
                  <c:v>85.674569894000001</c:v>
                </c:pt>
                <c:pt idx="2018">
                  <c:v>84.736954901999994</c:v>
                </c:pt>
                <c:pt idx="2019">
                  <c:v>88.25301112199999</c:v>
                </c:pt>
                <c:pt idx="2020">
                  <c:v>88.604616743999998</c:v>
                </c:pt>
                <c:pt idx="2021">
                  <c:v>85.322964271999979</c:v>
                </c:pt>
                <c:pt idx="2022">
                  <c:v>84.38534928</c:v>
                </c:pt>
                <c:pt idx="2023">
                  <c:v>82.510119296000013</c:v>
                </c:pt>
                <c:pt idx="2024">
                  <c:v>84.150945531999966</c:v>
                </c:pt>
                <c:pt idx="2025">
                  <c:v>84.971358649999999</c:v>
                </c:pt>
                <c:pt idx="2026">
                  <c:v>85.20576239799999</c:v>
                </c:pt>
                <c:pt idx="2027">
                  <c:v>87.784203626000021</c:v>
                </c:pt>
                <c:pt idx="2028">
                  <c:v>86.026175515999995</c:v>
                </c:pt>
                <c:pt idx="2029">
                  <c:v>87.549799877999988</c:v>
                </c:pt>
                <c:pt idx="2030">
                  <c:v>88.721818617999972</c:v>
                </c:pt>
                <c:pt idx="2031">
                  <c:v>87.549799877999988</c:v>
                </c:pt>
                <c:pt idx="2032">
                  <c:v>87.198194256000008</c:v>
                </c:pt>
                <c:pt idx="2033">
                  <c:v>88.956222366000006</c:v>
                </c:pt>
                <c:pt idx="2034">
                  <c:v>89.190626113999969</c:v>
                </c:pt>
                <c:pt idx="2035">
                  <c:v>91.300259846000003</c:v>
                </c:pt>
                <c:pt idx="2036">
                  <c:v>92.355076711999985</c:v>
                </c:pt>
                <c:pt idx="2037">
                  <c:v>89.190626113999969</c:v>
                </c:pt>
                <c:pt idx="2038">
                  <c:v>80.400485563999979</c:v>
                </c:pt>
                <c:pt idx="2039">
                  <c:v>78.290851831999987</c:v>
                </c:pt>
                <c:pt idx="2040">
                  <c:v>80.166081815999974</c:v>
                </c:pt>
                <c:pt idx="2041">
                  <c:v>72.196354384000003</c:v>
                </c:pt>
                <c:pt idx="2042">
                  <c:v>73.368373123999987</c:v>
                </c:pt>
                <c:pt idx="2043">
                  <c:v>66.219058809999993</c:v>
                </c:pt>
                <c:pt idx="2044">
                  <c:v>68.094288793999979</c:v>
                </c:pt>
                <c:pt idx="2045">
                  <c:v>66.570664432000001</c:v>
                </c:pt>
                <c:pt idx="2046">
                  <c:v>68.914701911999998</c:v>
                </c:pt>
                <c:pt idx="2047">
                  <c:v>65.398645692000002</c:v>
                </c:pt>
                <c:pt idx="2048">
                  <c:v>67.156673801999986</c:v>
                </c:pt>
                <c:pt idx="2049">
                  <c:v>69.266307533999964</c:v>
                </c:pt>
                <c:pt idx="2050">
                  <c:v>67.859885045999988</c:v>
                </c:pt>
                <c:pt idx="2051">
                  <c:v>64.812636321999989</c:v>
                </c:pt>
                <c:pt idx="2052">
                  <c:v>65.633049439999979</c:v>
                </c:pt>
                <c:pt idx="2053">
                  <c:v>66.219058809999993</c:v>
                </c:pt>
                <c:pt idx="2054">
                  <c:v>59.655753866000012</c:v>
                </c:pt>
                <c:pt idx="2055">
                  <c:v>58.600937000000002</c:v>
                </c:pt>
                <c:pt idx="2056">
                  <c:v>55.553688275999995</c:v>
                </c:pt>
                <c:pt idx="2057">
                  <c:v>57.546120134000006</c:v>
                </c:pt>
                <c:pt idx="2058">
                  <c:v>56.608505142000013</c:v>
                </c:pt>
                <c:pt idx="2059">
                  <c:v>58.600937000000002</c:v>
                </c:pt>
                <c:pt idx="2060">
                  <c:v>58.718138874000012</c:v>
                </c:pt>
                <c:pt idx="2061">
                  <c:v>60.124561362000001</c:v>
                </c:pt>
                <c:pt idx="2062">
                  <c:v>60.593368858000012</c:v>
                </c:pt>
                <c:pt idx="2063">
                  <c:v>59.772955740000015</c:v>
                </c:pt>
                <c:pt idx="2064">
                  <c:v>62.351396967999996</c:v>
                </c:pt>
                <c:pt idx="2065">
                  <c:v>63.054608211999998</c:v>
                </c:pt>
                <c:pt idx="2066">
                  <c:v>63.640617581999997</c:v>
                </c:pt>
                <c:pt idx="2067">
                  <c:v>63.640617581999997</c:v>
                </c:pt>
                <c:pt idx="2068">
                  <c:v>66.219058809999993</c:v>
                </c:pt>
                <c:pt idx="2069">
                  <c:v>64.578232573999969</c:v>
                </c:pt>
                <c:pt idx="2070">
                  <c:v>64.812636321999989</c:v>
                </c:pt>
                <c:pt idx="2071">
                  <c:v>58.366533252000004</c:v>
                </c:pt>
                <c:pt idx="2072">
                  <c:v>58.600937000000002</c:v>
                </c:pt>
                <c:pt idx="2073">
                  <c:v>55.319284527999997</c:v>
                </c:pt>
                <c:pt idx="2074">
                  <c:v>56.725707016000008</c:v>
                </c:pt>
                <c:pt idx="2075">
                  <c:v>59.772955740000015</c:v>
                </c:pt>
                <c:pt idx="2076">
                  <c:v>61.413781975999996</c:v>
                </c:pt>
                <c:pt idx="2077">
                  <c:v>58.835340748000007</c:v>
                </c:pt>
                <c:pt idx="2078">
                  <c:v>60.241763236000011</c:v>
                </c:pt>
                <c:pt idx="2079">
                  <c:v>59.655753866000012</c:v>
                </c:pt>
                <c:pt idx="2080">
                  <c:v>58.366533252000004</c:v>
                </c:pt>
                <c:pt idx="2081">
                  <c:v>57.780523882000004</c:v>
                </c:pt>
                <c:pt idx="2082">
                  <c:v>57.663322008000009</c:v>
                </c:pt>
                <c:pt idx="2083">
                  <c:v>59.538551992000009</c:v>
                </c:pt>
                <c:pt idx="2084">
                  <c:v>58.718138874000012</c:v>
                </c:pt>
                <c:pt idx="2085">
                  <c:v>58.132129504000005</c:v>
                </c:pt>
                <c:pt idx="2086">
                  <c:v>59.890157614000003</c:v>
                </c:pt>
                <c:pt idx="2087">
                  <c:v>61.765387598000011</c:v>
                </c:pt>
                <c:pt idx="2088">
                  <c:v>63.640617581999997</c:v>
                </c:pt>
                <c:pt idx="2089">
                  <c:v>62.468598842000013</c:v>
                </c:pt>
                <c:pt idx="2090">
                  <c:v>63.406213834000006</c:v>
                </c:pt>
                <c:pt idx="2091">
                  <c:v>61.413781975999996</c:v>
                </c:pt>
                <c:pt idx="2092">
                  <c:v>61.882589471999992</c:v>
                </c:pt>
                <c:pt idx="2093">
                  <c:v>61.296580102000007</c:v>
                </c:pt>
                <c:pt idx="2094">
                  <c:v>59.890157614000003</c:v>
                </c:pt>
                <c:pt idx="2095">
                  <c:v>61.765387598000011</c:v>
                </c:pt>
                <c:pt idx="2096">
                  <c:v>61.530983850000005</c:v>
                </c:pt>
                <c:pt idx="2097">
                  <c:v>61.062176354000009</c:v>
                </c:pt>
                <c:pt idx="2098">
                  <c:v>63.054608211999998</c:v>
                </c:pt>
                <c:pt idx="2099">
                  <c:v>63.054608211999998</c:v>
                </c:pt>
                <c:pt idx="2100">
                  <c:v>69.383509408000023</c:v>
                </c:pt>
                <c:pt idx="2101">
                  <c:v>67.273875675999989</c:v>
                </c:pt>
                <c:pt idx="2102">
                  <c:v>67.977086920000005</c:v>
                </c:pt>
                <c:pt idx="2103">
                  <c:v>66.570664432000001</c:v>
                </c:pt>
                <c:pt idx="2104">
                  <c:v>66.687866305999989</c:v>
                </c:pt>
                <c:pt idx="2105">
                  <c:v>67.50827942399998</c:v>
                </c:pt>
                <c:pt idx="2106">
                  <c:v>67.391077549999991</c:v>
                </c:pt>
                <c:pt idx="2107">
                  <c:v>65.867453187999999</c:v>
                </c:pt>
                <c:pt idx="2108">
                  <c:v>66.10185693599999</c:v>
                </c:pt>
                <c:pt idx="2109">
                  <c:v>61.882589471999992</c:v>
                </c:pt>
                <c:pt idx="2110">
                  <c:v>60.827772606000003</c:v>
                </c:pt>
                <c:pt idx="2111">
                  <c:v>61.179378228000019</c:v>
                </c:pt>
                <c:pt idx="2112">
                  <c:v>60.944974479999992</c:v>
                </c:pt>
                <c:pt idx="2113">
                  <c:v>61.413781975999996</c:v>
                </c:pt>
                <c:pt idx="2114">
                  <c:v>61.179378228000019</c:v>
                </c:pt>
                <c:pt idx="2115">
                  <c:v>60.944974479999992</c:v>
                </c:pt>
                <c:pt idx="2116">
                  <c:v>62.116993220000005</c:v>
                </c:pt>
                <c:pt idx="2117">
                  <c:v>63.171810086000001</c:v>
                </c:pt>
                <c:pt idx="2118">
                  <c:v>62.703002590000004</c:v>
                </c:pt>
                <c:pt idx="2119">
                  <c:v>62.820204463999993</c:v>
                </c:pt>
                <c:pt idx="2120">
                  <c:v>59.890157614000003</c:v>
                </c:pt>
                <c:pt idx="2121">
                  <c:v>57.42891826000001</c:v>
                </c:pt>
                <c:pt idx="2122">
                  <c:v>57.546120134000006</c:v>
                </c:pt>
                <c:pt idx="2123">
                  <c:v>57.194514512000005</c:v>
                </c:pt>
                <c:pt idx="2124">
                  <c:v>56.374101393999993</c:v>
                </c:pt>
                <c:pt idx="2125">
                  <c:v>56.374101393999993</c:v>
                </c:pt>
                <c:pt idx="2126">
                  <c:v>56.960110764000007</c:v>
                </c:pt>
                <c:pt idx="2127">
                  <c:v>56.842908890000004</c:v>
                </c:pt>
                <c:pt idx="2128">
                  <c:v>55.202082654000002</c:v>
                </c:pt>
                <c:pt idx="2129">
                  <c:v>55.670890150000005</c:v>
                </c:pt>
                <c:pt idx="2130">
                  <c:v>56.022495772000006</c:v>
                </c:pt>
                <c:pt idx="2131">
                  <c:v>56.608505142000013</c:v>
                </c:pt>
                <c:pt idx="2132">
                  <c:v>55.788092024000008</c:v>
                </c:pt>
                <c:pt idx="2133">
                  <c:v>55.905293898000011</c:v>
                </c:pt>
                <c:pt idx="2134">
                  <c:v>56.022495772000006</c:v>
                </c:pt>
                <c:pt idx="2135">
                  <c:v>56.139697646000002</c:v>
                </c:pt>
                <c:pt idx="2136">
                  <c:v>55.670890150000005</c:v>
                </c:pt>
                <c:pt idx="2137">
                  <c:v>57.663322008000009</c:v>
                </c:pt>
                <c:pt idx="2138">
                  <c:v>57.546120134000006</c:v>
                </c:pt>
                <c:pt idx="2139">
                  <c:v>57.780523882000004</c:v>
                </c:pt>
                <c:pt idx="2140">
                  <c:v>58.132129504000005</c:v>
                </c:pt>
                <c:pt idx="2141">
                  <c:v>57.780523882000004</c:v>
                </c:pt>
                <c:pt idx="2142">
                  <c:v>57.663322008000009</c:v>
                </c:pt>
                <c:pt idx="2143">
                  <c:v>57.194514512000005</c:v>
                </c:pt>
                <c:pt idx="2144">
                  <c:v>54.850477031999993</c:v>
                </c:pt>
                <c:pt idx="2145">
                  <c:v>55.084880779999992</c:v>
                </c:pt>
                <c:pt idx="2146">
                  <c:v>56.139697646000002</c:v>
                </c:pt>
                <c:pt idx="2147">
                  <c:v>55.436486401999993</c:v>
                </c:pt>
                <c:pt idx="2148">
                  <c:v>55.905293898000011</c:v>
                </c:pt>
                <c:pt idx="2149">
                  <c:v>55.670890150000005</c:v>
                </c:pt>
                <c:pt idx="2150">
                  <c:v>55.553688275999995</c:v>
                </c:pt>
                <c:pt idx="2151">
                  <c:v>56.491303268000003</c:v>
                </c:pt>
                <c:pt idx="2152">
                  <c:v>55.905293898000011</c:v>
                </c:pt>
                <c:pt idx="2153">
                  <c:v>54.967678906000003</c:v>
                </c:pt>
                <c:pt idx="2154">
                  <c:v>56.022495772000006</c:v>
                </c:pt>
                <c:pt idx="2155">
                  <c:v>56.491303268000003</c:v>
                </c:pt>
                <c:pt idx="2156">
                  <c:v>56.725707016000008</c:v>
                </c:pt>
                <c:pt idx="2157">
                  <c:v>56.608505142000013</c:v>
                </c:pt>
                <c:pt idx="2158">
                  <c:v>56.608505142000013</c:v>
                </c:pt>
                <c:pt idx="2159">
                  <c:v>57.546120134000006</c:v>
                </c:pt>
                <c:pt idx="2160">
                  <c:v>57.663322008000009</c:v>
                </c:pt>
                <c:pt idx="2161">
                  <c:v>58.014927629999995</c:v>
                </c:pt>
                <c:pt idx="2162">
                  <c:v>57.663322008000009</c:v>
                </c:pt>
                <c:pt idx="2163">
                  <c:v>57.42891826000001</c:v>
                </c:pt>
                <c:pt idx="2164">
                  <c:v>57.663322008000009</c:v>
                </c:pt>
                <c:pt idx="2165">
                  <c:v>58.132129504000005</c:v>
                </c:pt>
                <c:pt idx="2166">
                  <c:v>58.600937000000002</c:v>
                </c:pt>
                <c:pt idx="2167">
                  <c:v>59.069744496000006</c:v>
                </c:pt>
                <c:pt idx="2168">
                  <c:v>58.366533252000004</c:v>
                </c:pt>
                <c:pt idx="2169">
                  <c:v>57.663322008000009</c:v>
                </c:pt>
                <c:pt idx="2170">
                  <c:v>58.014927629999995</c:v>
                </c:pt>
                <c:pt idx="2171">
                  <c:v>57.546120134000006</c:v>
                </c:pt>
                <c:pt idx="2172">
                  <c:v>57.663322008000009</c:v>
                </c:pt>
                <c:pt idx="2173">
                  <c:v>57.194514512000005</c:v>
                </c:pt>
                <c:pt idx="2174">
                  <c:v>57.546120134000006</c:v>
                </c:pt>
                <c:pt idx="2175">
                  <c:v>58.132129504000005</c:v>
                </c:pt>
                <c:pt idx="2176">
                  <c:v>55.905293898000011</c:v>
                </c:pt>
                <c:pt idx="2177">
                  <c:v>55.670890150000005</c:v>
                </c:pt>
                <c:pt idx="2178">
                  <c:v>55.202082654000002</c:v>
                </c:pt>
                <c:pt idx="2179">
                  <c:v>54.850477031999993</c:v>
                </c:pt>
                <c:pt idx="2180">
                  <c:v>55.202082654000002</c:v>
                </c:pt>
                <c:pt idx="2181">
                  <c:v>55.436486401999993</c:v>
                </c:pt>
                <c:pt idx="2182">
                  <c:v>55.436486401999993</c:v>
                </c:pt>
                <c:pt idx="2183">
                  <c:v>55.084880779999992</c:v>
                </c:pt>
                <c:pt idx="2184">
                  <c:v>55.553688275999995</c:v>
                </c:pt>
                <c:pt idx="2185">
                  <c:v>55.905293898000011</c:v>
                </c:pt>
                <c:pt idx="2186">
                  <c:v>55.553688275999995</c:v>
                </c:pt>
                <c:pt idx="2187">
                  <c:v>54.967678906000003</c:v>
                </c:pt>
                <c:pt idx="2188">
                  <c:v>55.670890150000005</c:v>
                </c:pt>
                <c:pt idx="2189">
                  <c:v>56.608505142000013</c:v>
                </c:pt>
                <c:pt idx="2190">
                  <c:v>56.725707016000008</c:v>
                </c:pt>
                <c:pt idx="2191">
                  <c:v>56.725707016000008</c:v>
                </c:pt>
                <c:pt idx="2192">
                  <c:v>56.960110764000007</c:v>
                </c:pt>
                <c:pt idx="2193">
                  <c:v>56.842908890000004</c:v>
                </c:pt>
                <c:pt idx="2194">
                  <c:v>58.132129504000005</c:v>
                </c:pt>
                <c:pt idx="2195">
                  <c:v>57.663322008000009</c:v>
                </c:pt>
                <c:pt idx="2196">
                  <c:v>57.42891826000001</c:v>
                </c:pt>
                <c:pt idx="2197">
                  <c:v>56.374101393999993</c:v>
                </c:pt>
                <c:pt idx="2198">
                  <c:v>56.374101393999993</c:v>
                </c:pt>
                <c:pt idx="2199">
                  <c:v>56.608505142000013</c:v>
                </c:pt>
                <c:pt idx="2200">
                  <c:v>56.842908890000004</c:v>
                </c:pt>
                <c:pt idx="2201">
                  <c:v>56.725707016000008</c:v>
                </c:pt>
                <c:pt idx="2202">
                  <c:v>56.022495772000006</c:v>
                </c:pt>
                <c:pt idx="2203">
                  <c:v>56.022495772000006</c:v>
                </c:pt>
                <c:pt idx="2204">
                  <c:v>56.842908890000004</c:v>
                </c:pt>
                <c:pt idx="2205">
                  <c:v>57.194514512000005</c:v>
                </c:pt>
                <c:pt idx="2206">
                  <c:v>57.077312638000009</c:v>
                </c:pt>
                <c:pt idx="2207">
                  <c:v>57.546120134000006</c:v>
                </c:pt>
                <c:pt idx="2208">
                  <c:v>56.842908890000004</c:v>
                </c:pt>
                <c:pt idx="2209">
                  <c:v>54.967678906000003</c:v>
                </c:pt>
                <c:pt idx="2210">
                  <c:v>55.202082654000002</c:v>
                </c:pt>
                <c:pt idx="2211">
                  <c:v>55.202082654000002</c:v>
                </c:pt>
                <c:pt idx="2212">
                  <c:v>55.553688275999995</c:v>
                </c:pt>
                <c:pt idx="2213">
                  <c:v>55.436486401999993</c:v>
                </c:pt>
                <c:pt idx="2214">
                  <c:v>55.436486401999993</c:v>
                </c:pt>
                <c:pt idx="2215">
                  <c:v>55.553688275999995</c:v>
                </c:pt>
                <c:pt idx="2216">
                  <c:v>55.319284527999997</c:v>
                </c:pt>
                <c:pt idx="2217">
                  <c:v>54.616073284000002</c:v>
                </c:pt>
                <c:pt idx="2218">
                  <c:v>54.850477031999993</c:v>
                </c:pt>
                <c:pt idx="2219">
                  <c:v>54.616073284000002</c:v>
                </c:pt>
                <c:pt idx="2220">
                  <c:v>54.733275158000012</c:v>
                </c:pt>
                <c:pt idx="2221">
                  <c:v>54.967678906000003</c:v>
                </c:pt>
                <c:pt idx="2222">
                  <c:v>55.788092024000008</c:v>
                </c:pt>
                <c:pt idx="2223">
                  <c:v>55.905293898000011</c:v>
                </c:pt>
                <c:pt idx="2224">
                  <c:v>55.788092024000008</c:v>
                </c:pt>
                <c:pt idx="2225">
                  <c:v>56.022495772000006</c:v>
                </c:pt>
                <c:pt idx="2226">
                  <c:v>58.483735126000013</c:v>
                </c:pt>
                <c:pt idx="2227">
                  <c:v>61.296580102000007</c:v>
                </c:pt>
                <c:pt idx="2228">
                  <c:v>61.413781975999996</c:v>
                </c:pt>
                <c:pt idx="2229">
                  <c:v>60.710570732000008</c:v>
                </c:pt>
                <c:pt idx="2230">
                  <c:v>60.476166984000002</c:v>
                </c:pt>
                <c:pt idx="2231">
                  <c:v>59.772955740000015</c:v>
                </c:pt>
                <c:pt idx="2232">
                  <c:v>60.241763236000011</c:v>
                </c:pt>
                <c:pt idx="2233">
                  <c:v>60.944974479999992</c:v>
                </c:pt>
                <c:pt idx="2234">
                  <c:v>60.241763236000011</c:v>
                </c:pt>
                <c:pt idx="2235">
                  <c:v>60.476166984000002</c:v>
                </c:pt>
                <c:pt idx="2236">
                  <c:v>59.772955740000015</c:v>
                </c:pt>
                <c:pt idx="2237">
                  <c:v>58.014927629999995</c:v>
                </c:pt>
                <c:pt idx="2238">
                  <c:v>58.483735126000013</c:v>
                </c:pt>
                <c:pt idx="2239">
                  <c:v>58.718138874000012</c:v>
                </c:pt>
                <c:pt idx="2240">
                  <c:v>59.655753866000012</c:v>
                </c:pt>
                <c:pt idx="2241">
                  <c:v>60.124561362000001</c:v>
                </c:pt>
                <c:pt idx="2242">
                  <c:v>63.054608211999998</c:v>
                </c:pt>
                <c:pt idx="2243">
                  <c:v>64.812636321999989</c:v>
                </c:pt>
                <c:pt idx="2244">
                  <c:v>63.289011960000003</c:v>
                </c:pt>
                <c:pt idx="2245">
                  <c:v>63.992223204000005</c:v>
                </c:pt>
                <c:pt idx="2246">
                  <c:v>63.289011960000003</c:v>
                </c:pt>
                <c:pt idx="2247">
                  <c:v>69.617913156</c:v>
                </c:pt>
                <c:pt idx="2248">
                  <c:v>68.094288793999979</c:v>
                </c:pt>
                <c:pt idx="2249">
                  <c:v>68.680298163999964</c:v>
                </c:pt>
                <c:pt idx="2250">
                  <c:v>67.977086920000005</c:v>
                </c:pt>
                <c:pt idx="2251">
                  <c:v>71.727546888000006</c:v>
                </c:pt>
                <c:pt idx="2252">
                  <c:v>70.907133770000016</c:v>
                </c:pt>
                <c:pt idx="2253">
                  <c:v>71.493143140000015</c:v>
                </c:pt>
                <c:pt idx="2254">
                  <c:v>70.321124400000016</c:v>
                </c:pt>
                <c:pt idx="2255">
                  <c:v>68.914701911999998</c:v>
                </c:pt>
                <c:pt idx="2256">
                  <c:v>66.922270053999966</c:v>
                </c:pt>
                <c:pt idx="2257">
                  <c:v>66.570664432000001</c:v>
                </c:pt>
                <c:pt idx="2258">
                  <c:v>66.219058809999993</c:v>
                </c:pt>
                <c:pt idx="2259">
                  <c:v>64.929838195999977</c:v>
                </c:pt>
                <c:pt idx="2260">
                  <c:v>65.398645692000002</c:v>
                </c:pt>
                <c:pt idx="2261">
                  <c:v>62.703002590000004</c:v>
                </c:pt>
                <c:pt idx="2262">
                  <c:v>61.179378228000019</c:v>
                </c:pt>
                <c:pt idx="2263">
                  <c:v>62.468598842000013</c:v>
                </c:pt>
                <c:pt idx="2264">
                  <c:v>62.820204463999993</c:v>
                </c:pt>
                <c:pt idx="2265">
                  <c:v>62.585800716000001</c:v>
                </c:pt>
                <c:pt idx="2266">
                  <c:v>64.109425078000001</c:v>
                </c:pt>
                <c:pt idx="2267">
                  <c:v>59.890157614000003</c:v>
                </c:pt>
                <c:pt idx="2268">
                  <c:v>61.765387598000011</c:v>
                </c:pt>
                <c:pt idx="2269">
                  <c:v>60.944974479999992</c:v>
                </c:pt>
                <c:pt idx="2270">
                  <c:v>64.343828825999992</c:v>
                </c:pt>
                <c:pt idx="2271">
                  <c:v>64.578232573999969</c:v>
                </c:pt>
                <c:pt idx="2272">
                  <c:v>64.929838195999977</c:v>
                </c:pt>
                <c:pt idx="2273">
                  <c:v>66.570664432000001</c:v>
                </c:pt>
                <c:pt idx="2274">
                  <c:v>65.750251313999968</c:v>
                </c:pt>
                <c:pt idx="2275">
                  <c:v>64.226626952000004</c:v>
                </c:pt>
                <c:pt idx="2276">
                  <c:v>62.585800716000001</c:v>
                </c:pt>
                <c:pt idx="2277">
                  <c:v>62.703002590000004</c:v>
                </c:pt>
                <c:pt idx="2278">
                  <c:v>61.648185724000008</c:v>
                </c:pt>
                <c:pt idx="2279">
                  <c:v>64.109425078000001</c:v>
                </c:pt>
                <c:pt idx="2280">
                  <c:v>63.640617581999997</c:v>
                </c:pt>
                <c:pt idx="2281">
                  <c:v>63.523415708000009</c:v>
                </c:pt>
                <c:pt idx="2282">
                  <c:v>65.398645692000002</c:v>
                </c:pt>
                <c:pt idx="2283">
                  <c:v>66.219058809999993</c:v>
                </c:pt>
                <c:pt idx="2284">
                  <c:v>64.578232573999969</c:v>
                </c:pt>
                <c:pt idx="2285">
                  <c:v>65.047040069999994</c:v>
                </c:pt>
                <c:pt idx="2286">
                  <c:v>65.633049439999979</c:v>
                </c:pt>
                <c:pt idx="2287">
                  <c:v>64.226626952000004</c:v>
                </c:pt>
                <c:pt idx="2288">
                  <c:v>62.585800716000001</c:v>
                </c:pt>
                <c:pt idx="2289">
                  <c:v>61.882589471999992</c:v>
                </c:pt>
                <c:pt idx="2290">
                  <c:v>60.944974479999992</c:v>
                </c:pt>
                <c:pt idx="2291">
                  <c:v>57.077312638000009</c:v>
                </c:pt>
                <c:pt idx="2292">
                  <c:v>57.311716386000001</c:v>
                </c:pt>
                <c:pt idx="2293">
                  <c:v>56.842908890000004</c:v>
                </c:pt>
                <c:pt idx="2294">
                  <c:v>55.670890150000005</c:v>
                </c:pt>
                <c:pt idx="2295">
                  <c:v>56.842908890000004</c:v>
                </c:pt>
                <c:pt idx="2296">
                  <c:v>57.077312638000009</c:v>
                </c:pt>
                <c:pt idx="2297">
                  <c:v>56.725707016000008</c:v>
                </c:pt>
                <c:pt idx="2298">
                  <c:v>56.960110764000007</c:v>
                </c:pt>
                <c:pt idx="2299">
                  <c:v>57.194514512000005</c:v>
                </c:pt>
                <c:pt idx="2300">
                  <c:v>56.842908890000004</c:v>
                </c:pt>
                <c:pt idx="2301">
                  <c:v>57.194514512000005</c:v>
                </c:pt>
                <c:pt idx="2302">
                  <c:v>57.897725756000007</c:v>
                </c:pt>
                <c:pt idx="2303">
                  <c:v>57.897725756000007</c:v>
                </c:pt>
                <c:pt idx="2304">
                  <c:v>58.718138874000012</c:v>
                </c:pt>
                <c:pt idx="2305">
                  <c:v>58.600937000000002</c:v>
                </c:pt>
                <c:pt idx="2306">
                  <c:v>58.718138874000012</c:v>
                </c:pt>
                <c:pt idx="2307">
                  <c:v>58.249331378000008</c:v>
                </c:pt>
                <c:pt idx="2308">
                  <c:v>57.546120134000006</c:v>
                </c:pt>
                <c:pt idx="2309">
                  <c:v>58.249331378000008</c:v>
                </c:pt>
                <c:pt idx="2310">
                  <c:v>57.663322008000009</c:v>
                </c:pt>
                <c:pt idx="2311">
                  <c:v>58.718138874000012</c:v>
                </c:pt>
                <c:pt idx="2312">
                  <c:v>59.772955740000015</c:v>
                </c:pt>
                <c:pt idx="2313">
                  <c:v>59.304148244000004</c:v>
                </c:pt>
                <c:pt idx="2314">
                  <c:v>59.069744496000006</c:v>
                </c:pt>
                <c:pt idx="2315">
                  <c:v>59.538551992000009</c:v>
                </c:pt>
                <c:pt idx="2316">
                  <c:v>58.366533252000004</c:v>
                </c:pt>
                <c:pt idx="2317">
                  <c:v>58.600937000000002</c:v>
                </c:pt>
                <c:pt idx="2318">
                  <c:v>58.366533252000004</c:v>
                </c:pt>
                <c:pt idx="2319">
                  <c:v>57.42891826000001</c:v>
                </c:pt>
                <c:pt idx="2320">
                  <c:v>57.194514512000005</c:v>
                </c:pt>
                <c:pt idx="2321">
                  <c:v>57.780523882000004</c:v>
                </c:pt>
                <c:pt idx="2322">
                  <c:v>57.780523882000004</c:v>
                </c:pt>
                <c:pt idx="2323">
                  <c:v>57.546120134000006</c:v>
                </c:pt>
                <c:pt idx="2324">
                  <c:v>56.842908890000004</c:v>
                </c:pt>
                <c:pt idx="2325">
                  <c:v>58.718138874000012</c:v>
                </c:pt>
                <c:pt idx="2326">
                  <c:v>57.663322008000009</c:v>
                </c:pt>
                <c:pt idx="2327">
                  <c:v>57.546120134000006</c:v>
                </c:pt>
                <c:pt idx="2328">
                  <c:v>57.42891826000001</c:v>
                </c:pt>
                <c:pt idx="2329">
                  <c:v>57.780523882000004</c:v>
                </c:pt>
                <c:pt idx="2330">
                  <c:v>57.194514512000005</c:v>
                </c:pt>
                <c:pt idx="2331">
                  <c:v>57.194514512000005</c:v>
                </c:pt>
                <c:pt idx="2332">
                  <c:v>57.077312638000009</c:v>
                </c:pt>
                <c:pt idx="2333">
                  <c:v>56.374101393999993</c:v>
                </c:pt>
                <c:pt idx="2334">
                  <c:v>56.139697646000002</c:v>
                </c:pt>
                <c:pt idx="2335">
                  <c:v>56.491303268000003</c:v>
                </c:pt>
                <c:pt idx="2336">
                  <c:v>56.256899519999997</c:v>
                </c:pt>
                <c:pt idx="2337">
                  <c:v>55.905293898000011</c:v>
                </c:pt>
                <c:pt idx="2338">
                  <c:v>55.670890150000005</c:v>
                </c:pt>
                <c:pt idx="2339">
                  <c:v>54.616073284000002</c:v>
                </c:pt>
                <c:pt idx="2340">
                  <c:v>54.733275158000012</c:v>
                </c:pt>
                <c:pt idx="2341">
                  <c:v>55.553688275999995</c:v>
                </c:pt>
                <c:pt idx="2342">
                  <c:v>55.436486401999993</c:v>
                </c:pt>
                <c:pt idx="2343">
                  <c:v>55.202082654000002</c:v>
                </c:pt>
                <c:pt idx="2344">
                  <c:v>54.381669535999997</c:v>
                </c:pt>
                <c:pt idx="2345">
                  <c:v>54.733275158000012</c:v>
                </c:pt>
                <c:pt idx="2346">
                  <c:v>54.381669535999997</c:v>
                </c:pt>
                <c:pt idx="2347">
                  <c:v>54.616073284000002</c:v>
                </c:pt>
                <c:pt idx="2348">
                  <c:v>54.147265787999999</c:v>
                </c:pt>
                <c:pt idx="2349">
                  <c:v>53.326852670000001</c:v>
                </c:pt>
                <c:pt idx="2350">
                  <c:v>52.975247048</c:v>
                </c:pt>
                <c:pt idx="2351">
                  <c:v>51.217218938000009</c:v>
                </c:pt>
                <c:pt idx="2352">
                  <c:v>50.396805820000004</c:v>
                </c:pt>
                <c:pt idx="2353">
                  <c:v>50.514007693999986</c:v>
                </c:pt>
                <c:pt idx="2354">
                  <c:v>47.466758970000008</c:v>
                </c:pt>
                <c:pt idx="2355">
                  <c:v>47.466758970000008</c:v>
                </c:pt>
                <c:pt idx="2356">
                  <c:v>47.232355222000017</c:v>
                </c:pt>
                <c:pt idx="2357">
                  <c:v>46.880749599999994</c:v>
                </c:pt>
                <c:pt idx="2358">
                  <c:v>47.349557096000005</c:v>
                </c:pt>
                <c:pt idx="2359">
                  <c:v>47.701162718000006</c:v>
                </c:pt>
                <c:pt idx="2360">
                  <c:v>47.466758970000008</c:v>
                </c:pt>
                <c:pt idx="2361">
                  <c:v>47.583960844000003</c:v>
                </c:pt>
                <c:pt idx="2362">
                  <c:v>46.529143978000008</c:v>
                </c:pt>
                <c:pt idx="2363">
                  <c:v>48.955900313600004</c:v>
                </c:pt>
                <c:pt idx="2364">
                  <c:v>49.455450316800011</c:v>
                </c:pt>
                <c:pt idx="2365">
                  <c:v>48.081687807999998</c:v>
                </c:pt>
                <c:pt idx="2366">
                  <c:v>47.457250303999999</c:v>
                </c:pt>
                <c:pt idx="2367">
                  <c:v>47.082587801599999</c:v>
                </c:pt>
                <c:pt idx="2368">
                  <c:v>47.582137804800006</c:v>
                </c:pt>
                <c:pt idx="2369">
                  <c:v>48.456350310400005</c:v>
                </c:pt>
                <c:pt idx="2370">
                  <c:v>48.581237811199998</c:v>
                </c:pt>
                <c:pt idx="2371">
                  <c:v>48.081687807999998</c:v>
                </c:pt>
                <c:pt idx="2372">
                  <c:v>48.456350310400005</c:v>
                </c:pt>
                <c:pt idx="2373">
                  <c:v>47.207475302400006</c:v>
                </c:pt>
                <c:pt idx="2374">
                  <c:v>45.459050291199993</c:v>
                </c:pt>
                <c:pt idx="2375">
                  <c:v>45.334162790400001</c:v>
                </c:pt>
                <c:pt idx="2376">
                  <c:v>46.083487795199993</c:v>
                </c:pt>
                <c:pt idx="2377">
                  <c:v>45.583937792</c:v>
                </c:pt>
                <c:pt idx="2378">
                  <c:v>45.708825292800007</c:v>
                </c:pt>
                <c:pt idx="2379">
                  <c:v>44.709725286400008</c:v>
                </c:pt>
                <c:pt idx="2380">
                  <c:v>45.708825292800007</c:v>
                </c:pt>
                <c:pt idx="2381">
                  <c:v>46.083487795199993</c:v>
                </c:pt>
                <c:pt idx="2382">
                  <c:v>47.207475302400006</c:v>
                </c:pt>
                <c:pt idx="2383">
                  <c:v>47.707025305600006</c:v>
                </c:pt>
                <c:pt idx="2384">
                  <c:v>47.207475302400006</c:v>
                </c:pt>
                <c:pt idx="2385">
                  <c:v>46.957700300799999</c:v>
                </c:pt>
                <c:pt idx="2386">
                  <c:v>46.208375296000021</c:v>
                </c:pt>
                <c:pt idx="2387">
                  <c:v>46.583037798399999</c:v>
                </c:pt>
                <c:pt idx="2388">
                  <c:v>46.957700300799999</c:v>
                </c:pt>
                <c:pt idx="2389">
                  <c:v>47.582137804800006</c:v>
                </c:pt>
                <c:pt idx="2390">
                  <c:v>47.207475302400006</c:v>
                </c:pt>
                <c:pt idx="2391">
                  <c:v>47.332362803200006</c:v>
                </c:pt>
                <c:pt idx="2392">
                  <c:v>47.457250303999999</c:v>
                </c:pt>
                <c:pt idx="2393">
                  <c:v>47.457250303999999</c:v>
                </c:pt>
                <c:pt idx="2394">
                  <c:v>46.4581502976</c:v>
                </c:pt>
                <c:pt idx="2395">
                  <c:v>46.3332627968</c:v>
                </c:pt>
                <c:pt idx="2396">
                  <c:v>46.832812800000006</c:v>
                </c:pt>
                <c:pt idx="2397">
                  <c:v>46.957700300799999</c:v>
                </c:pt>
                <c:pt idx="2398">
                  <c:v>46.3332627968</c:v>
                </c:pt>
                <c:pt idx="2399">
                  <c:v>46.4581502976</c:v>
                </c:pt>
                <c:pt idx="2400">
                  <c:v>46.3332627968</c:v>
                </c:pt>
                <c:pt idx="2401">
                  <c:v>46.832812800000006</c:v>
                </c:pt>
                <c:pt idx="2402">
                  <c:v>47.082587801599999</c:v>
                </c:pt>
                <c:pt idx="2403">
                  <c:v>47.457250303999999</c:v>
                </c:pt>
                <c:pt idx="2404">
                  <c:v>47.332362803200006</c:v>
                </c:pt>
                <c:pt idx="2405">
                  <c:v>47.457250303999999</c:v>
                </c:pt>
                <c:pt idx="2406">
                  <c:v>47.332362803200006</c:v>
                </c:pt>
                <c:pt idx="2407">
                  <c:v>47.956800307199998</c:v>
                </c:pt>
                <c:pt idx="2408">
                  <c:v>47.831912806400013</c:v>
                </c:pt>
                <c:pt idx="2409">
                  <c:v>49.330562816000011</c:v>
                </c:pt>
                <c:pt idx="2410">
                  <c:v>50.20477532160001</c:v>
                </c:pt>
                <c:pt idx="2411">
                  <c:v>47.207475302400006</c:v>
                </c:pt>
                <c:pt idx="2412">
                  <c:v>51.078987827199995</c:v>
                </c:pt>
                <c:pt idx="2413">
                  <c:v>51.921013828800007</c:v>
                </c:pt>
                <c:pt idx="2414">
                  <c:v>51.036714323200009</c:v>
                </c:pt>
                <c:pt idx="2415">
                  <c:v>50.278743318400018</c:v>
                </c:pt>
                <c:pt idx="2416">
                  <c:v>50.531400320000003</c:v>
                </c:pt>
                <c:pt idx="2417">
                  <c:v>49.899757816000012</c:v>
                </c:pt>
                <c:pt idx="2418">
                  <c:v>49.773429315200005</c:v>
                </c:pt>
                <c:pt idx="2419">
                  <c:v>50.784057321600002</c:v>
                </c:pt>
                <c:pt idx="2420">
                  <c:v>50.278743318400018</c:v>
                </c:pt>
                <c:pt idx="2421">
                  <c:v>50.152414817600004</c:v>
                </c:pt>
                <c:pt idx="2422">
                  <c:v>49.899757816000012</c:v>
                </c:pt>
                <c:pt idx="2423">
                  <c:v>49.647100814400005</c:v>
                </c:pt>
                <c:pt idx="2424">
                  <c:v>49.394443812799999</c:v>
                </c:pt>
                <c:pt idx="2425">
                  <c:v>49.773429315200005</c:v>
                </c:pt>
                <c:pt idx="2426">
                  <c:v>50.405071819199996</c:v>
                </c:pt>
                <c:pt idx="2427">
                  <c:v>50.278743318400018</c:v>
                </c:pt>
                <c:pt idx="2428">
                  <c:v>50.152414817600004</c:v>
                </c:pt>
                <c:pt idx="2429">
                  <c:v>49.647100814400005</c:v>
                </c:pt>
                <c:pt idx="2430">
                  <c:v>48.636472808000008</c:v>
                </c:pt>
                <c:pt idx="2431">
                  <c:v>49.773429315200005</c:v>
                </c:pt>
                <c:pt idx="2432">
                  <c:v>49.520772313600013</c:v>
                </c:pt>
                <c:pt idx="2433">
                  <c:v>49.647100814400005</c:v>
                </c:pt>
                <c:pt idx="2434">
                  <c:v>50.026086316800011</c:v>
                </c:pt>
                <c:pt idx="2435">
                  <c:v>49.647100814400005</c:v>
                </c:pt>
                <c:pt idx="2436">
                  <c:v>49.647100814400005</c:v>
                </c:pt>
                <c:pt idx="2437">
                  <c:v>49.26811531200002</c:v>
                </c:pt>
                <c:pt idx="2438">
                  <c:v>48.762801308800007</c:v>
                </c:pt>
                <c:pt idx="2439">
                  <c:v>48.383815806400001</c:v>
                </c:pt>
                <c:pt idx="2440">
                  <c:v>48.762801308800007</c:v>
                </c:pt>
                <c:pt idx="2441">
                  <c:v>49.141786811199999</c:v>
                </c:pt>
                <c:pt idx="2442">
                  <c:v>49.141786811199999</c:v>
                </c:pt>
                <c:pt idx="2443">
                  <c:v>49.015458310400007</c:v>
                </c:pt>
                <c:pt idx="2444">
                  <c:v>49.141786811199999</c:v>
                </c:pt>
                <c:pt idx="2445">
                  <c:v>49.015458310400007</c:v>
                </c:pt>
                <c:pt idx="2446">
                  <c:v>49.26811531200002</c:v>
                </c:pt>
                <c:pt idx="2447">
                  <c:v>49.26811531200002</c:v>
                </c:pt>
                <c:pt idx="2448">
                  <c:v>49.141786811199999</c:v>
                </c:pt>
                <c:pt idx="2449">
                  <c:v>49.26811531200002</c:v>
                </c:pt>
                <c:pt idx="2450">
                  <c:v>50.026086316800011</c:v>
                </c:pt>
                <c:pt idx="2451">
                  <c:v>50.026086316800011</c:v>
                </c:pt>
                <c:pt idx="2452">
                  <c:v>50.278743318400018</c:v>
                </c:pt>
                <c:pt idx="2453">
                  <c:v>50.278743318400018</c:v>
                </c:pt>
                <c:pt idx="2454">
                  <c:v>50.531400320000003</c:v>
                </c:pt>
                <c:pt idx="2455">
                  <c:v>50.152414817600004</c:v>
                </c:pt>
                <c:pt idx="2456">
                  <c:v>50.152414817600004</c:v>
                </c:pt>
                <c:pt idx="2457">
                  <c:v>49.647100814400005</c:v>
                </c:pt>
                <c:pt idx="2458">
                  <c:v>50.026086316800011</c:v>
                </c:pt>
                <c:pt idx="2459">
                  <c:v>49.647100814400005</c:v>
                </c:pt>
                <c:pt idx="2460">
                  <c:v>49.141786811199999</c:v>
                </c:pt>
                <c:pt idx="2461">
                  <c:v>48.510144307199994</c:v>
                </c:pt>
                <c:pt idx="2462">
                  <c:v>48.510144307199994</c:v>
                </c:pt>
                <c:pt idx="2463">
                  <c:v>48.383815806400001</c:v>
                </c:pt>
                <c:pt idx="2464">
                  <c:v>47.878501803200002</c:v>
                </c:pt>
                <c:pt idx="2465">
                  <c:v>48.131158804800009</c:v>
                </c:pt>
                <c:pt idx="2466">
                  <c:v>48.510144307199994</c:v>
                </c:pt>
                <c:pt idx="2467">
                  <c:v>48.762801308800007</c:v>
                </c:pt>
                <c:pt idx="2468">
                  <c:v>48.889129809599993</c:v>
                </c:pt>
                <c:pt idx="2469">
                  <c:v>48.510144307199994</c:v>
                </c:pt>
                <c:pt idx="2470">
                  <c:v>48.636472808000008</c:v>
                </c:pt>
                <c:pt idx="2471">
                  <c:v>48.004830304000002</c:v>
                </c:pt>
                <c:pt idx="2472">
                  <c:v>48.004830304000002</c:v>
                </c:pt>
                <c:pt idx="2473">
                  <c:v>47.625844801600003</c:v>
                </c:pt>
                <c:pt idx="2474">
                  <c:v>46.615216795200006</c:v>
                </c:pt>
                <c:pt idx="2475">
                  <c:v>47.246859299200004</c:v>
                </c:pt>
                <c:pt idx="2476">
                  <c:v>47.246859299200004</c:v>
                </c:pt>
                <c:pt idx="2477">
                  <c:v>47.246859299200004</c:v>
                </c:pt>
                <c:pt idx="2478">
                  <c:v>47.373187799999997</c:v>
                </c:pt>
                <c:pt idx="2479">
                  <c:v>47.499516300800011</c:v>
                </c:pt>
                <c:pt idx="2480">
                  <c:v>47.246859299200004</c:v>
                </c:pt>
                <c:pt idx="2481">
                  <c:v>46.236231292800007</c:v>
                </c:pt>
                <c:pt idx="2482">
                  <c:v>46.488888294399999</c:v>
                </c:pt>
                <c:pt idx="2483">
                  <c:v>46.362559793600006</c:v>
                </c:pt>
                <c:pt idx="2484">
                  <c:v>45.857245790399993</c:v>
                </c:pt>
                <c:pt idx="2485">
                  <c:v>45.604588788800001</c:v>
                </c:pt>
                <c:pt idx="2486">
                  <c:v>45.857245790399993</c:v>
                </c:pt>
                <c:pt idx="2487">
                  <c:v>46.109902792000007</c:v>
                </c:pt>
                <c:pt idx="2488">
                  <c:v>47.120530798400019</c:v>
                </c:pt>
                <c:pt idx="2489">
                  <c:v>46.867873796800005</c:v>
                </c:pt>
                <c:pt idx="2490">
                  <c:v>46.488888294399999</c:v>
                </c:pt>
                <c:pt idx="2491">
                  <c:v>45.857245790399993</c:v>
                </c:pt>
                <c:pt idx="2492">
                  <c:v>45.604588788800001</c:v>
                </c:pt>
                <c:pt idx="2493">
                  <c:v>45.351931787199987</c:v>
                </c:pt>
                <c:pt idx="2494">
                  <c:v>45.604588788800001</c:v>
                </c:pt>
                <c:pt idx="2495">
                  <c:v>43.330675774399992</c:v>
                </c:pt>
                <c:pt idx="2496">
                  <c:v>43.078018772800007</c:v>
                </c:pt>
                <c:pt idx="2497">
                  <c:v>42.572704769599994</c:v>
                </c:pt>
                <c:pt idx="2498">
                  <c:v>42.446376268800002</c:v>
                </c:pt>
                <c:pt idx="2499">
                  <c:v>41.183091260799998</c:v>
                </c:pt>
                <c:pt idx="2500">
                  <c:v>41.056762759999998</c:v>
                </c:pt>
                <c:pt idx="2501">
                  <c:v>40.930434259199998</c:v>
                </c:pt>
                <c:pt idx="2502">
                  <c:v>41.309419761599997</c:v>
                </c:pt>
                <c:pt idx="2503">
                  <c:v>42.320047767999995</c:v>
                </c:pt>
                <c:pt idx="2504">
                  <c:v>43.204347273599993</c:v>
                </c:pt>
                <c:pt idx="2505">
                  <c:v>42.825361771199994</c:v>
                </c:pt>
                <c:pt idx="2506">
                  <c:v>42.067390766400003</c:v>
                </c:pt>
                <c:pt idx="2507">
                  <c:v>41.056762759999998</c:v>
                </c:pt>
                <c:pt idx="2508">
                  <c:v>41.814733764799996</c:v>
                </c:pt>
                <c:pt idx="2509">
                  <c:v>42.320047767999995</c:v>
                </c:pt>
                <c:pt idx="2510">
                  <c:v>42.193719267200009</c:v>
                </c:pt>
                <c:pt idx="2511">
                  <c:v>42.446376268800002</c:v>
                </c:pt>
                <c:pt idx="2512">
                  <c:v>41.941062265599989</c:v>
                </c:pt>
                <c:pt idx="2513">
                  <c:v>41.941062265599989</c:v>
                </c:pt>
                <c:pt idx="2514">
                  <c:v>41.814733764799996</c:v>
                </c:pt>
                <c:pt idx="2515">
                  <c:v>42.320047767999995</c:v>
                </c:pt>
                <c:pt idx="2516">
                  <c:v>42.320047767999995</c:v>
                </c:pt>
                <c:pt idx="2517">
                  <c:v>42.446376268800002</c:v>
                </c:pt>
                <c:pt idx="2518">
                  <c:v>42.320047767999995</c:v>
                </c:pt>
                <c:pt idx="2519">
                  <c:v>42.320047767999995</c:v>
                </c:pt>
                <c:pt idx="2520">
                  <c:v>42.320047767999995</c:v>
                </c:pt>
                <c:pt idx="2521">
                  <c:v>43.204347273599993</c:v>
                </c:pt>
                <c:pt idx="2522">
                  <c:v>43.457004275199992</c:v>
                </c:pt>
                <c:pt idx="2523">
                  <c:v>43.204347273599993</c:v>
                </c:pt>
                <c:pt idx="2524">
                  <c:v>43.457004275199992</c:v>
                </c:pt>
                <c:pt idx="2525">
                  <c:v>43.962318278400019</c:v>
                </c:pt>
                <c:pt idx="2526">
                  <c:v>43.962318278400019</c:v>
                </c:pt>
                <c:pt idx="2527">
                  <c:v>43.962318278400019</c:v>
                </c:pt>
                <c:pt idx="2528">
                  <c:v>44.088646779199998</c:v>
                </c:pt>
                <c:pt idx="2529">
                  <c:v>44.088646779199998</c:v>
                </c:pt>
                <c:pt idx="2530">
                  <c:v>43.204347273599993</c:v>
                </c:pt>
                <c:pt idx="2531">
                  <c:v>43.078018772800007</c:v>
                </c:pt>
                <c:pt idx="2532">
                  <c:v>42.572704769599994</c:v>
                </c:pt>
                <c:pt idx="2533">
                  <c:v>42.825361771199994</c:v>
                </c:pt>
                <c:pt idx="2534">
                  <c:v>42.446376268800002</c:v>
                </c:pt>
                <c:pt idx="2535">
                  <c:v>41.309419761599997</c:v>
                </c:pt>
                <c:pt idx="2536">
                  <c:v>41.814733764799996</c:v>
                </c:pt>
                <c:pt idx="2537">
                  <c:v>41.814733764799996</c:v>
                </c:pt>
                <c:pt idx="2538">
                  <c:v>41.941062265599989</c:v>
                </c:pt>
                <c:pt idx="2539">
                  <c:v>41.562076763200004</c:v>
                </c:pt>
                <c:pt idx="2540">
                  <c:v>41.814733764799996</c:v>
                </c:pt>
                <c:pt idx="2541">
                  <c:v>41.814733764799996</c:v>
                </c:pt>
                <c:pt idx="2542">
                  <c:v>41.941062265599989</c:v>
                </c:pt>
                <c:pt idx="2543">
                  <c:v>42.067390766400003</c:v>
                </c:pt>
                <c:pt idx="2544">
                  <c:v>41.814733764799996</c:v>
                </c:pt>
                <c:pt idx="2545">
                  <c:v>41.562076763200004</c:v>
                </c:pt>
              </c:numCache>
            </c:numRef>
          </c:val>
          <c:extLst xmlns:c16r2="http://schemas.microsoft.com/office/drawing/2015/06/chart">
            <c:ext xmlns:c16="http://schemas.microsoft.com/office/drawing/2014/chart" uri="{C3380CC4-5D6E-409C-BE32-E72D297353CC}">
              <c16:uniqueId val="{00000001-A4BB-487D-B184-4626855D1487}"/>
            </c:ext>
          </c:extLst>
        </c:ser>
        <c:dLbls/>
        <c:marker val="1"/>
        <c:axId val="97549312"/>
        <c:axId val="97694464"/>
      </c:lineChart>
      <c:dateAx>
        <c:axId val="97549312"/>
        <c:scaling>
          <c:orientation val="minMax"/>
        </c:scaling>
        <c:axPos val="b"/>
        <c:numFmt formatCode="yyyy\-mm\-dd" sourceLinked="1"/>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97694464"/>
        <c:crosses val="autoZero"/>
        <c:auto val="1"/>
        <c:lblOffset val="100"/>
        <c:baseTimeUnit val="days"/>
      </c:dateAx>
      <c:valAx>
        <c:axId val="9769446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9754931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zh-CN"/>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zh-CN" sz="1100" b="1" i="0" u="none" strike="noStrike" kern="1200" spc="0" baseline="0">
                <a:solidFill>
                  <a:schemeClr val="tx1"/>
                </a:solidFill>
                <a:latin typeface="微软雅黑" panose="020B0503020204020204" pitchFamily="34" charset="-122"/>
                <a:ea typeface="微软雅黑" panose="020B0503020204020204" pitchFamily="34" charset="-122"/>
                <a:cs typeface="+mn-cs"/>
              </a:defRPr>
            </a:pPr>
            <a:r>
              <a:rPr lang="zh-CN" altLang="en-US" sz="1100" b="1" dirty="0">
                <a:solidFill>
                  <a:schemeClr val="tx1"/>
                </a:solidFill>
                <a:latin typeface="微软雅黑" panose="020B0503020204020204" pitchFamily="34" charset="-122"/>
                <a:ea typeface="微软雅黑" panose="020B0503020204020204" pitchFamily="34" charset="-122"/>
              </a:rPr>
              <a:t>上市公司实施股权激励计划的规模</a:t>
            </a:r>
          </a:p>
        </c:rich>
      </c:tx>
      <c:layout>
        <c:manualLayout>
          <c:xMode val="edge"/>
          <c:yMode val="edge"/>
          <c:x val="0.23309447098470501"/>
          <c:y val="0"/>
        </c:manualLayout>
      </c:layout>
      <c:spPr>
        <a:noFill/>
        <a:ln>
          <a:noFill/>
        </a:ln>
        <a:effectLst/>
      </c:spPr>
    </c:title>
    <c:plotArea>
      <c:layout>
        <c:manualLayout>
          <c:layoutTarget val="inner"/>
          <c:xMode val="edge"/>
          <c:yMode val="edge"/>
          <c:x val="0.252200311076547"/>
          <c:y val="0.120847017056234"/>
          <c:w val="0.35419823723290006"/>
          <c:h val="0.66894756885807916"/>
        </c:manualLayout>
      </c:layout>
      <c:pieChart>
        <c:varyColors val="1"/>
        <c:ser>
          <c:idx val="0"/>
          <c:order val="0"/>
          <c:tx>
            <c:strRef>
              <c:f>Sheet1!$B$1</c:f>
              <c:strCache>
                <c:ptCount val="1"/>
                <c:pt idx="0">
                  <c:v>销售额</c:v>
                </c:pt>
              </c:strCache>
            </c:strRef>
          </c:tx>
          <c:dPt>
            <c:idx val="0"/>
            <c:spPr>
              <a:solidFill>
                <a:schemeClr val="bg2">
                  <a:lumMod val="75000"/>
                </a:schemeClr>
              </a:solidFill>
              <a:ln w="25400">
                <a:solidFill>
                  <a:schemeClr val="lt1"/>
                </a:solidFill>
              </a:ln>
              <a:effectLst/>
              <a:sp3d contourW="25400">
                <a:contourClr>
                  <a:schemeClr val="lt1"/>
                </a:contourClr>
              </a:sp3d>
            </c:spPr>
          </c:dPt>
          <c:dPt>
            <c:idx val="1"/>
            <c:spPr>
              <a:solidFill>
                <a:schemeClr val="accent2">
                  <a:lumMod val="75000"/>
                </a:schemeClr>
              </a:solidFill>
              <a:ln w="25400">
                <a:solidFill>
                  <a:schemeClr val="lt1"/>
                </a:solidFill>
              </a:ln>
              <a:effectLst/>
              <a:sp3d contourW="25400">
                <a:contourClr>
                  <a:schemeClr val="lt1"/>
                </a:contourClr>
              </a:sp3d>
            </c:spPr>
          </c:dPt>
          <c:dPt>
            <c:idx val="2"/>
            <c:spPr>
              <a:solidFill>
                <a:srgbClr val="EA8C00"/>
              </a:solidFill>
              <a:ln w="25400">
                <a:solidFill>
                  <a:schemeClr val="lt1"/>
                </a:solidFill>
              </a:ln>
              <a:effectLst/>
              <a:sp3d contourW="25400">
                <a:contourClr>
                  <a:schemeClr val="lt1"/>
                </a:contourClr>
              </a:sp3d>
            </c:spPr>
          </c:dPt>
          <c:dPt>
            <c:idx val="3"/>
            <c:spPr>
              <a:solidFill>
                <a:schemeClr val="accent2">
                  <a:lumMod val="40000"/>
                  <a:lumOff val="60000"/>
                </a:schemeClr>
              </a:solidFill>
              <a:ln w="25400">
                <a:solidFill>
                  <a:schemeClr val="lt1"/>
                </a:solidFill>
              </a:ln>
              <a:effectLst/>
              <a:sp3d contourW="25400">
                <a:contourClr>
                  <a:schemeClr val="lt1"/>
                </a:contourClr>
              </a:sp3d>
            </c:spPr>
          </c:dPt>
          <c:dLbls>
            <c:dLbl>
              <c:idx val="1"/>
              <c:layout>
                <c:manualLayout>
                  <c:x val="2.3871051364663203E-2"/>
                  <c:y val="-0.20406906318362703"/>
                </c:manualLayout>
              </c:layout>
              <c:dLblPos val="bestFit"/>
              <c:showPercent val="1"/>
              <c:extLst>
                <c:ext xmlns:c15="http://schemas.microsoft.com/office/drawing/2012/chart" uri="{CE6537A1-D6FC-4f65-9D91-7224C49458BB}">
                  <c15:layout/>
                </c:ext>
              </c:extLst>
            </c:dLbl>
            <c:dLbl>
              <c:idx val="3"/>
              <c:layout>
                <c:manualLayout>
                  <c:x val="2.1728997753161099E-2"/>
                  <c:y val="0.104503008173747"/>
                </c:manualLayout>
              </c:layout>
              <c:dLblPos val="bestFit"/>
              <c:showPercent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bestFit"/>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X≤1%</c:v>
                </c:pt>
                <c:pt idx="1">
                  <c:v>1%＜X≤3%</c:v>
                </c:pt>
                <c:pt idx="2">
                  <c:v>3%＜X≤5%</c:v>
                </c:pt>
                <c:pt idx="3">
                  <c:v>X≥5%</c:v>
                </c:pt>
              </c:strCache>
            </c:strRef>
          </c:cat>
          <c:val>
            <c:numRef>
              <c:f>Sheet1!$B$2:$B$5</c:f>
              <c:numCache>
                <c:formatCode>General</c:formatCode>
                <c:ptCount val="4"/>
                <c:pt idx="0">
                  <c:v>256</c:v>
                </c:pt>
                <c:pt idx="1">
                  <c:v>488</c:v>
                </c:pt>
                <c:pt idx="2">
                  <c:v>151</c:v>
                </c:pt>
                <c:pt idx="3">
                  <c:v>50</c:v>
                </c:pt>
              </c:numCache>
            </c:numRef>
          </c:val>
        </c:ser>
        <c:dLbls/>
        <c:firstSliceAng val="0"/>
      </c:pieChart>
      <c:spPr>
        <a:noFill/>
        <a:ln>
          <a:noFill/>
        </a:ln>
        <a:effectLst/>
      </c:spPr>
    </c:plotArea>
    <c:legend>
      <c:legendPos val="r"/>
      <c:layout>
        <c:manualLayout>
          <c:xMode val="edge"/>
          <c:yMode val="edge"/>
          <c:x val="0.63284616524089909"/>
          <c:y val="0.21519213670430304"/>
          <c:w val="0.19783931415028003"/>
          <c:h val="0.38169799942298105"/>
        </c:manualLayout>
      </c:layout>
      <c:spPr>
        <a:noFill/>
        <a:ln>
          <a:noFill/>
        </a:ln>
        <a:effectLst/>
      </c:spPr>
      <c:txPr>
        <a:bodyPr rot="0" spcFirstLastPara="1" vertOverflow="ellipsis" vert="horz" wrap="square" anchor="ctr" anchorCtr="1"/>
        <a:lstStyle/>
        <a:p>
          <a:pPr>
            <a:defRPr lang="zh-CN" sz="1195"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
    <c:plotVisOnly val="1"/>
    <c:dispBlanksAs val="zero"/>
  </c:chart>
  <c:spPr>
    <a:noFill/>
    <a:ln>
      <a:noFill/>
    </a:ln>
    <a:effectLst/>
  </c:spPr>
  <c:txPr>
    <a:bodyPr/>
    <a:lstStyle/>
    <a:p>
      <a:pPr>
        <a:defRPr lang="zh-CN"/>
      </a:pPr>
      <a:endParaRPr lang="zh-CN"/>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0.91262</cdr:x>
      <cdr:y>0.7931</cdr:y>
    </cdr:from>
    <cdr:to>
      <cdr:x>0.96757</cdr:x>
      <cdr:y>0.92574</cdr:y>
    </cdr:to>
    <cdr:sp macro="" textlink="">
      <cdr:nvSpPr>
        <cdr:cNvPr id="2" name="矩形 1"/>
        <cdr:cNvSpPr/>
      </cdr:nvSpPr>
      <cdr:spPr>
        <a:xfrm xmlns:a="http://schemas.openxmlformats.org/drawingml/2006/main">
          <a:off x="6768930" y="1656223"/>
          <a:ext cx="407566" cy="276999"/>
        </a:xfrm>
        <a:prstGeom xmlns:a="http://schemas.openxmlformats.org/drawingml/2006/main" prst="rect">
          <a:avLst/>
        </a:prstGeom>
        <a:noFill xmlns:a="http://schemas.openxmlformats.org/drawingml/2006/main"/>
      </cdr:spPr>
      <cdr:txBody>
        <a:bodyPr xmlns:a="http://schemas.openxmlformats.org/drawingml/2006/main" vertOverflow="clip" vert="horz" wrap="square" lIns="0" tIns="0" rIns="0" bIns="0" rtlCol="0" anchor="t" anchorCtr="0">
          <a:spAutoFit/>
        </a:bodyPr>
        <a:lstStyle xmlns:a="http://schemas.openxmlformats.org/drawingml/2006/main"/>
        <a:p xmlns:a="http://schemas.openxmlformats.org/drawingml/2006/main">
          <a:r>
            <a:rPr lang="en-US" altLang="zh-CN" sz="900" dirty="0" smtClean="0">
              <a:latin typeface="微软雅黑" panose="020B0503020204020204" pitchFamily="34" charset="-122"/>
              <a:ea typeface="微软雅黑" panose="020B0503020204020204" pitchFamily="34" charset="-122"/>
            </a:rPr>
            <a:t>Q2</a:t>
          </a:r>
        </a:p>
        <a:p xmlns:a="http://schemas.openxmlformats.org/drawingml/2006/main">
          <a:endParaRPr lang="zh-CN" altLang="en-US" sz="900" dirty="0">
            <a:latin typeface="微软雅黑" panose="020B0503020204020204" pitchFamily="34" charset="-122"/>
            <a:ea typeface="微软雅黑" panose="020B0503020204020204" pitchFamily="34" charset="-122"/>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0.44899</cdr:x>
      <cdr:y>0.07267</cdr:y>
    </cdr:from>
    <cdr:to>
      <cdr:x>0.58803</cdr:x>
      <cdr:y>0.15686</cdr:y>
    </cdr:to>
    <cdr:sp macro="" textlink="">
      <cdr:nvSpPr>
        <cdr:cNvPr id="7" name="文本框 23"/>
        <cdr:cNvSpPr txBox="1"/>
      </cdr:nvSpPr>
      <cdr:spPr>
        <a:xfrm xmlns:a="http://schemas.openxmlformats.org/drawingml/2006/main">
          <a:off x="3491822" y="172688"/>
          <a:ext cx="1081331" cy="2000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zh-CN" altLang="en-US" sz="700" dirty="0" smtClean="0">
              <a:latin typeface="微软雅黑" panose="020B0503020204020204" pitchFamily="34" charset="-122"/>
              <a:ea typeface="微软雅黑" panose="020B0503020204020204" pitchFamily="34" charset="-122"/>
            </a:rPr>
            <a:t>第三期期权激励计划</a:t>
          </a:r>
          <a:endParaRPr lang="zh-CN" altLang="en-US" sz="700" dirty="0">
            <a:latin typeface="微软雅黑" panose="020B0503020204020204" pitchFamily="34" charset="-122"/>
            <a:ea typeface="微软雅黑" panose="020B0503020204020204" pitchFamily="34" charset="-122"/>
          </a:endParaRPr>
        </a:p>
      </cdr:txBody>
    </cdr:sp>
  </cdr:relSizeAnchor>
  <cdr:relSizeAnchor xmlns:cdr="http://schemas.openxmlformats.org/drawingml/2006/chartDrawing">
    <cdr:from>
      <cdr:x>0.60127</cdr:x>
      <cdr:y>0.0465</cdr:y>
    </cdr:from>
    <cdr:to>
      <cdr:x>0.74031</cdr:x>
      <cdr:y>0.13069</cdr:y>
    </cdr:to>
    <cdr:sp macro="" textlink="">
      <cdr:nvSpPr>
        <cdr:cNvPr id="8" name="文本框 23"/>
        <cdr:cNvSpPr txBox="1"/>
      </cdr:nvSpPr>
      <cdr:spPr>
        <a:xfrm xmlns:a="http://schemas.openxmlformats.org/drawingml/2006/main">
          <a:off x="4676135" y="110505"/>
          <a:ext cx="1081331" cy="2000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zh-CN" altLang="en-US" sz="700" dirty="0" smtClean="0">
              <a:latin typeface="微软雅黑" panose="020B0503020204020204" pitchFamily="34" charset="-122"/>
              <a:ea typeface="微软雅黑" panose="020B0503020204020204" pitchFamily="34" charset="-122"/>
            </a:rPr>
            <a:t>第四期期权激励计划</a:t>
          </a:r>
          <a:endParaRPr lang="zh-CN" altLang="en-US" sz="700" dirty="0">
            <a:latin typeface="微软雅黑" panose="020B0503020204020204" pitchFamily="34" charset="-122"/>
            <a:ea typeface="微软雅黑" panose="020B0503020204020204" pitchFamily="34" charset="-122"/>
          </a:endParaRPr>
        </a:p>
      </cdr:txBody>
    </cdr:sp>
  </cdr:relSizeAnchor>
  <cdr:relSizeAnchor xmlns:cdr="http://schemas.openxmlformats.org/drawingml/2006/chartDrawing">
    <cdr:from>
      <cdr:x>0.68519</cdr:x>
      <cdr:y>0.62183</cdr:y>
    </cdr:from>
    <cdr:to>
      <cdr:x>0.82423</cdr:x>
      <cdr:y>0.70602</cdr:y>
    </cdr:to>
    <cdr:sp macro="" textlink="">
      <cdr:nvSpPr>
        <cdr:cNvPr id="9" name="文本框 23"/>
        <cdr:cNvSpPr txBox="1"/>
      </cdr:nvSpPr>
      <cdr:spPr>
        <a:xfrm xmlns:a="http://schemas.openxmlformats.org/drawingml/2006/main">
          <a:off x="5328740" y="1477685"/>
          <a:ext cx="1081331" cy="2000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zh-CN" altLang="en-US" sz="700" dirty="0" smtClean="0">
              <a:latin typeface="微软雅黑" panose="020B0503020204020204" pitchFamily="34" charset="-122"/>
              <a:ea typeface="微软雅黑" panose="020B0503020204020204" pitchFamily="34" charset="-122"/>
            </a:rPr>
            <a:t>第五期期权激励计划</a:t>
          </a:r>
          <a:endParaRPr lang="zh-CN" altLang="en-US" sz="700" dirty="0">
            <a:latin typeface="微软雅黑" panose="020B0503020204020204" pitchFamily="34" charset="-122"/>
            <a:ea typeface="微软雅黑" panose="020B0503020204020204" pitchFamily="34" charset="-122"/>
          </a:endParaRPr>
        </a:p>
      </cdr:txBody>
    </cdr:sp>
  </cdr:relSizeAnchor>
  <cdr:relSizeAnchor xmlns:cdr="http://schemas.openxmlformats.org/drawingml/2006/chartDrawing">
    <cdr:from>
      <cdr:x>0.80087</cdr:x>
      <cdr:y>0.04326</cdr:y>
    </cdr:from>
    <cdr:to>
      <cdr:x>0.8842</cdr:x>
      <cdr:y>0.17278</cdr:y>
    </cdr:to>
    <cdr:sp macro="" textlink="">
      <cdr:nvSpPr>
        <cdr:cNvPr id="10" name="文本框 23"/>
        <cdr:cNvSpPr txBox="1"/>
      </cdr:nvSpPr>
      <cdr:spPr>
        <a:xfrm xmlns:a="http://schemas.openxmlformats.org/drawingml/2006/main">
          <a:off x="6228405" y="102810"/>
          <a:ext cx="64809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zh-CN" altLang="en-US" sz="700" dirty="0" smtClean="0">
              <a:latin typeface="微软雅黑" panose="020B0503020204020204" pitchFamily="34" charset="-122"/>
              <a:ea typeface="微软雅黑" panose="020B0503020204020204" pitchFamily="34" charset="-122"/>
            </a:rPr>
            <a:t>第六期限制性股票计划</a:t>
          </a:r>
          <a:endParaRPr lang="zh-CN" altLang="en-US" sz="700" dirty="0">
            <a:latin typeface="微软雅黑" panose="020B0503020204020204" pitchFamily="34" charset="-122"/>
            <a:ea typeface="微软雅黑" panose="020B0503020204020204" pitchFamily="34" charset="-122"/>
          </a:endParaRPr>
        </a:p>
      </cdr:txBody>
    </cdr:sp>
  </cdr:relSizeAnchor>
  <cdr:relSizeAnchor xmlns:cdr="http://schemas.openxmlformats.org/drawingml/2006/chartDrawing">
    <cdr:from>
      <cdr:x>0.88559</cdr:x>
      <cdr:y>0.0346</cdr:y>
    </cdr:from>
    <cdr:to>
      <cdr:x>1</cdr:x>
      <cdr:y>0.16412</cdr:y>
    </cdr:to>
    <cdr:sp macro="" textlink="">
      <cdr:nvSpPr>
        <cdr:cNvPr id="11" name="文本框 23"/>
        <cdr:cNvSpPr txBox="1"/>
      </cdr:nvSpPr>
      <cdr:spPr>
        <a:xfrm xmlns:a="http://schemas.openxmlformats.org/drawingml/2006/main">
          <a:off x="6887337" y="82217"/>
          <a:ext cx="88974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zh-CN" altLang="en-US" sz="700" dirty="0" smtClean="0">
              <a:latin typeface="微软雅黑" panose="020B0503020204020204" pitchFamily="34" charset="-122"/>
              <a:ea typeface="微软雅黑" panose="020B0503020204020204" pitchFamily="34" charset="-122"/>
            </a:rPr>
            <a:t>第</a:t>
          </a:r>
          <a:r>
            <a:rPr lang="zh-CN" altLang="en-US" sz="700" dirty="0">
              <a:latin typeface="微软雅黑" panose="020B0503020204020204" pitchFamily="34" charset="-122"/>
              <a:ea typeface="微软雅黑" panose="020B0503020204020204" pitchFamily="34" charset="-122"/>
            </a:rPr>
            <a:t>七</a:t>
          </a:r>
          <a:r>
            <a:rPr lang="zh-CN" altLang="en-US" sz="700" dirty="0" smtClean="0">
              <a:latin typeface="微软雅黑" panose="020B0503020204020204" pitchFamily="34" charset="-122"/>
              <a:ea typeface="微软雅黑" panose="020B0503020204020204" pitchFamily="34" charset="-122"/>
            </a:rPr>
            <a:t>期限制性股票与期权计划</a:t>
          </a:r>
          <a:endParaRPr lang="zh-CN" altLang="en-US" sz="700" dirty="0">
            <a:latin typeface="微软雅黑" panose="020B0503020204020204" pitchFamily="34" charset="-122"/>
            <a:ea typeface="微软雅黑" panose="020B0503020204020204" pitchFamily="34" charset="-122"/>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1520C0-01D3-4D5D-93F5-105169432D55}" type="datetimeFigureOut">
              <a:rPr lang="zh-CN" altLang="en-US" smtClean="0"/>
              <a:pPr/>
              <a:t>2018/8/13</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DCFB44-9904-4E48-87C4-70423218CD68}" type="slidenum">
              <a:rPr lang="zh-CN" altLang="en-US" smtClean="0"/>
              <a:pPr/>
              <a:t>‹#›</a:t>
            </a:fld>
            <a:endParaRPr lang="zh-CN" altLang="en-US"/>
          </a:p>
        </p:txBody>
      </p:sp>
    </p:spTree>
    <p:extLst>
      <p:ext uri="{BB962C8B-B14F-4D97-AF65-F5344CB8AC3E}">
        <p14:creationId xmlns:p14="http://schemas.microsoft.com/office/powerpoint/2010/main" xmlns="" val="35830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DCFB44-9904-4E48-87C4-70423218CD68}" type="slidenum">
              <a:rPr lang="zh-CN" altLang="en-US" smtClean="0"/>
              <a:pPr/>
              <a:t>2</a:t>
            </a:fld>
            <a:endParaRPr lang="zh-CN" altLang="en-US"/>
          </a:p>
        </p:txBody>
      </p:sp>
    </p:spTree>
    <p:extLst>
      <p:ext uri="{BB962C8B-B14F-4D97-AF65-F5344CB8AC3E}">
        <p14:creationId xmlns:p14="http://schemas.microsoft.com/office/powerpoint/2010/main" xmlns="" val="30205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DCFB44-9904-4E48-87C4-70423218CD68}" type="slidenum">
              <a:rPr lang="zh-CN" altLang="en-US" smtClean="0"/>
              <a:pPr/>
              <a:t>12</a:t>
            </a:fld>
            <a:endParaRPr lang="zh-CN" altLang="en-US"/>
          </a:p>
        </p:txBody>
      </p:sp>
    </p:spTree>
    <p:extLst>
      <p:ext uri="{BB962C8B-B14F-4D97-AF65-F5344CB8AC3E}">
        <p14:creationId xmlns:p14="http://schemas.microsoft.com/office/powerpoint/2010/main" xmlns="" val="504621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CFB44-9904-4E48-87C4-70423218CD68}" type="slidenum">
              <a:rPr lang="zh-CN" altLang="en-US" smtClean="0"/>
              <a:pPr/>
              <a:t>14</a:t>
            </a:fld>
            <a:endParaRPr lang="zh-CN" altLang="en-US"/>
          </a:p>
        </p:txBody>
      </p:sp>
    </p:spTree>
    <p:extLst>
      <p:ext uri="{BB962C8B-B14F-4D97-AF65-F5344CB8AC3E}">
        <p14:creationId xmlns:p14="http://schemas.microsoft.com/office/powerpoint/2010/main" xmlns="" val="1000091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CFB44-9904-4E48-87C4-70423218CD68}" type="slidenum">
              <a:rPr lang="zh-CN" altLang="en-US" smtClean="0"/>
              <a:pPr/>
              <a:t>15</a:t>
            </a:fld>
            <a:endParaRPr lang="zh-CN" altLang="en-US"/>
          </a:p>
        </p:txBody>
      </p:sp>
    </p:spTree>
    <p:extLst>
      <p:ext uri="{BB962C8B-B14F-4D97-AF65-F5344CB8AC3E}">
        <p14:creationId xmlns:p14="http://schemas.microsoft.com/office/powerpoint/2010/main" xmlns="" val="3878080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CFB44-9904-4E48-87C4-70423218CD68}" type="slidenum">
              <a:rPr lang="zh-CN" altLang="en-US" smtClean="0"/>
              <a:pPr/>
              <a:t>16</a:t>
            </a:fld>
            <a:endParaRPr lang="zh-CN" altLang="en-US"/>
          </a:p>
        </p:txBody>
      </p:sp>
    </p:spTree>
    <p:extLst>
      <p:ext uri="{BB962C8B-B14F-4D97-AF65-F5344CB8AC3E}">
        <p14:creationId xmlns:p14="http://schemas.microsoft.com/office/powerpoint/2010/main" xmlns="" val="2406566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CFB44-9904-4E48-87C4-70423218CD68}" type="slidenum">
              <a:rPr lang="zh-CN" altLang="en-US" smtClean="0"/>
              <a:pPr/>
              <a:t>17</a:t>
            </a:fld>
            <a:endParaRPr lang="zh-CN" altLang="en-US"/>
          </a:p>
        </p:txBody>
      </p:sp>
    </p:spTree>
    <p:extLst>
      <p:ext uri="{BB962C8B-B14F-4D97-AF65-F5344CB8AC3E}">
        <p14:creationId xmlns:p14="http://schemas.microsoft.com/office/powerpoint/2010/main" xmlns="" val="1573265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DCFB44-9904-4E48-87C4-70423218CD68}" type="slidenum">
              <a:rPr lang="zh-CN" altLang="en-US" smtClean="0"/>
              <a:pPr/>
              <a:t>18</a:t>
            </a:fld>
            <a:endParaRPr lang="zh-CN" altLang="en-US"/>
          </a:p>
        </p:txBody>
      </p:sp>
    </p:spTree>
    <p:extLst>
      <p:ext uri="{BB962C8B-B14F-4D97-AF65-F5344CB8AC3E}">
        <p14:creationId xmlns:p14="http://schemas.microsoft.com/office/powerpoint/2010/main" xmlns="" val="22324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DCFB44-9904-4E48-87C4-70423218CD68}" type="slidenum">
              <a:rPr lang="zh-CN" altLang="en-US" smtClean="0"/>
              <a:pPr/>
              <a:t>19</a:t>
            </a:fld>
            <a:endParaRPr lang="zh-CN" altLang="en-US"/>
          </a:p>
        </p:txBody>
      </p:sp>
    </p:spTree>
    <p:extLst>
      <p:ext uri="{BB962C8B-B14F-4D97-AF65-F5344CB8AC3E}">
        <p14:creationId xmlns:p14="http://schemas.microsoft.com/office/powerpoint/2010/main" xmlns="" val="1842421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DCFB44-9904-4E48-87C4-70423218CD68}" type="slidenum">
              <a:rPr lang="zh-CN" altLang="en-US" smtClean="0"/>
              <a:pPr/>
              <a:t>22</a:t>
            </a:fld>
            <a:endParaRPr lang="zh-CN" altLang="en-US"/>
          </a:p>
        </p:txBody>
      </p:sp>
    </p:spTree>
    <p:extLst>
      <p:ext uri="{BB962C8B-B14F-4D97-AF65-F5344CB8AC3E}">
        <p14:creationId xmlns:p14="http://schemas.microsoft.com/office/powerpoint/2010/main" xmlns="" val="3011461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DCFB44-9904-4E48-87C4-70423218CD68}" type="slidenum">
              <a:rPr lang="zh-CN" altLang="en-US" smtClean="0"/>
              <a:pPr/>
              <a:t>30</a:t>
            </a:fld>
            <a:endParaRPr lang="zh-CN" altLang="en-US"/>
          </a:p>
        </p:txBody>
      </p:sp>
    </p:spTree>
    <p:extLst>
      <p:ext uri="{BB962C8B-B14F-4D97-AF65-F5344CB8AC3E}">
        <p14:creationId xmlns:p14="http://schemas.microsoft.com/office/powerpoint/2010/main" xmlns="" val="433199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DCFB44-9904-4E48-87C4-70423218CD68}" type="slidenum">
              <a:rPr lang="zh-CN" altLang="en-US" smtClean="0"/>
              <a:pPr/>
              <a:t>33</a:t>
            </a:fld>
            <a:endParaRPr lang="zh-CN" altLang="en-US"/>
          </a:p>
        </p:txBody>
      </p:sp>
    </p:spTree>
    <p:extLst>
      <p:ext uri="{BB962C8B-B14F-4D97-AF65-F5344CB8AC3E}">
        <p14:creationId xmlns:p14="http://schemas.microsoft.com/office/powerpoint/2010/main" xmlns="" val="2169903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DCFB44-9904-4E48-87C4-70423218CD68}" type="slidenum">
              <a:rPr lang="zh-CN" altLang="en-US" smtClean="0"/>
              <a:pPr/>
              <a:t>3</a:t>
            </a:fld>
            <a:endParaRPr lang="zh-CN" altLang="en-US"/>
          </a:p>
        </p:txBody>
      </p:sp>
    </p:spTree>
    <p:extLst>
      <p:ext uri="{BB962C8B-B14F-4D97-AF65-F5344CB8AC3E}">
        <p14:creationId xmlns:p14="http://schemas.microsoft.com/office/powerpoint/2010/main" xmlns="" val="111744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明确限制比例</a:t>
            </a:r>
          </a:p>
        </p:txBody>
      </p:sp>
    </p:spTree>
    <p:extLst>
      <p:ext uri="{BB962C8B-B14F-4D97-AF65-F5344CB8AC3E}">
        <p14:creationId xmlns:p14="http://schemas.microsoft.com/office/powerpoint/2010/main" xmlns="" val="1638525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（1）市场条件是指行权价格、可行权条件以及行权可能性与权益工具的市场价格相关的业绩条件，如股份支付协议中关于股价至少上升至何种水平，职工或其他方可相应取得多少股份的规定。</a:t>
            </a:r>
          </a:p>
          <a:p>
            <a:r>
              <a:rPr lang="zh-CN" altLang="en-US" dirty="0"/>
              <a:t>市场条件是否得到满足不影响企业对预计可行权情况的估计。对于可行权条件为市场条件的股份支付，只要职工满足了其他所有非市场条件（如利润增长率、服务期限等），企业就应当确认已取得的服务。</a:t>
            </a:r>
          </a:p>
          <a:p>
            <a:r>
              <a:rPr lang="zh-CN" altLang="en-US" dirty="0"/>
              <a:t>（2）非市场条件是指除市场条件之外的其他业绩条件，如股份支付协议中关于达到最低盈利目标或销售目标才可行权的规定。</a:t>
            </a:r>
          </a:p>
          <a:p>
            <a:r>
              <a:rPr lang="zh-CN" altLang="en-US" dirty="0"/>
              <a:t>股份支付存在非可行权条件的，只要职工满足了非市场条件（如利润增长率、服务期限等），企业就应当确认已取得的服务。即非市场条件是否得到满足影响企业对预计可行权情况的估计。即没有满足非市场条件时，不应确认相关费用。</a:t>
            </a:r>
          </a:p>
        </p:txBody>
      </p:sp>
    </p:spTree>
    <p:extLst>
      <p:ext uri="{BB962C8B-B14F-4D97-AF65-F5344CB8AC3E}">
        <p14:creationId xmlns:p14="http://schemas.microsoft.com/office/powerpoint/2010/main" xmlns="" val="2180746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xmlns="" val="3178221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xmlns="" val="1903876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nSpc>
                <a:spcPct val="150000"/>
              </a:lnSpc>
            </a:pPr>
            <a:r>
              <a:rPr lang="zh-CN" altLang="en-US" sz="1200" b="1" dirty="0" smtClean="0">
                <a:latin typeface="微软雅黑" panose="020B0503020204020204" pitchFamily="34" charset="-122"/>
                <a:ea typeface="微软雅黑" panose="020B0503020204020204" pitchFamily="34" charset="-122"/>
              </a:rPr>
              <a:t>注意</a:t>
            </a:r>
            <a:r>
              <a:rPr lang="en-US" altLang="zh-CN" sz="1200" b="1" dirty="0" smtClean="0">
                <a:latin typeface="微软雅黑" panose="020B0503020204020204" pitchFamily="34" charset="-122"/>
                <a:ea typeface="微软雅黑" panose="020B0503020204020204" pitchFamily="34" charset="-122"/>
              </a:rPr>
              <a:t>1</a:t>
            </a:r>
            <a:r>
              <a:rPr lang="zh-CN" altLang="en-US" sz="1200" b="1"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 </a:t>
            </a:r>
            <a:r>
              <a:rPr lang="zh-CN" altLang="zh-CN" sz="1200" dirty="0" smtClean="0">
                <a:latin typeface="微软雅黑" panose="020B0503020204020204" pitchFamily="34" charset="-122"/>
                <a:ea typeface="微软雅黑" panose="020B0503020204020204" pitchFamily="34" charset="-122"/>
              </a:rPr>
              <a:t>授权日</a:t>
            </a:r>
            <a:r>
              <a:rPr lang="zh-CN" altLang="en-US" sz="1200" dirty="0" smtClean="0">
                <a:latin typeface="微软雅黑" panose="020B0503020204020204" pitchFamily="34" charset="-122"/>
                <a:ea typeface="微软雅黑" panose="020B0503020204020204" pitchFamily="34" charset="-122"/>
              </a:rPr>
              <a:t>可立即行</a:t>
            </a:r>
            <a:r>
              <a:rPr lang="zh-CN" altLang="zh-CN" sz="1200" dirty="0" smtClean="0">
                <a:latin typeface="微软雅黑" panose="020B0503020204020204" pitchFamily="34" charset="-122"/>
                <a:ea typeface="微软雅黑" panose="020B0503020204020204" pitchFamily="34" charset="-122"/>
              </a:rPr>
              <a:t>权</a:t>
            </a:r>
            <a:r>
              <a:rPr lang="zh-CN" altLang="en-US" sz="1200" dirty="0" smtClean="0">
                <a:latin typeface="微软雅黑" panose="020B0503020204020204" pitchFamily="34" charset="-122"/>
                <a:ea typeface="微软雅黑" panose="020B0503020204020204" pitchFamily="34" charset="-122"/>
              </a:rPr>
              <a:t>的</a:t>
            </a:r>
            <a:r>
              <a:rPr lang="zh-CN"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无等待期，按</a:t>
            </a:r>
            <a:r>
              <a:rPr lang="zh-CN" altLang="zh-CN" sz="1200" dirty="0" smtClean="0">
                <a:latin typeface="微软雅黑" panose="020B0503020204020204" pitchFamily="34" charset="-122"/>
                <a:ea typeface="微软雅黑" panose="020B0503020204020204" pitchFamily="34" charset="-122"/>
              </a:rPr>
              <a:t>授予日权益工具的公允价值计量</a:t>
            </a:r>
            <a:r>
              <a:rPr lang="zh-CN" altLang="en-US" sz="1200" dirty="0" smtClean="0">
                <a:latin typeface="微软雅黑" panose="020B0503020204020204" pitchFamily="34" charset="-122"/>
                <a:ea typeface="微软雅黑" panose="020B0503020204020204" pitchFamily="34" charset="-122"/>
              </a:rPr>
              <a:t>，将</a:t>
            </a:r>
            <a:r>
              <a:rPr lang="zh-CN" altLang="zh-CN" sz="1200" dirty="0" smtClean="0">
                <a:latin typeface="微软雅黑" panose="020B0503020204020204" pitchFamily="34" charset="-122"/>
                <a:ea typeface="微软雅黑" panose="020B0503020204020204" pitchFamily="34" charset="-122"/>
              </a:rPr>
              <a:t>取得的服务计入相关成本或费用和资本公积</a:t>
            </a:r>
            <a:r>
              <a:rPr lang="zh-CN" altLang="en-US" sz="1200" dirty="0" smtClean="0">
                <a:latin typeface="微软雅黑" panose="020B0503020204020204" pitchFamily="34" charset="-122"/>
                <a:ea typeface="微软雅黑" panose="020B0503020204020204" pitchFamily="34" charset="-122"/>
              </a:rPr>
              <a:t>（股本溢价）。</a:t>
            </a:r>
            <a:endParaRPr lang="en-US" altLang="zh-CN" dirty="0" smtClean="0"/>
          </a:p>
          <a:p>
            <a:r>
              <a:rPr lang="zh-CN" altLang="en-US" b="1" dirty="0" smtClean="0"/>
              <a:t>注意问题</a:t>
            </a:r>
            <a:r>
              <a:rPr lang="en-US" altLang="zh-CN" b="1" dirty="0" smtClean="0"/>
              <a:t>2</a:t>
            </a:r>
            <a:r>
              <a:rPr lang="zh-CN" altLang="en-US" b="1" dirty="0" smtClean="0"/>
              <a:t>：</a:t>
            </a:r>
            <a:endParaRPr lang="zh-CN" altLang="en-US" b="1" dirty="0"/>
          </a:p>
          <a:p>
            <a:r>
              <a:rPr lang="zh-CN" altLang="en-US" dirty="0"/>
              <a:t>（1）确定等待期长度。</a:t>
            </a:r>
          </a:p>
          <a:p>
            <a:r>
              <a:rPr lang="zh-CN" altLang="en-US" dirty="0"/>
              <a:t>（2）等待期长度确定后,在等待期内每个资产负债表日,企业应当根据最新取得的可行权职工人数变动等后续信息做出最佳估计,修正预计可行权的权益工具数量。业绩条件为非市场条件的,如果后续信息表明需要调整对可行权情况的估计的,应对前期估计进行修改。在可行权日,最终预计可行权权益工具的数量应当与实际可行权工具的数量一致。</a:t>
            </a:r>
          </a:p>
          <a:p>
            <a:r>
              <a:rPr lang="zh-CN" altLang="en-US" dirty="0"/>
              <a:t>（3）计算截至当期累计应确认的成本费用金额,再减去前期累计已确认金额,作为当期应确认的成本费用金额。对于附有市场条件的股份支付,只要职工满足了其他所有非市场条件,企业就应当确认已取得的服务。</a:t>
            </a:r>
          </a:p>
        </p:txBody>
      </p:sp>
    </p:spTree>
    <p:extLst>
      <p:ext uri="{BB962C8B-B14F-4D97-AF65-F5344CB8AC3E}">
        <p14:creationId xmlns:p14="http://schemas.microsoft.com/office/powerpoint/2010/main" xmlns="" val="1838533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一次授予、分期行权会计处理特别之处</a:t>
            </a:r>
          </a:p>
          <a:p>
            <a:r>
              <a:rPr lang="zh-CN" altLang="en-US" dirty="0"/>
              <a:t>　　“一次授予、分期行权”，即在授予日一次授予给员工若干权益工具，之后每年分批达到可行权。每个批次是否可行权的结果通常是相对独立的，即每一期是否达到可行权条件并不会直接决定其他几期是否能够达到可行权条件，在会计处理时应将其作为几个独立的股份支付计划处理。同时，公司一般会要求员工在授予的权益工具可行权时仍然在职，这实际上是隐含了一个服务条款，即员工需服务至可行权日。</a:t>
            </a:r>
          </a:p>
          <a:p>
            <a:r>
              <a:rPr lang="zh-CN" altLang="en-US" dirty="0"/>
              <a:t>　　如果第一部分未达到业绩条件并不会直接导致后面各部分不能达到业绩条件，因此每部分作为一个独立的股份支付计划处理，分别计算每个计划授予日的单位公允价值，而要求职工各部分行权时在职，则隐含了服务条款，即第一部分股票期权要求职工必须在公司服务一年，第二部分股票期权要求职工必须在公司服务两年，第三部分股票期权要求职工必须在公司服务三年，因此第一个计划的等待期是一年，第二个计划的等待期是两年，第三个计划的等待期是三年，根据每个计划授予日的单位公允价值估计的期权费用，在其相应的等待期内按照该计划在某会计期间内等待期长度占整个等待期长度的比例进行分摊。</a:t>
            </a:r>
          </a:p>
        </p:txBody>
      </p:sp>
    </p:spTree>
    <p:extLst>
      <p:ext uri="{BB962C8B-B14F-4D97-AF65-F5344CB8AC3E}">
        <p14:creationId xmlns:p14="http://schemas.microsoft.com/office/powerpoint/2010/main" xmlns="" val="2030494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xmlns="" val="689149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xmlns="" val="2490214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nSpc>
                <a:spcPct val="150000"/>
              </a:lnSpc>
            </a:pPr>
            <a:r>
              <a:rPr lang="zh-CN" altLang="en-US" sz="1200" b="1" dirty="0" smtClean="0">
                <a:latin typeface="微软雅黑" panose="020B0503020204020204" pitchFamily="34" charset="-122"/>
                <a:ea typeface="微软雅黑" panose="020B0503020204020204" pitchFamily="34" charset="-122"/>
              </a:rPr>
              <a:t>注意</a:t>
            </a:r>
            <a:r>
              <a:rPr lang="en-US" altLang="zh-CN" sz="1200" b="1" dirty="0" smtClean="0">
                <a:latin typeface="微软雅黑" panose="020B0503020204020204" pitchFamily="34" charset="-122"/>
                <a:ea typeface="微软雅黑" panose="020B0503020204020204" pitchFamily="34" charset="-122"/>
              </a:rPr>
              <a:t>1</a:t>
            </a:r>
            <a:r>
              <a:rPr lang="zh-CN" altLang="en-US" sz="1200" b="1"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 </a:t>
            </a:r>
            <a:r>
              <a:rPr lang="zh-CN" altLang="zh-CN" sz="1200" dirty="0" smtClean="0">
                <a:latin typeface="微软雅黑" panose="020B0503020204020204" pitchFamily="34" charset="-122"/>
                <a:ea typeface="微软雅黑" panose="020B0503020204020204" pitchFamily="34" charset="-122"/>
              </a:rPr>
              <a:t>授权日</a:t>
            </a:r>
            <a:r>
              <a:rPr lang="zh-CN" altLang="en-US" sz="1200" dirty="0" smtClean="0">
                <a:latin typeface="微软雅黑" panose="020B0503020204020204" pitchFamily="34" charset="-122"/>
                <a:ea typeface="微软雅黑" panose="020B0503020204020204" pitchFamily="34" charset="-122"/>
              </a:rPr>
              <a:t>可立即行</a:t>
            </a:r>
            <a:r>
              <a:rPr lang="zh-CN" altLang="zh-CN" sz="1200" dirty="0" smtClean="0">
                <a:latin typeface="微软雅黑" panose="020B0503020204020204" pitchFamily="34" charset="-122"/>
                <a:ea typeface="微软雅黑" panose="020B0503020204020204" pitchFamily="34" charset="-122"/>
              </a:rPr>
              <a:t>权</a:t>
            </a:r>
            <a:r>
              <a:rPr lang="zh-CN" altLang="en-US" sz="1200" dirty="0" smtClean="0">
                <a:latin typeface="微软雅黑" panose="020B0503020204020204" pitchFamily="34" charset="-122"/>
                <a:ea typeface="微软雅黑" panose="020B0503020204020204" pitchFamily="34" charset="-122"/>
              </a:rPr>
              <a:t>的</a:t>
            </a:r>
            <a:r>
              <a:rPr lang="zh-CN"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无等待期，按</a:t>
            </a:r>
            <a:r>
              <a:rPr lang="zh-CN" altLang="zh-CN" sz="1200" dirty="0" smtClean="0">
                <a:latin typeface="微软雅黑" panose="020B0503020204020204" pitchFamily="34" charset="-122"/>
                <a:ea typeface="微软雅黑" panose="020B0503020204020204" pitchFamily="34" charset="-122"/>
              </a:rPr>
              <a:t>授予日权益工具的公允价值计量</a:t>
            </a:r>
            <a:r>
              <a:rPr lang="zh-CN" altLang="en-US" sz="1200" dirty="0" smtClean="0">
                <a:latin typeface="微软雅黑" panose="020B0503020204020204" pitchFamily="34" charset="-122"/>
                <a:ea typeface="微软雅黑" panose="020B0503020204020204" pitchFamily="34" charset="-122"/>
              </a:rPr>
              <a:t>，将</a:t>
            </a:r>
            <a:r>
              <a:rPr lang="zh-CN" altLang="zh-CN" sz="1200" dirty="0" smtClean="0">
                <a:latin typeface="微软雅黑" panose="020B0503020204020204" pitchFamily="34" charset="-122"/>
                <a:ea typeface="微软雅黑" panose="020B0503020204020204" pitchFamily="34" charset="-122"/>
              </a:rPr>
              <a:t>取得的服务计入相关成本或费用和资本公积</a:t>
            </a:r>
            <a:r>
              <a:rPr lang="zh-CN" altLang="en-US" sz="1200" dirty="0" smtClean="0">
                <a:latin typeface="微软雅黑" panose="020B0503020204020204" pitchFamily="34" charset="-122"/>
                <a:ea typeface="微软雅黑" panose="020B0503020204020204" pitchFamily="34" charset="-122"/>
              </a:rPr>
              <a:t>（股本溢价）。</a:t>
            </a:r>
            <a:endParaRPr lang="en-US" altLang="zh-CN" dirty="0" smtClean="0"/>
          </a:p>
          <a:p>
            <a:r>
              <a:rPr lang="zh-CN" altLang="en-US" b="1" dirty="0" smtClean="0"/>
              <a:t>注意问题</a:t>
            </a:r>
            <a:r>
              <a:rPr lang="en-US" altLang="zh-CN" b="1" dirty="0" smtClean="0"/>
              <a:t>2</a:t>
            </a:r>
            <a:r>
              <a:rPr lang="zh-CN" altLang="en-US" b="1" dirty="0" smtClean="0"/>
              <a:t>：</a:t>
            </a:r>
          </a:p>
          <a:p>
            <a:r>
              <a:rPr lang="zh-CN" altLang="en-US" dirty="0" smtClean="0">
                <a:sym typeface="+mn-ea"/>
              </a:rPr>
              <a:t>（</a:t>
            </a:r>
            <a:r>
              <a:rPr lang="zh-CN" altLang="en-US" dirty="0">
                <a:sym typeface="+mn-ea"/>
              </a:rPr>
              <a:t>1）确定等待期长度。</a:t>
            </a:r>
            <a:endParaRPr lang="zh-CN" altLang="en-US" dirty="0"/>
          </a:p>
          <a:p>
            <a:r>
              <a:rPr lang="zh-CN" altLang="en-US" dirty="0">
                <a:sym typeface="+mn-ea"/>
              </a:rPr>
              <a:t>（2）等待期长度确定后,在等待期内每个资产负债表日,企业应当根据最新取得的可行权职工人数变动等后续信息做出最佳估计,修正预计可行权的权益工具数量。业绩条件为非市场条件的,如果后续信息表明需要调整对可行权情况的估计的,应对前期估计进行修改。在可行权日,最终预计可行权权益工具的数量应当与实际可行权工具的数量一致。</a:t>
            </a:r>
            <a:endParaRPr lang="zh-CN" altLang="en-US" dirty="0"/>
          </a:p>
          <a:p>
            <a:r>
              <a:rPr lang="zh-CN" altLang="en-US" dirty="0">
                <a:sym typeface="+mn-ea"/>
              </a:rPr>
              <a:t>（3）计算截至当期累计应确认的成本费用金额,再减去前期累计已确认金额,作为当期应确认的成本费用金额。对于附有市场条件的股份支付,只要职工满足了其他所有非市场条件,企业就应当确认已取得的服务。</a:t>
            </a:r>
            <a:endParaRPr lang="zh-CN" altLang="en-US" dirty="0"/>
          </a:p>
          <a:p>
            <a:endParaRPr lang="zh-CN" altLang="en-US" dirty="0"/>
          </a:p>
        </p:txBody>
      </p:sp>
    </p:spTree>
    <p:extLst>
      <p:ext uri="{BB962C8B-B14F-4D97-AF65-F5344CB8AC3E}">
        <p14:creationId xmlns:p14="http://schemas.microsoft.com/office/powerpoint/2010/main" xmlns="" val="4049768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xmlns="" val="410948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DCFB44-9904-4E48-87C4-70423218CD68}" type="slidenum">
              <a:rPr lang="zh-CN" altLang="en-US" smtClean="0"/>
              <a:pPr/>
              <a:t>4</a:t>
            </a:fld>
            <a:endParaRPr lang="zh-CN" altLang="en-US"/>
          </a:p>
        </p:txBody>
      </p:sp>
    </p:spTree>
    <p:extLst>
      <p:ext uri="{BB962C8B-B14F-4D97-AF65-F5344CB8AC3E}">
        <p14:creationId xmlns:p14="http://schemas.microsoft.com/office/powerpoint/2010/main" xmlns="" val="917839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完善</a:t>
            </a:r>
          </a:p>
        </p:txBody>
      </p:sp>
    </p:spTree>
    <p:extLst>
      <p:ext uri="{BB962C8B-B14F-4D97-AF65-F5344CB8AC3E}">
        <p14:creationId xmlns:p14="http://schemas.microsoft.com/office/powerpoint/2010/main" xmlns="" val="35974518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完善</a:t>
            </a:r>
          </a:p>
        </p:txBody>
      </p:sp>
    </p:spTree>
    <p:extLst>
      <p:ext uri="{BB962C8B-B14F-4D97-AF65-F5344CB8AC3E}">
        <p14:creationId xmlns:p14="http://schemas.microsoft.com/office/powerpoint/2010/main" xmlns="" val="1348784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完善</a:t>
            </a:r>
          </a:p>
        </p:txBody>
      </p:sp>
    </p:spTree>
    <p:extLst>
      <p:ext uri="{BB962C8B-B14F-4D97-AF65-F5344CB8AC3E}">
        <p14:creationId xmlns:p14="http://schemas.microsoft.com/office/powerpoint/2010/main" xmlns="" val="28510993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完善</a:t>
            </a:r>
          </a:p>
        </p:txBody>
      </p:sp>
    </p:spTree>
    <p:extLst>
      <p:ext uri="{BB962C8B-B14F-4D97-AF65-F5344CB8AC3E}">
        <p14:creationId xmlns:p14="http://schemas.microsoft.com/office/powerpoint/2010/main" xmlns="" val="2420300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nSpc>
                <a:spcPct val="150000"/>
              </a:lnSpc>
            </a:pPr>
            <a:r>
              <a:rPr lang="zh-CN" altLang="en-US" sz="1200" b="1" dirty="0" smtClean="0">
                <a:latin typeface="微软雅黑" panose="020B0503020204020204" pitchFamily="34" charset="-122"/>
                <a:ea typeface="微软雅黑" panose="020B0503020204020204" pitchFamily="34" charset="-122"/>
              </a:rPr>
              <a:t>注意</a:t>
            </a:r>
            <a:r>
              <a:rPr lang="en-US" altLang="zh-CN" sz="1200" b="1" dirty="0" smtClean="0">
                <a:latin typeface="微软雅黑" panose="020B0503020204020204" pitchFamily="34" charset="-122"/>
                <a:ea typeface="微软雅黑" panose="020B0503020204020204" pitchFamily="34" charset="-122"/>
              </a:rPr>
              <a:t>1</a:t>
            </a:r>
            <a:r>
              <a:rPr lang="zh-CN" altLang="en-US" sz="1200" b="1" dirty="0" smtClean="0">
                <a:latin typeface="微软雅黑" panose="020B0503020204020204" pitchFamily="34" charset="-122"/>
                <a:ea typeface="微软雅黑" panose="020B0503020204020204" pitchFamily="34" charset="-122"/>
              </a:rPr>
              <a:t>：</a:t>
            </a:r>
            <a:r>
              <a:rPr lang="zh-CN" altLang="zh-CN" sz="1200" dirty="0" smtClean="0">
                <a:latin typeface="微软雅黑" panose="020B0503020204020204" pitchFamily="34" charset="-122"/>
                <a:ea typeface="微软雅黑" panose="020B0503020204020204" pitchFamily="34" charset="-122"/>
              </a:rPr>
              <a:t>授权日</a:t>
            </a:r>
            <a:r>
              <a:rPr lang="zh-CN" altLang="en-US" sz="1200" dirty="0" smtClean="0">
                <a:latin typeface="微软雅黑" panose="020B0503020204020204" pitchFamily="34" charset="-122"/>
                <a:ea typeface="微软雅黑" panose="020B0503020204020204" pitchFamily="34" charset="-122"/>
              </a:rPr>
              <a:t>可立即行</a:t>
            </a:r>
            <a:r>
              <a:rPr lang="zh-CN" altLang="zh-CN" sz="1200" dirty="0" smtClean="0">
                <a:latin typeface="微软雅黑" panose="020B0503020204020204" pitchFamily="34" charset="-122"/>
                <a:ea typeface="微软雅黑" panose="020B0503020204020204" pitchFamily="34" charset="-122"/>
              </a:rPr>
              <a:t>权</a:t>
            </a:r>
            <a:r>
              <a:rPr lang="zh-CN" altLang="en-US" sz="1200" dirty="0" smtClean="0">
                <a:latin typeface="微软雅黑" panose="020B0503020204020204" pitchFamily="34" charset="-122"/>
                <a:ea typeface="微软雅黑" panose="020B0503020204020204" pitchFamily="34" charset="-122"/>
              </a:rPr>
              <a:t>的</a:t>
            </a:r>
            <a:r>
              <a:rPr lang="zh-CN"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无等待期，</a:t>
            </a:r>
            <a:r>
              <a:rPr lang="zh-CN" altLang="zh-CN" sz="1200" kern="1200" dirty="0" smtClean="0">
                <a:solidFill>
                  <a:schemeClr val="tx1"/>
                </a:solidFill>
                <a:effectLst/>
                <a:latin typeface="+mn-lt"/>
                <a:ea typeface="+mn-ea"/>
                <a:cs typeface="+mn-cs"/>
              </a:rPr>
              <a:t>按</a:t>
            </a:r>
            <a:r>
              <a:rPr lang="zh-CN" altLang="zh-CN" sz="1200" b="1" u="none" kern="1200" dirty="0" smtClean="0">
                <a:solidFill>
                  <a:schemeClr val="tx1"/>
                </a:solidFill>
                <a:effectLst/>
                <a:latin typeface="+mn-lt"/>
                <a:ea typeface="+mn-ea"/>
                <a:cs typeface="+mn-cs"/>
              </a:rPr>
              <a:t>授予日</a:t>
            </a:r>
            <a:r>
              <a:rPr lang="zh-CN" altLang="zh-CN" sz="1200" u="none" kern="1200" dirty="0" smtClean="0">
                <a:solidFill>
                  <a:schemeClr val="tx1"/>
                </a:solidFill>
                <a:effectLst/>
                <a:latin typeface="+mn-lt"/>
                <a:ea typeface="+mn-ea"/>
                <a:cs typeface="+mn-cs"/>
              </a:rPr>
              <a:t>企业承担</a:t>
            </a:r>
            <a:r>
              <a:rPr lang="zh-CN" altLang="zh-CN" sz="1200" b="1" u="none" kern="1200" dirty="0" smtClean="0">
                <a:solidFill>
                  <a:schemeClr val="tx1"/>
                </a:solidFill>
                <a:effectLst/>
                <a:latin typeface="+mn-lt"/>
                <a:ea typeface="+mn-ea"/>
                <a:cs typeface="+mn-cs"/>
              </a:rPr>
              <a:t>负债的公允价值</a:t>
            </a:r>
            <a:r>
              <a:rPr lang="zh-CN" altLang="zh-CN" sz="1200" u="none" kern="1200" dirty="0" smtClean="0">
                <a:solidFill>
                  <a:schemeClr val="tx1"/>
                </a:solidFill>
                <a:effectLst/>
                <a:latin typeface="+mn-lt"/>
                <a:ea typeface="+mn-ea"/>
                <a:cs typeface="+mn-cs"/>
              </a:rPr>
              <a:t>计量，</a:t>
            </a:r>
            <a:r>
              <a:rPr lang="zh-CN" altLang="en-US" sz="1200" u="none" dirty="0" smtClean="0">
                <a:latin typeface="微软雅黑" panose="020B0503020204020204" pitchFamily="34" charset="-122"/>
                <a:ea typeface="微软雅黑" panose="020B0503020204020204" pitchFamily="34" charset="-122"/>
              </a:rPr>
              <a:t>将</a:t>
            </a:r>
            <a:r>
              <a:rPr lang="zh-CN" altLang="zh-CN" sz="1200" u="none" dirty="0" smtClean="0">
                <a:latin typeface="微软雅黑" panose="020B0503020204020204" pitchFamily="34" charset="-122"/>
                <a:ea typeface="微软雅黑" panose="020B0503020204020204" pitchFamily="34" charset="-122"/>
              </a:rPr>
              <a:t>取得的服务计入相关成本或费用和</a:t>
            </a:r>
            <a:r>
              <a:rPr lang="zh-CN" altLang="en-US" sz="1200" u="none" dirty="0" smtClean="0">
                <a:latin typeface="微软雅黑" panose="020B0503020204020204" pitchFamily="34" charset="-122"/>
                <a:ea typeface="微软雅黑" panose="020B0503020204020204" pitchFamily="34" charset="-122"/>
              </a:rPr>
              <a:t>应付职工薪酬；</a:t>
            </a:r>
            <a:r>
              <a:rPr lang="zh-CN" altLang="zh-CN" sz="1200" u="none" kern="1200" dirty="0" smtClean="0">
                <a:solidFill>
                  <a:schemeClr val="tx1"/>
                </a:solidFill>
                <a:effectLst/>
                <a:latin typeface="+mn-lt"/>
                <a:ea typeface="+mn-ea"/>
                <a:cs typeface="+mn-cs"/>
              </a:rPr>
              <a:t>在结算前的每个资产负债表日和结</a:t>
            </a:r>
            <a:r>
              <a:rPr lang="zh-CN" altLang="zh-CN" sz="1200" kern="1200" dirty="0" smtClean="0">
                <a:solidFill>
                  <a:schemeClr val="tx1"/>
                </a:solidFill>
                <a:effectLst/>
                <a:latin typeface="+mn-lt"/>
                <a:ea typeface="+mn-ea"/>
                <a:cs typeface="+mn-cs"/>
              </a:rPr>
              <a:t>算日对负债的公允价值重新计量，将其变动计入损益</a:t>
            </a:r>
            <a:r>
              <a:rPr lang="zh-CN" altLang="en-US" sz="1200" kern="1200" dirty="0" smtClean="0">
                <a:solidFill>
                  <a:schemeClr val="tx1"/>
                </a:solidFill>
                <a:effectLst/>
                <a:latin typeface="微软雅黑" panose="020B0503020204020204" pitchFamily="34" charset="-122"/>
                <a:ea typeface="微软雅黑" panose="020B0503020204020204" pitchFamily="34" charset="-122"/>
                <a:cs typeface="+mn-cs"/>
              </a:rPr>
              <a:t>。</a:t>
            </a:r>
            <a:endParaRPr lang="en-US" altLang="zh-CN" sz="1200" kern="1200" dirty="0" smtClean="0">
              <a:solidFill>
                <a:schemeClr val="tx1"/>
              </a:solidFill>
              <a:effectLst/>
              <a:latin typeface="微软雅黑" panose="020B0503020204020204" pitchFamily="34" charset="-122"/>
              <a:ea typeface="微软雅黑" panose="020B0503020204020204" pitchFamily="34" charset="-122"/>
              <a:cs typeface="+mn-cs"/>
            </a:endParaRPr>
          </a:p>
          <a:p>
            <a:pPr>
              <a:lnSpc>
                <a:spcPct val="150000"/>
              </a:lnSpc>
            </a:pPr>
            <a:r>
              <a:rPr lang="zh-CN" altLang="en-US" b="1" dirty="0" smtClean="0"/>
              <a:t>注意问题</a:t>
            </a:r>
            <a:r>
              <a:rPr lang="en-US" altLang="zh-CN" b="1" dirty="0" smtClean="0"/>
              <a:t>2</a:t>
            </a:r>
            <a:r>
              <a:rPr lang="zh-CN" altLang="en-US" b="1" dirty="0" smtClean="0"/>
              <a:t>：</a:t>
            </a:r>
          </a:p>
          <a:p>
            <a:r>
              <a:rPr lang="zh-CN" altLang="en-US" dirty="0" smtClean="0">
                <a:sym typeface="+mn-ea"/>
              </a:rPr>
              <a:t>（</a:t>
            </a:r>
            <a:r>
              <a:rPr lang="zh-CN" altLang="en-US" dirty="0">
                <a:sym typeface="+mn-ea"/>
              </a:rPr>
              <a:t>1）确定等待期长度。</a:t>
            </a:r>
            <a:endParaRPr lang="zh-CN" altLang="en-US" dirty="0"/>
          </a:p>
          <a:p>
            <a:r>
              <a:rPr lang="zh-CN" altLang="en-US" dirty="0">
                <a:sym typeface="+mn-ea"/>
              </a:rPr>
              <a:t>（2）等待期长度确定后,在等待期内每个资产负债表日,企业应当根据最新取得的可行权职工人数变动等后续信息做出最佳估计,修正预计可行权的权益工具数量。业绩条件为非市场条件的,如果后续信息表明需要调整对可行权情况的估计的,应对前期估计进行修改。在可行权日,最终预计可行权权益工具的数量应当与实际可行权工具的数量一致。</a:t>
            </a:r>
            <a:endParaRPr lang="zh-CN" altLang="en-US" dirty="0"/>
          </a:p>
          <a:p>
            <a:r>
              <a:rPr lang="zh-CN" altLang="en-US" dirty="0">
                <a:sym typeface="+mn-ea"/>
              </a:rPr>
              <a:t>（3）计算截至当期累计应确认的成本费用金额,再减去前期累计已确认金额,作为当期应确认的成本费用金额。对于附有市场条件的股份支付,只要职工满足了其他所有非市场条件,企业就应当确认已取得的服务。</a:t>
            </a:r>
            <a:endParaRPr lang="zh-CN" altLang="en-US" dirty="0"/>
          </a:p>
        </p:txBody>
      </p:sp>
    </p:spTree>
    <p:extLst>
      <p:ext uri="{BB962C8B-B14F-4D97-AF65-F5344CB8AC3E}">
        <p14:creationId xmlns:p14="http://schemas.microsoft.com/office/powerpoint/2010/main" xmlns="" val="36598398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完善</a:t>
            </a:r>
          </a:p>
        </p:txBody>
      </p:sp>
    </p:spTree>
    <p:extLst>
      <p:ext uri="{BB962C8B-B14F-4D97-AF65-F5344CB8AC3E}">
        <p14:creationId xmlns:p14="http://schemas.microsoft.com/office/powerpoint/2010/main" xmlns="" val="12485309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完善</a:t>
            </a:r>
          </a:p>
        </p:txBody>
      </p:sp>
    </p:spTree>
    <p:extLst>
      <p:ext uri="{BB962C8B-B14F-4D97-AF65-F5344CB8AC3E}">
        <p14:creationId xmlns:p14="http://schemas.microsoft.com/office/powerpoint/2010/main" xmlns="" val="36715184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xmlns="" val="18024203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zh-CN" altLang="en-US" sz="1200" b="1" u="sng" dirty="0" smtClean="0">
                <a:latin typeface="微软雅黑" panose="020B0503020204020204" pitchFamily="34" charset="-122"/>
                <a:ea typeface="微软雅黑" panose="020B0503020204020204" pitchFamily="34" charset="-122"/>
              </a:rPr>
              <a:t>等待期内，上市公司在核算应分配给限制性股票持有者的现金股利时，应合理估计未来解锁条件的满足情况</a:t>
            </a:r>
            <a:r>
              <a:rPr lang="en-US" altLang="zh-CN" sz="1200" b="1" u="sng" dirty="0" smtClean="0">
                <a:latin typeface="微软雅黑" panose="020B0503020204020204" pitchFamily="34" charset="-122"/>
                <a:ea typeface="微软雅黑" panose="020B0503020204020204" pitchFamily="34" charset="-122"/>
              </a:rPr>
              <a:t>,</a:t>
            </a:r>
            <a:r>
              <a:rPr lang="zh-CN" altLang="en-US" sz="1200" b="1" u="sng" dirty="0" smtClean="0">
                <a:latin typeface="微软雅黑" panose="020B0503020204020204" pitchFamily="34" charset="-122"/>
                <a:ea typeface="微软雅黑" panose="020B0503020204020204" pitchFamily="34" charset="-122"/>
              </a:rPr>
              <a:t>该估计与进行股份支付会计处理时在等待期内每个资产负债表日对可行权权益工具数量进行的估计应当保持一致</a:t>
            </a:r>
            <a:r>
              <a:rPr lang="zh-CN" altLang="en-US" sz="1200" dirty="0" smtClean="0">
                <a:latin typeface="微软雅黑" panose="020B0503020204020204" pitchFamily="34" charset="-122"/>
                <a:ea typeface="微软雅黑" panose="020B0503020204020204" pitchFamily="34" charset="-122"/>
              </a:rPr>
              <a:t>。对于预计未来可解锁限制性股票持有者，上市公司应分配给限制性股票持有者的现金股利应当作为利润分配进行会计处理，借记“利润分配</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应付现金股利或利润”科目，贷记“应付股利</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限制性股票股利”科目；同时，按分配的现金股利金额，借记“其他应付款</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限制性股票回购义务”等科目，贷记“库存股”科目；实际支付时，借记“应付股利</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限制性股票股利”科目，贷记“银行存款”等科目。对于预计未来不可解锁限制性股票持有者，上市公司应分配给限制性股票持有者的现金股利应当冲减相关的负债，借记“其他应付款</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限制性股票回购义务”等科目，贷记“应付股利</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限制性股票股利”科目；实际支付时，借记“应付股利</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限制性股票股利”科目，贷记“银行存款”等科目。后续信息表明不可解锁限制性股票的数量与以前估计不同的，应当作为会计估计变更处理，直到解锁日预计不可解锁限制性股票的数量与实际未解锁限制性股票的数量一致。</a:t>
            </a:r>
          </a:p>
          <a:p>
            <a:pPr>
              <a:lnSpc>
                <a:spcPct val="150000"/>
              </a:lnSpc>
            </a:pPr>
            <a:endParaRPr lang="zh-CN" altLang="en-US" sz="1200" dirty="0" smtClean="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等待期内计算基本每股收益时，分子应扣除当期分配给预计未来可解锁限制性股票持有者的现金股利；分母不应包含限制性股票的股数。</a:t>
            </a:r>
            <a:endParaRPr lang="zh-CN" altLang="zh-CN" sz="1200" dirty="0" smtClean="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65DCFB44-9904-4E48-87C4-70423218CD68}" type="slidenum">
              <a:rPr lang="zh-CN" altLang="en-US" smtClean="0"/>
              <a:pPr/>
              <a:t>57</a:t>
            </a:fld>
            <a:endParaRPr lang="zh-CN" altLang="en-US"/>
          </a:p>
        </p:txBody>
      </p:sp>
    </p:spTree>
    <p:extLst>
      <p:ext uri="{BB962C8B-B14F-4D97-AF65-F5344CB8AC3E}">
        <p14:creationId xmlns:p14="http://schemas.microsoft.com/office/powerpoint/2010/main" xmlns="" val="6949678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xmlns="" val="2250079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DCFB44-9904-4E48-87C4-70423218CD68}" type="slidenum">
              <a:rPr lang="zh-CN" altLang="en-US" smtClean="0"/>
              <a:pPr/>
              <a:t>5</a:t>
            </a:fld>
            <a:endParaRPr lang="zh-CN" altLang="en-US"/>
          </a:p>
        </p:txBody>
      </p:sp>
    </p:spTree>
    <p:extLst>
      <p:ext uri="{BB962C8B-B14F-4D97-AF65-F5344CB8AC3E}">
        <p14:creationId xmlns:p14="http://schemas.microsoft.com/office/powerpoint/2010/main" xmlns="" val="2233685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atinLnBrk="1"/>
            <a:r>
              <a:rPr lang="zh-CN" altLang="en-US" sz="1200" b="1" i="0" u="sng" kern="1200" dirty="0" smtClean="0">
                <a:solidFill>
                  <a:schemeClr val="tx1"/>
                </a:solidFill>
                <a:effectLst/>
                <a:latin typeface="+mn-lt"/>
                <a:ea typeface="+mn-ea"/>
                <a:cs typeface="+mn-cs"/>
              </a:rPr>
              <a:t>等待期内，上市公司在核算应分配给限制性股票持有者的现金股利时，应合理估计未来解锁条件的满足情况</a:t>
            </a:r>
            <a:r>
              <a:rPr lang="en-US" altLang="zh-CN" sz="1200" b="1" i="0" u="sng" kern="1200" dirty="0" smtClean="0">
                <a:solidFill>
                  <a:schemeClr val="tx1"/>
                </a:solidFill>
                <a:effectLst/>
                <a:latin typeface="+mn-lt"/>
                <a:ea typeface="+mn-ea"/>
                <a:cs typeface="+mn-cs"/>
              </a:rPr>
              <a:t>,</a:t>
            </a:r>
            <a:r>
              <a:rPr lang="zh-CN" altLang="en-US" sz="1200" b="1" i="0" u="sng" kern="1200" dirty="0" smtClean="0">
                <a:solidFill>
                  <a:schemeClr val="tx1"/>
                </a:solidFill>
                <a:effectLst/>
                <a:latin typeface="+mn-lt"/>
                <a:ea typeface="+mn-ea"/>
                <a:cs typeface="+mn-cs"/>
              </a:rPr>
              <a:t>该估计与进行股份支付会计处理时在等待期内每个资产负债表日对可行权权益工具数量进行的估计应当保持一致</a:t>
            </a:r>
            <a:r>
              <a:rPr lang="zh-CN" altLang="en-US" sz="1200" b="0" i="0" kern="1200" dirty="0" smtClean="0">
                <a:solidFill>
                  <a:schemeClr val="tx1"/>
                </a:solidFill>
                <a:effectLst/>
                <a:latin typeface="+mn-lt"/>
                <a:ea typeface="+mn-ea"/>
                <a:cs typeface="+mn-cs"/>
              </a:rPr>
              <a:t>。对于预计未来可解锁限制性股票持有者，上市公司应分配给限制性股票持有者的现金股利应当作为利润分配进行会计处理，借记“利润分配</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应付现金股利或利润”科目，贷记“应付股利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限制性股票股利”科目；实际支付时，借记“应付股利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限制性股票股利”科目，贷记“银行存款”等科目。对于预计未来不可解锁限制性股票持有者，上市公司应分配给限制性股票持有者的现金股利应当计入当期成本费用，借记“管理费用”等科目，贷记“应付股利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应付限制性股票股利”科目；实际支付时，借记“应付股利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限制性股票股利”科目，贷记“银行存款”等科目。后续信息表明不可解锁限制性股票的数量与以前估计不同的，应当作为会计估计变更处理，直到解锁日预计不可解锁限制性股票的数量与实际未解锁限制性股票的数量一致。</a:t>
            </a:r>
          </a:p>
          <a:p>
            <a:pPr latinLnBrk="1"/>
            <a:endParaRPr lang="en-US" altLang="zh-CN" sz="1200" b="0" i="0" kern="1200" dirty="0" smtClean="0">
              <a:solidFill>
                <a:schemeClr val="tx1"/>
              </a:solidFill>
              <a:effectLst/>
              <a:latin typeface="+mn-lt"/>
              <a:ea typeface="+mn-ea"/>
              <a:cs typeface="+mn-cs"/>
            </a:endParaRPr>
          </a:p>
          <a:p>
            <a:pPr latinLnBrk="1"/>
            <a:r>
              <a:rPr lang="zh-CN" altLang="en-US" sz="1200" b="0" i="0" kern="1200" dirty="0" smtClean="0">
                <a:solidFill>
                  <a:schemeClr val="tx1"/>
                </a:solidFill>
                <a:effectLst/>
                <a:latin typeface="+mn-lt"/>
                <a:ea typeface="+mn-ea"/>
                <a:cs typeface="+mn-cs"/>
              </a:rPr>
              <a:t>等待期内计算基本每股收益时，应当将预计未来可解锁限制性股票作为同普通股一起参加剩余利润分配的其他权益工具处理，分子应扣除归属于预计未来可解锁限制性股票的净利润；分母不应包含限制性股票的股数。</a:t>
            </a:r>
          </a:p>
        </p:txBody>
      </p:sp>
      <p:sp>
        <p:nvSpPr>
          <p:cNvPr id="4" name="灯片编号占位符 3"/>
          <p:cNvSpPr>
            <a:spLocks noGrp="1"/>
          </p:cNvSpPr>
          <p:nvPr>
            <p:ph type="sldNum" sz="quarter" idx="10"/>
          </p:nvPr>
        </p:nvSpPr>
        <p:spPr/>
        <p:txBody>
          <a:bodyPr/>
          <a:lstStyle/>
          <a:p>
            <a:fld id="{65DCFB44-9904-4E48-87C4-70423218CD68}" type="slidenum">
              <a:rPr lang="zh-CN" altLang="en-US" smtClean="0"/>
              <a:pPr/>
              <a:t>59</a:t>
            </a:fld>
            <a:endParaRPr lang="zh-CN" altLang="en-US"/>
          </a:p>
        </p:txBody>
      </p:sp>
    </p:spTree>
    <p:extLst>
      <p:ext uri="{BB962C8B-B14F-4D97-AF65-F5344CB8AC3E}">
        <p14:creationId xmlns:p14="http://schemas.microsoft.com/office/powerpoint/2010/main" xmlns="" val="30571564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完善</a:t>
            </a:r>
          </a:p>
        </p:txBody>
      </p:sp>
    </p:spTree>
    <p:extLst>
      <p:ext uri="{BB962C8B-B14F-4D97-AF65-F5344CB8AC3E}">
        <p14:creationId xmlns:p14="http://schemas.microsoft.com/office/powerpoint/2010/main" xmlns="" val="28643667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【提示】如果分次行权，计算方法相同。</a:t>
            </a:r>
          </a:p>
        </p:txBody>
      </p:sp>
    </p:spTree>
    <p:extLst>
      <p:ext uri="{BB962C8B-B14F-4D97-AF65-F5344CB8AC3E}">
        <p14:creationId xmlns:p14="http://schemas.microsoft.com/office/powerpoint/2010/main" xmlns="" val="17517168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xmlns="" val="28395067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完善</a:t>
            </a:r>
          </a:p>
        </p:txBody>
      </p:sp>
    </p:spTree>
    <p:extLst>
      <p:ext uri="{BB962C8B-B14F-4D97-AF65-F5344CB8AC3E}">
        <p14:creationId xmlns:p14="http://schemas.microsoft.com/office/powerpoint/2010/main" xmlns="" val="4455666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xmlns="" val="674008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DCFB44-9904-4E48-87C4-70423218CD68}" type="slidenum">
              <a:rPr lang="zh-CN" altLang="en-US" smtClean="0"/>
              <a:pPr/>
              <a:t>6</a:t>
            </a:fld>
            <a:endParaRPr lang="zh-CN" altLang="en-US"/>
          </a:p>
        </p:txBody>
      </p:sp>
    </p:spTree>
    <p:extLst>
      <p:ext uri="{BB962C8B-B14F-4D97-AF65-F5344CB8AC3E}">
        <p14:creationId xmlns:p14="http://schemas.microsoft.com/office/powerpoint/2010/main" xmlns="" val="657737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DCFB44-9904-4E48-87C4-70423218CD68}" type="slidenum">
              <a:rPr lang="zh-CN" altLang="en-US" smtClean="0"/>
              <a:pPr/>
              <a:t>7</a:t>
            </a:fld>
            <a:endParaRPr lang="zh-CN" altLang="en-US"/>
          </a:p>
        </p:txBody>
      </p:sp>
    </p:spTree>
    <p:extLst>
      <p:ext uri="{BB962C8B-B14F-4D97-AF65-F5344CB8AC3E}">
        <p14:creationId xmlns:p14="http://schemas.microsoft.com/office/powerpoint/2010/main" xmlns="" val="3536209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DCFB44-9904-4E48-87C4-70423218CD68}" type="slidenum">
              <a:rPr lang="zh-CN" altLang="en-US" smtClean="0"/>
              <a:pPr/>
              <a:t>8</a:t>
            </a:fld>
            <a:endParaRPr lang="zh-CN" altLang="en-US"/>
          </a:p>
        </p:txBody>
      </p:sp>
    </p:spTree>
    <p:extLst>
      <p:ext uri="{BB962C8B-B14F-4D97-AF65-F5344CB8AC3E}">
        <p14:creationId xmlns:p14="http://schemas.microsoft.com/office/powerpoint/2010/main" xmlns="" val="3093604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DCFB44-9904-4E48-87C4-70423218CD68}" type="slidenum">
              <a:rPr lang="zh-CN" altLang="en-US" smtClean="0"/>
              <a:pPr/>
              <a:t>9</a:t>
            </a:fld>
            <a:endParaRPr lang="zh-CN" altLang="en-US"/>
          </a:p>
        </p:txBody>
      </p:sp>
    </p:spTree>
    <p:extLst>
      <p:ext uri="{BB962C8B-B14F-4D97-AF65-F5344CB8AC3E}">
        <p14:creationId xmlns:p14="http://schemas.microsoft.com/office/powerpoint/2010/main" xmlns="" val="400575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DCFB44-9904-4E48-87C4-70423218CD68}" type="slidenum">
              <a:rPr lang="zh-CN" altLang="en-US" smtClean="0"/>
              <a:pPr/>
              <a:t>10</a:t>
            </a:fld>
            <a:endParaRPr lang="zh-CN" altLang="en-US"/>
          </a:p>
        </p:txBody>
      </p:sp>
    </p:spTree>
    <p:extLst>
      <p:ext uri="{BB962C8B-B14F-4D97-AF65-F5344CB8AC3E}">
        <p14:creationId xmlns:p14="http://schemas.microsoft.com/office/powerpoint/2010/main" xmlns="" val="1302577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5"/>
            <a:ext cx="7772400" cy="1225021"/>
          </a:xfrm>
        </p:spPr>
        <p:txBody>
          <a:bodyPr/>
          <a:lstStyle/>
          <a:p>
            <a:r>
              <a:rPr lang="zh-CN" altLang="en-US"/>
              <a:t>单击此处编辑母版标题样式</a:t>
            </a:r>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868F7F1-4192-44B4-B112-0D4145F00A96}" type="datetimeFigureOut">
              <a:rPr lang="zh-CN" altLang="en-US" smtClean="0"/>
              <a:pPr/>
              <a:t>2018/8/13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27E5C8-5F59-4784-8F72-4DFE585A8091}"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868F7F1-4192-44B4-B112-0D4145F00A96}" type="datetimeFigureOut">
              <a:rPr lang="zh-CN" altLang="en-US" smtClean="0"/>
              <a:pPr/>
              <a:t>2018/8/13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27E5C8-5F59-4784-8F72-4DFE585A8091}"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6"/>
            <a:ext cx="2057400" cy="487627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866"/>
            <a:ext cx="6019800" cy="487627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868F7F1-4192-44B4-B112-0D4145F00A96}" type="datetimeFigureOut">
              <a:rPr lang="zh-CN" altLang="en-US" smtClean="0"/>
              <a:pPr/>
              <a:t>2018/8/13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27E5C8-5F59-4784-8F72-4DFE585A8091}"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16" name="矩形 15"/>
          <p:cNvSpPr/>
          <p:nvPr userDrawn="1"/>
        </p:nvSpPr>
        <p:spPr>
          <a:xfrm>
            <a:off x="0" y="0"/>
            <a:ext cx="9144000" cy="3097527"/>
          </a:xfrm>
          <a:prstGeom prst="rect">
            <a:avLst/>
          </a:prstGeom>
          <a:gradFill flip="none" rotWithShape="1">
            <a:gsLst>
              <a:gs pos="10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7" name="Rectangle 2"/>
          <p:cNvSpPr>
            <a:spLocks noGrp="1" noChangeArrowheads="1"/>
          </p:cNvSpPr>
          <p:nvPr>
            <p:ph type="ctrTitle" hasCustomPrompt="1"/>
          </p:nvPr>
        </p:nvSpPr>
        <p:spPr>
          <a:xfrm>
            <a:off x="1403350" y="2557468"/>
            <a:ext cx="6337300" cy="371739"/>
          </a:xfrm>
        </p:spPr>
        <p:txBody>
          <a:bodyPr/>
          <a:lstStyle>
            <a:lvl1pPr algn="ctr">
              <a:defRPr sz="2800" b="1">
                <a:solidFill>
                  <a:schemeClr val="bg1"/>
                </a:solidFill>
                <a:effectLst>
                  <a:outerShdw blurRad="38100" dist="38100" dir="2700000" algn="tl">
                    <a:srgbClr val="C0C0C0"/>
                  </a:outerShdw>
                </a:effectLst>
              </a:defRPr>
            </a:lvl1pPr>
          </a:lstStyle>
          <a:p>
            <a:r>
              <a:rPr lang="zh-CN" altLang="en-US" dirty="0"/>
              <a:t>建议书标题</a:t>
            </a:r>
          </a:p>
        </p:txBody>
      </p:sp>
      <p:sp>
        <p:nvSpPr>
          <p:cNvPr id="18" name="Rectangle 4"/>
          <p:cNvSpPr>
            <a:spLocks noGrp="1" noChangeArrowheads="1"/>
          </p:cNvSpPr>
          <p:nvPr>
            <p:ph type="dt" sz="half" idx="10"/>
          </p:nvPr>
        </p:nvSpPr>
        <p:spPr>
          <a:xfrm>
            <a:off x="685800" y="5207000"/>
            <a:ext cx="1905000" cy="381000"/>
          </a:xfrm>
        </p:spPr>
        <p:txBody>
          <a:bodyPr/>
          <a:lstStyle>
            <a:lvl1pPr fontAlgn="auto">
              <a:spcBef>
                <a:spcPts val="0"/>
              </a:spcBef>
              <a:spcAft>
                <a:spcPts val="0"/>
              </a:spcAft>
              <a:defRPr>
                <a:latin typeface="+mn-lt"/>
              </a:defRPr>
            </a:lvl1pPr>
          </a:lstStyle>
          <a:p>
            <a:pPr>
              <a:defRPr/>
            </a:pPr>
            <a:endParaRPr lang="en-US" altLang="zh-CN"/>
          </a:p>
        </p:txBody>
      </p:sp>
      <p:sp>
        <p:nvSpPr>
          <p:cNvPr id="19" name="Rectangle 5"/>
          <p:cNvSpPr>
            <a:spLocks noGrp="1" noChangeArrowheads="1"/>
          </p:cNvSpPr>
          <p:nvPr>
            <p:ph type="ftr" sz="quarter" idx="11"/>
          </p:nvPr>
        </p:nvSpPr>
        <p:spPr>
          <a:xfrm>
            <a:off x="3124200" y="5207000"/>
            <a:ext cx="2895600" cy="381000"/>
          </a:xfrm>
        </p:spPr>
        <p:txBody>
          <a:bodyPr/>
          <a:lstStyle>
            <a:lvl1pPr fontAlgn="auto">
              <a:spcBef>
                <a:spcPts val="0"/>
              </a:spcBef>
              <a:spcAft>
                <a:spcPts val="0"/>
              </a:spcAft>
              <a:defRPr>
                <a:latin typeface="+mn-lt"/>
              </a:defRPr>
            </a:lvl1pPr>
          </a:lstStyle>
          <a:p>
            <a:pPr>
              <a:defRPr/>
            </a:pPr>
            <a:endParaRPr lang="en-US" altLang="zh-CN"/>
          </a:p>
        </p:txBody>
      </p:sp>
      <p:pic>
        <p:nvPicPr>
          <p:cNvPr id="25" name="图片 24" descr="图片2.png"/>
          <p:cNvPicPr>
            <a:picLocks noChangeAspect="1"/>
          </p:cNvPicPr>
          <p:nvPr userDrawn="1"/>
        </p:nvPicPr>
        <p:blipFill>
          <a:blip r:embed="rId2" cstate="print"/>
          <a:stretch>
            <a:fillRect/>
          </a:stretch>
        </p:blipFill>
        <p:spPr>
          <a:xfrm>
            <a:off x="7740650" y="45208"/>
            <a:ext cx="1353200" cy="300711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4" name="Rectangle 6"/>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ltLang="zh-CN"/>
          </a:p>
        </p:txBody>
      </p:sp>
      <p:sp>
        <p:nvSpPr>
          <p:cNvPr id="5" name="Rectangle 7"/>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zh-CN"/>
          </a:p>
        </p:txBody>
      </p:sp>
      <p:grpSp>
        <p:nvGrpSpPr>
          <p:cNvPr id="6" name="组 5"/>
          <p:cNvGrpSpPr/>
          <p:nvPr userDrawn="1"/>
        </p:nvGrpSpPr>
        <p:grpSpPr>
          <a:xfrm>
            <a:off x="-153000" y="191517"/>
            <a:ext cx="3887683" cy="440139"/>
            <a:chOff x="-153000" y="254778"/>
            <a:chExt cx="3887683" cy="528166"/>
          </a:xfrm>
        </p:grpSpPr>
        <p:sp>
          <p:nvSpPr>
            <p:cNvPr id="7" name="矩形 6"/>
            <p:cNvSpPr/>
            <p:nvPr/>
          </p:nvSpPr>
          <p:spPr>
            <a:xfrm>
              <a:off x="0" y="357166"/>
              <a:ext cx="702000" cy="405000"/>
            </a:xfrm>
            <a:prstGeom prst="rect">
              <a:avLst/>
            </a:prstGeom>
            <a:gradFill flip="none" rotWithShape="1">
              <a:gsLst>
                <a:gs pos="0">
                  <a:schemeClr val="accent2"/>
                </a:gs>
                <a:gs pos="100000">
                  <a:srgbClr val="C00000">
                    <a:shade val="100000"/>
                    <a:satMod val="115000"/>
                  </a:srgbClr>
                </a:gs>
              </a:gsLst>
              <a:lin ang="2700000" scaled="1"/>
              <a:tileRect/>
            </a:gradFill>
            <a:ln>
              <a:noFill/>
            </a:ln>
            <a:effectLst>
              <a:outerShdw blurRad="50800" dist="38100" dir="2700000" algn="ctr" rotWithShape="0">
                <a:schemeClr val="tx1">
                  <a:lumMod val="95000"/>
                  <a:lumOff val="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8" name="图片 7" descr="图片1.png"/>
            <p:cNvPicPr>
              <a:picLocks noChangeAspect="1"/>
            </p:cNvPicPr>
            <p:nvPr/>
          </p:nvPicPr>
          <p:blipFill>
            <a:blip r:embed="rId2" cstate="print">
              <a:alphaModFix amt="34000"/>
            </a:blip>
            <a:stretch>
              <a:fillRect/>
            </a:stretch>
          </p:blipFill>
          <p:spPr>
            <a:xfrm>
              <a:off x="-153000" y="254778"/>
              <a:ext cx="3887683" cy="528166"/>
            </a:xfrm>
            <a:prstGeom prst="rect">
              <a:avLst/>
            </a:prstGeom>
          </p:spPr>
        </p:pic>
      </p:grpSp>
      <p:sp>
        <p:nvSpPr>
          <p:cNvPr id="9" name="标题 2"/>
          <p:cNvSpPr>
            <a:spLocks noGrp="1"/>
          </p:cNvSpPr>
          <p:nvPr>
            <p:ph type="title" idx="4294967295" hasCustomPrompt="1"/>
          </p:nvPr>
        </p:nvSpPr>
        <p:spPr>
          <a:xfrm>
            <a:off x="792001" y="314341"/>
            <a:ext cx="3095683" cy="309862"/>
          </a:xfrm>
        </p:spPr>
        <p:txBody>
          <a:bodyPr/>
          <a:lstStyle>
            <a:lvl1pPr>
              <a:defRPr/>
            </a:lvl1pPr>
          </a:lstStyle>
          <a:p>
            <a:r>
              <a:rPr lang="zh-CN" altLang="en-US" b="1" dirty="0">
                <a:solidFill>
                  <a:schemeClr val="tx2">
                    <a:lumMod val="85000"/>
                    <a:lumOff val="15000"/>
                  </a:schemeClr>
                </a:solidFill>
              </a:rPr>
              <a:t>标题</a:t>
            </a:r>
            <a:r>
              <a:rPr lang="en-US" altLang="zh-CN" b="1" dirty="0">
                <a:solidFill>
                  <a:schemeClr val="tx2">
                    <a:lumMod val="85000"/>
                    <a:lumOff val="15000"/>
                  </a:schemeClr>
                </a:solidFill>
              </a:rPr>
              <a:t>1</a:t>
            </a:r>
            <a:endParaRPr lang="zh-CN" altLang="en-US" b="1" dirty="0">
              <a:solidFill>
                <a:schemeClr val="tx2">
                  <a:lumMod val="85000"/>
                  <a:lumOff val="15000"/>
                </a:scheme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8" name="矩形 7"/>
          <p:cNvSpPr/>
          <p:nvPr userDrawn="1"/>
        </p:nvSpPr>
        <p:spPr>
          <a:xfrm>
            <a:off x="0" y="0"/>
            <a:ext cx="9144000" cy="3097527"/>
          </a:xfrm>
          <a:prstGeom prst="rect">
            <a:avLst/>
          </a:prstGeom>
          <a:gradFill flip="none" rotWithShape="1">
            <a:gsLst>
              <a:gs pos="0">
                <a:srgbClr val="C00000">
                  <a:shade val="30000"/>
                  <a:satMod val="115000"/>
                </a:srgbClr>
              </a:gs>
              <a:gs pos="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7410" name="Rectangle 2"/>
          <p:cNvSpPr>
            <a:spLocks noGrp="1" noChangeArrowheads="1"/>
          </p:cNvSpPr>
          <p:nvPr>
            <p:ph type="ctrTitle" hasCustomPrompt="1"/>
          </p:nvPr>
        </p:nvSpPr>
        <p:spPr>
          <a:xfrm>
            <a:off x="1403350" y="2557468"/>
            <a:ext cx="6337300" cy="371739"/>
          </a:xfrm>
        </p:spPr>
        <p:txBody>
          <a:bodyPr/>
          <a:lstStyle>
            <a:lvl1pPr algn="ctr">
              <a:defRPr sz="2800" b="1">
                <a:solidFill>
                  <a:schemeClr val="bg1"/>
                </a:solidFill>
                <a:effectLst>
                  <a:outerShdw blurRad="38100" dist="38100" dir="2700000" algn="tl">
                    <a:srgbClr val="C0C0C0"/>
                  </a:outerShdw>
                </a:effectLst>
              </a:defRPr>
            </a:lvl1pPr>
          </a:lstStyle>
          <a:p>
            <a:r>
              <a:rPr lang="zh-CN" altLang="en-US" dirty="0"/>
              <a:t>建议书标题</a:t>
            </a:r>
          </a:p>
        </p:txBody>
      </p:sp>
      <p:sp>
        <p:nvSpPr>
          <p:cNvPr id="6" name="Rectangle 4"/>
          <p:cNvSpPr>
            <a:spLocks noGrp="1" noChangeArrowheads="1"/>
          </p:cNvSpPr>
          <p:nvPr>
            <p:ph type="dt" sz="half" idx="10"/>
          </p:nvPr>
        </p:nvSpPr>
        <p:spPr>
          <a:xfrm>
            <a:off x="685800" y="5207000"/>
            <a:ext cx="1905000" cy="381000"/>
          </a:xfrm>
        </p:spPr>
        <p:txBody>
          <a:bodyPr/>
          <a:lstStyle>
            <a:lvl1pPr fontAlgn="auto">
              <a:spcBef>
                <a:spcPts val="0"/>
              </a:spcBef>
              <a:spcAft>
                <a:spcPts val="0"/>
              </a:spcAft>
              <a:defRPr>
                <a:latin typeface="+mn-lt"/>
              </a:defRPr>
            </a:lvl1pPr>
          </a:lstStyle>
          <a:p>
            <a:pPr>
              <a:defRPr/>
            </a:pPr>
            <a:endParaRPr lang="en-US" altLang="zh-CN" dirty="0"/>
          </a:p>
        </p:txBody>
      </p:sp>
      <p:sp>
        <p:nvSpPr>
          <p:cNvPr id="7" name="Rectangle 5"/>
          <p:cNvSpPr>
            <a:spLocks noGrp="1" noChangeArrowheads="1"/>
          </p:cNvSpPr>
          <p:nvPr>
            <p:ph type="ftr" sz="quarter" idx="11"/>
          </p:nvPr>
        </p:nvSpPr>
        <p:spPr>
          <a:xfrm>
            <a:off x="3124200" y="5207000"/>
            <a:ext cx="2895600" cy="381000"/>
          </a:xfrm>
        </p:spPr>
        <p:txBody>
          <a:bodyPr/>
          <a:lstStyle>
            <a:lvl1pPr fontAlgn="auto">
              <a:spcBef>
                <a:spcPts val="0"/>
              </a:spcBef>
              <a:spcAft>
                <a:spcPts val="0"/>
              </a:spcAft>
              <a:defRPr>
                <a:latin typeface="+mn-lt"/>
              </a:defRPr>
            </a:lvl1pPr>
          </a:lstStyle>
          <a:p>
            <a:pPr>
              <a:defRPr/>
            </a:pPr>
            <a:endParaRPr lang="en-US" altLang="zh-CN"/>
          </a:p>
        </p:txBody>
      </p:sp>
      <p:pic>
        <p:nvPicPr>
          <p:cNvPr id="10" name="图片 9" descr="图片2.png"/>
          <p:cNvPicPr>
            <a:picLocks noChangeAspect="1"/>
          </p:cNvPicPr>
          <p:nvPr userDrawn="1"/>
        </p:nvPicPr>
        <p:blipFill>
          <a:blip r:embed="rId2" cstate="print"/>
          <a:stretch>
            <a:fillRect/>
          </a:stretch>
        </p:blipFill>
        <p:spPr>
          <a:xfrm>
            <a:off x="7740650" y="45208"/>
            <a:ext cx="1353200" cy="3007112"/>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
        <p:nvSpPr>
          <p:cNvPr id="16" name="矩形 15"/>
          <p:cNvSpPr/>
          <p:nvPr userDrawn="1"/>
        </p:nvSpPr>
        <p:spPr>
          <a:xfrm>
            <a:off x="0" y="0"/>
            <a:ext cx="9144000" cy="3097527"/>
          </a:xfrm>
          <a:prstGeom prst="rect">
            <a:avLst/>
          </a:prstGeom>
          <a:gradFill flip="none" rotWithShape="1">
            <a:gsLst>
              <a:gs pos="10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7" name="Rectangle 2"/>
          <p:cNvSpPr>
            <a:spLocks noGrp="1" noChangeArrowheads="1"/>
          </p:cNvSpPr>
          <p:nvPr>
            <p:ph type="ctrTitle" hasCustomPrompt="1"/>
          </p:nvPr>
        </p:nvSpPr>
        <p:spPr>
          <a:xfrm>
            <a:off x="1403350" y="2557468"/>
            <a:ext cx="6337300" cy="371739"/>
          </a:xfrm>
        </p:spPr>
        <p:txBody>
          <a:bodyPr/>
          <a:lstStyle>
            <a:lvl1pPr algn="ctr">
              <a:defRPr sz="2800" b="1">
                <a:solidFill>
                  <a:schemeClr val="bg1"/>
                </a:solidFill>
                <a:effectLst>
                  <a:outerShdw blurRad="38100" dist="38100" dir="2700000" algn="tl">
                    <a:srgbClr val="C0C0C0"/>
                  </a:outerShdw>
                </a:effectLst>
              </a:defRPr>
            </a:lvl1pPr>
          </a:lstStyle>
          <a:p>
            <a:r>
              <a:rPr lang="zh-CN" altLang="en-US" dirty="0"/>
              <a:t>建议书标题</a:t>
            </a:r>
          </a:p>
        </p:txBody>
      </p:sp>
      <p:sp>
        <p:nvSpPr>
          <p:cNvPr id="18" name="Rectangle 4"/>
          <p:cNvSpPr>
            <a:spLocks noGrp="1" noChangeArrowheads="1"/>
          </p:cNvSpPr>
          <p:nvPr>
            <p:ph type="dt" sz="half" idx="10"/>
          </p:nvPr>
        </p:nvSpPr>
        <p:spPr>
          <a:xfrm>
            <a:off x="685800" y="5207000"/>
            <a:ext cx="1905000" cy="381000"/>
          </a:xfrm>
        </p:spPr>
        <p:txBody>
          <a:bodyPr/>
          <a:lstStyle>
            <a:lvl1pPr fontAlgn="auto">
              <a:spcBef>
                <a:spcPts val="0"/>
              </a:spcBef>
              <a:spcAft>
                <a:spcPts val="0"/>
              </a:spcAft>
              <a:defRPr>
                <a:latin typeface="+mn-lt"/>
              </a:defRPr>
            </a:lvl1pPr>
          </a:lstStyle>
          <a:p>
            <a:pPr>
              <a:defRPr/>
            </a:pPr>
            <a:endParaRPr lang="en-US" altLang="zh-CN"/>
          </a:p>
        </p:txBody>
      </p:sp>
      <p:sp>
        <p:nvSpPr>
          <p:cNvPr id="19" name="Rectangle 5"/>
          <p:cNvSpPr>
            <a:spLocks noGrp="1" noChangeArrowheads="1"/>
          </p:cNvSpPr>
          <p:nvPr>
            <p:ph type="ftr" sz="quarter" idx="11"/>
          </p:nvPr>
        </p:nvSpPr>
        <p:spPr>
          <a:xfrm>
            <a:off x="3124200" y="5207000"/>
            <a:ext cx="2895600" cy="381000"/>
          </a:xfrm>
        </p:spPr>
        <p:txBody>
          <a:bodyPr/>
          <a:lstStyle>
            <a:lvl1pPr fontAlgn="auto">
              <a:spcBef>
                <a:spcPts val="0"/>
              </a:spcBef>
              <a:spcAft>
                <a:spcPts val="0"/>
              </a:spcAft>
              <a:defRPr>
                <a:latin typeface="+mn-lt"/>
              </a:defRPr>
            </a:lvl1pPr>
          </a:lstStyle>
          <a:p>
            <a:pPr>
              <a:defRPr/>
            </a:pPr>
            <a:endParaRPr lang="en-US" altLang="zh-CN"/>
          </a:p>
        </p:txBody>
      </p:sp>
      <p:pic>
        <p:nvPicPr>
          <p:cNvPr id="25" name="图片 24" descr="图片2.png"/>
          <p:cNvPicPr>
            <a:picLocks noChangeAspect="1"/>
          </p:cNvPicPr>
          <p:nvPr userDrawn="1"/>
        </p:nvPicPr>
        <p:blipFill>
          <a:blip r:embed="rId2" cstate="print"/>
          <a:stretch>
            <a:fillRect/>
          </a:stretch>
        </p:blipFill>
        <p:spPr>
          <a:xfrm>
            <a:off x="7740650" y="45208"/>
            <a:ext cx="1353200" cy="3007112"/>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Rectangle 6"/>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ltLang="zh-CN" dirty="0"/>
          </a:p>
        </p:txBody>
      </p:sp>
      <p:sp>
        <p:nvSpPr>
          <p:cNvPr id="5" name="Rectangle 7"/>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zh-CN"/>
          </a:p>
        </p:txBody>
      </p:sp>
      <p:sp>
        <p:nvSpPr>
          <p:cNvPr id="6" name="矩形 5"/>
          <p:cNvSpPr/>
          <p:nvPr userDrawn="1"/>
        </p:nvSpPr>
        <p:spPr>
          <a:xfrm>
            <a:off x="-36512" y="1966971"/>
            <a:ext cx="2983832" cy="1190530"/>
          </a:xfrm>
          <a:prstGeom prst="rect">
            <a:avLst/>
          </a:prstGeom>
          <a:solidFill>
            <a:schemeClr val="accent2"/>
          </a:solidFill>
          <a:ln>
            <a:no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endParaRPr>
          </a:p>
        </p:txBody>
      </p:sp>
      <p:pic>
        <p:nvPicPr>
          <p:cNvPr id="7" name="图片 6" descr="图片1.png"/>
          <p:cNvPicPr>
            <a:picLocks noChangeAspect="1"/>
          </p:cNvPicPr>
          <p:nvPr userDrawn="1"/>
        </p:nvPicPr>
        <p:blipFill>
          <a:blip r:embed="rId2" cstate="print">
            <a:alphaModFix amt="23000"/>
          </a:blip>
          <a:stretch>
            <a:fillRect/>
          </a:stretch>
        </p:blipFill>
        <p:spPr>
          <a:xfrm>
            <a:off x="-606447" y="1645848"/>
            <a:ext cx="13683447" cy="1549152"/>
          </a:xfrm>
          <a:prstGeom prst="rect">
            <a:avLst/>
          </a:prstGeom>
        </p:spPr>
      </p:pic>
      <p:sp>
        <p:nvSpPr>
          <p:cNvPr id="8" name="文本框 7">
            <a:hlinkClick r:id="rId3"/>
          </p:cNvPr>
          <p:cNvSpPr txBox="1"/>
          <p:nvPr userDrawn="1"/>
        </p:nvSpPr>
        <p:spPr>
          <a:xfrm>
            <a:off x="787812" y="2139072"/>
            <a:ext cx="1604534" cy="830997"/>
          </a:xfrm>
          <a:prstGeom prst="rect">
            <a:avLst/>
          </a:prstGeom>
          <a:noFill/>
        </p:spPr>
        <p:txBody>
          <a:bodyPr wrap="square" rtlCol="0">
            <a:spAutoFit/>
          </a:bodyPr>
          <a:lstStyle/>
          <a:p>
            <a:pPr algn="dist"/>
            <a:r>
              <a:rPr lang="zh-CN" altLang="en-US" sz="4800" spc="83" dirty="0">
                <a:solidFill>
                  <a:srgbClr val="FFFFFF"/>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pitchFamily="34" charset="0"/>
              </a:rPr>
              <a:t>目录</a:t>
            </a:r>
          </a:p>
        </p:txBody>
      </p:sp>
      <p:sp>
        <p:nvSpPr>
          <p:cNvPr id="10" name="文本框 9">
            <a:hlinkClick r:id="rId3"/>
          </p:cNvPr>
          <p:cNvSpPr txBox="1"/>
          <p:nvPr userDrawn="1"/>
        </p:nvSpPr>
        <p:spPr>
          <a:xfrm>
            <a:off x="874853" y="2744551"/>
            <a:ext cx="1492149" cy="353943"/>
          </a:xfrm>
          <a:prstGeom prst="rect">
            <a:avLst/>
          </a:prstGeom>
          <a:noFill/>
        </p:spPr>
        <p:txBody>
          <a:bodyPr wrap="square" rtlCol="0">
            <a:spAutoFit/>
          </a:bodyPr>
          <a:lstStyle/>
          <a:p>
            <a:pPr algn="dist"/>
            <a:r>
              <a:rPr lang="en-US" altLang="zh-CN" sz="1700" b="1" spc="83" dirty="0">
                <a:solidFill>
                  <a:srgbClr val="FFFFFF"/>
                </a:solidFill>
                <a:effectLst>
                  <a:outerShdw blurRad="50800" dist="38100" dir="2700000" algn="tl" rotWithShape="0">
                    <a:prstClr val="black">
                      <a:alpha val="40000"/>
                    </a:prstClr>
                  </a:outerShdw>
                </a:effectLst>
                <a:ea typeface="方正中等线简体" pitchFamily="65" charset="-122"/>
                <a:cs typeface="Arial" panose="020B0604020202020204" pitchFamily="34" charset="0"/>
              </a:rPr>
              <a:t>CONTENTS</a:t>
            </a:r>
            <a:endParaRPr lang="zh-CN" altLang="en-US" sz="1700" b="1" spc="83" dirty="0">
              <a:solidFill>
                <a:srgbClr val="FFFFFF"/>
              </a:solidFill>
              <a:effectLst>
                <a:outerShdw blurRad="50800" dist="38100" dir="2700000" algn="tl" rotWithShape="0">
                  <a:prstClr val="black">
                    <a:alpha val="40000"/>
                  </a:prstClr>
                </a:outerShdw>
              </a:effectLst>
              <a:ea typeface="方正中等线简体" pitchFamily="65" charset="-122"/>
              <a:cs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Rectangle 6"/>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ltLang="zh-CN"/>
          </a:p>
        </p:txBody>
      </p:sp>
      <p:sp>
        <p:nvSpPr>
          <p:cNvPr id="5" name="Rectangle 7"/>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zh-CN"/>
          </a:p>
        </p:txBody>
      </p:sp>
      <p:grpSp>
        <p:nvGrpSpPr>
          <p:cNvPr id="6" name="组 5"/>
          <p:cNvGrpSpPr/>
          <p:nvPr userDrawn="1"/>
        </p:nvGrpSpPr>
        <p:grpSpPr>
          <a:xfrm>
            <a:off x="-153000" y="191517"/>
            <a:ext cx="3887683" cy="440139"/>
            <a:chOff x="-153000" y="254778"/>
            <a:chExt cx="3887683" cy="528166"/>
          </a:xfrm>
        </p:grpSpPr>
        <p:sp>
          <p:nvSpPr>
            <p:cNvPr id="7" name="矩形 6"/>
            <p:cNvSpPr/>
            <p:nvPr/>
          </p:nvSpPr>
          <p:spPr>
            <a:xfrm>
              <a:off x="0" y="357166"/>
              <a:ext cx="702000" cy="405000"/>
            </a:xfrm>
            <a:prstGeom prst="rect">
              <a:avLst/>
            </a:prstGeom>
            <a:gradFill flip="none" rotWithShape="1">
              <a:gsLst>
                <a:gs pos="0">
                  <a:schemeClr val="accent2"/>
                </a:gs>
                <a:gs pos="100000">
                  <a:srgbClr val="C00000">
                    <a:shade val="100000"/>
                    <a:satMod val="115000"/>
                  </a:srgbClr>
                </a:gs>
              </a:gsLst>
              <a:lin ang="2700000" scaled="1"/>
              <a:tileRect/>
            </a:gradFill>
            <a:ln>
              <a:noFill/>
            </a:ln>
            <a:effectLst>
              <a:outerShdw blurRad="50800" dist="38100" dir="2700000" algn="ctr" rotWithShape="0">
                <a:schemeClr val="tx1">
                  <a:lumMod val="95000"/>
                  <a:lumOff val="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8" name="图片 7" descr="图片1.png"/>
            <p:cNvPicPr>
              <a:picLocks noChangeAspect="1"/>
            </p:cNvPicPr>
            <p:nvPr/>
          </p:nvPicPr>
          <p:blipFill>
            <a:blip r:embed="rId2" cstate="print">
              <a:alphaModFix amt="34000"/>
            </a:blip>
            <a:stretch>
              <a:fillRect/>
            </a:stretch>
          </p:blipFill>
          <p:spPr>
            <a:xfrm>
              <a:off x="-153000" y="254778"/>
              <a:ext cx="3887683" cy="528166"/>
            </a:xfrm>
            <a:prstGeom prst="rect">
              <a:avLst/>
            </a:prstGeom>
          </p:spPr>
        </p:pic>
      </p:grpSp>
      <p:sp>
        <p:nvSpPr>
          <p:cNvPr id="9" name="标题 2"/>
          <p:cNvSpPr>
            <a:spLocks noGrp="1"/>
          </p:cNvSpPr>
          <p:nvPr>
            <p:ph type="title" idx="4294967295" hasCustomPrompt="1"/>
          </p:nvPr>
        </p:nvSpPr>
        <p:spPr>
          <a:xfrm>
            <a:off x="792001" y="314341"/>
            <a:ext cx="3095683" cy="309862"/>
          </a:xfrm>
        </p:spPr>
        <p:txBody>
          <a:bodyPr/>
          <a:lstStyle>
            <a:lvl1pPr>
              <a:defRPr/>
            </a:lvl1pPr>
          </a:lstStyle>
          <a:p>
            <a:r>
              <a:rPr lang="zh-CN" altLang="en-US" b="1" dirty="0">
                <a:solidFill>
                  <a:schemeClr val="tx2">
                    <a:lumMod val="85000"/>
                    <a:lumOff val="15000"/>
                  </a:schemeClr>
                </a:solidFill>
              </a:rPr>
              <a:t>标题</a:t>
            </a:r>
            <a:r>
              <a:rPr lang="en-US" altLang="zh-CN" b="1" dirty="0">
                <a:solidFill>
                  <a:schemeClr val="tx2">
                    <a:lumMod val="85000"/>
                    <a:lumOff val="15000"/>
                  </a:schemeClr>
                </a:solidFill>
              </a:rPr>
              <a:t>1</a:t>
            </a:r>
            <a:endParaRPr lang="zh-CN" altLang="en-US" b="1" dirty="0">
              <a:solidFill>
                <a:schemeClr val="tx2">
                  <a:lumMod val="85000"/>
                  <a:lumOff val="15000"/>
                </a:scheme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Rectangle 6"/>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ltLang="zh-CN"/>
          </a:p>
        </p:txBody>
      </p:sp>
      <p:sp>
        <p:nvSpPr>
          <p:cNvPr id="6" name="Rectangle 7"/>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hasCustomPrompt="1"/>
          </p:nvPr>
        </p:nvSpPr>
        <p:spPr/>
        <p:txBody>
          <a:bodyPr/>
          <a:lstStyle/>
          <a:p>
            <a:pPr lvl="0"/>
            <a:r>
              <a:rPr lang="zh-CN" altLang="en-US" dirty="0"/>
              <a:t>单击此处</a:t>
            </a:r>
            <a:r>
              <a:rPr lang="zh-CN" altLang="en-US"/>
              <a:t>编辑母文</a:t>
            </a:r>
            <a:r>
              <a:rPr lang="zh-CN" altLang="en-US" dirty="0"/>
              <a:t>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Rectangle 2"/>
          <p:cNvSpPr>
            <a:spLocks noGrp="1" noChangeArrowheads="1"/>
          </p:cNvSpPr>
          <p:nvPr>
            <p:ph type="title"/>
          </p:nvPr>
        </p:nvSpPr>
        <p:spPr bwMode="auto">
          <a:xfrm>
            <a:off x="574675" y="297639"/>
            <a:ext cx="8001000" cy="383646"/>
          </a:xfrm>
          <a:prstGeom prst="rect">
            <a:avLst/>
          </a:prstGeom>
          <a:noFill/>
          <a:ln w="9525">
            <a:noFill/>
            <a:miter lim="800000"/>
          </a:ln>
        </p:spPr>
        <p:txBody>
          <a:bodyPr/>
          <a:lstStyle/>
          <a:p>
            <a:pPr lvl="0"/>
            <a:endParaRPr lang="zh-CN" altLang="en-US" dirty="0"/>
          </a:p>
        </p:txBody>
      </p:sp>
      <p:sp>
        <p:nvSpPr>
          <p:cNvPr id="4" name="Rectangle 6"/>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ltLang="zh-CN"/>
          </a:p>
        </p:txBody>
      </p:sp>
      <p:sp>
        <p:nvSpPr>
          <p:cNvPr id="5" name="Rectangle 7"/>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868F7F1-4192-44B4-B112-0D4145F00A96}" type="datetimeFigureOut">
              <a:rPr lang="zh-CN" altLang="en-US" smtClean="0"/>
              <a:pPr/>
              <a:t>2018/8/13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27E5C8-5F59-4784-8F72-4DFE585A8091}"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566738" y="877095"/>
            <a:ext cx="3924300" cy="41394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3438" y="877095"/>
            <a:ext cx="3924300" cy="41394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Rectangle 2"/>
          <p:cNvSpPr>
            <a:spLocks noGrp="1" noChangeArrowheads="1"/>
          </p:cNvSpPr>
          <p:nvPr>
            <p:ph type="title"/>
          </p:nvPr>
        </p:nvSpPr>
        <p:spPr bwMode="auto">
          <a:xfrm>
            <a:off x="574675" y="297639"/>
            <a:ext cx="8001000" cy="383646"/>
          </a:xfrm>
          <a:prstGeom prst="rect">
            <a:avLst/>
          </a:prstGeom>
          <a:noFill/>
          <a:ln w="9525">
            <a:noFill/>
            <a:miter lim="800000"/>
          </a:ln>
        </p:spPr>
        <p:txBody>
          <a:bodyPr/>
          <a:lstStyle/>
          <a:p>
            <a:pPr lvl="0"/>
            <a:endParaRPr lang="zh-CN" altLang="en-US" dirty="0"/>
          </a:p>
        </p:txBody>
      </p:sp>
      <p:sp>
        <p:nvSpPr>
          <p:cNvPr id="5" name="Rectangle 6"/>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ltLang="zh-CN"/>
          </a:p>
        </p:txBody>
      </p:sp>
      <p:sp>
        <p:nvSpPr>
          <p:cNvPr id="6" name="Rectangle 7"/>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Rectangle 2"/>
          <p:cNvSpPr>
            <a:spLocks noGrp="1" noChangeArrowheads="1"/>
          </p:cNvSpPr>
          <p:nvPr>
            <p:ph type="title"/>
          </p:nvPr>
        </p:nvSpPr>
        <p:spPr bwMode="auto">
          <a:xfrm>
            <a:off x="574675" y="297639"/>
            <a:ext cx="8001000" cy="383646"/>
          </a:xfrm>
          <a:prstGeom prst="rect">
            <a:avLst/>
          </a:prstGeom>
          <a:noFill/>
          <a:ln w="9525">
            <a:noFill/>
            <a:miter lim="800000"/>
          </a:ln>
        </p:spPr>
        <p:txBody>
          <a:bodyPr/>
          <a:lstStyle/>
          <a:p>
            <a:pPr lvl="0"/>
            <a:endParaRPr lang="zh-CN" altLang="en-US" dirty="0"/>
          </a:p>
        </p:txBody>
      </p:sp>
      <p:sp>
        <p:nvSpPr>
          <p:cNvPr id="4" name="Rectangle 6"/>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ltLang="zh-CN"/>
          </a:p>
        </p:txBody>
      </p:sp>
      <p:sp>
        <p:nvSpPr>
          <p:cNvPr id="5" name="Rectangle 7"/>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标题和表格">
    <p:spTree>
      <p:nvGrpSpPr>
        <p:cNvPr id="1" name=""/>
        <p:cNvGrpSpPr/>
        <p:nvPr/>
      </p:nvGrpSpPr>
      <p:grpSpPr>
        <a:xfrm>
          <a:off x="0" y="0"/>
          <a:ext cx="0" cy="0"/>
          <a:chOff x="0" y="0"/>
          <a:chExt cx="0" cy="0"/>
        </a:xfrm>
      </p:grpSpPr>
      <p:sp>
        <p:nvSpPr>
          <p:cNvPr id="3" name="表格占位符 2"/>
          <p:cNvSpPr>
            <a:spLocks noGrp="1"/>
          </p:cNvSpPr>
          <p:nvPr>
            <p:ph type="tbl" idx="1"/>
          </p:nvPr>
        </p:nvSpPr>
        <p:spPr>
          <a:xfrm>
            <a:off x="566738" y="877095"/>
            <a:ext cx="8001000" cy="4139406"/>
          </a:xfrm>
        </p:spPr>
        <p:txBody>
          <a:bodyPr/>
          <a:lstStyle>
            <a:lvl1pPr>
              <a:defRPr sz="1800"/>
            </a:lvl1pPr>
          </a:lstStyle>
          <a:p>
            <a:pPr lvl="0"/>
            <a:endParaRPr lang="zh-CN" altLang="en-US" noProof="0" dirty="0"/>
          </a:p>
        </p:txBody>
      </p:sp>
      <p:sp>
        <p:nvSpPr>
          <p:cNvPr id="8" name="Rectangle 2"/>
          <p:cNvSpPr>
            <a:spLocks noGrp="1" noChangeArrowheads="1"/>
          </p:cNvSpPr>
          <p:nvPr>
            <p:ph type="title"/>
          </p:nvPr>
        </p:nvSpPr>
        <p:spPr bwMode="auto">
          <a:xfrm>
            <a:off x="574675" y="297639"/>
            <a:ext cx="8001000" cy="383646"/>
          </a:xfrm>
          <a:prstGeom prst="rect">
            <a:avLst/>
          </a:prstGeom>
          <a:noFill/>
          <a:ln w="9525">
            <a:noFill/>
            <a:miter lim="800000"/>
          </a:ln>
        </p:spPr>
        <p:txBody>
          <a:bodyPr/>
          <a:lstStyle/>
          <a:p>
            <a:pPr lvl="0"/>
            <a:endParaRPr lang="zh-CN" altLang="en-US" dirty="0"/>
          </a:p>
        </p:txBody>
      </p:sp>
      <p:sp>
        <p:nvSpPr>
          <p:cNvPr id="4" name="Rectangle 6"/>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ltLang="zh-CN"/>
          </a:p>
        </p:txBody>
      </p:sp>
      <p:sp>
        <p:nvSpPr>
          <p:cNvPr id="5" name="Rectangle 7"/>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标题，文本与内容">
    <p:spTree>
      <p:nvGrpSpPr>
        <p:cNvPr id="1" name=""/>
        <p:cNvGrpSpPr/>
        <p:nvPr/>
      </p:nvGrpSpPr>
      <p:grpSpPr>
        <a:xfrm>
          <a:off x="0" y="0"/>
          <a:ext cx="0" cy="0"/>
          <a:chOff x="0" y="0"/>
          <a:chExt cx="0" cy="0"/>
        </a:xfrm>
      </p:grpSpPr>
      <p:sp>
        <p:nvSpPr>
          <p:cNvPr id="3" name="文本占位符 2"/>
          <p:cNvSpPr>
            <a:spLocks noGrp="1"/>
          </p:cNvSpPr>
          <p:nvPr>
            <p:ph type="body" sz="half" idx="1"/>
          </p:nvPr>
        </p:nvSpPr>
        <p:spPr>
          <a:xfrm>
            <a:off x="566738" y="877095"/>
            <a:ext cx="3924300" cy="41394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3438" y="877095"/>
            <a:ext cx="3924300" cy="41394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Rectangle 2"/>
          <p:cNvSpPr>
            <a:spLocks noGrp="1" noChangeArrowheads="1"/>
          </p:cNvSpPr>
          <p:nvPr>
            <p:ph type="title"/>
          </p:nvPr>
        </p:nvSpPr>
        <p:spPr bwMode="auto">
          <a:xfrm>
            <a:off x="574675" y="297639"/>
            <a:ext cx="8001000" cy="383646"/>
          </a:xfrm>
          <a:prstGeom prst="rect">
            <a:avLst/>
          </a:prstGeom>
          <a:noFill/>
          <a:ln w="9525">
            <a:noFill/>
            <a:miter lim="800000"/>
          </a:ln>
        </p:spPr>
        <p:txBody>
          <a:bodyPr/>
          <a:lstStyle/>
          <a:p>
            <a:pPr lvl="0"/>
            <a:endParaRPr lang="zh-CN" altLang="en-US" dirty="0"/>
          </a:p>
        </p:txBody>
      </p:sp>
      <p:sp>
        <p:nvSpPr>
          <p:cNvPr id="5" name="Rectangle 6"/>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ltLang="zh-CN"/>
          </a:p>
        </p:txBody>
      </p:sp>
      <p:sp>
        <p:nvSpPr>
          <p:cNvPr id="6" name="Rectangle 7"/>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图示或组织结构图">
    <p:spTree>
      <p:nvGrpSpPr>
        <p:cNvPr id="1" name=""/>
        <p:cNvGrpSpPr/>
        <p:nvPr/>
      </p:nvGrpSpPr>
      <p:grpSpPr>
        <a:xfrm>
          <a:off x="0" y="0"/>
          <a:ext cx="0" cy="0"/>
          <a:chOff x="0" y="0"/>
          <a:chExt cx="0" cy="0"/>
        </a:xfrm>
      </p:grpSpPr>
      <p:sp>
        <p:nvSpPr>
          <p:cNvPr id="3" name="SmartArt 占位符 2"/>
          <p:cNvSpPr>
            <a:spLocks noGrp="1"/>
          </p:cNvSpPr>
          <p:nvPr>
            <p:ph type="pic" idx="1"/>
          </p:nvPr>
        </p:nvSpPr>
        <p:spPr>
          <a:xfrm>
            <a:off x="468313" y="1236928"/>
            <a:ext cx="8064500" cy="3238500"/>
          </a:xfrm>
        </p:spPr>
        <p:txBody>
          <a:bodyPr/>
          <a:lstStyle/>
          <a:p>
            <a:pPr lvl="0"/>
            <a:endParaRPr lang="zh-CN" altLang="en-US" noProof="0"/>
          </a:p>
        </p:txBody>
      </p:sp>
      <p:sp>
        <p:nvSpPr>
          <p:cNvPr id="9" name="Rectangle 2"/>
          <p:cNvSpPr>
            <a:spLocks noGrp="1" noChangeArrowheads="1"/>
          </p:cNvSpPr>
          <p:nvPr>
            <p:ph type="title"/>
          </p:nvPr>
        </p:nvSpPr>
        <p:spPr bwMode="auto">
          <a:xfrm>
            <a:off x="574675" y="297639"/>
            <a:ext cx="8001000" cy="383646"/>
          </a:xfrm>
          <a:prstGeom prst="rect">
            <a:avLst/>
          </a:prstGeom>
          <a:noFill/>
          <a:ln w="9525">
            <a:noFill/>
            <a:miter lim="800000"/>
          </a:ln>
        </p:spPr>
        <p:txBody>
          <a:bodyPr/>
          <a:lstStyle/>
          <a:p>
            <a:pPr lvl="0"/>
            <a:endParaRPr lang="zh-CN" altLang="en-US" dirty="0"/>
          </a:p>
        </p:txBody>
      </p:sp>
      <p:sp>
        <p:nvSpPr>
          <p:cNvPr id="4" name="页脚占位符 3"/>
          <p:cNvSpPr>
            <a:spLocks noGrp="1"/>
          </p:cNvSpPr>
          <p:nvPr>
            <p:ph type="ftr" sz="quarter" idx="10"/>
          </p:nvPr>
        </p:nvSpPr>
        <p:spPr>
          <a:xfrm>
            <a:off x="3124200" y="5207000"/>
            <a:ext cx="2895600" cy="381000"/>
          </a:xfrm>
        </p:spPr>
        <p:txBody>
          <a:bodyPr/>
          <a:lstStyle>
            <a:lvl1pPr fontAlgn="auto">
              <a:spcBef>
                <a:spcPts val="0"/>
              </a:spcBef>
              <a:spcAft>
                <a:spcPts val="0"/>
              </a:spcAft>
              <a:defRPr>
                <a:latin typeface="+mn-lt"/>
              </a:defRPr>
            </a:lvl1pPr>
          </a:lstStyle>
          <a:p>
            <a:pPr>
              <a:defRPr/>
            </a:pPr>
            <a:endParaRPr lang="en-US" altLang="zh-CN"/>
          </a:p>
        </p:txBody>
      </p:sp>
      <p:sp>
        <p:nvSpPr>
          <p:cNvPr id="5" name="日期占位符 5"/>
          <p:cNvSpPr>
            <a:spLocks noGrp="1"/>
          </p:cNvSpPr>
          <p:nvPr>
            <p:ph type="dt" sz="half" idx="11"/>
          </p:nvPr>
        </p:nvSpPr>
        <p:spPr>
          <a:xfrm>
            <a:off x="457200" y="5204354"/>
            <a:ext cx="2133600" cy="396876"/>
          </a:xfrm>
        </p:spPr>
        <p:txBody>
          <a:bodyPr/>
          <a:lstStyle>
            <a:lvl1pPr fontAlgn="auto">
              <a:spcBef>
                <a:spcPts val="0"/>
              </a:spcBef>
              <a:spcAft>
                <a:spcPts val="0"/>
              </a:spcAft>
              <a:defRPr>
                <a:latin typeface="+mn-lt"/>
              </a:defRPr>
            </a:lvl1pPr>
          </a:lstStyle>
          <a:p>
            <a:pPr>
              <a:defRPr/>
            </a:pPr>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574675" y="297639"/>
            <a:ext cx="8001000" cy="383646"/>
          </a:xfrm>
          <a:prstGeom prst="rect">
            <a:avLst/>
          </a:prstGeom>
          <a:noFill/>
          <a:ln w="9525">
            <a:noFill/>
            <a:miter lim="800000"/>
          </a:ln>
        </p:spPr>
        <p:txBody>
          <a:bodyPr/>
          <a:lstStyle/>
          <a:p>
            <a:pPr lvl="0"/>
            <a:endParaRPr lang="zh-CN" altLang="en-US" dirty="0"/>
          </a:p>
        </p:txBody>
      </p:sp>
      <p:sp>
        <p:nvSpPr>
          <p:cNvPr id="3" name="Rectangle 6"/>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ltLang="zh-CN"/>
          </a:p>
        </p:txBody>
      </p:sp>
      <p:sp>
        <p:nvSpPr>
          <p:cNvPr id="4" name="Rectangle 7"/>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8"/>
            <a:ext cx="7772400" cy="113506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868F7F1-4192-44B4-B112-0D4145F00A96}" type="datetimeFigureOut">
              <a:rPr lang="zh-CN" altLang="en-US" smtClean="0"/>
              <a:pPr/>
              <a:t>2018/8/13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27E5C8-5F59-4784-8F72-4DFE585A8091}"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868F7F1-4192-44B4-B112-0D4145F00A96}" type="datetimeFigureOut">
              <a:rPr lang="zh-CN" altLang="en-US" smtClean="0"/>
              <a:pPr/>
              <a:t>2018/8/13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27E5C8-5F59-4784-8F72-4DFE585A8091}"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868F7F1-4192-44B4-B112-0D4145F00A96}" type="datetimeFigureOut">
              <a:rPr lang="zh-CN" altLang="en-US" smtClean="0"/>
              <a:pPr/>
              <a:t>2018/8/13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127E5C8-5F59-4784-8F72-4DFE585A8091}"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868F7F1-4192-44B4-B112-0D4145F00A96}" type="datetimeFigureOut">
              <a:rPr lang="zh-CN" altLang="en-US" smtClean="0"/>
              <a:pPr/>
              <a:t>2018/8/13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127E5C8-5F59-4784-8F72-4DFE585A8091}"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868F7F1-4192-44B4-B112-0D4145F00A96}" type="datetimeFigureOut">
              <a:rPr lang="zh-CN" altLang="en-US" smtClean="0"/>
              <a:pPr/>
              <a:t>2018/8/13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127E5C8-5F59-4784-8F72-4DFE585A8091}"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27541"/>
            <a:ext cx="3008313" cy="968376"/>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868F7F1-4192-44B4-B112-0D4145F00A96}" type="datetimeFigureOut">
              <a:rPr lang="zh-CN" altLang="en-US" smtClean="0"/>
              <a:pPr/>
              <a:t>2018/8/13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27E5C8-5F59-4784-8F72-4DFE585A8091}"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868F7F1-4192-44B4-B112-0D4145F00A96}" type="datetimeFigureOut">
              <a:rPr lang="zh-CN" altLang="en-US" smtClean="0"/>
              <a:pPr/>
              <a:t>2018/8/13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27E5C8-5F59-4784-8F72-4DFE585A8091}"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A868F7F1-4192-44B4-B112-0D4145F00A96}" type="datetimeFigureOut">
              <a:rPr lang="zh-CN" altLang="en-US" smtClean="0"/>
              <a:pPr/>
              <a:t>2018/8/13</a:t>
            </a:fld>
            <a:endParaRPr lang="zh-CN" altLang="en-US"/>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D127E5C8-5F59-4784-8F72-4DFE585A809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74675" y="297658"/>
            <a:ext cx="8001000" cy="383646"/>
          </a:xfrm>
          <a:prstGeom prst="rect">
            <a:avLst/>
          </a:prstGeom>
          <a:noFill/>
          <a:ln w="9525">
            <a:noFill/>
            <a:miter lim="800000"/>
          </a:ln>
        </p:spPr>
        <p:txBody>
          <a:bodyPr vert="horz" wrap="square" lIns="91440" tIns="45720" rIns="91440" bIns="45720" numCol="1" anchor="b" anchorCtr="0" compatLnSpc="1"/>
          <a:lstStyle/>
          <a:p>
            <a:pPr lvl="0"/>
            <a:endParaRPr lang="zh-CN" altLang="en-US" dirty="0"/>
          </a:p>
        </p:txBody>
      </p:sp>
      <p:sp>
        <p:nvSpPr>
          <p:cNvPr id="5123" name="Rectangle 3"/>
          <p:cNvSpPr>
            <a:spLocks noGrp="1" noChangeArrowheads="1"/>
          </p:cNvSpPr>
          <p:nvPr>
            <p:ph type="body" idx="1"/>
          </p:nvPr>
        </p:nvSpPr>
        <p:spPr bwMode="auto">
          <a:xfrm>
            <a:off x="566738" y="877095"/>
            <a:ext cx="8001000" cy="4139406"/>
          </a:xfrm>
          <a:prstGeom prst="rect">
            <a:avLst/>
          </a:prstGeom>
          <a:noFill/>
          <a:ln w="9525">
            <a:noFill/>
            <a:miter lim="800000"/>
          </a:ln>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p:txBody>
      </p:sp>
      <p:sp>
        <p:nvSpPr>
          <p:cNvPr id="16389" name="Line 5"/>
          <p:cNvSpPr>
            <a:spLocks noChangeShapeType="1"/>
          </p:cNvSpPr>
          <p:nvPr/>
        </p:nvSpPr>
        <p:spPr bwMode="auto">
          <a:xfrm flipV="1">
            <a:off x="612775" y="5089810"/>
            <a:ext cx="7924800" cy="0"/>
          </a:xfrm>
          <a:prstGeom prst="line">
            <a:avLst/>
          </a:prstGeom>
          <a:noFill/>
          <a:ln w="3175">
            <a:solidFill>
              <a:srgbClr val="D31826"/>
            </a:solidFill>
            <a:round/>
          </a:ln>
          <a:effectLst/>
        </p:spPr>
        <p:txBody>
          <a:bodyPr/>
          <a:lstStyle/>
          <a:p>
            <a:pPr fontAlgn="base">
              <a:spcBef>
                <a:spcPct val="0"/>
              </a:spcBef>
              <a:spcAft>
                <a:spcPct val="0"/>
              </a:spcAft>
              <a:defRPr/>
            </a:pPr>
            <a:endParaRPr lang="zh-CN" altLang="en-US">
              <a:solidFill>
                <a:srgbClr val="000000"/>
              </a:solidFill>
              <a:latin typeface="Verdana" panose="020B0604030504040204" pitchFamily="34" charset="0"/>
              <a:ea typeface="宋体" panose="02010600030101010101" pitchFamily="2" charset="-122"/>
            </a:endParaRPr>
          </a:p>
        </p:txBody>
      </p:sp>
      <p:sp>
        <p:nvSpPr>
          <p:cNvPr id="16390" name="Rectangle 6"/>
          <p:cNvSpPr>
            <a:spLocks noGrp="1" noChangeArrowheads="1"/>
          </p:cNvSpPr>
          <p:nvPr>
            <p:ph type="dt" sz="half" idx="2"/>
          </p:nvPr>
        </p:nvSpPr>
        <p:spPr bwMode="auto">
          <a:xfrm>
            <a:off x="609600" y="5204354"/>
            <a:ext cx="1981200" cy="396876"/>
          </a:xfrm>
          <a:prstGeom prst="rect">
            <a:avLst/>
          </a:prstGeom>
          <a:noFill/>
          <a:ln w="9525">
            <a:noFill/>
            <a:miter lim="800000"/>
          </a:ln>
          <a:effectLst/>
        </p:spPr>
        <p:txBody>
          <a:bodyPr vert="horz" wrap="square" lIns="91440" tIns="45720" rIns="91440" bIns="45720" numCol="1" anchor="t" anchorCtr="0" compatLnSpc="1"/>
          <a:lstStyle>
            <a:lvl1pPr>
              <a:defRPr sz="1200">
                <a:solidFill>
                  <a:srgbClr val="000000"/>
                </a:solidFill>
                <a:latin typeface="Verdana" panose="020B0604030504040204" pitchFamily="34" charset="0"/>
                <a:ea typeface="宋体" panose="02010600030101010101" pitchFamily="2" charset="-122"/>
                <a:cs typeface="+mn-cs"/>
              </a:defRPr>
            </a:lvl1pPr>
          </a:lstStyle>
          <a:p>
            <a:pPr fontAlgn="base">
              <a:spcBef>
                <a:spcPct val="0"/>
              </a:spcBef>
              <a:spcAft>
                <a:spcPct val="0"/>
              </a:spcAft>
              <a:defRPr/>
            </a:pPr>
            <a:endParaRPr lang="en-US" altLang="zh-CN"/>
          </a:p>
        </p:txBody>
      </p:sp>
      <p:sp>
        <p:nvSpPr>
          <p:cNvPr id="16391" name="Rectangle 7"/>
          <p:cNvSpPr>
            <a:spLocks noGrp="1" noChangeArrowheads="1"/>
          </p:cNvSpPr>
          <p:nvPr>
            <p:ph type="ftr" sz="quarter" idx="3"/>
          </p:nvPr>
        </p:nvSpPr>
        <p:spPr bwMode="auto">
          <a:xfrm>
            <a:off x="3124200" y="5204354"/>
            <a:ext cx="2895600" cy="396876"/>
          </a:xfrm>
          <a:prstGeom prst="rect">
            <a:avLst/>
          </a:prstGeom>
          <a:noFill/>
          <a:ln w="9525">
            <a:noFill/>
            <a:miter lim="800000"/>
          </a:ln>
          <a:effectLst/>
        </p:spPr>
        <p:txBody>
          <a:bodyPr vert="horz" wrap="square" lIns="91440" tIns="45720" rIns="91440" bIns="45720" numCol="1" anchor="t" anchorCtr="0" compatLnSpc="1"/>
          <a:lstStyle>
            <a:lvl1pPr algn="ctr">
              <a:defRPr sz="1200">
                <a:solidFill>
                  <a:srgbClr val="000000"/>
                </a:solidFill>
                <a:latin typeface="Verdana" panose="020B0604030504040204" pitchFamily="34" charset="0"/>
                <a:ea typeface="宋体" panose="02010600030101010101" pitchFamily="2" charset="-122"/>
                <a:cs typeface="+mn-cs"/>
              </a:defRPr>
            </a:lvl1pPr>
          </a:lstStyle>
          <a:p>
            <a:pPr fontAlgn="base">
              <a:spcBef>
                <a:spcPct val="0"/>
              </a:spcBef>
              <a:spcAft>
                <a:spcPct val="0"/>
              </a:spcAft>
              <a:defRPr/>
            </a:pPr>
            <a:endParaRPr lang="en-US" altLang="zh-CN"/>
          </a:p>
        </p:txBody>
      </p:sp>
      <p:sp>
        <p:nvSpPr>
          <p:cNvPr id="16393" name="灯片编号占位符 4"/>
          <p:cNvSpPr txBox="1">
            <a:spLocks noGrp="1"/>
          </p:cNvSpPr>
          <p:nvPr/>
        </p:nvSpPr>
        <p:spPr bwMode="auto">
          <a:xfrm>
            <a:off x="6553200" y="5207000"/>
            <a:ext cx="2133600" cy="381000"/>
          </a:xfrm>
          <a:prstGeom prst="rect">
            <a:avLst/>
          </a:prstGeom>
          <a:noFill/>
          <a:ln w="9525">
            <a:noFill/>
            <a:miter lim="800000"/>
          </a:ln>
        </p:spPr>
        <p:txBody>
          <a:bodyPr anchor="b"/>
          <a:lstStyle/>
          <a:p>
            <a:pPr algn="r" fontAlgn="base">
              <a:spcBef>
                <a:spcPct val="0"/>
              </a:spcBef>
              <a:spcAft>
                <a:spcPct val="0"/>
              </a:spcAft>
              <a:defRPr/>
            </a:pPr>
            <a:fld id="{289DECA7-0B48-4326-BDE4-0DC909FC0BE3}" type="slidenum">
              <a:rPr lang="en-US" altLang="zh-CN" sz="1600" b="1">
                <a:solidFill>
                  <a:srgbClr val="000000"/>
                </a:solidFill>
                <a:effectLst>
                  <a:outerShdw blurRad="38100" dist="38100" dir="2700000" algn="tl">
                    <a:srgbClr val="C0C0C0"/>
                  </a:outerShdw>
                </a:effectLst>
                <a:ea typeface="宋体" panose="02010600030101010101" pitchFamily="2" charset="-122"/>
              </a:rPr>
              <a:pPr algn="r" fontAlgn="base">
                <a:spcBef>
                  <a:spcPct val="0"/>
                </a:spcBef>
                <a:spcAft>
                  <a:spcPct val="0"/>
                </a:spcAft>
                <a:defRPr/>
              </a:pPr>
              <a:t>‹#›</a:t>
            </a:fld>
            <a:endParaRPr lang="en-US" altLang="zh-CN" sz="1600" b="1">
              <a:solidFill>
                <a:srgbClr val="000000"/>
              </a:solidFill>
              <a:effectLst>
                <a:outerShdw blurRad="38100" dist="38100" dir="2700000" algn="tl">
                  <a:srgbClr val="C0C0C0"/>
                </a:outerShdw>
              </a:effectLst>
              <a:ea typeface="宋体" panose="02010600030101010101" pitchFamily="2" charset="-122"/>
            </a:endParaRPr>
          </a:p>
        </p:txBody>
      </p:sp>
      <p:sp>
        <p:nvSpPr>
          <p:cNvPr id="4120" name="Line 24"/>
          <p:cNvSpPr>
            <a:spLocks noChangeShapeType="1"/>
          </p:cNvSpPr>
          <p:nvPr userDrawn="1"/>
        </p:nvSpPr>
        <p:spPr bwMode="auto">
          <a:xfrm>
            <a:off x="8262000" y="5325124"/>
            <a:ext cx="0" cy="269876"/>
          </a:xfrm>
          <a:prstGeom prst="line">
            <a:avLst/>
          </a:prstGeom>
          <a:noFill/>
          <a:ln w="76200" cmpd="thickThin">
            <a:solidFill>
              <a:srgbClr val="D31826"/>
            </a:solidFill>
            <a:round/>
          </a:ln>
          <a:effectLst/>
        </p:spPr>
        <p:txBody>
          <a:bodyPr anchor="ctr"/>
          <a:lstStyle/>
          <a:p>
            <a:pPr fontAlgn="base">
              <a:spcBef>
                <a:spcPct val="0"/>
              </a:spcBef>
              <a:spcAft>
                <a:spcPct val="0"/>
              </a:spcAft>
              <a:defRPr/>
            </a:pPr>
            <a:endParaRPr lang="zh-CN" altLang="en-US" sz="2800">
              <a:solidFill>
                <a:srgbClr val="000000"/>
              </a:solidFill>
            </a:endParaRPr>
          </a:p>
        </p:txBody>
      </p:sp>
      <p:pic>
        <p:nvPicPr>
          <p:cNvPr id="10" name="图片 13" descr="信公咨询logo加白.png"/>
          <p:cNvPicPr>
            <a:picLocks noChangeAspect="1"/>
          </p:cNvPicPr>
          <p:nvPr userDrawn="1"/>
        </p:nvPicPr>
        <p:blipFill>
          <a:blip r:embed="rId14" cstate="print"/>
          <a:srcRect/>
          <a:stretch>
            <a:fillRect/>
          </a:stretch>
        </p:blipFill>
        <p:spPr bwMode="auto">
          <a:xfrm>
            <a:off x="7062006" y="5233830"/>
            <a:ext cx="1115988" cy="41095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lvl1pPr algn="l" rtl="0" eaLnBrk="0" fontAlgn="base" hangingPunct="0">
        <a:spcBef>
          <a:spcPct val="0"/>
        </a:spcBef>
        <a:spcAft>
          <a:spcPct val="0"/>
        </a:spcAft>
        <a:defRPr sz="2000">
          <a:solidFill>
            <a:schemeClr val="bg1"/>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楷体_GB2312" pitchFamily="49" charset="-122"/>
        </a:defRPr>
      </a:lvl6pPr>
      <a:lvl7pPr marL="914400" algn="l" rtl="0" fontAlgn="base">
        <a:spcBef>
          <a:spcPct val="0"/>
        </a:spcBef>
        <a:spcAft>
          <a:spcPct val="0"/>
        </a:spcAft>
        <a:defRPr sz="2400">
          <a:solidFill>
            <a:schemeClr val="tx2"/>
          </a:solidFill>
          <a:latin typeface="Arial" panose="020B0604020202020204" pitchFamily="34" charset="0"/>
          <a:ea typeface="楷体_GB2312" pitchFamily="49" charset="-122"/>
        </a:defRPr>
      </a:lvl7pPr>
      <a:lvl8pPr marL="1371600" algn="l" rtl="0" fontAlgn="base">
        <a:spcBef>
          <a:spcPct val="0"/>
        </a:spcBef>
        <a:spcAft>
          <a:spcPct val="0"/>
        </a:spcAft>
        <a:defRPr sz="2400">
          <a:solidFill>
            <a:schemeClr val="tx2"/>
          </a:solidFill>
          <a:latin typeface="Arial" panose="020B0604020202020204" pitchFamily="34" charset="0"/>
          <a:ea typeface="楷体_GB2312" pitchFamily="49" charset="-122"/>
        </a:defRPr>
      </a:lvl8pPr>
      <a:lvl9pPr marL="1828800" algn="l" rtl="0" fontAlgn="base">
        <a:spcBef>
          <a:spcPct val="0"/>
        </a:spcBef>
        <a:spcAft>
          <a:spcPct val="0"/>
        </a:spcAft>
        <a:defRPr sz="2400">
          <a:solidFill>
            <a:schemeClr val="tx2"/>
          </a:solidFill>
          <a:latin typeface="Arial" panose="020B0604020202020204" pitchFamily="34" charset="0"/>
          <a:ea typeface="楷体_GB2312" pitchFamily="49" charset="-122"/>
        </a:defRPr>
      </a:lvl9pPr>
    </p:titleStyle>
    <p:bodyStyle>
      <a:lvl1pPr marL="469900" indent="-469900" algn="l" rtl="0" eaLnBrk="0" fontAlgn="base" hangingPunct="0">
        <a:spcBef>
          <a:spcPct val="20000"/>
        </a:spcBef>
        <a:spcAft>
          <a:spcPct val="0"/>
        </a:spcAft>
        <a:buClr>
          <a:schemeClr val="accent2"/>
        </a:buClr>
        <a:buSzPct val="75000"/>
        <a:buFont typeface="Wingdings" panose="05000000000000000000" pitchFamily="2" charset="2"/>
        <a:buChar char="n"/>
        <a:defRPr sz="1200">
          <a:solidFill>
            <a:schemeClr val="tx1"/>
          </a:solidFill>
          <a:latin typeface="微软雅黑" panose="020B0503020204020204" pitchFamily="34" charset="-122"/>
          <a:ea typeface="微软雅黑" panose="020B0503020204020204" pitchFamily="34" charset="-122"/>
          <a:cs typeface="+mn-cs"/>
        </a:defRPr>
      </a:lvl1pPr>
      <a:lvl2pPr marL="908050" indent="-436880" algn="l" rtl="0" eaLnBrk="0" fontAlgn="base" hangingPunct="0">
        <a:spcBef>
          <a:spcPct val="20000"/>
        </a:spcBef>
        <a:spcAft>
          <a:spcPct val="0"/>
        </a:spcAft>
        <a:buClr>
          <a:schemeClr val="accent2"/>
        </a:buClr>
        <a:buSzPct val="50000"/>
        <a:buFont typeface="Wingdings" panose="05000000000000000000" pitchFamily="2" charset="2"/>
        <a:buChar char="p"/>
        <a:defRPr sz="1200">
          <a:solidFill>
            <a:schemeClr val="tx1"/>
          </a:solidFill>
          <a:latin typeface="微软雅黑" panose="020B0503020204020204" pitchFamily="34" charset="-122"/>
          <a:ea typeface="微软雅黑" panose="020B0503020204020204" pitchFamily="34" charset="-122"/>
        </a:defRPr>
      </a:lvl2pPr>
      <a:lvl3pPr marL="1304925" indent="-395605"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94180"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94230" indent="-398780"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514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30086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658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9230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7.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ctrTitle"/>
          </p:nvPr>
        </p:nvSpPr>
        <p:spPr>
          <a:xfrm>
            <a:off x="1097095" y="1633330"/>
            <a:ext cx="6949810" cy="1481779"/>
          </a:xfrm>
        </p:spPr>
        <p:txBody>
          <a:bodyPr>
            <a:normAutofit/>
          </a:bodyPr>
          <a:lstStyle/>
          <a:p>
            <a:pPr>
              <a:lnSpc>
                <a:spcPct val="150000"/>
              </a:lnSpc>
            </a:pPr>
            <a:r>
              <a:rPr lang="zh-CN" altLang="en-US" dirty="0">
                <a:effectLst/>
                <a:latin typeface="微软雅黑" panose="020B0503020204020204" pitchFamily="34" charset="-122"/>
                <a:ea typeface="微软雅黑" panose="020B0503020204020204" pitchFamily="34" charset="-122"/>
                <a:cs typeface="微软雅黑" panose="020B0503020204020204" pitchFamily="34" charset="-122"/>
              </a:rPr>
              <a:t>上市公司股权激励计划实务讲解</a:t>
            </a:r>
            <a:endParaRPr lang="zh-CN" altLang="en-US" sz="2000" dirty="0">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5" descr="信公咨询logo加白.png"/>
          <p:cNvPicPr>
            <a:picLocks noChangeAspect="1"/>
          </p:cNvPicPr>
          <p:nvPr/>
        </p:nvPicPr>
        <p:blipFill>
          <a:blip r:embed="rId2" cstate="print"/>
          <a:srcRect/>
          <a:stretch>
            <a:fillRect/>
          </a:stretch>
        </p:blipFill>
        <p:spPr bwMode="auto">
          <a:xfrm>
            <a:off x="3595687" y="3793630"/>
            <a:ext cx="1952625"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2"/>
          <p:cNvSpPr txBox="1"/>
          <p:nvPr/>
        </p:nvSpPr>
        <p:spPr bwMode="auto">
          <a:xfrm>
            <a:off x="793446" y="185186"/>
            <a:ext cx="8001000" cy="460375"/>
          </a:xfrm>
          <a:prstGeom prst="rect">
            <a:avLst/>
          </a:prstGeom>
          <a:noFill/>
          <a:ln w="9525">
            <a:noFill/>
            <a:miter lim="800000"/>
          </a:ln>
        </p:spPr>
        <p:txBody>
          <a:bodyPr vert="horz" wrap="square" lIns="91440" tIns="45720" rIns="91440" bIns="45720" numCol="1" anchor="b" anchorCtr="0" compatLnSpc="1"/>
          <a:lstStyle>
            <a:lvl1pPr algn="l" rtl="0" eaLnBrk="0" fontAlgn="base" hangingPunct="0">
              <a:spcBef>
                <a:spcPct val="0"/>
              </a:spcBef>
              <a:spcAft>
                <a:spcPct val="0"/>
              </a:spcAft>
              <a:defRPr sz="2000">
                <a:solidFill>
                  <a:schemeClr val="bg1"/>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楷体_GB2312" pitchFamily="49" charset="-122"/>
              </a:defRPr>
            </a:lvl6pPr>
            <a:lvl7pPr marL="914400" algn="l" rtl="0" fontAlgn="base">
              <a:spcBef>
                <a:spcPct val="0"/>
              </a:spcBef>
              <a:spcAft>
                <a:spcPct val="0"/>
              </a:spcAft>
              <a:defRPr sz="2400">
                <a:solidFill>
                  <a:schemeClr val="tx2"/>
                </a:solidFill>
                <a:latin typeface="Arial" panose="020B0604020202020204" pitchFamily="34" charset="0"/>
                <a:ea typeface="楷体_GB2312" pitchFamily="49" charset="-122"/>
              </a:defRPr>
            </a:lvl7pPr>
            <a:lvl8pPr marL="1371600" algn="l" rtl="0" fontAlgn="base">
              <a:spcBef>
                <a:spcPct val="0"/>
              </a:spcBef>
              <a:spcAft>
                <a:spcPct val="0"/>
              </a:spcAft>
              <a:defRPr sz="2400">
                <a:solidFill>
                  <a:schemeClr val="tx2"/>
                </a:solidFill>
                <a:latin typeface="Arial" panose="020B0604020202020204" pitchFamily="34" charset="0"/>
                <a:ea typeface="楷体_GB2312" pitchFamily="49" charset="-122"/>
              </a:defRPr>
            </a:lvl8pPr>
            <a:lvl9pPr marL="1828800" algn="l" rtl="0" fontAlgn="base">
              <a:spcBef>
                <a:spcPct val="0"/>
              </a:spcBef>
              <a:spcAft>
                <a:spcPct val="0"/>
              </a:spcAft>
              <a:defRPr sz="2400">
                <a:solidFill>
                  <a:schemeClr val="tx2"/>
                </a:solidFill>
                <a:latin typeface="Arial" panose="020B0604020202020204" pitchFamily="34" charset="0"/>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rgbClr val="A32122"/>
                </a:solidFill>
                <a:effectLst/>
                <a:uLnTx/>
                <a:uFillTx/>
                <a:latin typeface="微软雅黑" panose="020B0503020204020204" pitchFamily="34" charset="-122"/>
                <a:ea typeface="微软雅黑" panose="020B0503020204020204" pitchFamily="34" charset="-122"/>
                <a:cs typeface="+mj-cs"/>
              </a:rPr>
              <a:t>股权激励有效的关键因素</a:t>
            </a:r>
            <a:endParaRPr kumimoji="0" lang="en-US" altLang="zh-CN" sz="2000" b="1" i="0" u="none" strike="noStrike" kern="0" cap="none" spc="0" normalizeH="0" baseline="0" noProof="0" dirty="0">
              <a:ln>
                <a:noFill/>
              </a:ln>
              <a:solidFill>
                <a:srgbClr val="A32122"/>
              </a:solidFill>
              <a:effectLst/>
              <a:uLnTx/>
              <a:uFillTx/>
              <a:latin typeface="微软雅黑" panose="020B0503020204020204" pitchFamily="34" charset="-122"/>
              <a:ea typeface="微软雅黑" panose="020B0503020204020204" pitchFamily="34" charset="-122"/>
              <a:cs typeface="+mj-cs"/>
            </a:endParaRPr>
          </a:p>
        </p:txBody>
      </p:sp>
      <p:grpSp>
        <p:nvGrpSpPr>
          <p:cNvPr id="2" name="组合 1"/>
          <p:cNvGrpSpPr/>
          <p:nvPr/>
        </p:nvGrpSpPr>
        <p:grpSpPr>
          <a:xfrm>
            <a:off x="467430" y="1099278"/>
            <a:ext cx="8450262" cy="3846512"/>
            <a:chOff x="467430" y="955258"/>
            <a:chExt cx="8450262" cy="3846512"/>
          </a:xfrm>
        </p:grpSpPr>
        <p:sp>
          <p:nvSpPr>
            <p:cNvPr id="43" name="Rectangle 2"/>
            <p:cNvSpPr>
              <a:spLocks noChangeArrowheads="1"/>
            </p:cNvSpPr>
            <p:nvPr/>
          </p:nvSpPr>
          <p:spPr bwMode="auto">
            <a:xfrm>
              <a:off x="3471835" y="1109245"/>
              <a:ext cx="3692525" cy="1111250"/>
            </a:xfrm>
            <a:prstGeom prst="rect">
              <a:avLst/>
            </a:prstGeom>
            <a:solidFill>
              <a:schemeClr val="bg1">
                <a:lumMod val="50000"/>
              </a:schemeClr>
            </a:solidFill>
            <a:ln w="12700">
              <a:solidFill>
                <a:srgbClr val="FFFFFF"/>
              </a:solidFill>
              <a:miter lim="800000"/>
            </a:ln>
          </p:spPr>
          <p:txBody>
            <a:bodyPr wrap="none" anchor="ctr"/>
            <a:lstStyle/>
            <a:p>
              <a:pPr marL="0" marR="0" lvl="0" indent="0" defTabSz="10185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000000"/>
                </a:solidFill>
                <a:effectLst/>
                <a:uLnTx/>
                <a:uFillTx/>
                <a:latin typeface="Arial" panose="020B0604020202020204"/>
              </a:endParaRPr>
            </a:p>
          </p:txBody>
        </p:sp>
        <p:sp>
          <p:nvSpPr>
            <p:cNvPr id="44" name="Rectangle 3"/>
            <p:cNvSpPr>
              <a:spLocks noChangeArrowheads="1"/>
            </p:cNvSpPr>
            <p:nvPr/>
          </p:nvSpPr>
          <p:spPr bwMode="auto">
            <a:xfrm>
              <a:off x="4364742" y="2398295"/>
              <a:ext cx="3692525" cy="1111250"/>
            </a:xfrm>
            <a:prstGeom prst="rect">
              <a:avLst/>
            </a:prstGeom>
            <a:solidFill>
              <a:srgbClr val="EB8C00"/>
            </a:solidFill>
            <a:ln w="12700">
              <a:solidFill>
                <a:srgbClr val="FFFFFF"/>
              </a:solidFill>
              <a:miter lim="800000"/>
            </a:ln>
          </p:spPr>
          <p:txBody>
            <a:bodyPr wrap="none" anchor="ctr"/>
            <a:lstStyle/>
            <a:p>
              <a:pPr marL="0" marR="0" lvl="0" indent="0" defTabSz="10185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000000"/>
                </a:solidFill>
                <a:effectLst/>
                <a:uLnTx/>
                <a:uFillTx/>
                <a:latin typeface="Arial" panose="020B0604020202020204"/>
              </a:endParaRPr>
            </a:p>
          </p:txBody>
        </p:sp>
        <p:sp>
          <p:nvSpPr>
            <p:cNvPr id="45" name="Rectangle 4"/>
            <p:cNvSpPr>
              <a:spLocks noChangeArrowheads="1"/>
            </p:cNvSpPr>
            <p:nvPr/>
          </p:nvSpPr>
          <p:spPr bwMode="auto">
            <a:xfrm>
              <a:off x="5220405" y="3690520"/>
              <a:ext cx="3697287" cy="1111250"/>
            </a:xfrm>
            <a:prstGeom prst="rect">
              <a:avLst/>
            </a:prstGeom>
            <a:solidFill>
              <a:srgbClr val="A32122"/>
            </a:solidFill>
            <a:ln w="12700">
              <a:solidFill>
                <a:srgbClr val="FFFFFF"/>
              </a:solidFill>
              <a:miter lim="800000"/>
            </a:ln>
          </p:spPr>
          <p:txBody>
            <a:bodyPr wrap="none" anchor="ctr"/>
            <a:lstStyle/>
            <a:p>
              <a:pPr marL="0" marR="0" lvl="0" indent="0" defTabSz="10185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000000"/>
                </a:solidFill>
                <a:effectLst/>
                <a:uLnTx/>
                <a:uFillTx/>
                <a:latin typeface="Arial" panose="020B0604020202020204"/>
              </a:endParaRPr>
            </a:p>
          </p:txBody>
        </p:sp>
        <p:sp>
          <p:nvSpPr>
            <p:cNvPr id="46" name="Freeform 5"/>
            <p:cNvSpPr/>
            <p:nvPr/>
          </p:nvSpPr>
          <p:spPr bwMode="auto">
            <a:xfrm>
              <a:off x="2232730" y="1109245"/>
              <a:ext cx="3089275" cy="3643313"/>
            </a:xfrm>
            <a:custGeom>
              <a:avLst/>
              <a:gdLst>
                <a:gd name="T0" fmla="*/ 0 w 1961"/>
                <a:gd name="T1" fmla="*/ 0 h 2281"/>
                <a:gd name="T2" fmla="*/ 948027922 w 1961"/>
                <a:gd name="T3" fmla="*/ 0 h 2281"/>
                <a:gd name="T4" fmla="*/ 948027922 w 1961"/>
                <a:gd name="T5" fmla="*/ 2147483647 h 2281"/>
                <a:gd name="T6" fmla="*/ 2147483647 w 1961"/>
                <a:gd name="T7" fmla="*/ 2147483647 h 2281"/>
                <a:gd name="T8" fmla="*/ 2147483647 w 1961"/>
                <a:gd name="T9" fmla="*/ 2147483647 h 2281"/>
                <a:gd name="T10" fmla="*/ 2147483647 w 1961"/>
                <a:gd name="T11" fmla="*/ 2147483647 h 2281"/>
                <a:gd name="T12" fmla="*/ 2147483647 w 1961"/>
                <a:gd name="T13" fmla="*/ 2147483647 h 2281"/>
                <a:gd name="T14" fmla="*/ 2147483647 w 1961"/>
                <a:gd name="T15" fmla="*/ 2147483647 h 2281"/>
                <a:gd name="T16" fmla="*/ 0 w 1961"/>
                <a:gd name="T17" fmla="*/ 2147483647 h 2281"/>
                <a:gd name="T18" fmla="*/ 0 w 1961"/>
                <a:gd name="T19" fmla="*/ 0 h 22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1"/>
                <a:gd name="T31" fmla="*/ 0 h 2281"/>
                <a:gd name="T32" fmla="*/ 1961 w 1961"/>
                <a:gd name="T33" fmla="*/ 2281 h 22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1" h="2281">
                  <a:moveTo>
                    <a:pt x="0" y="0"/>
                  </a:moveTo>
                  <a:lnTo>
                    <a:pt x="382" y="0"/>
                  </a:lnTo>
                  <a:lnTo>
                    <a:pt x="382" y="1770"/>
                  </a:lnTo>
                  <a:lnTo>
                    <a:pt x="1673" y="1762"/>
                  </a:lnTo>
                  <a:lnTo>
                    <a:pt x="1673" y="1602"/>
                  </a:lnTo>
                  <a:lnTo>
                    <a:pt x="1960" y="1937"/>
                  </a:lnTo>
                  <a:lnTo>
                    <a:pt x="1673" y="2280"/>
                  </a:lnTo>
                  <a:lnTo>
                    <a:pt x="1673" y="2113"/>
                  </a:lnTo>
                  <a:lnTo>
                    <a:pt x="0" y="2113"/>
                  </a:lnTo>
                  <a:lnTo>
                    <a:pt x="0" y="0"/>
                  </a:lnTo>
                </a:path>
              </a:pathLst>
            </a:custGeom>
            <a:solidFill>
              <a:srgbClr val="FFFFFF"/>
            </a:solidFill>
            <a:ln w="12700" cap="rnd" cmpd="sng">
              <a:solidFill>
                <a:srgbClr val="A32122"/>
              </a:solidFill>
              <a:prstDash val="solid"/>
              <a:round/>
              <a:headEnd type="none" w="med" len="med"/>
              <a:tailEnd type="none" w="med" len="med"/>
            </a:ln>
          </p:spPr>
          <p:txBody>
            <a:bodyPr/>
            <a:lstStyle/>
            <a:p>
              <a:pPr marL="0" marR="0" lvl="0" indent="0" defTabSz="1018540" eaLnBrk="1" fontAlgn="auto" latinLnBrk="0" hangingPunct="1">
                <a:lnSpc>
                  <a:spcPct val="100000"/>
                </a:lnSpc>
                <a:spcBef>
                  <a:spcPts val="0"/>
                </a:spcBef>
                <a:spcAft>
                  <a:spcPts val="0"/>
                </a:spcAft>
                <a:buClrTx/>
                <a:buSzTx/>
                <a:buFontTx/>
                <a:buNone/>
                <a:defRPr/>
              </a:pPr>
              <a:endParaRPr kumimoji="0" lang="en-GB" sz="2000" b="0" i="0" u="none" strike="noStrike" kern="0" cap="none" spc="0" normalizeH="0" baseline="0" noProof="0">
                <a:ln>
                  <a:noFill/>
                </a:ln>
                <a:solidFill>
                  <a:srgbClr val="000000"/>
                </a:solidFill>
                <a:effectLst/>
                <a:uLnTx/>
                <a:uFillTx/>
                <a:latin typeface="Arial" panose="020B0604020202020204"/>
              </a:endParaRPr>
            </a:p>
          </p:txBody>
        </p:sp>
        <p:sp>
          <p:nvSpPr>
            <p:cNvPr id="47" name="Freeform 6"/>
            <p:cNvSpPr/>
            <p:nvPr/>
          </p:nvSpPr>
          <p:spPr bwMode="auto">
            <a:xfrm>
              <a:off x="1362780" y="1120358"/>
              <a:ext cx="3103562" cy="2390775"/>
            </a:xfrm>
            <a:custGeom>
              <a:avLst/>
              <a:gdLst>
                <a:gd name="T0" fmla="*/ 0 w 1969"/>
                <a:gd name="T1" fmla="*/ 0 h 1497"/>
                <a:gd name="T2" fmla="*/ 0 w 1969"/>
                <a:gd name="T3" fmla="*/ 0 h 1497"/>
                <a:gd name="T4" fmla="*/ 954027866 w 1969"/>
                <a:gd name="T5" fmla="*/ 0 h 1497"/>
                <a:gd name="T6" fmla="*/ 954027866 w 1969"/>
                <a:gd name="T7" fmla="*/ 2147483647 h 1497"/>
                <a:gd name="T8" fmla="*/ 2147483647 w 1969"/>
                <a:gd name="T9" fmla="*/ 2147483647 h 1497"/>
                <a:gd name="T10" fmla="*/ 2147483647 w 1969"/>
                <a:gd name="T11" fmla="*/ 2060844982 h 1497"/>
                <a:gd name="T12" fmla="*/ 2147483647 w 1969"/>
                <a:gd name="T13" fmla="*/ 2147483647 h 1497"/>
                <a:gd name="T14" fmla="*/ 2147483647 w 1969"/>
                <a:gd name="T15" fmla="*/ 2147483647 h 1497"/>
                <a:gd name="T16" fmla="*/ 2147483647 w 1969"/>
                <a:gd name="T17" fmla="*/ 2147483647 h 1497"/>
                <a:gd name="T18" fmla="*/ 0 w 1969"/>
                <a:gd name="T19" fmla="*/ 2147483647 h 1497"/>
                <a:gd name="T20" fmla="*/ 0 w 1969"/>
                <a:gd name="T21" fmla="*/ 0 h 14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69"/>
                <a:gd name="T34" fmla="*/ 0 h 1497"/>
                <a:gd name="T35" fmla="*/ 1969 w 1969"/>
                <a:gd name="T36" fmla="*/ 1497 h 14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69" h="1497">
                  <a:moveTo>
                    <a:pt x="0" y="0"/>
                  </a:moveTo>
                  <a:lnTo>
                    <a:pt x="0" y="0"/>
                  </a:lnTo>
                  <a:lnTo>
                    <a:pt x="384" y="0"/>
                  </a:lnTo>
                  <a:lnTo>
                    <a:pt x="384" y="976"/>
                  </a:lnTo>
                  <a:lnTo>
                    <a:pt x="1680" y="976"/>
                  </a:lnTo>
                  <a:lnTo>
                    <a:pt x="1680" y="808"/>
                  </a:lnTo>
                  <a:lnTo>
                    <a:pt x="1968" y="1152"/>
                  </a:lnTo>
                  <a:lnTo>
                    <a:pt x="1680" y="1496"/>
                  </a:lnTo>
                  <a:lnTo>
                    <a:pt x="1680" y="1320"/>
                  </a:lnTo>
                  <a:lnTo>
                    <a:pt x="0" y="1320"/>
                  </a:lnTo>
                  <a:lnTo>
                    <a:pt x="0" y="0"/>
                  </a:lnTo>
                </a:path>
              </a:pathLst>
            </a:custGeom>
            <a:solidFill>
              <a:srgbClr val="FFFFFF"/>
            </a:solidFill>
            <a:ln w="12700" cap="rnd" cmpd="sng">
              <a:solidFill>
                <a:srgbClr val="EB8C00"/>
              </a:solidFill>
              <a:prstDash val="solid"/>
              <a:round/>
              <a:headEnd type="none" w="med" len="med"/>
              <a:tailEnd type="none" w="med" len="med"/>
            </a:ln>
          </p:spPr>
          <p:txBody>
            <a:bodyPr/>
            <a:lstStyle/>
            <a:p>
              <a:pPr marL="0" marR="0" lvl="0" indent="0" defTabSz="1018540" eaLnBrk="1" fontAlgn="auto" latinLnBrk="0" hangingPunct="1">
                <a:lnSpc>
                  <a:spcPct val="100000"/>
                </a:lnSpc>
                <a:spcBef>
                  <a:spcPts val="0"/>
                </a:spcBef>
                <a:spcAft>
                  <a:spcPts val="0"/>
                </a:spcAft>
                <a:buClrTx/>
                <a:buSzTx/>
                <a:buFontTx/>
                <a:buNone/>
                <a:defRPr/>
              </a:pPr>
              <a:endParaRPr kumimoji="0" lang="en-GB" sz="2000" b="0" i="0" u="none" strike="noStrike" kern="0" cap="none" spc="0" normalizeH="0" baseline="0" noProof="0">
                <a:ln>
                  <a:noFill/>
                </a:ln>
                <a:solidFill>
                  <a:srgbClr val="000000"/>
                </a:solidFill>
                <a:effectLst/>
                <a:uLnTx/>
                <a:uFillTx/>
                <a:latin typeface="Arial" panose="020B0604020202020204"/>
              </a:endParaRPr>
            </a:p>
          </p:txBody>
        </p:sp>
        <p:sp>
          <p:nvSpPr>
            <p:cNvPr id="48" name="Freeform 7"/>
            <p:cNvSpPr/>
            <p:nvPr/>
          </p:nvSpPr>
          <p:spPr bwMode="auto">
            <a:xfrm>
              <a:off x="467430" y="1120358"/>
              <a:ext cx="3103562" cy="1101725"/>
            </a:xfrm>
            <a:custGeom>
              <a:avLst/>
              <a:gdLst>
                <a:gd name="T0" fmla="*/ 0 w 1969"/>
                <a:gd name="T1" fmla="*/ 0 h 689"/>
                <a:gd name="T2" fmla="*/ 0 w 1969"/>
                <a:gd name="T3" fmla="*/ 0 h 689"/>
                <a:gd name="T4" fmla="*/ 954027866 w 1969"/>
                <a:gd name="T5" fmla="*/ 0 h 689"/>
                <a:gd name="T6" fmla="*/ 954027866 w 1969"/>
                <a:gd name="T7" fmla="*/ 429552871 h 689"/>
                <a:gd name="T8" fmla="*/ 2147483647 w 1969"/>
                <a:gd name="T9" fmla="*/ 429552871 h 689"/>
                <a:gd name="T10" fmla="*/ 2147483647 w 1969"/>
                <a:gd name="T11" fmla="*/ 0 h 689"/>
                <a:gd name="T12" fmla="*/ 2147483647 w 1969"/>
                <a:gd name="T13" fmla="*/ 879562002 h 689"/>
                <a:gd name="T14" fmla="*/ 2147483647 w 1969"/>
                <a:gd name="T15" fmla="*/ 1759124004 h 689"/>
                <a:gd name="T16" fmla="*/ 2147483647 w 1969"/>
                <a:gd name="T17" fmla="*/ 1309116272 h 689"/>
                <a:gd name="T18" fmla="*/ 0 w 1969"/>
                <a:gd name="T19" fmla="*/ 1309116272 h 689"/>
                <a:gd name="T20" fmla="*/ 0 w 1969"/>
                <a:gd name="T21" fmla="*/ 0 h 6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69"/>
                <a:gd name="T34" fmla="*/ 0 h 689"/>
                <a:gd name="T35" fmla="*/ 1969 w 1969"/>
                <a:gd name="T36" fmla="*/ 689 h 6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69" h="689">
                  <a:moveTo>
                    <a:pt x="0" y="0"/>
                  </a:moveTo>
                  <a:lnTo>
                    <a:pt x="0" y="0"/>
                  </a:lnTo>
                  <a:lnTo>
                    <a:pt x="384" y="0"/>
                  </a:lnTo>
                  <a:lnTo>
                    <a:pt x="384" y="168"/>
                  </a:lnTo>
                  <a:lnTo>
                    <a:pt x="1680" y="168"/>
                  </a:lnTo>
                  <a:lnTo>
                    <a:pt x="1680" y="0"/>
                  </a:lnTo>
                  <a:lnTo>
                    <a:pt x="1968" y="344"/>
                  </a:lnTo>
                  <a:lnTo>
                    <a:pt x="1680" y="688"/>
                  </a:lnTo>
                  <a:lnTo>
                    <a:pt x="1680" y="512"/>
                  </a:lnTo>
                  <a:lnTo>
                    <a:pt x="0" y="512"/>
                  </a:lnTo>
                  <a:lnTo>
                    <a:pt x="0" y="0"/>
                  </a:lnTo>
                </a:path>
              </a:pathLst>
            </a:custGeom>
            <a:solidFill>
              <a:srgbClr val="FFFFFF"/>
            </a:solidFill>
            <a:ln w="12700" cap="rnd" cmpd="sng">
              <a:solidFill>
                <a:srgbClr val="7E7E7E"/>
              </a:solidFill>
              <a:prstDash val="solid"/>
              <a:round/>
              <a:headEnd type="none" w="med" len="med"/>
              <a:tailEnd type="none" w="med" len="med"/>
            </a:ln>
          </p:spPr>
          <p:txBody>
            <a:bodyPr/>
            <a:lstStyle/>
            <a:p>
              <a:pPr marL="0" marR="0" lvl="0" indent="0" defTabSz="1018540" eaLnBrk="1" fontAlgn="auto" latinLnBrk="0" hangingPunct="1">
                <a:lnSpc>
                  <a:spcPct val="100000"/>
                </a:lnSpc>
                <a:spcBef>
                  <a:spcPts val="0"/>
                </a:spcBef>
                <a:spcAft>
                  <a:spcPts val="0"/>
                </a:spcAft>
                <a:buClrTx/>
                <a:buSzTx/>
                <a:buFontTx/>
                <a:buNone/>
                <a:defRPr/>
              </a:pPr>
              <a:endParaRPr kumimoji="0" lang="en-GB" sz="2000" b="0" i="0" u="none" strike="noStrike" kern="0" cap="none" spc="0" normalizeH="0" baseline="0" noProof="0" dirty="0">
                <a:ln>
                  <a:noFill/>
                </a:ln>
                <a:solidFill>
                  <a:srgbClr val="000000"/>
                </a:solidFill>
                <a:effectLst/>
                <a:uLnTx/>
                <a:uFillTx/>
                <a:latin typeface="Arial" panose="020B0604020202020204"/>
              </a:endParaRPr>
            </a:p>
          </p:txBody>
        </p:sp>
        <p:sp>
          <p:nvSpPr>
            <p:cNvPr id="49" name="Rectangle 8"/>
            <p:cNvSpPr>
              <a:spLocks noChangeArrowheads="1"/>
            </p:cNvSpPr>
            <p:nvPr/>
          </p:nvSpPr>
          <p:spPr bwMode="auto">
            <a:xfrm>
              <a:off x="634117" y="955258"/>
              <a:ext cx="288000" cy="288000"/>
            </a:xfrm>
            <a:prstGeom prst="rect">
              <a:avLst/>
            </a:prstGeom>
            <a:solidFill>
              <a:srgbClr val="7E7E7E"/>
            </a:solidFill>
            <a:ln w="12700">
              <a:solidFill>
                <a:srgbClr val="FFFFFF"/>
              </a:solidFill>
              <a:miter lim="800000"/>
            </a:ln>
          </p:spPr>
          <p:txBody>
            <a:bodyPr wrap="none" lIns="103229" tIns="36000" rIns="103229" bIns="50709" anchor="ctr"/>
            <a:lstStyle/>
            <a:p>
              <a:pPr marL="0" marR="0" lvl="0" indent="0" algn="ctr" defTabSz="1042670" eaLnBrk="0" fontAlgn="auto" latinLnBrk="0" hangingPunct="0">
                <a:lnSpc>
                  <a:spcPct val="100000"/>
                </a:lnSpc>
                <a:spcBef>
                  <a:spcPts val="0"/>
                </a:spcBef>
                <a:spcAft>
                  <a:spcPts val="0"/>
                </a:spcAft>
                <a:buClrTx/>
                <a:buSzTx/>
                <a:buFontTx/>
                <a:buNone/>
                <a:defRPr/>
              </a:pPr>
              <a:endParaRPr kumimoji="0" lang="en-US" sz="1400" b="1" i="1" u="none" strike="noStrike" kern="0" cap="none" spc="0" normalizeH="0" baseline="0" noProof="0" dirty="0">
                <a:ln>
                  <a:noFill/>
                </a:ln>
                <a:solidFill>
                  <a:srgbClr val="FFFFFF"/>
                </a:solidFill>
                <a:effectLst/>
                <a:uLnTx/>
                <a:uFillTx/>
                <a:latin typeface="Georgia" panose="02040502050405020303"/>
              </a:endParaRPr>
            </a:p>
          </p:txBody>
        </p:sp>
        <p:sp>
          <p:nvSpPr>
            <p:cNvPr id="50" name="Rectangle 9"/>
            <p:cNvSpPr>
              <a:spLocks noChangeArrowheads="1"/>
            </p:cNvSpPr>
            <p:nvPr/>
          </p:nvSpPr>
          <p:spPr bwMode="auto">
            <a:xfrm>
              <a:off x="1534230" y="956845"/>
              <a:ext cx="288000" cy="288000"/>
            </a:xfrm>
            <a:prstGeom prst="rect">
              <a:avLst/>
            </a:prstGeom>
            <a:solidFill>
              <a:srgbClr val="EB8C00"/>
            </a:solidFill>
            <a:ln w="12700">
              <a:solidFill>
                <a:srgbClr val="FFFFFF"/>
              </a:solidFill>
              <a:miter lim="800000"/>
            </a:ln>
          </p:spPr>
          <p:txBody>
            <a:bodyPr wrap="none" lIns="103229" tIns="36000" rIns="103229" bIns="50709" anchor="ctr"/>
            <a:lstStyle/>
            <a:p>
              <a:pPr marL="0" marR="0" lvl="0" indent="0" algn="ctr" defTabSz="1042670" eaLnBrk="0" fontAlgn="auto" latinLnBrk="0" hangingPunct="0">
                <a:lnSpc>
                  <a:spcPct val="100000"/>
                </a:lnSpc>
                <a:spcBef>
                  <a:spcPts val="0"/>
                </a:spcBef>
                <a:spcAft>
                  <a:spcPts val="0"/>
                </a:spcAft>
                <a:buClrTx/>
                <a:buSzTx/>
                <a:buFontTx/>
                <a:buNone/>
                <a:defRPr/>
              </a:pPr>
              <a:endParaRPr kumimoji="0" lang="en-US" sz="1400" b="1" i="1" u="none" strike="noStrike" kern="0" cap="none" spc="0" normalizeH="0" baseline="0" noProof="0" dirty="0">
                <a:ln>
                  <a:noFill/>
                </a:ln>
                <a:solidFill>
                  <a:srgbClr val="FFFFFF"/>
                </a:solidFill>
                <a:effectLst/>
                <a:uLnTx/>
                <a:uFillTx/>
                <a:latin typeface="Georgia" panose="02040502050405020303"/>
              </a:endParaRPr>
            </a:p>
          </p:txBody>
        </p:sp>
        <p:sp>
          <p:nvSpPr>
            <p:cNvPr id="51" name="Rectangle 10"/>
            <p:cNvSpPr>
              <a:spLocks noChangeArrowheads="1"/>
            </p:cNvSpPr>
            <p:nvPr/>
          </p:nvSpPr>
          <p:spPr bwMode="auto">
            <a:xfrm>
              <a:off x="2394655" y="955258"/>
              <a:ext cx="288000" cy="288000"/>
            </a:xfrm>
            <a:prstGeom prst="rect">
              <a:avLst/>
            </a:prstGeom>
            <a:solidFill>
              <a:srgbClr val="A32122"/>
            </a:solidFill>
            <a:ln w="12700">
              <a:solidFill>
                <a:srgbClr val="FFFFFF"/>
              </a:solidFill>
              <a:miter lim="800000"/>
            </a:ln>
          </p:spPr>
          <p:txBody>
            <a:bodyPr wrap="none" lIns="103229" tIns="0" rIns="103229" bIns="50709" anchor="ctr"/>
            <a:lstStyle/>
            <a:p>
              <a:pPr marL="0" marR="0" lvl="0" indent="0" algn="ctr" defTabSz="1042670" eaLnBrk="0" fontAlgn="auto" latinLnBrk="0" hangingPunct="0">
                <a:lnSpc>
                  <a:spcPct val="100000"/>
                </a:lnSpc>
                <a:spcBef>
                  <a:spcPts val="0"/>
                </a:spcBef>
                <a:spcAft>
                  <a:spcPts val="0"/>
                </a:spcAft>
                <a:buClrTx/>
                <a:buSzTx/>
                <a:buFontTx/>
                <a:buNone/>
                <a:defRPr/>
              </a:pPr>
              <a:endParaRPr kumimoji="0" lang="en-US" sz="1200" b="1" i="1" u="none" strike="noStrike" kern="0" cap="none" spc="0" normalizeH="0" baseline="0" noProof="0" dirty="0">
                <a:ln>
                  <a:noFill/>
                </a:ln>
                <a:solidFill>
                  <a:srgbClr val="FFFFFF"/>
                </a:solidFill>
                <a:effectLst/>
                <a:uLnTx/>
                <a:uFillTx/>
                <a:latin typeface="Georgia" panose="02040502050405020303"/>
              </a:endParaRPr>
            </a:p>
          </p:txBody>
        </p:sp>
        <p:sp>
          <p:nvSpPr>
            <p:cNvPr id="52" name="Rectangle 13"/>
            <p:cNvSpPr>
              <a:spLocks noChangeArrowheads="1"/>
            </p:cNvSpPr>
            <p:nvPr/>
          </p:nvSpPr>
          <p:spPr bwMode="auto">
            <a:xfrm>
              <a:off x="3579647" y="1171979"/>
              <a:ext cx="3513290" cy="985783"/>
            </a:xfrm>
            <a:prstGeom prst="rect">
              <a:avLst/>
            </a:prstGeom>
            <a:noFill/>
            <a:ln w="9525">
              <a:noFill/>
              <a:miter lim="800000"/>
            </a:ln>
          </p:spPr>
          <p:txBody>
            <a:bodyPr wrap="square" lIns="0" tIns="0" rIns="0" bIns="0" anchor="ctr">
              <a:spAutoFit/>
            </a:bodyPr>
            <a:lstStyle/>
            <a:p>
              <a:pPr defTabSz="769620">
                <a:lnSpc>
                  <a:spcPct val="150000"/>
                </a:lnSpc>
                <a:buFont typeface="Arial" panose="020B0604020202020204" pitchFamily="34" charset="0"/>
                <a:buNone/>
                <a:defRPr/>
              </a:pPr>
              <a:r>
                <a:rPr lang="zh-CN" altLang="en-US" sz="1100" b="1" dirty="0">
                  <a:solidFill>
                    <a:srgbClr val="FFFFFF"/>
                  </a:solidFill>
                  <a:latin typeface="微软雅黑" panose="020B0503020204020204" pitchFamily="34" charset="-122"/>
                  <a:ea typeface="微软雅黑" panose="020B0503020204020204" pitchFamily="34" charset="-122"/>
                </a:rPr>
                <a:t>公司具有良好的企业文化是保证股权激励顺利实施的先决条件，企业文化既是公司的文化，更多时候体现的是老板的文化，这一点在民营企业尤为突出。老板是否有足够的胸怀与员工分享公司发展的成果是股权激励实施的前提。</a:t>
              </a:r>
              <a:endParaRPr lang="de-DE" sz="1100" b="1" dirty="0">
                <a:solidFill>
                  <a:srgbClr val="FFFFFF"/>
                </a:solidFill>
                <a:latin typeface="微软雅黑" panose="020B0503020204020204" pitchFamily="34" charset="-122"/>
                <a:ea typeface="微软雅黑" panose="020B0503020204020204" pitchFamily="34" charset="-122"/>
              </a:endParaRPr>
            </a:p>
          </p:txBody>
        </p:sp>
        <p:sp>
          <p:nvSpPr>
            <p:cNvPr id="53" name="Rectangle 14"/>
            <p:cNvSpPr>
              <a:spLocks noChangeArrowheads="1"/>
            </p:cNvSpPr>
            <p:nvPr/>
          </p:nvSpPr>
          <p:spPr bwMode="auto">
            <a:xfrm>
              <a:off x="4569471" y="2524575"/>
              <a:ext cx="3276000" cy="830997"/>
            </a:xfrm>
            <a:prstGeom prst="rect">
              <a:avLst/>
            </a:prstGeom>
            <a:noFill/>
            <a:ln w="9525">
              <a:noFill/>
              <a:miter lim="800000"/>
            </a:ln>
          </p:spPr>
          <p:txBody>
            <a:bodyPr lIns="0" tIns="0" rIns="0" bIns="0" anchor="ctr">
              <a:spAutoFit/>
            </a:bodyPr>
            <a:lstStyle/>
            <a:p>
              <a:pPr defTabSz="769620">
                <a:lnSpc>
                  <a:spcPct val="150000"/>
                </a:lnSpc>
                <a:buFont typeface="Arial" panose="020B0604020202020204" pitchFamily="34" charset="0"/>
                <a:buNone/>
                <a:defRPr/>
              </a:pPr>
              <a:r>
                <a:rPr lang="zh-CN" altLang="en-US" sz="1200" b="1" dirty="0">
                  <a:solidFill>
                    <a:srgbClr val="FFFFFF"/>
                  </a:solidFill>
                  <a:latin typeface="微软雅黑" panose="020B0503020204020204" pitchFamily="34" charset="-122"/>
                  <a:ea typeface="微软雅黑" panose="020B0503020204020204" pitchFamily="34" charset="-122"/>
                </a:rPr>
                <a:t>企业是否有较为清晰的商业模式体现了企业未来的发展潜力，商业模式的成熟可以让员工对企业的未来充满信心，更有意愿购买公司的股份。</a:t>
              </a:r>
              <a:endParaRPr lang="de-DE" sz="1200" b="1" dirty="0">
                <a:solidFill>
                  <a:srgbClr val="FFFFFF"/>
                </a:solidFill>
                <a:latin typeface="微软雅黑" panose="020B0503020204020204" pitchFamily="34" charset="-122"/>
                <a:ea typeface="微软雅黑" panose="020B0503020204020204" pitchFamily="34" charset="-122"/>
              </a:endParaRPr>
            </a:p>
          </p:txBody>
        </p:sp>
        <p:sp>
          <p:nvSpPr>
            <p:cNvPr id="54" name="Rectangle 15"/>
            <p:cNvSpPr>
              <a:spLocks noChangeArrowheads="1"/>
            </p:cNvSpPr>
            <p:nvPr/>
          </p:nvSpPr>
          <p:spPr bwMode="auto">
            <a:xfrm>
              <a:off x="5454937" y="3842202"/>
              <a:ext cx="3276000" cy="798360"/>
            </a:xfrm>
            <a:prstGeom prst="rect">
              <a:avLst/>
            </a:prstGeom>
            <a:noFill/>
            <a:ln w="9525">
              <a:noFill/>
              <a:miter lim="800000"/>
            </a:ln>
          </p:spPr>
          <p:txBody>
            <a:bodyPr lIns="0" tIns="0" rIns="0" bIns="0" anchor="ctr">
              <a:spAutoFit/>
            </a:bodyPr>
            <a:lstStyle/>
            <a:p>
              <a:pPr defTabSz="769620">
                <a:lnSpc>
                  <a:spcPct val="150000"/>
                </a:lnSpc>
                <a:buFont typeface="Arial" panose="020B0604020202020204" pitchFamily="34" charset="0"/>
                <a:buNone/>
                <a:defRPr/>
              </a:pPr>
              <a:r>
                <a:rPr lang="zh-CN" altLang="en-US" sz="1200" b="1" dirty="0">
                  <a:solidFill>
                    <a:srgbClr val="FFFFFF"/>
                  </a:solidFill>
                  <a:latin typeface="微软雅黑" panose="020B0503020204020204" pitchFamily="34" charset="-122"/>
                  <a:ea typeface="微软雅黑" panose="020B0503020204020204" pitchFamily="34" charset="-122"/>
                </a:rPr>
                <a:t>企业只有拥有一定的管理基础和较为完善的绩效考核体系才能够将考核落实到个人，进行有效地评估和激励</a:t>
              </a:r>
              <a:endParaRPr lang="de-DE" sz="1200" b="1" dirty="0">
                <a:solidFill>
                  <a:srgbClr val="FFFFFF"/>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409061" y="1495593"/>
              <a:ext cx="1005403" cy="338554"/>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企业文化</a:t>
              </a:r>
            </a:p>
          </p:txBody>
        </p:sp>
        <p:sp>
          <p:nvSpPr>
            <p:cNvPr id="56" name="文本框 55"/>
            <p:cNvSpPr txBox="1"/>
            <p:nvPr/>
          </p:nvSpPr>
          <p:spPr>
            <a:xfrm>
              <a:off x="1911762" y="2784643"/>
              <a:ext cx="2031325" cy="338554"/>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公司前景及商业模式</a:t>
              </a:r>
            </a:p>
          </p:txBody>
        </p:sp>
        <p:sp>
          <p:nvSpPr>
            <p:cNvPr id="57" name="文本框 56"/>
            <p:cNvSpPr txBox="1"/>
            <p:nvPr/>
          </p:nvSpPr>
          <p:spPr>
            <a:xfrm>
              <a:off x="2239856" y="4072105"/>
              <a:ext cx="3057247" cy="338554"/>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企业的管理基础和绩效考核机制</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p:nvPr/>
        </p:nvSpPr>
        <p:spPr bwMode="auto">
          <a:xfrm>
            <a:off x="685800" y="2478857"/>
            <a:ext cx="6337300" cy="446087"/>
          </a:xfrm>
          <a:prstGeom prst="rect">
            <a:avLst/>
          </a:prstGeom>
          <a:noFill/>
          <a:ln w="9525">
            <a:noFill/>
            <a:miter lim="800000"/>
          </a:ln>
        </p:spPr>
        <p:txBody>
          <a:bodyPr vert="horz" wrap="square" lIns="91440" tIns="45720" rIns="91440" bIns="45720" numCol="1" anchor="b" anchorCtr="0" compatLnSpc="1"/>
          <a:lstStyle>
            <a:lvl1pPr algn="l" rtl="0" eaLnBrk="0" fontAlgn="base" hangingPunct="0">
              <a:spcBef>
                <a:spcPct val="0"/>
              </a:spcBef>
              <a:spcAft>
                <a:spcPct val="0"/>
              </a:spcAft>
              <a:defRPr sz="20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楷体_GB2312" pitchFamily="49" charset="-122"/>
              </a:defRPr>
            </a:lvl6pPr>
            <a:lvl7pPr marL="914400" algn="l" rtl="0" fontAlgn="base">
              <a:spcBef>
                <a:spcPct val="0"/>
              </a:spcBef>
              <a:spcAft>
                <a:spcPct val="0"/>
              </a:spcAft>
              <a:defRPr sz="2400">
                <a:solidFill>
                  <a:schemeClr val="tx2"/>
                </a:solidFill>
                <a:latin typeface="Arial" panose="020B0604020202020204" pitchFamily="34" charset="0"/>
                <a:ea typeface="楷体_GB2312" pitchFamily="49" charset="-122"/>
              </a:defRPr>
            </a:lvl7pPr>
            <a:lvl8pPr marL="1371600" algn="l" rtl="0" fontAlgn="base">
              <a:spcBef>
                <a:spcPct val="0"/>
              </a:spcBef>
              <a:spcAft>
                <a:spcPct val="0"/>
              </a:spcAft>
              <a:defRPr sz="2400">
                <a:solidFill>
                  <a:schemeClr val="tx2"/>
                </a:solidFill>
                <a:latin typeface="Arial" panose="020B0604020202020204" pitchFamily="34" charset="0"/>
                <a:ea typeface="楷体_GB2312" pitchFamily="49" charset="-122"/>
              </a:defRPr>
            </a:lvl8pPr>
            <a:lvl9pPr marL="1828800" algn="l" rtl="0" fontAlgn="base">
              <a:spcBef>
                <a:spcPct val="0"/>
              </a:spcBef>
              <a:spcAft>
                <a:spcPct val="0"/>
              </a:spcAft>
              <a:defRPr sz="2400">
                <a:solidFill>
                  <a:schemeClr val="tx2"/>
                </a:solidFill>
                <a:latin typeface="Arial" panose="020B0604020202020204" pitchFamily="34" charset="0"/>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0" cap="none" spc="0" normalizeH="0" baseline="0" noProof="0">
                <a:ln>
                  <a:noFill/>
                </a:ln>
                <a:solidFill>
                  <a:srgbClr val="FFFFFF"/>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j-cs"/>
              </a:rPr>
              <a:t/>
            </a:r>
            <a:br>
              <a:rPr kumimoji="0" lang="zh-CN" altLang="en-US" sz="2000" b="1" i="0" u="none" strike="noStrike" kern="0" cap="none" spc="0" normalizeH="0" baseline="0" noProof="0">
                <a:ln>
                  <a:noFill/>
                </a:ln>
                <a:solidFill>
                  <a:srgbClr val="FFFFFF"/>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j-cs"/>
              </a:rPr>
            </a:br>
            <a:r>
              <a:rPr kumimoji="0" lang="zh-CN" altLang="en-US" sz="20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j-cs"/>
              </a:rPr>
              <a:t>第一部分    概述</a:t>
            </a:r>
            <a:endPar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8" name="TextBox 2"/>
          <p:cNvSpPr txBox="1"/>
          <p:nvPr/>
        </p:nvSpPr>
        <p:spPr>
          <a:xfrm>
            <a:off x="685800" y="3145540"/>
            <a:ext cx="4176464" cy="827919"/>
          </a:xfrm>
          <a:prstGeom prst="rect">
            <a:avLst/>
          </a:prstGeom>
          <a:noFill/>
        </p:spPr>
        <p:txBody>
          <a:bodyPr wrap="square" rtlCol="0">
            <a:spAutoFit/>
          </a:bodyPr>
          <a:lstStyle/>
          <a:p>
            <a:pPr indent="450215">
              <a:lnSpc>
                <a:spcPct val="120000"/>
              </a:lnSpc>
              <a:spcBef>
                <a:spcPts val="600"/>
              </a:spcBef>
              <a:buClr>
                <a:srgbClr val="CC0000"/>
              </a:buClr>
              <a:buFont typeface="Wingdings" panose="05000000000000000000" pitchFamily="2" charset="2"/>
              <a:buChar char="Ø"/>
            </a:pPr>
            <a:r>
              <a:rPr lang="en-US" altLang="zh-CN" sz="1050" dirty="0">
                <a:solidFill>
                  <a:srgbClr val="000000"/>
                </a:solidFill>
                <a:latin typeface="微软雅黑" panose="020B0503020204020204" pitchFamily="34" charset="-122"/>
                <a:ea typeface="微软雅黑" panose="020B0503020204020204" pitchFamily="34" charset="-122"/>
              </a:rPr>
              <a:t>1.1 </a:t>
            </a:r>
            <a:r>
              <a:rPr lang="zh-CN" altLang="en-US" sz="1050" dirty="0">
                <a:solidFill>
                  <a:srgbClr val="000000"/>
                </a:solidFill>
                <a:latin typeface="微软雅黑" panose="020B0503020204020204" pitchFamily="34" charset="-122"/>
                <a:ea typeface="微软雅黑" panose="020B0503020204020204" pitchFamily="34" charset="-122"/>
              </a:rPr>
              <a:t>上市公司实施员工激励的主要方式</a:t>
            </a:r>
            <a:endParaRPr lang="en-US" altLang="zh-CN" sz="1050" dirty="0">
              <a:solidFill>
                <a:srgbClr val="000000"/>
              </a:solidFill>
              <a:latin typeface="微软雅黑" panose="020B0503020204020204" pitchFamily="34" charset="-122"/>
              <a:ea typeface="微软雅黑" panose="020B0503020204020204" pitchFamily="34" charset="-122"/>
            </a:endParaRPr>
          </a:p>
          <a:p>
            <a:pPr indent="450215">
              <a:lnSpc>
                <a:spcPct val="120000"/>
              </a:lnSpc>
              <a:spcBef>
                <a:spcPts val="600"/>
              </a:spcBef>
              <a:buClr>
                <a:srgbClr val="CC0000"/>
              </a:buClr>
              <a:buFont typeface="Wingdings" panose="05000000000000000000" pitchFamily="2" charset="2"/>
              <a:buChar char="Ø"/>
            </a:pPr>
            <a:r>
              <a:rPr lang="en-US" altLang="zh-CN" sz="1050" dirty="0">
                <a:solidFill>
                  <a:srgbClr val="000000"/>
                </a:solidFill>
                <a:latin typeface="微软雅黑" panose="020B0503020204020204" pitchFamily="34" charset="-122"/>
                <a:ea typeface="微软雅黑" panose="020B0503020204020204" pitchFamily="34" charset="-122"/>
              </a:rPr>
              <a:t>1.2 </a:t>
            </a:r>
            <a:r>
              <a:rPr lang="zh-CN" altLang="en-US" sz="1050" dirty="0">
                <a:solidFill>
                  <a:srgbClr val="000000"/>
                </a:solidFill>
                <a:latin typeface="微软雅黑" panose="020B0503020204020204" pitchFamily="34" charset="-122"/>
                <a:ea typeface="微软雅黑" panose="020B0503020204020204" pitchFamily="34" charset="-122"/>
              </a:rPr>
              <a:t>政策背景及变化</a:t>
            </a:r>
            <a:endParaRPr lang="en-US" altLang="zh-CN" sz="1050" dirty="0">
              <a:solidFill>
                <a:srgbClr val="000000"/>
              </a:solidFill>
              <a:latin typeface="微软雅黑" panose="020B0503020204020204" pitchFamily="34" charset="-122"/>
              <a:ea typeface="微软雅黑" panose="020B0503020204020204" pitchFamily="34" charset="-122"/>
            </a:endParaRPr>
          </a:p>
          <a:p>
            <a:pPr indent="450215">
              <a:lnSpc>
                <a:spcPct val="120000"/>
              </a:lnSpc>
              <a:spcBef>
                <a:spcPts val="600"/>
              </a:spcBef>
              <a:buClr>
                <a:srgbClr val="CC0000"/>
              </a:buClr>
              <a:buFont typeface="Wingdings" panose="05000000000000000000" pitchFamily="2" charset="2"/>
              <a:buChar char="Ø"/>
            </a:pPr>
            <a:r>
              <a:rPr lang="en-US" altLang="zh-CN" sz="1050" dirty="0">
                <a:solidFill>
                  <a:srgbClr val="000000"/>
                </a:solidFill>
                <a:latin typeface="微软雅黑" panose="020B0503020204020204" pitchFamily="34" charset="-122"/>
                <a:ea typeface="微软雅黑" panose="020B0503020204020204" pitchFamily="34" charset="-122"/>
              </a:rPr>
              <a:t>1.3 </a:t>
            </a:r>
            <a:r>
              <a:rPr lang="zh-CN" altLang="en-US" sz="1050" dirty="0">
                <a:solidFill>
                  <a:srgbClr val="000000"/>
                </a:solidFill>
                <a:latin typeface="微软雅黑" panose="020B0503020204020204" pitchFamily="34" charset="-122"/>
                <a:ea typeface="微软雅黑" panose="020B0503020204020204" pitchFamily="34" charset="-122"/>
              </a:rPr>
              <a:t>股权激励计划的市场实施概况</a:t>
            </a:r>
            <a:endParaRPr lang="en-US" altLang="zh-CN" sz="105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43"/>
          <p:cNvSpPr txBox="1">
            <a:spLocks noChangeArrowheads="1"/>
          </p:cNvSpPr>
          <p:nvPr/>
        </p:nvSpPr>
        <p:spPr bwMode="auto">
          <a:xfrm>
            <a:off x="558554" y="1057250"/>
            <a:ext cx="1915225" cy="340841"/>
          </a:xfrm>
          <a:prstGeom prst="rect">
            <a:avLst/>
          </a:prstGeom>
          <a:solidFill>
            <a:srgbClr val="E12E22"/>
          </a:solidFill>
          <a:ln w="9525">
            <a:noFill/>
            <a:prstDash val="dashDot"/>
            <a:miter lim="800000"/>
          </a:ln>
          <a:effectLst>
            <a:outerShdw dist="71842" dir="2700000" algn="ctr" rotWithShape="0">
              <a:srgbClr val="808080">
                <a:alpha val="50000"/>
              </a:srgbClr>
            </a:outerShdw>
          </a:effectLst>
        </p:spPr>
        <p:txBody>
          <a:bodyPr wrap="square" lIns="78847" tIns="39423" rIns="78847" bIns="39423">
            <a:spAutoFit/>
          </a:bodyPr>
          <a:lstStyle/>
          <a:p>
            <a:pPr marL="215265" lvl="1" indent="-215265" algn="ctr" defTabSz="864235" hangingPunct="0">
              <a:lnSpc>
                <a:spcPct val="115000"/>
              </a:lnSpc>
              <a:buSzPct val="70000"/>
              <a:defRPr/>
            </a:pPr>
            <a:r>
              <a:rPr lang="zh-CN" altLang="en-US" sz="1600" b="1" dirty="0">
                <a:solidFill>
                  <a:srgbClr val="FFFFFF"/>
                </a:solidFill>
                <a:latin typeface="微软雅黑" panose="020B0503020204020204" pitchFamily="34" charset="-122"/>
                <a:ea typeface="微软雅黑" panose="020B0503020204020204" pitchFamily="34" charset="-122"/>
              </a:rPr>
              <a:t>股权激励计划</a:t>
            </a:r>
          </a:p>
        </p:txBody>
      </p:sp>
      <p:sp>
        <p:nvSpPr>
          <p:cNvPr id="20" name="文本框 19"/>
          <p:cNvSpPr txBox="1"/>
          <p:nvPr/>
        </p:nvSpPr>
        <p:spPr>
          <a:xfrm>
            <a:off x="524408" y="1522351"/>
            <a:ext cx="8440202" cy="1361911"/>
          </a:xfrm>
          <a:prstGeom prst="rect">
            <a:avLst/>
          </a:prstGeom>
          <a:noFill/>
        </p:spPr>
        <p:txBody>
          <a:bodyPr wrap="square" rtlCol="0">
            <a:spAutoFit/>
          </a:bodyPr>
          <a:lstStyle/>
          <a:p>
            <a:pPr>
              <a:lnSpc>
                <a:spcPct val="150000"/>
              </a:lnSpc>
            </a:pPr>
            <a:r>
              <a:rPr lang="zh-CN" altLang="en-US" sz="1100" dirty="0">
                <a:latin typeface="微软雅黑" panose="020B0503020204020204" pitchFamily="34" charset="-122"/>
                <a:ea typeface="微软雅黑" panose="020B0503020204020204" pitchFamily="34" charset="-122"/>
              </a:rPr>
              <a:t>股权激励是指上市公司以</a:t>
            </a:r>
            <a:r>
              <a:rPr lang="zh-CN" altLang="en-US" sz="1100" b="1" u="sng" dirty="0">
                <a:latin typeface="微软雅黑" panose="020B0503020204020204" pitchFamily="34" charset="-122"/>
                <a:ea typeface="微软雅黑" panose="020B0503020204020204" pitchFamily="34" charset="-122"/>
              </a:rPr>
              <a:t>本公司股票</a:t>
            </a:r>
            <a:r>
              <a:rPr lang="zh-CN" altLang="en-US" sz="1100" dirty="0">
                <a:latin typeface="微软雅黑" panose="020B0503020204020204" pitchFamily="34" charset="-122"/>
                <a:ea typeface="微软雅黑" panose="020B0503020204020204" pitchFamily="34" charset="-122"/>
              </a:rPr>
              <a:t>为标的，对其</a:t>
            </a:r>
            <a:r>
              <a:rPr lang="zh-CN" altLang="en-US" sz="1100" b="1" u="sng" dirty="0">
                <a:latin typeface="微软雅黑" panose="020B0503020204020204" pitchFamily="34" charset="-122"/>
                <a:ea typeface="微软雅黑" panose="020B0503020204020204" pitchFamily="34" charset="-122"/>
              </a:rPr>
              <a:t>董事、高级管理人员</a:t>
            </a:r>
            <a:r>
              <a:rPr lang="zh-CN" altLang="en-US" sz="1100" dirty="0">
                <a:latin typeface="微软雅黑" panose="020B0503020204020204" pitchFamily="34" charset="-122"/>
                <a:ea typeface="微软雅黑" panose="020B0503020204020204" pitchFamily="34" charset="-122"/>
              </a:rPr>
              <a:t>及其他员工进行的长期性激励。</a:t>
            </a:r>
            <a:endParaRPr lang="en-US" altLang="zh-CN" sz="1100" dirty="0">
              <a:latin typeface="微软雅黑" panose="020B0503020204020204" pitchFamily="34" charset="-122"/>
              <a:ea typeface="微软雅黑" panose="020B0503020204020204" pitchFamily="34" charset="-122"/>
            </a:endParaRPr>
          </a:p>
          <a:p>
            <a:pPr>
              <a:lnSpc>
                <a:spcPct val="150000"/>
              </a:lnSpc>
            </a:pPr>
            <a:r>
              <a:rPr lang="en-US" altLang="zh-CN" sz="1100" b="1" dirty="0">
                <a:latin typeface="微软雅黑" panose="020B0503020204020204" pitchFamily="34" charset="-122"/>
                <a:ea typeface="微软雅黑" panose="020B0503020204020204" pitchFamily="34" charset="-122"/>
              </a:rPr>
              <a:t>                                                                                                        ——《</a:t>
            </a:r>
            <a:r>
              <a:rPr lang="zh-CN" altLang="en-US" sz="1100" b="1" dirty="0">
                <a:latin typeface="微软雅黑" panose="020B0503020204020204" pitchFamily="34" charset="-122"/>
                <a:ea typeface="微软雅黑" panose="020B0503020204020204" pitchFamily="34" charset="-122"/>
              </a:rPr>
              <a:t>上市公司股权激励管理办法</a:t>
            </a:r>
            <a:r>
              <a:rPr lang="en-US" altLang="zh-CN" sz="1100" b="1" dirty="0">
                <a:latin typeface="微软雅黑" panose="020B0503020204020204" pitchFamily="34" charset="-122"/>
                <a:ea typeface="微软雅黑" panose="020B0503020204020204" pitchFamily="34" charset="-122"/>
              </a:rPr>
              <a:t>》</a:t>
            </a:r>
          </a:p>
          <a:p>
            <a:pPr>
              <a:lnSpc>
                <a:spcPct val="150000"/>
              </a:lnSpc>
            </a:pPr>
            <a:r>
              <a:rPr lang="zh-CN" altLang="en-US" sz="1100" dirty="0">
                <a:latin typeface="微软雅黑" panose="020B0503020204020204" pitchFamily="34" charset="-122"/>
                <a:ea typeface="微软雅黑" panose="020B0503020204020204" pitchFamily="34" charset="-122"/>
              </a:rPr>
              <a:t>主要有以下两种工具：</a:t>
            </a:r>
            <a:endParaRPr lang="en-US" altLang="zh-CN" sz="1100" dirty="0">
              <a:latin typeface="微软雅黑" panose="020B0503020204020204" pitchFamily="34" charset="-122"/>
              <a:ea typeface="微软雅黑" panose="020B0503020204020204" pitchFamily="34" charset="-122"/>
            </a:endParaRPr>
          </a:p>
          <a:p>
            <a:pPr algn="just">
              <a:lnSpc>
                <a:spcPct val="150000"/>
              </a:lnSpc>
            </a:pPr>
            <a:r>
              <a:rPr lang="zh-CN" altLang="en-US" sz="1100" b="1" dirty="0">
                <a:solidFill>
                  <a:srgbClr val="C00000"/>
                </a:solidFill>
                <a:latin typeface="微软雅黑" panose="020B0503020204020204" pitchFamily="34" charset="-122"/>
                <a:ea typeface="微软雅黑" panose="020B0503020204020204" pitchFamily="34" charset="-122"/>
              </a:rPr>
              <a:t>限制性股票</a:t>
            </a:r>
            <a:r>
              <a:rPr lang="zh-CN" altLang="en-US" sz="1100" b="1"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激励对象按照股权激励计划规定的条件，获得的转让等部分权利受到限制的本公司股票。</a:t>
            </a:r>
            <a:endParaRPr lang="en-US" altLang="zh-CN" sz="1100" dirty="0">
              <a:latin typeface="微软雅黑" panose="020B0503020204020204" pitchFamily="34" charset="-122"/>
              <a:ea typeface="微软雅黑" panose="020B0503020204020204" pitchFamily="34" charset="-122"/>
            </a:endParaRPr>
          </a:p>
          <a:p>
            <a:pPr>
              <a:lnSpc>
                <a:spcPct val="150000"/>
              </a:lnSpc>
            </a:pPr>
            <a:r>
              <a:rPr lang="zh-CN" altLang="en-US" sz="1100" b="1" dirty="0">
                <a:solidFill>
                  <a:srgbClr val="C00000"/>
                </a:solidFill>
                <a:latin typeface="微软雅黑" panose="020B0503020204020204" pitchFamily="34" charset="-122"/>
                <a:ea typeface="微软雅黑" panose="020B0503020204020204" pitchFamily="34" charset="-122"/>
              </a:rPr>
              <a:t>股票期权：</a:t>
            </a:r>
            <a:r>
              <a:rPr lang="zh-CN" altLang="en-US" sz="1100" dirty="0">
                <a:latin typeface="微软雅黑" panose="020B0503020204020204" pitchFamily="34" charset="-122"/>
                <a:ea typeface="微软雅黑" panose="020B0503020204020204" pitchFamily="34" charset="-122"/>
              </a:rPr>
              <a:t>上市公司授予激励对象在未来一定期限内以预先确定的条件购买本公司一定数量股份的权利。</a:t>
            </a:r>
            <a:endParaRPr lang="en-US" altLang="zh-CN" sz="1100"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539440" y="3451901"/>
            <a:ext cx="8001203" cy="824200"/>
          </a:xfrm>
          <a:prstGeom prst="rect">
            <a:avLst/>
          </a:prstGeom>
          <a:noFill/>
        </p:spPr>
        <p:txBody>
          <a:bodyPr wrap="square" rtlCol="0">
            <a:spAutoFit/>
          </a:bodyPr>
          <a:lstStyle/>
          <a:p>
            <a:pPr>
              <a:lnSpc>
                <a:spcPct val="150000"/>
              </a:lnSpc>
            </a:pPr>
            <a:r>
              <a:rPr lang="zh-CN" altLang="en-US" sz="1100" dirty="0">
                <a:latin typeface="微软雅黑" panose="020B0503020204020204" pitchFamily="34" charset="-122"/>
                <a:ea typeface="微软雅黑" panose="020B0503020204020204" pitchFamily="34" charset="-122"/>
              </a:rPr>
              <a:t>员工持股计划是指上市公司根据员工意愿，通过合法方式使员工获得本公司股票并长期持有，股份权益按约定分配给员工的制度安排。员工持股计划的参加对象为公司员工，包括管理层人员。</a:t>
            </a:r>
            <a:endParaRPr lang="en-US" altLang="zh-CN" sz="1100" dirty="0">
              <a:latin typeface="微软雅黑" panose="020B0503020204020204" pitchFamily="34" charset="-122"/>
              <a:ea typeface="微软雅黑" panose="020B0503020204020204" pitchFamily="34" charset="-122"/>
            </a:endParaRPr>
          </a:p>
          <a:p>
            <a:pPr algn="r">
              <a:lnSpc>
                <a:spcPct val="150000"/>
              </a:lnSpc>
            </a:pPr>
            <a:r>
              <a:rPr lang="en-US" altLang="zh-CN" sz="1100" b="1" dirty="0">
                <a:latin typeface="微软雅黑" panose="020B0503020204020204" pitchFamily="34" charset="-122"/>
                <a:ea typeface="微软雅黑" panose="020B0503020204020204" pitchFamily="34" charset="-122"/>
              </a:rPr>
              <a:t>——《</a:t>
            </a:r>
            <a:r>
              <a:rPr lang="zh-CN" altLang="en-US" sz="1100" b="1" dirty="0">
                <a:latin typeface="微软雅黑" panose="020B0503020204020204" pitchFamily="34" charset="-122"/>
                <a:ea typeface="微软雅黑" panose="020B0503020204020204" pitchFamily="34" charset="-122"/>
              </a:rPr>
              <a:t>关于上市公司实施员工持股计划试点的指导意见</a:t>
            </a:r>
            <a:r>
              <a:rPr lang="en-US" altLang="zh-CN" sz="1100" b="1" dirty="0">
                <a:latin typeface="微软雅黑" panose="020B0503020204020204" pitchFamily="34" charset="-122"/>
                <a:ea typeface="微软雅黑" panose="020B0503020204020204" pitchFamily="34" charset="-122"/>
              </a:rPr>
              <a:t>》</a:t>
            </a:r>
            <a:endParaRPr lang="zh-CN" altLang="en-US" sz="1100" b="1" dirty="0">
              <a:latin typeface="微软雅黑" panose="020B0503020204020204" pitchFamily="34" charset="-122"/>
              <a:ea typeface="微软雅黑" panose="020B0503020204020204" pitchFamily="34" charset="-122"/>
            </a:endParaRPr>
          </a:p>
        </p:txBody>
      </p:sp>
      <p:sp>
        <p:nvSpPr>
          <p:cNvPr id="22" name="Text Box 43"/>
          <p:cNvSpPr txBox="1">
            <a:spLocks noChangeArrowheads="1"/>
          </p:cNvSpPr>
          <p:nvPr/>
        </p:nvSpPr>
        <p:spPr bwMode="auto">
          <a:xfrm>
            <a:off x="558553" y="2992682"/>
            <a:ext cx="1915225" cy="340841"/>
          </a:xfrm>
          <a:prstGeom prst="rect">
            <a:avLst/>
          </a:prstGeom>
          <a:solidFill>
            <a:srgbClr val="E12E22"/>
          </a:solidFill>
          <a:ln w="9525">
            <a:noFill/>
            <a:prstDash val="dashDot"/>
            <a:miter lim="800000"/>
          </a:ln>
          <a:effectLst>
            <a:outerShdw dist="71842" dir="2700000" algn="ctr" rotWithShape="0">
              <a:srgbClr val="808080">
                <a:alpha val="50000"/>
              </a:srgbClr>
            </a:outerShdw>
          </a:effectLst>
        </p:spPr>
        <p:txBody>
          <a:bodyPr wrap="square" lIns="78847" tIns="39423" rIns="78847" bIns="39423">
            <a:spAutoFit/>
          </a:bodyPr>
          <a:lstStyle/>
          <a:p>
            <a:pPr marL="215265" lvl="1" indent="-215265" algn="ctr" defTabSz="864235" hangingPunct="0">
              <a:lnSpc>
                <a:spcPct val="115000"/>
              </a:lnSpc>
              <a:buSzPct val="70000"/>
              <a:defRPr/>
            </a:pPr>
            <a:r>
              <a:rPr lang="zh-CN" altLang="en-US" sz="1600" b="1" dirty="0">
                <a:solidFill>
                  <a:srgbClr val="FFFFFF"/>
                </a:solidFill>
                <a:latin typeface="微软雅黑" panose="020B0503020204020204" pitchFamily="34" charset="-122"/>
                <a:ea typeface="微软雅黑" panose="020B0503020204020204" pitchFamily="34" charset="-122"/>
              </a:rPr>
              <a:t>员工持股计划</a:t>
            </a:r>
          </a:p>
        </p:txBody>
      </p:sp>
      <p:sp>
        <p:nvSpPr>
          <p:cNvPr id="23" name="标题 2"/>
          <p:cNvSpPr>
            <a:spLocks noGrp="1"/>
          </p:cNvSpPr>
          <p:nvPr>
            <p:ph type="title" idx="4294967295"/>
          </p:nvPr>
        </p:nvSpPr>
        <p:spPr>
          <a:xfrm>
            <a:off x="793446" y="185186"/>
            <a:ext cx="8001000" cy="460375"/>
          </a:xfrm>
          <a:prstGeom prst="rect">
            <a:avLst/>
          </a:prstGeom>
        </p:spPr>
        <p:txBody>
          <a:bodyPr/>
          <a:lstStyle/>
          <a:p>
            <a:r>
              <a:rPr lang="en-US" altLang="zh-CN" b="1" dirty="0">
                <a:solidFill>
                  <a:srgbClr val="A32122"/>
                </a:solidFill>
              </a:rPr>
              <a:t>1.1  </a:t>
            </a:r>
            <a:r>
              <a:rPr lang="zh-CN" altLang="en-US" b="1" dirty="0">
                <a:solidFill>
                  <a:srgbClr val="A32122"/>
                </a:solidFill>
              </a:rPr>
              <a:t>上市公司实施员工激励的主要方式</a:t>
            </a:r>
            <a:endParaRPr lang="zh-CN" altLang="en-US" sz="1800" b="1" dirty="0">
              <a:solidFill>
                <a:srgbClr val="A3212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7430" y="553180"/>
            <a:ext cx="2160354" cy="4392610"/>
            <a:chOff x="1835696" y="1052736"/>
            <a:chExt cx="2376264" cy="4781926"/>
          </a:xfrm>
        </p:grpSpPr>
        <p:sp>
          <p:nvSpPr>
            <p:cNvPr id="5" name="Circular Arrow 107"/>
            <p:cNvSpPr/>
            <p:nvPr/>
          </p:nvSpPr>
          <p:spPr>
            <a:xfrm>
              <a:off x="2352229" y="1052736"/>
              <a:ext cx="1859731" cy="1837227"/>
            </a:xfrm>
            <a:prstGeom prst="circularArrow">
              <a:avLst>
                <a:gd name="adj1" fmla="val 10980"/>
                <a:gd name="adj2" fmla="val 1142322"/>
                <a:gd name="adj3" fmla="val 4500000"/>
                <a:gd name="adj4" fmla="val 10800000"/>
                <a:gd name="adj5" fmla="val 12500"/>
              </a:avLst>
            </a:prstGeom>
            <a:solidFill>
              <a:srgbClr val="ECE0C6"/>
            </a:solidFill>
            <a:ln>
              <a:noFill/>
            </a:ln>
            <a:effectLst/>
          </p:spPr>
        </p:sp>
        <p:sp>
          <p:nvSpPr>
            <p:cNvPr id="6" name="Rectangle 124"/>
            <p:cNvSpPr/>
            <p:nvPr/>
          </p:nvSpPr>
          <p:spPr>
            <a:xfrm>
              <a:off x="2763291" y="1716030"/>
              <a:ext cx="1033417" cy="510256"/>
            </a:xfrm>
            <a:prstGeom prst="rect">
              <a:avLst/>
            </a:prstGeom>
            <a:noFill/>
            <a:ln>
              <a:noFill/>
            </a:ln>
            <a:effectLst/>
          </p:spPr>
        </p:sp>
        <p:sp>
          <p:nvSpPr>
            <p:cNvPr id="7" name="Rectangle 125"/>
            <p:cNvSpPr/>
            <p:nvPr/>
          </p:nvSpPr>
          <p:spPr>
            <a:xfrm>
              <a:off x="2763291" y="1716030"/>
              <a:ext cx="1033417" cy="510256"/>
            </a:xfrm>
            <a:prstGeom prst="rect">
              <a:avLst/>
            </a:prstGeom>
            <a:noFill/>
            <a:ln>
              <a:noFill/>
            </a:ln>
            <a:effectLst/>
          </p:spPr>
          <p:txBody>
            <a:bodyPr spcFirstLastPara="0" vert="horz" wrap="square" lIns="16510" tIns="16510" rIns="16510" bIns="16510" numCol="1" spcCol="1270" anchor="ctr" anchorCtr="0">
              <a:noAutofit/>
            </a:bodyPr>
            <a:lstStyle/>
            <a:p>
              <a:pPr marL="0" marR="0" lvl="0" indent="0" algn="ctr" defTabSz="1155700" eaLnBrk="1" fontAlgn="auto" latinLnBrk="0" hangingPunct="1">
                <a:lnSpc>
                  <a:spcPct val="90000"/>
                </a:lnSpc>
                <a:spcBef>
                  <a:spcPct val="0"/>
                </a:spcBef>
                <a:spcAft>
                  <a:spcPct val="35000"/>
                </a:spcAft>
                <a:buClrTx/>
                <a:buSzTx/>
                <a:buFontTx/>
                <a:buNone/>
                <a:defRPr/>
              </a:pPr>
              <a:r>
                <a:rPr kumimoji="0" lang="zh-CN" altLang="en-US" sz="2000" b="1" u="none" strike="noStrike" kern="0" cap="none" spc="0" normalizeH="0" baseline="0" noProof="0" dirty="0">
                  <a:ln>
                    <a:noFill/>
                  </a:ln>
                  <a:solidFill>
                    <a:srgbClr val="ECE0C6"/>
                  </a:solidFill>
                  <a:effectLst/>
                  <a:uLnTx/>
                  <a:uFillTx/>
                  <a:latin typeface="微软雅黑" panose="020B0503020204020204" pitchFamily="34" charset="-122"/>
                  <a:ea typeface="微软雅黑" panose="020B0503020204020204" pitchFamily="34" charset="-122"/>
                </a:rPr>
                <a:t>酝酿期</a:t>
              </a:r>
              <a:endParaRPr kumimoji="0" lang="en-US" sz="2000" b="1" u="none" strike="noStrike" kern="0" cap="none" spc="0" normalizeH="0" baseline="0" noProof="0" dirty="0">
                <a:ln>
                  <a:noFill/>
                </a:ln>
                <a:solidFill>
                  <a:srgbClr val="ECE0C6"/>
                </a:solidFill>
                <a:effectLst/>
                <a:uLnTx/>
                <a:uFillTx/>
                <a:latin typeface="微软雅黑" panose="020B0503020204020204" pitchFamily="34" charset="-122"/>
                <a:ea typeface="微软雅黑" panose="020B0503020204020204" pitchFamily="34" charset="-122"/>
              </a:endParaRPr>
            </a:p>
          </p:txBody>
        </p:sp>
        <p:sp>
          <p:nvSpPr>
            <p:cNvPr id="8" name="Shape 110"/>
            <p:cNvSpPr/>
            <p:nvPr/>
          </p:nvSpPr>
          <p:spPr>
            <a:xfrm>
              <a:off x="1835696" y="2108359"/>
              <a:ext cx="1859731" cy="1837227"/>
            </a:xfrm>
            <a:prstGeom prst="leftCircularArrow">
              <a:avLst>
                <a:gd name="adj1" fmla="val 10980"/>
                <a:gd name="adj2" fmla="val 1142322"/>
                <a:gd name="adj3" fmla="val 6300000"/>
                <a:gd name="adj4" fmla="val 18900000"/>
                <a:gd name="adj5" fmla="val 12500"/>
              </a:avLst>
            </a:prstGeom>
            <a:solidFill>
              <a:srgbClr val="A32020"/>
            </a:solidFill>
            <a:ln>
              <a:noFill/>
            </a:ln>
            <a:effectLst/>
          </p:spPr>
        </p:sp>
        <p:sp>
          <p:nvSpPr>
            <p:cNvPr id="9" name="Rectangle 120"/>
            <p:cNvSpPr/>
            <p:nvPr/>
          </p:nvSpPr>
          <p:spPr>
            <a:xfrm>
              <a:off x="2248853" y="2777760"/>
              <a:ext cx="1033417" cy="510256"/>
            </a:xfrm>
            <a:prstGeom prst="rect">
              <a:avLst/>
            </a:prstGeom>
            <a:noFill/>
            <a:ln>
              <a:noFill/>
            </a:ln>
            <a:effectLst/>
          </p:spPr>
        </p:sp>
        <p:sp>
          <p:nvSpPr>
            <p:cNvPr id="10" name="Rectangle 121"/>
            <p:cNvSpPr/>
            <p:nvPr/>
          </p:nvSpPr>
          <p:spPr>
            <a:xfrm>
              <a:off x="2248853" y="2777760"/>
              <a:ext cx="1033417" cy="510256"/>
            </a:xfrm>
            <a:prstGeom prst="rect">
              <a:avLst/>
            </a:prstGeom>
            <a:noFill/>
            <a:ln>
              <a:noFill/>
            </a:ln>
            <a:effectLst/>
          </p:spPr>
          <p:txBody>
            <a:bodyPr spcFirstLastPara="0" vert="horz" wrap="square" lIns="16510" tIns="16510" rIns="16510" bIns="16510" numCol="1" spcCol="1270" anchor="ctr" anchorCtr="0">
              <a:noAutofit/>
            </a:bodyPr>
            <a:lstStyle/>
            <a:p>
              <a:pPr marL="0" marR="0" lvl="0" indent="0" algn="ctr" defTabSz="1155700" eaLnBrk="1" fontAlgn="auto" latinLnBrk="0" hangingPunct="1">
                <a:lnSpc>
                  <a:spcPct val="90000"/>
                </a:lnSpc>
                <a:spcBef>
                  <a:spcPct val="0"/>
                </a:spcBef>
                <a:spcAft>
                  <a:spcPct val="35000"/>
                </a:spcAft>
                <a:buClrTx/>
                <a:buSzTx/>
                <a:buFontTx/>
                <a:buNone/>
                <a:defRPr/>
              </a:pPr>
              <a:r>
                <a:rPr kumimoji="0" lang="zh-CN" altLang="en-US" sz="2000" b="1" u="none" strike="noStrike" kern="0" cap="none" spc="0" normalizeH="0" baseline="0" noProof="0" dirty="0">
                  <a:ln>
                    <a:noFill/>
                  </a:ln>
                  <a:solidFill>
                    <a:srgbClr val="A32020"/>
                  </a:solidFill>
                  <a:effectLst/>
                  <a:uLnTx/>
                  <a:uFillTx/>
                  <a:latin typeface="微软雅黑" panose="020B0503020204020204" pitchFamily="34" charset="-122"/>
                  <a:ea typeface="微软雅黑" panose="020B0503020204020204" pitchFamily="34" charset="-122"/>
                </a:rPr>
                <a:t>试点期</a:t>
              </a:r>
              <a:endParaRPr kumimoji="0" lang="en-US" sz="2000" b="1" u="none" strike="noStrike" kern="0" cap="none" spc="0" normalizeH="0" baseline="0" noProof="0" dirty="0">
                <a:ln>
                  <a:noFill/>
                </a:ln>
                <a:solidFill>
                  <a:srgbClr val="A32020"/>
                </a:solidFill>
                <a:effectLst/>
                <a:uLnTx/>
                <a:uFillTx/>
                <a:latin typeface="微软雅黑" panose="020B0503020204020204" pitchFamily="34" charset="-122"/>
                <a:ea typeface="微软雅黑" panose="020B0503020204020204" pitchFamily="34" charset="-122"/>
              </a:endParaRPr>
            </a:p>
          </p:txBody>
        </p:sp>
        <p:sp>
          <p:nvSpPr>
            <p:cNvPr id="11" name="Rectangle 116"/>
            <p:cNvSpPr/>
            <p:nvPr/>
          </p:nvSpPr>
          <p:spPr>
            <a:xfrm>
              <a:off x="2765736" y="3841016"/>
              <a:ext cx="1033417" cy="510256"/>
            </a:xfrm>
            <a:prstGeom prst="rect">
              <a:avLst/>
            </a:prstGeom>
            <a:noFill/>
            <a:ln>
              <a:noFill/>
            </a:ln>
            <a:effectLst/>
          </p:spPr>
        </p:sp>
        <p:sp>
          <p:nvSpPr>
            <p:cNvPr id="12" name="Block Arc 113"/>
            <p:cNvSpPr/>
            <p:nvPr/>
          </p:nvSpPr>
          <p:spPr>
            <a:xfrm rot="8333621">
              <a:off x="1932043" y="4255808"/>
              <a:ext cx="1597797" cy="1578854"/>
            </a:xfrm>
            <a:prstGeom prst="blockArc">
              <a:avLst>
                <a:gd name="adj1" fmla="val 13045370"/>
                <a:gd name="adj2" fmla="val 10800000"/>
                <a:gd name="adj3" fmla="val 12740"/>
              </a:avLst>
            </a:prstGeom>
            <a:solidFill>
              <a:srgbClr val="602320"/>
            </a:solidFill>
            <a:ln>
              <a:noFill/>
            </a:ln>
            <a:effectLst/>
          </p:spPr>
        </p:sp>
        <p:sp>
          <p:nvSpPr>
            <p:cNvPr id="13" name="Rectangle 116"/>
            <p:cNvSpPr/>
            <p:nvPr/>
          </p:nvSpPr>
          <p:spPr>
            <a:xfrm>
              <a:off x="2918136" y="3993416"/>
              <a:ext cx="1033417" cy="510256"/>
            </a:xfrm>
            <a:prstGeom prst="rect">
              <a:avLst/>
            </a:prstGeom>
            <a:noFill/>
            <a:ln>
              <a:noFill/>
            </a:ln>
            <a:effectLst/>
          </p:spPr>
        </p:sp>
        <p:sp>
          <p:nvSpPr>
            <p:cNvPr id="16" name="Rectangle 117"/>
            <p:cNvSpPr/>
            <p:nvPr/>
          </p:nvSpPr>
          <p:spPr>
            <a:xfrm>
              <a:off x="2248853" y="4800317"/>
              <a:ext cx="1033417" cy="510256"/>
            </a:xfrm>
            <a:prstGeom prst="rect">
              <a:avLst/>
            </a:prstGeom>
            <a:noFill/>
            <a:ln>
              <a:noFill/>
            </a:ln>
            <a:effectLst/>
          </p:spPr>
          <p:txBody>
            <a:bodyPr spcFirstLastPara="0" vert="horz" wrap="square" lIns="16510" tIns="16510" rIns="16510" bIns="16510" numCol="1" spcCol="1270" anchor="ctr" anchorCtr="0">
              <a:noAutofit/>
            </a:bodyPr>
            <a:lstStyle/>
            <a:p>
              <a:pPr marL="0" marR="0" lvl="0" indent="0" algn="ctr" defTabSz="1155700" eaLnBrk="1" fontAlgn="auto" latinLnBrk="0" hangingPunct="1">
                <a:lnSpc>
                  <a:spcPct val="90000"/>
                </a:lnSpc>
                <a:spcBef>
                  <a:spcPct val="0"/>
                </a:spcBef>
                <a:spcAft>
                  <a:spcPct val="35000"/>
                </a:spcAft>
                <a:buClrTx/>
                <a:buSzTx/>
                <a:buFontTx/>
                <a:buNone/>
                <a:defRPr/>
              </a:pPr>
              <a:r>
                <a:rPr kumimoji="0" lang="zh-CN" altLang="en-US" sz="2000" b="1" i="1" u="none" strike="noStrike" kern="0" cap="none" spc="0" normalizeH="0" baseline="0" noProof="0" dirty="0">
                  <a:ln>
                    <a:noFill/>
                  </a:ln>
                  <a:solidFill>
                    <a:srgbClr val="602320"/>
                  </a:solidFill>
                  <a:effectLst/>
                  <a:uLnTx/>
                  <a:uFillTx/>
                  <a:latin typeface="微软雅黑" panose="020B0503020204020204" pitchFamily="34" charset="-122"/>
                  <a:ea typeface="微软雅黑" panose="020B0503020204020204" pitchFamily="34" charset="-122"/>
                </a:rPr>
                <a:t>推广期</a:t>
              </a:r>
              <a:endParaRPr kumimoji="0" lang="en-US" sz="2000" b="1" i="1" u="none" strike="noStrike" kern="0" cap="none" spc="0" normalizeH="0" baseline="0" noProof="0" dirty="0">
                <a:ln>
                  <a:noFill/>
                </a:ln>
                <a:solidFill>
                  <a:srgbClr val="602320"/>
                </a:solidFill>
                <a:effectLst/>
                <a:uLnTx/>
                <a:uFillTx/>
                <a:latin typeface="微软雅黑" panose="020B0503020204020204" pitchFamily="34" charset="-122"/>
                <a:ea typeface="微软雅黑" panose="020B0503020204020204" pitchFamily="34" charset="-122"/>
              </a:endParaRPr>
            </a:p>
          </p:txBody>
        </p:sp>
        <p:sp>
          <p:nvSpPr>
            <p:cNvPr id="17" name="Circular Arrow 107"/>
            <p:cNvSpPr/>
            <p:nvPr/>
          </p:nvSpPr>
          <p:spPr>
            <a:xfrm rot="2517858">
              <a:off x="2350132" y="3112271"/>
              <a:ext cx="1859731" cy="1837227"/>
            </a:xfrm>
            <a:prstGeom prst="circularArrow">
              <a:avLst>
                <a:gd name="adj1" fmla="val 11223"/>
                <a:gd name="adj2" fmla="val 1339848"/>
                <a:gd name="adj3" fmla="val 2076585"/>
                <a:gd name="adj4" fmla="val 10800000"/>
                <a:gd name="adj5" fmla="val 13018"/>
              </a:avLst>
            </a:prstGeom>
            <a:solidFill>
              <a:srgbClr val="DC6900"/>
            </a:solidFill>
            <a:ln>
              <a:noFill/>
            </a:ln>
            <a:effectLst/>
          </p:spPr>
        </p:sp>
      </p:grpSp>
      <p:sp>
        <p:nvSpPr>
          <p:cNvPr id="18" name="Rectangle 125"/>
          <p:cNvSpPr/>
          <p:nvPr/>
        </p:nvSpPr>
        <p:spPr>
          <a:xfrm>
            <a:off x="1330584" y="2984864"/>
            <a:ext cx="1033417" cy="510256"/>
          </a:xfrm>
          <a:prstGeom prst="rect">
            <a:avLst/>
          </a:prstGeom>
          <a:noFill/>
          <a:ln>
            <a:noFill/>
          </a:ln>
          <a:effectLst/>
        </p:spPr>
        <p:txBody>
          <a:bodyPr spcFirstLastPara="0" vert="horz" wrap="square" lIns="16510" tIns="16510" rIns="16510" bIns="16510" numCol="1" spcCol="1270" anchor="ctr" anchorCtr="0">
            <a:noAutofit/>
          </a:bodyPr>
          <a:lstStyle/>
          <a:p>
            <a:pPr marL="0" marR="0" lvl="0" indent="0" algn="ctr" defTabSz="1155700" eaLnBrk="1" fontAlgn="auto" latinLnBrk="0" hangingPunct="1">
              <a:lnSpc>
                <a:spcPct val="90000"/>
              </a:lnSpc>
              <a:spcBef>
                <a:spcPct val="0"/>
              </a:spcBef>
              <a:spcAft>
                <a:spcPct val="35000"/>
              </a:spcAft>
              <a:buClrTx/>
              <a:buSzTx/>
              <a:buFontTx/>
              <a:buNone/>
              <a:defRPr/>
            </a:pPr>
            <a:r>
              <a:rPr kumimoji="0" lang="zh-CN" altLang="en-US" sz="2000" b="1" u="none" strike="noStrike" kern="0" cap="none" spc="0" normalizeH="0" baseline="0" noProof="0" dirty="0">
                <a:ln>
                  <a:noFill/>
                </a:ln>
                <a:solidFill>
                  <a:srgbClr val="DC6900"/>
                </a:solidFill>
                <a:effectLst/>
                <a:uLnTx/>
                <a:uFillTx/>
                <a:latin typeface="微软雅黑" panose="020B0503020204020204" pitchFamily="34" charset="-122"/>
                <a:ea typeface="微软雅黑" panose="020B0503020204020204" pitchFamily="34" charset="-122"/>
              </a:rPr>
              <a:t>整顿期</a:t>
            </a:r>
            <a:endParaRPr kumimoji="0" lang="en-US" sz="2000" b="1" u="none" strike="noStrike" kern="0" cap="none" spc="0" normalizeH="0" baseline="0" noProof="0" dirty="0">
              <a:ln>
                <a:noFill/>
              </a:ln>
              <a:solidFill>
                <a:srgbClr val="DC6900"/>
              </a:solidFill>
              <a:effectLst/>
              <a:uLnTx/>
              <a:uFillTx/>
              <a:latin typeface="微软雅黑" panose="020B0503020204020204" pitchFamily="34" charset="-122"/>
              <a:ea typeface="微软雅黑" panose="020B0503020204020204" pitchFamily="34" charset="-122"/>
            </a:endParaRPr>
          </a:p>
        </p:txBody>
      </p:sp>
      <p:sp>
        <p:nvSpPr>
          <p:cNvPr id="20" name="Rectangle 51"/>
          <p:cNvSpPr/>
          <p:nvPr/>
        </p:nvSpPr>
        <p:spPr>
          <a:xfrm>
            <a:off x="2531897" y="1436630"/>
            <a:ext cx="6414597" cy="854080"/>
          </a:xfrm>
          <a:prstGeom prst="rect">
            <a:avLst/>
          </a:prstGeom>
        </p:spPr>
        <p:txBody>
          <a:bodyPr wrap="square">
            <a:spAutoFit/>
          </a:bodyPr>
          <a:lstStyle/>
          <a:p>
            <a:pPr marL="285750" indent="-285750">
              <a:lnSpc>
                <a:spcPct val="150000"/>
              </a:lnSpc>
              <a:buFont typeface="Wingdings" panose="05000000000000000000" pitchFamily="2" charset="2"/>
              <a:buChar char="l"/>
            </a:pPr>
            <a:r>
              <a:rPr lang="en-US" altLang="zh-CN" sz="1100" b="1" dirty="0">
                <a:latin typeface="微软雅黑" panose="020B0503020204020204" pitchFamily="34" charset="-122"/>
                <a:ea typeface="微软雅黑" panose="020B0503020204020204" pitchFamily="34" charset="-122"/>
                <a:cs typeface="微软雅黑" panose="020B0503020204020204" pitchFamily="34" charset="-122"/>
              </a:rPr>
              <a:t>2006</a:t>
            </a:r>
            <a:r>
              <a:rPr lang="zh-CN" altLang="en-US" sz="1100" b="1" dirty="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100" b="1" dirty="0">
                <a:latin typeface="微软雅黑" panose="020B0503020204020204" pitchFamily="34" charset="-122"/>
                <a:ea typeface="微软雅黑" panose="020B0503020204020204" pitchFamily="34" charset="-122"/>
                <a:cs typeface="微软雅黑" panose="020B0503020204020204" pitchFamily="34" charset="-122"/>
              </a:rPr>
              <a:t>01</a:t>
            </a:r>
            <a:r>
              <a:rPr lang="zh-CN" altLang="en-US" sz="1100" b="1" dirty="0">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100" b="1" dirty="0">
                <a:latin typeface="微软雅黑" panose="020B0503020204020204" pitchFamily="34" charset="-122"/>
                <a:ea typeface="微软雅黑" panose="020B0503020204020204" pitchFamily="34" charset="-122"/>
                <a:cs typeface="微软雅黑" panose="020B0503020204020204" pitchFamily="34" charset="-122"/>
              </a:rPr>
              <a:t>01</a:t>
            </a:r>
            <a:r>
              <a:rPr lang="zh-CN" altLang="en-US" sz="1100" b="1" dirty="0">
                <a:latin typeface="微软雅黑" panose="020B0503020204020204" pitchFamily="34" charset="-122"/>
                <a:ea typeface="微软雅黑" panose="020B0503020204020204" pitchFamily="34" charset="-122"/>
                <a:cs typeface="微软雅黑" panose="020B0503020204020204" pitchFamily="34" charset="-122"/>
              </a:rPr>
              <a:t>日 </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证监会发布</a:t>
            </a:r>
            <a:r>
              <a:rPr lang="en-US" altLang="zh-CN" sz="1100" b="1" dirty="0">
                <a:solidFill>
                  <a:srgbClr val="A3202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100" b="1" dirty="0">
                <a:solidFill>
                  <a:srgbClr val="A32020"/>
                </a:solidFill>
                <a:latin typeface="微软雅黑" panose="020B0503020204020204" pitchFamily="34" charset="-122"/>
                <a:ea typeface="微软雅黑" panose="020B0503020204020204" pitchFamily="34" charset="-122"/>
                <a:cs typeface="微软雅黑" panose="020B0503020204020204" pitchFamily="34" charset="-122"/>
              </a:rPr>
              <a:t>上市公司股权激励管理办法（试行）</a:t>
            </a:r>
            <a:r>
              <a:rPr lang="en-US" altLang="zh-CN" sz="1100" b="1" dirty="0">
                <a:solidFill>
                  <a:srgbClr val="A32020"/>
                </a:solidFill>
                <a:latin typeface="微软雅黑" panose="020B0503020204020204" pitchFamily="34" charset="-122"/>
                <a:ea typeface="微软雅黑" panose="020B0503020204020204" pitchFamily="34" charset="-122"/>
                <a:cs typeface="微软雅黑" panose="020B0503020204020204" pitchFamily="34" charset="-122"/>
              </a:rPr>
              <a:t>》</a:t>
            </a:r>
          </a:p>
          <a:p>
            <a:pPr marL="285750" indent="-285750">
              <a:lnSpc>
                <a:spcPct val="150000"/>
              </a:lnSpc>
              <a:buFont typeface="Wingdings" panose="05000000000000000000" pitchFamily="2" charset="2"/>
              <a:buChar char="l"/>
            </a:pP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2006</a:t>
            </a: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03</a:t>
            </a: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01</a:t>
            </a: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日 </a:t>
            </a:r>
            <a:r>
              <a:rPr lang="zh-CN" altLang="en-US" sz="1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财政部发布</a:t>
            </a: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国有控股上市公司（境外）实施股权激励试行办法</a:t>
            </a: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p>
          <a:p>
            <a:pPr marL="285750" indent="-285750">
              <a:lnSpc>
                <a:spcPct val="150000"/>
              </a:lnSpc>
              <a:buFont typeface="Wingdings" panose="05000000000000000000" pitchFamily="2" charset="2"/>
              <a:buChar char="l"/>
            </a:pP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2006</a:t>
            </a: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09</a:t>
            </a: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日 </a:t>
            </a:r>
            <a:r>
              <a:rPr lang="zh-CN" altLang="en-US" sz="1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财政部发布</a:t>
            </a: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国有控股上市公司（境内）实施股权激励试行办法</a:t>
            </a: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21" name="Rectangle 52"/>
          <p:cNvSpPr/>
          <p:nvPr/>
        </p:nvSpPr>
        <p:spPr>
          <a:xfrm>
            <a:off x="2537627" y="2409561"/>
            <a:ext cx="6408867" cy="2123658"/>
          </a:xfrm>
          <a:prstGeom prst="rect">
            <a:avLst/>
          </a:prstGeom>
        </p:spPr>
        <p:txBody>
          <a:bodyPr wrap="square">
            <a:spAutoFit/>
          </a:bodyPr>
          <a:lstStyle/>
          <a:p>
            <a:pPr marL="171450" indent="-171450">
              <a:lnSpc>
                <a:spcPct val="150000"/>
              </a:lnSpc>
              <a:buFont typeface="Wingdings" panose="05000000000000000000" pitchFamily="2" charset="2"/>
              <a:buChar char="l"/>
            </a:pP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2008</a:t>
            </a: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月至</a:t>
            </a: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9</a:t>
            </a: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月  </a:t>
            </a:r>
            <a:r>
              <a:rPr lang="zh-CN" altLang="en-US" sz="1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证监会发布</a:t>
            </a: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股权激励有关事项备忘录</a:t>
            </a: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号、</a:t>
            </a: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号、</a:t>
            </a: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号</a:t>
            </a: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50000"/>
              </a:lnSpc>
              <a:buFont typeface="Wingdings" panose="05000000000000000000" pitchFamily="2" charset="2"/>
              <a:buChar char="l"/>
            </a:pP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2008</a:t>
            </a: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21</a:t>
            </a: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日 </a:t>
            </a:r>
            <a:r>
              <a:rPr lang="zh-CN" altLang="en-US" sz="1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财政部发布</a:t>
            </a: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关于规范国有控股上市公司实施股权激励制度有关问题的通知</a:t>
            </a: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p>
          <a:p>
            <a:pPr marL="171450" indent="-171450">
              <a:lnSpc>
                <a:spcPct val="150000"/>
              </a:lnSpc>
              <a:buFont typeface="Wingdings" panose="05000000000000000000" pitchFamily="2" charset="2"/>
              <a:buChar char="l"/>
            </a:pPr>
            <a:r>
              <a:rPr lang="en-US" altLang="zh-CN" sz="1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2013</a:t>
            </a: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月  关于进一步明确股权激励相关政策的问题与解答：</a:t>
            </a:r>
            <a:r>
              <a:rPr lang="zh-CN" altLang="en-US" sz="1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重大事项和股权激励可并行</a:t>
            </a:r>
            <a:endParaRPr lang="en-US" altLang="zh-CN" sz="1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50000"/>
              </a:lnSpc>
              <a:buFont typeface="Wingdings" panose="05000000000000000000" pitchFamily="2" charset="2"/>
              <a:buChar char="l"/>
            </a:pP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2014</a:t>
            </a: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月  关于股权激励备忘录相关事项的问答：</a:t>
            </a:r>
            <a:r>
              <a:rPr lang="zh-CN" altLang="en-US" sz="1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可以公司历史业绩或同行业可比公司相关指               </a:t>
            </a:r>
            <a:endParaRPr lang="en-US" altLang="zh-CN" sz="1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标为对照依据，设计股权激励方案。（可比对象应具体明确，且不少于三家）</a:t>
            </a:r>
            <a:endParaRPr lang="en-US" altLang="zh-CN" sz="1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50000"/>
              </a:lnSpc>
              <a:buFont typeface="Wingdings" panose="05000000000000000000" pitchFamily="2" charset="2"/>
              <a:buChar char="l"/>
            </a:pP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2014</a:t>
            </a: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日 </a:t>
            </a:r>
            <a:r>
              <a:rPr lang="zh-CN" altLang="en-US" sz="1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证监会发布</a:t>
            </a:r>
            <a:r>
              <a:rPr lang="en-US" altLang="zh-CN" sz="1100" b="1" dirty="0">
                <a:solidFill>
                  <a:srgbClr val="A3202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100" b="1" dirty="0">
                <a:solidFill>
                  <a:srgbClr val="A32020"/>
                </a:solidFill>
                <a:latin typeface="微软雅黑" panose="020B0503020204020204" pitchFamily="34" charset="-122"/>
                <a:ea typeface="微软雅黑" panose="020B0503020204020204" pitchFamily="34" charset="-122"/>
                <a:cs typeface="微软雅黑" panose="020B0503020204020204" pitchFamily="34" charset="-122"/>
              </a:rPr>
              <a:t>关于上市公司实施员工持股计划试点的指导意见</a:t>
            </a:r>
            <a:r>
              <a:rPr lang="en-US" altLang="zh-CN" sz="1100" b="1" dirty="0">
                <a:solidFill>
                  <a:srgbClr val="A32020"/>
                </a:solidFill>
                <a:latin typeface="微软雅黑" panose="020B0503020204020204" pitchFamily="34" charset="-122"/>
                <a:ea typeface="微软雅黑" panose="020B0503020204020204" pitchFamily="34" charset="-122"/>
                <a:cs typeface="微软雅黑" panose="020B0503020204020204" pitchFamily="34" charset="-122"/>
              </a:rPr>
              <a:t>》</a:t>
            </a:r>
          </a:p>
          <a:p>
            <a:pPr marL="171450" indent="-171450">
              <a:lnSpc>
                <a:spcPct val="150000"/>
              </a:lnSpc>
              <a:buFont typeface="Wingdings" panose="05000000000000000000" pitchFamily="2" charset="2"/>
              <a:buChar char="l"/>
            </a:pPr>
            <a:r>
              <a:rPr lang="en-US" altLang="zh-CN" sz="1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2015</a:t>
            </a: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月</a:t>
            </a:r>
            <a:r>
              <a:rPr lang="zh-CN" altLang="en-US" sz="1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股权激励方案取消备案</a:t>
            </a:r>
            <a:r>
              <a:rPr lang="zh-CN" altLang="en-US" sz="1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：中国证监会发布</a:t>
            </a:r>
            <a:r>
              <a:rPr lang="en-US" altLang="zh-CN" sz="1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1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号文</a:t>
            </a:r>
            <a:r>
              <a:rPr lang="en-US" altLang="zh-CN" sz="1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取消、调整</a:t>
            </a:r>
            <a:r>
              <a:rPr lang="en-US" altLang="zh-CN" sz="1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155</a:t>
            </a:r>
            <a:r>
              <a:rPr lang="zh-CN" altLang="en-US" sz="1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项备案类事项</a:t>
            </a:r>
            <a:endParaRPr lang="en-US" altLang="zh-CN" sz="1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50000"/>
              </a:lnSpc>
              <a:buFont typeface="Wingdings" panose="05000000000000000000" pitchFamily="2" charset="2"/>
              <a:buChar char="l"/>
            </a:pPr>
            <a:r>
              <a:rPr lang="en-US" altLang="zh-CN" sz="1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2015</a:t>
            </a: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12</a:t>
            </a: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月 </a:t>
            </a: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上市公司股权激励管理办法（征求意见稿）公开征求意见的通知</a:t>
            </a:r>
            <a:r>
              <a:rPr lang="en-US" altLang="zh-CN" sz="11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23" name="Rectangle 53"/>
          <p:cNvSpPr/>
          <p:nvPr/>
        </p:nvSpPr>
        <p:spPr>
          <a:xfrm>
            <a:off x="2537627" y="4448035"/>
            <a:ext cx="6639119" cy="430887"/>
          </a:xfrm>
          <a:prstGeom prst="rect">
            <a:avLst/>
          </a:prstGeom>
        </p:spPr>
        <p:txBody>
          <a:bodyPr wrap="square">
            <a:spAutoFit/>
          </a:bodyPr>
          <a:lstStyle/>
          <a:p>
            <a:pPr marL="285750" indent="-285750">
              <a:buFont typeface="Wingdings" panose="05000000000000000000" pitchFamily="2" charset="2"/>
              <a:buChar char="l"/>
            </a:pPr>
            <a:endParaRPr lang="en-US" altLang="zh-CN" sz="1100" b="1"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pitchFamily="2" charset="2"/>
              <a:buChar char="l"/>
            </a:pPr>
            <a:r>
              <a:rPr lang="en-US" altLang="zh-CN" sz="1100" b="1" dirty="0">
                <a:latin typeface="微软雅黑" panose="020B0503020204020204" pitchFamily="34" charset="-122"/>
                <a:ea typeface="微软雅黑" panose="020B0503020204020204" pitchFamily="34" charset="-122"/>
                <a:cs typeface="微软雅黑" panose="020B0503020204020204" pitchFamily="34" charset="-122"/>
              </a:rPr>
              <a:t>2016</a:t>
            </a:r>
            <a:r>
              <a:rPr lang="zh-CN" altLang="en-US" sz="1100" b="1" dirty="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100" b="1" dirty="0">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100" b="1" dirty="0">
                <a:latin typeface="微软雅黑" panose="020B0503020204020204" pitchFamily="34" charset="-122"/>
                <a:ea typeface="微软雅黑" panose="020B0503020204020204" pitchFamily="34" charset="-122"/>
                <a:cs typeface="微软雅黑" panose="020B0503020204020204" pitchFamily="34" charset="-122"/>
              </a:rPr>
              <a:t>月</a:t>
            </a:r>
            <a:r>
              <a:rPr lang="zh-CN" altLang="en-US" sz="1100" b="1" dirty="0">
                <a:solidFill>
                  <a:schemeClr val="accent6"/>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证监会发布</a:t>
            </a:r>
            <a:r>
              <a:rPr lang="en-US" altLang="zh-CN" sz="1100" b="1" dirty="0">
                <a:solidFill>
                  <a:srgbClr val="A3202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100" b="1" dirty="0">
                <a:solidFill>
                  <a:srgbClr val="A32020"/>
                </a:solidFill>
                <a:latin typeface="微软雅黑" panose="020B0503020204020204" pitchFamily="34" charset="-122"/>
                <a:ea typeface="微软雅黑" panose="020B0503020204020204" pitchFamily="34" charset="-122"/>
                <a:cs typeface="微软雅黑" panose="020B0503020204020204" pitchFamily="34" charset="-122"/>
              </a:rPr>
              <a:t>上市公司股权激励管理办法</a:t>
            </a:r>
            <a:r>
              <a:rPr lang="en-US" altLang="zh-CN" sz="1100" b="1" dirty="0">
                <a:solidFill>
                  <a:srgbClr val="A3202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于</a:t>
            </a:r>
            <a:r>
              <a:rPr lang="en-US" altLang="zh-CN" sz="1100" dirty="0">
                <a:latin typeface="微软雅黑" panose="020B0503020204020204" pitchFamily="34" charset="-122"/>
                <a:ea typeface="微软雅黑" panose="020B0503020204020204" pitchFamily="34" charset="-122"/>
                <a:cs typeface="微软雅黑" panose="020B0503020204020204" pitchFamily="34" charset="-122"/>
              </a:rPr>
              <a:t>2016</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100" dirty="0">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100" dirty="0">
                <a:latin typeface="微软雅黑" panose="020B0503020204020204" pitchFamily="34" charset="-122"/>
                <a:ea typeface="微软雅黑" panose="020B0503020204020204" pitchFamily="34" charset="-122"/>
                <a:cs typeface="微软雅黑" panose="020B0503020204020204" pitchFamily="34" charset="-122"/>
              </a:rPr>
              <a:t>13</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日起正式实施</a:t>
            </a:r>
          </a:p>
        </p:txBody>
      </p:sp>
      <p:cxnSp>
        <p:nvCxnSpPr>
          <p:cNvPr id="24" name="Straight Connector 48"/>
          <p:cNvCxnSpPr/>
          <p:nvPr/>
        </p:nvCxnSpPr>
        <p:spPr>
          <a:xfrm>
            <a:off x="2627784" y="2360983"/>
            <a:ext cx="5904656" cy="0"/>
          </a:xfrm>
          <a:prstGeom prst="line">
            <a:avLst/>
          </a:prstGeom>
          <a:ln>
            <a:solidFill>
              <a:srgbClr val="A3202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48"/>
          <p:cNvCxnSpPr/>
          <p:nvPr/>
        </p:nvCxnSpPr>
        <p:spPr>
          <a:xfrm>
            <a:off x="2627784" y="4513730"/>
            <a:ext cx="5904656" cy="0"/>
          </a:xfrm>
          <a:prstGeom prst="line">
            <a:avLst/>
          </a:prstGeom>
          <a:ln>
            <a:solidFill>
              <a:srgbClr val="EB8C00"/>
            </a:solidFill>
            <a:prstDash val="dash"/>
          </a:ln>
        </p:spPr>
        <p:style>
          <a:lnRef idx="1">
            <a:schemeClr val="accent1"/>
          </a:lnRef>
          <a:fillRef idx="0">
            <a:schemeClr val="accent1"/>
          </a:fillRef>
          <a:effectRef idx="0">
            <a:schemeClr val="accent1"/>
          </a:effectRef>
          <a:fontRef idx="minor">
            <a:schemeClr val="tx1"/>
          </a:fontRef>
        </p:style>
      </p:cxnSp>
      <p:sp>
        <p:nvSpPr>
          <p:cNvPr id="27" name="标题 2"/>
          <p:cNvSpPr>
            <a:spLocks noGrp="1"/>
          </p:cNvSpPr>
          <p:nvPr>
            <p:ph type="title" idx="4294967295"/>
          </p:nvPr>
        </p:nvSpPr>
        <p:spPr>
          <a:xfrm>
            <a:off x="793446" y="185186"/>
            <a:ext cx="8001000" cy="460375"/>
          </a:xfrm>
          <a:prstGeom prst="rect">
            <a:avLst/>
          </a:prstGeom>
        </p:spPr>
        <p:txBody>
          <a:bodyPr/>
          <a:lstStyle/>
          <a:p>
            <a:r>
              <a:rPr lang="en-US" altLang="zh-CN" b="1" dirty="0">
                <a:solidFill>
                  <a:srgbClr val="A32122"/>
                </a:solidFill>
              </a:rPr>
              <a:t>1.2  </a:t>
            </a:r>
            <a:r>
              <a:rPr lang="zh-CN" altLang="en-US" b="1" dirty="0">
                <a:solidFill>
                  <a:srgbClr val="A32122"/>
                </a:solidFill>
              </a:rPr>
              <a:t>政策背景及变化</a:t>
            </a:r>
            <a:endParaRPr lang="zh-CN" altLang="en-US" sz="1800" b="1" dirty="0">
              <a:solidFill>
                <a:srgbClr val="A3212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idx="4294967295"/>
          </p:nvPr>
        </p:nvSpPr>
        <p:spPr>
          <a:xfrm>
            <a:off x="793446" y="185186"/>
            <a:ext cx="8001000" cy="460375"/>
          </a:xfrm>
          <a:prstGeom prst="rect">
            <a:avLst/>
          </a:prstGeom>
        </p:spPr>
        <p:txBody>
          <a:bodyPr/>
          <a:lstStyle/>
          <a:p>
            <a:r>
              <a:rPr lang="en-US" altLang="zh-CN" b="1" dirty="0">
                <a:solidFill>
                  <a:srgbClr val="A32122"/>
                </a:solidFill>
              </a:rPr>
              <a:t>1.3  </a:t>
            </a:r>
            <a:r>
              <a:rPr lang="zh-CN" altLang="en-US" b="1" dirty="0">
                <a:solidFill>
                  <a:srgbClr val="A32122"/>
                </a:solidFill>
              </a:rPr>
              <a:t>股权激励计划的市场实施概况</a:t>
            </a:r>
            <a:endParaRPr lang="zh-CN" altLang="en-US" sz="1800" b="1" dirty="0">
              <a:solidFill>
                <a:srgbClr val="A32122"/>
              </a:solidFill>
            </a:endParaRPr>
          </a:p>
        </p:txBody>
      </p:sp>
      <p:sp>
        <p:nvSpPr>
          <p:cNvPr id="8" name="文本框 7"/>
          <p:cNvSpPr txBox="1"/>
          <p:nvPr/>
        </p:nvSpPr>
        <p:spPr>
          <a:xfrm>
            <a:off x="772858" y="3417789"/>
            <a:ext cx="7777080" cy="1246495"/>
          </a:xfrm>
          <a:prstGeom prst="rect">
            <a:avLst/>
          </a:prstGeom>
          <a:noFill/>
        </p:spPr>
        <p:txBody>
          <a:bodyPr wrap="square" rtlCol="0">
            <a:spAutoFit/>
          </a:bodyPr>
          <a:lstStyle/>
          <a:p>
            <a:pPr marL="285750" indent="-285750">
              <a:lnSpc>
                <a:spcPct val="150000"/>
              </a:lnSpc>
              <a:buClr>
                <a:srgbClr val="C00000"/>
              </a:buClr>
              <a:buFont typeface="Wingdings" panose="05000000000000000000" pitchFamily="2" charset="2"/>
              <a:buChar char="Ø"/>
            </a:pPr>
            <a:r>
              <a:rPr lang="zh-CN" altLang="en-US" sz="1000" dirty="0">
                <a:latin typeface="微软雅黑" panose="020B0503020204020204" pitchFamily="34" charset="-122"/>
                <a:ea typeface="微软雅黑" panose="020B0503020204020204" pitchFamily="34" charset="-122"/>
              </a:rPr>
              <a:t>从近三年趋势来看，上市公司推出股权激励计划的数量逐年增多。</a:t>
            </a:r>
            <a:r>
              <a:rPr lang="en-US" altLang="zh-CN" sz="1000" dirty="0">
                <a:latin typeface="微软雅黑" panose="020B0503020204020204" pitchFamily="34" charset="-122"/>
                <a:ea typeface="微软雅黑" panose="020B0503020204020204" pitchFamily="34" charset="-122"/>
              </a:rPr>
              <a:t>2017</a:t>
            </a:r>
            <a:r>
              <a:rPr lang="zh-CN" altLang="en-US" sz="1000" dirty="0">
                <a:latin typeface="微软雅黑" panose="020B0503020204020204" pitchFamily="34" charset="-122"/>
                <a:ea typeface="微软雅黑" panose="020B0503020204020204" pitchFamily="34" charset="-122"/>
              </a:rPr>
              <a:t>年增长尤为明显。于</a:t>
            </a:r>
            <a:r>
              <a:rPr lang="en-US" altLang="zh-CN" sz="1000" dirty="0">
                <a:latin typeface="微软雅黑" panose="020B0503020204020204" pitchFamily="34" charset="-122"/>
                <a:ea typeface="微软雅黑" panose="020B0503020204020204" pitchFamily="34" charset="-122"/>
              </a:rPr>
              <a:t>2017</a:t>
            </a:r>
            <a:r>
              <a:rPr lang="zh-CN" altLang="en-US" sz="1000" dirty="0">
                <a:latin typeface="微软雅黑" panose="020B0503020204020204" pitchFamily="34" charset="-122"/>
                <a:ea typeface="微软雅黑" panose="020B0503020204020204" pitchFamily="34" charset="-122"/>
              </a:rPr>
              <a:t>年推出股权激励的上市公司数量比上一年超出了</a:t>
            </a:r>
            <a:r>
              <a:rPr lang="en-US" altLang="zh-CN" sz="1000" dirty="0">
                <a:latin typeface="微软雅黑" panose="020B0503020204020204" pitchFamily="34" charset="-122"/>
                <a:ea typeface="微软雅黑" panose="020B0503020204020204" pitchFamily="34" charset="-122"/>
              </a:rPr>
              <a:t>150</a:t>
            </a:r>
            <a:r>
              <a:rPr lang="zh-CN" altLang="en-US" sz="1000" dirty="0">
                <a:latin typeface="微软雅黑" panose="020B0503020204020204" pitchFamily="34" charset="-122"/>
                <a:ea typeface="微软雅黑" panose="020B0503020204020204" pitchFamily="34" charset="-122"/>
              </a:rPr>
              <a:t>余家。从激励工具选择来看，大多数上市公司仍偏好选择限制性</a:t>
            </a:r>
            <a:r>
              <a:rPr lang="zh-CN" altLang="en-US" sz="1000" dirty="0" smtClean="0">
                <a:latin typeface="微软雅黑" panose="020B0503020204020204" pitchFamily="34" charset="-122"/>
                <a:ea typeface="微软雅黑" panose="020B0503020204020204" pitchFamily="34" charset="-122"/>
              </a:rPr>
              <a:t>股票，而自</a:t>
            </a:r>
            <a:r>
              <a:rPr lang="en-US" altLang="zh-CN" sz="1000" dirty="0" smtClean="0">
                <a:latin typeface="微软雅黑" panose="020B0503020204020204" pitchFamily="34" charset="-122"/>
                <a:ea typeface="微软雅黑" panose="020B0503020204020204" pitchFamily="34" charset="-122"/>
              </a:rPr>
              <a:t>2018</a:t>
            </a:r>
            <a:r>
              <a:rPr lang="zh-CN" altLang="en-US" sz="1000" dirty="0" smtClean="0">
                <a:latin typeface="微软雅黑" panose="020B0503020204020204" pitchFamily="34" charset="-122"/>
                <a:ea typeface="微软雅黑" panose="020B0503020204020204" pitchFamily="34" charset="-122"/>
              </a:rPr>
              <a:t>年以来，受资管新规配资影响，股票期权比例呈现回升趋势。</a:t>
            </a:r>
            <a:endParaRPr lang="en-US" altLang="zh-CN" sz="1000" dirty="0">
              <a:latin typeface="微软雅黑" panose="020B0503020204020204" pitchFamily="34" charset="-122"/>
              <a:ea typeface="微软雅黑" panose="020B0503020204020204" pitchFamily="34" charset="-122"/>
            </a:endParaRPr>
          </a:p>
          <a:p>
            <a:pPr marL="285750" indent="-285750">
              <a:lnSpc>
                <a:spcPct val="150000"/>
              </a:lnSpc>
              <a:buClr>
                <a:srgbClr val="C00000"/>
              </a:buClr>
              <a:buFont typeface="Wingdings" panose="05000000000000000000" pitchFamily="2" charset="2"/>
              <a:buChar char="Ø"/>
            </a:pPr>
            <a:r>
              <a:rPr lang="en-US" altLang="zh-CN" sz="1000" dirty="0">
                <a:latin typeface="微软雅黑" panose="020B0503020204020204" pitchFamily="34" charset="-122"/>
                <a:ea typeface="微软雅黑" panose="020B0503020204020204" pitchFamily="34" charset="-122"/>
              </a:rPr>
              <a:t>2015</a:t>
            </a:r>
            <a:r>
              <a:rPr lang="zh-CN" altLang="en-US" sz="1000" dirty="0">
                <a:latin typeface="微软雅黑" panose="020B0503020204020204" pitchFamily="34" charset="-122"/>
                <a:ea typeface="微软雅黑" panose="020B0503020204020204" pitchFamily="34" charset="-122"/>
              </a:rPr>
              <a:t>年持续了由</a:t>
            </a:r>
            <a:r>
              <a:rPr lang="en-US" altLang="zh-CN" sz="1000" dirty="0">
                <a:latin typeface="微软雅黑" panose="020B0503020204020204" pitchFamily="34" charset="-122"/>
                <a:ea typeface="微软雅黑" panose="020B0503020204020204" pitchFamily="34" charset="-122"/>
              </a:rPr>
              <a:t>2014</a:t>
            </a:r>
            <a:r>
              <a:rPr lang="zh-CN" altLang="en-US" sz="1000" dirty="0">
                <a:latin typeface="微软雅黑" panose="020B0503020204020204" pitchFamily="34" charset="-122"/>
                <a:ea typeface="微软雅黑" panose="020B0503020204020204" pitchFamily="34" charset="-122"/>
              </a:rPr>
              <a:t>年下半年证监会推出</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关于上市公司实施员工持股计划试点的指导</a:t>
            </a:r>
            <a:r>
              <a:rPr lang="zh-CN" altLang="en-US" sz="1000" dirty="0" smtClean="0">
                <a:latin typeface="微软雅黑" panose="020B0503020204020204" pitchFamily="34" charset="-122"/>
                <a:ea typeface="微软雅黑" panose="020B0503020204020204" pitchFamily="34" charset="-122"/>
              </a:rPr>
              <a:t>意见 </a:t>
            </a:r>
            <a:r>
              <a:rPr lang="en-US" altLang="zh-CN" sz="1000" dirty="0" smtClean="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以来而实施员工持股计划的热潮。近两年，受市场行情波动等因素影响，实施员工持股计划的上市公司数量明显减少，</a:t>
            </a:r>
            <a:r>
              <a:rPr lang="en-US" altLang="zh-CN" sz="1000" dirty="0">
                <a:latin typeface="微软雅黑" panose="020B0503020204020204" pitchFamily="34" charset="-122"/>
                <a:ea typeface="微软雅黑" panose="020B0503020204020204" pitchFamily="34" charset="-122"/>
              </a:rPr>
              <a:t>2016</a:t>
            </a:r>
            <a:r>
              <a:rPr lang="zh-CN" altLang="en-US" sz="1000" dirty="0">
                <a:latin typeface="微软雅黑" panose="020B0503020204020204" pitchFamily="34" charset="-122"/>
                <a:ea typeface="微软雅黑" panose="020B0503020204020204" pitchFamily="34" charset="-122"/>
              </a:rPr>
              <a:t>年草案推出数量不及</a:t>
            </a:r>
            <a:r>
              <a:rPr lang="en-US" altLang="zh-CN" sz="1000" dirty="0">
                <a:latin typeface="微软雅黑" panose="020B0503020204020204" pitchFamily="34" charset="-122"/>
                <a:ea typeface="微软雅黑" panose="020B0503020204020204" pitchFamily="34" charset="-122"/>
              </a:rPr>
              <a:t>2015</a:t>
            </a:r>
            <a:r>
              <a:rPr lang="zh-CN" altLang="en-US" sz="1000" dirty="0">
                <a:latin typeface="微软雅黑" panose="020B0503020204020204" pitchFamily="34" charset="-122"/>
                <a:ea typeface="微软雅黑" panose="020B0503020204020204" pitchFamily="34" charset="-122"/>
              </a:rPr>
              <a:t>年的一半。</a:t>
            </a:r>
          </a:p>
        </p:txBody>
      </p:sp>
      <p:sp>
        <p:nvSpPr>
          <p:cNvPr id="9" name="文本框 8"/>
          <p:cNvSpPr txBox="1"/>
          <p:nvPr/>
        </p:nvSpPr>
        <p:spPr>
          <a:xfrm>
            <a:off x="5004060" y="4801770"/>
            <a:ext cx="3597409" cy="276999"/>
          </a:xfrm>
          <a:prstGeom prst="rect">
            <a:avLst/>
          </a:prstGeom>
          <a:noFill/>
        </p:spPr>
        <p:txBody>
          <a:bodyPr wrap="square" rtlCol="0">
            <a:spAutoFit/>
          </a:bodyPr>
          <a:lstStyle>
            <a:defPPr>
              <a:defRPr lang="zh-CN"/>
            </a:defPPr>
            <a:lvl1pPr>
              <a:defRPr sz="1200">
                <a:latin typeface="华文楷体" panose="02010600040101010101" pitchFamily="2" charset="-122"/>
                <a:ea typeface="华文楷体" panose="02010600040101010101" pitchFamily="2" charset="-122"/>
              </a:defRPr>
            </a:lvl1pPr>
          </a:lstStyle>
          <a:p>
            <a:r>
              <a:rPr lang="zh-CN" altLang="en-US" dirty="0"/>
              <a:t>统计区间：</a:t>
            </a:r>
            <a:r>
              <a:rPr lang="en-US" altLang="zh-CN" dirty="0"/>
              <a:t>2015</a:t>
            </a:r>
            <a:r>
              <a:rPr lang="zh-CN" altLang="en-US" dirty="0"/>
              <a:t>年</a:t>
            </a:r>
            <a:r>
              <a:rPr lang="en-US" altLang="zh-CN" dirty="0"/>
              <a:t>-2018</a:t>
            </a:r>
            <a:r>
              <a:rPr lang="zh-CN" altLang="en-US" dirty="0"/>
              <a:t>年上半年；数据来源：</a:t>
            </a:r>
            <a:r>
              <a:rPr lang="en-US" altLang="zh-CN" dirty="0"/>
              <a:t>Wind</a:t>
            </a:r>
            <a:endParaRPr lang="zh-CN" altLang="en-US" dirty="0"/>
          </a:p>
        </p:txBody>
      </p:sp>
      <p:graphicFrame>
        <p:nvGraphicFramePr>
          <p:cNvPr id="10" name="图表 9"/>
          <p:cNvGraphicFramePr/>
          <p:nvPr/>
        </p:nvGraphicFramePr>
        <p:xfrm>
          <a:off x="827480" y="783047"/>
          <a:ext cx="7417030" cy="249725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idx="4294967295"/>
          </p:nvPr>
        </p:nvSpPr>
        <p:spPr>
          <a:xfrm>
            <a:off x="793446" y="185186"/>
            <a:ext cx="8001000" cy="460375"/>
          </a:xfrm>
          <a:prstGeom prst="rect">
            <a:avLst/>
          </a:prstGeom>
        </p:spPr>
        <p:txBody>
          <a:bodyPr/>
          <a:lstStyle/>
          <a:p>
            <a:r>
              <a:rPr lang="en-US" altLang="zh-CN" b="1" dirty="0">
                <a:solidFill>
                  <a:srgbClr val="A32122"/>
                </a:solidFill>
              </a:rPr>
              <a:t>1.3  </a:t>
            </a:r>
            <a:r>
              <a:rPr lang="zh-CN" altLang="en-US" b="1" dirty="0">
                <a:solidFill>
                  <a:srgbClr val="A32122"/>
                </a:solidFill>
              </a:rPr>
              <a:t>股权激励计划的市场实施概况</a:t>
            </a:r>
            <a:endParaRPr lang="zh-CN" altLang="en-US" sz="1800" b="1" dirty="0">
              <a:solidFill>
                <a:srgbClr val="A32122"/>
              </a:solidFill>
            </a:endParaRPr>
          </a:p>
        </p:txBody>
      </p:sp>
      <p:grpSp>
        <p:nvGrpSpPr>
          <p:cNvPr id="6" name="Group 69"/>
          <p:cNvGrpSpPr/>
          <p:nvPr/>
        </p:nvGrpSpPr>
        <p:grpSpPr>
          <a:xfrm>
            <a:off x="5508130" y="1566805"/>
            <a:ext cx="2896494" cy="2102550"/>
            <a:chOff x="8545650" y="4825790"/>
            <a:chExt cx="1530000" cy="1872091"/>
          </a:xfrm>
        </p:grpSpPr>
        <p:sp>
          <p:nvSpPr>
            <p:cNvPr id="7" name="AutoShape 3"/>
            <p:cNvSpPr>
              <a:spLocks noChangeArrowheads="1"/>
            </p:cNvSpPr>
            <p:nvPr/>
          </p:nvSpPr>
          <p:spPr bwMode="auto">
            <a:xfrm rot="16200000" flipH="1">
              <a:off x="9013775" y="4357666"/>
              <a:ext cx="593609" cy="1529858"/>
            </a:xfrm>
            <a:custGeom>
              <a:avLst/>
              <a:gdLst>
                <a:gd name="connsiteX0" fmla="*/ 0 w 541355"/>
                <a:gd name="connsiteY0" fmla="*/ 0 h 1477802"/>
                <a:gd name="connsiteX1" fmla="*/ 373838 w 541355"/>
                <a:gd name="connsiteY1" fmla="*/ 0 h 1477802"/>
                <a:gd name="connsiteX2" fmla="*/ 541355 w 541355"/>
                <a:gd name="connsiteY2" fmla="*/ 738901 h 1477802"/>
                <a:gd name="connsiteX3" fmla="*/ 373838 w 541355"/>
                <a:gd name="connsiteY3" fmla="*/ 1477802 h 1477802"/>
                <a:gd name="connsiteX4" fmla="*/ 0 w 541355"/>
                <a:gd name="connsiteY4" fmla="*/ 1477802 h 1477802"/>
                <a:gd name="connsiteX5" fmla="*/ 0 w 541355"/>
                <a:gd name="connsiteY5" fmla="*/ 0 h 1477802"/>
                <a:gd name="connsiteX0-1" fmla="*/ 0 w 593609"/>
                <a:gd name="connsiteY0-2" fmla="*/ 0 h 1477802"/>
                <a:gd name="connsiteX1-3" fmla="*/ 373838 w 593609"/>
                <a:gd name="connsiteY1-4" fmla="*/ 0 h 1477802"/>
                <a:gd name="connsiteX2-5" fmla="*/ 593609 w 593609"/>
                <a:gd name="connsiteY2-6" fmla="*/ 747613 h 1477802"/>
                <a:gd name="connsiteX3-7" fmla="*/ 373838 w 593609"/>
                <a:gd name="connsiteY3-8" fmla="*/ 1477802 h 1477802"/>
                <a:gd name="connsiteX4-9" fmla="*/ 0 w 593609"/>
                <a:gd name="connsiteY4-10" fmla="*/ 1477802 h 1477802"/>
                <a:gd name="connsiteX5-11" fmla="*/ 0 w 593609"/>
                <a:gd name="connsiteY5-12" fmla="*/ 0 h 14778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93609" h="1477802">
                  <a:moveTo>
                    <a:pt x="0" y="0"/>
                  </a:moveTo>
                  <a:lnTo>
                    <a:pt x="373838" y="0"/>
                  </a:lnTo>
                  <a:lnTo>
                    <a:pt x="593609" y="747613"/>
                  </a:lnTo>
                  <a:lnTo>
                    <a:pt x="373838" y="1477802"/>
                  </a:lnTo>
                  <a:lnTo>
                    <a:pt x="0" y="1477802"/>
                  </a:lnTo>
                  <a:lnTo>
                    <a:pt x="0" y="0"/>
                  </a:lnTo>
                  <a:close/>
                </a:path>
              </a:pathLst>
            </a:custGeom>
            <a:solidFill>
              <a:srgbClr val="A32020"/>
            </a:solidFill>
            <a:ln w="12700">
              <a:solidFill>
                <a:srgbClr val="A32020"/>
              </a:solidFill>
              <a:miter lim="800000"/>
            </a:ln>
          </p:spPr>
          <p:txBody>
            <a:bodyPr vert="eaVert" lIns="52153" tIns="52153" rIns="52153" bIns="52153">
              <a:noAutofit/>
            </a:bodyPr>
            <a:lstStyle/>
            <a:p>
              <a:pPr lvl="0" algn="ctr" defTabSz="1042670" eaLnBrk="0" hangingPunct="0">
                <a:spcAft>
                  <a:spcPts val="400"/>
                </a:spcAft>
              </a:pPr>
              <a:endParaRPr lang="zh-CN" altLang="en-US" sz="12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Freeform 4"/>
            <p:cNvSpPr/>
            <p:nvPr/>
          </p:nvSpPr>
          <p:spPr bwMode="auto">
            <a:xfrm>
              <a:off x="8545650" y="5258602"/>
              <a:ext cx="1530000" cy="1439279"/>
            </a:xfrm>
            <a:custGeom>
              <a:avLst/>
              <a:gdLst>
                <a:gd name="T0" fmla="*/ 2147483647 w 1590"/>
                <a:gd name="T1" fmla="*/ 0 h 1901"/>
                <a:gd name="T2" fmla="*/ 2147483647 w 1590"/>
                <a:gd name="T3" fmla="*/ 2147483647 h 1901"/>
                <a:gd name="T4" fmla="*/ 2147483647 w 1590"/>
                <a:gd name="T5" fmla="*/ 0 h 1901"/>
                <a:gd name="T6" fmla="*/ 2147483647 w 1590"/>
                <a:gd name="T7" fmla="*/ 2147483647 h 1901"/>
                <a:gd name="T8" fmla="*/ 0 w 1590"/>
                <a:gd name="T9" fmla="*/ 2147483647 h 1901"/>
                <a:gd name="T10" fmla="*/ 2147483647 w 1590"/>
                <a:gd name="T11" fmla="*/ 2147483647 h 1901"/>
                <a:gd name="T12" fmla="*/ 2147483647 w 1590"/>
                <a:gd name="T13" fmla="*/ 2147483647 h 1901"/>
                <a:gd name="T14" fmla="*/ 2147483647 w 1590"/>
                <a:gd name="T15" fmla="*/ 2147483647 h 1901"/>
                <a:gd name="T16" fmla="*/ 2147483647 w 1590"/>
                <a:gd name="T17" fmla="*/ 0 h 19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0"/>
                <a:gd name="T28" fmla="*/ 0 h 1901"/>
                <a:gd name="T29" fmla="*/ 1590 w 1590"/>
                <a:gd name="T30" fmla="*/ 1901 h 1901"/>
                <a:gd name="connsiteX0" fmla="*/ 25 w 9994"/>
                <a:gd name="connsiteY0" fmla="*/ 0 h 9995"/>
                <a:gd name="connsiteX1" fmla="*/ 5013 w 9994"/>
                <a:gd name="connsiteY1" fmla="*/ 1273 h 9995"/>
                <a:gd name="connsiteX2" fmla="*/ 9994 w 9994"/>
                <a:gd name="connsiteY2" fmla="*/ 0 h 9995"/>
                <a:gd name="connsiteX3" fmla="*/ 9994 w 9994"/>
                <a:gd name="connsiteY3" fmla="*/ 9995 h 9995"/>
                <a:gd name="connsiteX4" fmla="*/ 0 w 9994"/>
                <a:gd name="connsiteY4" fmla="*/ 9995 h 9995"/>
                <a:gd name="connsiteX5" fmla="*/ 151 w 9994"/>
                <a:gd name="connsiteY5" fmla="*/ 9995 h 9995"/>
                <a:gd name="connsiteX6" fmla="*/ 50 w 9994"/>
                <a:gd name="connsiteY6" fmla="*/ 9995 h 9995"/>
                <a:gd name="connsiteX7" fmla="*/ 25 w 9994"/>
                <a:gd name="connsiteY7" fmla="*/ 9995 h 9995"/>
                <a:gd name="connsiteX8" fmla="*/ 25 w 9994"/>
                <a:gd name="connsiteY8" fmla="*/ 0 h 9995"/>
                <a:gd name="connsiteX0-1" fmla="*/ 25 w 10000"/>
                <a:gd name="connsiteY0-2" fmla="*/ 0 h 10000"/>
                <a:gd name="connsiteX1-3" fmla="*/ 5075 w 10000"/>
                <a:gd name="connsiteY1-4" fmla="*/ 1516 h 10000"/>
                <a:gd name="connsiteX2-5" fmla="*/ 10000 w 10000"/>
                <a:gd name="connsiteY2-6" fmla="*/ 0 h 10000"/>
                <a:gd name="connsiteX3-7" fmla="*/ 10000 w 10000"/>
                <a:gd name="connsiteY3-8" fmla="*/ 10000 h 10000"/>
                <a:gd name="connsiteX4-9" fmla="*/ 0 w 10000"/>
                <a:gd name="connsiteY4-10" fmla="*/ 10000 h 10000"/>
                <a:gd name="connsiteX5-11" fmla="*/ 151 w 10000"/>
                <a:gd name="connsiteY5-12" fmla="*/ 10000 h 10000"/>
                <a:gd name="connsiteX6-13" fmla="*/ 50 w 10000"/>
                <a:gd name="connsiteY6-14" fmla="*/ 10000 h 10000"/>
                <a:gd name="connsiteX7-15" fmla="*/ 25 w 10000"/>
                <a:gd name="connsiteY7-16" fmla="*/ 10000 h 10000"/>
                <a:gd name="connsiteX8-17" fmla="*/ 25 w 10000"/>
                <a:gd name="connsiteY8-18"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0000" h="10000">
                  <a:moveTo>
                    <a:pt x="25" y="0"/>
                  </a:moveTo>
                  <a:lnTo>
                    <a:pt x="5075" y="1516"/>
                  </a:lnTo>
                  <a:lnTo>
                    <a:pt x="10000" y="0"/>
                  </a:lnTo>
                  <a:lnTo>
                    <a:pt x="10000" y="10000"/>
                  </a:lnTo>
                  <a:lnTo>
                    <a:pt x="0" y="10000"/>
                  </a:lnTo>
                  <a:lnTo>
                    <a:pt x="151" y="10000"/>
                  </a:lnTo>
                  <a:lnTo>
                    <a:pt x="50" y="10000"/>
                  </a:lnTo>
                  <a:lnTo>
                    <a:pt x="25" y="10000"/>
                  </a:lnTo>
                  <a:lnTo>
                    <a:pt x="25" y="0"/>
                  </a:lnTo>
                </a:path>
              </a:pathLst>
            </a:custGeom>
            <a:noFill/>
            <a:ln w="12700" cap="rnd">
              <a:solidFill>
                <a:srgbClr val="A32020"/>
              </a:solidFill>
              <a:round/>
            </a:ln>
          </p:spPr>
          <p:txBody>
            <a:bodyPr lIns="52153" tIns="52153" rIns="52153" bIns="52153">
              <a:noAutofit/>
            </a:bodyPr>
            <a:lstStyle/>
            <a:p>
              <a:pPr marL="0" marR="0" lvl="0" indent="0" defTabSz="1042670" eaLnBrk="1" fontAlgn="auto" latinLnBrk="0" hangingPunct="1">
                <a:lnSpc>
                  <a:spcPct val="100000"/>
                </a:lnSpc>
                <a:spcBef>
                  <a:spcPts val="0"/>
                </a:spcBef>
                <a:spcAft>
                  <a:spcPts val="400"/>
                </a:spcAft>
                <a:buClrTx/>
                <a:buSzTx/>
                <a:buFontTx/>
                <a:buNone/>
                <a:defRPr/>
              </a:pPr>
              <a:endParaRPr kumimoji="0" lang="en-GB" sz="1200" b="0" i="0" u="none" strike="noStrike" kern="0" cap="none" spc="0" normalizeH="0" baseline="0" noProof="0" dirty="0" smtClean="0">
                <a:ln>
                  <a:noFill/>
                </a:ln>
                <a:solidFill>
                  <a:srgbClr val="FFFFFF"/>
                </a:solidFill>
                <a:effectLst/>
                <a:uLnTx/>
                <a:uFillTx/>
                <a:latin typeface="Georgia" panose="02040502050405020303" pitchFamily="18" charset="0"/>
                <a:cs typeface="Arial" panose="020B0604020202020204" pitchFamily="34" charset="0"/>
              </a:endParaRPr>
            </a:p>
          </p:txBody>
        </p:sp>
        <p:sp>
          <p:nvSpPr>
            <p:cNvPr id="12" name="Rectangle 11"/>
            <p:cNvSpPr>
              <a:spLocks noChangeArrowheads="1"/>
            </p:cNvSpPr>
            <p:nvPr/>
          </p:nvSpPr>
          <p:spPr bwMode="auto">
            <a:xfrm>
              <a:off x="8634644" y="5544601"/>
              <a:ext cx="1357624" cy="980243"/>
            </a:xfrm>
            <a:prstGeom prst="rect">
              <a:avLst/>
            </a:prstGeom>
            <a:noFill/>
            <a:ln w="12700">
              <a:noFill/>
              <a:miter lim="800000"/>
            </a:ln>
            <a:effectLst/>
          </p:spPr>
          <p:txBody>
            <a:bodyPr lIns="0" tIns="0" rIns="0" bIns="0">
              <a:noAutofit/>
            </a:bodyPr>
            <a:lstStyle/>
            <a:p>
              <a:pPr marL="231775" lvl="1" indent="-231775" defTabSz="995045" eaLnBrk="0" hangingPunct="0">
                <a:lnSpc>
                  <a:spcPct val="150000"/>
                </a:lnSpc>
                <a:spcAft>
                  <a:spcPts val="400"/>
                </a:spcAft>
                <a:buSzPct val="100000"/>
                <a:buFont typeface="Wingdings" panose="05000000000000000000" pitchFamily="2" charset="2"/>
                <a:buChar char="p"/>
                <a:defRPr/>
              </a:pPr>
              <a:r>
                <a:rPr lang="zh-CN" altLang="en-US" sz="1200" kern="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因股价下跌无法达到激励效果</a:t>
              </a:r>
            </a:p>
            <a:p>
              <a:pPr marL="231775" lvl="1" indent="-231775" defTabSz="995045" eaLnBrk="0" hangingPunct="0">
                <a:lnSpc>
                  <a:spcPct val="150000"/>
                </a:lnSpc>
                <a:spcAft>
                  <a:spcPts val="400"/>
                </a:spcAft>
                <a:buSzPct val="100000"/>
                <a:buFont typeface="Wingdings" panose="05000000000000000000" pitchFamily="2" charset="2"/>
                <a:buChar char="p"/>
                <a:defRPr/>
              </a:pPr>
              <a:r>
                <a:rPr lang="zh-CN" altLang="en-US" sz="1200" kern="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公司业绩亏损或业绩未达预设标准</a:t>
              </a:r>
            </a:p>
            <a:p>
              <a:pPr marL="231775" lvl="1" indent="-231775" defTabSz="995045" eaLnBrk="0" hangingPunct="0">
                <a:lnSpc>
                  <a:spcPct val="150000"/>
                </a:lnSpc>
                <a:spcAft>
                  <a:spcPts val="400"/>
                </a:spcAft>
                <a:buSzPct val="100000"/>
                <a:buFont typeface="Wingdings" panose="05000000000000000000" pitchFamily="2" charset="2"/>
                <a:buChar char="p"/>
                <a:defRPr/>
              </a:pPr>
              <a:r>
                <a:rPr lang="zh-CN" altLang="en-US" sz="1200" kern="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认购意愿不高或认购资金不足，激励对象自愿放弃</a:t>
              </a:r>
            </a:p>
          </p:txBody>
        </p:sp>
      </p:grpSp>
      <p:sp>
        <p:nvSpPr>
          <p:cNvPr id="13" name="矩形 12"/>
          <p:cNvSpPr/>
          <p:nvPr/>
        </p:nvSpPr>
        <p:spPr>
          <a:xfrm>
            <a:off x="6504838" y="1621146"/>
            <a:ext cx="902811" cy="377411"/>
          </a:xfrm>
          <a:prstGeom prst="rect">
            <a:avLst/>
          </a:prstGeom>
        </p:spPr>
        <p:txBody>
          <a:bodyPr wrap="none">
            <a:spAutoFit/>
          </a:bodyPr>
          <a:lstStyle/>
          <a:p>
            <a:pP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终止</a:t>
            </a:r>
            <a:r>
              <a:rPr lang="zh-CN" altLang="en-US" sz="1400" b="1" dirty="0" smtClean="0">
                <a:solidFill>
                  <a:schemeClr val="bg1"/>
                </a:solidFill>
                <a:latin typeface="微软雅黑" panose="020B0503020204020204" pitchFamily="34" charset="-122"/>
                <a:ea typeface="微软雅黑" panose="020B0503020204020204" pitchFamily="34" charset="-122"/>
              </a:rPr>
              <a:t>原因</a:t>
            </a:r>
            <a:endParaRPr lang="en-US" altLang="zh-CN" sz="1400" b="1" dirty="0" smtClean="0">
              <a:solidFill>
                <a:schemeClr val="bg1"/>
              </a:solidFill>
              <a:latin typeface="微软雅黑" panose="020B0503020204020204" pitchFamily="34" charset="-122"/>
              <a:ea typeface="微软雅黑" panose="020B0503020204020204" pitchFamily="34" charset="-122"/>
            </a:endParaRPr>
          </a:p>
        </p:txBody>
      </p:sp>
      <p:graphicFrame>
        <p:nvGraphicFramePr>
          <p:cNvPr id="14" name="图表 13"/>
          <p:cNvGraphicFramePr/>
          <p:nvPr/>
        </p:nvGraphicFramePr>
        <p:xfrm>
          <a:off x="683460" y="1129260"/>
          <a:ext cx="4572000" cy="3103250"/>
        </p:xfrm>
        <a:graphic>
          <a:graphicData uri="http://schemas.openxmlformats.org/drawingml/2006/chart">
            <c:chart xmlns:c="http://schemas.openxmlformats.org/drawingml/2006/chart" xmlns:r="http://schemas.openxmlformats.org/officeDocument/2006/relationships" r:id="rId3"/>
          </a:graphicData>
        </a:graphic>
      </p:graphicFrame>
      <p:sp>
        <p:nvSpPr>
          <p:cNvPr id="15" name="文本框 14"/>
          <p:cNvSpPr txBox="1"/>
          <p:nvPr/>
        </p:nvSpPr>
        <p:spPr>
          <a:xfrm>
            <a:off x="5508130" y="4812811"/>
            <a:ext cx="3178670" cy="276999"/>
          </a:xfrm>
          <a:prstGeom prst="rect">
            <a:avLst/>
          </a:prstGeom>
          <a:noFill/>
        </p:spPr>
        <p:txBody>
          <a:bodyPr wrap="square" rtlCol="0">
            <a:spAutoFit/>
          </a:bodyPr>
          <a:lstStyle>
            <a:defPPr>
              <a:defRPr lang="zh-CN"/>
            </a:defPPr>
            <a:lvl1pPr>
              <a:defRPr sz="1200">
                <a:latin typeface="华文楷体" panose="02010600040101010101" pitchFamily="2" charset="-122"/>
                <a:ea typeface="华文楷体" panose="02010600040101010101" pitchFamily="2" charset="-122"/>
              </a:defRPr>
            </a:lvl1pPr>
          </a:lstStyle>
          <a:p>
            <a:r>
              <a:rPr lang="zh-CN" altLang="en-US" dirty="0"/>
              <a:t>统计区间：</a:t>
            </a:r>
            <a:r>
              <a:rPr lang="en-US" altLang="zh-CN" dirty="0"/>
              <a:t>2015</a:t>
            </a:r>
            <a:r>
              <a:rPr lang="zh-CN" altLang="en-US" dirty="0"/>
              <a:t>年</a:t>
            </a:r>
            <a:r>
              <a:rPr lang="en-US" altLang="zh-CN" dirty="0"/>
              <a:t>-2017</a:t>
            </a:r>
            <a:r>
              <a:rPr lang="zh-CN" altLang="en-US" dirty="0"/>
              <a:t>年；数据来源：</a:t>
            </a:r>
            <a:r>
              <a:rPr lang="en-US" altLang="zh-CN" dirty="0"/>
              <a:t>wind</a:t>
            </a: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idx="4294967295"/>
          </p:nvPr>
        </p:nvSpPr>
        <p:spPr>
          <a:xfrm>
            <a:off x="793446" y="185186"/>
            <a:ext cx="8001000" cy="460375"/>
          </a:xfrm>
          <a:prstGeom prst="rect">
            <a:avLst/>
          </a:prstGeom>
        </p:spPr>
        <p:txBody>
          <a:bodyPr/>
          <a:lstStyle/>
          <a:p>
            <a:r>
              <a:rPr lang="en-US" altLang="zh-CN" b="1" dirty="0">
                <a:solidFill>
                  <a:srgbClr val="A32122"/>
                </a:solidFill>
              </a:rPr>
              <a:t>1.3  </a:t>
            </a:r>
            <a:r>
              <a:rPr lang="zh-CN" altLang="en-US" b="1" dirty="0">
                <a:solidFill>
                  <a:srgbClr val="A32122"/>
                </a:solidFill>
              </a:rPr>
              <a:t>股权激励计划的市场实施概况</a:t>
            </a:r>
            <a:endParaRPr lang="zh-CN" altLang="en-US" sz="1800" b="1" dirty="0">
              <a:solidFill>
                <a:srgbClr val="A32122"/>
              </a:solidFill>
            </a:endParaRPr>
          </a:p>
        </p:txBody>
      </p:sp>
      <p:graphicFrame>
        <p:nvGraphicFramePr>
          <p:cNvPr id="17" name="图表 16"/>
          <p:cNvGraphicFramePr/>
          <p:nvPr/>
        </p:nvGraphicFramePr>
        <p:xfrm>
          <a:off x="634799" y="1173888"/>
          <a:ext cx="4793804" cy="3334834"/>
        </p:xfrm>
        <a:graphic>
          <a:graphicData uri="http://schemas.openxmlformats.org/drawingml/2006/chart">
            <c:chart xmlns:c="http://schemas.openxmlformats.org/drawingml/2006/chart" xmlns:r="http://schemas.openxmlformats.org/officeDocument/2006/relationships" r:id="rId3"/>
          </a:graphicData>
        </a:graphic>
      </p:graphicFrame>
      <p:grpSp>
        <p:nvGrpSpPr>
          <p:cNvPr id="18" name="Group 69"/>
          <p:cNvGrpSpPr/>
          <p:nvPr/>
        </p:nvGrpSpPr>
        <p:grpSpPr>
          <a:xfrm>
            <a:off x="5635946" y="1546985"/>
            <a:ext cx="3048622" cy="2102549"/>
            <a:chOff x="8545650" y="4825790"/>
            <a:chExt cx="1530000" cy="1872090"/>
          </a:xfrm>
        </p:grpSpPr>
        <p:sp>
          <p:nvSpPr>
            <p:cNvPr id="19" name="AutoShape 3"/>
            <p:cNvSpPr>
              <a:spLocks noChangeArrowheads="1"/>
            </p:cNvSpPr>
            <p:nvPr/>
          </p:nvSpPr>
          <p:spPr bwMode="auto">
            <a:xfrm rot="16200000" flipH="1">
              <a:off x="9013775" y="4357666"/>
              <a:ext cx="593609" cy="1529858"/>
            </a:xfrm>
            <a:custGeom>
              <a:avLst/>
              <a:gdLst>
                <a:gd name="connsiteX0" fmla="*/ 0 w 541355"/>
                <a:gd name="connsiteY0" fmla="*/ 0 h 1477802"/>
                <a:gd name="connsiteX1" fmla="*/ 373838 w 541355"/>
                <a:gd name="connsiteY1" fmla="*/ 0 h 1477802"/>
                <a:gd name="connsiteX2" fmla="*/ 541355 w 541355"/>
                <a:gd name="connsiteY2" fmla="*/ 738901 h 1477802"/>
                <a:gd name="connsiteX3" fmla="*/ 373838 w 541355"/>
                <a:gd name="connsiteY3" fmla="*/ 1477802 h 1477802"/>
                <a:gd name="connsiteX4" fmla="*/ 0 w 541355"/>
                <a:gd name="connsiteY4" fmla="*/ 1477802 h 1477802"/>
                <a:gd name="connsiteX5" fmla="*/ 0 w 541355"/>
                <a:gd name="connsiteY5" fmla="*/ 0 h 1477802"/>
                <a:gd name="connsiteX0-1" fmla="*/ 0 w 593609"/>
                <a:gd name="connsiteY0-2" fmla="*/ 0 h 1477802"/>
                <a:gd name="connsiteX1-3" fmla="*/ 373838 w 593609"/>
                <a:gd name="connsiteY1-4" fmla="*/ 0 h 1477802"/>
                <a:gd name="connsiteX2-5" fmla="*/ 593609 w 593609"/>
                <a:gd name="connsiteY2-6" fmla="*/ 747613 h 1477802"/>
                <a:gd name="connsiteX3-7" fmla="*/ 373838 w 593609"/>
                <a:gd name="connsiteY3-8" fmla="*/ 1477802 h 1477802"/>
                <a:gd name="connsiteX4-9" fmla="*/ 0 w 593609"/>
                <a:gd name="connsiteY4-10" fmla="*/ 1477802 h 1477802"/>
                <a:gd name="connsiteX5-11" fmla="*/ 0 w 593609"/>
                <a:gd name="connsiteY5-12" fmla="*/ 0 h 14778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93609" h="1477802">
                  <a:moveTo>
                    <a:pt x="0" y="0"/>
                  </a:moveTo>
                  <a:lnTo>
                    <a:pt x="373838" y="0"/>
                  </a:lnTo>
                  <a:lnTo>
                    <a:pt x="593609" y="747613"/>
                  </a:lnTo>
                  <a:lnTo>
                    <a:pt x="373838" y="1477802"/>
                  </a:lnTo>
                  <a:lnTo>
                    <a:pt x="0" y="1477802"/>
                  </a:lnTo>
                  <a:lnTo>
                    <a:pt x="0" y="0"/>
                  </a:lnTo>
                  <a:close/>
                </a:path>
              </a:pathLst>
            </a:custGeom>
            <a:solidFill>
              <a:srgbClr val="A32020"/>
            </a:solidFill>
            <a:ln w="12700">
              <a:solidFill>
                <a:srgbClr val="A32020"/>
              </a:solidFill>
              <a:miter lim="800000"/>
            </a:ln>
          </p:spPr>
          <p:txBody>
            <a:bodyPr vert="eaVert" lIns="52153" tIns="52153" rIns="52153" bIns="52153">
              <a:noAutofit/>
            </a:bodyPr>
            <a:lstStyle/>
            <a:p>
              <a:pPr lvl="0" algn="ctr" defTabSz="1042670" eaLnBrk="0" hangingPunct="0">
                <a:spcAft>
                  <a:spcPts val="400"/>
                </a:spcAft>
              </a:pPr>
              <a:endParaRPr lang="zh-CN" altLang="en-US" sz="12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Freeform 4"/>
            <p:cNvSpPr/>
            <p:nvPr/>
          </p:nvSpPr>
          <p:spPr bwMode="auto">
            <a:xfrm>
              <a:off x="8545650" y="5258601"/>
              <a:ext cx="1530000" cy="1439279"/>
            </a:xfrm>
            <a:custGeom>
              <a:avLst/>
              <a:gdLst>
                <a:gd name="T0" fmla="*/ 2147483647 w 1590"/>
                <a:gd name="T1" fmla="*/ 0 h 1901"/>
                <a:gd name="T2" fmla="*/ 2147483647 w 1590"/>
                <a:gd name="T3" fmla="*/ 2147483647 h 1901"/>
                <a:gd name="T4" fmla="*/ 2147483647 w 1590"/>
                <a:gd name="T5" fmla="*/ 0 h 1901"/>
                <a:gd name="T6" fmla="*/ 2147483647 w 1590"/>
                <a:gd name="T7" fmla="*/ 2147483647 h 1901"/>
                <a:gd name="T8" fmla="*/ 0 w 1590"/>
                <a:gd name="T9" fmla="*/ 2147483647 h 1901"/>
                <a:gd name="T10" fmla="*/ 2147483647 w 1590"/>
                <a:gd name="T11" fmla="*/ 2147483647 h 1901"/>
                <a:gd name="T12" fmla="*/ 2147483647 w 1590"/>
                <a:gd name="T13" fmla="*/ 2147483647 h 1901"/>
                <a:gd name="T14" fmla="*/ 2147483647 w 1590"/>
                <a:gd name="T15" fmla="*/ 2147483647 h 1901"/>
                <a:gd name="T16" fmla="*/ 2147483647 w 1590"/>
                <a:gd name="T17" fmla="*/ 0 h 19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0"/>
                <a:gd name="T28" fmla="*/ 0 h 1901"/>
                <a:gd name="T29" fmla="*/ 1590 w 1590"/>
                <a:gd name="T30" fmla="*/ 1901 h 1901"/>
                <a:gd name="connsiteX0" fmla="*/ 25 w 9994"/>
                <a:gd name="connsiteY0" fmla="*/ 0 h 9995"/>
                <a:gd name="connsiteX1" fmla="*/ 5013 w 9994"/>
                <a:gd name="connsiteY1" fmla="*/ 1273 h 9995"/>
                <a:gd name="connsiteX2" fmla="*/ 9994 w 9994"/>
                <a:gd name="connsiteY2" fmla="*/ 0 h 9995"/>
                <a:gd name="connsiteX3" fmla="*/ 9994 w 9994"/>
                <a:gd name="connsiteY3" fmla="*/ 9995 h 9995"/>
                <a:gd name="connsiteX4" fmla="*/ 0 w 9994"/>
                <a:gd name="connsiteY4" fmla="*/ 9995 h 9995"/>
                <a:gd name="connsiteX5" fmla="*/ 151 w 9994"/>
                <a:gd name="connsiteY5" fmla="*/ 9995 h 9995"/>
                <a:gd name="connsiteX6" fmla="*/ 50 w 9994"/>
                <a:gd name="connsiteY6" fmla="*/ 9995 h 9995"/>
                <a:gd name="connsiteX7" fmla="*/ 25 w 9994"/>
                <a:gd name="connsiteY7" fmla="*/ 9995 h 9995"/>
                <a:gd name="connsiteX8" fmla="*/ 25 w 9994"/>
                <a:gd name="connsiteY8" fmla="*/ 0 h 9995"/>
                <a:gd name="connsiteX0-1" fmla="*/ 25 w 10000"/>
                <a:gd name="connsiteY0-2" fmla="*/ 0 h 10000"/>
                <a:gd name="connsiteX1-3" fmla="*/ 5075 w 10000"/>
                <a:gd name="connsiteY1-4" fmla="*/ 1516 h 10000"/>
                <a:gd name="connsiteX2-5" fmla="*/ 10000 w 10000"/>
                <a:gd name="connsiteY2-6" fmla="*/ 0 h 10000"/>
                <a:gd name="connsiteX3-7" fmla="*/ 10000 w 10000"/>
                <a:gd name="connsiteY3-8" fmla="*/ 10000 h 10000"/>
                <a:gd name="connsiteX4-9" fmla="*/ 0 w 10000"/>
                <a:gd name="connsiteY4-10" fmla="*/ 10000 h 10000"/>
                <a:gd name="connsiteX5-11" fmla="*/ 151 w 10000"/>
                <a:gd name="connsiteY5-12" fmla="*/ 10000 h 10000"/>
                <a:gd name="connsiteX6-13" fmla="*/ 50 w 10000"/>
                <a:gd name="connsiteY6-14" fmla="*/ 10000 h 10000"/>
                <a:gd name="connsiteX7-15" fmla="*/ 25 w 10000"/>
                <a:gd name="connsiteY7-16" fmla="*/ 10000 h 10000"/>
                <a:gd name="connsiteX8-17" fmla="*/ 25 w 10000"/>
                <a:gd name="connsiteY8-18"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0000" h="10000">
                  <a:moveTo>
                    <a:pt x="25" y="0"/>
                  </a:moveTo>
                  <a:lnTo>
                    <a:pt x="5075" y="1516"/>
                  </a:lnTo>
                  <a:lnTo>
                    <a:pt x="10000" y="0"/>
                  </a:lnTo>
                  <a:lnTo>
                    <a:pt x="10000" y="10000"/>
                  </a:lnTo>
                  <a:lnTo>
                    <a:pt x="0" y="10000"/>
                  </a:lnTo>
                  <a:lnTo>
                    <a:pt x="151" y="10000"/>
                  </a:lnTo>
                  <a:lnTo>
                    <a:pt x="50" y="10000"/>
                  </a:lnTo>
                  <a:lnTo>
                    <a:pt x="25" y="10000"/>
                  </a:lnTo>
                  <a:lnTo>
                    <a:pt x="25" y="0"/>
                  </a:lnTo>
                </a:path>
              </a:pathLst>
            </a:custGeom>
            <a:noFill/>
            <a:ln w="12700" cap="rnd">
              <a:solidFill>
                <a:srgbClr val="A32020"/>
              </a:solidFill>
              <a:round/>
            </a:ln>
          </p:spPr>
          <p:txBody>
            <a:bodyPr lIns="52153" tIns="52153" rIns="52153" bIns="52153">
              <a:noAutofit/>
            </a:bodyPr>
            <a:lstStyle/>
            <a:p>
              <a:pPr marL="0" marR="0" lvl="0" indent="0" defTabSz="1042670" eaLnBrk="1" fontAlgn="auto" latinLnBrk="0" hangingPunct="1">
                <a:lnSpc>
                  <a:spcPct val="100000"/>
                </a:lnSpc>
                <a:spcBef>
                  <a:spcPts val="0"/>
                </a:spcBef>
                <a:spcAft>
                  <a:spcPts val="400"/>
                </a:spcAft>
                <a:buClrTx/>
                <a:buSzTx/>
                <a:buFontTx/>
                <a:buNone/>
                <a:defRPr/>
              </a:pPr>
              <a:endParaRPr kumimoji="0" lang="en-GB" sz="1200" b="0" i="0" u="none" strike="noStrike" kern="0" cap="none" spc="0" normalizeH="0" baseline="0" noProof="0" dirty="0">
                <a:ln>
                  <a:noFill/>
                </a:ln>
                <a:solidFill>
                  <a:srgbClr val="FFFFFF"/>
                </a:solidFill>
                <a:effectLst/>
                <a:uLnTx/>
                <a:uFillTx/>
                <a:latin typeface="Georgia" panose="02040502050405020303" pitchFamily="18" charset="0"/>
                <a:cs typeface="Arial" panose="020B0604020202020204" pitchFamily="34" charset="0"/>
              </a:endParaRPr>
            </a:p>
          </p:txBody>
        </p:sp>
        <p:sp>
          <p:nvSpPr>
            <p:cNvPr id="21" name="Rectangle 11"/>
            <p:cNvSpPr>
              <a:spLocks noChangeArrowheads="1"/>
            </p:cNvSpPr>
            <p:nvPr/>
          </p:nvSpPr>
          <p:spPr bwMode="auto">
            <a:xfrm>
              <a:off x="8634644" y="5755443"/>
              <a:ext cx="1357624" cy="769400"/>
            </a:xfrm>
            <a:prstGeom prst="rect">
              <a:avLst/>
            </a:prstGeom>
            <a:noFill/>
            <a:ln w="12700">
              <a:noFill/>
              <a:miter lim="800000"/>
            </a:ln>
            <a:effectLst/>
          </p:spPr>
          <p:txBody>
            <a:bodyPr lIns="0" tIns="0" rIns="0" bIns="0">
              <a:noAutofit/>
            </a:bodyPr>
            <a:lstStyle/>
            <a:p>
              <a:pPr marL="231775" lvl="1" indent="-231775" defTabSz="995045" eaLnBrk="0" hangingPunct="0">
                <a:lnSpc>
                  <a:spcPct val="150000"/>
                </a:lnSpc>
                <a:spcAft>
                  <a:spcPts val="400"/>
                </a:spcAft>
                <a:buSzPct val="100000"/>
                <a:buFont typeface="Wingdings" panose="05000000000000000000" pitchFamily="2" charset="2"/>
                <a:buChar char="p"/>
                <a:defRPr/>
              </a:pPr>
              <a:r>
                <a:rPr lang="zh-CN" altLang="en-US" sz="1200" kern="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因股价</a:t>
              </a:r>
              <a:r>
                <a:rPr lang="zh-CN" altLang="en-US" sz="1200" kern="0" dirty="0" smtClean="0">
                  <a:solidFill>
                    <a:srgbClr val="000000"/>
                  </a:solidFill>
                  <a:latin typeface="微软雅黑" panose="020B0503020204020204" pitchFamily="34" charset="-122"/>
                  <a:ea typeface="微软雅黑" panose="020B0503020204020204" pitchFamily="34" charset="-122"/>
                  <a:cs typeface="Arial" panose="020B0604020202020204" pitchFamily="34" charset="0"/>
                </a:rPr>
                <a:t>下跌导致亏损</a:t>
              </a:r>
              <a:endParaRPr lang="en-US" altLang="zh-CN" sz="1200" kern="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marL="231775" lvl="1" indent="-231775" defTabSz="995045" eaLnBrk="0" hangingPunct="0">
                <a:lnSpc>
                  <a:spcPct val="150000"/>
                </a:lnSpc>
                <a:spcAft>
                  <a:spcPts val="400"/>
                </a:spcAft>
                <a:buSzPct val="100000"/>
                <a:buFont typeface="Wingdings" panose="05000000000000000000" pitchFamily="2" charset="2"/>
                <a:buChar char="p"/>
                <a:defRPr/>
              </a:pPr>
              <a:r>
                <a:rPr lang="zh-CN" altLang="en-US" sz="1200" kern="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因资管计划配</a:t>
              </a:r>
              <a:r>
                <a:rPr lang="zh-CN" altLang="en-US" sz="1200" kern="0" dirty="0" smtClean="0">
                  <a:solidFill>
                    <a:srgbClr val="000000"/>
                  </a:solidFill>
                  <a:latin typeface="微软雅黑" panose="020B0503020204020204" pitchFamily="34" charset="-122"/>
                  <a:ea typeface="微软雅黑" panose="020B0503020204020204" pitchFamily="34" charset="-122"/>
                  <a:cs typeface="Arial" panose="020B0604020202020204" pitchFamily="34" charset="0"/>
                </a:rPr>
                <a:t>资杠杆比例不符合要求</a:t>
              </a:r>
              <a:endParaRPr lang="en-US" altLang="zh-CN" sz="1200" kern="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2" name="矩形 21"/>
          <p:cNvSpPr/>
          <p:nvPr/>
        </p:nvSpPr>
        <p:spPr>
          <a:xfrm>
            <a:off x="6632654" y="1655665"/>
            <a:ext cx="902811" cy="377411"/>
          </a:xfrm>
          <a:prstGeom prst="rect">
            <a:avLst/>
          </a:prstGeom>
        </p:spPr>
        <p:txBody>
          <a:bodyPr wrap="none">
            <a:spAutoFit/>
          </a:bodyPr>
          <a:lstStyle/>
          <a:p>
            <a:pP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终止原因</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5508130" y="4812811"/>
            <a:ext cx="3178670" cy="276999"/>
          </a:xfrm>
          <a:prstGeom prst="rect">
            <a:avLst/>
          </a:prstGeom>
          <a:noFill/>
        </p:spPr>
        <p:txBody>
          <a:bodyPr wrap="square" rtlCol="0">
            <a:spAutoFit/>
          </a:bodyPr>
          <a:lstStyle>
            <a:defPPr>
              <a:defRPr lang="zh-CN"/>
            </a:defPPr>
            <a:lvl1pPr>
              <a:defRPr sz="1200">
                <a:latin typeface="华文楷体" panose="02010600040101010101" pitchFamily="2" charset="-122"/>
                <a:ea typeface="华文楷体" panose="02010600040101010101" pitchFamily="2" charset="-122"/>
              </a:defRPr>
            </a:lvl1pPr>
          </a:lstStyle>
          <a:p>
            <a:r>
              <a:rPr lang="zh-CN" altLang="en-US" dirty="0"/>
              <a:t>统计区间：</a:t>
            </a:r>
            <a:r>
              <a:rPr lang="en-US" altLang="zh-CN" dirty="0"/>
              <a:t>2015</a:t>
            </a:r>
            <a:r>
              <a:rPr lang="zh-CN" altLang="en-US" dirty="0"/>
              <a:t>年</a:t>
            </a:r>
            <a:r>
              <a:rPr lang="en-US" altLang="zh-CN" dirty="0"/>
              <a:t>-2017</a:t>
            </a:r>
            <a:r>
              <a:rPr lang="zh-CN" altLang="en-US" dirty="0"/>
              <a:t>年；数据来源：</a:t>
            </a:r>
            <a:r>
              <a:rPr lang="en-US" altLang="zh-CN" dirty="0"/>
              <a:t>wind</a:t>
            </a:r>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1.4  </a:t>
            </a:r>
            <a:r>
              <a:rPr lang="zh-CN" altLang="en-US" b="1" dirty="0" smtClean="0">
                <a:solidFill>
                  <a:srgbClr val="A32122"/>
                </a:solidFill>
              </a:rPr>
              <a:t>安徽省股权</a:t>
            </a:r>
            <a:r>
              <a:rPr lang="zh-CN" altLang="en-US" b="1" dirty="0">
                <a:solidFill>
                  <a:srgbClr val="A32122"/>
                </a:solidFill>
              </a:rPr>
              <a:t>激励计划的市场实施概况</a:t>
            </a:r>
            <a:endParaRPr lang="zh-CN" altLang="en-US" sz="1800" b="1" dirty="0">
              <a:solidFill>
                <a:srgbClr val="A32122"/>
              </a:solidFill>
            </a:endParaRPr>
          </a:p>
        </p:txBody>
      </p:sp>
      <p:grpSp>
        <p:nvGrpSpPr>
          <p:cNvPr id="18" name="Group 69"/>
          <p:cNvGrpSpPr/>
          <p:nvPr/>
        </p:nvGrpSpPr>
        <p:grpSpPr>
          <a:xfrm>
            <a:off x="5635946" y="1546985"/>
            <a:ext cx="3048622" cy="2102549"/>
            <a:chOff x="8545650" y="4825790"/>
            <a:chExt cx="1530000" cy="1872090"/>
          </a:xfrm>
        </p:grpSpPr>
        <p:sp>
          <p:nvSpPr>
            <p:cNvPr id="19" name="AutoShape 3"/>
            <p:cNvSpPr>
              <a:spLocks noChangeArrowheads="1"/>
            </p:cNvSpPr>
            <p:nvPr/>
          </p:nvSpPr>
          <p:spPr bwMode="auto">
            <a:xfrm rot="16200000" flipH="1">
              <a:off x="9013775" y="4357666"/>
              <a:ext cx="593609" cy="1529858"/>
            </a:xfrm>
            <a:custGeom>
              <a:avLst/>
              <a:gdLst>
                <a:gd name="connsiteX0" fmla="*/ 0 w 541355"/>
                <a:gd name="connsiteY0" fmla="*/ 0 h 1477802"/>
                <a:gd name="connsiteX1" fmla="*/ 373838 w 541355"/>
                <a:gd name="connsiteY1" fmla="*/ 0 h 1477802"/>
                <a:gd name="connsiteX2" fmla="*/ 541355 w 541355"/>
                <a:gd name="connsiteY2" fmla="*/ 738901 h 1477802"/>
                <a:gd name="connsiteX3" fmla="*/ 373838 w 541355"/>
                <a:gd name="connsiteY3" fmla="*/ 1477802 h 1477802"/>
                <a:gd name="connsiteX4" fmla="*/ 0 w 541355"/>
                <a:gd name="connsiteY4" fmla="*/ 1477802 h 1477802"/>
                <a:gd name="connsiteX5" fmla="*/ 0 w 541355"/>
                <a:gd name="connsiteY5" fmla="*/ 0 h 1477802"/>
                <a:gd name="connsiteX0-1" fmla="*/ 0 w 593609"/>
                <a:gd name="connsiteY0-2" fmla="*/ 0 h 1477802"/>
                <a:gd name="connsiteX1-3" fmla="*/ 373838 w 593609"/>
                <a:gd name="connsiteY1-4" fmla="*/ 0 h 1477802"/>
                <a:gd name="connsiteX2-5" fmla="*/ 593609 w 593609"/>
                <a:gd name="connsiteY2-6" fmla="*/ 747613 h 1477802"/>
                <a:gd name="connsiteX3-7" fmla="*/ 373838 w 593609"/>
                <a:gd name="connsiteY3-8" fmla="*/ 1477802 h 1477802"/>
                <a:gd name="connsiteX4-9" fmla="*/ 0 w 593609"/>
                <a:gd name="connsiteY4-10" fmla="*/ 1477802 h 1477802"/>
                <a:gd name="connsiteX5-11" fmla="*/ 0 w 593609"/>
                <a:gd name="connsiteY5-12" fmla="*/ 0 h 14778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93609" h="1477802">
                  <a:moveTo>
                    <a:pt x="0" y="0"/>
                  </a:moveTo>
                  <a:lnTo>
                    <a:pt x="373838" y="0"/>
                  </a:lnTo>
                  <a:lnTo>
                    <a:pt x="593609" y="747613"/>
                  </a:lnTo>
                  <a:lnTo>
                    <a:pt x="373838" y="1477802"/>
                  </a:lnTo>
                  <a:lnTo>
                    <a:pt x="0" y="1477802"/>
                  </a:lnTo>
                  <a:lnTo>
                    <a:pt x="0" y="0"/>
                  </a:lnTo>
                  <a:close/>
                </a:path>
              </a:pathLst>
            </a:custGeom>
            <a:solidFill>
              <a:srgbClr val="A32020"/>
            </a:solidFill>
            <a:ln w="12700">
              <a:solidFill>
                <a:srgbClr val="A32020"/>
              </a:solidFill>
              <a:miter lim="800000"/>
            </a:ln>
          </p:spPr>
          <p:txBody>
            <a:bodyPr vert="eaVert" lIns="52153" tIns="52153" rIns="52153" bIns="52153">
              <a:noAutofit/>
            </a:bodyPr>
            <a:lstStyle/>
            <a:p>
              <a:pPr lvl="0" algn="ctr" defTabSz="1042670" eaLnBrk="0" hangingPunct="0">
                <a:spcAft>
                  <a:spcPts val="400"/>
                </a:spcAft>
              </a:pPr>
              <a:endParaRPr lang="zh-CN" altLang="en-US" sz="12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Freeform 4"/>
            <p:cNvSpPr/>
            <p:nvPr/>
          </p:nvSpPr>
          <p:spPr bwMode="auto">
            <a:xfrm>
              <a:off x="8545650" y="5258601"/>
              <a:ext cx="1530000" cy="1439279"/>
            </a:xfrm>
            <a:custGeom>
              <a:avLst/>
              <a:gdLst>
                <a:gd name="T0" fmla="*/ 2147483647 w 1590"/>
                <a:gd name="T1" fmla="*/ 0 h 1901"/>
                <a:gd name="T2" fmla="*/ 2147483647 w 1590"/>
                <a:gd name="T3" fmla="*/ 2147483647 h 1901"/>
                <a:gd name="T4" fmla="*/ 2147483647 w 1590"/>
                <a:gd name="T5" fmla="*/ 0 h 1901"/>
                <a:gd name="T6" fmla="*/ 2147483647 w 1590"/>
                <a:gd name="T7" fmla="*/ 2147483647 h 1901"/>
                <a:gd name="T8" fmla="*/ 0 w 1590"/>
                <a:gd name="T9" fmla="*/ 2147483647 h 1901"/>
                <a:gd name="T10" fmla="*/ 2147483647 w 1590"/>
                <a:gd name="T11" fmla="*/ 2147483647 h 1901"/>
                <a:gd name="T12" fmla="*/ 2147483647 w 1590"/>
                <a:gd name="T13" fmla="*/ 2147483647 h 1901"/>
                <a:gd name="T14" fmla="*/ 2147483647 w 1590"/>
                <a:gd name="T15" fmla="*/ 2147483647 h 1901"/>
                <a:gd name="T16" fmla="*/ 2147483647 w 1590"/>
                <a:gd name="T17" fmla="*/ 0 h 19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0"/>
                <a:gd name="T28" fmla="*/ 0 h 1901"/>
                <a:gd name="T29" fmla="*/ 1590 w 1590"/>
                <a:gd name="T30" fmla="*/ 1901 h 1901"/>
                <a:gd name="connsiteX0" fmla="*/ 25 w 9994"/>
                <a:gd name="connsiteY0" fmla="*/ 0 h 9995"/>
                <a:gd name="connsiteX1" fmla="*/ 5013 w 9994"/>
                <a:gd name="connsiteY1" fmla="*/ 1273 h 9995"/>
                <a:gd name="connsiteX2" fmla="*/ 9994 w 9994"/>
                <a:gd name="connsiteY2" fmla="*/ 0 h 9995"/>
                <a:gd name="connsiteX3" fmla="*/ 9994 w 9994"/>
                <a:gd name="connsiteY3" fmla="*/ 9995 h 9995"/>
                <a:gd name="connsiteX4" fmla="*/ 0 w 9994"/>
                <a:gd name="connsiteY4" fmla="*/ 9995 h 9995"/>
                <a:gd name="connsiteX5" fmla="*/ 151 w 9994"/>
                <a:gd name="connsiteY5" fmla="*/ 9995 h 9995"/>
                <a:gd name="connsiteX6" fmla="*/ 50 w 9994"/>
                <a:gd name="connsiteY6" fmla="*/ 9995 h 9995"/>
                <a:gd name="connsiteX7" fmla="*/ 25 w 9994"/>
                <a:gd name="connsiteY7" fmla="*/ 9995 h 9995"/>
                <a:gd name="connsiteX8" fmla="*/ 25 w 9994"/>
                <a:gd name="connsiteY8" fmla="*/ 0 h 9995"/>
                <a:gd name="connsiteX0-1" fmla="*/ 25 w 10000"/>
                <a:gd name="connsiteY0-2" fmla="*/ 0 h 10000"/>
                <a:gd name="connsiteX1-3" fmla="*/ 5075 w 10000"/>
                <a:gd name="connsiteY1-4" fmla="*/ 1516 h 10000"/>
                <a:gd name="connsiteX2-5" fmla="*/ 10000 w 10000"/>
                <a:gd name="connsiteY2-6" fmla="*/ 0 h 10000"/>
                <a:gd name="connsiteX3-7" fmla="*/ 10000 w 10000"/>
                <a:gd name="connsiteY3-8" fmla="*/ 10000 h 10000"/>
                <a:gd name="connsiteX4-9" fmla="*/ 0 w 10000"/>
                <a:gd name="connsiteY4-10" fmla="*/ 10000 h 10000"/>
                <a:gd name="connsiteX5-11" fmla="*/ 151 w 10000"/>
                <a:gd name="connsiteY5-12" fmla="*/ 10000 h 10000"/>
                <a:gd name="connsiteX6-13" fmla="*/ 50 w 10000"/>
                <a:gd name="connsiteY6-14" fmla="*/ 10000 h 10000"/>
                <a:gd name="connsiteX7-15" fmla="*/ 25 w 10000"/>
                <a:gd name="connsiteY7-16" fmla="*/ 10000 h 10000"/>
                <a:gd name="connsiteX8-17" fmla="*/ 25 w 10000"/>
                <a:gd name="connsiteY8-18"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0000" h="10000">
                  <a:moveTo>
                    <a:pt x="25" y="0"/>
                  </a:moveTo>
                  <a:lnTo>
                    <a:pt x="5075" y="1516"/>
                  </a:lnTo>
                  <a:lnTo>
                    <a:pt x="10000" y="0"/>
                  </a:lnTo>
                  <a:lnTo>
                    <a:pt x="10000" y="10000"/>
                  </a:lnTo>
                  <a:lnTo>
                    <a:pt x="0" y="10000"/>
                  </a:lnTo>
                  <a:lnTo>
                    <a:pt x="151" y="10000"/>
                  </a:lnTo>
                  <a:lnTo>
                    <a:pt x="50" y="10000"/>
                  </a:lnTo>
                  <a:lnTo>
                    <a:pt x="25" y="10000"/>
                  </a:lnTo>
                  <a:lnTo>
                    <a:pt x="25" y="0"/>
                  </a:lnTo>
                </a:path>
              </a:pathLst>
            </a:custGeom>
            <a:noFill/>
            <a:ln w="12700" cap="rnd">
              <a:solidFill>
                <a:srgbClr val="A32020"/>
              </a:solidFill>
              <a:round/>
            </a:ln>
          </p:spPr>
          <p:txBody>
            <a:bodyPr lIns="52153" tIns="52153" rIns="52153" bIns="52153">
              <a:noAutofit/>
            </a:bodyPr>
            <a:lstStyle/>
            <a:p>
              <a:pPr marL="0" marR="0" lvl="0" indent="0" defTabSz="1042670" eaLnBrk="1" fontAlgn="auto" latinLnBrk="0" hangingPunct="1">
                <a:lnSpc>
                  <a:spcPct val="100000"/>
                </a:lnSpc>
                <a:spcBef>
                  <a:spcPts val="0"/>
                </a:spcBef>
                <a:spcAft>
                  <a:spcPts val="400"/>
                </a:spcAft>
                <a:buClrTx/>
                <a:buSzTx/>
                <a:buFontTx/>
                <a:buNone/>
                <a:defRPr/>
              </a:pPr>
              <a:endParaRPr kumimoji="0" lang="en-GB" sz="1200" b="0" i="0" u="none" strike="noStrike" kern="0" cap="none" spc="0" normalizeH="0" baseline="0" noProof="0" dirty="0">
                <a:ln>
                  <a:noFill/>
                </a:ln>
                <a:solidFill>
                  <a:srgbClr val="FFFFFF"/>
                </a:solidFill>
                <a:effectLst/>
                <a:uLnTx/>
                <a:uFillTx/>
                <a:latin typeface="Georgia" panose="02040502050405020303" pitchFamily="18" charset="0"/>
                <a:cs typeface="Arial" panose="020B0604020202020204" pitchFamily="34" charset="0"/>
              </a:endParaRPr>
            </a:p>
          </p:txBody>
        </p:sp>
        <p:sp>
          <p:nvSpPr>
            <p:cNvPr id="21" name="Rectangle 11"/>
            <p:cNvSpPr>
              <a:spLocks noChangeArrowheads="1"/>
            </p:cNvSpPr>
            <p:nvPr/>
          </p:nvSpPr>
          <p:spPr bwMode="auto">
            <a:xfrm>
              <a:off x="8634644" y="5755443"/>
              <a:ext cx="1357624" cy="769400"/>
            </a:xfrm>
            <a:prstGeom prst="rect">
              <a:avLst/>
            </a:prstGeom>
            <a:noFill/>
            <a:ln w="12700">
              <a:noFill/>
              <a:miter lim="800000"/>
            </a:ln>
            <a:effectLst/>
          </p:spPr>
          <p:txBody>
            <a:bodyPr lIns="0" tIns="0" rIns="0" bIns="0">
              <a:noAutofit/>
            </a:bodyPr>
            <a:lstStyle/>
            <a:p>
              <a:pPr marL="231775" lvl="1" indent="-231775" defTabSz="995045" eaLnBrk="0" hangingPunct="0">
                <a:lnSpc>
                  <a:spcPct val="150000"/>
                </a:lnSpc>
                <a:spcAft>
                  <a:spcPts val="400"/>
                </a:spcAft>
                <a:buSzPct val="100000"/>
                <a:buFont typeface="Wingdings" panose="05000000000000000000" pitchFamily="2" charset="2"/>
                <a:buChar char="p"/>
                <a:defRPr/>
              </a:pPr>
              <a:endParaRPr lang="en-US" altLang="zh-CN" sz="1200" kern="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2" name="矩形 21"/>
          <p:cNvSpPr/>
          <p:nvPr/>
        </p:nvSpPr>
        <p:spPr>
          <a:xfrm>
            <a:off x="6708711" y="1655665"/>
            <a:ext cx="902811" cy="377411"/>
          </a:xfrm>
          <a:prstGeom prst="rect">
            <a:avLst/>
          </a:prstGeom>
        </p:spPr>
        <p:txBody>
          <a:bodyPr wrap="none">
            <a:spAutoFit/>
          </a:bodyPr>
          <a:lstStyle/>
          <a:p>
            <a:pPr>
              <a:lnSpc>
                <a:spcPct val="150000"/>
              </a:lnSpc>
            </a:pPr>
            <a:r>
              <a:rPr lang="zh-CN" altLang="en-US" sz="1400" b="1" dirty="0" smtClean="0">
                <a:solidFill>
                  <a:schemeClr val="bg1"/>
                </a:solidFill>
                <a:latin typeface="微软雅黑" panose="020B0503020204020204" pitchFamily="34" charset="-122"/>
                <a:ea typeface="微软雅黑" panose="020B0503020204020204" pitchFamily="34" charset="-122"/>
              </a:rPr>
              <a:t>实施情况</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4932050" y="4812811"/>
            <a:ext cx="3754750" cy="276999"/>
          </a:xfrm>
          <a:prstGeom prst="rect">
            <a:avLst/>
          </a:prstGeom>
          <a:noFill/>
        </p:spPr>
        <p:txBody>
          <a:bodyPr wrap="square" rtlCol="0">
            <a:spAutoFit/>
          </a:bodyPr>
          <a:lstStyle>
            <a:defPPr>
              <a:defRPr lang="zh-CN"/>
            </a:defPPr>
            <a:lvl1pPr>
              <a:defRPr sz="1200">
                <a:latin typeface="华文楷体" panose="02010600040101010101" pitchFamily="2" charset="-122"/>
                <a:ea typeface="华文楷体" panose="02010600040101010101" pitchFamily="2" charset="-122"/>
              </a:defRPr>
            </a:lvl1pPr>
          </a:lstStyle>
          <a:p>
            <a:r>
              <a:rPr lang="zh-CN" altLang="en-US" dirty="0"/>
              <a:t>统计区间：</a:t>
            </a:r>
            <a:r>
              <a:rPr lang="en-US" altLang="zh-CN" dirty="0"/>
              <a:t>2015</a:t>
            </a:r>
            <a:r>
              <a:rPr lang="zh-CN" altLang="en-US" dirty="0"/>
              <a:t>年</a:t>
            </a:r>
            <a:r>
              <a:rPr lang="en-US" altLang="zh-CN" dirty="0"/>
              <a:t>-</a:t>
            </a:r>
            <a:r>
              <a:rPr lang="en-US" altLang="zh-CN" dirty="0" smtClean="0"/>
              <a:t>2018</a:t>
            </a:r>
            <a:r>
              <a:rPr lang="zh-CN" altLang="en-US" dirty="0" smtClean="0"/>
              <a:t>年第二季度；</a:t>
            </a:r>
            <a:r>
              <a:rPr lang="zh-CN" altLang="en-US" dirty="0"/>
              <a:t>数据来源：</a:t>
            </a:r>
            <a:r>
              <a:rPr lang="en-US" altLang="zh-CN" dirty="0"/>
              <a:t>wind</a:t>
            </a:r>
            <a:endParaRPr lang="zh-CN" altLang="en-US" dirty="0"/>
          </a:p>
        </p:txBody>
      </p:sp>
      <p:graphicFrame>
        <p:nvGraphicFramePr>
          <p:cNvPr id="10" name="图表 9"/>
          <p:cNvGraphicFramePr>
            <a:graphicFrameLocks/>
          </p:cNvGraphicFramePr>
          <p:nvPr>
            <p:extLst>
              <p:ext uri="{D42A27DB-BD31-4B8C-83A1-F6EECF244321}">
                <p14:modId xmlns:p14="http://schemas.microsoft.com/office/powerpoint/2010/main" xmlns="" val="1703288403"/>
              </p:ext>
            </p:extLst>
          </p:nvPr>
        </p:nvGraphicFramePr>
        <p:xfrm>
          <a:off x="742919" y="1230185"/>
          <a:ext cx="4572000" cy="3222239"/>
        </p:xfrm>
        <a:graphic>
          <a:graphicData uri="http://schemas.openxmlformats.org/drawingml/2006/chart">
            <c:chart xmlns:c="http://schemas.openxmlformats.org/drawingml/2006/chart" xmlns:r="http://schemas.openxmlformats.org/officeDocument/2006/relationships" r:id="rId3"/>
          </a:graphicData>
        </a:graphic>
      </p:graphicFrame>
      <p:sp>
        <p:nvSpPr>
          <p:cNvPr id="2" name="文本框 1"/>
          <p:cNvSpPr txBox="1"/>
          <p:nvPr/>
        </p:nvSpPr>
        <p:spPr>
          <a:xfrm>
            <a:off x="6070084" y="2331437"/>
            <a:ext cx="2448340" cy="1200329"/>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自</a:t>
            </a:r>
            <a:r>
              <a:rPr lang="en-US" altLang="zh-CN" sz="1200" dirty="0" smtClean="0">
                <a:latin typeface="微软雅黑" panose="020B0503020204020204" pitchFamily="34" charset="-122"/>
                <a:ea typeface="微软雅黑" panose="020B0503020204020204" pitchFamily="34" charset="-122"/>
              </a:rPr>
              <a:t>2015</a:t>
            </a:r>
            <a:r>
              <a:rPr lang="zh-CN" altLang="en-US" sz="1200" dirty="0" smtClean="0">
                <a:latin typeface="微软雅黑" panose="020B0503020204020204" pitchFamily="34" charset="-122"/>
                <a:ea typeface="微软雅黑" panose="020B0503020204020204" pitchFamily="34" charset="-122"/>
              </a:rPr>
              <a:t>年起，安徽省内使用限制性股票作为激励工具的激励计划逐渐增加，而使用股票期权的激励计划占比逐渐减少。</a:t>
            </a: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79341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1.4  </a:t>
            </a:r>
            <a:r>
              <a:rPr lang="zh-CN" altLang="en-US" b="1" dirty="0" smtClean="0">
                <a:solidFill>
                  <a:srgbClr val="A32122"/>
                </a:solidFill>
              </a:rPr>
              <a:t>安徽省股权</a:t>
            </a:r>
            <a:r>
              <a:rPr lang="zh-CN" altLang="en-US" b="1" dirty="0">
                <a:solidFill>
                  <a:srgbClr val="A32122"/>
                </a:solidFill>
              </a:rPr>
              <a:t>激励计划的市场实施概况</a:t>
            </a:r>
            <a:endParaRPr lang="zh-CN" altLang="en-US" sz="1800" b="1" dirty="0">
              <a:solidFill>
                <a:srgbClr val="A32122"/>
              </a:solidFill>
            </a:endParaRPr>
          </a:p>
        </p:txBody>
      </p:sp>
      <p:sp>
        <p:nvSpPr>
          <p:cNvPr id="23" name="文本框 22"/>
          <p:cNvSpPr txBox="1"/>
          <p:nvPr/>
        </p:nvSpPr>
        <p:spPr>
          <a:xfrm>
            <a:off x="4932050" y="4812811"/>
            <a:ext cx="3754750" cy="276999"/>
          </a:xfrm>
          <a:prstGeom prst="rect">
            <a:avLst/>
          </a:prstGeom>
          <a:noFill/>
        </p:spPr>
        <p:txBody>
          <a:bodyPr wrap="square" rtlCol="0">
            <a:spAutoFit/>
          </a:bodyPr>
          <a:lstStyle>
            <a:defPPr>
              <a:defRPr lang="zh-CN"/>
            </a:defPPr>
            <a:lvl1pPr>
              <a:defRPr sz="1200">
                <a:latin typeface="华文楷体" panose="02010600040101010101" pitchFamily="2" charset="-122"/>
                <a:ea typeface="华文楷体" panose="02010600040101010101" pitchFamily="2" charset="-122"/>
              </a:defRPr>
            </a:lvl1pPr>
          </a:lstStyle>
          <a:p>
            <a:r>
              <a:rPr lang="zh-CN" altLang="en-US" dirty="0"/>
              <a:t>统计区间：</a:t>
            </a:r>
            <a:r>
              <a:rPr lang="en-US" altLang="zh-CN" dirty="0"/>
              <a:t>2015</a:t>
            </a:r>
            <a:r>
              <a:rPr lang="zh-CN" altLang="en-US" dirty="0"/>
              <a:t>年</a:t>
            </a:r>
            <a:r>
              <a:rPr lang="en-US" altLang="zh-CN" dirty="0"/>
              <a:t>-</a:t>
            </a:r>
            <a:r>
              <a:rPr lang="en-US" altLang="zh-CN" dirty="0" smtClean="0"/>
              <a:t>2018</a:t>
            </a:r>
            <a:r>
              <a:rPr lang="zh-CN" altLang="en-US" dirty="0" smtClean="0"/>
              <a:t>年第二季度；</a:t>
            </a:r>
            <a:r>
              <a:rPr lang="zh-CN" altLang="en-US" dirty="0"/>
              <a:t>数据来源：</a:t>
            </a:r>
            <a:r>
              <a:rPr lang="en-US" altLang="zh-CN" dirty="0"/>
              <a:t>wind</a:t>
            </a:r>
            <a:endParaRPr lang="zh-CN" altLang="en-US" dirty="0"/>
          </a:p>
        </p:txBody>
      </p:sp>
      <p:grpSp>
        <p:nvGrpSpPr>
          <p:cNvPr id="4" name="组合 3"/>
          <p:cNvGrpSpPr/>
          <p:nvPr/>
        </p:nvGrpSpPr>
        <p:grpSpPr>
          <a:xfrm>
            <a:off x="5631705" y="1429941"/>
            <a:ext cx="3048622" cy="2822725"/>
            <a:chOff x="5635946" y="1546985"/>
            <a:chExt cx="3048622" cy="2822725"/>
          </a:xfrm>
        </p:grpSpPr>
        <p:grpSp>
          <p:nvGrpSpPr>
            <p:cNvPr id="18" name="Group 69"/>
            <p:cNvGrpSpPr/>
            <p:nvPr/>
          </p:nvGrpSpPr>
          <p:grpSpPr>
            <a:xfrm>
              <a:off x="5635946" y="1546985"/>
              <a:ext cx="3048622" cy="2822725"/>
              <a:chOff x="8545650" y="4825790"/>
              <a:chExt cx="1530000" cy="1872090"/>
            </a:xfrm>
          </p:grpSpPr>
          <p:sp>
            <p:nvSpPr>
              <p:cNvPr id="19" name="AutoShape 3"/>
              <p:cNvSpPr>
                <a:spLocks noChangeArrowheads="1"/>
              </p:cNvSpPr>
              <p:nvPr/>
            </p:nvSpPr>
            <p:spPr bwMode="auto">
              <a:xfrm rot="16200000" flipH="1">
                <a:off x="9013775" y="4357666"/>
                <a:ext cx="593609" cy="1529858"/>
              </a:xfrm>
              <a:custGeom>
                <a:avLst/>
                <a:gdLst>
                  <a:gd name="connsiteX0" fmla="*/ 0 w 541355"/>
                  <a:gd name="connsiteY0" fmla="*/ 0 h 1477802"/>
                  <a:gd name="connsiteX1" fmla="*/ 373838 w 541355"/>
                  <a:gd name="connsiteY1" fmla="*/ 0 h 1477802"/>
                  <a:gd name="connsiteX2" fmla="*/ 541355 w 541355"/>
                  <a:gd name="connsiteY2" fmla="*/ 738901 h 1477802"/>
                  <a:gd name="connsiteX3" fmla="*/ 373838 w 541355"/>
                  <a:gd name="connsiteY3" fmla="*/ 1477802 h 1477802"/>
                  <a:gd name="connsiteX4" fmla="*/ 0 w 541355"/>
                  <a:gd name="connsiteY4" fmla="*/ 1477802 h 1477802"/>
                  <a:gd name="connsiteX5" fmla="*/ 0 w 541355"/>
                  <a:gd name="connsiteY5" fmla="*/ 0 h 1477802"/>
                  <a:gd name="connsiteX0-1" fmla="*/ 0 w 593609"/>
                  <a:gd name="connsiteY0-2" fmla="*/ 0 h 1477802"/>
                  <a:gd name="connsiteX1-3" fmla="*/ 373838 w 593609"/>
                  <a:gd name="connsiteY1-4" fmla="*/ 0 h 1477802"/>
                  <a:gd name="connsiteX2-5" fmla="*/ 593609 w 593609"/>
                  <a:gd name="connsiteY2-6" fmla="*/ 747613 h 1477802"/>
                  <a:gd name="connsiteX3-7" fmla="*/ 373838 w 593609"/>
                  <a:gd name="connsiteY3-8" fmla="*/ 1477802 h 1477802"/>
                  <a:gd name="connsiteX4-9" fmla="*/ 0 w 593609"/>
                  <a:gd name="connsiteY4-10" fmla="*/ 1477802 h 1477802"/>
                  <a:gd name="connsiteX5-11" fmla="*/ 0 w 593609"/>
                  <a:gd name="connsiteY5-12" fmla="*/ 0 h 14778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93609" h="1477802">
                    <a:moveTo>
                      <a:pt x="0" y="0"/>
                    </a:moveTo>
                    <a:lnTo>
                      <a:pt x="373838" y="0"/>
                    </a:lnTo>
                    <a:lnTo>
                      <a:pt x="593609" y="747613"/>
                    </a:lnTo>
                    <a:lnTo>
                      <a:pt x="373838" y="1477802"/>
                    </a:lnTo>
                    <a:lnTo>
                      <a:pt x="0" y="1477802"/>
                    </a:lnTo>
                    <a:lnTo>
                      <a:pt x="0" y="0"/>
                    </a:lnTo>
                    <a:close/>
                  </a:path>
                </a:pathLst>
              </a:custGeom>
              <a:solidFill>
                <a:srgbClr val="A32020"/>
              </a:solidFill>
              <a:ln w="12700">
                <a:solidFill>
                  <a:srgbClr val="A32020"/>
                </a:solidFill>
                <a:miter lim="800000"/>
              </a:ln>
            </p:spPr>
            <p:txBody>
              <a:bodyPr vert="eaVert" lIns="52153" tIns="52153" rIns="52153" bIns="52153">
                <a:noAutofit/>
              </a:bodyPr>
              <a:lstStyle/>
              <a:p>
                <a:pPr lvl="0" algn="ctr" defTabSz="1042670" eaLnBrk="0" hangingPunct="0">
                  <a:spcAft>
                    <a:spcPts val="400"/>
                  </a:spcAft>
                </a:pPr>
                <a:endParaRPr lang="zh-CN" altLang="en-US" sz="12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Freeform 4"/>
              <p:cNvSpPr/>
              <p:nvPr/>
            </p:nvSpPr>
            <p:spPr bwMode="auto">
              <a:xfrm>
                <a:off x="8545650" y="5258601"/>
                <a:ext cx="1530000" cy="1439279"/>
              </a:xfrm>
              <a:custGeom>
                <a:avLst/>
                <a:gdLst>
                  <a:gd name="T0" fmla="*/ 2147483647 w 1590"/>
                  <a:gd name="T1" fmla="*/ 0 h 1901"/>
                  <a:gd name="T2" fmla="*/ 2147483647 w 1590"/>
                  <a:gd name="T3" fmla="*/ 2147483647 h 1901"/>
                  <a:gd name="T4" fmla="*/ 2147483647 w 1590"/>
                  <a:gd name="T5" fmla="*/ 0 h 1901"/>
                  <a:gd name="T6" fmla="*/ 2147483647 w 1590"/>
                  <a:gd name="T7" fmla="*/ 2147483647 h 1901"/>
                  <a:gd name="T8" fmla="*/ 0 w 1590"/>
                  <a:gd name="T9" fmla="*/ 2147483647 h 1901"/>
                  <a:gd name="T10" fmla="*/ 2147483647 w 1590"/>
                  <a:gd name="T11" fmla="*/ 2147483647 h 1901"/>
                  <a:gd name="T12" fmla="*/ 2147483647 w 1590"/>
                  <a:gd name="T13" fmla="*/ 2147483647 h 1901"/>
                  <a:gd name="T14" fmla="*/ 2147483647 w 1590"/>
                  <a:gd name="T15" fmla="*/ 2147483647 h 1901"/>
                  <a:gd name="T16" fmla="*/ 2147483647 w 1590"/>
                  <a:gd name="T17" fmla="*/ 0 h 19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0"/>
                  <a:gd name="T28" fmla="*/ 0 h 1901"/>
                  <a:gd name="T29" fmla="*/ 1590 w 1590"/>
                  <a:gd name="T30" fmla="*/ 1901 h 1901"/>
                  <a:gd name="connsiteX0" fmla="*/ 25 w 9994"/>
                  <a:gd name="connsiteY0" fmla="*/ 0 h 9995"/>
                  <a:gd name="connsiteX1" fmla="*/ 5013 w 9994"/>
                  <a:gd name="connsiteY1" fmla="*/ 1273 h 9995"/>
                  <a:gd name="connsiteX2" fmla="*/ 9994 w 9994"/>
                  <a:gd name="connsiteY2" fmla="*/ 0 h 9995"/>
                  <a:gd name="connsiteX3" fmla="*/ 9994 w 9994"/>
                  <a:gd name="connsiteY3" fmla="*/ 9995 h 9995"/>
                  <a:gd name="connsiteX4" fmla="*/ 0 w 9994"/>
                  <a:gd name="connsiteY4" fmla="*/ 9995 h 9995"/>
                  <a:gd name="connsiteX5" fmla="*/ 151 w 9994"/>
                  <a:gd name="connsiteY5" fmla="*/ 9995 h 9995"/>
                  <a:gd name="connsiteX6" fmla="*/ 50 w 9994"/>
                  <a:gd name="connsiteY6" fmla="*/ 9995 h 9995"/>
                  <a:gd name="connsiteX7" fmla="*/ 25 w 9994"/>
                  <a:gd name="connsiteY7" fmla="*/ 9995 h 9995"/>
                  <a:gd name="connsiteX8" fmla="*/ 25 w 9994"/>
                  <a:gd name="connsiteY8" fmla="*/ 0 h 9995"/>
                  <a:gd name="connsiteX0-1" fmla="*/ 25 w 10000"/>
                  <a:gd name="connsiteY0-2" fmla="*/ 0 h 10000"/>
                  <a:gd name="connsiteX1-3" fmla="*/ 5075 w 10000"/>
                  <a:gd name="connsiteY1-4" fmla="*/ 1516 h 10000"/>
                  <a:gd name="connsiteX2-5" fmla="*/ 10000 w 10000"/>
                  <a:gd name="connsiteY2-6" fmla="*/ 0 h 10000"/>
                  <a:gd name="connsiteX3-7" fmla="*/ 10000 w 10000"/>
                  <a:gd name="connsiteY3-8" fmla="*/ 10000 h 10000"/>
                  <a:gd name="connsiteX4-9" fmla="*/ 0 w 10000"/>
                  <a:gd name="connsiteY4-10" fmla="*/ 10000 h 10000"/>
                  <a:gd name="connsiteX5-11" fmla="*/ 151 w 10000"/>
                  <a:gd name="connsiteY5-12" fmla="*/ 10000 h 10000"/>
                  <a:gd name="connsiteX6-13" fmla="*/ 50 w 10000"/>
                  <a:gd name="connsiteY6-14" fmla="*/ 10000 h 10000"/>
                  <a:gd name="connsiteX7-15" fmla="*/ 25 w 10000"/>
                  <a:gd name="connsiteY7-16" fmla="*/ 10000 h 10000"/>
                  <a:gd name="connsiteX8-17" fmla="*/ 25 w 10000"/>
                  <a:gd name="connsiteY8-18"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0000" h="10000">
                    <a:moveTo>
                      <a:pt x="25" y="0"/>
                    </a:moveTo>
                    <a:lnTo>
                      <a:pt x="5075" y="1516"/>
                    </a:lnTo>
                    <a:lnTo>
                      <a:pt x="10000" y="0"/>
                    </a:lnTo>
                    <a:lnTo>
                      <a:pt x="10000" y="10000"/>
                    </a:lnTo>
                    <a:lnTo>
                      <a:pt x="0" y="10000"/>
                    </a:lnTo>
                    <a:lnTo>
                      <a:pt x="151" y="10000"/>
                    </a:lnTo>
                    <a:lnTo>
                      <a:pt x="50" y="10000"/>
                    </a:lnTo>
                    <a:lnTo>
                      <a:pt x="25" y="10000"/>
                    </a:lnTo>
                    <a:lnTo>
                      <a:pt x="25" y="0"/>
                    </a:lnTo>
                  </a:path>
                </a:pathLst>
              </a:custGeom>
              <a:noFill/>
              <a:ln w="12700" cap="rnd">
                <a:solidFill>
                  <a:srgbClr val="A32020"/>
                </a:solidFill>
                <a:round/>
              </a:ln>
            </p:spPr>
            <p:txBody>
              <a:bodyPr lIns="52153" tIns="52153" rIns="52153" bIns="52153">
                <a:noAutofit/>
              </a:bodyPr>
              <a:lstStyle/>
              <a:p>
                <a:pPr marL="0" marR="0" lvl="0" indent="0" defTabSz="1042670" eaLnBrk="1" fontAlgn="auto" latinLnBrk="0" hangingPunct="1">
                  <a:lnSpc>
                    <a:spcPct val="100000"/>
                  </a:lnSpc>
                  <a:spcBef>
                    <a:spcPts val="0"/>
                  </a:spcBef>
                  <a:spcAft>
                    <a:spcPts val="400"/>
                  </a:spcAft>
                  <a:buClrTx/>
                  <a:buSzTx/>
                  <a:buFontTx/>
                  <a:buNone/>
                  <a:defRPr/>
                </a:pPr>
                <a:endParaRPr kumimoji="0" lang="en-GB" sz="1200" b="0" i="0" u="none" strike="noStrike" kern="0" cap="none" spc="0" normalizeH="0" baseline="0" noProof="0" dirty="0">
                  <a:ln>
                    <a:noFill/>
                  </a:ln>
                  <a:solidFill>
                    <a:srgbClr val="FFFFFF"/>
                  </a:solidFill>
                  <a:effectLst/>
                  <a:uLnTx/>
                  <a:uFillTx/>
                  <a:latin typeface="Georgia" panose="02040502050405020303" pitchFamily="18" charset="0"/>
                  <a:cs typeface="Arial" panose="020B0604020202020204" pitchFamily="34" charset="0"/>
                </a:endParaRPr>
              </a:p>
            </p:txBody>
          </p:sp>
          <p:sp>
            <p:nvSpPr>
              <p:cNvPr id="21" name="Rectangle 11"/>
              <p:cNvSpPr>
                <a:spLocks noChangeArrowheads="1"/>
              </p:cNvSpPr>
              <p:nvPr/>
            </p:nvSpPr>
            <p:spPr bwMode="auto">
              <a:xfrm>
                <a:off x="8634644" y="5755443"/>
                <a:ext cx="1357624" cy="769400"/>
              </a:xfrm>
              <a:prstGeom prst="rect">
                <a:avLst/>
              </a:prstGeom>
              <a:noFill/>
              <a:ln w="12700">
                <a:noFill/>
                <a:miter lim="800000"/>
              </a:ln>
              <a:effectLst/>
            </p:spPr>
            <p:txBody>
              <a:bodyPr lIns="0" tIns="0" rIns="0" bIns="0">
                <a:noAutofit/>
              </a:bodyPr>
              <a:lstStyle/>
              <a:p>
                <a:pPr marL="231775" lvl="1" indent="-231775" defTabSz="995045" eaLnBrk="0" hangingPunct="0">
                  <a:lnSpc>
                    <a:spcPct val="150000"/>
                  </a:lnSpc>
                  <a:spcAft>
                    <a:spcPts val="400"/>
                  </a:spcAft>
                  <a:buSzPct val="100000"/>
                  <a:buFont typeface="Wingdings" panose="05000000000000000000" pitchFamily="2" charset="2"/>
                  <a:buChar char="p"/>
                  <a:defRPr/>
                </a:pPr>
                <a:endParaRPr lang="en-US" altLang="zh-CN" sz="1200" kern="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2" name="矩形 21"/>
            <p:cNvSpPr/>
            <p:nvPr/>
          </p:nvSpPr>
          <p:spPr>
            <a:xfrm>
              <a:off x="6529175" y="1687730"/>
              <a:ext cx="1261884" cy="377411"/>
            </a:xfrm>
            <a:prstGeom prst="rect">
              <a:avLst/>
            </a:prstGeom>
          </p:spPr>
          <p:txBody>
            <a:bodyPr wrap="none">
              <a:spAutoFit/>
            </a:bodyPr>
            <a:lstStyle/>
            <a:p>
              <a:pPr>
                <a:lnSpc>
                  <a:spcPct val="150000"/>
                </a:lnSpc>
              </a:pPr>
              <a:r>
                <a:rPr lang="zh-CN" altLang="en-US" sz="1400" b="1" dirty="0" smtClean="0">
                  <a:solidFill>
                    <a:schemeClr val="bg1"/>
                  </a:solidFill>
                  <a:latin typeface="微软雅黑" panose="020B0503020204020204" pitchFamily="34" charset="-122"/>
                  <a:ea typeface="微软雅黑" panose="020B0503020204020204" pitchFamily="34" charset="-122"/>
                </a:rPr>
                <a:t>授予规模情况</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5935947" y="2528705"/>
              <a:ext cx="2448340" cy="1754326"/>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自</a:t>
              </a:r>
              <a:r>
                <a:rPr lang="en-US" altLang="zh-CN" sz="1200" dirty="0" smtClean="0">
                  <a:latin typeface="微软雅黑" panose="020B0503020204020204" pitchFamily="34" charset="-122"/>
                  <a:ea typeface="微软雅黑" panose="020B0503020204020204" pitchFamily="34" charset="-122"/>
                </a:rPr>
                <a:t>2015</a:t>
              </a:r>
              <a:r>
                <a:rPr lang="zh-CN" altLang="en-US" sz="1200" dirty="0" smtClean="0">
                  <a:latin typeface="微软雅黑" panose="020B0503020204020204" pitchFamily="34" charset="-122"/>
                  <a:ea typeface="微软雅黑" panose="020B0503020204020204" pitchFamily="34" charset="-122"/>
                </a:rPr>
                <a:t>年起，安徽省内共计推出了</a:t>
              </a:r>
              <a:r>
                <a:rPr lang="en-US" altLang="zh-CN" sz="1200" dirty="0" smtClean="0">
                  <a:latin typeface="微软雅黑" panose="020B0503020204020204" pitchFamily="34" charset="-122"/>
                  <a:ea typeface="微软雅黑" panose="020B0503020204020204" pitchFamily="34" charset="-122"/>
                </a:rPr>
                <a:t>22</a:t>
              </a:r>
              <a:r>
                <a:rPr lang="zh-CN" altLang="en-US" sz="1200" dirty="0" smtClean="0">
                  <a:latin typeface="微软雅黑" panose="020B0503020204020204" pitchFamily="34" charset="-122"/>
                  <a:ea typeface="微软雅黑" panose="020B0503020204020204" pitchFamily="34" charset="-122"/>
                </a:rPr>
                <a:t>个股权激励计划，其中有</a:t>
              </a:r>
              <a:r>
                <a:rPr lang="en-US" altLang="zh-CN" sz="1200" dirty="0" smtClean="0">
                  <a:latin typeface="微软雅黑" panose="020B0503020204020204" pitchFamily="34" charset="-122"/>
                  <a:ea typeface="微软雅黑" panose="020B0503020204020204" pitchFamily="34" charset="-122"/>
                </a:rPr>
                <a:t>36%</a:t>
              </a:r>
              <a:r>
                <a:rPr lang="zh-CN" altLang="en-US" sz="1200" dirty="0" smtClean="0">
                  <a:latin typeface="微软雅黑" panose="020B0503020204020204" pitchFamily="34" charset="-122"/>
                  <a:ea typeface="微软雅黑" panose="020B0503020204020204" pitchFamily="34" charset="-122"/>
                </a:rPr>
                <a:t>的股权激励计划授予规模在</a:t>
              </a:r>
              <a:r>
                <a:rPr lang="en-US" altLang="zh-CN" sz="1200" dirty="0" smtClean="0">
                  <a:latin typeface="微软雅黑" panose="020B0503020204020204" pitchFamily="34" charset="-122"/>
                  <a:ea typeface="微软雅黑" panose="020B0503020204020204" pitchFamily="34" charset="-122"/>
                </a:rPr>
                <a:t>1%-3%</a:t>
              </a:r>
              <a:r>
                <a:rPr lang="zh-CN" altLang="en-US" sz="1200" dirty="0" smtClean="0">
                  <a:latin typeface="微软雅黑" panose="020B0503020204020204" pitchFamily="34" charset="-122"/>
                  <a:ea typeface="微软雅黑" panose="020B0503020204020204" pitchFamily="34" charset="-122"/>
                </a:rPr>
                <a:t>之间，且与市场整体情况相比，安徽省推出的股权激励计划授予规模较大。</a:t>
              </a:r>
              <a:endParaRPr lang="zh-CN" altLang="en-US" sz="1200" dirty="0">
                <a:latin typeface="微软雅黑" panose="020B0503020204020204" pitchFamily="34" charset="-122"/>
                <a:ea typeface="微软雅黑" panose="020B0503020204020204" pitchFamily="34" charset="-122"/>
              </a:endParaRPr>
            </a:p>
          </p:txBody>
        </p:sp>
      </p:grpSp>
      <p:graphicFrame>
        <p:nvGraphicFramePr>
          <p:cNvPr id="12" name="图表 11"/>
          <p:cNvGraphicFramePr>
            <a:graphicFrameLocks/>
          </p:cNvGraphicFramePr>
          <p:nvPr>
            <p:extLst>
              <p:ext uri="{D42A27DB-BD31-4B8C-83A1-F6EECF244321}">
                <p14:modId xmlns:p14="http://schemas.microsoft.com/office/powerpoint/2010/main" xmlns="" val="4147750412"/>
              </p:ext>
            </p:extLst>
          </p:nvPr>
        </p:nvGraphicFramePr>
        <p:xfrm>
          <a:off x="778167" y="1211277"/>
          <a:ext cx="4572000" cy="32600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458363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1.4  </a:t>
            </a:r>
            <a:r>
              <a:rPr lang="zh-CN" altLang="en-US" b="1" dirty="0" smtClean="0">
                <a:solidFill>
                  <a:srgbClr val="A32122"/>
                </a:solidFill>
              </a:rPr>
              <a:t>安徽省股权</a:t>
            </a:r>
            <a:r>
              <a:rPr lang="zh-CN" altLang="en-US" b="1" dirty="0">
                <a:solidFill>
                  <a:srgbClr val="A32122"/>
                </a:solidFill>
              </a:rPr>
              <a:t>激励计划的市场实施概况</a:t>
            </a:r>
            <a:endParaRPr lang="zh-CN" altLang="en-US" sz="1800" b="1" dirty="0">
              <a:solidFill>
                <a:srgbClr val="A32122"/>
              </a:solidFill>
            </a:endParaRPr>
          </a:p>
        </p:txBody>
      </p:sp>
      <p:sp>
        <p:nvSpPr>
          <p:cNvPr id="23" name="文本框 22"/>
          <p:cNvSpPr txBox="1"/>
          <p:nvPr/>
        </p:nvSpPr>
        <p:spPr>
          <a:xfrm>
            <a:off x="4932050" y="4812811"/>
            <a:ext cx="3754750" cy="276999"/>
          </a:xfrm>
          <a:prstGeom prst="rect">
            <a:avLst/>
          </a:prstGeom>
          <a:noFill/>
        </p:spPr>
        <p:txBody>
          <a:bodyPr wrap="square" rtlCol="0">
            <a:spAutoFit/>
          </a:bodyPr>
          <a:lstStyle>
            <a:defPPr>
              <a:defRPr lang="zh-CN"/>
            </a:defPPr>
            <a:lvl1pPr>
              <a:defRPr sz="1200">
                <a:latin typeface="华文楷体" panose="02010600040101010101" pitchFamily="2" charset="-122"/>
                <a:ea typeface="华文楷体" panose="02010600040101010101" pitchFamily="2" charset="-122"/>
              </a:defRPr>
            </a:lvl1pPr>
          </a:lstStyle>
          <a:p>
            <a:r>
              <a:rPr lang="zh-CN" altLang="en-US" dirty="0"/>
              <a:t>统计区间：</a:t>
            </a:r>
            <a:r>
              <a:rPr lang="en-US" altLang="zh-CN" dirty="0"/>
              <a:t>2015</a:t>
            </a:r>
            <a:r>
              <a:rPr lang="zh-CN" altLang="en-US" dirty="0"/>
              <a:t>年</a:t>
            </a:r>
            <a:r>
              <a:rPr lang="en-US" altLang="zh-CN" dirty="0"/>
              <a:t>-</a:t>
            </a:r>
            <a:r>
              <a:rPr lang="en-US" altLang="zh-CN" dirty="0" smtClean="0"/>
              <a:t>2018</a:t>
            </a:r>
            <a:r>
              <a:rPr lang="zh-CN" altLang="en-US" dirty="0" smtClean="0"/>
              <a:t>年第二季度；</a:t>
            </a:r>
            <a:r>
              <a:rPr lang="zh-CN" altLang="en-US" dirty="0"/>
              <a:t>数据来源：</a:t>
            </a:r>
            <a:r>
              <a:rPr lang="en-US" altLang="zh-CN" dirty="0"/>
              <a:t>wind</a:t>
            </a:r>
            <a:endParaRPr lang="zh-CN" altLang="en-US" dirty="0"/>
          </a:p>
        </p:txBody>
      </p:sp>
      <p:grpSp>
        <p:nvGrpSpPr>
          <p:cNvPr id="4" name="组合 3"/>
          <p:cNvGrpSpPr/>
          <p:nvPr/>
        </p:nvGrpSpPr>
        <p:grpSpPr>
          <a:xfrm>
            <a:off x="5635721" y="1671306"/>
            <a:ext cx="3048622" cy="2115757"/>
            <a:chOff x="5635946" y="1546985"/>
            <a:chExt cx="3048622" cy="2966745"/>
          </a:xfrm>
        </p:grpSpPr>
        <p:grpSp>
          <p:nvGrpSpPr>
            <p:cNvPr id="18" name="Group 69"/>
            <p:cNvGrpSpPr/>
            <p:nvPr/>
          </p:nvGrpSpPr>
          <p:grpSpPr>
            <a:xfrm>
              <a:off x="5635946" y="1546985"/>
              <a:ext cx="3048622" cy="2966745"/>
              <a:chOff x="8545650" y="4825790"/>
              <a:chExt cx="1530000" cy="1872090"/>
            </a:xfrm>
          </p:grpSpPr>
          <p:sp>
            <p:nvSpPr>
              <p:cNvPr id="19" name="AutoShape 3"/>
              <p:cNvSpPr>
                <a:spLocks noChangeArrowheads="1"/>
              </p:cNvSpPr>
              <p:nvPr/>
            </p:nvSpPr>
            <p:spPr bwMode="auto">
              <a:xfrm rot="16200000" flipH="1">
                <a:off x="9013775" y="4357666"/>
                <a:ext cx="593609" cy="1529858"/>
              </a:xfrm>
              <a:custGeom>
                <a:avLst/>
                <a:gdLst>
                  <a:gd name="connsiteX0" fmla="*/ 0 w 541355"/>
                  <a:gd name="connsiteY0" fmla="*/ 0 h 1477802"/>
                  <a:gd name="connsiteX1" fmla="*/ 373838 w 541355"/>
                  <a:gd name="connsiteY1" fmla="*/ 0 h 1477802"/>
                  <a:gd name="connsiteX2" fmla="*/ 541355 w 541355"/>
                  <a:gd name="connsiteY2" fmla="*/ 738901 h 1477802"/>
                  <a:gd name="connsiteX3" fmla="*/ 373838 w 541355"/>
                  <a:gd name="connsiteY3" fmla="*/ 1477802 h 1477802"/>
                  <a:gd name="connsiteX4" fmla="*/ 0 w 541355"/>
                  <a:gd name="connsiteY4" fmla="*/ 1477802 h 1477802"/>
                  <a:gd name="connsiteX5" fmla="*/ 0 w 541355"/>
                  <a:gd name="connsiteY5" fmla="*/ 0 h 1477802"/>
                  <a:gd name="connsiteX0-1" fmla="*/ 0 w 593609"/>
                  <a:gd name="connsiteY0-2" fmla="*/ 0 h 1477802"/>
                  <a:gd name="connsiteX1-3" fmla="*/ 373838 w 593609"/>
                  <a:gd name="connsiteY1-4" fmla="*/ 0 h 1477802"/>
                  <a:gd name="connsiteX2-5" fmla="*/ 593609 w 593609"/>
                  <a:gd name="connsiteY2-6" fmla="*/ 747613 h 1477802"/>
                  <a:gd name="connsiteX3-7" fmla="*/ 373838 w 593609"/>
                  <a:gd name="connsiteY3-8" fmla="*/ 1477802 h 1477802"/>
                  <a:gd name="connsiteX4-9" fmla="*/ 0 w 593609"/>
                  <a:gd name="connsiteY4-10" fmla="*/ 1477802 h 1477802"/>
                  <a:gd name="connsiteX5-11" fmla="*/ 0 w 593609"/>
                  <a:gd name="connsiteY5-12" fmla="*/ 0 h 14778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93609" h="1477802">
                    <a:moveTo>
                      <a:pt x="0" y="0"/>
                    </a:moveTo>
                    <a:lnTo>
                      <a:pt x="373838" y="0"/>
                    </a:lnTo>
                    <a:lnTo>
                      <a:pt x="593609" y="747613"/>
                    </a:lnTo>
                    <a:lnTo>
                      <a:pt x="373838" y="1477802"/>
                    </a:lnTo>
                    <a:lnTo>
                      <a:pt x="0" y="1477802"/>
                    </a:lnTo>
                    <a:lnTo>
                      <a:pt x="0" y="0"/>
                    </a:lnTo>
                    <a:close/>
                  </a:path>
                </a:pathLst>
              </a:custGeom>
              <a:solidFill>
                <a:srgbClr val="A32020"/>
              </a:solidFill>
              <a:ln w="12700">
                <a:solidFill>
                  <a:srgbClr val="A32020"/>
                </a:solidFill>
                <a:miter lim="800000"/>
              </a:ln>
            </p:spPr>
            <p:txBody>
              <a:bodyPr vert="eaVert" lIns="52153" tIns="52153" rIns="52153" bIns="52153">
                <a:noAutofit/>
              </a:bodyPr>
              <a:lstStyle/>
              <a:p>
                <a:pPr lvl="0" algn="ctr" defTabSz="1042670" eaLnBrk="0" hangingPunct="0">
                  <a:spcAft>
                    <a:spcPts val="400"/>
                  </a:spcAft>
                </a:pPr>
                <a:endParaRPr lang="zh-CN" altLang="en-US" sz="12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Freeform 4"/>
              <p:cNvSpPr/>
              <p:nvPr/>
            </p:nvSpPr>
            <p:spPr bwMode="auto">
              <a:xfrm>
                <a:off x="8545650" y="5258601"/>
                <a:ext cx="1530000" cy="1439279"/>
              </a:xfrm>
              <a:custGeom>
                <a:avLst/>
                <a:gdLst>
                  <a:gd name="T0" fmla="*/ 2147483647 w 1590"/>
                  <a:gd name="T1" fmla="*/ 0 h 1901"/>
                  <a:gd name="T2" fmla="*/ 2147483647 w 1590"/>
                  <a:gd name="T3" fmla="*/ 2147483647 h 1901"/>
                  <a:gd name="T4" fmla="*/ 2147483647 w 1590"/>
                  <a:gd name="T5" fmla="*/ 0 h 1901"/>
                  <a:gd name="T6" fmla="*/ 2147483647 w 1590"/>
                  <a:gd name="T7" fmla="*/ 2147483647 h 1901"/>
                  <a:gd name="T8" fmla="*/ 0 w 1590"/>
                  <a:gd name="T9" fmla="*/ 2147483647 h 1901"/>
                  <a:gd name="T10" fmla="*/ 2147483647 w 1590"/>
                  <a:gd name="T11" fmla="*/ 2147483647 h 1901"/>
                  <a:gd name="T12" fmla="*/ 2147483647 w 1590"/>
                  <a:gd name="T13" fmla="*/ 2147483647 h 1901"/>
                  <a:gd name="T14" fmla="*/ 2147483647 w 1590"/>
                  <a:gd name="T15" fmla="*/ 2147483647 h 1901"/>
                  <a:gd name="T16" fmla="*/ 2147483647 w 1590"/>
                  <a:gd name="T17" fmla="*/ 0 h 19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0"/>
                  <a:gd name="T28" fmla="*/ 0 h 1901"/>
                  <a:gd name="T29" fmla="*/ 1590 w 1590"/>
                  <a:gd name="T30" fmla="*/ 1901 h 1901"/>
                  <a:gd name="connsiteX0" fmla="*/ 25 w 9994"/>
                  <a:gd name="connsiteY0" fmla="*/ 0 h 9995"/>
                  <a:gd name="connsiteX1" fmla="*/ 5013 w 9994"/>
                  <a:gd name="connsiteY1" fmla="*/ 1273 h 9995"/>
                  <a:gd name="connsiteX2" fmla="*/ 9994 w 9994"/>
                  <a:gd name="connsiteY2" fmla="*/ 0 h 9995"/>
                  <a:gd name="connsiteX3" fmla="*/ 9994 w 9994"/>
                  <a:gd name="connsiteY3" fmla="*/ 9995 h 9995"/>
                  <a:gd name="connsiteX4" fmla="*/ 0 w 9994"/>
                  <a:gd name="connsiteY4" fmla="*/ 9995 h 9995"/>
                  <a:gd name="connsiteX5" fmla="*/ 151 w 9994"/>
                  <a:gd name="connsiteY5" fmla="*/ 9995 h 9995"/>
                  <a:gd name="connsiteX6" fmla="*/ 50 w 9994"/>
                  <a:gd name="connsiteY6" fmla="*/ 9995 h 9995"/>
                  <a:gd name="connsiteX7" fmla="*/ 25 w 9994"/>
                  <a:gd name="connsiteY7" fmla="*/ 9995 h 9995"/>
                  <a:gd name="connsiteX8" fmla="*/ 25 w 9994"/>
                  <a:gd name="connsiteY8" fmla="*/ 0 h 9995"/>
                  <a:gd name="connsiteX0-1" fmla="*/ 25 w 10000"/>
                  <a:gd name="connsiteY0-2" fmla="*/ 0 h 10000"/>
                  <a:gd name="connsiteX1-3" fmla="*/ 5075 w 10000"/>
                  <a:gd name="connsiteY1-4" fmla="*/ 1516 h 10000"/>
                  <a:gd name="connsiteX2-5" fmla="*/ 10000 w 10000"/>
                  <a:gd name="connsiteY2-6" fmla="*/ 0 h 10000"/>
                  <a:gd name="connsiteX3-7" fmla="*/ 10000 w 10000"/>
                  <a:gd name="connsiteY3-8" fmla="*/ 10000 h 10000"/>
                  <a:gd name="connsiteX4-9" fmla="*/ 0 w 10000"/>
                  <a:gd name="connsiteY4-10" fmla="*/ 10000 h 10000"/>
                  <a:gd name="connsiteX5-11" fmla="*/ 151 w 10000"/>
                  <a:gd name="connsiteY5-12" fmla="*/ 10000 h 10000"/>
                  <a:gd name="connsiteX6-13" fmla="*/ 50 w 10000"/>
                  <a:gd name="connsiteY6-14" fmla="*/ 10000 h 10000"/>
                  <a:gd name="connsiteX7-15" fmla="*/ 25 w 10000"/>
                  <a:gd name="connsiteY7-16" fmla="*/ 10000 h 10000"/>
                  <a:gd name="connsiteX8-17" fmla="*/ 25 w 10000"/>
                  <a:gd name="connsiteY8-18"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0000" h="10000">
                    <a:moveTo>
                      <a:pt x="25" y="0"/>
                    </a:moveTo>
                    <a:lnTo>
                      <a:pt x="5075" y="1516"/>
                    </a:lnTo>
                    <a:lnTo>
                      <a:pt x="10000" y="0"/>
                    </a:lnTo>
                    <a:lnTo>
                      <a:pt x="10000" y="10000"/>
                    </a:lnTo>
                    <a:lnTo>
                      <a:pt x="0" y="10000"/>
                    </a:lnTo>
                    <a:lnTo>
                      <a:pt x="151" y="10000"/>
                    </a:lnTo>
                    <a:lnTo>
                      <a:pt x="50" y="10000"/>
                    </a:lnTo>
                    <a:lnTo>
                      <a:pt x="25" y="10000"/>
                    </a:lnTo>
                    <a:lnTo>
                      <a:pt x="25" y="0"/>
                    </a:lnTo>
                  </a:path>
                </a:pathLst>
              </a:custGeom>
              <a:noFill/>
              <a:ln w="12700" cap="rnd">
                <a:solidFill>
                  <a:srgbClr val="A32020"/>
                </a:solidFill>
                <a:round/>
              </a:ln>
            </p:spPr>
            <p:txBody>
              <a:bodyPr lIns="52153" tIns="52153" rIns="52153" bIns="52153">
                <a:noAutofit/>
              </a:bodyPr>
              <a:lstStyle/>
              <a:p>
                <a:pPr marL="0" marR="0" lvl="0" indent="0" defTabSz="1042670" eaLnBrk="1" fontAlgn="auto" latinLnBrk="0" hangingPunct="1">
                  <a:lnSpc>
                    <a:spcPct val="100000"/>
                  </a:lnSpc>
                  <a:spcBef>
                    <a:spcPts val="0"/>
                  </a:spcBef>
                  <a:spcAft>
                    <a:spcPts val="400"/>
                  </a:spcAft>
                  <a:buClrTx/>
                  <a:buSzTx/>
                  <a:buFontTx/>
                  <a:buNone/>
                  <a:defRPr/>
                </a:pPr>
                <a:endParaRPr kumimoji="0" lang="en-GB" sz="1200" b="0" i="0" u="none" strike="noStrike" kern="0" cap="none" spc="0" normalizeH="0" baseline="0" noProof="0" dirty="0">
                  <a:ln>
                    <a:noFill/>
                  </a:ln>
                  <a:solidFill>
                    <a:srgbClr val="FFFFFF"/>
                  </a:solidFill>
                  <a:effectLst/>
                  <a:uLnTx/>
                  <a:uFillTx/>
                  <a:latin typeface="Georgia" panose="02040502050405020303" pitchFamily="18" charset="0"/>
                  <a:cs typeface="Arial" panose="020B0604020202020204" pitchFamily="34" charset="0"/>
                </a:endParaRPr>
              </a:p>
            </p:txBody>
          </p:sp>
          <p:sp>
            <p:nvSpPr>
              <p:cNvPr id="21" name="Rectangle 11"/>
              <p:cNvSpPr>
                <a:spLocks noChangeArrowheads="1"/>
              </p:cNvSpPr>
              <p:nvPr/>
            </p:nvSpPr>
            <p:spPr bwMode="auto">
              <a:xfrm>
                <a:off x="8634644" y="5755443"/>
                <a:ext cx="1357624" cy="769400"/>
              </a:xfrm>
              <a:prstGeom prst="rect">
                <a:avLst/>
              </a:prstGeom>
              <a:noFill/>
              <a:ln w="12700">
                <a:noFill/>
                <a:miter lim="800000"/>
              </a:ln>
              <a:effectLst/>
            </p:spPr>
            <p:txBody>
              <a:bodyPr lIns="0" tIns="0" rIns="0" bIns="0">
                <a:noAutofit/>
              </a:bodyPr>
              <a:lstStyle/>
              <a:p>
                <a:pPr marL="231775" lvl="1" indent="-231775" defTabSz="995045" eaLnBrk="0" hangingPunct="0">
                  <a:lnSpc>
                    <a:spcPct val="150000"/>
                  </a:lnSpc>
                  <a:spcAft>
                    <a:spcPts val="400"/>
                  </a:spcAft>
                  <a:buSzPct val="100000"/>
                  <a:buFont typeface="Wingdings" panose="05000000000000000000" pitchFamily="2" charset="2"/>
                  <a:buChar char="p"/>
                  <a:defRPr/>
                </a:pPr>
                <a:endParaRPr lang="en-US" altLang="zh-CN" sz="1200" kern="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2" name="矩形 21"/>
            <p:cNvSpPr/>
            <p:nvPr/>
          </p:nvSpPr>
          <p:spPr>
            <a:xfrm>
              <a:off x="6529174" y="1717100"/>
              <a:ext cx="1261884" cy="377411"/>
            </a:xfrm>
            <a:prstGeom prst="rect">
              <a:avLst/>
            </a:prstGeom>
          </p:spPr>
          <p:txBody>
            <a:bodyPr wrap="none">
              <a:spAutoFit/>
            </a:bodyPr>
            <a:lstStyle/>
            <a:p>
              <a:pPr>
                <a:lnSpc>
                  <a:spcPct val="150000"/>
                </a:lnSpc>
              </a:pPr>
              <a:r>
                <a:rPr lang="zh-CN" altLang="en-US" sz="1400" b="1" dirty="0" smtClean="0">
                  <a:solidFill>
                    <a:schemeClr val="bg1"/>
                  </a:solidFill>
                  <a:latin typeface="微软雅黑" panose="020B0503020204020204" pitchFamily="34" charset="-122"/>
                  <a:ea typeface="微软雅黑" panose="020B0503020204020204" pitchFamily="34" charset="-122"/>
                </a:rPr>
                <a:t>股份来源情况</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5935946" y="2780398"/>
              <a:ext cx="2448340" cy="923330"/>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自</a:t>
              </a:r>
              <a:r>
                <a:rPr lang="en-US" altLang="zh-CN" sz="1200" dirty="0" smtClean="0">
                  <a:latin typeface="微软雅黑" panose="020B0503020204020204" pitchFamily="34" charset="-122"/>
                  <a:ea typeface="微软雅黑" panose="020B0503020204020204" pitchFamily="34" charset="-122"/>
                </a:rPr>
                <a:t>2015</a:t>
              </a:r>
              <a:r>
                <a:rPr lang="zh-CN" altLang="en-US" sz="1200" dirty="0" smtClean="0">
                  <a:latin typeface="微软雅黑" panose="020B0503020204020204" pitchFamily="34" charset="-122"/>
                  <a:ea typeface="微软雅黑" panose="020B0503020204020204" pitchFamily="34" charset="-122"/>
                </a:rPr>
                <a:t>年起，安徽省内仅有一家企业使用二级市场回购股份作为激励计划的股份来源。</a:t>
              </a:r>
              <a:endParaRPr lang="zh-CN" altLang="en-US" sz="1200" dirty="0">
                <a:latin typeface="微软雅黑" panose="020B0503020204020204" pitchFamily="34" charset="-122"/>
                <a:ea typeface="微软雅黑" panose="020B0503020204020204" pitchFamily="34" charset="-122"/>
              </a:endParaRPr>
            </a:p>
          </p:txBody>
        </p:sp>
      </p:grpSp>
      <p:graphicFrame>
        <p:nvGraphicFramePr>
          <p:cNvPr id="11" name="图表 10"/>
          <p:cNvGraphicFramePr>
            <a:graphicFrameLocks/>
          </p:cNvGraphicFramePr>
          <p:nvPr>
            <p:extLst>
              <p:ext uri="{D42A27DB-BD31-4B8C-83A1-F6EECF244321}">
                <p14:modId xmlns:p14="http://schemas.microsoft.com/office/powerpoint/2010/main" xmlns="" val="3335511239"/>
              </p:ext>
            </p:extLst>
          </p:nvPr>
        </p:nvGraphicFramePr>
        <p:xfrm>
          <a:off x="704890" y="1046056"/>
          <a:ext cx="4572000" cy="33662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399740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p:cNvSpPr txBox="1">
            <a:spLocks noChangeArrowheads="1"/>
          </p:cNvSpPr>
          <p:nvPr/>
        </p:nvSpPr>
        <p:spPr bwMode="auto">
          <a:xfrm>
            <a:off x="1542384" y="1855639"/>
            <a:ext cx="7252062" cy="1361911"/>
          </a:xfrm>
          <a:prstGeom prst="rect">
            <a:avLst/>
          </a:prstGeom>
          <a:ln>
            <a:solidFill>
              <a:srgbClr val="7E7E7E"/>
            </a:solidFill>
          </a:ln>
        </p:spPr>
        <p:style>
          <a:lnRef idx="2">
            <a:schemeClr val="accent1"/>
          </a:lnRef>
          <a:fillRef idx="1">
            <a:schemeClr val="lt1"/>
          </a:fillRef>
          <a:effectRef idx="0">
            <a:schemeClr val="accent1"/>
          </a:effectRef>
          <a:fontRef idx="minor">
            <a:schemeClr val="dk1"/>
          </a:fontRef>
        </p:style>
        <p:txBody>
          <a:bodyPr vert="horz" wrap="square" lIns="108000" tIns="34290" rIns="108000" bIns="34290" numCol="1" anchor="t" anchorCtr="0" compatLnSpc="1">
            <a:spAutoFit/>
          </a:bodyPr>
          <a:lstStyle/>
          <a:p>
            <a:pPr marL="273050" indent="-273050">
              <a:lnSpc>
                <a:spcPct val="200000"/>
              </a:lnSpc>
              <a:buClr>
                <a:srgbClr val="C00000"/>
              </a:buClr>
              <a:buSzPct val="75000"/>
              <a:buFont typeface="Wingdings" panose="05000000000000000000" pitchFamily="2" charset="2"/>
              <a:buChar char="n"/>
            </a:pPr>
            <a:r>
              <a:rPr lang="zh-CN" altLang="en-US" sz="1400" dirty="0">
                <a:latin typeface="微软雅黑" panose="020B0503020204020204" pitchFamily="34" charset="-122"/>
                <a:ea typeface="微软雅黑" panose="020B0503020204020204" pitchFamily="34" charset="-122"/>
              </a:rPr>
              <a:t>股权激励，是将公司股权或股权的收益权以某种方式授予企业的中高层管理人员和业务、技术骨干，使他们参与决策、分享收益、承担风险，形成权利和义务相互匹配的所有权、收益权、表决权和管理权关系，从而激励员工为公司长期发展服务的一种制度安排。</a:t>
            </a:r>
            <a:endParaRPr lang="en-US" altLang="zh-CN" sz="1400" dirty="0">
              <a:latin typeface="微软雅黑" panose="020B0503020204020204" pitchFamily="34" charset="-122"/>
              <a:ea typeface="微软雅黑" panose="020B0503020204020204" pitchFamily="34" charset="-122"/>
            </a:endParaRPr>
          </a:p>
        </p:txBody>
      </p:sp>
      <p:sp>
        <p:nvSpPr>
          <p:cNvPr id="5" name="Rectangle 7"/>
          <p:cNvSpPr>
            <a:spLocks noChangeArrowheads="1"/>
          </p:cNvSpPr>
          <p:nvPr/>
        </p:nvSpPr>
        <p:spPr bwMode="auto">
          <a:xfrm>
            <a:off x="793284" y="1868933"/>
            <a:ext cx="509324" cy="827566"/>
          </a:xfrm>
          <a:prstGeom prst="rect">
            <a:avLst/>
          </a:prstGeom>
          <a:solidFill>
            <a:srgbClr val="C00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rtlCol="0" anchor="ctr" anchorCtr="0" compatLnSpc="1"/>
          <a:lstStyle/>
          <a:p>
            <a:pPr algn="ctr"/>
            <a:r>
              <a:rPr lang="zh-CN" altLang="en-US" sz="1400" b="1" dirty="0">
                <a:solidFill>
                  <a:schemeClr val="bg1"/>
                </a:solidFill>
                <a:latin typeface="微软雅黑" panose="020B0503020204020204" pitchFamily="34" charset="-122"/>
                <a:ea typeface="微软雅黑" panose="020B0503020204020204" pitchFamily="34" charset="-122"/>
              </a:rPr>
              <a:t>定义</a:t>
            </a:r>
            <a:endParaRPr lang="en-US" altLang="ko-KR" sz="1400" b="1" dirty="0">
              <a:solidFill>
                <a:schemeClr val="bg1"/>
              </a:solidFill>
              <a:latin typeface="微软雅黑" panose="020B0503020204020204" pitchFamily="34" charset="-122"/>
              <a:ea typeface="微软雅黑" panose="020B0503020204020204" pitchFamily="34" charset="-122"/>
            </a:endParaRPr>
          </a:p>
        </p:txBody>
      </p:sp>
      <p:sp>
        <p:nvSpPr>
          <p:cNvPr id="6" name="Rectangle 7"/>
          <p:cNvSpPr>
            <a:spLocks noChangeArrowheads="1"/>
          </p:cNvSpPr>
          <p:nvPr/>
        </p:nvSpPr>
        <p:spPr bwMode="auto">
          <a:xfrm>
            <a:off x="793284" y="3585052"/>
            <a:ext cx="509324" cy="827566"/>
          </a:xfrm>
          <a:prstGeom prst="rect">
            <a:avLst/>
          </a:prstGeom>
          <a:solidFill>
            <a:srgbClr val="C00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rtlCol="0" anchor="ctr" anchorCtr="0" compatLnSpc="1"/>
          <a:lstStyle/>
          <a:p>
            <a:pPr algn="ctr"/>
            <a:r>
              <a:rPr lang="zh-CN" altLang="en-US" sz="1400" b="1" dirty="0">
                <a:solidFill>
                  <a:schemeClr val="bg1"/>
                </a:solidFill>
                <a:latin typeface="微软雅黑" panose="020B0503020204020204" pitchFamily="34" charset="-122"/>
                <a:ea typeface="微软雅黑" panose="020B0503020204020204" pitchFamily="34" charset="-122"/>
              </a:rPr>
              <a:t>本质</a:t>
            </a:r>
            <a:endParaRPr lang="en-US" altLang="ko-KR" sz="1400" b="1" dirty="0">
              <a:solidFill>
                <a:schemeClr val="bg1"/>
              </a:solidFill>
              <a:latin typeface="微软雅黑" panose="020B0503020204020204" pitchFamily="34" charset="-122"/>
              <a:ea typeface="微软雅黑" panose="020B0503020204020204" pitchFamily="34" charset="-122"/>
            </a:endParaRPr>
          </a:p>
        </p:txBody>
      </p:sp>
      <p:sp>
        <p:nvSpPr>
          <p:cNvPr id="7" name="Rectangle 21"/>
          <p:cNvSpPr txBox="1">
            <a:spLocks noChangeArrowheads="1"/>
          </p:cNvSpPr>
          <p:nvPr/>
        </p:nvSpPr>
        <p:spPr bwMode="auto">
          <a:xfrm>
            <a:off x="1538556" y="3585052"/>
            <a:ext cx="7255890" cy="1792798"/>
          </a:xfrm>
          <a:prstGeom prst="rect">
            <a:avLst/>
          </a:prstGeom>
          <a:ln>
            <a:solidFill>
              <a:srgbClr val="7E7E7E"/>
            </a:solidFill>
          </a:ln>
        </p:spPr>
        <p:style>
          <a:lnRef idx="2">
            <a:schemeClr val="accent1"/>
          </a:lnRef>
          <a:fillRef idx="1">
            <a:schemeClr val="lt1"/>
          </a:fillRef>
          <a:effectRef idx="0">
            <a:schemeClr val="accent1"/>
          </a:effectRef>
          <a:fontRef idx="minor">
            <a:schemeClr val="dk1"/>
          </a:fontRef>
        </p:style>
        <p:txBody>
          <a:bodyPr vert="horz" wrap="square" lIns="108000" tIns="34290" rIns="108000" bIns="34290" numCol="1" anchor="t" anchorCtr="0" compatLnSpc="1">
            <a:spAutoFit/>
          </a:bodyPr>
          <a:lstStyle/>
          <a:p>
            <a:pPr marL="273050" indent="-273050">
              <a:lnSpc>
                <a:spcPct val="200000"/>
              </a:lnSpc>
              <a:buClr>
                <a:srgbClr val="C00000"/>
              </a:buClr>
              <a:buSzPct val="75000"/>
              <a:buFont typeface="Wingdings" panose="05000000000000000000" pitchFamily="2" charset="2"/>
              <a:buChar char="n"/>
            </a:pPr>
            <a:r>
              <a:rPr lang="zh-CN" altLang="en-US" sz="1400" dirty="0">
                <a:latin typeface="微软雅黑" panose="020B0503020204020204" pitchFamily="34" charset="-122"/>
                <a:ea typeface="微软雅黑" panose="020B0503020204020204" pitchFamily="34" charset="-122"/>
              </a:rPr>
              <a:t>股权激励是价值分配机制，解决企业发展的动力问题和效率问题，是价值创造的前提</a:t>
            </a:r>
            <a:endParaRPr lang="en-US" altLang="zh-CN" sz="1400" dirty="0">
              <a:latin typeface="微软雅黑" panose="020B0503020204020204" pitchFamily="34" charset="-122"/>
              <a:ea typeface="微软雅黑" panose="020B0503020204020204" pitchFamily="34" charset="-122"/>
            </a:endParaRPr>
          </a:p>
          <a:p>
            <a:pPr marL="273050" indent="-273050">
              <a:lnSpc>
                <a:spcPct val="200000"/>
              </a:lnSpc>
              <a:buClr>
                <a:srgbClr val="C00000"/>
              </a:buClr>
              <a:buSzPct val="75000"/>
              <a:buFont typeface="Wingdings" panose="05000000000000000000" pitchFamily="2" charset="2"/>
              <a:buChar char="n"/>
            </a:pPr>
            <a:r>
              <a:rPr lang="zh-CN" altLang="en-US" sz="1400" dirty="0">
                <a:latin typeface="微软雅黑" panose="020B0503020204020204" pitchFamily="34" charset="-122"/>
                <a:ea typeface="微软雅黑" panose="020B0503020204020204" pitchFamily="34" charset="-122"/>
              </a:rPr>
              <a:t>股权</a:t>
            </a:r>
            <a:r>
              <a:rPr lang="zh-CN" altLang="en-US" sz="1400" dirty="0" smtClean="0">
                <a:latin typeface="微软雅黑" panose="020B0503020204020204" pitchFamily="34" charset="-122"/>
                <a:ea typeface="微软雅黑" panose="020B0503020204020204" pitchFamily="34" charset="-122"/>
              </a:rPr>
              <a:t>激励是</a:t>
            </a:r>
            <a:r>
              <a:rPr lang="zh-CN" altLang="en-US" sz="1400" dirty="0">
                <a:latin typeface="微软雅黑" panose="020B0503020204020204" pitchFamily="34" charset="-122"/>
                <a:ea typeface="微软雅黑" panose="020B0503020204020204" pitchFamily="34" charset="-122"/>
              </a:rPr>
              <a:t>一种参与各方的利益关系</a:t>
            </a:r>
            <a:endParaRPr lang="en-US" altLang="zh-CN" sz="1400" dirty="0">
              <a:latin typeface="微软雅黑" panose="020B0503020204020204" pitchFamily="34" charset="-122"/>
              <a:ea typeface="微软雅黑" panose="020B0503020204020204" pitchFamily="34" charset="-122"/>
            </a:endParaRPr>
          </a:p>
          <a:p>
            <a:pPr marL="273050" indent="-273050">
              <a:lnSpc>
                <a:spcPct val="200000"/>
              </a:lnSpc>
              <a:buClr>
                <a:srgbClr val="C00000"/>
              </a:buClr>
              <a:buSzPct val="75000"/>
              <a:buFont typeface="Wingdings" panose="05000000000000000000" pitchFamily="2" charset="2"/>
              <a:buChar char="n"/>
            </a:pPr>
            <a:r>
              <a:rPr lang="zh-CN" altLang="en-US" sz="1400" dirty="0">
                <a:latin typeface="微软雅黑" panose="020B0503020204020204" pitchFamily="34" charset="-122"/>
                <a:ea typeface="微软雅黑" panose="020B0503020204020204" pitchFamily="34" charset="-122"/>
              </a:rPr>
              <a:t>股权激励是一种企业文化，是企业核心价值观的体现</a:t>
            </a:r>
            <a:endParaRPr lang="en-US" altLang="zh-CN" sz="1400" dirty="0">
              <a:latin typeface="微软雅黑" panose="020B0503020204020204" pitchFamily="34" charset="-122"/>
              <a:ea typeface="微软雅黑" panose="020B0503020204020204" pitchFamily="34" charset="-122"/>
            </a:endParaRPr>
          </a:p>
          <a:p>
            <a:pPr marL="273050" indent="-273050">
              <a:lnSpc>
                <a:spcPct val="200000"/>
              </a:lnSpc>
              <a:buClr>
                <a:srgbClr val="C00000"/>
              </a:buClr>
              <a:buSzPct val="75000"/>
              <a:buFont typeface="Wingdings" panose="05000000000000000000" pitchFamily="2" charset="2"/>
              <a:buChar char="n"/>
            </a:pPr>
            <a:r>
              <a:rPr lang="zh-CN" altLang="en-US" sz="1400" dirty="0">
                <a:latin typeface="微软雅黑" panose="020B0503020204020204" pitchFamily="34" charset="-122"/>
                <a:ea typeface="微软雅黑" panose="020B0503020204020204" pitchFamily="34" charset="-122"/>
              </a:rPr>
              <a:t>股权是一种金融资源</a:t>
            </a:r>
            <a:endParaRPr lang="en-US" altLang="zh-CN" sz="1400" dirty="0">
              <a:latin typeface="微软雅黑" panose="020B0503020204020204" pitchFamily="34" charset="-122"/>
              <a:ea typeface="微软雅黑" panose="020B0503020204020204" pitchFamily="34" charset="-122"/>
            </a:endParaRPr>
          </a:p>
        </p:txBody>
      </p:sp>
      <p:sp>
        <p:nvSpPr>
          <p:cNvPr id="8" name="AutoShape 15"/>
          <p:cNvSpPr>
            <a:spLocks noChangeArrowheads="1"/>
          </p:cNvSpPr>
          <p:nvPr/>
        </p:nvSpPr>
        <p:spPr bwMode="auto">
          <a:xfrm>
            <a:off x="793284" y="837802"/>
            <a:ext cx="2061210" cy="504070"/>
          </a:xfrm>
          <a:prstGeom prst="snip2DiagRect">
            <a:avLst/>
          </a:prstGeom>
          <a:solidFill>
            <a:schemeClr val="accent2">
              <a:lumMod val="50000"/>
              <a:alpha val="89018"/>
            </a:schemeClr>
          </a:solidFill>
          <a:ln w="25400">
            <a:noFill/>
            <a:round/>
          </a:ln>
          <a:effectLst>
            <a:reflection blurRad="6350" stA="50000" endA="275" endPos="40000" dist="101600" dir="5400000" sy="-100000" algn="bl" rotWithShape="0"/>
          </a:effectLst>
        </p:spPr>
        <p:txBody>
          <a:bodyPr/>
          <a:lstStyle/>
          <a:p>
            <a:pPr algn="ctr">
              <a:lnSpc>
                <a:spcPct val="150000"/>
              </a:lnSpc>
              <a:buClr>
                <a:schemeClr val="accent6"/>
              </a:buClr>
              <a:buSzPct val="75000"/>
              <a:defRPr/>
            </a:pPr>
            <a:r>
              <a:rPr lang="zh-CN" altLang="en-US" sz="1600" b="1" dirty="0">
                <a:solidFill>
                  <a:schemeClr val="bg1"/>
                </a:solidFill>
                <a:latin typeface="微软雅黑" panose="020B0503020204020204" pitchFamily="34" charset="-122"/>
                <a:ea typeface="微软雅黑" panose="020B0503020204020204" pitchFamily="34" charset="-122"/>
              </a:rPr>
              <a:t>广义股权激励</a:t>
            </a:r>
          </a:p>
        </p:txBody>
      </p:sp>
      <p:sp>
        <p:nvSpPr>
          <p:cNvPr id="9" name="标题 2"/>
          <p:cNvSpPr txBox="1"/>
          <p:nvPr/>
        </p:nvSpPr>
        <p:spPr bwMode="auto">
          <a:xfrm>
            <a:off x="793446" y="185186"/>
            <a:ext cx="8001000" cy="460375"/>
          </a:xfrm>
          <a:prstGeom prst="rect">
            <a:avLst/>
          </a:prstGeom>
          <a:noFill/>
          <a:ln w="9525">
            <a:noFill/>
            <a:miter lim="800000"/>
          </a:ln>
        </p:spPr>
        <p:txBody>
          <a:bodyPr vert="horz" wrap="square" lIns="91440" tIns="45720" rIns="91440" bIns="45720" numCol="1" anchor="b" anchorCtr="0" compatLnSpc="1"/>
          <a:lstStyle>
            <a:lvl1pPr algn="l" rtl="0" eaLnBrk="0" fontAlgn="base" hangingPunct="0">
              <a:spcBef>
                <a:spcPct val="0"/>
              </a:spcBef>
              <a:spcAft>
                <a:spcPct val="0"/>
              </a:spcAft>
              <a:defRPr sz="2000">
                <a:solidFill>
                  <a:schemeClr val="bg1"/>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楷体_GB2312" pitchFamily="49" charset="-122"/>
              </a:defRPr>
            </a:lvl6pPr>
            <a:lvl7pPr marL="914400" algn="l" rtl="0" fontAlgn="base">
              <a:spcBef>
                <a:spcPct val="0"/>
              </a:spcBef>
              <a:spcAft>
                <a:spcPct val="0"/>
              </a:spcAft>
              <a:defRPr sz="2400">
                <a:solidFill>
                  <a:schemeClr val="tx2"/>
                </a:solidFill>
                <a:latin typeface="Arial" panose="020B0604020202020204" pitchFamily="34" charset="0"/>
                <a:ea typeface="楷体_GB2312" pitchFamily="49" charset="-122"/>
              </a:defRPr>
            </a:lvl7pPr>
            <a:lvl8pPr marL="1371600" algn="l" rtl="0" fontAlgn="base">
              <a:spcBef>
                <a:spcPct val="0"/>
              </a:spcBef>
              <a:spcAft>
                <a:spcPct val="0"/>
              </a:spcAft>
              <a:defRPr sz="2400">
                <a:solidFill>
                  <a:schemeClr val="tx2"/>
                </a:solidFill>
                <a:latin typeface="Arial" panose="020B0604020202020204" pitchFamily="34" charset="0"/>
                <a:ea typeface="楷体_GB2312" pitchFamily="49" charset="-122"/>
              </a:defRPr>
            </a:lvl8pPr>
            <a:lvl9pPr marL="1828800" algn="l" rtl="0" fontAlgn="base">
              <a:spcBef>
                <a:spcPct val="0"/>
              </a:spcBef>
              <a:spcAft>
                <a:spcPct val="0"/>
              </a:spcAft>
              <a:defRPr sz="2400">
                <a:solidFill>
                  <a:schemeClr val="tx2"/>
                </a:solidFill>
                <a:latin typeface="Arial" panose="020B0604020202020204" pitchFamily="34" charset="0"/>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rgbClr val="A32122"/>
                </a:solidFill>
                <a:effectLst/>
                <a:uLnTx/>
                <a:uFillTx/>
                <a:latin typeface="微软雅黑" panose="020B0503020204020204" pitchFamily="34" charset="-122"/>
                <a:ea typeface="微软雅黑" panose="020B0503020204020204" pitchFamily="34" charset="-122"/>
                <a:cs typeface="+mj-cs"/>
              </a:rPr>
              <a:t>什么是股权激励？</a:t>
            </a:r>
            <a:endParaRPr kumimoji="0" lang="en-US" altLang="zh-CN" sz="2000" b="1" i="0" u="none" strike="noStrike" kern="0" cap="none" spc="0" normalizeH="0" baseline="0" noProof="0" dirty="0">
              <a:ln>
                <a:noFill/>
              </a:ln>
              <a:solidFill>
                <a:srgbClr val="A32122"/>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1.5 </a:t>
            </a:r>
            <a:r>
              <a:rPr lang="zh-CN" altLang="en-US" b="1" dirty="0" smtClean="0">
                <a:solidFill>
                  <a:srgbClr val="A32122"/>
                </a:solidFill>
              </a:rPr>
              <a:t>选择激励工具</a:t>
            </a:r>
            <a:r>
              <a:rPr lang="en-US" altLang="zh-CN" b="1" dirty="0" smtClean="0">
                <a:solidFill>
                  <a:srgbClr val="A32122"/>
                </a:solidFill>
              </a:rPr>
              <a:t>—</a:t>
            </a:r>
            <a:r>
              <a:rPr lang="zh-CN" altLang="en-US" sz="1600" b="1" dirty="0" smtClean="0">
                <a:solidFill>
                  <a:srgbClr val="A32122"/>
                </a:solidFill>
              </a:rPr>
              <a:t>网宿科技</a:t>
            </a:r>
            <a:endParaRPr lang="zh-CN" altLang="en-US" sz="1600" b="1" dirty="0">
              <a:solidFill>
                <a:srgbClr val="A32122"/>
              </a:solidFill>
            </a:endParaRPr>
          </a:p>
        </p:txBody>
      </p:sp>
      <p:graphicFrame>
        <p:nvGraphicFramePr>
          <p:cNvPr id="7" name="图表 6"/>
          <p:cNvGraphicFramePr>
            <a:graphicFrameLocks/>
          </p:cNvGraphicFramePr>
          <p:nvPr>
            <p:extLst/>
          </p:nvPr>
        </p:nvGraphicFramePr>
        <p:xfrm>
          <a:off x="611450" y="769210"/>
          <a:ext cx="7777080" cy="2376330"/>
        </p:xfrm>
        <a:graphic>
          <a:graphicData uri="http://schemas.openxmlformats.org/drawingml/2006/chart">
            <c:chart xmlns:c="http://schemas.openxmlformats.org/drawingml/2006/chart" xmlns:r="http://schemas.openxmlformats.org/officeDocument/2006/relationships" r:id="rId2"/>
          </a:graphicData>
        </a:graphic>
      </p:graphicFrame>
      <p:sp>
        <p:nvSpPr>
          <p:cNvPr id="12" name="下箭头 11"/>
          <p:cNvSpPr/>
          <p:nvPr/>
        </p:nvSpPr>
        <p:spPr bwMode="auto">
          <a:xfrm flipH="1">
            <a:off x="1691600" y="1528367"/>
            <a:ext cx="71938" cy="806376"/>
          </a:xfrm>
          <a:prstGeom prst="downArrow">
            <a:avLst/>
          </a:prstGeom>
          <a:solidFill>
            <a:schemeClr val="accent2"/>
          </a:solidFill>
          <a:ln>
            <a:solidFill>
              <a:srgbClr val="C00000"/>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zh-CN"/>
          </a:p>
        </p:txBody>
      </p:sp>
      <p:sp>
        <p:nvSpPr>
          <p:cNvPr id="13" name="下箭头 12"/>
          <p:cNvSpPr/>
          <p:nvPr/>
        </p:nvSpPr>
        <p:spPr bwMode="auto">
          <a:xfrm flipH="1">
            <a:off x="2376840" y="1540547"/>
            <a:ext cx="71938" cy="806376"/>
          </a:xfrm>
          <a:prstGeom prst="downArrow">
            <a:avLst/>
          </a:prstGeom>
          <a:solidFill>
            <a:schemeClr val="accent2"/>
          </a:solidFill>
          <a:ln>
            <a:solidFill>
              <a:srgbClr val="C00000"/>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zh-CN"/>
          </a:p>
        </p:txBody>
      </p:sp>
      <p:sp>
        <p:nvSpPr>
          <p:cNvPr id="15" name="下箭头 14"/>
          <p:cNvSpPr/>
          <p:nvPr/>
        </p:nvSpPr>
        <p:spPr bwMode="auto">
          <a:xfrm flipH="1">
            <a:off x="5768462" y="1087136"/>
            <a:ext cx="71938" cy="394687"/>
          </a:xfrm>
          <a:prstGeom prst="downArrow">
            <a:avLst/>
          </a:prstGeom>
          <a:solidFill>
            <a:schemeClr val="accent2"/>
          </a:solidFill>
          <a:ln>
            <a:solidFill>
              <a:srgbClr val="C00000"/>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zh-CN"/>
          </a:p>
        </p:txBody>
      </p:sp>
      <p:sp>
        <p:nvSpPr>
          <p:cNvPr id="16" name="下箭头 15"/>
          <p:cNvSpPr/>
          <p:nvPr/>
        </p:nvSpPr>
        <p:spPr bwMode="auto">
          <a:xfrm flipH="1">
            <a:off x="4572000" y="1159204"/>
            <a:ext cx="71938" cy="806376"/>
          </a:xfrm>
          <a:prstGeom prst="downArrow">
            <a:avLst/>
          </a:prstGeom>
          <a:solidFill>
            <a:schemeClr val="accent2"/>
          </a:solidFill>
          <a:ln>
            <a:solidFill>
              <a:srgbClr val="C00000"/>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zh-CN"/>
          </a:p>
        </p:txBody>
      </p:sp>
      <p:sp>
        <p:nvSpPr>
          <p:cNvPr id="19" name="下箭头 18"/>
          <p:cNvSpPr/>
          <p:nvPr/>
        </p:nvSpPr>
        <p:spPr bwMode="auto">
          <a:xfrm flipH="1">
            <a:off x="7426787" y="1087137"/>
            <a:ext cx="72000" cy="600356"/>
          </a:xfrm>
          <a:prstGeom prst="downArrow">
            <a:avLst/>
          </a:prstGeom>
          <a:solidFill>
            <a:schemeClr val="accent2"/>
          </a:solidFill>
          <a:ln>
            <a:solidFill>
              <a:srgbClr val="C00000"/>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zh-CN"/>
          </a:p>
        </p:txBody>
      </p:sp>
      <p:sp>
        <p:nvSpPr>
          <p:cNvPr id="20" name="下箭头 19"/>
          <p:cNvSpPr/>
          <p:nvPr/>
        </p:nvSpPr>
        <p:spPr bwMode="auto">
          <a:xfrm flipH="1" flipV="1">
            <a:off x="6339062" y="1714034"/>
            <a:ext cx="72000" cy="441527"/>
          </a:xfrm>
          <a:prstGeom prst="downArrow">
            <a:avLst/>
          </a:prstGeom>
          <a:solidFill>
            <a:schemeClr val="accent2"/>
          </a:solidFill>
          <a:ln>
            <a:solidFill>
              <a:srgbClr val="C00000"/>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zh-CN"/>
          </a:p>
        </p:txBody>
      </p:sp>
      <p:sp>
        <p:nvSpPr>
          <p:cNvPr id="21" name="下箭头 20"/>
          <p:cNvSpPr/>
          <p:nvPr/>
        </p:nvSpPr>
        <p:spPr bwMode="auto">
          <a:xfrm flipH="1">
            <a:off x="7884460" y="1119992"/>
            <a:ext cx="72000" cy="600356"/>
          </a:xfrm>
          <a:prstGeom prst="downArrow">
            <a:avLst/>
          </a:prstGeom>
          <a:solidFill>
            <a:schemeClr val="accent2"/>
          </a:solidFill>
          <a:ln>
            <a:solidFill>
              <a:srgbClr val="C00000"/>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zh-CN"/>
          </a:p>
        </p:txBody>
      </p:sp>
      <p:pic>
        <p:nvPicPr>
          <p:cNvPr id="22" name="图片 21"/>
          <p:cNvPicPr>
            <a:picLocks noChangeAspect="1"/>
          </p:cNvPicPr>
          <p:nvPr/>
        </p:nvPicPr>
        <p:blipFill>
          <a:blip r:embed="rId3" cstate="print"/>
          <a:stretch>
            <a:fillRect/>
          </a:stretch>
        </p:blipFill>
        <p:spPr>
          <a:xfrm>
            <a:off x="4793946" y="3250006"/>
            <a:ext cx="3061365" cy="1740030"/>
          </a:xfrm>
          <a:prstGeom prst="rect">
            <a:avLst/>
          </a:prstGeom>
        </p:spPr>
      </p:pic>
      <p:pic>
        <p:nvPicPr>
          <p:cNvPr id="23" name="图片 22"/>
          <p:cNvPicPr>
            <a:picLocks noChangeAspect="1"/>
          </p:cNvPicPr>
          <p:nvPr/>
        </p:nvPicPr>
        <p:blipFill>
          <a:blip r:embed="rId4" cstate="print"/>
          <a:stretch>
            <a:fillRect/>
          </a:stretch>
        </p:blipFill>
        <p:spPr>
          <a:xfrm>
            <a:off x="1115520" y="3145540"/>
            <a:ext cx="3046379" cy="1712238"/>
          </a:xfrm>
          <a:prstGeom prst="rect">
            <a:avLst/>
          </a:prstGeom>
        </p:spPr>
      </p:pic>
      <p:sp>
        <p:nvSpPr>
          <p:cNvPr id="24" name="文本框 23"/>
          <p:cNvSpPr txBox="1"/>
          <p:nvPr/>
        </p:nvSpPr>
        <p:spPr>
          <a:xfrm>
            <a:off x="1248485" y="1287287"/>
            <a:ext cx="1081331" cy="200055"/>
          </a:xfrm>
          <a:prstGeom prst="rect">
            <a:avLst/>
          </a:prstGeom>
          <a:noFill/>
        </p:spPr>
        <p:txBody>
          <a:bodyPr wrap="square" rtlCol="0">
            <a:spAutoFit/>
          </a:bodyPr>
          <a:lstStyle/>
          <a:p>
            <a:r>
              <a:rPr lang="zh-CN" altLang="en-US" sz="700" dirty="0" smtClean="0">
                <a:latin typeface="微软雅黑" panose="020B0503020204020204" pitchFamily="34" charset="-122"/>
                <a:ea typeface="微软雅黑" panose="020B0503020204020204" pitchFamily="34" charset="-122"/>
              </a:rPr>
              <a:t>第一期期权激励计划</a:t>
            </a:r>
            <a:endParaRPr lang="zh-CN" altLang="en-US" sz="700"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2267680" y="1287286"/>
            <a:ext cx="1081331" cy="200055"/>
          </a:xfrm>
          <a:prstGeom prst="rect">
            <a:avLst/>
          </a:prstGeom>
          <a:noFill/>
        </p:spPr>
        <p:txBody>
          <a:bodyPr wrap="square" rtlCol="0">
            <a:spAutoFit/>
          </a:bodyPr>
          <a:lstStyle/>
          <a:p>
            <a:r>
              <a:rPr lang="zh-CN" altLang="en-US" sz="700" dirty="0" smtClean="0">
                <a:latin typeface="微软雅黑" panose="020B0503020204020204" pitchFamily="34" charset="-122"/>
                <a:ea typeface="微软雅黑" panose="020B0503020204020204" pitchFamily="34" charset="-122"/>
              </a:rPr>
              <a:t>第二期期权激励计划</a:t>
            </a:r>
            <a:endParaRPr lang="zh-CN" altLang="en-US" sz="7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834458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1.5 </a:t>
            </a:r>
            <a:r>
              <a:rPr lang="zh-CN" altLang="en-US" b="1" dirty="0" smtClean="0">
                <a:solidFill>
                  <a:srgbClr val="A32122"/>
                </a:solidFill>
              </a:rPr>
              <a:t>选择</a:t>
            </a:r>
            <a:r>
              <a:rPr lang="zh-CN" altLang="en-US" b="1" dirty="0">
                <a:solidFill>
                  <a:srgbClr val="A32122"/>
                </a:solidFill>
              </a:rPr>
              <a:t>激励</a:t>
            </a:r>
            <a:r>
              <a:rPr lang="zh-CN" altLang="en-US" b="1" dirty="0" smtClean="0">
                <a:solidFill>
                  <a:srgbClr val="A32122"/>
                </a:solidFill>
              </a:rPr>
              <a:t>工具</a:t>
            </a:r>
            <a:r>
              <a:rPr lang="en-US" altLang="zh-CN" sz="1600" b="1" dirty="0" smtClean="0">
                <a:solidFill>
                  <a:srgbClr val="A32122"/>
                </a:solidFill>
              </a:rPr>
              <a:t>—</a:t>
            </a:r>
            <a:r>
              <a:rPr lang="zh-CN" altLang="en-US" sz="1600" b="1" dirty="0">
                <a:solidFill>
                  <a:srgbClr val="A32122"/>
                </a:solidFill>
              </a:rPr>
              <a:t>网宿科技</a:t>
            </a:r>
          </a:p>
        </p:txBody>
      </p:sp>
      <p:graphicFrame>
        <p:nvGraphicFramePr>
          <p:cNvPr id="6" name="表格 5"/>
          <p:cNvGraphicFramePr>
            <a:graphicFrameLocks noGrp="1"/>
          </p:cNvGraphicFramePr>
          <p:nvPr>
            <p:extLst/>
          </p:nvPr>
        </p:nvGraphicFramePr>
        <p:xfrm>
          <a:off x="395420" y="841221"/>
          <a:ext cx="8281150" cy="4117966"/>
        </p:xfrm>
        <a:graphic>
          <a:graphicData uri="http://schemas.openxmlformats.org/drawingml/2006/table">
            <a:tbl>
              <a:tblPr firstRow="1" bandRow="1">
                <a:tableStyleId>{21E4AEA4-8DFA-4A89-87EB-49C32662AFE0}</a:tableStyleId>
              </a:tblPr>
              <a:tblGrid>
                <a:gridCol w="1008140">
                  <a:extLst>
                    <a:ext uri="{9D8B030D-6E8A-4147-A177-3AD203B41FA5}">
                      <a16:colId xmlns="" xmlns:a16="http://schemas.microsoft.com/office/drawing/2014/main" val="20000"/>
                    </a:ext>
                  </a:extLst>
                </a:gridCol>
                <a:gridCol w="1008140">
                  <a:extLst>
                    <a:ext uri="{9D8B030D-6E8A-4147-A177-3AD203B41FA5}">
                      <a16:colId xmlns="" xmlns:a16="http://schemas.microsoft.com/office/drawing/2014/main" val="20001"/>
                    </a:ext>
                  </a:extLst>
                </a:gridCol>
                <a:gridCol w="495088">
                  <a:extLst>
                    <a:ext uri="{9D8B030D-6E8A-4147-A177-3AD203B41FA5}">
                      <a16:colId xmlns="" xmlns:a16="http://schemas.microsoft.com/office/drawing/2014/main" val="20002"/>
                    </a:ext>
                  </a:extLst>
                </a:gridCol>
                <a:gridCol w="1838680">
                  <a:extLst>
                    <a:ext uri="{9D8B030D-6E8A-4147-A177-3AD203B41FA5}">
                      <a16:colId xmlns="" xmlns:a16="http://schemas.microsoft.com/office/drawing/2014/main" val="20003"/>
                    </a:ext>
                  </a:extLst>
                </a:gridCol>
                <a:gridCol w="986609">
                  <a:extLst>
                    <a:ext uri="{9D8B030D-6E8A-4147-A177-3AD203B41FA5}">
                      <a16:colId xmlns="" xmlns:a16="http://schemas.microsoft.com/office/drawing/2014/main" val="20004"/>
                    </a:ext>
                  </a:extLst>
                </a:gridCol>
                <a:gridCol w="1210838">
                  <a:extLst>
                    <a:ext uri="{9D8B030D-6E8A-4147-A177-3AD203B41FA5}">
                      <a16:colId xmlns="" xmlns:a16="http://schemas.microsoft.com/office/drawing/2014/main" val="20005"/>
                    </a:ext>
                  </a:extLst>
                </a:gridCol>
                <a:gridCol w="1733655">
                  <a:extLst>
                    <a:ext uri="{9D8B030D-6E8A-4147-A177-3AD203B41FA5}">
                      <a16:colId xmlns="" xmlns:a16="http://schemas.microsoft.com/office/drawing/2014/main" val="20006"/>
                    </a:ext>
                  </a:extLst>
                </a:gridCol>
              </a:tblGrid>
              <a:tr h="261070">
                <a:tc>
                  <a:txBody>
                    <a:bodyPr/>
                    <a:lstStyle/>
                    <a:p>
                      <a:pPr algn="ctr"/>
                      <a:r>
                        <a:rPr lang="zh-CN" altLang="en-US" sz="1100" b="1" dirty="0">
                          <a:latin typeface="微软雅黑" panose="020B0503020204020204" pitchFamily="34" charset="-122"/>
                          <a:ea typeface="微软雅黑" panose="020B0503020204020204" pitchFamily="34" charset="-122"/>
                        </a:rPr>
                        <a:t>推出时间</a:t>
                      </a:r>
                    </a:p>
                  </a:txBody>
                  <a:tcPr anchor="ctr">
                    <a:solidFill>
                      <a:schemeClr val="accent6">
                        <a:lumMod val="50000"/>
                      </a:schemeClr>
                    </a:solidFill>
                  </a:tcPr>
                </a:tc>
                <a:tc>
                  <a:txBody>
                    <a:bodyPr/>
                    <a:lstStyle/>
                    <a:p>
                      <a:pPr algn="ctr"/>
                      <a:r>
                        <a:rPr lang="zh-CN" altLang="en-US" sz="1100" b="1" dirty="0">
                          <a:latin typeface="微软雅黑" panose="020B0503020204020204" pitchFamily="34" charset="-122"/>
                          <a:ea typeface="微软雅黑" panose="020B0503020204020204" pitchFamily="34" charset="-122"/>
                        </a:rPr>
                        <a:t>工具</a:t>
                      </a:r>
                    </a:p>
                  </a:txBody>
                  <a:tcPr anchor="ctr">
                    <a:solidFill>
                      <a:schemeClr val="accent6">
                        <a:lumMod val="50000"/>
                      </a:schemeClr>
                    </a:solidFill>
                  </a:tcPr>
                </a:tc>
                <a:tc>
                  <a:txBody>
                    <a:bodyPr/>
                    <a:lstStyle/>
                    <a:p>
                      <a:pPr algn="ctr"/>
                      <a:r>
                        <a:rPr lang="zh-CN" altLang="en-US" sz="1100" b="1" dirty="0">
                          <a:latin typeface="微软雅黑" panose="020B0503020204020204" pitchFamily="34" charset="-122"/>
                          <a:ea typeface="微软雅黑" panose="020B0503020204020204" pitchFamily="34" charset="-122"/>
                        </a:rPr>
                        <a:t>来源</a:t>
                      </a:r>
                    </a:p>
                  </a:txBody>
                  <a:tcPr anchor="ctr">
                    <a:solidFill>
                      <a:schemeClr val="accent6">
                        <a:lumMod val="50000"/>
                      </a:schemeClr>
                    </a:solidFill>
                  </a:tcPr>
                </a:tc>
                <a:tc>
                  <a:txBody>
                    <a:bodyPr/>
                    <a:lstStyle/>
                    <a:p>
                      <a:pPr algn="ctr"/>
                      <a:r>
                        <a:rPr lang="zh-CN" altLang="en-US" sz="1100" b="1" dirty="0">
                          <a:latin typeface="微软雅黑" panose="020B0503020204020204" pitchFamily="34" charset="-122"/>
                          <a:ea typeface="微软雅黑" panose="020B0503020204020204" pitchFamily="34" charset="-122"/>
                        </a:rPr>
                        <a:t>规模</a:t>
                      </a:r>
                    </a:p>
                  </a:txBody>
                  <a:tcPr anchor="ctr">
                    <a:solidFill>
                      <a:schemeClr val="accent6">
                        <a:lumMod val="50000"/>
                      </a:schemeClr>
                    </a:solidFill>
                  </a:tcPr>
                </a:tc>
                <a:tc>
                  <a:txBody>
                    <a:bodyPr/>
                    <a:lstStyle/>
                    <a:p>
                      <a:pPr algn="ctr"/>
                      <a:r>
                        <a:rPr lang="zh-CN" altLang="en-US" sz="1100" b="1" dirty="0">
                          <a:latin typeface="微软雅黑" panose="020B0503020204020204" pitchFamily="34" charset="-122"/>
                          <a:ea typeface="微软雅黑" panose="020B0503020204020204" pitchFamily="34" charset="-122"/>
                        </a:rPr>
                        <a:t>激励对象</a:t>
                      </a:r>
                    </a:p>
                  </a:txBody>
                  <a:tcPr anchor="ctr">
                    <a:solidFill>
                      <a:schemeClr val="accent6">
                        <a:lumMod val="50000"/>
                      </a:schemeClr>
                    </a:solidFill>
                  </a:tcPr>
                </a:tc>
                <a:tc>
                  <a:txBody>
                    <a:bodyPr/>
                    <a:lstStyle/>
                    <a:p>
                      <a:pPr algn="ctr"/>
                      <a:r>
                        <a:rPr lang="zh-CN" altLang="en-US" sz="1100" b="1" dirty="0">
                          <a:latin typeface="微软雅黑" panose="020B0503020204020204" pitchFamily="34" charset="-122"/>
                          <a:ea typeface="微软雅黑" panose="020B0503020204020204" pitchFamily="34" charset="-122"/>
                        </a:rPr>
                        <a:t>行权</a:t>
                      </a:r>
                      <a:r>
                        <a:rPr lang="en-US" altLang="zh-CN" sz="1100" b="1" dirty="0">
                          <a:latin typeface="微软雅黑" panose="020B0503020204020204" pitchFamily="34" charset="-122"/>
                          <a:ea typeface="微软雅黑" panose="020B0503020204020204" pitchFamily="34" charset="-122"/>
                        </a:rPr>
                        <a:t>/</a:t>
                      </a:r>
                      <a:r>
                        <a:rPr lang="zh-CN" altLang="en-US" sz="1100" b="1" dirty="0">
                          <a:latin typeface="微软雅黑" panose="020B0503020204020204" pitchFamily="34" charset="-122"/>
                          <a:ea typeface="微软雅黑" panose="020B0503020204020204" pitchFamily="34" charset="-122"/>
                        </a:rPr>
                        <a:t>授予价格</a:t>
                      </a:r>
                    </a:p>
                  </a:txBody>
                  <a:tcPr anchor="ctr">
                    <a:solidFill>
                      <a:schemeClr val="accent6">
                        <a:lumMod val="50000"/>
                      </a:schemeClr>
                    </a:solidFill>
                  </a:tcPr>
                </a:tc>
                <a:tc>
                  <a:txBody>
                    <a:bodyPr/>
                    <a:lstStyle/>
                    <a:p>
                      <a:pPr algn="ctr"/>
                      <a:r>
                        <a:rPr lang="zh-CN" altLang="en-US" sz="1100" b="1" dirty="0">
                          <a:latin typeface="微软雅黑" panose="020B0503020204020204" pitchFamily="34" charset="-122"/>
                          <a:ea typeface="微软雅黑" panose="020B0503020204020204" pitchFamily="34" charset="-122"/>
                        </a:rPr>
                        <a:t>行权</a:t>
                      </a:r>
                      <a:r>
                        <a:rPr lang="en-US" altLang="zh-CN" sz="1100" b="1" dirty="0">
                          <a:latin typeface="微软雅黑" panose="020B0503020204020204" pitchFamily="34" charset="-122"/>
                          <a:ea typeface="微软雅黑" panose="020B0503020204020204" pitchFamily="34" charset="-122"/>
                        </a:rPr>
                        <a:t>/</a:t>
                      </a:r>
                      <a:r>
                        <a:rPr lang="zh-CN" altLang="en-US" sz="1100" b="1" dirty="0">
                          <a:latin typeface="微软雅黑" panose="020B0503020204020204" pitchFamily="34" charset="-122"/>
                          <a:ea typeface="微软雅黑" panose="020B0503020204020204" pitchFamily="34" charset="-122"/>
                        </a:rPr>
                        <a:t>解锁比例</a:t>
                      </a:r>
                    </a:p>
                  </a:txBody>
                  <a:tcPr anchor="ctr">
                    <a:solidFill>
                      <a:schemeClr val="accent6">
                        <a:lumMod val="50000"/>
                      </a:schemeClr>
                    </a:solidFill>
                  </a:tcPr>
                </a:tc>
                <a:extLst>
                  <a:ext uri="{0D108BD9-81ED-4DB2-BD59-A6C34878D82A}">
                    <a16:rowId xmlns="" xmlns:a16="http://schemas.microsoft.com/office/drawing/2014/main" val="10000"/>
                  </a:ext>
                </a:extLst>
              </a:tr>
              <a:tr h="554676">
                <a:tc>
                  <a:txBody>
                    <a:bodyPr/>
                    <a:lstStyle/>
                    <a:p>
                      <a:pPr algn="ctr"/>
                      <a:r>
                        <a:rPr lang="en-US" altLang="zh-CN" sz="1200" dirty="0" smtClean="0">
                          <a:latin typeface="华文楷体" panose="02010600040101010101" pitchFamily="2" charset="-122"/>
                          <a:ea typeface="华文楷体" panose="02010600040101010101" pitchFamily="2" charset="-122"/>
                        </a:rPr>
                        <a:t>2011</a:t>
                      </a:r>
                      <a:r>
                        <a:rPr lang="zh-CN" altLang="en-US" sz="1200" dirty="0" smtClean="0">
                          <a:latin typeface="华文楷体" panose="02010600040101010101" pitchFamily="2" charset="-122"/>
                          <a:ea typeface="华文楷体" panose="02010600040101010101" pitchFamily="2" charset="-122"/>
                        </a:rPr>
                        <a:t>年</a:t>
                      </a:r>
                      <a:r>
                        <a:rPr lang="en-US" altLang="zh-CN" sz="1200" dirty="0" smtClean="0">
                          <a:latin typeface="华文楷体" panose="02010600040101010101" pitchFamily="2" charset="-122"/>
                          <a:ea typeface="华文楷体" panose="02010600040101010101" pitchFamily="2" charset="-122"/>
                        </a:rPr>
                        <a:t>7</a:t>
                      </a:r>
                      <a:r>
                        <a:rPr lang="zh-CN" altLang="en-US" sz="1200" dirty="0" smtClean="0">
                          <a:latin typeface="华文楷体" panose="02010600040101010101" pitchFamily="2" charset="-122"/>
                          <a:ea typeface="华文楷体" panose="02010600040101010101" pitchFamily="2" charset="-122"/>
                        </a:rPr>
                        <a:t>月</a:t>
                      </a:r>
                      <a:endParaRPr lang="zh-CN" altLang="en-US" sz="1200" dirty="0">
                        <a:latin typeface="华文楷体" panose="02010600040101010101" pitchFamily="2" charset="-122"/>
                        <a:ea typeface="华文楷体" panose="02010600040101010101" pitchFamily="2" charset="-122"/>
                      </a:endParaRPr>
                    </a:p>
                  </a:txBody>
                  <a:tcPr anchor="ctr"/>
                </a:tc>
                <a:tc>
                  <a:txBody>
                    <a:bodyPr/>
                    <a:lstStyle/>
                    <a:p>
                      <a:pPr algn="ctr"/>
                      <a:r>
                        <a:rPr lang="zh-CN" altLang="en-US" sz="1200" dirty="0">
                          <a:latin typeface="华文楷体" panose="02010600040101010101" pitchFamily="2" charset="-122"/>
                          <a:ea typeface="华文楷体" panose="02010600040101010101" pitchFamily="2" charset="-122"/>
                        </a:rPr>
                        <a:t>股票期权</a:t>
                      </a:r>
                    </a:p>
                  </a:txBody>
                  <a:tcPr anchor="ctr"/>
                </a:tc>
                <a:tc>
                  <a:txBody>
                    <a:bodyPr/>
                    <a:lstStyle/>
                    <a:p>
                      <a:pPr algn="ctr"/>
                      <a:r>
                        <a:rPr lang="zh-CN" altLang="en-US" sz="1200" dirty="0">
                          <a:latin typeface="华文楷体" panose="02010600040101010101" pitchFamily="2" charset="-122"/>
                          <a:ea typeface="华文楷体" panose="02010600040101010101" pitchFamily="2" charset="-122"/>
                        </a:rPr>
                        <a:t>定增</a:t>
                      </a:r>
                    </a:p>
                  </a:txBody>
                  <a:tcPr anchor="ctr"/>
                </a:tc>
                <a:tc>
                  <a:txBody>
                    <a:bodyPr/>
                    <a:lstStyle/>
                    <a:p>
                      <a:pPr algn="ctr"/>
                      <a:r>
                        <a:rPr lang="en-US" altLang="zh-CN" sz="1200" dirty="0">
                          <a:latin typeface="华文楷体" panose="02010600040101010101" pitchFamily="2" charset="-122"/>
                          <a:ea typeface="华文楷体" panose="02010600040101010101" pitchFamily="2" charset="-122"/>
                        </a:rPr>
                        <a:t>500</a:t>
                      </a:r>
                      <a:r>
                        <a:rPr lang="zh-CN" altLang="en-US" sz="1200" dirty="0">
                          <a:latin typeface="华文楷体" panose="02010600040101010101" pitchFamily="2" charset="-122"/>
                          <a:ea typeface="华文楷体" panose="02010600040101010101" pitchFamily="2" charset="-122"/>
                        </a:rPr>
                        <a:t>万股占总股本</a:t>
                      </a:r>
                      <a:r>
                        <a:rPr lang="en-US" altLang="zh-CN" sz="1200" dirty="0">
                          <a:latin typeface="华文楷体" panose="02010600040101010101" pitchFamily="2" charset="-122"/>
                          <a:ea typeface="华文楷体" panose="02010600040101010101" pitchFamily="2" charset="-122"/>
                        </a:rPr>
                        <a:t>3.242%</a:t>
                      </a:r>
                      <a:r>
                        <a:rPr lang="zh-CN" altLang="en-US" sz="1200" dirty="0">
                          <a:latin typeface="华文楷体" panose="02010600040101010101" pitchFamily="2" charset="-122"/>
                          <a:ea typeface="华文楷体" panose="02010600040101010101" pitchFamily="2" charset="-122"/>
                        </a:rPr>
                        <a:t>，预留</a:t>
                      </a:r>
                      <a:r>
                        <a:rPr lang="en-US" altLang="zh-CN" sz="1200" dirty="0">
                          <a:latin typeface="华文楷体" panose="02010600040101010101" pitchFamily="2" charset="-122"/>
                          <a:ea typeface="华文楷体" panose="02010600040101010101" pitchFamily="2" charset="-122"/>
                        </a:rPr>
                        <a:t>50</a:t>
                      </a:r>
                      <a:r>
                        <a:rPr lang="zh-CN" altLang="en-US" sz="1200" dirty="0">
                          <a:latin typeface="华文楷体" panose="02010600040101010101" pitchFamily="2" charset="-122"/>
                          <a:ea typeface="华文楷体" panose="02010600040101010101" pitchFamily="2" charset="-122"/>
                        </a:rPr>
                        <a:t>万份，占拟授予总数的</a:t>
                      </a:r>
                      <a:r>
                        <a:rPr lang="en-US" altLang="zh-CN" sz="1200" dirty="0">
                          <a:latin typeface="华文楷体" panose="02010600040101010101" pitchFamily="2" charset="-122"/>
                          <a:ea typeface="华文楷体" panose="02010600040101010101" pitchFamily="2" charset="-122"/>
                        </a:rPr>
                        <a:t>9.09%</a:t>
                      </a:r>
                      <a:endParaRPr lang="zh-CN" altLang="en-US" sz="1200"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a:txBody>
                  <a:tcPr anchor="ctr"/>
                </a:tc>
                <a:tc>
                  <a:txBody>
                    <a:bodyPr/>
                    <a:lstStyle/>
                    <a:p>
                      <a:pPr algn="ctr"/>
                      <a:r>
                        <a:rPr lang="en-US" altLang="zh-CN" sz="1200" dirty="0">
                          <a:latin typeface="华文楷体" panose="02010600040101010101" pitchFamily="2" charset="-122"/>
                          <a:ea typeface="华文楷体" panose="02010600040101010101" pitchFamily="2" charset="-122"/>
                        </a:rPr>
                        <a:t>121</a:t>
                      </a:r>
                      <a:r>
                        <a:rPr lang="zh-CN" altLang="en-US" sz="1200" dirty="0">
                          <a:latin typeface="华文楷体" panose="02010600040101010101" pitchFamily="2" charset="-122"/>
                          <a:ea typeface="华文楷体" panose="02010600040101010101" pitchFamily="2" charset="-122"/>
                        </a:rPr>
                        <a:t>人</a:t>
                      </a:r>
                      <a:endParaRPr lang="en-US" altLang="zh-CN" sz="1200" dirty="0">
                        <a:latin typeface="华文楷体" panose="02010600040101010101" pitchFamily="2" charset="-122"/>
                        <a:ea typeface="华文楷体" panose="02010600040101010101" pitchFamily="2" charset="-122"/>
                      </a:endParaRPr>
                    </a:p>
                    <a:p>
                      <a:pPr algn="ctr"/>
                      <a:r>
                        <a:rPr lang="zh-CN" altLang="en-US" sz="1200" dirty="0">
                          <a:latin typeface="华文楷体" panose="02010600040101010101" pitchFamily="2" charset="-122"/>
                          <a:ea typeface="华文楷体" panose="02010600040101010101" pitchFamily="2" charset="-122"/>
                        </a:rPr>
                        <a:t>（董高</a:t>
                      </a:r>
                      <a:r>
                        <a:rPr lang="en-US" altLang="zh-CN" sz="1200" dirty="0">
                          <a:latin typeface="华文楷体" panose="02010600040101010101" pitchFamily="2" charset="-122"/>
                          <a:ea typeface="华文楷体" panose="02010600040101010101" pitchFamily="2" charset="-122"/>
                        </a:rPr>
                        <a:t>1</a:t>
                      </a:r>
                      <a:r>
                        <a:rPr lang="zh-CN" altLang="en-US" sz="1200" dirty="0">
                          <a:latin typeface="华文楷体" panose="02010600040101010101" pitchFamily="2" charset="-122"/>
                          <a:ea typeface="华文楷体" panose="02010600040101010101" pitchFamily="2" charset="-122"/>
                        </a:rPr>
                        <a:t>人）</a:t>
                      </a:r>
                    </a:p>
                  </a:txBody>
                  <a:tcPr anchor="ctr"/>
                </a:tc>
                <a:tc>
                  <a:txBody>
                    <a:bodyPr/>
                    <a:lstStyle/>
                    <a:p>
                      <a:pPr algn="ctr"/>
                      <a:r>
                        <a:rPr lang="en-US" altLang="zh-CN" sz="1200" dirty="0">
                          <a:latin typeface="华文楷体" panose="02010600040101010101" pitchFamily="2" charset="-122"/>
                          <a:ea typeface="华文楷体" panose="02010600040101010101" pitchFamily="2" charset="-122"/>
                        </a:rPr>
                        <a:t>19.00</a:t>
                      </a:r>
                      <a:r>
                        <a:rPr lang="zh-CN" altLang="en-US" sz="1200" dirty="0">
                          <a:latin typeface="华文楷体" panose="02010600040101010101" pitchFamily="2" charset="-122"/>
                          <a:ea typeface="华文楷体" panose="02010600040101010101" pitchFamily="2" charset="-122"/>
                        </a:rPr>
                        <a:t>元</a:t>
                      </a:r>
                      <a:r>
                        <a:rPr lang="en-US" altLang="zh-CN" sz="1200" dirty="0">
                          <a:latin typeface="华文楷体" panose="02010600040101010101" pitchFamily="2" charset="-122"/>
                          <a:ea typeface="华文楷体" panose="02010600040101010101" pitchFamily="2" charset="-122"/>
                        </a:rPr>
                        <a:t>/</a:t>
                      </a:r>
                      <a:r>
                        <a:rPr lang="zh-CN" altLang="en-US" sz="1200" dirty="0">
                          <a:latin typeface="华文楷体" panose="02010600040101010101" pitchFamily="2" charset="-122"/>
                          <a:ea typeface="华文楷体" panose="02010600040101010101" pitchFamily="2" charset="-122"/>
                        </a:rPr>
                        <a:t>份</a:t>
                      </a:r>
                      <a:endParaRPr lang="en-US" altLang="zh-CN" sz="1200" dirty="0">
                        <a:latin typeface="华文楷体" panose="02010600040101010101" pitchFamily="2" charset="-122"/>
                        <a:ea typeface="华文楷体" panose="02010600040101010101" pitchFamily="2" charset="-122"/>
                      </a:endParaRPr>
                    </a:p>
                  </a:txBody>
                  <a:tcPr anchor="ctr"/>
                </a:tc>
                <a:tc>
                  <a:txBody>
                    <a:bodyPr/>
                    <a:lstStyle/>
                    <a:p>
                      <a:pPr algn="ctr"/>
                      <a:r>
                        <a:rPr lang="en-US" altLang="zh-CN" sz="1200" dirty="0">
                          <a:latin typeface="华文楷体" panose="02010600040101010101" pitchFamily="2" charset="-122"/>
                          <a:ea typeface="华文楷体" panose="02010600040101010101" pitchFamily="2" charset="-122"/>
                        </a:rPr>
                        <a:t>25%</a:t>
                      </a:r>
                      <a:r>
                        <a:rPr lang="zh-CN" altLang="en-US" sz="1200" dirty="0">
                          <a:latin typeface="华文楷体" panose="02010600040101010101" pitchFamily="2" charset="-122"/>
                          <a:ea typeface="华文楷体" panose="02010600040101010101" pitchFamily="2" charset="-122"/>
                        </a:rPr>
                        <a:t>、</a:t>
                      </a:r>
                      <a:r>
                        <a:rPr lang="en-US" altLang="zh-CN" sz="1200" dirty="0">
                          <a:latin typeface="华文楷体" panose="02010600040101010101" pitchFamily="2" charset="-122"/>
                          <a:ea typeface="华文楷体" panose="02010600040101010101" pitchFamily="2" charset="-122"/>
                        </a:rPr>
                        <a:t>25%</a:t>
                      </a:r>
                      <a:r>
                        <a:rPr lang="zh-CN" altLang="en-US" sz="1200" dirty="0">
                          <a:latin typeface="华文楷体" panose="02010600040101010101" pitchFamily="2" charset="-122"/>
                          <a:ea typeface="华文楷体" panose="02010600040101010101" pitchFamily="2" charset="-122"/>
                        </a:rPr>
                        <a:t>、</a:t>
                      </a:r>
                      <a:r>
                        <a:rPr lang="en-US" altLang="zh-CN" sz="1200" dirty="0">
                          <a:latin typeface="华文楷体" panose="02010600040101010101" pitchFamily="2" charset="-122"/>
                          <a:ea typeface="华文楷体" panose="02010600040101010101" pitchFamily="2" charset="-122"/>
                        </a:rPr>
                        <a:t>25%</a:t>
                      </a:r>
                      <a:r>
                        <a:rPr lang="zh-CN" altLang="en-US" sz="1200" dirty="0">
                          <a:latin typeface="华文楷体" panose="02010600040101010101" pitchFamily="2" charset="-122"/>
                          <a:ea typeface="华文楷体" panose="02010600040101010101" pitchFamily="2" charset="-122"/>
                        </a:rPr>
                        <a:t>、</a:t>
                      </a:r>
                      <a:r>
                        <a:rPr lang="en-US" altLang="zh-CN" sz="1200" dirty="0">
                          <a:latin typeface="华文楷体" panose="02010600040101010101" pitchFamily="2" charset="-122"/>
                          <a:ea typeface="华文楷体" panose="02010600040101010101" pitchFamily="2" charset="-122"/>
                        </a:rPr>
                        <a:t>25%</a:t>
                      </a:r>
                      <a:endParaRPr lang="zh-CN" altLang="en-US" sz="1200" dirty="0">
                        <a:latin typeface="华文楷体" panose="02010600040101010101" pitchFamily="2" charset="-122"/>
                        <a:ea typeface="华文楷体" panose="02010600040101010101" pitchFamily="2" charset="-122"/>
                      </a:endParaRPr>
                    </a:p>
                  </a:txBody>
                  <a:tcPr anchor="ctr"/>
                </a:tc>
                <a:extLst>
                  <a:ext uri="{0D108BD9-81ED-4DB2-BD59-A6C34878D82A}">
                    <a16:rowId xmlns="" xmlns:a16="http://schemas.microsoft.com/office/drawing/2014/main" val="10001"/>
                  </a:ext>
                </a:extLst>
              </a:tr>
              <a:tr h="532428">
                <a:tc>
                  <a:txBody>
                    <a:bodyPr/>
                    <a:lstStyle/>
                    <a:p>
                      <a:pPr algn="ctr"/>
                      <a:r>
                        <a:rPr lang="en-US" altLang="zh-CN" sz="1200" dirty="0" smtClean="0">
                          <a:latin typeface="华文楷体" panose="02010600040101010101" pitchFamily="2" charset="-122"/>
                          <a:ea typeface="华文楷体" panose="02010600040101010101" pitchFamily="2" charset="-122"/>
                        </a:rPr>
                        <a:t>2012</a:t>
                      </a:r>
                      <a:r>
                        <a:rPr lang="zh-CN" altLang="en-US" sz="1200" dirty="0" smtClean="0">
                          <a:latin typeface="华文楷体" panose="02010600040101010101" pitchFamily="2" charset="-122"/>
                          <a:ea typeface="华文楷体" panose="02010600040101010101" pitchFamily="2" charset="-122"/>
                        </a:rPr>
                        <a:t>年</a:t>
                      </a:r>
                      <a:r>
                        <a:rPr lang="en-US" altLang="zh-CN" sz="1200" dirty="0" smtClean="0">
                          <a:latin typeface="华文楷体" panose="02010600040101010101" pitchFamily="2" charset="-122"/>
                          <a:ea typeface="华文楷体" panose="02010600040101010101" pitchFamily="2" charset="-122"/>
                        </a:rPr>
                        <a:t>7</a:t>
                      </a:r>
                      <a:r>
                        <a:rPr lang="zh-CN" altLang="en-US" sz="1200" dirty="0" smtClean="0">
                          <a:latin typeface="华文楷体" panose="02010600040101010101" pitchFamily="2" charset="-122"/>
                          <a:ea typeface="华文楷体" panose="02010600040101010101" pitchFamily="2" charset="-122"/>
                        </a:rPr>
                        <a:t>月</a:t>
                      </a:r>
                      <a:endParaRPr lang="zh-CN" altLang="en-US" sz="1200" dirty="0">
                        <a:latin typeface="华文楷体" panose="02010600040101010101" pitchFamily="2" charset="-122"/>
                        <a:ea typeface="华文楷体" panose="02010600040101010101" pitchFamily="2" charset="-122"/>
                      </a:endParaRPr>
                    </a:p>
                  </a:txBody>
                  <a:tcPr anchor="ctr"/>
                </a:tc>
                <a:tc>
                  <a:txBody>
                    <a:bodyPr/>
                    <a:lstStyle/>
                    <a:p>
                      <a:pPr algn="ctr"/>
                      <a:r>
                        <a:rPr lang="zh-CN" altLang="en-US" sz="1200" dirty="0">
                          <a:latin typeface="华文楷体" panose="02010600040101010101" pitchFamily="2" charset="-122"/>
                          <a:ea typeface="华文楷体" panose="02010600040101010101" pitchFamily="2" charset="-122"/>
                        </a:rPr>
                        <a:t>股票期权</a:t>
                      </a:r>
                    </a:p>
                  </a:txBody>
                  <a:tcPr anchor="ctr"/>
                </a:tc>
                <a:tc>
                  <a:txBody>
                    <a:bodyPr/>
                    <a:lstStyle/>
                    <a:p>
                      <a:pPr algn="ctr"/>
                      <a:r>
                        <a:rPr lang="zh-CN" altLang="en-US" sz="1200" dirty="0">
                          <a:latin typeface="华文楷体" panose="02010600040101010101" pitchFamily="2" charset="-122"/>
                          <a:ea typeface="华文楷体" panose="02010600040101010101" pitchFamily="2" charset="-122"/>
                        </a:rPr>
                        <a:t>定增</a:t>
                      </a:r>
                    </a:p>
                  </a:txBody>
                  <a:tcPr anchor="ctr"/>
                </a:tc>
                <a:tc>
                  <a:txBody>
                    <a:bodyPr/>
                    <a:lstStyle/>
                    <a:p>
                      <a:pPr algn="ctr"/>
                      <a:r>
                        <a:rPr lang="en-US" altLang="zh-CN" sz="1200" dirty="0">
                          <a:latin typeface="华文楷体" panose="02010600040101010101" pitchFamily="2" charset="-122"/>
                          <a:ea typeface="华文楷体" panose="02010600040101010101" pitchFamily="2" charset="-122"/>
                        </a:rPr>
                        <a:t>600</a:t>
                      </a:r>
                      <a:r>
                        <a:rPr lang="zh-CN" altLang="en-US" sz="1200" dirty="0">
                          <a:latin typeface="华文楷体" panose="02010600040101010101" pitchFamily="2" charset="-122"/>
                          <a:ea typeface="华文楷体" panose="02010600040101010101" pitchFamily="2" charset="-122"/>
                        </a:rPr>
                        <a:t>万股占总股本</a:t>
                      </a:r>
                      <a:r>
                        <a:rPr lang="en-US" altLang="zh-CN" sz="1200" dirty="0" smtClean="0">
                          <a:latin typeface="华文楷体" panose="02010600040101010101" pitchFamily="2" charset="-122"/>
                          <a:ea typeface="华文楷体" panose="02010600040101010101" pitchFamily="2" charset="-122"/>
                        </a:rPr>
                        <a:t>3.89%</a:t>
                      </a:r>
                      <a:r>
                        <a:rPr lang="zh-CN" altLang="en-US" sz="1200" dirty="0">
                          <a:latin typeface="华文楷体" panose="02010600040101010101" pitchFamily="2" charset="-122"/>
                          <a:ea typeface="华文楷体" panose="02010600040101010101" pitchFamily="2" charset="-122"/>
                        </a:rPr>
                        <a:t>，无预留权益</a:t>
                      </a:r>
                    </a:p>
                  </a:txBody>
                  <a:tcPr anchor="ctr"/>
                </a:tc>
                <a:tc>
                  <a:txBody>
                    <a:bodyPr/>
                    <a:lstStyle/>
                    <a:p>
                      <a:pPr algn="ctr"/>
                      <a:r>
                        <a:rPr lang="en-US" altLang="zh-CN" sz="1200" dirty="0" smtClean="0">
                          <a:latin typeface="华文楷体" panose="02010600040101010101" pitchFamily="2" charset="-122"/>
                          <a:ea typeface="华文楷体" panose="02010600040101010101" pitchFamily="2" charset="-122"/>
                        </a:rPr>
                        <a:t>160</a:t>
                      </a:r>
                      <a:r>
                        <a:rPr lang="zh-CN" altLang="en-US" sz="1200" dirty="0" smtClean="0">
                          <a:latin typeface="华文楷体" panose="02010600040101010101" pitchFamily="2" charset="-122"/>
                          <a:ea typeface="华文楷体" panose="02010600040101010101" pitchFamily="2" charset="-122"/>
                        </a:rPr>
                        <a:t>人</a:t>
                      </a:r>
                      <a:endParaRPr lang="en-US" altLang="zh-CN" sz="1200" dirty="0">
                        <a:latin typeface="华文楷体" panose="02010600040101010101" pitchFamily="2" charset="-122"/>
                        <a:ea typeface="华文楷体" panose="02010600040101010101" pitchFamily="2" charset="-122"/>
                      </a:endParaRPr>
                    </a:p>
                    <a:p>
                      <a:pPr algn="ctr"/>
                      <a:r>
                        <a:rPr lang="zh-CN" altLang="en-US" sz="1200" dirty="0">
                          <a:latin typeface="华文楷体" panose="02010600040101010101" pitchFamily="2" charset="-122"/>
                          <a:ea typeface="华文楷体" panose="02010600040101010101" pitchFamily="2" charset="-122"/>
                        </a:rPr>
                        <a:t>（董高</a:t>
                      </a:r>
                      <a:r>
                        <a:rPr lang="en-US" altLang="zh-CN" sz="1200" dirty="0">
                          <a:latin typeface="华文楷体" panose="02010600040101010101" pitchFamily="2" charset="-122"/>
                          <a:ea typeface="华文楷体" panose="02010600040101010101" pitchFamily="2" charset="-122"/>
                        </a:rPr>
                        <a:t>2</a:t>
                      </a:r>
                      <a:r>
                        <a:rPr lang="zh-CN" altLang="en-US" sz="1200" dirty="0">
                          <a:latin typeface="华文楷体" panose="02010600040101010101" pitchFamily="2" charset="-122"/>
                          <a:ea typeface="华文楷体" panose="02010600040101010101" pitchFamily="2" charset="-122"/>
                        </a:rPr>
                        <a:t>人）</a:t>
                      </a:r>
                    </a:p>
                  </a:txBody>
                  <a:tcPr anchor="ctr"/>
                </a:tc>
                <a:tc>
                  <a:txBody>
                    <a:bodyPr/>
                    <a:lstStyle/>
                    <a:p>
                      <a:pPr algn="ctr"/>
                      <a:r>
                        <a:rPr lang="en-US" altLang="zh-CN" sz="1200" dirty="0">
                          <a:latin typeface="华文楷体" panose="02010600040101010101" pitchFamily="2" charset="-122"/>
                          <a:ea typeface="华文楷体" panose="02010600040101010101" pitchFamily="2" charset="-122"/>
                        </a:rPr>
                        <a:t>12.87</a:t>
                      </a:r>
                      <a:r>
                        <a:rPr lang="zh-CN" altLang="en-US" sz="1200" dirty="0">
                          <a:latin typeface="华文楷体" panose="02010600040101010101" pitchFamily="2" charset="-122"/>
                          <a:ea typeface="华文楷体" panose="02010600040101010101" pitchFamily="2" charset="-122"/>
                        </a:rPr>
                        <a:t>元</a:t>
                      </a:r>
                      <a:r>
                        <a:rPr lang="en-US" altLang="zh-CN" sz="1200" dirty="0">
                          <a:latin typeface="华文楷体" panose="02010600040101010101" pitchFamily="2" charset="-122"/>
                          <a:ea typeface="华文楷体" panose="02010600040101010101" pitchFamily="2" charset="-122"/>
                        </a:rPr>
                        <a:t>/</a:t>
                      </a:r>
                      <a:r>
                        <a:rPr lang="zh-CN" altLang="en-US" sz="1200" dirty="0">
                          <a:latin typeface="华文楷体" panose="02010600040101010101" pitchFamily="2" charset="-122"/>
                          <a:ea typeface="华文楷体" panose="02010600040101010101" pitchFamily="2" charset="-122"/>
                        </a:rPr>
                        <a:t>份</a:t>
                      </a:r>
                    </a:p>
                  </a:txBody>
                  <a:tcPr anchor="ctr"/>
                </a:tc>
                <a:tc>
                  <a:txBody>
                    <a:bodyPr/>
                    <a:lstStyle/>
                    <a:p>
                      <a:pPr algn="ctr"/>
                      <a:r>
                        <a:rPr lang="en-US" altLang="zh-CN" sz="1200" dirty="0">
                          <a:latin typeface="华文楷体" panose="02010600040101010101" pitchFamily="2" charset="-122"/>
                          <a:ea typeface="华文楷体" panose="02010600040101010101" pitchFamily="2" charset="-122"/>
                        </a:rPr>
                        <a:t>10%</a:t>
                      </a:r>
                      <a:r>
                        <a:rPr lang="zh-CN" altLang="en-US" sz="1200" dirty="0">
                          <a:latin typeface="华文楷体" panose="02010600040101010101" pitchFamily="2" charset="-122"/>
                          <a:ea typeface="华文楷体" panose="02010600040101010101" pitchFamily="2" charset="-122"/>
                        </a:rPr>
                        <a:t>、</a:t>
                      </a:r>
                      <a:r>
                        <a:rPr lang="en-US" altLang="zh-CN" sz="1200" dirty="0">
                          <a:latin typeface="华文楷体" panose="02010600040101010101" pitchFamily="2" charset="-122"/>
                          <a:ea typeface="华文楷体" panose="02010600040101010101" pitchFamily="2" charset="-122"/>
                        </a:rPr>
                        <a:t>20%</a:t>
                      </a:r>
                      <a:r>
                        <a:rPr lang="zh-CN" altLang="en-US" sz="1200" dirty="0">
                          <a:latin typeface="华文楷体" panose="02010600040101010101" pitchFamily="2" charset="-122"/>
                          <a:ea typeface="华文楷体" panose="02010600040101010101" pitchFamily="2" charset="-122"/>
                        </a:rPr>
                        <a:t>、</a:t>
                      </a:r>
                      <a:r>
                        <a:rPr lang="en-US" altLang="zh-CN" sz="1200" dirty="0">
                          <a:latin typeface="华文楷体" panose="02010600040101010101" pitchFamily="2" charset="-122"/>
                          <a:ea typeface="华文楷体" panose="02010600040101010101" pitchFamily="2" charset="-122"/>
                        </a:rPr>
                        <a:t>30%</a:t>
                      </a:r>
                      <a:r>
                        <a:rPr lang="zh-CN" altLang="en-US" sz="1200" dirty="0">
                          <a:latin typeface="华文楷体" panose="02010600040101010101" pitchFamily="2" charset="-122"/>
                          <a:ea typeface="华文楷体" panose="02010600040101010101" pitchFamily="2" charset="-122"/>
                        </a:rPr>
                        <a:t>、</a:t>
                      </a:r>
                      <a:r>
                        <a:rPr lang="en-US" altLang="zh-CN" sz="1200" dirty="0">
                          <a:latin typeface="华文楷体" panose="02010600040101010101" pitchFamily="2" charset="-122"/>
                          <a:ea typeface="华文楷体" panose="02010600040101010101" pitchFamily="2" charset="-122"/>
                        </a:rPr>
                        <a:t>40%</a:t>
                      </a:r>
                      <a:endParaRPr lang="zh-CN" altLang="en-US" sz="1200" dirty="0">
                        <a:latin typeface="华文楷体" panose="02010600040101010101" pitchFamily="2" charset="-122"/>
                        <a:ea typeface="华文楷体" panose="02010600040101010101" pitchFamily="2" charset="-122"/>
                      </a:endParaRPr>
                    </a:p>
                  </a:txBody>
                  <a:tcPr anchor="ctr"/>
                </a:tc>
                <a:extLst>
                  <a:ext uri="{0D108BD9-81ED-4DB2-BD59-A6C34878D82A}">
                    <a16:rowId xmlns="" xmlns:a16="http://schemas.microsoft.com/office/drawing/2014/main" val="10002"/>
                  </a:ext>
                </a:extLst>
              </a:tr>
              <a:tr h="532428">
                <a:tc>
                  <a:txBody>
                    <a:bodyPr/>
                    <a:lstStyle/>
                    <a:p>
                      <a:pPr algn="ctr"/>
                      <a:r>
                        <a:rPr lang="en-US" altLang="zh-CN" sz="1200" dirty="0" smtClean="0">
                          <a:latin typeface="华文楷体" panose="02010600040101010101" pitchFamily="2" charset="-122"/>
                          <a:ea typeface="华文楷体" panose="02010600040101010101" pitchFamily="2" charset="-122"/>
                        </a:rPr>
                        <a:t>2014</a:t>
                      </a:r>
                      <a:r>
                        <a:rPr lang="zh-CN" altLang="en-US" sz="1200" dirty="0" smtClean="0">
                          <a:latin typeface="华文楷体" panose="02010600040101010101" pitchFamily="2" charset="-122"/>
                          <a:ea typeface="华文楷体" panose="02010600040101010101" pitchFamily="2" charset="-122"/>
                        </a:rPr>
                        <a:t>年</a:t>
                      </a:r>
                      <a:r>
                        <a:rPr lang="en-US" altLang="zh-CN" sz="1200" dirty="0" smtClean="0">
                          <a:latin typeface="华文楷体" panose="02010600040101010101" pitchFamily="2" charset="-122"/>
                          <a:ea typeface="华文楷体" panose="02010600040101010101" pitchFamily="2" charset="-122"/>
                        </a:rPr>
                        <a:t>3</a:t>
                      </a:r>
                      <a:r>
                        <a:rPr lang="zh-CN" altLang="en-US" sz="1200" dirty="0" smtClean="0">
                          <a:latin typeface="华文楷体" panose="02010600040101010101" pitchFamily="2" charset="-122"/>
                          <a:ea typeface="华文楷体" panose="02010600040101010101" pitchFamily="2" charset="-122"/>
                        </a:rPr>
                        <a:t>月</a:t>
                      </a:r>
                      <a:endParaRPr lang="zh-CN" altLang="en-US" sz="1200" dirty="0">
                        <a:latin typeface="华文楷体" panose="02010600040101010101" pitchFamily="2" charset="-122"/>
                        <a:ea typeface="华文楷体" panose="02010600040101010101" pitchFamily="2" charset="-122"/>
                      </a:endParaRPr>
                    </a:p>
                  </a:txBody>
                  <a:tcPr anchor="ctr"/>
                </a:tc>
                <a:tc>
                  <a:txBody>
                    <a:bodyPr/>
                    <a:lstStyle/>
                    <a:p>
                      <a:pPr algn="ctr"/>
                      <a:r>
                        <a:rPr lang="zh-CN" altLang="en-US" sz="1200" dirty="0">
                          <a:latin typeface="华文楷体" panose="02010600040101010101" pitchFamily="2" charset="-122"/>
                          <a:ea typeface="华文楷体" panose="02010600040101010101" pitchFamily="2" charset="-122"/>
                        </a:rPr>
                        <a:t>股票期权</a:t>
                      </a:r>
                    </a:p>
                  </a:txBody>
                  <a:tcPr anchor="ctr"/>
                </a:tc>
                <a:tc>
                  <a:txBody>
                    <a:bodyPr/>
                    <a:lstStyle/>
                    <a:p>
                      <a:pPr algn="ctr"/>
                      <a:r>
                        <a:rPr lang="zh-CN" altLang="en-US" sz="1200" dirty="0">
                          <a:latin typeface="华文楷体" panose="02010600040101010101" pitchFamily="2" charset="-122"/>
                          <a:ea typeface="华文楷体" panose="02010600040101010101" pitchFamily="2" charset="-122"/>
                        </a:rPr>
                        <a:t>定增</a:t>
                      </a:r>
                    </a:p>
                  </a:txBody>
                  <a:tcPr anchor="ct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dirty="0">
                          <a:latin typeface="华文楷体" panose="02010600040101010101" pitchFamily="2" charset="-122"/>
                          <a:ea typeface="华文楷体" panose="02010600040101010101" pitchFamily="2" charset="-122"/>
                        </a:rPr>
                        <a:t>307.50</a:t>
                      </a:r>
                      <a:r>
                        <a:rPr lang="zh-CN" altLang="en-US" sz="1200" dirty="0">
                          <a:latin typeface="华文楷体" panose="02010600040101010101" pitchFamily="2" charset="-122"/>
                          <a:ea typeface="华文楷体" panose="02010600040101010101" pitchFamily="2" charset="-122"/>
                        </a:rPr>
                        <a:t>万股占总股本</a:t>
                      </a:r>
                      <a:r>
                        <a:rPr lang="en-US" altLang="zh-CN" sz="1200" dirty="0">
                          <a:latin typeface="华文楷体" panose="02010600040101010101" pitchFamily="2" charset="-122"/>
                          <a:ea typeface="华文楷体" panose="02010600040101010101" pitchFamily="2" charset="-122"/>
                        </a:rPr>
                        <a:t>0.98%</a:t>
                      </a:r>
                      <a:r>
                        <a:rPr lang="zh-CN" altLang="en-US" sz="1200" dirty="0">
                          <a:latin typeface="华文楷体" panose="02010600040101010101" pitchFamily="2" charset="-122"/>
                          <a:ea typeface="华文楷体" panose="02010600040101010101" pitchFamily="2" charset="-122"/>
                        </a:rPr>
                        <a:t>，无预留权益</a:t>
                      </a:r>
                    </a:p>
                  </a:txBody>
                  <a:tcPr anchor="ctr"/>
                </a:tc>
                <a:tc>
                  <a:txBody>
                    <a:bodyPr/>
                    <a:lstStyle/>
                    <a:p>
                      <a:pPr algn="ctr"/>
                      <a:r>
                        <a:rPr lang="en-US" altLang="zh-CN" sz="1200" dirty="0" smtClean="0">
                          <a:latin typeface="华文楷体" panose="02010600040101010101" pitchFamily="2" charset="-122"/>
                          <a:ea typeface="华文楷体" panose="02010600040101010101" pitchFamily="2" charset="-122"/>
                        </a:rPr>
                        <a:t>63</a:t>
                      </a:r>
                      <a:r>
                        <a:rPr lang="zh-CN" altLang="en-US" sz="1200" dirty="0" smtClean="0">
                          <a:latin typeface="华文楷体" panose="02010600040101010101" pitchFamily="2" charset="-122"/>
                          <a:ea typeface="华文楷体" panose="02010600040101010101" pitchFamily="2" charset="-122"/>
                        </a:rPr>
                        <a:t>人</a:t>
                      </a:r>
                      <a:endParaRPr lang="en-US" altLang="zh-CN" sz="1200" dirty="0">
                        <a:latin typeface="华文楷体" panose="02010600040101010101" pitchFamily="2" charset="-122"/>
                        <a:ea typeface="华文楷体" panose="02010600040101010101" pitchFamily="2" charset="-122"/>
                      </a:endParaRPr>
                    </a:p>
                    <a:p>
                      <a:pPr algn="ctr"/>
                      <a:r>
                        <a:rPr lang="zh-CN" altLang="en-US" sz="1200" dirty="0">
                          <a:latin typeface="华文楷体" panose="02010600040101010101" pitchFamily="2" charset="-122"/>
                          <a:ea typeface="华文楷体" panose="02010600040101010101" pitchFamily="2" charset="-122"/>
                        </a:rPr>
                        <a:t>（无董高）</a:t>
                      </a:r>
                    </a:p>
                  </a:txBody>
                  <a:tcPr anchor="ctr"/>
                </a:tc>
                <a:tc>
                  <a:txBody>
                    <a:bodyPr/>
                    <a:lstStyle/>
                    <a:p>
                      <a:pPr algn="ctr"/>
                      <a:r>
                        <a:rPr lang="en-US" altLang="zh-CN" sz="1200" dirty="0">
                          <a:latin typeface="华文楷体" panose="02010600040101010101" pitchFamily="2" charset="-122"/>
                          <a:ea typeface="华文楷体" panose="02010600040101010101" pitchFamily="2" charset="-122"/>
                        </a:rPr>
                        <a:t>60.23</a:t>
                      </a:r>
                      <a:r>
                        <a:rPr lang="zh-CN" altLang="en-US" sz="1200" dirty="0">
                          <a:latin typeface="华文楷体" panose="02010600040101010101" pitchFamily="2" charset="-122"/>
                          <a:ea typeface="华文楷体" panose="02010600040101010101" pitchFamily="2" charset="-122"/>
                        </a:rPr>
                        <a:t>元</a:t>
                      </a:r>
                      <a:r>
                        <a:rPr lang="en-US" altLang="zh-CN" sz="1200" dirty="0">
                          <a:latin typeface="华文楷体" panose="02010600040101010101" pitchFamily="2" charset="-122"/>
                          <a:ea typeface="华文楷体" panose="02010600040101010101" pitchFamily="2" charset="-122"/>
                        </a:rPr>
                        <a:t>/</a:t>
                      </a:r>
                      <a:r>
                        <a:rPr lang="zh-CN" altLang="en-US" sz="1200" dirty="0">
                          <a:latin typeface="华文楷体" panose="02010600040101010101" pitchFamily="2" charset="-122"/>
                          <a:ea typeface="华文楷体" panose="02010600040101010101" pitchFamily="2" charset="-122"/>
                        </a:rPr>
                        <a:t>份</a:t>
                      </a:r>
                    </a:p>
                  </a:txBody>
                  <a:tcPr anchor="ct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dirty="0">
                          <a:latin typeface="华文楷体" panose="02010600040101010101" pitchFamily="2" charset="-122"/>
                          <a:ea typeface="华文楷体" panose="02010600040101010101" pitchFamily="2" charset="-122"/>
                        </a:rPr>
                        <a:t>10%</a:t>
                      </a:r>
                      <a:r>
                        <a:rPr lang="zh-CN" altLang="en-US" sz="1200" dirty="0">
                          <a:latin typeface="华文楷体" panose="02010600040101010101" pitchFamily="2" charset="-122"/>
                          <a:ea typeface="华文楷体" panose="02010600040101010101" pitchFamily="2" charset="-122"/>
                        </a:rPr>
                        <a:t>、</a:t>
                      </a:r>
                      <a:r>
                        <a:rPr lang="en-US" altLang="zh-CN" sz="1200" dirty="0">
                          <a:latin typeface="华文楷体" panose="02010600040101010101" pitchFamily="2" charset="-122"/>
                          <a:ea typeface="华文楷体" panose="02010600040101010101" pitchFamily="2" charset="-122"/>
                        </a:rPr>
                        <a:t>20%</a:t>
                      </a:r>
                      <a:r>
                        <a:rPr lang="zh-CN" altLang="en-US" sz="1200" dirty="0">
                          <a:latin typeface="华文楷体" panose="02010600040101010101" pitchFamily="2" charset="-122"/>
                          <a:ea typeface="华文楷体" panose="02010600040101010101" pitchFamily="2" charset="-122"/>
                        </a:rPr>
                        <a:t>、</a:t>
                      </a:r>
                      <a:r>
                        <a:rPr lang="en-US" altLang="zh-CN" sz="1200" dirty="0">
                          <a:latin typeface="华文楷体" panose="02010600040101010101" pitchFamily="2" charset="-122"/>
                          <a:ea typeface="华文楷体" panose="02010600040101010101" pitchFamily="2" charset="-122"/>
                        </a:rPr>
                        <a:t>30%</a:t>
                      </a:r>
                      <a:r>
                        <a:rPr lang="zh-CN" altLang="en-US" sz="1200" dirty="0">
                          <a:latin typeface="华文楷体" panose="02010600040101010101" pitchFamily="2" charset="-122"/>
                          <a:ea typeface="华文楷体" panose="02010600040101010101" pitchFamily="2" charset="-122"/>
                        </a:rPr>
                        <a:t>、</a:t>
                      </a:r>
                      <a:r>
                        <a:rPr lang="en-US" altLang="zh-CN" sz="1200" dirty="0">
                          <a:latin typeface="华文楷体" panose="02010600040101010101" pitchFamily="2" charset="-122"/>
                          <a:ea typeface="华文楷体" panose="02010600040101010101" pitchFamily="2" charset="-122"/>
                        </a:rPr>
                        <a:t>40%</a:t>
                      </a:r>
                      <a:endParaRPr lang="zh-CN" altLang="en-US" sz="1200" dirty="0">
                        <a:latin typeface="华文楷体" panose="02010600040101010101" pitchFamily="2" charset="-122"/>
                        <a:ea typeface="华文楷体" panose="02010600040101010101" pitchFamily="2" charset="-122"/>
                      </a:endParaRPr>
                    </a:p>
                  </a:txBody>
                  <a:tcPr anchor="ctr"/>
                </a:tc>
                <a:extLst>
                  <a:ext uri="{0D108BD9-81ED-4DB2-BD59-A6C34878D82A}">
                    <a16:rowId xmlns="" xmlns:a16="http://schemas.microsoft.com/office/drawing/2014/main" val="10003"/>
                  </a:ext>
                </a:extLst>
              </a:tr>
              <a:tr h="532428">
                <a:tc>
                  <a:txBody>
                    <a:bodyPr/>
                    <a:lstStyle/>
                    <a:p>
                      <a:pPr algn="ctr"/>
                      <a:r>
                        <a:rPr lang="en-US" altLang="zh-CN" sz="1200" dirty="0" smtClean="0">
                          <a:latin typeface="华文楷体" panose="02010600040101010101" pitchFamily="2" charset="-122"/>
                          <a:ea typeface="华文楷体" panose="02010600040101010101" pitchFamily="2" charset="-122"/>
                        </a:rPr>
                        <a:t>2015</a:t>
                      </a:r>
                      <a:r>
                        <a:rPr lang="zh-CN" altLang="en-US" sz="1200" dirty="0" smtClean="0">
                          <a:latin typeface="华文楷体" panose="02010600040101010101" pitchFamily="2" charset="-122"/>
                          <a:ea typeface="华文楷体" panose="02010600040101010101" pitchFamily="2" charset="-122"/>
                        </a:rPr>
                        <a:t>年</a:t>
                      </a:r>
                      <a:r>
                        <a:rPr lang="en-US" altLang="zh-CN" sz="1200" dirty="0" smtClean="0">
                          <a:latin typeface="华文楷体" panose="02010600040101010101" pitchFamily="2" charset="-122"/>
                          <a:ea typeface="华文楷体" panose="02010600040101010101" pitchFamily="2" charset="-122"/>
                        </a:rPr>
                        <a:t>7</a:t>
                      </a:r>
                      <a:r>
                        <a:rPr lang="zh-CN" altLang="en-US" sz="1200" dirty="0" smtClean="0">
                          <a:latin typeface="华文楷体" panose="02010600040101010101" pitchFamily="2" charset="-122"/>
                          <a:ea typeface="华文楷体" panose="02010600040101010101" pitchFamily="2" charset="-122"/>
                        </a:rPr>
                        <a:t>月</a:t>
                      </a:r>
                      <a:endParaRPr lang="zh-CN" altLang="en-US" sz="1200" dirty="0">
                        <a:latin typeface="华文楷体" panose="02010600040101010101" pitchFamily="2" charset="-122"/>
                        <a:ea typeface="华文楷体" panose="02010600040101010101" pitchFamily="2" charset="-122"/>
                      </a:endParaRPr>
                    </a:p>
                  </a:txBody>
                  <a:tcPr anchor="ct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zh-CN" altLang="en-US" sz="1200" dirty="0">
                          <a:latin typeface="华文楷体" panose="02010600040101010101" pitchFamily="2" charset="-122"/>
                          <a:ea typeface="华文楷体" panose="02010600040101010101" pitchFamily="2" charset="-122"/>
                        </a:rPr>
                        <a:t>股票期权</a:t>
                      </a:r>
                    </a:p>
                  </a:txBody>
                  <a:tcPr anchor="ct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zh-CN" altLang="en-US" sz="1200" dirty="0">
                          <a:latin typeface="华文楷体" panose="02010600040101010101" pitchFamily="2" charset="-122"/>
                          <a:ea typeface="华文楷体" panose="02010600040101010101" pitchFamily="2" charset="-122"/>
                        </a:rPr>
                        <a:t>定增</a:t>
                      </a:r>
                    </a:p>
                  </a:txBody>
                  <a:tcPr anchor="ct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dirty="0">
                          <a:latin typeface="华文楷体" panose="02010600040101010101" pitchFamily="2" charset="-122"/>
                          <a:ea typeface="华文楷体" panose="02010600040101010101" pitchFamily="2" charset="-122"/>
                        </a:rPr>
                        <a:t>1,495</a:t>
                      </a:r>
                      <a:r>
                        <a:rPr lang="zh-CN" altLang="en-US" sz="1200" dirty="0">
                          <a:latin typeface="华文楷体" panose="02010600040101010101" pitchFamily="2" charset="-122"/>
                          <a:ea typeface="华文楷体" panose="02010600040101010101" pitchFamily="2" charset="-122"/>
                        </a:rPr>
                        <a:t>万股占总股本</a:t>
                      </a:r>
                      <a:r>
                        <a:rPr lang="en-US" altLang="zh-CN" sz="1200" dirty="0" smtClean="0">
                          <a:latin typeface="华文楷体" panose="02010600040101010101" pitchFamily="2" charset="-122"/>
                          <a:ea typeface="华文楷体" panose="02010600040101010101" pitchFamily="2" charset="-122"/>
                        </a:rPr>
                        <a:t>2.09%</a:t>
                      </a:r>
                      <a:r>
                        <a:rPr lang="zh-CN" altLang="en-US" sz="1200" dirty="0">
                          <a:latin typeface="华文楷体" panose="02010600040101010101" pitchFamily="2" charset="-122"/>
                          <a:ea typeface="华文楷体" panose="02010600040101010101" pitchFamily="2" charset="-122"/>
                        </a:rPr>
                        <a:t>，无预留权益</a:t>
                      </a:r>
                    </a:p>
                  </a:txBody>
                  <a:tcPr anchor="ctr"/>
                </a:tc>
                <a:tc>
                  <a:txBody>
                    <a:bodyPr/>
                    <a:lstStyle/>
                    <a:p>
                      <a:pPr algn="ctr"/>
                      <a:r>
                        <a:rPr lang="en-US" altLang="zh-CN" sz="1200" dirty="0" smtClean="0">
                          <a:latin typeface="华文楷体" panose="02010600040101010101" pitchFamily="2" charset="-122"/>
                          <a:ea typeface="华文楷体" panose="02010600040101010101" pitchFamily="2" charset="-122"/>
                        </a:rPr>
                        <a:t>445</a:t>
                      </a:r>
                      <a:r>
                        <a:rPr lang="zh-CN" altLang="en-US" sz="1200" dirty="0" smtClean="0">
                          <a:latin typeface="华文楷体" panose="02010600040101010101" pitchFamily="2" charset="-122"/>
                          <a:ea typeface="华文楷体" panose="02010600040101010101" pitchFamily="2" charset="-122"/>
                        </a:rPr>
                        <a:t>人</a:t>
                      </a:r>
                      <a:endParaRPr lang="en-US" altLang="zh-CN" sz="1200" dirty="0">
                        <a:latin typeface="华文楷体" panose="02010600040101010101" pitchFamily="2" charset="-122"/>
                        <a:ea typeface="华文楷体" panose="02010600040101010101" pitchFamily="2" charset="-122"/>
                      </a:endParaRPr>
                    </a:p>
                    <a:p>
                      <a:pPr algn="ctr"/>
                      <a:r>
                        <a:rPr lang="en-US" altLang="zh-CN" sz="1200" dirty="0">
                          <a:latin typeface="华文楷体" panose="02010600040101010101" pitchFamily="2" charset="-122"/>
                          <a:ea typeface="华文楷体" panose="02010600040101010101" pitchFamily="2" charset="-122"/>
                        </a:rPr>
                        <a:t>(</a:t>
                      </a:r>
                      <a:r>
                        <a:rPr lang="zh-CN" altLang="en-US" sz="1200" dirty="0">
                          <a:latin typeface="华文楷体" panose="02010600040101010101" pitchFamily="2" charset="-122"/>
                          <a:ea typeface="华文楷体" panose="02010600040101010101" pitchFamily="2" charset="-122"/>
                        </a:rPr>
                        <a:t>董高</a:t>
                      </a:r>
                      <a:r>
                        <a:rPr lang="en-US" altLang="zh-CN" sz="1200" dirty="0">
                          <a:latin typeface="华文楷体" panose="02010600040101010101" pitchFamily="2" charset="-122"/>
                          <a:ea typeface="华文楷体" panose="02010600040101010101" pitchFamily="2" charset="-122"/>
                        </a:rPr>
                        <a:t>2</a:t>
                      </a:r>
                      <a:r>
                        <a:rPr lang="zh-CN" altLang="en-US" sz="1200" dirty="0">
                          <a:latin typeface="华文楷体" panose="02010600040101010101" pitchFamily="2" charset="-122"/>
                          <a:ea typeface="华文楷体" panose="02010600040101010101" pitchFamily="2" charset="-122"/>
                        </a:rPr>
                        <a:t>人）</a:t>
                      </a:r>
                    </a:p>
                  </a:txBody>
                  <a:tcPr anchor="ctr"/>
                </a:tc>
                <a:tc>
                  <a:txBody>
                    <a:bodyPr/>
                    <a:lstStyle/>
                    <a:p>
                      <a:pPr algn="ctr"/>
                      <a:r>
                        <a:rPr lang="en-US" altLang="zh-CN" sz="1200" dirty="0">
                          <a:latin typeface="华文楷体" panose="02010600040101010101" pitchFamily="2" charset="-122"/>
                          <a:ea typeface="华文楷体" panose="02010600040101010101" pitchFamily="2" charset="-122"/>
                        </a:rPr>
                        <a:t>57.90</a:t>
                      </a:r>
                      <a:r>
                        <a:rPr lang="zh-CN" altLang="en-US" sz="1200" dirty="0">
                          <a:latin typeface="华文楷体" panose="02010600040101010101" pitchFamily="2" charset="-122"/>
                          <a:ea typeface="华文楷体" panose="02010600040101010101" pitchFamily="2" charset="-122"/>
                        </a:rPr>
                        <a:t>元</a:t>
                      </a:r>
                      <a:r>
                        <a:rPr lang="en-US" altLang="zh-CN" sz="1200" dirty="0">
                          <a:latin typeface="华文楷体" panose="02010600040101010101" pitchFamily="2" charset="-122"/>
                          <a:ea typeface="华文楷体" panose="02010600040101010101" pitchFamily="2" charset="-122"/>
                        </a:rPr>
                        <a:t>/</a:t>
                      </a:r>
                      <a:r>
                        <a:rPr lang="zh-CN" altLang="en-US" sz="1200" dirty="0">
                          <a:latin typeface="华文楷体" panose="02010600040101010101" pitchFamily="2" charset="-122"/>
                          <a:ea typeface="华文楷体" panose="02010600040101010101" pitchFamily="2" charset="-122"/>
                        </a:rPr>
                        <a:t>份</a:t>
                      </a:r>
                    </a:p>
                  </a:txBody>
                  <a:tcPr anchor="ct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dirty="0">
                          <a:latin typeface="华文楷体" panose="02010600040101010101" pitchFamily="2" charset="-122"/>
                          <a:ea typeface="华文楷体" panose="02010600040101010101" pitchFamily="2" charset="-122"/>
                        </a:rPr>
                        <a:t>10%</a:t>
                      </a:r>
                      <a:r>
                        <a:rPr lang="zh-CN" altLang="en-US" sz="1200" dirty="0">
                          <a:latin typeface="华文楷体" panose="02010600040101010101" pitchFamily="2" charset="-122"/>
                          <a:ea typeface="华文楷体" panose="02010600040101010101" pitchFamily="2" charset="-122"/>
                        </a:rPr>
                        <a:t>、</a:t>
                      </a:r>
                      <a:r>
                        <a:rPr lang="en-US" altLang="zh-CN" sz="1200" dirty="0">
                          <a:latin typeface="华文楷体" panose="02010600040101010101" pitchFamily="2" charset="-122"/>
                          <a:ea typeface="华文楷体" panose="02010600040101010101" pitchFamily="2" charset="-122"/>
                        </a:rPr>
                        <a:t>20%</a:t>
                      </a:r>
                      <a:r>
                        <a:rPr lang="zh-CN" altLang="en-US" sz="1200" dirty="0">
                          <a:latin typeface="华文楷体" panose="02010600040101010101" pitchFamily="2" charset="-122"/>
                          <a:ea typeface="华文楷体" panose="02010600040101010101" pitchFamily="2" charset="-122"/>
                        </a:rPr>
                        <a:t>、</a:t>
                      </a:r>
                      <a:r>
                        <a:rPr lang="en-US" altLang="zh-CN" sz="1200" dirty="0">
                          <a:latin typeface="华文楷体" panose="02010600040101010101" pitchFamily="2" charset="-122"/>
                          <a:ea typeface="华文楷体" panose="02010600040101010101" pitchFamily="2" charset="-122"/>
                        </a:rPr>
                        <a:t>30%</a:t>
                      </a:r>
                      <a:r>
                        <a:rPr lang="zh-CN" altLang="en-US" sz="1200" dirty="0">
                          <a:latin typeface="华文楷体" panose="02010600040101010101" pitchFamily="2" charset="-122"/>
                          <a:ea typeface="华文楷体" panose="02010600040101010101" pitchFamily="2" charset="-122"/>
                        </a:rPr>
                        <a:t>、</a:t>
                      </a:r>
                      <a:r>
                        <a:rPr lang="en-US" altLang="zh-CN" sz="1200" dirty="0">
                          <a:latin typeface="华文楷体" panose="02010600040101010101" pitchFamily="2" charset="-122"/>
                          <a:ea typeface="华文楷体" panose="02010600040101010101" pitchFamily="2" charset="-122"/>
                        </a:rPr>
                        <a:t>40%</a:t>
                      </a:r>
                      <a:endParaRPr lang="zh-CN" altLang="en-US" sz="1200" dirty="0">
                        <a:latin typeface="华文楷体" panose="02010600040101010101" pitchFamily="2" charset="-122"/>
                        <a:ea typeface="华文楷体" panose="02010600040101010101" pitchFamily="2" charset="-122"/>
                      </a:endParaRPr>
                    </a:p>
                  </a:txBody>
                  <a:tcPr anchor="ctr"/>
                </a:tc>
                <a:extLst>
                  <a:ext uri="{0D108BD9-81ED-4DB2-BD59-A6C34878D82A}">
                    <a16:rowId xmlns="" xmlns:a16="http://schemas.microsoft.com/office/drawing/2014/main" val="10004"/>
                  </a:ext>
                </a:extLst>
              </a:tr>
              <a:tr h="532428">
                <a:tc>
                  <a:txBody>
                    <a:bodyPr/>
                    <a:lstStyle/>
                    <a:p>
                      <a:pPr algn="ctr"/>
                      <a:r>
                        <a:rPr lang="en-US" altLang="zh-CN" sz="1200" dirty="0" smtClean="0">
                          <a:latin typeface="华文楷体" panose="02010600040101010101" pitchFamily="2" charset="-122"/>
                          <a:ea typeface="华文楷体" panose="02010600040101010101" pitchFamily="2" charset="-122"/>
                        </a:rPr>
                        <a:t>2016</a:t>
                      </a:r>
                      <a:r>
                        <a:rPr lang="zh-CN" altLang="en-US" sz="1200" dirty="0" smtClean="0">
                          <a:latin typeface="华文楷体" panose="02010600040101010101" pitchFamily="2" charset="-122"/>
                          <a:ea typeface="华文楷体" panose="02010600040101010101" pitchFamily="2" charset="-122"/>
                        </a:rPr>
                        <a:t>年</a:t>
                      </a:r>
                      <a:r>
                        <a:rPr lang="en-US" altLang="zh-CN" sz="1200" dirty="0" smtClean="0">
                          <a:latin typeface="华文楷体" panose="02010600040101010101" pitchFamily="2" charset="-122"/>
                          <a:ea typeface="华文楷体" panose="02010600040101010101" pitchFamily="2" charset="-122"/>
                        </a:rPr>
                        <a:t>3</a:t>
                      </a:r>
                      <a:r>
                        <a:rPr lang="zh-CN" altLang="en-US" sz="1200" dirty="0" smtClean="0">
                          <a:latin typeface="华文楷体" panose="02010600040101010101" pitchFamily="2" charset="-122"/>
                          <a:ea typeface="华文楷体" panose="02010600040101010101" pitchFamily="2" charset="-122"/>
                        </a:rPr>
                        <a:t>月</a:t>
                      </a:r>
                      <a:endParaRPr lang="zh-CN" altLang="en-US" sz="1200" dirty="0">
                        <a:latin typeface="华文楷体" panose="02010600040101010101" pitchFamily="2" charset="-122"/>
                        <a:ea typeface="华文楷体" panose="02010600040101010101" pitchFamily="2" charset="-122"/>
                      </a:endParaRPr>
                    </a:p>
                  </a:txBody>
                  <a:tcPr anchor="ct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zh-CN" altLang="en-US" sz="1200" dirty="0">
                          <a:latin typeface="华文楷体" panose="02010600040101010101" pitchFamily="2" charset="-122"/>
                          <a:ea typeface="华文楷体" panose="02010600040101010101" pitchFamily="2" charset="-122"/>
                        </a:rPr>
                        <a:t>股票期权</a:t>
                      </a:r>
                    </a:p>
                  </a:txBody>
                  <a:tcPr anchor="ct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zh-CN" altLang="en-US" sz="1200" dirty="0">
                          <a:latin typeface="华文楷体" panose="02010600040101010101" pitchFamily="2" charset="-122"/>
                          <a:ea typeface="华文楷体" panose="02010600040101010101" pitchFamily="2" charset="-122"/>
                        </a:rPr>
                        <a:t>定增</a:t>
                      </a:r>
                    </a:p>
                  </a:txBody>
                  <a:tcPr anchor="ct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dirty="0">
                          <a:latin typeface="华文楷体" panose="02010600040101010101" pitchFamily="2" charset="-122"/>
                          <a:ea typeface="华文楷体" panose="02010600040101010101" pitchFamily="2" charset="-122"/>
                        </a:rPr>
                        <a:t>996.40</a:t>
                      </a:r>
                      <a:r>
                        <a:rPr lang="zh-CN" altLang="en-US" sz="1200" dirty="0">
                          <a:latin typeface="华文楷体" panose="02010600040101010101" pitchFamily="2" charset="-122"/>
                          <a:ea typeface="华文楷体" panose="02010600040101010101" pitchFamily="2" charset="-122"/>
                        </a:rPr>
                        <a:t>万股占总股本</a:t>
                      </a:r>
                      <a:r>
                        <a:rPr lang="en-US" altLang="zh-CN" sz="1200" dirty="0" smtClean="0">
                          <a:latin typeface="华文楷体" panose="02010600040101010101" pitchFamily="2" charset="-122"/>
                          <a:ea typeface="华文楷体" panose="02010600040101010101" pitchFamily="2" charset="-122"/>
                        </a:rPr>
                        <a:t>1.41%</a:t>
                      </a:r>
                      <a:r>
                        <a:rPr lang="zh-CN" altLang="en-US" sz="1200" dirty="0">
                          <a:latin typeface="华文楷体" panose="02010600040101010101" pitchFamily="2" charset="-122"/>
                          <a:ea typeface="华文楷体" panose="02010600040101010101" pitchFamily="2" charset="-122"/>
                        </a:rPr>
                        <a:t>，无预留权益</a:t>
                      </a:r>
                    </a:p>
                  </a:txBody>
                  <a:tcPr anchor="ctr"/>
                </a:tc>
                <a:tc>
                  <a:txBody>
                    <a:bodyPr/>
                    <a:lstStyle/>
                    <a:p>
                      <a:pPr algn="ctr"/>
                      <a:r>
                        <a:rPr lang="en-US" altLang="zh-CN" sz="1200" dirty="0" smtClean="0">
                          <a:latin typeface="华文楷体" panose="02010600040101010101" pitchFamily="2" charset="-122"/>
                          <a:ea typeface="华文楷体" panose="02010600040101010101" pitchFamily="2" charset="-122"/>
                        </a:rPr>
                        <a:t>470</a:t>
                      </a:r>
                      <a:r>
                        <a:rPr lang="zh-CN" altLang="en-US" sz="1200" dirty="0" smtClean="0">
                          <a:latin typeface="华文楷体" panose="02010600040101010101" pitchFamily="2" charset="-122"/>
                          <a:ea typeface="华文楷体" panose="02010600040101010101" pitchFamily="2" charset="-122"/>
                        </a:rPr>
                        <a:t>人</a:t>
                      </a:r>
                      <a:endParaRPr lang="en-US" altLang="zh-CN" sz="1200" dirty="0">
                        <a:latin typeface="华文楷体" panose="02010600040101010101" pitchFamily="2" charset="-122"/>
                        <a:ea typeface="华文楷体" panose="02010600040101010101" pitchFamily="2" charset="-122"/>
                      </a:endParaRPr>
                    </a:p>
                    <a:p>
                      <a:pPr algn="ctr"/>
                      <a:r>
                        <a:rPr lang="zh-CN" altLang="en-US" sz="1200" dirty="0">
                          <a:latin typeface="华文楷体" panose="02010600040101010101" pitchFamily="2" charset="-122"/>
                          <a:ea typeface="华文楷体" panose="02010600040101010101" pitchFamily="2" charset="-122"/>
                        </a:rPr>
                        <a:t>（董高</a:t>
                      </a:r>
                      <a:r>
                        <a:rPr lang="en-US" altLang="zh-CN" sz="1200" dirty="0">
                          <a:latin typeface="华文楷体" panose="02010600040101010101" pitchFamily="2" charset="-122"/>
                          <a:ea typeface="华文楷体" panose="02010600040101010101" pitchFamily="2" charset="-122"/>
                        </a:rPr>
                        <a:t>2</a:t>
                      </a:r>
                      <a:r>
                        <a:rPr lang="zh-CN" altLang="en-US" sz="1200" dirty="0">
                          <a:latin typeface="华文楷体" panose="02010600040101010101" pitchFamily="2" charset="-122"/>
                          <a:ea typeface="华文楷体" panose="02010600040101010101" pitchFamily="2" charset="-122"/>
                        </a:rPr>
                        <a:t>人）</a:t>
                      </a:r>
                    </a:p>
                  </a:txBody>
                  <a:tcPr anchor="ctr"/>
                </a:tc>
                <a:tc>
                  <a:txBody>
                    <a:bodyPr/>
                    <a:lstStyle/>
                    <a:p>
                      <a:pPr algn="ctr"/>
                      <a:r>
                        <a:rPr lang="en-US" altLang="zh-CN" sz="1200" dirty="0">
                          <a:latin typeface="华文楷体" panose="02010600040101010101" pitchFamily="2" charset="-122"/>
                          <a:ea typeface="华文楷体" panose="02010600040101010101" pitchFamily="2" charset="-122"/>
                        </a:rPr>
                        <a:t>54.88</a:t>
                      </a:r>
                      <a:r>
                        <a:rPr lang="zh-CN" altLang="en-US" sz="1200" dirty="0">
                          <a:latin typeface="华文楷体" panose="02010600040101010101" pitchFamily="2" charset="-122"/>
                          <a:ea typeface="华文楷体" panose="02010600040101010101" pitchFamily="2" charset="-122"/>
                        </a:rPr>
                        <a:t>元</a:t>
                      </a:r>
                      <a:r>
                        <a:rPr lang="en-US" altLang="zh-CN" sz="1200" dirty="0">
                          <a:latin typeface="华文楷体" panose="02010600040101010101" pitchFamily="2" charset="-122"/>
                          <a:ea typeface="华文楷体" panose="02010600040101010101" pitchFamily="2" charset="-122"/>
                        </a:rPr>
                        <a:t>/</a:t>
                      </a:r>
                      <a:r>
                        <a:rPr lang="zh-CN" altLang="en-US" sz="1200" dirty="0">
                          <a:latin typeface="华文楷体" panose="02010600040101010101" pitchFamily="2" charset="-122"/>
                          <a:ea typeface="华文楷体" panose="02010600040101010101" pitchFamily="2" charset="-122"/>
                        </a:rPr>
                        <a:t>份</a:t>
                      </a:r>
                    </a:p>
                  </a:txBody>
                  <a:tcPr anchor="ct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dirty="0">
                          <a:latin typeface="华文楷体" panose="02010600040101010101" pitchFamily="2" charset="-122"/>
                          <a:ea typeface="华文楷体" panose="02010600040101010101" pitchFamily="2" charset="-122"/>
                        </a:rPr>
                        <a:t>10%</a:t>
                      </a:r>
                      <a:r>
                        <a:rPr lang="zh-CN" altLang="en-US" sz="1200" dirty="0">
                          <a:latin typeface="华文楷体" panose="02010600040101010101" pitchFamily="2" charset="-122"/>
                          <a:ea typeface="华文楷体" panose="02010600040101010101" pitchFamily="2" charset="-122"/>
                        </a:rPr>
                        <a:t>、</a:t>
                      </a:r>
                      <a:r>
                        <a:rPr lang="en-US" altLang="zh-CN" sz="1200" dirty="0">
                          <a:latin typeface="华文楷体" panose="02010600040101010101" pitchFamily="2" charset="-122"/>
                          <a:ea typeface="华文楷体" panose="02010600040101010101" pitchFamily="2" charset="-122"/>
                        </a:rPr>
                        <a:t>20%</a:t>
                      </a:r>
                      <a:r>
                        <a:rPr lang="zh-CN" altLang="en-US" sz="1200" dirty="0">
                          <a:latin typeface="华文楷体" panose="02010600040101010101" pitchFamily="2" charset="-122"/>
                          <a:ea typeface="华文楷体" panose="02010600040101010101" pitchFamily="2" charset="-122"/>
                        </a:rPr>
                        <a:t>、</a:t>
                      </a:r>
                      <a:r>
                        <a:rPr lang="en-US" altLang="zh-CN" sz="1200" dirty="0">
                          <a:latin typeface="华文楷体" panose="02010600040101010101" pitchFamily="2" charset="-122"/>
                          <a:ea typeface="华文楷体" panose="02010600040101010101" pitchFamily="2" charset="-122"/>
                        </a:rPr>
                        <a:t>30%</a:t>
                      </a:r>
                      <a:r>
                        <a:rPr lang="zh-CN" altLang="en-US" sz="1200" dirty="0">
                          <a:latin typeface="华文楷体" panose="02010600040101010101" pitchFamily="2" charset="-122"/>
                          <a:ea typeface="华文楷体" panose="02010600040101010101" pitchFamily="2" charset="-122"/>
                        </a:rPr>
                        <a:t>、</a:t>
                      </a:r>
                      <a:r>
                        <a:rPr lang="en-US" altLang="zh-CN" sz="1200" dirty="0">
                          <a:latin typeface="华文楷体" panose="02010600040101010101" pitchFamily="2" charset="-122"/>
                          <a:ea typeface="华文楷体" panose="02010600040101010101" pitchFamily="2" charset="-122"/>
                        </a:rPr>
                        <a:t>40%</a:t>
                      </a:r>
                      <a:endParaRPr lang="zh-CN" altLang="en-US" sz="1200" dirty="0">
                        <a:latin typeface="华文楷体" panose="02010600040101010101" pitchFamily="2" charset="-122"/>
                        <a:ea typeface="华文楷体" panose="02010600040101010101" pitchFamily="2" charset="-122"/>
                      </a:endParaRPr>
                    </a:p>
                  </a:txBody>
                  <a:tcPr anchor="ctr"/>
                </a:tc>
                <a:extLst>
                  <a:ext uri="{0D108BD9-81ED-4DB2-BD59-A6C34878D82A}">
                    <a16:rowId xmlns="" xmlns:a16="http://schemas.microsoft.com/office/drawing/2014/main" val="10005"/>
                  </a:ext>
                </a:extLst>
              </a:tr>
              <a:tr h="532428">
                <a:tc>
                  <a:txBody>
                    <a:bodyPr/>
                    <a:lstStyle/>
                    <a:p>
                      <a:pPr algn="ctr"/>
                      <a:r>
                        <a:rPr lang="en-US" altLang="zh-CN" sz="1200" dirty="0" smtClean="0">
                          <a:latin typeface="华文楷体" panose="02010600040101010101" pitchFamily="2" charset="-122"/>
                          <a:ea typeface="华文楷体" panose="02010600040101010101" pitchFamily="2" charset="-122"/>
                        </a:rPr>
                        <a:t>2017</a:t>
                      </a:r>
                      <a:r>
                        <a:rPr lang="zh-CN" altLang="en-US" sz="1200" dirty="0" smtClean="0">
                          <a:latin typeface="华文楷体" panose="02010600040101010101" pitchFamily="2" charset="-122"/>
                          <a:ea typeface="华文楷体" panose="02010600040101010101" pitchFamily="2" charset="-122"/>
                        </a:rPr>
                        <a:t>年</a:t>
                      </a:r>
                      <a:r>
                        <a:rPr lang="en-US" altLang="zh-CN" sz="1200" dirty="0" smtClean="0">
                          <a:latin typeface="华文楷体" panose="02010600040101010101" pitchFamily="2" charset="-122"/>
                          <a:ea typeface="华文楷体" panose="02010600040101010101" pitchFamily="2" charset="-122"/>
                        </a:rPr>
                        <a:t>5</a:t>
                      </a:r>
                      <a:r>
                        <a:rPr lang="zh-CN" altLang="en-US" sz="1200" dirty="0" smtClean="0">
                          <a:latin typeface="华文楷体" panose="02010600040101010101" pitchFamily="2" charset="-122"/>
                          <a:ea typeface="华文楷体" panose="02010600040101010101" pitchFamily="2" charset="-122"/>
                        </a:rPr>
                        <a:t>月</a:t>
                      </a:r>
                      <a:endParaRPr lang="en-US" altLang="zh-CN" sz="1200" dirty="0" smtClean="0">
                        <a:latin typeface="华文楷体" panose="02010600040101010101" pitchFamily="2" charset="-122"/>
                        <a:ea typeface="华文楷体" panose="02010600040101010101" pitchFamily="2" charset="-122"/>
                      </a:endParaRPr>
                    </a:p>
                    <a:p>
                      <a:pPr algn="ctr"/>
                      <a:r>
                        <a:rPr lang="zh-CN" altLang="en-US" sz="1200" dirty="0" smtClean="0">
                          <a:latin typeface="华文楷体" panose="02010600040101010101" pitchFamily="2" charset="-122"/>
                          <a:ea typeface="华文楷体" panose="02010600040101010101" pitchFamily="2" charset="-122"/>
                        </a:rPr>
                        <a:t>（已终止）</a:t>
                      </a:r>
                      <a:endParaRPr lang="zh-CN" altLang="en-US" sz="1200" dirty="0">
                        <a:latin typeface="华文楷体" panose="02010600040101010101" pitchFamily="2" charset="-122"/>
                        <a:ea typeface="华文楷体" panose="02010600040101010101" pitchFamily="2" charset="-122"/>
                      </a:endParaRPr>
                    </a:p>
                  </a:txBody>
                  <a:tcPr anchor="ctr"/>
                </a:tc>
                <a:tc>
                  <a:txBody>
                    <a:bodyPr/>
                    <a:lstStyle/>
                    <a:p>
                      <a:pPr algn="ctr"/>
                      <a:r>
                        <a:rPr lang="zh-CN" altLang="en-US" sz="1200" dirty="0" smtClean="0">
                          <a:latin typeface="华文楷体" panose="02010600040101010101" pitchFamily="2" charset="-122"/>
                          <a:ea typeface="华文楷体" panose="02010600040101010101" pitchFamily="2" charset="-122"/>
                        </a:rPr>
                        <a:t>限制性股票</a:t>
                      </a:r>
                      <a:endParaRPr lang="zh-CN" altLang="en-US" sz="1200" dirty="0">
                        <a:latin typeface="华文楷体" panose="02010600040101010101" pitchFamily="2" charset="-122"/>
                        <a:ea typeface="华文楷体" panose="02010600040101010101" pitchFamily="2" charset="-122"/>
                      </a:endParaRPr>
                    </a:p>
                  </a:txBody>
                  <a:tcPr anchor="ct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zh-CN" altLang="en-US" sz="1200" dirty="0" smtClean="0">
                          <a:latin typeface="华文楷体" panose="02010600040101010101" pitchFamily="2" charset="-122"/>
                          <a:ea typeface="华文楷体" panose="02010600040101010101" pitchFamily="2" charset="-122"/>
                        </a:rPr>
                        <a:t>定增</a:t>
                      </a:r>
                      <a:endParaRPr lang="zh-CN" altLang="en-US" sz="1200" dirty="0">
                        <a:latin typeface="华文楷体" panose="02010600040101010101" pitchFamily="2" charset="-122"/>
                        <a:ea typeface="华文楷体" panose="02010600040101010101" pitchFamily="2" charset="-122"/>
                      </a:endParaRPr>
                    </a:p>
                  </a:txBody>
                  <a:tcPr anchor="ct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3,726 </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万股</a:t>
                      </a:r>
                      <a:r>
                        <a:rPr lang="zh-CN" altLang="en-US" sz="1200" dirty="0" smtClean="0">
                          <a:latin typeface="华文楷体" panose="02010600040101010101" pitchFamily="2" charset="-122"/>
                          <a:ea typeface="华文楷体" panose="02010600040101010101" pitchFamily="2" charset="-122"/>
                        </a:rPr>
                        <a:t>占总股本</a:t>
                      </a:r>
                      <a:r>
                        <a:rPr lang="en-US" altLang="zh-CN" sz="1200" dirty="0" smtClean="0">
                          <a:latin typeface="华文楷体" panose="02010600040101010101" pitchFamily="2" charset="-122"/>
                          <a:ea typeface="华文楷体" panose="02010600040101010101" pitchFamily="2" charset="-122"/>
                        </a:rPr>
                        <a:t>1.55%</a:t>
                      </a:r>
                      <a:r>
                        <a:rPr lang="zh-CN" altLang="en-US" sz="1200" dirty="0" smtClean="0">
                          <a:latin typeface="华文楷体" panose="02010600040101010101" pitchFamily="2" charset="-122"/>
                          <a:ea typeface="华文楷体" panose="02010600040101010101" pitchFamily="2" charset="-122"/>
                        </a:rPr>
                        <a:t>，预留</a:t>
                      </a:r>
                      <a:r>
                        <a:rPr lang="en-US" altLang="zh-CN" sz="1200" dirty="0" smtClean="0">
                          <a:latin typeface="华文楷体" panose="02010600040101010101" pitchFamily="2" charset="-122"/>
                          <a:ea typeface="华文楷体" panose="02010600040101010101" pitchFamily="2" charset="-122"/>
                        </a:rPr>
                        <a:t>200</a:t>
                      </a:r>
                      <a:r>
                        <a:rPr lang="zh-CN" altLang="en-US" sz="1200" dirty="0" smtClean="0">
                          <a:latin typeface="华文楷体" panose="02010600040101010101" pitchFamily="2" charset="-122"/>
                          <a:ea typeface="华文楷体" panose="02010600040101010101" pitchFamily="2" charset="-122"/>
                        </a:rPr>
                        <a:t>万份</a:t>
                      </a:r>
                      <a:endParaRPr lang="zh-CN" altLang="en-US" sz="1200"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a:txBody>
                  <a:tcPr anchor="ctr"/>
                </a:tc>
                <a:tc>
                  <a:txBody>
                    <a:bodyPr/>
                    <a:lstStyle/>
                    <a:p>
                      <a:pPr algn="ctr"/>
                      <a:r>
                        <a:rPr lang="zh-CN" altLang="en-US" sz="1200" dirty="0" smtClean="0">
                          <a:latin typeface="华文楷体" panose="02010600040101010101" pitchFamily="2" charset="-122"/>
                          <a:ea typeface="华文楷体" panose="02010600040101010101" pitchFamily="2" charset="-122"/>
                        </a:rPr>
                        <a:t> </a:t>
                      </a:r>
                      <a:r>
                        <a:rPr lang="en-US" altLang="zh-CN" sz="1200" dirty="0" smtClean="0">
                          <a:latin typeface="华文楷体" panose="02010600040101010101" pitchFamily="2" charset="-122"/>
                          <a:ea typeface="华文楷体" panose="02010600040101010101" pitchFamily="2" charset="-122"/>
                        </a:rPr>
                        <a:t>921 </a:t>
                      </a:r>
                      <a:r>
                        <a:rPr lang="zh-CN" altLang="en-US" sz="1200" dirty="0" smtClean="0">
                          <a:latin typeface="华文楷体" panose="02010600040101010101" pitchFamily="2" charset="-122"/>
                          <a:ea typeface="华文楷体" panose="02010600040101010101" pitchFamily="2" charset="-122"/>
                        </a:rPr>
                        <a:t>人</a:t>
                      </a:r>
                      <a:endParaRPr lang="en-US" altLang="zh-CN" sz="1200" dirty="0" smtClean="0">
                        <a:latin typeface="华文楷体" panose="02010600040101010101" pitchFamily="2" charset="-122"/>
                        <a:ea typeface="华文楷体" panose="02010600040101010101" pitchFamily="2" charset="-122"/>
                      </a:endParaRPr>
                    </a:p>
                    <a:p>
                      <a:pPr algn="ctr"/>
                      <a:r>
                        <a:rPr lang="zh-CN" altLang="en-US" sz="1200" dirty="0" smtClean="0">
                          <a:latin typeface="华文楷体" panose="02010600040101010101" pitchFamily="2" charset="-122"/>
                          <a:ea typeface="华文楷体" panose="02010600040101010101" pitchFamily="2" charset="-122"/>
                        </a:rPr>
                        <a:t>（董高</a:t>
                      </a:r>
                      <a:r>
                        <a:rPr lang="en-US" altLang="zh-CN" sz="1200" dirty="0" smtClean="0">
                          <a:latin typeface="华文楷体" panose="02010600040101010101" pitchFamily="2" charset="-122"/>
                          <a:ea typeface="华文楷体" panose="02010600040101010101" pitchFamily="2" charset="-122"/>
                        </a:rPr>
                        <a:t>4</a:t>
                      </a:r>
                      <a:r>
                        <a:rPr lang="zh-CN" altLang="en-US" sz="1200" dirty="0" smtClean="0">
                          <a:latin typeface="华文楷体" panose="02010600040101010101" pitchFamily="2" charset="-122"/>
                          <a:ea typeface="华文楷体" panose="02010600040101010101" pitchFamily="2" charset="-122"/>
                        </a:rPr>
                        <a:t>人）</a:t>
                      </a:r>
                      <a:endParaRPr lang="zh-CN" altLang="en-US" sz="1200" dirty="0">
                        <a:latin typeface="华文楷体" panose="02010600040101010101" pitchFamily="2" charset="-122"/>
                        <a:ea typeface="华文楷体" panose="02010600040101010101" pitchFamily="2"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6.44</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元</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股</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华文楷体" panose="02010600040101010101" pitchFamily="2" charset="-122"/>
                          <a:ea typeface="华文楷体" panose="02010600040101010101" pitchFamily="2" charset="-122"/>
                        </a:rPr>
                        <a:t>40%</a:t>
                      </a:r>
                      <a:r>
                        <a:rPr lang="zh-CN" altLang="en-US" sz="1200" dirty="0" smtClean="0">
                          <a:latin typeface="华文楷体" panose="02010600040101010101" pitchFamily="2" charset="-122"/>
                          <a:ea typeface="华文楷体" panose="02010600040101010101" pitchFamily="2" charset="-122"/>
                        </a:rPr>
                        <a:t>、</a:t>
                      </a:r>
                      <a:r>
                        <a:rPr lang="en-US" altLang="zh-CN" sz="1200" dirty="0" smtClean="0">
                          <a:latin typeface="华文楷体" panose="02010600040101010101" pitchFamily="2" charset="-122"/>
                          <a:ea typeface="华文楷体" panose="02010600040101010101" pitchFamily="2" charset="-122"/>
                        </a:rPr>
                        <a:t>30%</a:t>
                      </a:r>
                      <a:r>
                        <a:rPr lang="zh-CN" altLang="en-US" sz="1200" dirty="0" smtClean="0">
                          <a:latin typeface="华文楷体" panose="02010600040101010101" pitchFamily="2" charset="-122"/>
                          <a:ea typeface="华文楷体" panose="02010600040101010101" pitchFamily="2" charset="-122"/>
                        </a:rPr>
                        <a:t>、</a:t>
                      </a:r>
                      <a:r>
                        <a:rPr lang="en-US" altLang="zh-CN" sz="1200" dirty="0" smtClean="0">
                          <a:latin typeface="华文楷体" panose="02010600040101010101" pitchFamily="2" charset="-122"/>
                          <a:ea typeface="华文楷体" panose="02010600040101010101" pitchFamily="2" charset="-122"/>
                        </a:rPr>
                        <a:t>30%</a:t>
                      </a:r>
                      <a:endParaRPr lang="zh-CN" altLang="en-US" sz="1200" dirty="0" smtClean="0">
                        <a:latin typeface="华文楷体" panose="02010600040101010101" pitchFamily="2" charset="-122"/>
                        <a:ea typeface="华文楷体" panose="02010600040101010101" pitchFamily="2" charset="-122"/>
                      </a:endParaRPr>
                    </a:p>
                  </a:txBody>
                  <a:tcPr anchor="ctr"/>
                </a:tc>
              </a:tr>
              <a:tr h="554676">
                <a:tc>
                  <a:txBody>
                    <a:bodyPr/>
                    <a:lstStyle/>
                    <a:p>
                      <a:pPr algn="ctr"/>
                      <a:r>
                        <a:rPr lang="en-US" altLang="zh-CN" sz="1200" dirty="0" smtClean="0">
                          <a:latin typeface="华文楷体" panose="02010600040101010101" pitchFamily="2" charset="-122"/>
                          <a:ea typeface="华文楷体" panose="02010600040101010101" pitchFamily="2" charset="-122"/>
                        </a:rPr>
                        <a:t>2017</a:t>
                      </a:r>
                      <a:r>
                        <a:rPr lang="zh-CN" altLang="en-US" sz="1200" dirty="0" smtClean="0">
                          <a:latin typeface="华文楷体" panose="02010600040101010101" pitchFamily="2" charset="-122"/>
                          <a:ea typeface="华文楷体" panose="02010600040101010101" pitchFamily="2" charset="-122"/>
                        </a:rPr>
                        <a:t>年</a:t>
                      </a:r>
                      <a:r>
                        <a:rPr lang="en-US" altLang="zh-CN" sz="1200" dirty="0" smtClean="0">
                          <a:latin typeface="华文楷体" panose="02010600040101010101" pitchFamily="2" charset="-122"/>
                          <a:ea typeface="华文楷体" panose="02010600040101010101" pitchFamily="2" charset="-122"/>
                        </a:rPr>
                        <a:t>12</a:t>
                      </a:r>
                      <a:r>
                        <a:rPr lang="zh-CN" altLang="en-US" sz="1200" dirty="0" smtClean="0">
                          <a:latin typeface="华文楷体" panose="02010600040101010101" pitchFamily="2" charset="-122"/>
                          <a:ea typeface="华文楷体" panose="02010600040101010101" pitchFamily="2" charset="-122"/>
                        </a:rPr>
                        <a:t>月</a:t>
                      </a:r>
                      <a:endParaRPr lang="zh-CN" altLang="en-US" sz="1200" dirty="0">
                        <a:latin typeface="华文楷体" panose="02010600040101010101" pitchFamily="2" charset="-122"/>
                        <a:ea typeface="华文楷体" panose="02010600040101010101" pitchFamily="2" charset="-122"/>
                      </a:endParaRPr>
                    </a:p>
                  </a:txBody>
                  <a:tcPr anchor="ctr"/>
                </a:tc>
                <a:tc>
                  <a:txBody>
                    <a:bodyPr/>
                    <a:lstStyle/>
                    <a:p>
                      <a:pPr algn="ctr"/>
                      <a:r>
                        <a:rPr lang="zh-CN" altLang="en-US" sz="1200" dirty="0">
                          <a:latin typeface="华文楷体" panose="02010600040101010101" pitchFamily="2" charset="-122"/>
                          <a:ea typeface="华文楷体" panose="02010600040101010101" pitchFamily="2" charset="-122"/>
                        </a:rPr>
                        <a:t>复合工具</a:t>
                      </a:r>
                    </a:p>
                  </a:txBody>
                  <a:tcPr anchor="ct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zh-CN" altLang="en-US" sz="1200" dirty="0">
                          <a:latin typeface="华文楷体" panose="02010600040101010101" pitchFamily="2" charset="-122"/>
                          <a:ea typeface="华文楷体" panose="02010600040101010101" pitchFamily="2" charset="-122"/>
                        </a:rPr>
                        <a:t>定增</a:t>
                      </a:r>
                    </a:p>
                  </a:txBody>
                  <a:tcPr anchor="ct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dirty="0">
                          <a:latin typeface="华文楷体" panose="02010600040101010101" pitchFamily="2" charset="-122"/>
                          <a:ea typeface="华文楷体" panose="02010600040101010101" pitchFamily="2" charset="-122"/>
                        </a:rPr>
                        <a:t>4,317.00</a:t>
                      </a:r>
                      <a:r>
                        <a:rPr lang="zh-CN" altLang="en-US" sz="1200" dirty="0">
                          <a:latin typeface="华文楷体" panose="02010600040101010101" pitchFamily="2" charset="-122"/>
                          <a:ea typeface="华文楷体" panose="02010600040101010101" pitchFamily="2" charset="-122"/>
                        </a:rPr>
                        <a:t>万股占总股本</a:t>
                      </a:r>
                      <a:r>
                        <a:rPr lang="en-US" altLang="zh-CN" sz="1200" dirty="0">
                          <a:latin typeface="华文楷体" panose="02010600040101010101" pitchFamily="2" charset="-122"/>
                          <a:ea typeface="华文楷体" panose="02010600040101010101" pitchFamily="2" charset="-122"/>
                        </a:rPr>
                        <a:t>1.79%</a:t>
                      </a:r>
                      <a:r>
                        <a:rPr lang="zh-CN" altLang="en-US" sz="1200" dirty="0">
                          <a:latin typeface="华文楷体" panose="02010600040101010101" pitchFamily="2" charset="-122"/>
                          <a:ea typeface="华文楷体" panose="02010600040101010101" pitchFamily="2" charset="-122"/>
                        </a:rPr>
                        <a:t>，预留</a:t>
                      </a:r>
                      <a:r>
                        <a:rPr lang="en-US" altLang="zh-CN" sz="1200" dirty="0">
                          <a:latin typeface="华文楷体" panose="02010600040101010101" pitchFamily="2" charset="-122"/>
                          <a:ea typeface="华文楷体" panose="02010600040101010101" pitchFamily="2" charset="-122"/>
                        </a:rPr>
                        <a:t>863.40</a:t>
                      </a:r>
                      <a:r>
                        <a:rPr lang="zh-CN" altLang="en-US" sz="1200" dirty="0">
                          <a:latin typeface="华文楷体" panose="02010600040101010101" pitchFamily="2" charset="-122"/>
                          <a:ea typeface="华文楷体" panose="02010600040101010101" pitchFamily="2" charset="-122"/>
                        </a:rPr>
                        <a:t>万</a:t>
                      </a:r>
                      <a:r>
                        <a:rPr lang="zh-CN" altLang="en-US" sz="1200" dirty="0" smtClean="0">
                          <a:latin typeface="华文楷体" panose="02010600040101010101" pitchFamily="2" charset="-122"/>
                          <a:ea typeface="华文楷体" panose="02010600040101010101" pitchFamily="2" charset="-122"/>
                        </a:rPr>
                        <a:t>份</a:t>
                      </a:r>
                      <a:endParaRPr lang="zh-CN" altLang="en-US" sz="1200"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a:txBody>
                  <a:tcPr anchor="ctr"/>
                </a:tc>
                <a:tc>
                  <a:txBody>
                    <a:bodyPr/>
                    <a:lstStyle/>
                    <a:p>
                      <a:pPr algn="ctr"/>
                      <a:r>
                        <a:rPr lang="en-US" altLang="zh-CN" sz="1200" dirty="0">
                          <a:latin typeface="华文楷体" panose="02010600040101010101" pitchFamily="2" charset="-122"/>
                          <a:ea typeface="华文楷体" panose="02010600040101010101" pitchFamily="2" charset="-122"/>
                        </a:rPr>
                        <a:t>944</a:t>
                      </a:r>
                    </a:p>
                    <a:p>
                      <a:pPr algn="ctr"/>
                      <a:r>
                        <a:rPr lang="zh-CN" altLang="en-US" sz="1200" dirty="0">
                          <a:latin typeface="华文楷体" panose="02010600040101010101" pitchFamily="2" charset="-122"/>
                          <a:ea typeface="华文楷体" panose="02010600040101010101" pitchFamily="2" charset="-122"/>
                        </a:rPr>
                        <a:t>（无董高）</a:t>
                      </a:r>
                    </a:p>
                  </a:txBody>
                  <a:tcPr anchor="ctr"/>
                </a:tc>
                <a:tc>
                  <a:txBody>
                    <a:bodyPr/>
                    <a:lstStyle/>
                    <a:p>
                      <a:pPr algn="ctr"/>
                      <a:r>
                        <a:rPr lang="en-US" altLang="zh-CN" sz="1200" dirty="0">
                          <a:latin typeface="华文楷体" panose="02010600040101010101" pitchFamily="2" charset="-122"/>
                          <a:ea typeface="华文楷体" panose="02010600040101010101" pitchFamily="2" charset="-122"/>
                        </a:rPr>
                        <a:t>10.22</a:t>
                      </a:r>
                      <a:r>
                        <a:rPr lang="zh-CN" altLang="en-US" sz="1200" dirty="0">
                          <a:latin typeface="华文楷体" panose="02010600040101010101" pitchFamily="2" charset="-122"/>
                          <a:ea typeface="华文楷体" panose="02010600040101010101" pitchFamily="2" charset="-122"/>
                        </a:rPr>
                        <a:t>元</a:t>
                      </a:r>
                      <a:r>
                        <a:rPr lang="en-US" altLang="zh-CN" sz="1200" dirty="0">
                          <a:latin typeface="华文楷体" panose="02010600040101010101" pitchFamily="2" charset="-122"/>
                          <a:ea typeface="华文楷体" panose="02010600040101010101" pitchFamily="2" charset="-122"/>
                        </a:rPr>
                        <a:t>/</a:t>
                      </a:r>
                      <a:r>
                        <a:rPr lang="zh-CN" altLang="en-US" sz="1200" dirty="0">
                          <a:latin typeface="华文楷体" panose="02010600040101010101" pitchFamily="2" charset="-122"/>
                          <a:ea typeface="华文楷体" panose="02010600040101010101" pitchFamily="2" charset="-122"/>
                        </a:rPr>
                        <a:t>份；</a:t>
                      </a:r>
                      <a:r>
                        <a:rPr lang="en-US" altLang="zh-CN" sz="1200" dirty="0">
                          <a:latin typeface="华文楷体" panose="02010600040101010101" pitchFamily="2" charset="-122"/>
                          <a:ea typeface="华文楷体" panose="02010600040101010101" pitchFamily="2" charset="-122"/>
                        </a:rPr>
                        <a:t>5.11</a:t>
                      </a:r>
                      <a:r>
                        <a:rPr lang="zh-CN" altLang="en-US" sz="1200" dirty="0">
                          <a:latin typeface="华文楷体" panose="02010600040101010101" pitchFamily="2" charset="-122"/>
                          <a:ea typeface="华文楷体" panose="02010600040101010101" pitchFamily="2" charset="-122"/>
                        </a:rPr>
                        <a:t>元</a:t>
                      </a:r>
                      <a:r>
                        <a:rPr lang="en-US" altLang="zh-CN" sz="1200" dirty="0">
                          <a:latin typeface="华文楷体" panose="02010600040101010101" pitchFamily="2" charset="-122"/>
                          <a:ea typeface="华文楷体" panose="02010600040101010101" pitchFamily="2" charset="-122"/>
                        </a:rPr>
                        <a:t>/</a:t>
                      </a:r>
                      <a:r>
                        <a:rPr lang="zh-CN" altLang="en-US" sz="1200" dirty="0">
                          <a:latin typeface="华文楷体" panose="02010600040101010101" pitchFamily="2" charset="-122"/>
                          <a:ea typeface="华文楷体" panose="02010600040101010101" pitchFamily="2" charset="-122"/>
                        </a:rPr>
                        <a:t>股</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华文楷体" panose="02010600040101010101" pitchFamily="2" charset="-122"/>
                          <a:ea typeface="华文楷体" panose="02010600040101010101" pitchFamily="2" charset="-122"/>
                        </a:rPr>
                        <a:t>40%</a:t>
                      </a:r>
                      <a:r>
                        <a:rPr lang="zh-CN" altLang="en-US" sz="1200" dirty="0" smtClean="0">
                          <a:latin typeface="华文楷体" panose="02010600040101010101" pitchFamily="2" charset="-122"/>
                          <a:ea typeface="华文楷体" panose="02010600040101010101" pitchFamily="2" charset="-122"/>
                        </a:rPr>
                        <a:t>、</a:t>
                      </a:r>
                      <a:r>
                        <a:rPr lang="en-US" altLang="zh-CN" sz="1200" dirty="0" smtClean="0">
                          <a:latin typeface="华文楷体" panose="02010600040101010101" pitchFamily="2" charset="-122"/>
                          <a:ea typeface="华文楷体" panose="02010600040101010101" pitchFamily="2" charset="-122"/>
                        </a:rPr>
                        <a:t>30%</a:t>
                      </a:r>
                      <a:r>
                        <a:rPr lang="zh-CN" altLang="en-US" sz="1200" dirty="0" smtClean="0">
                          <a:latin typeface="华文楷体" panose="02010600040101010101" pitchFamily="2" charset="-122"/>
                          <a:ea typeface="华文楷体" panose="02010600040101010101" pitchFamily="2" charset="-122"/>
                        </a:rPr>
                        <a:t>、</a:t>
                      </a:r>
                      <a:r>
                        <a:rPr lang="en-US" altLang="zh-CN" sz="1200" dirty="0" smtClean="0">
                          <a:latin typeface="华文楷体" panose="02010600040101010101" pitchFamily="2" charset="-122"/>
                          <a:ea typeface="华文楷体" panose="02010600040101010101" pitchFamily="2" charset="-122"/>
                        </a:rPr>
                        <a:t>30%</a:t>
                      </a:r>
                      <a:endParaRPr lang="zh-CN" altLang="en-US" sz="1200" dirty="0" smtClean="0">
                        <a:latin typeface="华文楷体" panose="02010600040101010101" pitchFamily="2" charset="-122"/>
                        <a:ea typeface="华文楷体" panose="02010600040101010101" pitchFamily="2" charset="-122"/>
                      </a:endParaRPr>
                    </a:p>
                  </a:txBody>
                  <a:tcPr anchor="ct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xmlns="" val="1749921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1.5 </a:t>
            </a:r>
            <a:r>
              <a:rPr lang="zh-CN" altLang="en-US" b="1" dirty="0" smtClean="0">
                <a:solidFill>
                  <a:srgbClr val="A32122"/>
                </a:solidFill>
              </a:rPr>
              <a:t>选择</a:t>
            </a:r>
            <a:r>
              <a:rPr lang="zh-CN" altLang="en-US" b="1" dirty="0">
                <a:solidFill>
                  <a:srgbClr val="A32122"/>
                </a:solidFill>
              </a:rPr>
              <a:t>激励</a:t>
            </a:r>
            <a:r>
              <a:rPr lang="zh-CN" altLang="en-US" b="1" dirty="0" smtClean="0">
                <a:solidFill>
                  <a:srgbClr val="A32122"/>
                </a:solidFill>
              </a:rPr>
              <a:t>工具</a:t>
            </a:r>
            <a:r>
              <a:rPr lang="en-US" altLang="zh-CN" sz="1600" b="1" dirty="0" smtClean="0">
                <a:solidFill>
                  <a:srgbClr val="A32122"/>
                </a:solidFill>
              </a:rPr>
              <a:t>—</a:t>
            </a:r>
            <a:r>
              <a:rPr lang="zh-CN" altLang="en-US" sz="1600" b="1" dirty="0">
                <a:solidFill>
                  <a:srgbClr val="A32122"/>
                </a:solidFill>
              </a:rPr>
              <a:t>网宿科技</a:t>
            </a:r>
            <a:endParaRPr lang="zh-CN" altLang="en-US" b="1" dirty="0">
              <a:solidFill>
                <a:srgbClr val="A32122"/>
              </a:solidFill>
            </a:endParaRPr>
          </a:p>
        </p:txBody>
      </p:sp>
      <p:graphicFrame>
        <p:nvGraphicFramePr>
          <p:cNvPr id="7" name="表格 6"/>
          <p:cNvGraphicFramePr>
            <a:graphicFrameLocks noGrp="1"/>
          </p:cNvGraphicFramePr>
          <p:nvPr>
            <p:extLst/>
          </p:nvPr>
        </p:nvGraphicFramePr>
        <p:xfrm>
          <a:off x="309772" y="1247165"/>
          <a:ext cx="8461910" cy="2775370"/>
        </p:xfrm>
        <a:graphic>
          <a:graphicData uri="http://schemas.openxmlformats.org/drawingml/2006/table">
            <a:tbl>
              <a:tblPr firstRow="1" bandRow="1">
                <a:tableStyleId>{21E4AEA4-8DFA-4A89-87EB-49C32662AFE0}</a:tableStyleId>
              </a:tblPr>
              <a:tblGrid>
                <a:gridCol w="1121223">
                  <a:extLst>
                    <a:ext uri="{9D8B030D-6E8A-4147-A177-3AD203B41FA5}">
                      <a16:colId xmlns="" xmlns:a16="http://schemas.microsoft.com/office/drawing/2014/main" val="20000"/>
                    </a:ext>
                  </a:extLst>
                </a:gridCol>
                <a:gridCol w="1022465">
                  <a:extLst>
                    <a:ext uri="{9D8B030D-6E8A-4147-A177-3AD203B41FA5}">
                      <a16:colId xmlns="" xmlns:a16="http://schemas.microsoft.com/office/drawing/2014/main" val="20001"/>
                    </a:ext>
                  </a:extLst>
                </a:gridCol>
                <a:gridCol w="990000">
                  <a:extLst>
                    <a:ext uri="{9D8B030D-6E8A-4147-A177-3AD203B41FA5}">
                      <a16:colId xmlns="" xmlns:a16="http://schemas.microsoft.com/office/drawing/2014/main" val="20002"/>
                    </a:ext>
                  </a:extLst>
                </a:gridCol>
                <a:gridCol w="900000">
                  <a:extLst>
                    <a:ext uri="{9D8B030D-6E8A-4147-A177-3AD203B41FA5}">
                      <a16:colId xmlns="" xmlns:a16="http://schemas.microsoft.com/office/drawing/2014/main" val="20003"/>
                    </a:ext>
                  </a:extLst>
                </a:gridCol>
                <a:gridCol w="945000">
                  <a:extLst>
                    <a:ext uri="{9D8B030D-6E8A-4147-A177-3AD203B41FA5}">
                      <a16:colId xmlns="" xmlns:a16="http://schemas.microsoft.com/office/drawing/2014/main" val="20004"/>
                    </a:ext>
                  </a:extLst>
                </a:gridCol>
                <a:gridCol w="810000">
                  <a:extLst>
                    <a:ext uri="{9D8B030D-6E8A-4147-A177-3AD203B41FA5}">
                      <a16:colId xmlns="" xmlns:a16="http://schemas.microsoft.com/office/drawing/2014/main" val="20005"/>
                    </a:ext>
                  </a:extLst>
                </a:gridCol>
                <a:gridCol w="1755000">
                  <a:extLst>
                    <a:ext uri="{9D8B030D-6E8A-4147-A177-3AD203B41FA5}">
                      <a16:colId xmlns="" xmlns:a16="http://schemas.microsoft.com/office/drawing/2014/main" val="20006"/>
                    </a:ext>
                  </a:extLst>
                </a:gridCol>
                <a:gridCol w="918222">
                  <a:extLst>
                    <a:ext uri="{9D8B030D-6E8A-4147-A177-3AD203B41FA5}">
                      <a16:colId xmlns="" xmlns:a16="http://schemas.microsoft.com/office/drawing/2014/main" val="20007"/>
                    </a:ext>
                  </a:extLst>
                </a:gridCol>
              </a:tblGrid>
              <a:tr h="489370">
                <a:tc>
                  <a:txBody>
                    <a:bodyPr/>
                    <a:lstStyle/>
                    <a:p>
                      <a:pPr marL="0" algn="ctr" defTabSz="914364" rtl="0" eaLnBrk="1" latinLnBrk="0" hangingPunct="1"/>
                      <a:r>
                        <a:rPr lang="zh-CN" altLang="en-US" sz="1200" kern="1200" dirty="0">
                          <a:solidFill>
                            <a:schemeClr val="lt1"/>
                          </a:solidFill>
                          <a:latin typeface="微软雅黑" panose="020B0503020204020204" pitchFamily="34" charset="-122"/>
                          <a:ea typeface="微软雅黑" panose="020B0503020204020204" pitchFamily="34" charset="-122"/>
                          <a:cs typeface="+mn-cs"/>
                        </a:rPr>
                        <a:t>时间</a:t>
                      </a:r>
                      <a:endParaRPr lang="zh-CN" altLang="en-US" sz="1200" kern="1200" dirty="0">
                        <a:solidFill>
                          <a:schemeClr val="bg1"/>
                        </a:solidFill>
                        <a:latin typeface="微软雅黑" panose="020B0503020204020204" pitchFamily="34" charset="-122"/>
                        <a:ea typeface="微软雅黑" panose="020B0503020204020204" pitchFamily="34" charset="-122"/>
                        <a:cs typeface="+mn-cs"/>
                      </a:endParaRPr>
                    </a:p>
                  </a:txBody>
                  <a:tcPr anchor="ctr">
                    <a:solidFill>
                      <a:schemeClr val="accent1">
                        <a:lumMod val="50000"/>
                      </a:schemeClr>
                    </a:solidFill>
                  </a:tcPr>
                </a:tc>
                <a:tc>
                  <a:txBody>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目标营业收入增长率</a:t>
                      </a:r>
                    </a:p>
                  </a:txBody>
                  <a:tcPr anchor="ctr">
                    <a:solidFill>
                      <a:schemeClr val="accent1">
                        <a:lumMod val="50000"/>
                      </a:schemeClr>
                    </a:solidFill>
                  </a:tcPr>
                </a:tc>
                <a:tc>
                  <a:txBody>
                    <a:bodyPr/>
                    <a:lstStyle/>
                    <a:p>
                      <a:pPr algn="ctr"/>
                      <a:r>
                        <a:rPr lang="zh-CN" altLang="en-US" sz="1200" dirty="0">
                          <a:latin typeface="微软雅黑" panose="020B0503020204020204" pitchFamily="34" charset="-122"/>
                          <a:ea typeface="微软雅黑" panose="020B0503020204020204" pitchFamily="34" charset="-122"/>
                        </a:rPr>
                        <a:t>目标净资产收益率</a:t>
                      </a:r>
                      <a:endParaRPr lang="zh-CN" altLang="en-US" sz="1200" dirty="0">
                        <a:solidFill>
                          <a:schemeClr val="bg1"/>
                        </a:solidFill>
                        <a:latin typeface="微软雅黑" panose="020B0503020204020204" pitchFamily="34" charset="-122"/>
                        <a:ea typeface="微软雅黑" panose="020B0503020204020204" pitchFamily="34" charset="-122"/>
                      </a:endParaRPr>
                    </a:p>
                  </a:txBody>
                  <a:tcPr anchor="ctr">
                    <a:solidFill>
                      <a:schemeClr val="accent1">
                        <a:lumMod val="50000"/>
                      </a:schemeClr>
                    </a:solidFill>
                  </a:tcPr>
                </a:tc>
                <a:tc>
                  <a:txBody>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目标净利润增长率</a:t>
                      </a:r>
                    </a:p>
                  </a:txBody>
                  <a:tcPr anchor="ctr">
                    <a:solidFill>
                      <a:schemeClr val="accent1">
                        <a:lumMod val="50000"/>
                      </a:schemeClr>
                    </a:solidFill>
                  </a:tcPr>
                </a:tc>
                <a:tc>
                  <a:txBody>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实际营业收入增长率</a:t>
                      </a:r>
                    </a:p>
                  </a:txBody>
                  <a:tcPr anchor="ctr">
                    <a:solidFill>
                      <a:schemeClr val="accent1">
                        <a:lumMod val="50000"/>
                      </a:schemeClr>
                    </a:solidFill>
                  </a:tcPr>
                </a:tc>
                <a:tc>
                  <a:txBody>
                    <a:bodyPr/>
                    <a:lstStyle/>
                    <a:p>
                      <a:pPr algn="ctr"/>
                      <a:r>
                        <a:rPr lang="zh-CN" altLang="en-US" sz="1200" dirty="0">
                          <a:latin typeface="微软雅黑" panose="020B0503020204020204" pitchFamily="34" charset="-122"/>
                          <a:ea typeface="微软雅黑" panose="020B0503020204020204" pitchFamily="34" charset="-122"/>
                        </a:rPr>
                        <a:t>实际净资产收益率</a:t>
                      </a:r>
                      <a:endParaRPr lang="zh-CN" altLang="en-US" sz="1200" dirty="0">
                        <a:solidFill>
                          <a:schemeClr val="bg1"/>
                        </a:solidFill>
                        <a:latin typeface="微软雅黑" panose="020B0503020204020204" pitchFamily="34" charset="-122"/>
                        <a:ea typeface="微软雅黑" panose="020B0503020204020204" pitchFamily="34" charset="-122"/>
                      </a:endParaRPr>
                    </a:p>
                  </a:txBody>
                  <a:tcPr anchor="ctr">
                    <a:solidFill>
                      <a:schemeClr val="accent1">
                        <a:lumMod val="50000"/>
                      </a:schemeClr>
                    </a:solidFill>
                  </a:tcPr>
                </a:tc>
                <a:tc>
                  <a:txBody>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实际净利润</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增长率</a:t>
                      </a:r>
                    </a:p>
                  </a:txBody>
                  <a:tcPr anchor="ctr">
                    <a:solidFill>
                      <a:schemeClr val="accent1">
                        <a:lumMod val="50000"/>
                      </a:schemeClr>
                    </a:solidFill>
                  </a:tcPr>
                </a:tc>
                <a:tc>
                  <a:txBody>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市值</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r>
                        <a:rPr lang="zh-CN" altLang="en-US" sz="1200" dirty="0">
                          <a:solidFill>
                            <a:schemeClr val="bg1"/>
                          </a:solidFill>
                          <a:latin typeface="微软雅黑" panose="020B0503020204020204" pitchFamily="34" charset="-122"/>
                          <a:ea typeface="微软雅黑" panose="020B0503020204020204" pitchFamily="34" charset="-122"/>
                        </a:rPr>
                        <a:t>（亿元）</a:t>
                      </a:r>
                    </a:p>
                  </a:txBody>
                  <a:tcPr anchor="ctr">
                    <a:solidFill>
                      <a:schemeClr val="accent1">
                        <a:lumMod val="50000"/>
                      </a:schemeClr>
                    </a:solidFill>
                  </a:tcPr>
                </a:tc>
                <a:extLst>
                  <a:ext uri="{0D108BD9-81ED-4DB2-BD59-A6C34878D82A}">
                    <a16:rowId xmlns="" xmlns:a16="http://schemas.microsoft.com/office/drawing/2014/main" val="10000"/>
                  </a:ext>
                </a:extLst>
              </a:tr>
              <a:tr h="411419">
                <a:tc>
                  <a:txBody>
                    <a:bodyPr/>
                    <a:lstStyle/>
                    <a:p>
                      <a:pPr marL="0" algn="ctr" defTabSz="914364" rtl="0" eaLnBrk="1" latinLnBrk="0" hangingPunct="1"/>
                      <a:r>
                        <a:rPr lang="zh-CN" altLang="en-US" sz="1200" kern="1200" dirty="0">
                          <a:solidFill>
                            <a:schemeClr val="dk1"/>
                          </a:solidFill>
                          <a:latin typeface="华文楷体" panose="02010600040101010101" pitchFamily="2" charset="-122"/>
                          <a:ea typeface="华文楷体" panose="02010600040101010101" pitchFamily="2" charset="-122"/>
                          <a:cs typeface="+mn-cs"/>
                        </a:rPr>
                        <a:t>草案推出上年</a:t>
                      </a:r>
                      <a:endParaRPr lang="en-US" altLang="zh-CN" sz="1200" kern="1200" dirty="0">
                        <a:solidFill>
                          <a:schemeClr val="dk1"/>
                        </a:solidFill>
                        <a:latin typeface="华文楷体" panose="02010600040101010101" pitchFamily="2" charset="-122"/>
                        <a:ea typeface="华文楷体" panose="02010600040101010101" pitchFamily="2" charset="-122"/>
                        <a:cs typeface="+mn-cs"/>
                      </a:endParaRPr>
                    </a:p>
                    <a:p>
                      <a:pPr marL="0" algn="ctr" defTabSz="914364" rtl="0" eaLnBrk="1" latinLnBrk="0" hangingPunct="1"/>
                      <a:r>
                        <a:rPr lang="zh-CN" altLang="en-US" sz="1200" kern="1200" dirty="0">
                          <a:solidFill>
                            <a:schemeClr val="dk1"/>
                          </a:solidFill>
                          <a:latin typeface="华文楷体" panose="02010600040101010101" pitchFamily="2" charset="-122"/>
                          <a:ea typeface="华文楷体" panose="02010600040101010101" pitchFamily="2" charset="-122"/>
                          <a:cs typeface="+mn-cs"/>
                        </a:rPr>
                        <a:t>（</a:t>
                      </a:r>
                      <a:r>
                        <a:rPr lang="en-US" altLang="zh-CN" sz="1200" kern="1200" dirty="0">
                          <a:solidFill>
                            <a:schemeClr val="dk1"/>
                          </a:solidFill>
                          <a:latin typeface="华文楷体" panose="02010600040101010101" pitchFamily="2" charset="-122"/>
                          <a:ea typeface="华文楷体" panose="02010600040101010101" pitchFamily="2" charset="-122"/>
                          <a:cs typeface="+mn-cs"/>
                        </a:rPr>
                        <a:t>2010</a:t>
                      </a:r>
                      <a:r>
                        <a:rPr lang="zh-CN" altLang="en-US" sz="1200" kern="1200" dirty="0">
                          <a:solidFill>
                            <a:schemeClr val="dk1"/>
                          </a:solidFill>
                          <a:latin typeface="华文楷体" panose="02010600040101010101" pitchFamily="2" charset="-122"/>
                          <a:ea typeface="华文楷体" panose="02010600040101010101" pitchFamily="2" charset="-122"/>
                          <a:cs typeface="+mn-cs"/>
                        </a:rPr>
                        <a:t>年度）</a:t>
                      </a:r>
                    </a:p>
                  </a:txBody>
                  <a:tcPr anchor="ctr">
                    <a:solidFill>
                      <a:schemeClr val="bg1">
                        <a:lumMod val="95000"/>
                      </a:schemeClr>
                    </a:solidFill>
                  </a:tcPr>
                </a:tc>
                <a:tc>
                  <a:txBody>
                    <a:bodyPr/>
                    <a:lstStyle/>
                    <a:p>
                      <a:pPr marL="0" algn="ctr" defTabSz="914364" rtl="0" eaLnBrk="1" latinLnBrk="0" hangingPunct="1"/>
                      <a:r>
                        <a:rPr lang="en-US" altLang="zh-CN" sz="1200" kern="1200" dirty="0">
                          <a:effectLst/>
                          <a:latin typeface="华文楷体" panose="02010600040101010101" pitchFamily="2" charset="-122"/>
                          <a:ea typeface="华文楷体" panose="02010600040101010101" pitchFamily="2" charset="-122"/>
                        </a:rPr>
                        <a:t>-</a:t>
                      </a:r>
                    </a:p>
                  </a:txBody>
                  <a:tcPr anchor="ctr">
                    <a:solidFill>
                      <a:schemeClr val="bg1">
                        <a:lumMod val="95000"/>
                      </a:schemeClr>
                    </a:solidFill>
                  </a:tcPr>
                </a:tc>
                <a:tc>
                  <a:txBody>
                    <a:bodyPr/>
                    <a:lstStyle/>
                    <a:p>
                      <a:pPr marL="0" algn="ctr" defTabSz="914364" rtl="0" eaLnBrk="1" latinLnBrk="0" hangingPunct="1"/>
                      <a:r>
                        <a:rPr lang="en-US" altLang="zh-CN" sz="1200" kern="1200" dirty="0">
                          <a:effectLst/>
                          <a:latin typeface="华文楷体" panose="02010600040101010101" pitchFamily="2" charset="-122"/>
                          <a:ea typeface="华文楷体" panose="02010600040101010101" pitchFamily="2" charset="-122"/>
                        </a:rPr>
                        <a:t>-</a:t>
                      </a:r>
                    </a:p>
                  </a:txBody>
                  <a:tcPr anchor="ctr">
                    <a:solidFill>
                      <a:schemeClr val="bg1">
                        <a:lumMod val="95000"/>
                      </a:schemeClr>
                    </a:solidFill>
                  </a:tcPr>
                </a:tc>
                <a:tc>
                  <a:txBody>
                    <a:bodyPr/>
                    <a:lstStyle/>
                    <a:p>
                      <a:pPr marL="0" algn="ctr" defTabSz="914364" rtl="0" eaLnBrk="1" latinLnBrk="0" hangingPunct="1"/>
                      <a:r>
                        <a:rPr lang="en-US" altLang="zh-CN" sz="1200" kern="1200" dirty="0">
                          <a:solidFill>
                            <a:schemeClr val="dk1"/>
                          </a:solidFill>
                          <a:effectLst/>
                          <a:latin typeface="华文楷体" panose="02010600040101010101" pitchFamily="2" charset="-122"/>
                          <a:ea typeface="华文楷体" panose="02010600040101010101" pitchFamily="2" charset="-122"/>
                          <a:cs typeface="+mn-cs"/>
                        </a:rPr>
                        <a:t>-</a:t>
                      </a:r>
                      <a:endParaRPr lang="zh-CN" altLang="en-US" sz="1200" kern="1200" dirty="0">
                        <a:solidFill>
                          <a:schemeClr val="dk1"/>
                        </a:solidFill>
                        <a:effectLst/>
                        <a:latin typeface="华文楷体" panose="02010600040101010101" pitchFamily="2" charset="-122"/>
                        <a:ea typeface="华文楷体" panose="02010600040101010101" pitchFamily="2" charset="-122"/>
                        <a:cs typeface="+mn-cs"/>
                      </a:endParaRPr>
                    </a:p>
                  </a:txBody>
                  <a:tcPr anchor="ctr">
                    <a:solidFill>
                      <a:schemeClr val="bg1">
                        <a:lumMod val="95000"/>
                      </a:schemeClr>
                    </a:solidFill>
                  </a:tcPr>
                </a:tc>
                <a:tc>
                  <a:txBody>
                    <a:bodyPr/>
                    <a:lstStyle/>
                    <a:p>
                      <a:pPr algn="ctr"/>
                      <a:r>
                        <a:rPr lang="en-US" altLang="zh-CN" sz="1200" dirty="0">
                          <a:effectLst/>
                          <a:latin typeface="华文楷体" panose="02010600040101010101" pitchFamily="2" charset="-122"/>
                          <a:ea typeface="华文楷体" panose="02010600040101010101" pitchFamily="2" charset="-122"/>
                        </a:rPr>
                        <a:t>26.22%</a:t>
                      </a:r>
                    </a:p>
                  </a:txBody>
                  <a:tcPr anchor="ctr">
                    <a:solidFill>
                      <a:schemeClr val="bg1">
                        <a:lumMod val="95000"/>
                      </a:schemeClr>
                    </a:solidFill>
                  </a:tcPr>
                </a:tc>
                <a:tc>
                  <a:txBody>
                    <a:bodyPr/>
                    <a:lstStyle/>
                    <a:p>
                      <a:pPr algn="ctr"/>
                      <a:r>
                        <a:rPr lang="en-US" altLang="zh-CN" sz="1200" dirty="0">
                          <a:effectLst/>
                          <a:latin typeface="华文楷体" panose="02010600040101010101" pitchFamily="2" charset="-122"/>
                          <a:ea typeface="华文楷体" panose="02010600040101010101" pitchFamily="2" charset="-122"/>
                        </a:rPr>
                        <a:t>-9.99%</a:t>
                      </a: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dirty="0">
                          <a:latin typeface="华文楷体" panose="02010600040101010101" pitchFamily="2" charset="-122"/>
                          <a:ea typeface="华文楷体" panose="02010600040101010101" pitchFamily="2" charset="-122"/>
                        </a:rPr>
                        <a:t>3,138.59</a:t>
                      </a:r>
                      <a:r>
                        <a:rPr lang="zh-CN" altLang="en-US" sz="1200" dirty="0">
                          <a:latin typeface="华文楷体" panose="02010600040101010101" pitchFamily="2" charset="-122"/>
                          <a:ea typeface="华文楷体" panose="02010600040101010101" pitchFamily="2" charset="-122"/>
                        </a:rPr>
                        <a:t>万元</a:t>
                      </a:r>
                      <a:endParaRPr lang="en-US" altLang="zh-CN" sz="1200" dirty="0">
                        <a:latin typeface="华文楷体" panose="02010600040101010101" pitchFamily="2" charset="-122"/>
                        <a:ea typeface="华文楷体" panose="02010600040101010101" pitchFamily="2" charset="-122"/>
                      </a:endParaRP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b="1" dirty="0">
                          <a:solidFill>
                            <a:srgbClr val="C00000"/>
                          </a:solidFill>
                          <a:latin typeface="华文楷体" panose="02010600040101010101" pitchFamily="2" charset="-122"/>
                          <a:ea typeface="华文楷体" panose="02010600040101010101" pitchFamily="2" charset="-122"/>
                        </a:rPr>
                        <a:t>20.73</a:t>
                      </a:r>
                      <a:endParaRPr lang="zh-CN" altLang="en-US" sz="1200" b="1" dirty="0">
                        <a:solidFill>
                          <a:srgbClr val="C00000"/>
                        </a:solidFill>
                        <a:latin typeface="华文楷体" panose="02010600040101010101" pitchFamily="2" charset="-122"/>
                        <a:ea typeface="华文楷体" panose="02010600040101010101" pitchFamily="2" charset="-122"/>
                      </a:endParaRPr>
                    </a:p>
                  </a:txBody>
                  <a:tcPr anchor="ctr">
                    <a:solidFill>
                      <a:schemeClr val="bg1">
                        <a:lumMod val="95000"/>
                      </a:schemeClr>
                    </a:solidFill>
                  </a:tcPr>
                </a:tc>
                <a:extLst>
                  <a:ext uri="{0D108BD9-81ED-4DB2-BD59-A6C34878D82A}">
                    <a16:rowId xmlns="" xmlns:a16="http://schemas.microsoft.com/office/drawing/2014/main" val="10001"/>
                  </a:ext>
                </a:extLst>
              </a:tr>
              <a:tr h="411419">
                <a:tc>
                  <a:txBody>
                    <a:bodyPr/>
                    <a:lstStyle/>
                    <a:p>
                      <a:pPr marL="0" algn="ctr" defTabSz="914364" rtl="0" eaLnBrk="1" latinLnBrk="0" hangingPunct="1"/>
                      <a:r>
                        <a:rPr lang="zh-CN" altLang="en-US" sz="1200" kern="1200" dirty="0">
                          <a:latin typeface="华文楷体" panose="02010600040101010101" pitchFamily="2" charset="-122"/>
                          <a:ea typeface="华文楷体" panose="02010600040101010101" pitchFamily="2" charset="-122"/>
                        </a:rPr>
                        <a:t>第一个行权期</a:t>
                      </a:r>
                      <a:endParaRPr lang="en-US" altLang="zh-CN" sz="1200" kern="1200" dirty="0">
                        <a:latin typeface="华文楷体" panose="02010600040101010101" pitchFamily="2" charset="-122"/>
                        <a:ea typeface="华文楷体" panose="02010600040101010101" pitchFamily="2" charset="-122"/>
                      </a:endParaRPr>
                    </a:p>
                    <a:p>
                      <a:pPr marL="0" algn="ctr" defTabSz="914364" rtl="0" eaLnBrk="1" latinLnBrk="0" hangingPunct="1"/>
                      <a:r>
                        <a:rPr lang="zh-CN" altLang="en-US" sz="1200" kern="1200" dirty="0">
                          <a:solidFill>
                            <a:schemeClr val="dk1"/>
                          </a:solidFill>
                          <a:latin typeface="华文楷体" panose="02010600040101010101" pitchFamily="2" charset="-122"/>
                          <a:ea typeface="华文楷体" panose="02010600040101010101" pitchFamily="2" charset="-122"/>
                          <a:cs typeface="+mn-cs"/>
                        </a:rPr>
                        <a:t>（</a:t>
                      </a:r>
                      <a:r>
                        <a:rPr lang="en-US" altLang="zh-CN" sz="1200" kern="1200" dirty="0">
                          <a:solidFill>
                            <a:schemeClr val="dk1"/>
                          </a:solidFill>
                          <a:latin typeface="华文楷体" panose="02010600040101010101" pitchFamily="2" charset="-122"/>
                          <a:ea typeface="华文楷体" panose="02010600040101010101" pitchFamily="2" charset="-122"/>
                          <a:cs typeface="+mn-cs"/>
                        </a:rPr>
                        <a:t>2011</a:t>
                      </a:r>
                      <a:r>
                        <a:rPr lang="zh-CN" altLang="en-US" sz="1200" kern="1200" dirty="0">
                          <a:solidFill>
                            <a:schemeClr val="dk1"/>
                          </a:solidFill>
                          <a:latin typeface="华文楷体" panose="02010600040101010101" pitchFamily="2" charset="-122"/>
                          <a:ea typeface="华文楷体" panose="02010600040101010101" pitchFamily="2" charset="-122"/>
                          <a:cs typeface="+mn-cs"/>
                        </a:rPr>
                        <a:t>年度）</a:t>
                      </a:r>
                    </a:p>
                  </a:txBody>
                  <a:tcPr anchor="ctr">
                    <a:solidFill>
                      <a:schemeClr val="bg1">
                        <a:lumMod val="95000"/>
                      </a:schemeClr>
                    </a:solidFill>
                  </a:tcPr>
                </a:tc>
                <a:tc>
                  <a:txBody>
                    <a:bodyPr/>
                    <a:lstStyle/>
                    <a:p>
                      <a:pPr marL="0" algn="ctr" defTabSz="914364" rtl="0" eaLnBrk="1" latinLnBrk="0" hangingPunct="1"/>
                      <a:r>
                        <a:rPr lang="zh-CN" altLang="en-US" sz="1200" kern="1200" dirty="0">
                          <a:effectLst/>
                          <a:latin typeface="华文楷体" panose="02010600040101010101" pitchFamily="2" charset="-122"/>
                          <a:ea typeface="华文楷体" panose="02010600040101010101" pitchFamily="2" charset="-122"/>
                        </a:rPr>
                        <a:t>不低于</a:t>
                      </a:r>
                      <a:r>
                        <a:rPr lang="en-US" altLang="zh-CN" sz="1200" kern="1200" dirty="0">
                          <a:effectLst/>
                          <a:latin typeface="华文楷体" panose="02010600040101010101" pitchFamily="2" charset="-122"/>
                          <a:ea typeface="华文楷体" panose="02010600040101010101" pitchFamily="2" charset="-122"/>
                        </a:rPr>
                        <a:t>40%</a:t>
                      </a:r>
                    </a:p>
                  </a:txBody>
                  <a:tcPr anchor="ctr">
                    <a:solidFill>
                      <a:schemeClr val="bg1">
                        <a:lumMod val="95000"/>
                      </a:schemeClr>
                    </a:solidFill>
                  </a:tcPr>
                </a:tc>
                <a:tc>
                  <a:txBody>
                    <a:bodyPr/>
                    <a:lstStyle/>
                    <a:p>
                      <a:pPr marL="0" algn="ctr" defTabSz="914364" rtl="0" eaLnBrk="1" latinLnBrk="0" hangingPunct="1"/>
                      <a:r>
                        <a:rPr lang="zh-CN" altLang="en-US" sz="1200" kern="1200" dirty="0">
                          <a:effectLst/>
                          <a:latin typeface="华文楷体" panose="02010600040101010101" pitchFamily="2" charset="-122"/>
                          <a:ea typeface="华文楷体" panose="02010600040101010101" pitchFamily="2" charset="-122"/>
                        </a:rPr>
                        <a:t>不低于</a:t>
                      </a:r>
                      <a:r>
                        <a:rPr lang="en-US" altLang="zh-CN" sz="1200" kern="1200" dirty="0">
                          <a:effectLst/>
                          <a:latin typeface="华文楷体" panose="02010600040101010101" pitchFamily="2" charset="-122"/>
                          <a:ea typeface="华文楷体" panose="02010600040101010101" pitchFamily="2" charset="-122"/>
                        </a:rPr>
                        <a:t>5</a:t>
                      </a:r>
                      <a:r>
                        <a:rPr lang="zh-CN" altLang="en-US" sz="1200" kern="1200" dirty="0">
                          <a:effectLst/>
                          <a:latin typeface="华文楷体" panose="02010600040101010101" pitchFamily="2" charset="-122"/>
                          <a:ea typeface="华文楷体" panose="02010600040101010101" pitchFamily="2" charset="-122"/>
                        </a:rPr>
                        <a:t>％</a:t>
                      </a:r>
                      <a:endParaRPr lang="en-US" altLang="zh-CN" sz="1200" kern="1200" dirty="0">
                        <a:effectLst/>
                        <a:latin typeface="华文楷体" panose="02010600040101010101" pitchFamily="2" charset="-122"/>
                        <a:ea typeface="华文楷体" panose="02010600040101010101" pitchFamily="2" charset="-122"/>
                      </a:endParaRP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zh-CN" altLang="en-US" sz="1200" kern="1200" dirty="0">
                          <a:effectLst/>
                          <a:latin typeface="华文楷体" panose="02010600040101010101" pitchFamily="2" charset="-122"/>
                          <a:ea typeface="华文楷体" panose="02010600040101010101" pitchFamily="2" charset="-122"/>
                        </a:rPr>
                        <a:t>不低于</a:t>
                      </a:r>
                      <a:r>
                        <a:rPr lang="en-US" altLang="zh-CN" sz="1200" kern="1200" dirty="0">
                          <a:effectLst/>
                          <a:latin typeface="华文楷体" panose="02010600040101010101" pitchFamily="2" charset="-122"/>
                          <a:ea typeface="华文楷体" panose="02010600040101010101" pitchFamily="2" charset="-122"/>
                        </a:rPr>
                        <a:t>30%</a:t>
                      </a:r>
                      <a:endParaRPr lang="zh-CN" altLang="en-US" sz="1200" kern="1200" dirty="0">
                        <a:solidFill>
                          <a:schemeClr val="dk1"/>
                        </a:solidFill>
                        <a:effectLst/>
                        <a:latin typeface="华文楷体" panose="02010600040101010101" pitchFamily="2" charset="-122"/>
                        <a:ea typeface="华文楷体" panose="02010600040101010101" pitchFamily="2" charset="-122"/>
                        <a:cs typeface="+mn-cs"/>
                      </a:endParaRPr>
                    </a:p>
                  </a:txBody>
                  <a:tcPr anchor="ctr">
                    <a:solidFill>
                      <a:schemeClr val="bg1">
                        <a:lumMod val="95000"/>
                      </a:schemeClr>
                    </a:solidFill>
                  </a:tcPr>
                </a:tc>
                <a:tc>
                  <a:txBody>
                    <a:bodyPr/>
                    <a:lstStyle/>
                    <a:p>
                      <a:pPr algn="ctr"/>
                      <a:r>
                        <a:rPr lang="en-US" altLang="zh-CN" sz="1200" dirty="0">
                          <a:effectLst/>
                          <a:latin typeface="华文楷体" panose="02010600040101010101" pitchFamily="2" charset="-122"/>
                          <a:ea typeface="华文楷体" panose="02010600040101010101" pitchFamily="2" charset="-122"/>
                        </a:rPr>
                        <a:t>49.65%</a:t>
                      </a:r>
                    </a:p>
                  </a:txBody>
                  <a:tcPr anchor="ctr">
                    <a:solidFill>
                      <a:schemeClr val="bg1">
                        <a:lumMod val="95000"/>
                      </a:schemeClr>
                    </a:solidFill>
                  </a:tcPr>
                </a:tc>
                <a:tc>
                  <a:txBody>
                    <a:bodyPr/>
                    <a:lstStyle/>
                    <a:p>
                      <a:pPr algn="ctr"/>
                      <a:r>
                        <a:rPr lang="en-US" altLang="zh-CN" sz="1200" dirty="0">
                          <a:effectLst/>
                          <a:latin typeface="华文楷体" panose="02010600040101010101" pitchFamily="2" charset="-122"/>
                          <a:ea typeface="华文楷体" panose="02010600040101010101" pitchFamily="2" charset="-122"/>
                        </a:rPr>
                        <a:t>5.99%</a:t>
                      </a: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dirty="0">
                          <a:effectLst/>
                          <a:latin typeface="华文楷体" panose="02010600040101010101" pitchFamily="2" charset="-122"/>
                          <a:ea typeface="华文楷体" panose="02010600040101010101" pitchFamily="2" charset="-122"/>
                        </a:rPr>
                        <a:t>4,532.84</a:t>
                      </a:r>
                      <a:r>
                        <a:rPr lang="zh-CN" altLang="en-US" sz="1200" dirty="0">
                          <a:effectLst/>
                          <a:latin typeface="华文楷体" panose="02010600040101010101" pitchFamily="2" charset="-122"/>
                          <a:ea typeface="华文楷体" panose="02010600040101010101" pitchFamily="2" charset="-122"/>
                        </a:rPr>
                        <a:t>万元；增长率为</a:t>
                      </a:r>
                      <a:r>
                        <a:rPr lang="en-US" altLang="zh-CN" sz="1200" dirty="0">
                          <a:effectLst/>
                          <a:latin typeface="华文楷体" panose="02010600040101010101" pitchFamily="2" charset="-122"/>
                          <a:ea typeface="华文楷体" panose="02010600040101010101" pitchFamily="2" charset="-122"/>
                        </a:rPr>
                        <a:t>44.42%</a:t>
                      </a:r>
                      <a:r>
                        <a:rPr lang="zh-CN" altLang="en-US" sz="1200" dirty="0">
                          <a:effectLst/>
                          <a:latin typeface="华文楷体" panose="02010600040101010101" pitchFamily="2" charset="-122"/>
                          <a:ea typeface="华文楷体" panose="02010600040101010101" pitchFamily="2" charset="-122"/>
                        </a:rPr>
                        <a:t>，满足条件。</a:t>
                      </a:r>
                      <a:endParaRPr lang="zh-CN" altLang="en-US" sz="1200" dirty="0">
                        <a:latin typeface="华文楷体" panose="02010600040101010101" pitchFamily="2" charset="-122"/>
                        <a:ea typeface="华文楷体" panose="02010600040101010101" pitchFamily="2" charset="-122"/>
                      </a:endParaRP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b="1" kern="1200" dirty="0">
                          <a:solidFill>
                            <a:srgbClr val="C00000"/>
                          </a:solidFill>
                          <a:latin typeface="华文楷体" panose="02010600040101010101" pitchFamily="2" charset="-122"/>
                          <a:ea typeface="华文楷体" panose="02010600040101010101" pitchFamily="2" charset="-122"/>
                          <a:cs typeface="+mn-cs"/>
                        </a:rPr>
                        <a:t>31.18</a:t>
                      </a:r>
                      <a:endParaRPr lang="zh-CN" altLang="en-US" sz="1200" b="1" kern="1200" dirty="0">
                        <a:solidFill>
                          <a:srgbClr val="C00000"/>
                        </a:solidFill>
                        <a:latin typeface="华文楷体" panose="02010600040101010101" pitchFamily="2" charset="-122"/>
                        <a:ea typeface="华文楷体" panose="02010600040101010101" pitchFamily="2" charset="-122"/>
                        <a:cs typeface="+mn-cs"/>
                      </a:endParaRPr>
                    </a:p>
                  </a:txBody>
                  <a:tcPr anchor="ctr">
                    <a:solidFill>
                      <a:schemeClr val="bg1">
                        <a:lumMod val="95000"/>
                      </a:schemeClr>
                    </a:solidFill>
                  </a:tcPr>
                </a:tc>
                <a:extLst>
                  <a:ext uri="{0D108BD9-81ED-4DB2-BD59-A6C34878D82A}">
                    <a16:rowId xmlns="" xmlns:a16="http://schemas.microsoft.com/office/drawing/2014/main" val="10002"/>
                  </a:ext>
                </a:extLst>
              </a:tr>
              <a:tr h="411419">
                <a:tc>
                  <a:txBody>
                    <a:bodyPr/>
                    <a:lstStyle/>
                    <a:p>
                      <a:pPr marL="0" algn="ctr" defTabSz="914364" rtl="0" eaLnBrk="1" latinLnBrk="0" hangingPunct="1"/>
                      <a:r>
                        <a:rPr lang="zh-CN" altLang="en-US" sz="1200" kern="1200" dirty="0">
                          <a:latin typeface="华文楷体" panose="02010600040101010101" pitchFamily="2" charset="-122"/>
                          <a:ea typeface="华文楷体" panose="02010600040101010101" pitchFamily="2" charset="-122"/>
                        </a:rPr>
                        <a:t>第二个行权期</a:t>
                      </a:r>
                      <a:endParaRPr lang="en-US" altLang="zh-CN" sz="1200" kern="1200" dirty="0">
                        <a:latin typeface="华文楷体" panose="02010600040101010101" pitchFamily="2" charset="-122"/>
                        <a:ea typeface="华文楷体" panose="02010600040101010101" pitchFamily="2" charset="-122"/>
                      </a:endParaRPr>
                    </a:p>
                    <a:p>
                      <a:pPr marL="0" algn="ctr" defTabSz="914364" rtl="0" eaLnBrk="1" latinLnBrk="0" hangingPunct="1"/>
                      <a:r>
                        <a:rPr lang="zh-CN" altLang="en-US" sz="1200" kern="1200" dirty="0">
                          <a:solidFill>
                            <a:schemeClr val="dk1"/>
                          </a:solidFill>
                          <a:latin typeface="华文楷体" panose="02010600040101010101" pitchFamily="2" charset="-122"/>
                          <a:ea typeface="华文楷体" panose="02010600040101010101" pitchFamily="2" charset="-122"/>
                          <a:cs typeface="+mn-cs"/>
                        </a:rPr>
                        <a:t>（</a:t>
                      </a:r>
                      <a:r>
                        <a:rPr lang="en-US" altLang="zh-CN" sz="1200" kern="1200" dirty="0">
                          <a:solidFill>
                            <a:schemeClr val="dk1"/>
                          </a:solidFill>
                          <a:latin typeface="华文楷体" panose="02010600040101010101" pitchFamily="2" charset="-122"/>
                          <a:ea typeface="华文楷体" panose="02010600040101010101" pitchFamily="2" charset="-122"/>
                          <a:cs typeface="+mn-cs"/>
                        </a:rPr>
                        <a:t>2012</a:t>
                      </a:r>
                      <a:r>
                        <a:rPr lang="zh-CN" altLang="en-US" sz="1200" kern="1200" dirty="0">
                          <a:solidFill>
                            <a:schemeClr val="dk1"/>
                          </a:solidFill>
                          <a:latin typeface="华文楷体" panose="02010600040101010101" pitchFamily="2" charset="-122"/>
                          <a:ea typeface="华文楷体" panose="02010600040101010101" pitchFamily="2" charset="-122"/>
                          <a:cs typeface="+mn-cs"/>
                        </a:rPr>
                        <a:t>年度）</a:t>
                      </a: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zh-CN" altLang="en-US" sz="1200" kern="1200" dirty="0">
                          <a:effectLst/>
                          <a:latin typeface="华文楷体" panose="02010600040101010101" pitchFamily="2" charset="-122"/>
                          <a:ea typeface="华文楷体" panose="02010600040101010101" pitchFamily="2" charset="-122"/>
                        </a:rPr>
                        <a:t>不低于</a:t>
                      </a:r>
                      <a:r>
                        <a:rPr lang="en-US" altLang="zh-CN" sz="1200" kern="1200" dirty="0">
                          <a:effectLst/>
                          <a:latin typeface="华文楷体" panose="02010600040101010101" pitchFamily="2" charset="-122"/>
                          <a:ea typeface="华文楷体" panose="02010600040101010101" pitchFamily="2" charset="-122"/>
                        </a:rPr>
                        <a:t>60%</a:t>
                      </a:r>
                    </a:p>
                  </a:txBody>
                  <a:tcPr anchor="ctr">
                    <a:solidFill>
                      <a:schemeClr val="bg1">
                        <a:lumMod val="95000"/>
                      </a:schemeClr>
                    </a:solidFill>
                  </a:tcPr>
                </a:tc>
                <a:tc>
                  <a:txBody>
                    <a:bodyPr/>
                    <a:lstStyle/>
                    <a:p>
                      <a:pPr algn="ctr"/>
                      <a:r>
                        <a:rPr lang="zh-CN" altLang="en-US" sz="1200" dirty="0">
                          <a:effectLst/>
                          <a:latin typeface="华文楷体" panose="02010600040101010101" pitchFamily="2" charset="-122"/>
                          <a:ea typeface="华文楷体" panose="02010600040101010101" pitchFamily="2" charset="-122"/>
                        </a:rPr>
                        <a:t>不低于</a:t>
                      </a:r>
                      <a:r>
                        <a:rPr lang="en-US" altLang="zh-CN" sz="1200" dirty="0">
                          <a:effectLst/>
                          <a:latin typeface="华文楷体" panose="02010600040101010101" pitchFamily="2" charset="-122"/>
                          <a:ea typeface="华文楷体" panose="02010600040101010101" pitchFamily="2" charset="-122"/>
                        </a:rPr>
                        <a:t>5.5</a:t>
                      </a:r>
                      <a:r>
                        <a:rPr lang="zh-CN" altLang="en-US" sz="1200" dirty="0">
                          <a:effectLst/>
                          <a:latin typeface="华文楷体" panose="02010600040101010101" pitchFamily="2" charset="-122"/>
                          <a:ea typeface="华文楷体" panose="02010600040101010101" pitchFamily="2" charset="-122"/>
                        </a:rPr>
                        <a:t>％</a:t>
                      </a:r>
                      <a:endParaRPr lang="en-US" altLang="zh-CN" sz="1200" dirty="0">
                        <a:effectLst/>
                        <a:latin typeface="华文楷体" panose="02010600040101010101" pitchFamily="2" charset="-122"/>
                        <a:ea typeface="华文楷体" panose="02010600040101010101" pitchFamily="2" charset="-122"/>
                      </a:endParaRPr>
                    </a:p>
                  </a:txBody>
                  <a:tcPr anchor="ctr">
                    <a:solidFill>
                      <a:schemeClr val="bg1">
                        <a:lumMod val="95000"/>
                      </a:schemeClr>
                    </a:solidFill>
                  </a:tcPr>
                </a:tc>
                <a:tc>
                  <a:txBody>
                    <a:bodyPr/>
                    <a:lstStyle/>
                    <a:p>
                      <a:pPr algn="ctr"/>
                      <a:r>
                        <a:rPr lang="zh-CN" altLang="en-US" sz="1200" dirty="0">
                          <a:effectLst/>
                          <a:latin typeface="华文楷体" panose="02010600040101010101" pitchFamily="2" charset="-122"/>
                          <a:ea typeface="华文楷体" panose="02010600040101010101" pitchFamily="2" charset="-122"/>
                        </a:rPr>
                        <a:t>不低于</a:t>
                      </a:r>
                      <a:r>
                        <a:rPr lang="en-US" altLang="zh-CN" sz="1200" dirty="0">
                          <a:effectLst/>
                          <a:latin typeface="华文楷体" panose="02010600040101010101" pitchFamily="2" charset="-122"/>
                          <a:ea typeface="华文楷体" panose="02010600040101010101" pitchFamily="2" charset="-122"/>
                        </a:rPr>
                        <a:t>50%</a:t>
                      </a:r>
                      <a:endParaRPr lang="zh-CN" altLang="en-US" sz="1200" dirty="0">
                        <a:latin typeface="华文楷体" panose="02010600040101010101" pitchFamily="2" charset="-122"/>
                        <a:ea typeface="华文楷体" panose="02010600040101010101" pitchFamily="2" charset="-122"/>
                      </a:endParaRPr>
                    </a:p>
                  </a:txBody>
                  <a:tcPr anchor="ctr">
                    <a:solidFill>
                      <a:schemeClr val="bg1">
                        <a:lumMod val="95000"/>
                      </a:schemeClr>
                    </a:solidFill>
                  </a:tcPr>
                </a:tc>
                <a:tc>
                  <a:txBody>
                    <a:bodyPr/>
                    <a:lstStyle/>
                    <a:p>
                      <a:pPr algn="ctr"/>
                      <a:r>
                        <a:rPr lang="en-US" altLang="zh-CN" sz="1200" dirty="0">
                          <a:effectLst/>
                          <a:latin typeface="华文楷体" panose="02010600040101010101" pitchFamily="2" charset="-122"/>
                          <a:ea typeface="华文楷体" panose="02010600040101010101" pitchFamily="2" charset="-122"/>
                        </a:rPr>
                        <a:t>124.91%</a:t>
                      </a:r>
                    </a:p>
                  </a:txBody>
                  <a:tcPr anchor="ctr">
                    <a:solidFill>
                      <a:schemeClr val="bg1">
                        <a:lumMod val="95000"/>
                      </a:schemeClr>
                    </a:solidFill>
                  </a:tcPr>
                </a:tc>
                <a:tc>
                  <a:txBody>
                    <a:bodyPr/>
                    <a:lstStyle/>
                    <a:p>
                      <a:pPr algn="ctr"/>
                      <a:r>
                        <a:rPr lang="en-US" altLang="zh-CN" sz="1200" dirty="0">
                          <a:effectLst/>
                          <a:latin typeface="华文楷体" panose="02010600040101010101" pitchFamily="2" charset="-122"/>
                          <a:ea typeface="华文楷体" panose="02010600040101010101" pitchFamily="2" charset="-122"/>
                        </a:rPr>
                        <a:t>11.44%</a:t>
                      </a: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dirty="0">
                          <a:effectLst/>
                          <a:latin typeface="华文楷体" panose="02010600040101010101" pitchFamily="2" charset="-122"/>
                          <a:ea typeface="华文楷体" panose="02010600040101010101" pitchFamily="2" charset="-122"/>
                        </a:rPr>
                        <a:t>9,352.84</a:t>
                      </a:r>
                      <a:r>
                        <a:rPr lang="zh-CN" altLang="en-US" sz="1200" dirty="0">
                          <a:effectLst/>
                          <a:latin typeface="华文楷体" panose="02010600040101010101" pitchFamily="2" charset="-122"/>
                          <a:ea typeface="华文楷体" panose="02010600040101010101" pitchFamily="2" charset="-122"/>
                        </a:rPr>
                        <a:t>万元；增长率为</a:t>
                      </a:r>
                      <a:r>
                        <a:rPr lang="en-US" altLang="zh-CN" sz="1200" dirty="0">
                          <a:effectLst/>
                          <a:latin typeface="华文楷体" panose="02010600040101010101" pitchFamily="2" charset="-122"/>
                          <a:ea typeface="华文楷体" panose="02010600040101010101" pitchFamily="2" charset="-122"/>
                        </a:rPr>
                        <a:t>198.00%</a:t>
                      </a:r>
                      <a:r>
                        <a:rPr lang="zh-CN" altLang="en-US" sz="1200" dirty="0">
                          <a:effectLst/>
                          <a:latin typeface="华文楷体" panose="02010600040101010101" pitchFamily="2" charset="-122"/>
                          <a:ea typeface="华文楷体" panose="02010600040101010101" pitchFamily="2" charset="-122"/>
                        </a:rPr>
                        <a:t>，满足条件。</a:t>
                      </a:r>
                      <a:endParaRPr lang="zh-CN" altLang="en-US" sz="1200" dirty="0">
                        <a:latin typeface="华文楷体" panose="02010600040101010101" pitchFamily="2" charset="-122"/>
                        <a:ea typeface="华文楷体" panose="02010600040101010101" pitchFamily="2" charset="-122"/>
                      </a:endParaRP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b="1" kern="1200" dirty="0">
                          <a:solidFill>
                            <a:srgbClr val="C00000"/>
                          </a:solidFill>
                          <a:latin typeface="华文楷体" panose="02010600040101010101" pitchFamily="2" charset="-122"/>
                          <a:ea typeface="华文楷体" panose="02010600040101010101" pitchFamily="2" charset="-122"/>
                          <a:cs typeface="+mn-cs"/>
                        </a:rPr>
                        <a:t>80.66</a:t>
                      </a:r>
                      <a:endParaRPr lang="zh-CN" altLang="en-US" sz="1200" b="1" kern="1200" dirty="0">
                        <a:solidFill>
                          <a:srgbClr val="C00000"/>
                        </a:solidFill>
                        <a:latin typeface="华文楷体" panose="02010600040101010101" pitchFamily="2" charset="-122"/>
                        <a:ea typeface="华文楷体" panose="02010600040101010101" pitchFamily="2" charset="-122"/>
                        <a:cs typeface="+mn-cs"/>
                      </a:endParaRPr>
                    </a:p>
                  </a:txBody>
                  <a:tcPr anchor="ctr">
                    <a:solidFill>
                      <a:schemeClr val="bg1">
                        <a:lumMod val="95000"/>
                      </a:schemeClr>
                    </a:solidFill>
                  </a:tcPr>
                </a:tc>
                <a:extLst>
                  <a:ext uri="{0D108BD9-81ED-4DB2-BD59-A6C34878D82A}">
                    <a16:rowId xmlns="" xmlns:a16="http://schemas.microsoft.com/office/drawing/2014/main" val="10003"/>
                  </a:ext>
                </a:extLst>
              </a:tr>
              <a:tr h="411419">
                <a:tc>
                  <a:txBody>
                    <a:bodyPr/>
                    <a:lstStyle/>
                    <a:p>
                      <a:pPr algn="ctr"/>
                      <a:r>
                        <a:rPr lang="zh-CN" altLang="en-US" sz="1200" dirty="0">
                          <a:latin typeface="华文楷体" panose="02010600040101010101" pitchFamily="2" charset="-122"/>
                          <a:ea typeface="华文楷体" panose="02010600040101010101" pitchFamily="2" charset="-122"/>
                        </a:rPr>
                        <a:t>第三个行权期</a:t>
                      </a:r>
                      <a:endParaRPr lang="en-US" altLang="zh-CN" sz="1200" dirty="0">
                        <a:latin typeface="华文楷体" panose="02010600040101010101" pitchFamily="2" charset="-122"/>
                        <a:ea typeface="华文楷体" panose="02010600040101010101" pitchFamily="2" charset="-122"/>
                      </a:endParaRPr>
                    </a:p>
                    <a:p>
                      <a:pPr algn="ctr"/>
                      <a:r>
                        <a:rPr lang="zh-CN" altLang="en-US" sz="1200" dirty="0">
                          <a:latin typeface="华文楷体" panose="02010600040101010101" pitchFamily="2" charset="-122"/>
                          <a:ea typeface="华文楷体" panose="02010600040101010101" pitchFamily="2" charset="-122"/>
                        </a:rPr>
                        <a:t>（</a:t>
                      </a:r>
                      <a:r>
                        <a:rPr lang="en-US" altLang="zh-CN" sz="1200" dirty="0">
                          <a:latin typeface="华文楷体" panose="02010600040101010101" pitchFamily="2" charset="-122"/>
                          <a:ea typeface="华文楷体" panose="02010600040101010101" pitchFamily="2" charset="-122"/>
                        </a:rPr>
                        <a:t>2013</a:t>
                      </a:r>
                      <a:r>
                        <a:rPr lang="zh-CN" altLang="en-US" sz="1200" dirty="0">
                          <a:latin typeface="华文楷体" panose="02010600040101010101" pitchFamily="2" charset="-122"/>
                          <a:ea typeface="华文楷体" panose="02010600040101010101" pitchFamily="2" charset="-122"/>
                        </a:rPr>
                        <a:t>年度）</a:t>
                      </a: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zh-CN" altLang="en-US" sz="1200" kern="1200" dirty="0">
                          <a:solidFill>
                            <a:schemeClr val="dk1"/>
                          </a:solidFill>
                          <a:effectLst/>
                          <a:latin typeface="华文楷体" panose="02010600040101010101" pitchFamily="2" charset="-122"/>
                          <a:ea typeface="华文楷体" panose="02010600040101010101" pitchFamily="2" charset="-122"/>
                          <a:cs typeface="+mn-cs"/>
                        </a:rPr>
                        <a:t>不低于</a:t>
                      </a:r>
                      <a:r>
                        <a:rPr lang="en-US" altLang="zh-CN" sz="1200" kern="1200" dirty="0">
                          <a:solidFill>
                            <a:schemeClr val="dk1"/>
                          </a:solidFill>
                          <a:effectLst/>
                          <a:latin typeface="华文楷体" panose="02010600040101010101" pitchFamily="2" charset="-122"/>
                          <a:ea typeface="华文楷体" panose="02010600040101010101" pitchFamily="2" charset="-122"/>
                          <a:cs typeface="+mn-cs"/>
                        </a:rPr>
                        <a:t>90%</a:t>
                      </a: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zh-CN" altLang="en-US" sz="1200" kern="1200" dirty="0">
                          <a:solidFill>
                            <a:schemeClr val="dk1"/>
                          </a:solidFill>
                          <a:effectLst/>
                          <a:latin typeface="华文楷体" panose="02010600040101010101" pitchFamily="2" charset="-122"/>
                          <a:ea typeface="华文楷体" panose="02010600040101010101" pitchFamily="2" charset="-122"/>
                          <a:cs typeface="+mn-cs"/>
                        </a:rPr>
                        <a:t>不低于</a:t>
                      </a:r>
                      <a:r>
                        <a:rPr lang="en-US" altLang="zh-CN" sz="1200" kern="1200" dirty="0">
                          <a:solidFill>
                            <a:schemeClr val="dk1"/>
                          </a:solidFill>
                          <a:effectLst/>
                          <a:latin typeface="华文楷体" panose="02010600040101010101" pitchFamily="2" charset="-122"/>
                          <a:ea typeface="华文楷体" panose="02010600040101010101" pitchFamily="2" charset="-122"/>
                          <a:cs typeface="+mn-cs"/>
                        </a:rPr>
                        <a:t>6.5</a:t>
                      </a:r>
                      <a:r>
                        <a:rPr lang="zh-CN" altLang="en-US" sz="1200" kern="1200" dirty="0">
                          <a:solidFill>
                            <a:schemeClr val="dk1"/>
                          </a:solidFill>
                          <a:effectLst/>
                          <a:latin typeface="华文楷体" panose="02010600040101010101" pitchFamily="2" charset="-122"/>
                          <a:ea typeface="华文楷体" panose="02010600040101010101" pitchFamily="2" charset="-122"/>
                          <a:cs typeface="+mn-cs"/>
                        </a:rPr>
                        <a:t>％</a:t>
                      </a:r>
                      <a:endParaRPr lang="en-US" altLang="zh-CN" sz="1200" kern="1200" dirty="0">
                        <a:solidFill>
                          <a:schemeClr val="dk1"/>
                        </a:solidFill>
                        <a:effectLst/>
                        <a:latin typeface="华文楷体" panose="02010600040101010101" pitchFamily="2" charset="-122"/>
                        <a:ea typeface="华文楷体" panose="02010600040101010101" pitchFamily="2" charset="-122"/>
                        <a:cs typeface="+mn-cs"/>
                      </a:endParaRPr>
                    </a:p>
                  </a:txBody>
                  <a:tcPr anchor="ctr">
                    <a:solidFill>
                      <a:schemeClr val="bg1">
                        <a:lumMod val="95000"/>
                      </a:schemeClr>
                    </a:solidFill>
                  </a:tcPr>
                </a:tc>
                <a:tc>
                  <a:txBody>
                    <a:bodyPr/>
                    <a:lstStyle/>
                    <a:p>
                      <a:pPr algn="ctr"/>
                      <a:r>
                        <a:rPr lang="zh-CN" altLang="en-US" sz="1200" dirty="0">
                          <a:effectLst/>
                          <a:latin typeface="华文楷体" panose="02010600040101010101" pitchFamily="2" charset="-122"/>
                          <a:ea typeface="华文楷体" panose="02010600040101010101" pitchFamily="2" charset="-122"/>
                        </a:rPr>
                        <a:t>不低于</a:t>
                      </a:r>
                      <a:r>
                        <a:rPr lang="en-US" altLang="zh-CN" sz="1200" dirty="0">
                          <a:effectLst/>
                          <a:latin typeface="华文楷体" panose="02010600040101010101" pitchFamily="2" charset="-122"/>
                          <a:ea typeface="华文楷体" panose="02010600040101010101" pitchFamily="2" charset="-122"/>
                        </a:rPr>
                        <a:t>80%</a:t>
                      </a:r>
                      <a:endParaRPr lang="zh-CN" altLang="en-US" sz="1200" dirty="0">
                        <a:latin typeface="华文楷体" panose="02010600040101010101" pitchFamily="2" charset="-122"/>
                        <a:ea typeface="华文楷体" panose="02010600040101010101" pitchFamily="2" charset="-122"/>
                      </a:endParaRPr>
                    </a:p>
                  </a:txBody>
                  <a:tcPr anchor="ctr">
                    <a:solidFill>
                      <a:schemeClr val="bg1">
                        <a:lumMod val="95000"/>
                      </a:schemeClr>
                    </a:solidFill>
                  </a:tcPr>
                </a:tc>
                <a:tc>
                  <a:txBody>
                    <a:bodyPr/>
                    <a:lstStyle/>
                    <a:p>
                      <a:pPr algn="ctr"/>
                      <a:r>
                        <a:rPr lang="en-US" altLang="zh-CN" sz="1200" dirty="0">
                          <a:effectLst/>
                          <a:latin typeface="华文楷体" panose="02010600040101010101" pitchFamily="2" charset="-122"/>
                          <a:ea typeface="华文楷体" panose="02010600040101010101" pitchFamily="2" charset="-122"/>
                        </a:rPr>
                        <a:t>232.6%</a:t>
                      </a:r>
                    </a:p>
                  </a:txBody>
                  <a:tcPr anchor="ctr">
                    <a:solidFill>
                      <a:schemeClr val="bg1">
                        <a:lumMod val="95000"/>
                      </a:schemeClr>
                    </a:solidFill>
                  </a:tcPr>
                </a:tc>
                <a:tc>
                  <a:txBody>
                    <a:bodyPr/>
                    <a:lstStyle/>
                    <a:p>
                      <a:pPr algn="ctr"/>
                      <a:r>
                        <a:rPr lang="en-US" altLang="zh-CN" sz="1200" dirty="0">
                          <a:effectLst/>
                          <a:latin typeface="华文楷体" panose="02010600040101010101" pitchFamily="2" charset="-122"/>
                          <a:ea typeface="华文楷体" panose="02010600040101010101" pitchFamily="2" charset="-122"/>
                        </a:rPr>
                        <a:t>22.67%</a:t>
                      </a: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dirty="0">
                          <a:effectLst/>
                          <a:latin typeface="华文楷体" panose="02010600040101010101" pitchFamily="2" charset="-122"/>
                          <a:ea typeface="华文楷体" panose="02010600040101010101" pitchFamily="2" charset="-122"/>
                        </a:rPr>
                        <a:t>22,434.95</a:t>
                      </a:r>
                      <a:r>
                        <a:rPr lang="zh-CN" altLang="en-US" sz="1200" dirty="0">
                          <a:effectLst/>
                          <a:latin typeface="华文楷体" panose="02010600040101010101" pitchFamily="2" charset="-122"/>
                          <a:ea typeface="华文楷体" panose="02010600040101010101" pitchFamily="2" charset="-122"/>
                        </a:rPr>
                        <a:t>万元；增长率为</a:t>
                      </a:r>
                      <a:r>
                        <a:rPr lang="en-US" altLang="zh-CN" sz="1200" dirty="0">
                          <a:effectLst/>
                          <a:latin typeface="华文楷体" panose="02010600040101010101" pitchFamily="2" charset="-122"/>
                          <a:ea typeface="华文楷体" panose="02010600040101010101" pitchFamily="2" charset="-122"/>
                        </a:rPr>
                        <a:t>614.82%</a:t>
                      </a:r>
                      <a:r>
                        <a:rPr lang="zh-CN" altLang="en-US" sz="1200" dirty="0">
                          <a:effectLst/>
                          <a:latin typeface="华文楷体" panose="02010600040101010101" pitchFamily="2" charset="-122"/>
                          <a:ea typeface="华文楷体" panose="02010600040101010101" pitchFamily="2" charset="-122"/>
                        </a:rPr>
                        <a:t>，满足条件。</a:t>
                      </a:r>
                      <a:endParaRPr lang="zh-CN" altLang="en-US" sz="1200" dirty="0">
                        <a:latin typeface="华文楷体" panose="02010600040101010101" pitchFamily="2" charset="-122"/>
                        <a:ea typeface="华文楷体" panose="02010600040101010101" pitchFamily="2" charset="-122"/>
                      </a:endParaRP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b="1" kern="1200" dirty="0">
                          <a:solidFill>
                            <a:srgbClr val="C00000"/>
                          </a:solidFill>
                          <a:latin typeface="华文楷体" panose="02010600040101010101" pitchFamily="2" charset="-122"/>
                          <a:ea typeface="华文楷体" panose="02010600040101010101" pitchFamily="2" charset="-122"/>
                          <a:cs typeface="+mn-cs"/>
                        </a:rPr>
                        <a:t>169.94</a:t>
                      </a:r>
                      <a:endParaRPr lang="zh-CN" altLang="en-US" sz="1200" b="1" kern="1200" dirty="0">
                        <a:solidFill>
                          <a:srgbClr val="C00000"/>
                        </a:solidFill>
                        <a:latin typeface="华文楷体" panose="02010600040101010101" pitchFamily="2" charset="-122"/>
                        <a:ea typeface="华文楷体" panose="02010600040101010101" pitchFamily="2" charset="-122"/>
                        <a:cs typeface="+mn-cs"/>
                      </a:endParaRPr>
                    </a:p>
                  </a:txBody>
                  <a:tcPr anchor="ctr">
                    <a:solidFill>
                      <a:schemeClr val="bg1">
                        <a:lumMod val="95000"/>
                      </a:schemeClr>
                    </a:solidFill>
                  </a:tcPr>
                </a:tc>
                <a:extLst>
                  <a:ext uri="{0D108BD9-81ED-4DB2-BD59-A6C34878D82A}">
                    <a16:rowId xmlns="" xmlns:a16="http://schemas.microsoft.com/office/drawing/2014/main" val="10004"/>
                  </a:ext>
                </a:extLst>
              </a:tr>
              <a:tr h="411419">
                <a:tc>
                  <a:txBody>
                    <a:bodyPr/>
                    <a:lstStyle/>
                    <a:p>
                      <a:pPr algn="ctr"/>
                      <a:r>
                        <a:rPr lang="zh-CN" altLang="en-US" sz="1200" dirty="0">
                          <a:latin typeface="华文楷体" panose="02010600040101010101" pitchFamily="2" charset="-122"/>
                          <a:ea typeface="华文楷体" panose="02010600040101010101" pitchFamily="2" charset="-122"/>
                        </a:rPr>
                        <a:t>第四个行权期</a:t>
                      </a:r>
                      <a:endParaRPr lang="en-US" altLang="zh-CN" sz="1200" dirty="0">
                        <a:latin typeface="华文楷体" panose="02010600040101010101" pitchFamily="2" charset="-122"/>
                        <a:ea typeface="华文楷体" panose="02010600040101010101" pitchFamily="2" charset="-122"/>
                      </a:endParaRPr>
                    </a:p>
                    <a:p>
                      <a:pPr algn="ctr"/>
                      <a:r>
                        <a:rPr lang="zh-CN" altLang="en-US" sz="1200" dirty="0">
                          <a:latin typeface="华文楷体" panose="02010600040101010101" pitchFamily="2" charset="-122"/>
                          <a:ea typeface="华文楷体" panose="02010600040101010101" pitchFamily="2" charset="-122"/>
                        </a:rPr>
                        <a:t>（</a:t>
                      </a:r>
                      <a:r>
                        <a:rPr lang="en-US" altLang="zh-CN" sz="1200" dirty="0">
                          <a:latin typeface="华文楷体" panose="02010600040101010101" pitchFamily="2" charset="-122"/>
                          <a:ea typeface="华文楷体" panose="02010600040101010101" pitchFamily="2" charset="-122"/>
                        </a:rPr>
                        <a:t>2014</a:t>
                      </a:r>
                      <a:r>
                        <a:rPr lang="zh-CN" altLang="en-US" sz="1200" dirty="0">
                          <a:latin typeface="华文楷体" panose="02010600040101010101" pitchFamily="2" charset="-122"/>
                          <a:ea typeface="华文楷体" panose="02010600040101010101" pitchFamily="2" charset="-122"/>
                        </a:rPr>
                        <a:t>年度）</a:t>
                      </a: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zh-CN" altLang="en-US" sz="1200" dirty="0">
                          <a:effectLst/>
                          <a:latin typeface="华文楷体" panose="02010600040101010101" pitchFamily="2" charset="-122"/>
                          <a:ea typeface="华文楷体" panose="02010600040101010101" pitchFamily="2" charset="-122"/>
                        </a:rPr>
                        <a:t>不低于</a:t>
                      </a:r>
                      <a:r>
                        <a:rPr lang="en-US" altLang="zh-CN" sz="1200" dirty="0">
                          <a:effectLst/>
                          <a:latin typeface="华文楷体" panose="02010600040101010101" pitchFamily="2" charset="-122"/>
                          <a:ea typeface="华文楷体" panose="02010600040101010101" pitchFamily="2" charset="-122"/>
                        </a:rPr>
                        <a:t>110%</a:t>
                      </a:r>
                      <a:endParaRPr lang="zh-CN" altLang="en-US" sz="1200" dirty="0">
                        <a:latin typeface="华文楷体" panose="02010600040101010101" pitchFamily="2" charset="-122"/>
                        <a:ea typeface="华文楷体" panose="02010600040101010101" pitchFamily="2" charset="-122"/>
                      </a:endParaRP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zh-CN" altLang="en-US" sz="1200" dirty="0">
                          <a:effectLst/>
                          <a:latin typeface="华文楷体" panose="02010600040101010101" pitchFamily="2" charset="-122"/>
                          <a:ea typeface="华文楷体" panose="02010600040101010101" pitchFamily="2" charset="-122"/>
                        </a:rPr>
                        <a:t>不低于</a:t>
                      </a:r>
                      <a:r>
                        <a:rPr lang="en-US" altLang="zh-CN" sz="1200" dirty="0">
                          <a:effectLst/>
                          <a:latin typeface="华文楷体" panose="02010600040101010101" pitchFamily="2" charset="-122"/>
                          <a:ea typeface="华文楷体" panose="02010600040101010101" pitchFamily="2" charset="-122"/>
                        </a:rPr>
                        <a:t>6.8%</a:t>
                      </a:r>
                      <a:endParaRPr lang="zh-CN" altLang="en-US" sz="1200" dirty="0">
                        <a:latin typeface="华文楷体" panose="02010600040101010101" pitchFamily="2" charset="-122"/>
                        <a:ea typeface="华文楷体" panose="02010600040101010101" pitchFamily="2" charset="-122"/>
                      </a:endParaRP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zh-CN" altLang="en-US" sz="1200" dirty="0">
                          <a:effectLst/>
                          <a:latin typeface="华文楷体" panose="02010600040101010101" pitchFamily="2" charset="-122"/>
                          <a:ea typeface="华文楷体" panose="02010600040101010101" pitchFamily="2" charset="-122"/>
                        </a:rPr>
                        <a:t>不低于</a:t>
                      </a:r>
                      <a:r>
                        <a:rPr lang="en-US" altLang="zh-CN" sz="1200" dirty="0">
                          <a:effectLst/>
                          <a:latin typeface="华文楷体" panose="02010600040101010101" pitchFamily="2" charset="-122"/>
                          <a:ea typeface="华文楷体" panose="02010600040101010101" pitchFamily="2" charset="-122"/>
                        </a:rPr>
                        <a:t>100%</a:t>
                      </a:r>
                      <a:endParaRPr lang="zh-CN" altLang="en-US" sz="1200" dirty="0">
                        <a:latin typeface="华文楷体" panose="02010600040101010101" pitchFamily="2" charset="-122"/>
                        <a:ea typeface="华文楷体" panose="02010600040101010101" pitchFamily="2" charset="-122"/>
                      </a:endParaRPr>
                    </a:p>
                  </a:txBody>
                  <a:tcPr anchor="ctr">
                    <a:solidFill>
                      <a:schemeClr val="bg1">
                        <a:lumMod val="95000"/>
                      </a:schemeClr>
                    </a:solidFill>
                  </a:tcPr>
                </a:tc>
                <a:tc>
                  <a:txBody>
                    <a:bodyPr/>
                    <a:lstStyle/>
                    <a:p>
                      <a:pPr algn="ctr"/>
                      <a:r>
                        <a:rPr lang="en-US" altLang="zh-CN" sz="1200" dirty="0">
                          <a:effectLst/>
                          <a:latin typeface="华文楷体" panose="02010600040101010101" pitchFamily="2" charset="-122"/>
                          <a:ea typeface="华文楷体" panose="02010600040101010101" pitchFamily="2" charset="-122"/>
                        </a:rPr>
                        <a:t>427.43%</a:t>
                      </a:r>
                    </a:p>
                  </a:txBody>
                  <a:tcPr anchor="ctr">
                    <a:solidFill>
                      <a:schemeClr val="bg1">
                        <a:lumMod val="95000"/>
                      </a:schemeClr>
                    </a:solidFill>
                  </a:tcPr>
                </a:tc>
                <a:tc>
                  <a:txBody>
                    <a:bodyPr/>
                    <a:lstStyle/>
                    <a:p>
                      <a:pPr algn="ctr"/>
                      <a:r>
                        <a:rPr lang="en-US" altLang="zh-CN" sz="1200" dirty="0">
                          <a:effectLst/>
                          <a:latin typeface="华文楷体" panose="02010600040101010101" pitchFamily="2" charset="-122"/>
                          <a:ea typeface="华文楷体" panose="02010600040101010101" pitchFamily="2" charset="-122"/>
                        </a:rPr>
                        <a:t>32.71%</a:t>
                      </a: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dirty="0">
                          <a:latin typeface="华文楷体" panose="02010600040101010101" pitchFamily="2" charset="-122"/>
                          <a:ea typeface="华文楷体" panose="02010600040101010101" pitchFamily="2" charset="-122"/>
                        </a:rPr>
                        <a:t>44,830.25</a:t>
                      </a:r>
                      <a:r>
                        <a:rPr lang="zh-CN" altLang="en-US" sz="1200" dirty="0">
                          <a:latin typeface="华文楷体" panose="02010600040101010101" pitchFamily="2" charset="-122"/>
                          <a:ea typeface="华文楷体" panose="02010600040101010101" pitchFamily="2" charset="-122"/>
                        </a:rPr>
                        <a:t>万元；增长率为</a:t>
                      </a:r>
                      <a:r>
                        <a:rPr lang="en-US" altLang="zh-CN" sz="1200" dirty="0">
                          <a:latin typeface="华文楷体" panose="02010600040101010101" pitchFamily="2" charset="-122"/>
                          <a:ea typeface="华文楷体" panose="02010600040101010101" pitchFamily="2" charset="-122"/>
                        </a:rPr>
                        <a:t>1,328.36%</a:t>
                      </a:r>
                      <a:r>
                        <a:rPr lang="zh-CN" altLang="en-US" sz="1200" dirty="0">
                          <a:latin typeface="华文楷体" panose="02010600040101010101" pitchFamily="2" charset="-122"/>
                          <a:ea typeface="华文楷体" panose="02010600040101010101" pitchFamily="2" charset="-122"/>
                        </a:rPr>
                        <a:t>，满足条件。</a:t>
                      </a: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b="1" kern="1200" dirty="0">
                          <a:solidFill>
                            <a:srgbClr val="C00000"/>
                          </a:solidFill>
                          <a:latin typeface="华文楷体" panose="02010600040101010101" pitchFamily="2" charset="-122"/>
                          <a:ea typeface="华文楷体" panose="02010600040101010101" pitchFamily="2" charset="-122"/>
                          <a:cs typeface="+mn-cs"/>
                        </a:rPr>
                        <a:t>404.94</a:t>
                      </a:r>
                      <a:endParaRPr lang="zh-CN" altLang="en-US" sz="1200" b="1" kern="1200" dirty="0">
                        <a:solidFill>
                          <a:srgbClr val="C00000"/>
                        </a:solidFill>
                        <a:latin typeface="华文楷体" panose="02010600040101010101" pitchFamily="2" charset="-122"/>
                        <a:ea typeface="华文楷体" panose="02010600040101010101" pitchFamily="2" charset="-122"/>
                        <a:cs typeface="+mn-cs"/>
                      </a:endParaRPr>
                    </a:p>
                  </a:txBody>
                  <a:tcPr anchor="ctr">
                    <a:solidFill>
                      <a:schemeClr val="bg1">
                        <a:lumMod val="95000"/>
                      </a:schemeClr>
                    </a:solidFill>
                  </a:tcPr>
                </a:tc>
                <a:extLst>
                  <a:ext uri="{0D108BD9-81ED-4DB2-BD59-A6C34878D82A}">
                    <a16:rowId xmlns="" xmlns:a16="http://schemas.microsoft.com/office/drawing/2014/main" val="10005"/>
                  </a:ext>
                </a:extLst>
              </a:tr>
            </a:tbl>
          </a:graphicData>
        </a:graphic>
      </p:graphicFrame>
      <p:sp>
        <p:nvSpPr>
          <p:cNvPr id="8" name="矩形 7"/>
          <p:cNvSpPr/>
          <p:nvPr/>
        </p:nvSpPr>
        <p:spPr bwMode="auto">
          <a:xfrm>
            <a:off x="395420" y="841220"/>
            <a:ext cx="2160000" cy="252000"/>
          </a:xfrm>
          <a:prstGeom prst="rect">
            <a:avLst/>
          </a:prstGeom>
          <a:solidFill>
            <a:schemeClr val="bg1">
              <a:lumMod val="95000"/>
            </a:schemeClr>
          </a:solidFill>
          <a:ln>
            <a:solidFill>
              <a:schemeClr val="bg1">
                <a:lumMod val="95000"/>
              </a:schemeClr>
            </a:solidFill>
            <a:headEnd type="none" w="med" len="med"/>
            <a:tailEnd type="triangle" w="med" len="med"/>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zh-CN" altLang="en-US" sz="1400" b="1" dirty="0">
                <a:solidFill>
                  <a:schemeClr val="accent6">
                    <a:lumMod val="50000"/>
                  </a:schemeClr>
                </a:solidFill>
                <a:latin typeface="微软雅黑" panose="020B0503020204020204" pitchFamily="34" charset="-122"/>
                <a:ea typeface="微软雅黑" panose="020B0503020204020204" pitchFamily="34" charset="-122"/>
              </a:rPr>
              <a:t>首期股票期权激励计划</a:t>
            </a:r>
          </a:p>
        </p:txBody>
      </p:sp>
      <p:graphicFrame>
        <p:nvGraphicFramePr>
          <p:cNvPr id="9" name="表格 8"/>
          <p:cNvGraphicFramePr>
            <a:graphicFrameLocks noGrp="1"/>
          </p:cNvGraphicFramePr>
          <p:nvPr>
            <p:extLst/>
          </p:nvPr>
        </p:nvGraphicFramePr>
        <p:xfrm>
          <a:off x="287720" y="4081670"/>
          <a:ext cx="8444289" cy="810000"/>
        </p:xfrm>
        <a:graphic>
          <a:graphicData uri="http://schemas.openxmlformats.org/drawingml/2006/table">
            <a:tbl>
              <a:tblPr firstRow="1" bandRow="1">
                <a:tableStyleId>{93296810-A885-4BE3-A3E7-6D5BEEA58F35}</a:tableStyleId>
              </a:tblPr>
              <a:tblGrid>
                <a:gridCol w="1903626">
                  <a:extLst>
                    <a:ext uri="{9D8B030D-6E8A-4147-A177-3AD203B41FA5}">
                      <a16:colId xmlns="" xmlns:a16="http://schemas.microsoft.com/office/drawing/2014/main" val="20000"/>
                    </a:ext>
                  </a:extLst>
                </a:gridCol>
                <a:gridCol w="3725900">
                  <a:extLst>
                    <a:ext uri="{9D8B030D-6E8A-4147-A177-3AD203B41FA5}">
                      <a16:colId xmlns="" xmlns:a16="http://schemas.microsoft.com/office/drawing/2014/main" val="20001"/>
                    </a:ext>
                  </a:extLst>
                </a:gridCol>
                <a:gridCol w="2814763">
                  <a:extLst>
                    <a:ext uri="{9D8B030D-6E8A-4147-A177-3AD203B41FA5}">
                      <a16:colId xmlns="" xmlns:a16="http://schemas.microsoft.com/office/drawing/2014/main" val="20002"/>
                    </a:ext>
                  </a:extLst>
                </a:gridCol>
              </a:tblGrid>
              <a:tr h="370921">
                <a:tc rowSpan="2">
                  <a:txBody>
                    <a:bodyPr/>
                    <a:lstStyle/>
                    <a:p>
                      <a:pPr algn="ctr"/>
                      <a:r>
                        <a:rPr lang="zh-CN" altLang="en-US" sz="1200" dirty="0">
                          <a:latin typeface="微软雅黑" panose="020B0503020204020204" pitchFamily="34" charset="-122"/>
                          <a:ea typeface="微软雅黑" panose="020B0503020204020204" pitchFamily="34" charset="-122"/>
                        </a:rPr>
                        <a:t>收益情况</a:t>
                      </a:r>
                    </a:p>
                  </a:txBody>
                  <a:tcPr anchor="ctr">
                    <a:solidFill>
                      <a:schemeClr val="accent6">
                        <a:lumMod val="75000"/>
                      </a:schemeClr>
                    </a:solidFill>
                  </a:tcPr>
                </a:tc>
                <a:tc>
                  <a:txBody>
                    <a:bodyPr/>
                    <a:lstStyle/>
                    <a:p>
                      <a:pPr algn="ctr"/>
                      <a:r>
                        <a:rPr lang="zh-CN" altLang="en-US" sz="1200" dirty="0">
                          <a:latin typeface="微软雅黑" panose="020B0503020204020204" pitchFamily="34" charset="-122"/>
                          <a:ea typeface="微软雅黑" panose="020B0503020204020204" pitchFamily="34" charset="-122"/>
                        </a:rPr>
                        <a:t>获授规模</a:t>
                      </a:r>
                    </a:p>
                  </a:txBody>
                  <a:tcPr anchor="ctr">
                    <a:solidFill>
                      <a:schemeClr val="accent6">
                        <a:lumMod val="75000"/>
                      </a:schemeClr>
                    </a:solidFill>
                  </a:tcPr>
                </a:tc>
                <a:tc>
                  <a:txBody>
                    <a:bodyPr/>
                    <a:lstStyle/>
                    <a:p>
                      <a:pPr algn="ctr"/>
                      <a:r>
                        <a:rPr lang="zh-CN" altLang="en-US" sz="1200" dirty="0">
                          <a:latin typeface="微软雅黑" panose="020B0503020204020204" pitchFamily="34" charset="-122"/>
                          <a:ea typeface="微软雅黑" panose="020B0503020204020204" pitchFamily="34" charset="-122"/>
                        </a:rPr>
                        <a:t>税后收益测算</a:t>
                      </a:r>
                    </a:p>
                  </a:txBody>
                  <a:tcPr anchor="ctr">
                    <a:solidFill>
                      <a:schemeClr val="accent6">
                        <a:lumMod val="75000"/>
                      </a:schemeClr>
                    </a:solidFill>
                  </a:tcPr>
                </a:tc>
                <a:extLst>
                  <a:ext uri="{0D108BD9-81ED-4DB2-BD59-A6C34878D82A}">
                    <a16:rowId xmlns="" xmlns:a16="http://schemas.microsoft.com/office/drawing/2014/main" val="10000"/>
                  </a:ext>
                </a:extLst>
              </a:tr>
              <a:tr h="439079">
                <a:tc vMerge="1">
                  <a:txBody>
                    <a:bodyPr/>
                    <a:lstStyle/>
                    <a:p>
                      <a:pPr algn="ctr"/>
                      <a:endParaRPr lang="zh-CN" altLang="en-US" sz="1200" dirty="0">
                        <a:latin typeface="华文楷体" panose="02010600040101010101" pitchFamily="2" charset="-122"/>
                        <a:ea typeface="华文楷体" panose="02010600040101010101" pitchFamily="2" charset="-122"/>
                      </a:endParaRPr>
                    </a:p>
                  </a:txBody>
                  <a:tcPr anchor="ct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dirty="0">
                          <a:latin typeface="华文楷体" panose="02010600040101010101" pitchFamily="2" charset="-122"/>
                          <a:ea typeface="华文楷体" panose="02010600040101010101" pitchFamily="2" charset="-122"/>
                        </a:rPr>
                        <a:t>20</a:t>
                      </a:r>
                      <a:r>
                        <a:rPr lang="zh-CN" altLang="en-US" sz="1200" dirty="0">
                          <a:latin typeface="华文楷体" panose="02010600040101010101" pitchFamily="2" charset="-122"/>
                          <a:ea typeface="华文楷体" panose="02010600040101010101" pitchFamily="2" charset="-122"/>
                        </a:rPr>
                        <a:t>万股，占授予权益比例</a:t>
                      </a:r>
                      <a:r>
                        <a:rPr lang="en-US" altLang="zh-CN" sz="1200" dirty="0">
                          <a:latin typeface="华文楷体" panose="02010600040101010101" pitchFamily="2" charset="-122"/>
                          <a:ea typeface="华文楷体" panose="02010600040101010101" pitchFamily="2" charset="-122"/>
                        </a:rPr>
                        <a:t>3.64%</a:t>
                      </a:r>
                      <a:endParaRPr lang="zh-CN" altLang="en-US" sz="1200" dirty="0">
                        <a:latin typeface="华文楷体" panose="02010600040101010101" pitchFamily="2" charset="-122"/>
                        <a:ea typeface="华文楷体" panose="02010600040101010101" pitchFamily="2" charset="-122"/>
                      </a:endParaRPr>
                    </a:p>
                  </a:txBody>
                  <a:tcPr anchor="ctr"/>
                </a:tc>
                <a:tc>
                  <a:txBody>
                    <a:bodyPr/>
                    <a:lstStyle/>
                    <a:p>
                      <a:pPr algn="ctr"/>
                      <a:r>
                        <a:rPr lang="en-US" altLang="zh-CN" sz="1200" dirty="0">
                          <a:latin typeface="华文楷体" panose="02010600040101010101" pitchFamily="2" charset="-122"/>
                          <a:ea typeface="华文楷体" panose="02010600040101010101" pitchFamily="2" charset="-122"/>
                        </a:rPr>
                        <a:t>922.94</a:t>
                      </a:r>
                      <a:r>
                        <a:rPr lang="zh-CN" altLang="en-US" sz="1200" dirty="0">
                          <a:latin typeface="华文楷体" panose="02010600040101010101" pitchFamily="2" charset="-122"/>
                          <a:ea typeface="华文楷体" panose="02010600040101010101" pitchFamily="2" charset="-122"/>
                        </a:rPr>
                        <a:t>万元</a:t>
                      </a:r>
                    </a:p>
                  </a:txBody>
                  <a:tcPr anchor="ctr"/>
                </a:tc>
                <a:extLst>
                  <a:ext uri="{0D108BD9-81ED-4DB2-BD59-A6C34878D82A}">
                    <a16:rowId xmlns="" xmlns:a16="http://schemas.microsoft.com/office/drawing/2014/main" val="10001"/>
                  </a:ext>
                </a:extLst>
              </a:tr>
            </a:tbl>
          </a:graphicData>
        </a:graphic>
      </p:graphicFrame>
      <p:sp>
        <p:nvSpPr>
          <p:cNvPr id="2" name="矩形 1"/>
          <p:cNvSpPr/>
          <p:nvPr/>
        </p:nvSpPr>
        <p:spPr>
          <a:xfrm>
            <a:off x="467430" y="5089810"/>
            <a:ext cx="6222314" cy="415498"/>
          </a:xfrm>
          <a:prstGeom prst="rect">
            <a:avLst/>
          </a:prstGeom>
        </p:spPr>
        <p:txBody>
          <a:bodyPr wrap="square">
            <a:spAutoFit/>
          </a:bodyPr>
          <a:lstStyle/>
          <a:p>
            <a:r>
              <a:rPr lang="zh-CN" altLang="en-US" sz="1050" dirty="0">
                <a:solidFill>
                  <a:srgbClr val="000000"/>
                </a:solidFill>
                <a:latin typeface="华文楷体" panose="02010600040101010101" pitchFamily="2" charset="-122"/>
                <a:ea typeface="华文楷体" panose="02010600040101010101" pitchFamily="2" charset="-122"/>
              </a:rPr>
              <a:t>*以上净资产收益率与净利润指标均以扣除非经常性损益的净利润与不扣除非经常性损益的净利润二者孰低者作为计算依据</a:t>
            </a:r>
            <a:endParaRPr lang="zh-CN" altLang="en-US" sz="1050" dirty="0"/>
          </a:p>
        </p:txBody>
      </p:sp>
    </p:spTree>
    <p:extLst>
      <p:ext uri="{BB962C8B-B14F-4D97-AF65-F5344CB8AC3E}">
        <p14:creationId xmlns:p14="http://schemas.microsoft.com/office/powerpoint/2010/main" xmlns="" val="365051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1.5 </a:t>
            </a:r>
            <a:r>
              <a:rPr lang="zh-CN" altLang="en-US" b="1" dirty="0" smtClean="0">
                <a:solidFill>
                  <a:srgbClr val="A32122"/>
                </a:solidFill>
              </a:rPr>
              <a:t>选择</a:t>
            </a:r>
            <a:r>
              <a:rPr lang="zh-CN" altLang="en-US" b="1" dirty="0">
                <a:solidFill>
                  <a:srgbClr val="A32122"/>
                </a:solidFill>
              </a:rPr>
              <a:t>激励</a:t>
            </a:r>
            <a:r>
              <a:rPr lang="zh-CN" altLang="en-US" b="1" dirty="0" smtClean="0">
                <a:solidFill>
                  <a:srgbClr val="A32122"/>
                </a:solidFill>
              </a:rPr>
              <a:t>工具</a:t>
            </a:r>
            <a:r>
              <a:rPr lang="en-US" altLang="zh-CN" sz="1600" b="1" dirty="0" smtClean="0">
                <a:solidFill>
                  <a:srgbClr val="A32122"/>
                </a:solidFill>
              </a:rPr>
              <a:t>—</a:t>
            </a:r>
            <a:r>
              <a:rPr lang="zh-CN" altLang="en-US" sz="1600" b="1" dirty="0">
                <a:solidFill>
                  <a:srgbClr val="A32122"/>
                </a:solidFill>
              </a:rPr>
              <a:t>网宿科技</a:t>
            </a:r>
            <a:endParaRPr lang="zh-CN" altLang="en-US" b="1" dirty="0">
              <a:solidFill>
                <a:srgbClr val="A32122"/>
              </a:solidFill>
            </a:endParaRPr>
          </a:p>
        </p:txBody>
      </p:sp>
      <p:graphicFrame>
        <p:nvGraphicFramePr>
          <p:cNvPr id="3" name="表格 2"/>
          <p:cNvGraphicFramePr>
            <a:graphicFrameLocks noGrp="1"/>
          </p:cNvGraphicFramePr>
          <p:nvPr>
            <p:extLst/>
          </p:nvPr>
        </p:nvGraphicFramePr>
        <p:xfrm>
          <a:off x="430090" y="1152885"/>
          <a:ext cx="8056910" cy="2764353"/>
        </p:xfrm>
        <a:graphic>
          <a:graphicData uri="http://schemas.openxmlformats.org/drawingml/2006/table">
            <a:tbl>
              <a:tblPr firstRow="1" bandRow="1">
                <a:tableStyleId>{21E4AEA4-8DFA-4A89-87EB-49C32662AFE0}</a:tableStyleId>
              </a:tblPr>
              <a:tblGrid>
                <a:gridCol w="1375376">
                  <a:extLst>
                    <a:ext uri="{9D8B030D-6E8A-4147-A177-3AD203B41FA5}">
                      <a16:colId xmlns="" xmlns:a16="http://schemas.microsoft.com/office/drawing/2014/main" val="20000"/>
                    </a:ext>
                  </a:extLst>
                </a:gridCol>
                <a:gridCol w="1002873">
                  <a:extLst>
                    <a:ext uri="{9D8B030D-6E8A-4147-A177-3AD203B41FA5}">
                      <a16:colId xmlns="" xmlns:a16="http://schemas.microsoft.com/office/drawing/2014/main" val="20001"/>
                    </a:ext>
                  </a:extLst>
                </a:gridCol>
                <a:gridCol w="1043661">
                  <a:extLst>
                    <a:ext uri="{9D8B030D-6E8A-4147-A177-3AD203B41FA5}">
                      <a16:colId xmlns="" xmlns:a16="http://schemas.microsoft.com/office/drawing/2014/main" val="20002"/>
                    </a:ext>
                  </a:extLst>
                </a:gridCol>
                <a:gridCol w="1530000">
                  <a:extLst>
                    <a:ext uri="{9D8B030D-6E8A-4147-A177-3AD203B41FA5}">
                      <a16:colId xmlns="" xmlns:a16="http://schemas.microsoft.com/office/drawing/2014/main" val="20003"/>
                    </a:ext>
                  </a:extLst>
                </a:gridCol>
                <a:gridCol w="2000993">
                  <a:extLst>
                    <a:ext uri="{9D8B030D-6E8A-4147-A177-3AD203B41FA5}">
                      <a16:colId xmlns="" xmlns:a16="http://schemas.microsoft.com/office/drawing/2014/main" val="20004"/>
                    </a:ext>
                  </a:extLst>
                </a:gridCol>
                <a:gridCol w="1104007">
                  <a:extLst>
                    <a:ext uri="{9D8B030D-6E8A-4147-A177-3AD203B41FA5}">
                      <a16:colId xmlns="" xmlns:a16="http://schemas.microsoft.com/office/drawing/2014/main" val="20005"/>
                    </a:ext>
                  </a:extLst>
                </a:gridCol>
              </a:tblGrid>
              <a:tr h="478353">
                <a:tc>
                  <a:txBody>
                    <a:bodyPr/>
                    <a:lstStyle/>
                    <a:p>
                      <a:pPr marL="0" algn="ctr" defTabSz="914364" rtl="0" eaLnBrk="1" latinLnBrk="0" hangingPunct="1"/>
                      <a:r>
                        <a:rPr lang="zh-CN" altLang="en-US" sz="1200" kern="1200" dirty="0">
                          <a:solidFill>
                            <a:schemeClr val="lt1"/>
                          </a:solidFill>
                          <a:latin typeface="微软雅黑" panose="020B0503020204020204" pitchFamily="34" charset="-122"/>
                          <a:ea typeface="微软雅黑" panose="020B0503020204020204" pitchFamily="34" charset="-122"/>
                          <a:cs typeface="+mn-cs"/>
                        </a:rPr>
                        <a:t>时间</a:t>
                      </a:r>
                      <a:endParaRPr lang="zh-CN" altLang="en-US" sz="1200" kern="1200" dirty="0">
                        <a:solidFill>
                          <a:schemeClr val="bg1"/>
                        </a:solidFill>
                        <a:latin typeface="微软雅黑" panose="020B0503020204020204" pitchFamily="34" charset="-122"/>
                        <a:ea typeface="微软雅黑" panose="020B0503020204020204" pitchFamily="34" charset="-122"/>
                        <a:cs typeface="+mn-cs"/>
                      </a:endParaRPr>
                    </a:p>
                  </a:txBody>
                  <a:tcPr anchor="ctr">
                    <a:solidFill>
                      <a:schemeClr val="accent1">
                        <a:lumMod val="50000"/>
                      </a:schemeClr>
                    </a:solidFill>
                  </a:tcPr>
                </a:tc>
                <a:tc>
                  <a:txBody>
                    <a:bodyPr/>
                    <a:lstStyle/>
                    <a:p>
                      <a:pPr algn="ctr"/>
                      <a:r>
                        <a:rPr lang="zh-CN" altLang="en-US" sz="1200" dirty="0">
                          <a:latin typeface="微软雅黑" panose="020B0503020204020204" pitchFamily="34" charset="-122"/>
                          <a:ea typeface="微软雅黑" panose="020B0503020204020204" pitchFamily="34" charset="-122"/>
                        </a:rPr>
                        <a:t>目标净资产收益率</a:t>
                      </a:r>
                      <a:endParaRPr lang="zh-CN" altLang="en-US" sz="1200" dirty="0">
                        <a:solidFill>
                          <a:schemeClr val="bg1"/>
                        </a:solidFill>
                        <a:latin typeface="微软雅黑" panose="020B0503020204020204" pitchFamily="34" charset="-122"/>
                        <a:ea typeface="微软雅黑" panose="020B0503020204020204" pitchFamily="34" charset="-122"/>
                      </a:endParaRPr>
                    </a:p>
                  </a:txBody>
                  <a:tcPr anchor="ctr">
                    <a:solidFill>
                      <a:schemeClr val="accent1">
                        <a:lumMod val="50000"/>
                      </a:schemeClr>
                    </a:solidFill>
                  </a:tcPr>
                </a:tc>
                <a:tc>
                  <a:txBody>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目标净利润增长率</a:t>
                      </a:r>
                    </a:p>
                  </a:txBody>
                  <a:tcPr anchor="ctr">
                    <a:solidFill>
                      <a:schemeClr val="accent1">
                        <a:lumMod val="50000"/>
                      </a:schemeClr>
                    </a:solidFill>
                  </a:tcPr>
                </a:tc>
                <a:tc>
                  <a:txBody>
                    <a:bodyPr/>
                    <a:lstStyle/>
                    <a:p>
                      <a:pPr algn="ctr"/>
                      <a:r>
                        <a:rPr lang="zh-CN" altLang="en-US" sz="1200" dirty="0">
                          <a:latin typeface="微软雅黑" panose="020B0503020204020204" pitchFamily="34" charset="-122"/>
                          <a:ea typeface="微软雅黑" panose="020B0503020204020204" pitchFamily="34" charset="-122"/>
                        </a:rPr>
                        <a:t>实际净资产收益率</a:t>
                      </a:r>
                      <a:endParaRPr lang="zh-CN" altLang="en-US" sz="1200" dirty="0">
                        <a:solidFill>
                          <a:schemeClr val="bg1"/>
                        </a:solidFill>
                        <a:latin typeface="微软雅黑" panose="020B0503020204020204" pitchFamily="34" charset="-122"/>
                        <a:ea typeface="微软雅黑" panose="020B0503020204020204" pitchFamily="34" charset="-122"/>
                      </a:endParaRPr>
                    </a:p>
                  </a:txBody>
                  <a:tcPr anchor="ctr">
                    <a:solidFill>
                      <a:schemeClr val="accent1">
                        <a:lumMod val="50000"/>
                      </a:schemeClr>
                    </a:solidFill>
                  </a:tcPr>
                </a:tc>
                <a:tc>
                  <a:txBody>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实际净利润</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增长率</a:t>
                      </a:r>
                    </a:p>
                  </a:txBody>
                  <a:tcPr anchor="ctr">
                    <a:solidFill>
                      <a:schemeClr val="accent1">
                        <a:lumMod val="50000"/>
                      </a:schemeClr>
                    </a:solidFill>
                  </a:tcPr>
                </a:tc>
                <a:tc>
                  <a:txBody>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市值（亿元）</a:t>
                      </a:r>
                    </a:p>
                  </a:txBody>
                  <a:tcPr anchor="ctr">
                    <a:solidFill>
                      <a:schemeClr val="accent1">
                        <a:lumMod val="50000"/>
                      </a:schemeClr>
                    </a:solidFill>
                  </a:tcPr>
                </a:tc>
                <a:extLst>
                  <a:ext uri="{0D108BD9-81ED-4DB2-BD59-A6C34878D82A}">
                    <a16:rowId xmlns="" xmlns:a16="http://schemas.microsoft.com/office/drawing/2014/main" val="10000"/>
                  </a:ext>
                </a:extLst>
              </a:tr>
              <a:tr h="325962">
                <a:tc>
                  <a:txBody>
                    <a:bodyPr/>
                    <a:lstStyle/>
                    <a:p>
                      <a:pPr marL="0" algn="ctr" defTabSz="914364" rtl="0" eaLnBrk="1" latinLnBrk="0" hangingPunct="1"/>
                      <a:r>
                        <a:rPr lang="zh-CN" altLang="en-US" sz="1200" kern="1200" dirty="0">
                          <a:solidFill>
                            <a:schemeClr val="dk1"/>
                          </a:solidFill>
                          <a:latin typeface="华文楷体" panose="02010600040101010101" pitchFamily="2" charset="-122"/>
                          <a:ea typeface="华文楷体" panose="02010600040101010101" pitchFamily="2" charset="-122"/>
                          <a:cs typeface="+mn-cs"/>
                        </a:rPr>
                        <a:t>草案推出上年</a:t>
                      </a:r>
                      <a:endParaRPr lang="en-US" altLang="zh-CN" sz="1200" kern="1200" dirty="0">
                        <a:solidFill>
                          <a:schemeClr val="dk1"/>
                        </a:solidFill>
                        <a:latin typeface="华文楷体" panose="02010600040101010101" pitchFamily="2" charset="-122"/>
                        <a:ea typeface="华文楷体" panose="02010600040101010101" pitchFamily="2" charset="-122"/>
                        <a:cs typeface="+mn-cs"/>
                      </a:endParaRPr>
                    </a:p>
                    <a:p>
                      <a:pPr marL="0" algn="ctr" defTabSz="914364" rtl="0" eaLnBrk="1" latinLnBrk="0" hangingPunct="1"/>
                      <a:r>
                        <a:rPr lang="zh-CN" altLang="en-US" sz="1200" kern="1200" dirty="0">
                          <a:solidFill>
                            <a:schemeClr val="dk1"/>
                          </a:solidFill>
                          <a:latin typeface="华文楷体" panose="02010600040101010101" pitchFamily="2" charset="-122"/>
                          <a:ea typeface="华文楷体" panose="02010600040101010101" pitchFamily="2" charset="-122"/>
                          <a:cs typeface="+mn-cs"/>
                        </a:rPr>
                        <a:t>（</a:t>
                      </a:r>
                      <a:r>
                        <a:rPr lang="en-US" altLang="zh-CN" sz="1200" kern="1200" dirty="0">
                          <a:solidFill>
                            <a:schemeClr val="dk1"/>
                          </a:solidFill>
                          <a:latin typeface="华文楷体" panose="02010600040101010101" pitchFamily="2" charset="-122"/>
                          <a:ea typeface="华文楷体" panose="02010600040101010101" pitchFamily="2" charset="-122"/>
                          <a:cs typeface="+mn-cs"/>
                        </a:rPr>
                        <a:t>2011</a:t>
                      </a:r>
                      <a:r>
                        <a:rPr lang="zh-CN" altLang="en-US" sz="1200" kern="1200" dirty="0">
                          <a:solidFill>
                            <a:schemeClr val="dk1"/>
                          </a:solidFill>
                          <a:latin typeface="华文楷体" panose="02010600040101010101" pitchFamily="2" charset="-122"/>
                          <a:ea typeface="华文楷体" panose="02010600040101010101" pitchFamily="2" charset="-122"/>
                          <a:cs typeface="+mn-cs"/>
                        </a:rPr>
                        <a:t>年度）</a:t>
                      </a:r>
                    </a:p>
                  </a:txBody>
                  <a:tcPr anchor="ctr">
                    <a:solidFill>
                      <a:schemeClr val="bg1">
                        <a:lumMod val="95000"/>
                      </a:schemeClr>
                    </a:solidFill>
                  </a:tcPr>
                </a:tc>
                <a:tc>
                  <a:txBody>
                    <a:bodyPr/>
                    <a:lstStyle/>
                    <a:p>
                      <a:pPr marL="0" algn="ctr" defTabSz="914364" rtl="0" eaLnBrk="1" latinLnBrk="0" hangingPunct="1"/>
                      <a:r>
                        <a:rPr lang="en-US" altLang="zh-CN" sz="1200" kern="1200" dirty="0">
                          <a:effectLst/>
                          <a:latin typeface="华文楷体" panose="02010600040101010101" pitchFamily="2" charset="-122"/>
                          <a:ea typeface="华文楷体" panose="02010600040101010101" pitchFamily="2" charset="-122"/>
                        </a:rPr>
                        <a:t>-</a:t>
                      </a:r>
                    </a:p>
                  </a:txBody>
                  <a:tcPr anchor="ctr">
                    <a:solidFill>
                      <a:schemeClr val="bg1">
                        <a:lumMod val="95000"/>
                      </a:schemeClr>
                    </a:solidFill>
                  </a:tcPr>
                </a:tc>
                <a:tc>
                  <a:txBody>
                    <a:bodyPr/>
                    <a:lstStyle/>
                    <a:p>
                      <a:pPr marL="0" algn="ctr" defTabSz="914364" rtl="0" eaLnBrk="1" latinLnBrk="0" hangingPunct="1"/>
                      <a:r>
                        <a:rPr lang="en-US" altLang="zh-CN" sz="1200" kern="1200" dirty="0">
                          <a:solidFill>
                            <a:schemeClr val="dk1"/>
                          </a:solidFill>
                          <a:effectLst/>
                          <a:latin typeface="华文楷体" panose="02010600040101010101" pitchFamily="2" charset="-122"/>
                          <a:ea typeface="华文楷体" panose="02010600040101010101" pitchFamily="2" charset="-122"/>
                          <a:cs typeface="+mn-cs"/>
                        </a:rPr>
                        <a:t>-</a:t>
                      </a:r>
                      <a:endParaRPr lang="zh-CN" altLang="en-US" sz="1200" kern="1200" dirty="0">
                        <a:solidFill>
                          <a:schemeClr val="dk1"/>
                        </a:solidFill>
                        <a:effectLst/>
                        <a:latin typeface="华文楷体" panose="02010600040101010101" pitchFamily="2" charset="-122"/>
                        <a:ea typeface="华文楷体" panose="02010600040101010101" pitchFamily="2" charset="-122"/>
                        <a:cs typeface="+mn-cs"/>
                      </a:endParaRPr>
                    </a:p>
                  </a:txBody>
                  <a:tcPr anchor="ctr">
                    <a:solidFill>
                      <a:schemeClr val="bg1">
                        <a:lumMod val="95000"/>
                      </a:schemeClr>
                    </a:solidFill>
                  </a:tcPr>
                </a:tc>
                <a:tc>
                  <a:txBody>
                    <a:bodyPr/>
                    <a:lstStyle/>
                    <a:p>
                      <a:pPr algn="ctr"/>
                      <a:r>
                        <a:rPr lang="en-US" altLang="zh-CN" sz="1200" dirty="0">
                          <a:effectLst/>
                          <a:latin typeface="华文楷体" panose="02010600040101010101" pitchFamily="2" charset="-122"/>
                          <a:ea typeface="华文楷体" panose="02010600040101010101" pitchFamily="2" charset="-122"/>
                        </a:rPr>
                        <a:t>5.99%</a:t>
                      </a: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dirty="0">
                          <a:effectLst/>
                          <a:latin typeface="华文楷体" panose="02010600040101010101" pitchFamily="2" charset="-122"/>
                          <a:ea typeface="华文楷体" panose="02010600040101010101" pitchFamily="2" charset="-122"/>
                        </a:rPr>
                        <a:t>4,532.84</a:t>
                      </a:r>
                      <a:r>
                        <a:rPr lang="zh-CN" altLang="en-US" sz="1200" dirty="0">
                          <a:effectLst/>
                          <a:latin typeface="华文楷体" panose="02010600040101010101" pitchFamily="2" charset="-122"/>
                          <a:ea typeface="华文楷体" panose="02010600040101010101" pitchFamily="2" charset="-122"/>
                        </a:rPr>
                        <a:t>万元</a:t>
                      </a:r>
                      <a:endParaRPr lang="zh-CN" altLang="en-US" sz="1200" dirty="0">
                        <a:latin typeface="华文楷体" panose="02010600040101010101" pitchFamily="2" charset="-122"/>
                        <a:ea typeface="华文楷体" panose="02010600040101010101" pitchFamily="2" charset="-122"/>
                      </a:endParaRP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b="1" dirty="0">
                          <a:solidFill>
                            <a:srgbClr val="C00000"/>
                          </a:solidFill>
                          <a:latin typeface="华文楷体" panose="02010600040101010101" pitchFamily="2" charset="-122"/>
                          <a:ea typeface="华文楷体" panose="02010600040101010101" pitchFamily="2" charset="-122"/>
                        </a:rPr>
                        <a:t>31.18</a:t>
                      </a:r>
                      <a:endParaRPr lang="zh-CN" altLang="en-US" sz="1200" b="1" dirty="0">
                        <a:solidFill>
                          <a:srgbClr val="C00000"/>
                        </a:solidFill>
                        <a:latin typeface="华文楷体" panose="02010600040101010101" pitchFamily="2" charset="-122"/>
                        <a:ea typeface="华文楷体" panose="02010600040101010101" pitchFamily="2" charset="-122"/>
                      </a:endParaRPr>
                    </a:p>
                  </a:txBody>
                  <a:tcPr anchor="ctr">
                    <a:solidFill>
                      <a:schemeClr val="bg1">
                        <a:lumMod val="95000"/>
                      </a:schemeClr>
                    </a:solidFill>
                  </a:tcPr>
                </a:tc>
                <a:extLst>
                  <a:ext uri="{0D108BD9-81ED-4DB2-BD59-A6C34878D82A}">
                    <a16:rowId xmlns="" xmlns:a16="http://schemas.microsoft.com/office/drawing/2014/main" val="10001"/>
                  </a:ext>
                </a:extLst>
              </a:tr>
              <a:tr h="384451">
                <a:tc>
                  <a:txBody>
                    <a:bodyPr/>
                    <a:lstStyle/>
                    <a:p>
                      <a:pPr marL="0" algn="ctr" defTabSz="914364" rtl="0" eaLnBrk="1" latinLnBrk="0" hangingPunct="1"/>
                      <a:r>
                        <a:rPr lang="zh-CN" altLang="en-US" sz="1200" kern="1200" dirty="0">
                          <a:latin typeface="华文楷体" panose="02010600040101010101" pitchFamily="2" charset="-122"/>
                          <a:ea typeface="华文楷体" panose="02010600040101010101" pitchFamily="2" charset="-122"/>
                        </a:rPr>
                        <a:t>第一个行权期</a:t>
                      </a:r>
                      <a:endParaRPr lang="en-US" altLang="zh-CN" sz="1200" kern="1200" dirty="0">
                        <a:latin typeface="华文楷体" panose="02010600040101010101" pitchFamily="2" charset="-122"/>
                        <a:ea typeface="华文楷体" panose="02010600040101010101" pitchFamily="2" charset="-122"/>
                      </a:endParaRPr>
                    </a:p>
                    <a:p>
                      <a:pPr marL="0" algn="ctr" defTabSz="914364" rtl="0" eaLnBrk="1" latinLnBrk="0" hangingPunct="1"/>
                      <a:r>
                        <a:rPr lang="zh-CN" altLang="en-US" sz="1200" kern="1200" dirty="0">
                          <a:solidFill>
                            <a:schemeClr val="dk1"/>
                          </a:solidFill>
                          <a:latin typeface="华文楷体" panose="02010600040101010101" pitchFamily="2" charset="-122"/>
                          <a:ea typeface="华文楷体" panose="02010600040101010101" pitchFamily="2" charset="-122"/>
                          <a:cs typeface="+mn-cs"/>
                        </a:rPr>
                        <a:t>（</a:t>
                      </a:r>
                      <a:r>
                        <a:rPr lang="en-US" altLang="zh-CN" sz="1200" kern="1200" dirty="0">
                          <a:solidFill>
                            <a:schemeClr val="dk1"/>
                          </a:solidFill>
                          <a:latin typeface="华文楷体" panose="02010600040101010101" pitchFamily="2" charset="-122"/>
                          <a:ea typeface="华文楷体" panose="02010600040101010101" pitchFamily="2" charset="-122"/>
                          <a:cs typeface="+mn-cs"/>
                        </a:rPr>
                        <a:t>2012</a:t>
                      </a:r>
                      <a:r>
                        <a:rPr lang="zh-CN" altLang="en-US" sz="1200" kern="1200" dirty="0">
                          <a:solidFill>
                            <a:schemeClr val="dk1"/>
                          </a:solidFill>
                          <a:latin typeface="华文楷体" panose="02010600040101010101" pitchFamily="2" charset="-122"/>
                          <a:ea typeface="华文楷体" panose="02010600040101010101" pitchFamily="2" charset="-122"/>
                          <a:cs typeface="+mn-cs"/>
                        </a:rPr>
                        <a:t>年度）</a:t>
                      </a:r>
                    </a:p>
                  </a:txBody>
                  <a:tcPr anchor="ctr">
                    <a:solidFill>
                      <a:schemeClr val="bg1">
                        <a:lumMod val="95000"/>
                      </a:schemeClr>
                    </a:solidFill>
                  </a:tcPr>
                </a:tc>
                <a:tc>
                  <a:txBody>
                    <a:bodyPr/>
                    <a:lstStyle/>
                    <a:p>
                      <a:pPr marL="0" algn="ctr" defTabSz="914364" rtl="0" eaLnBrk="1" latinLnBrk="0" hangingPunct="1"/>
                      <a:r>
                        <a:rPr lang="zh-CN" altLang="en-US" sz="1200" kern="1200" dirty="0">
                          <a:effectLst/>
                          <a:latin typeface="华文楷体" panose="02010600040101010101" pitchFamily="2" charset="-122"/>
                          <a:ea typeface="华文楷体" panose="02010600040101010101" pitchFamily="2" charset="-122"/>
                        </a:rPr>
                        <a:t>不低于</a:t>
                      </a:r>
                      <a:r>
                        <a:rPr lang="en-US" altLang="zh-CN" sz="1200" kern="1200" dirty="0">
                          <a:effectLst/>
                          <a:latin typeface="华文楷体" panose="02010600040101010101" pitchFamily="2" charset="-122"/>
                          <a:ea typeface="华文楷体" panose="02010600040101010101" pitchFamily="2" charset="-122"/>
                        </a:rPr>
                        <a:t>6</a:t>
                      </a:r>
                      <a:r>
                        <a:rPr lang="zh-CN" altLang="en-US" sz="1200" kern="1200" dirty="0">
                          <a:effectLst/>
                          <a:latin typeface="华文楷体" panose="02010600040101010101" pitchFamily="2" charset="-122"/>
                          <a:ea typeface="华文楷体" panose="02010600040101010101" pitchFamily="2" charset="-122"/>
                        </a:rPr>
                        <a:t>％</a:t>
                      </a:r>
                      <a:endParaRPr lang="en-US" altLang="zh-CN" sz="1200" kern="1200" dirty="0">
                        <a:effectLst/>
                        <a:latin typeface="华文楷体" panose="02010600040101010101" pitchFamily="2" charset="-122"/>
                        <a:ea typeface="华文楷体" panose="02010600040101010101" pitchFamily="2" charset="-122"/>
                      </a:endParaRP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zh-CN" altLang="en-US" sz="1200" kern="1200" dirty="0">
                          <a:effectLst/>
                          <a:latin typeface="华文楷体" panose="02010600040101010101" pitchFamily="2" charset="-122"/>
                          <a:ea typeface="华文楷体" panose="02010600040101010101" pitchFamily="2" charset="-122"/>
                        </a:rPr>
                        <a:t>不低于</a:t>
                      </a:r>
                      <a:r>
                        <a:rPr lang="en-US" altLang="zh-CN" sz="1200" kern="1200" dirty="0">
                          <a:effectLst/>
                          <a:latin typeface="华文楷体" panose="02010600040101010101" pitchFamily="2" charset="-122"/>
                          <a:ea typeface="华文楷体" panose="02010600040101010101" pitchFamily="2" charset="-122"/>
                        </a:rPr>
                        <a:t>20%</a:t>
                      </a:r>
                      <a:endParaRPr lang="zh-CN" altLang="en-US" sz="1200" kern="1200" dirty="0">
                        <a:solidFill>
                          <a:schemeClr val="dk1"/>
                        </a:solidFill>
                        <a:effectLst/>
                        <a:latin typeface="华文楷体" panose="02010600040101010101" pitchFamily="2" charset="-122"/>
                        <a:ea typeface="华文楷体" panose="02010600040101010101" pitchFamily="2" charset="-122"/>
                        <a:cs typeface="+mn-cs"/>
                      </a:endParaRPr>
                    </a:p>
                  </a:txBody>
                  <a:tcPr anchor="ctr">
                    <a:solidFill>
                      <a:schemeClr val="bg1">
                        <a:lumMod val="95000"/>
                      </a:schemeClr>
                    </a:solidFill>
                  </a:tcPr>
                </a:tc>
                <a:tc>
                  <a:txBody>
                    <a:bodyPr/>
                    <a:lstStyle/>
                    <a:p>
                      <a:pPr algn="ctr"/>
                      <a:r>
                        <a:rPr lang="en-US" altLang="zh-CN" sz="1200" dirty="0">
                          <a:effectLst/>
                          <a:latin typeface="华文楷体" panose="02010600040101010101" pitchFamily="2" charset="-122"/>
                          <a:ea typeface="华文楷体" panose="02010600040101010101" pitchFamily="2" charset="-122"/>
                        </a:rPr>
                        <a:t>11.44%</a:t>
                      </a: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dirty="0">
                          <a:effectLst/>
                          <a:latin typeface="华文楷体" panose="02010600040101010101" pitchFamily="2" charset="-122"/>
                          <a:ea typeface="华文楷体" panose="02010600040101010101" pitchFamily="2" charset="-122"/>
                        </a:rPr>
                        <a:t>9,352.84</a:t>
                      </a:r>
                      <a:r>
                        <a:rPr lang="zh-CN" altLang="en-US" sz="1200" dirty="0">
                          <a:effectLst/>
                          <a:latin typeface="华文楷体" panose="02010600040101010101" pitchFamily="2" charset="-122"/>
                          <a:ea typeface="华文楷体" panose="02010600040101010101" pitchFamily="2" charset="-122"/>
                        </a:rPr>
                        <a:t>万元；增长率为</a:t>
                      </a:r>
                      <a:r>
                        <a:rPr lang="en-US" altLang="zh-CN" sz="1200" dirty="0">
                          <a:effectLst/>
                          <a:latin typeface="华文楷体" panose="02010600040101010101" pitchFamily="2" charset="-122"/>
                          <a:ea typeface="华文楷体" panose="02010600040101010101" pitchFamily="2" charset="-122"/>
                        </a:rPr>
                        <a:t>198.00%</a:t>
                      </a:r>
                      <a:r>
                        <a:rPr lang="zh-CN" altLang="en-US" sz="1200" dirty="0">
                          <a:effectLst/>
                          <a:latin typeface="华文楷体" panose="02010600040101010101" pitchFamily="2" charset="-122"/>
                          <a:ea typeface="华文楷体" panose="02010600040101010101" pitchFamily="2" charset="-122"/>
                        </a:rPr>
                        <a:t>，满足条件。</a:t>
                      </a:r>
                      <a:endParaRPr lang="zh-CN" altLang="en-US" sz="1200" dirty="0">
                        <a:latin typeface="华文楷体" panose="02010600040101010101" pitchFamily="2" charset="-122"/>
                        <a:ea typeface="华文楷体" panose="02010600040101010101" pitchFamily="2" charset="-122"/>
                      </a:endParaRP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b="1" dirty="0">
                          <a:solidFill>
                            <a:srgbClr val="C00000"/>
                          </a:solidFill>
                          <a:latin typeface="华文楷体" panose="02010600040101010101" pitchFamily="2" charset="-122"/>
                          <a:ea typeface="华文楷体" panose="02010600040101010101" pitchFamily="2" charset="-122"/>
                        </a:rPr>
                        <a:t>80.66</a:t>
                      </a:r>
                      <a:endParaRPr lang="zh-CN" altLang="en-US" sz="1200" b="1" dirty="0">
                        <a:solidFill>
                          <a:srgbClr val="C00000"/>
                        </a:solidFill>
                        <a:latin typeface="华文楷体" panose="02010600040101010101" pitchFamily="2" charset="-122"/>
                        <a:ea typeface="华文楷体" panose="02010600040101010101" pitchFamily="2" charset="-122"/>
                      </a:endParaRPr>
                    </a:p>
                  </a:txBody>
                  <a:tcPr anchor="ctr">
                    <a:solidFill>
                      <a:schemeClr val="bg1">
                        <a:lumMod val="95000"/>
                      </a:schemeClr>
                    </a:solidFill>
                  </a:tcPr>
                </a:tc>
                <a:extLst>
                  <a:ext uri="{0D108BD9-81ED-4DB2-BD59-A6C34878D82A}">
                    <a16:rowId xmlns="" xmlns:a16="http://schemas.microsoft.com/office/drawing/2014/main" val="10002"/>
                  </a:ext>
                </a:extLst>
              </a:tr>
              <a:tr h="348254">
                <a:tc>
                  <a:txBody>
                    <a:bodyPr/>
                    <a:lstStyle/>
                    <a:p>
                      <a:pPr marL="0" algn="ctr" defTabSz="914364" rtl="0" eaLnBrk="1" latinLnBrk="0" hangingPunct="1"/>
                      <a:r>
                        <a:rPr lang="zh-CN" altLang="en-US" sz="1200" kern="1200" dirty="0">
                          <a:latin typeface="华文楷体" panose="02010600040101010101" pitchFamily="2" charset="-122"/>
                          <a:ea typeface="华文楷体" panose="02010600040101010101" pitchFamily="2" charset="-122"/>
                        </a:rPr>
                        <a:t>第二个行权期</a:t>
                      </a:r>
                      <a:endParaRPr lang="en-US" altLang="zh-CN" sz="1200" kern="1200" dirty="0">
                        <a:latin typeface="华文楷体" panose="02010600040101010101" pitchFamily="2" charset="-122"/>
                        <a:ea typeface="华文楷体" panose="02010600040101010101" pitchFamily="2" charset="-122"/>
                      </a:endParaRPr>
                    </a:p>
                    <a:p>
                      <a:pPr marL="0" algn="ctr" defTabSz="914364" rtl="0" eaLnBrk="1" latinLnBrk="0" hangingPunct="1"/>
                      <a:r>
                        <a:rPr lang="zh-CN" altLang="en-US" sz="1200" kern="1200" dirty="0">
                          <a:solidFill>
                            <a:schemeClr val="dk1"/>
                          </a:solidFill>
                          <a:latin typeface="华文楷体" panose="02010600040101010101" pitchFamily="2" charset="-122"/>
                          <a:ea typeface="华文楷体" panose="02010600040101010101" pitchFamily="2" charset="-122"/>
                          <a:cs typeface="+mn-cs"/>
                        </a:rPr>
                        <a:t>（</a:t>
                      </a:r>
                      <a:r>
                        <a:rPr lang="en-US" altLang="zh-CN" sz="1200" kern="1200" dirty="0">
                          <a:solidFill>
                            <a:schemeClr val="dk1"/>
                          </a:solidFill>
                          <a:latin typeface="华文楷体" panose="02010600040101010101" pitchFamily="2" charset="-122"/>
                          <a:ea typeface="华文楷体" panose="02010600040101010101" pitchFamily="2" charset="-122"/>
                          <a:cs typeface="+mn-cs"/>
                        </a:rPr>
                        <a:t>2013</a:t>
                      </a:r>
                      <a:r>
                        <a:rPr lang="zh-CN" altLang="en-US" sz="1200" kern="1200" dirty="0">
                          <a:solidFill>
                            <a:schemeClr val="dk1"/>
                          </a:solidFill>
                          <a:latin typeface="华文楷体" panose="02010600040101010101" pitchFamily="2" charset="-122"/>
                          <a:ea typeface="华文楷体" panose="02010600040101010101" pitchFamily="2" charset="-122"/>
                          <a:cs typeface="+mn-cs"/>
                        </a:rPr>
                        <a:t>年度）</a:t>
                      </a:r>
                    </a:p>
                  </a:txBody>
                  <a:tcPr anchor="ctr">
                    <a:solidFill>
                      <a:schemeClr val="bg1">
                        <a:lumMod val="95000"/>
                      </a:schemeClr>
                    </a:solidFill>
                  </a:tcPr>
                </a:tc>
                <a:tc>
                  <a:txBody>
                    <a:bodyPr/>
                    <a:lstStyle/>
                    <a:p>
                      <a:pPr algn="ctr"/>
                      <a:r>
                        <a:rPr lang="zh-CN" altLang="en-US" sz="1200" dirty="0">
                          <a:effectLst/>
                          <a:latin typeface="华文楷体" panose="02010600040101010101" pitchFamily="2" charset="-122"/>
                          <a:ea typeface="华文楷体" panose="02010600040101010101" pitchFamily="2" charset="-122"/>
                        </a:rPr>
                        <a:t>不低于</a:t>
                      </a:r>
                      <a:r>
                        <a:rPr lang="en-US" altLang="zh-CN" sz="1200" dirty="0">
                          <a:effectLst/>
                          <a:latin typeface="华文楷体" panose="02010600040101010101" pitchFamily="2" charset="-122"/>
                          <a:ea typeface="华文楷体" panose="02010600040101010101" pitchFamily="2" charset="-122"/>
                        </a:rPr>
                        <a:t>6.5</a:t>
                      </a:r>
                      <a:r>
                        <a:rPr lang="zh-CN" altLang="en-US" sz="1200" dirty="0">
                          <a:effectLst/>
                          <a:latin typeface="华文楷体" panose="02010600040101010101" pitchFamily="2" charset="-122"/>
                          <a:ea typeface="华文楷体" panose="02010600040101010101" pitchFamily="2" charset="-122"/>
                        </a:rPr>
                        <a:t>％</a:t>
                      </a:r>
                      <a:endParaRPr lang="en-US" altLang="zh-CN" sz="1200" dirty="0">
                        <a:effectLst/>
                        <a:latin typeface="华文楷体" panose="02010600040101010101" pitchFamily="2" charset="-122"/>
                        <a:ea typeface="华文楷体" panose="02010600040101010101" pitchFamily="2" charset="-122"/>
                      </a:endParaRPr>
                    </a:p>
                  </a:txBody>
                  <a:tcPr anchor="ctr">
                    <a:solidFill>
                      <a:schemeClr val="bg1">
                        <a:lumMod val="95000"/>
                      </a:schemeClr>
                    </a:solidFill>
                  </a:tcPr>
                </a:tc>
                <a:tc>
                  <a:txBody>
                    <a:bodyPr/>
                    <a:lstStyle/>
                    <a:p>
                      <a:pPr algn="ctr"/>
                      <a:r>
                        <a:rPr lang="zh-CN" altLang="en-US" sz="1200" dirty="0">
                          <a:effectLst/>
                          <a:latin typeface="华文楷体" panose="02010600040101010101" pitchFamily="2" charset="-122"/>
                          <a:ea typeface="华文楷体" panose="02010600040101010101" pitchFamily="2" charset="-122"/>
                        </a:rPr>
                        <a:t>不低于</a:t>
                      </a:r>
                      <a:r>
                        <a:rPr lang="en-US" altLang="zh-CN" sz="1200" dirty="0">
                          <a:effectLst/>
                          <a:latin typeface="华文楷体" panose="02010600040101010101" pitchFamily="2" charset="-122"/>
                          <a:ea typeface="华文楷体" panose="02010600040101010101" pitchFamily="2" charset="-122"/>
                        </a:rPr>
                        <a:t>40%</a:t>
                      </a:r>
                      <a:endParaRPr lang="zh-CN" altLang="en-US" sz="1200" dirty="0">
                        <a:latin typeface="华文楷体" panose="02010600040101010101" pitchFamily="2" charset="-122"/>
                        <a:ea typeface="华文楷体" panose="02010600040101010101" pitchFamily="2" charset="-122"/>
                      </a:endParaRPr>
                    </a:p>
                  </a:txBody>
                  <a:tcPr anchor="ctr">
                    <a:solidFill>
                      <a:schemeClr val="bg1">
                        <a:lumMod val="95000"/>
                      </a:schemeClr>
                    </a:solidFill>
                  </a:tcPr>
                </a:tc>
                <a:tc>
                  <a:txBody>
                    <a:bodyPr/>
                    <a:lstStyle/>
                    <a:p>
                      <a:pPr algn="ctr"/>
                      <a:r>
                        <a:rPr lang="en-US" altLang="zh-CN" sz="1200" dirty="0">
                          <a:effectLst/>
                          <a:latin typeface="华文楷体" panose="02010600040101010101" pitchFamily="2" charset="-122"/>
                          <a:ea typeface="华文楷体" panose="02010600040101010101" pitchFamily="2" charset="-122"/>
                        </a:rPr>
                        <a:t>22.67%</a:t>
                      </a: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dirty="0">
                          <a:effectLst/>
                          <a:latin typeface="华文楷体" panose="02010600040101010101" pitchFamily="2" charset="-122"/>
                          <a:ea typeface="华文楷体" panose="02010600040101010101" pitchFamily="2" charset="-122"/>
                        </a:rPr>
                        <a:t>22,434.95</a:t>
                      </a:r>
                      <a:r>
                        <a:rPr lang="zh-CN" altLang="en-US" sz="1200" dirty="0">
                          <a:effectLst/>
                          <a:latin typeface="华文楷体" panose="02010600040101010101" pitchFamily="2" charset="-122"/>
                          <a:ea typeface="华文楷体" panose="02010600040101010101" pitchFamily="2" charset="-122"/>
                        </a:rPr>
                        <a:t>万元；增长率为</a:t>
                      </a:r>
                      <a:r>
                        <a:rPr lang="en-US" altLang="zh-CN" sz="1200" dirty="0">
                          <a:effectLst/>
                          <a:latin typeface="华文楷体" panose="02010600040101010101" pitchFamily="2" charset="-122"/>
                          <a:ea typeface="华文楷体" panose="02010600040101010101" pitchFamily="2" charset="-122"/>
                        </a:rPr>
                        <a:t>614.82%</a:t>
                      </a:r>
                      <a:r>
                        <a:rPr lang="zh-CN" altLang="en-US" sz="1200" dirty="0">
                          <a:effectLst/>
                          <a:latin typeface="华文楷体" panose="02010600040101010101" pitchFamily="2" charset="-122"/>
                          <a:ea typeface="华文楷体" panose="02010600040101010101" pitchFamily="2" charset="-122"/>
                        </a:rPr>
                        <a:t>，满足条件。</a:t>
                      </a:r>
                      <a:endParaRPr lang="zh-CN" altLang="en-US" sz="1200" dirty="0">
                        <a:latin typeface="华文楷体" panose="02010600040101010101" pitchFamily="2" charset="-122"/>
                        <a:ea typeface="华文楷体" panose="02010600040101010101" pitchFamily="2" charset="-122"/>
                      </a:endParaRP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b="1" kern="1200" dirty="0">
                          <a:solidFill>
                            <a:srgbClr val="C00000"/>
                          </a:solidFill>
                          <a:latin typeface="华文楷体" panose="02010600040101010101" pitchFamily="2" charset="-122"/>
                          <a:ea typeface="华文楷体" panose="02010600040101010101" pitchFamily="2" charset="-122"/>
                          <a:cs typeface="+mn-cs"/>
                        </a:rPr>
                        <a:t>169.94</a:t>
                      </a:r>
                      <a:endParaRPr lang="zh-CN" altLang="en-US" sz="1200" b="1" kern="1200" dirty="0">
                        <a:solidFill>
                          <a:srgbClr val="C00000"/>
                        </a:solidFill>
                        <a:latin typeface="华文楷体" panose="02010600040101010101" pitchFamily="2" charset="-122"/>
                        <a:ea typeface="华文楷体" panose="02010600040101010101" pitchFamily="2" charset="-122"/>
                        <a:cs typeface="+mn-cs"/>
                      </a:endParaRPr>
                    </a:p>
                  </a:txBody>
                  <a:tcPr anchor="ctr">
                    <a:solidFill>
                      <a:schemeClr val="bg1">
                        <a:lumMod val="95000"/>
                      </a:schemeClr>
                    </a:solidFill>
                  </a:tcPr>
                </a:tc>
                <a:extLst>
                  <a:ext uri="{0D108BD9-81ED-4DB2-BD59-A6C34878D82A}">
                    <a16:rowId xmlns="" xmlns:a16="http://schemas.microsoft.com/office/drawing/2014/main" val="10003"/>
                  </a:ext>
                </a:extLst>
              </a:tr>
              <a:tr h="371202">
                <a:tc>
                  <a:txBody>
                    <a:bodyPr/>
                    <a:lstStyle/>
                    <a:p>
                      <a:pPr algn="ctr"/>
                      <a:r>
                        <a:rPr lang="zh-CN" altLang="en-US" sz="1200" dirty="0">
                          <a:latin typeface="华文楷体" panose="02010600040101010101" pitchFamily="2" charset="-122"/>
                          <a:ea typeface="华文楷体" panose="02010600040101010101" pitchFamily="2" charset="-122"/>
                        </a:rPr>
                        <a:t>第三个行权期</a:t>
                      </a:r>
                      <a:endParaRPr lang="en-US" altLang="zh-CN" sz="1200" dirty="0">
                        <a:latin typeface="华文楷体" panose="02010600040101010101" pitchFamily="2" charset="-122"/>
                        <a:ea typeface="华文楷体" panose="02010600040101010101" pitchFamily="2" charset="-122"/>
                      </a:endParaRPr>
                    </a:p>
                    <a:p>
                      <a:pPr algn="ctr"/>
                      <a:r>
                        <a:rPr lang="zh-CN" altLang="en-US" sz="1200" dirty="0">
                          <a:latin typeface="华文楷体" panose="02010600040101010101" pitchFamily="2" charset="-122"/>
                          <a:ea typeface="华文楷体" panose="02010600040101010101" pitchFamily="2" charset="-122"/>
                        </a:rPr>
                        <a:t>（</a:t>
                      </a:r>
                      <a:r>
                        <a:rPr lang="en-US" altLang="zh-CN" sz="1200" dirty="0">
                          <a:latin typeface="华文楷体" panose="02010600040101010101" pitchFamily="2" charset="-122"/>
                          <a:ea typeface="华文楷体" panose="02010600040101010101" pitchFamily="2" charset="-122"/>
                        </a:rPr>
                        <a:t>2014</a:t>
                      </a:r>
                      <a:r>
                        <a:rPr lang="zh-CN" altLang="en-US" sz="1200" dirty="0">
                          <a:latin typeface="华文楷体" panose="02010600040101010101" pitchFamily="2" charset="-122"/>
                          <a:ea typeface="华文楷体" panose="02010600040101010101" pitchFamily="2" charset="-122"/>
                        </a:rPr>
                        <a:t>年度）</a:t>
                      </a: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zh-CN" altLang="en-US" sz="1200" kern="1200" dirty="0">
                          <a:solidFill>
                            <a:schemeClr val="dk1"/>
                          </a:solidFill>
                          <a:effectLst/>
                          <a:latin typeface="华文楷体" panose="02010600040101010101" pitchFamily="2" charset="-122"/>
                          <a:ea typeface="华文楷体" panose="02010600040101010101" pitchFamily="2" charset="-122"/>
                          <a:cs typeface="+mn-cs"/>
                        </a:rPr>
                        <a:t>不低于</a:t>
                      </a:r>
                      <a:r>
                        <a:rPr lang="en-US" altLang="zh-CN" sz="1200" kern="1200" dirty="0">
                          <a:solidFill>
                            <a:schemeClr val="dk1"/>
                          </a:solidFill>
                          <a:effectLst/>
                          <a:latin typeface="华文楷体" panose="02010600040101010101" pitchFamily="2" charset="-122"/>
                          <a:ea typeface="华文楷体" panose="02010600040101010101" pitchFamily="2" charset="-122"/>
                          <a:cs typeface="+mn-cs"/>
                        </a:rPr>
                        <a:t>7</a:t>
                      </a:r>
                      <a:r>
                        <a:rPr lang="zh-CN" altLang="en-US" sz="1200" kern="1200" dirty="0">
                          <a:solidFill>
                            <a:schemeClr val="dk1"/>
                          </a:solidFill>
                          <a:effectLst/>
                          <a:latin typeface="华文楷体" panose="02010600040101010101" pitchFamily="2" charset="-122"/>
                          <a:ea typeface="华文楷体" panose="02010600040101010101" pitchFamily="2" charset="-122"/>
                          <a:cs typeface="+mn-cs"/>
                        </a:rPr>
                        <a:t>％</a:t>
                      </a:r>
                      <a:endParaRPr lang="en-US" altLang="zh-CN" sz="1200" kern="1200" dirty="0">
                        <a:solidFill>
                          <a:schemeClr val="dk1"/>
                        </a:solidFill>
                        <a:effectLst/>
                        <a:latin typeface="华文楷体" panose="02010600040101010101" pitchFamily="2" charset="-122"/>
                        <a:ea typeface="华文楷体" panose="02010600040101010101" pitchFamily="2" charset="-122"/>
                        <a:cs typeface="+mn-cs"/>
                      </a:endParaRPr>
                    </a:p>
                  </a:txBody>
                  <a:tcPr anchor="ctr">
                    <a:solidFill>
                      <a:schemeClr val="bg1">
                        <a:lumMod val="95000"/>
                      </a:schemeClr>
                    </a:solidFill>
                  </a:tcPr>
                </a:tc>
                <a:tc>
                  <a:txBody>
                    <a:bodyPr/>
                    <a:lstStyle/>
                    <a:p>
                      <a:pPr algn="ctr"/>
                      <a:r>
                        <a:rPr lang="zh-CN" altLang="en-US" sz="1200" dirty="0">
                          <a:effectLst/>
                          <a:latin typeface="华文楷体" panose="02010600040101010101" pitchFamily="2" charset="-122"/>
                          <a:ea typeface="华文楷体" panose="02010600040101010101" pitchFamily="2" charset="-122"/>
                        </a:rPr>
                        <a:t>不低于</a:t>
                      </a:r>
                      <a:r>
                        <a:rPr lang="en-US" altLang="zh-CN" sz="1200" dirty="0">
                          <a:effectLst/>
                          <a:latin typeface="华文楷体" panose="02010600040101010101" pitchFamily="2" charset="-122"/>
                          <a:ea typeface="华文楷体" panose="02010600040101010101" pitchFamily="2" charset="-122"/>
                        </a:rPr>
                        <a:t>60%</a:t>
                      </a:r>
                      <a:endParaRPr lang="zh-CN" altLang="en-US" sz="1200" dirty="0">
                        <a:latin typeface="华文楷体" panose="02010600040101010101" pitchFamily="2" charset="-122"/>
                        <a:ea typeface="华文楷体" panose="02010600040101010101" pitchFamily="2" charset="-122"/>
                      </a:endParaRPr>
                    </a:p>
                  </a:txBody>
                  <a:tcPr anchor="ctr">
                    <a:solidFill>
                      <a:schemeClr val="bg1">
                        <a:lumMod val="95000"/>
                      </a:schemeClr>
                    </a:solidFill>
                  </a:tcPr>
                </a:tc>
                <a:tc>
                  <a:txBody>
                    <a:bodyPr/>
                    <a:lstStyle/>
                    <a:p>
                      <a:pPr algn="ctr"/>
                      <a:r>
                        <a:rPr lang="en-US" altLang="zh-CN" sz="1200" dirty="0">
                          <a:effectLst/>
                          <a:latin typeface="华文楷体" panose="02010600040101010101" pitchFamily="2" charset="-122"/>
                          <a:ea typeface="华文楷体" panose="02010600040101010101" pitchFamily="2" charset="-122"/>
                        </a:rPr>
                        <a:t>32.71%</a:t>
                      </a: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dirty="0">
                          <a:latin typeface="华文楷体" panose="02010600040101010101" pitchFamily="2" charset="-122"/>
                          <a:ea typeface="华文楷体" panose="02010600040101010101" pitchFamily="2" charset="-122"/>
                        </a:rPr>
                        <a:t>44,830.25</a:t>
                      </a:r>
                      <a:r>
                        <a:rPr lang="zh-CN" altLang="en-US" sz="1200" dirty="0">
                          <a:latin typeface="华文楷体" panose="02010600040101010101" pitchFamily="2" charset="-122"/>
                          <a:ea typeface="华文楷体" panose="02010600040101010101" pitchFamily="2" charset="-122"/>
                        </a:rPr>
                        <a:t>万元；增长率为</a:t>
                      </a:r>
                      <a:r>
                        <a:rPr lang="en-US" altLang="zh-CN" sz="1200" dirty="0">
                          <a:latin typeface="华文楷体" panose="02010600040101010101" pitchFamily="2" charset="-122"/>
                          <a:ea typeface="华文楷体" panose="02010600040101010101" pitchFamily="2" charset="-122"/>
                        </a:rPr>
                        <a:t>1,328.36%</a:t>
                      </a:r>
                      <a:r>
                        <a:rPr lang="zh-CN" altLang="en-US" sz="1200" dirty="0">
                          <a:latin typeface="华文楷体" panose="02010600040101010101" pitchFamily="2" charset="-122"/>
                          <a:ea typeface="华文楷体" panose="02010600040101010101" pitchFamily="2" charset="-122"/>
                        </a:rPr>
                        <a:t>，满足条件。</a:t>
                      </a: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b="1" kern="1200" dirty="0">
                          <a:solidFill>
                            <a:srgbClr val="C00000"/>
                          </a:solidFill>
                          <a:latin typeface="华文楷体" panose="02010600040101010101" pitchFamily="2" charset="-122"/>
                          <a:ea typeface="华文楷体" panose="02010600040101010101" pitchFamily="2" charset="-122"/>
                          <a:cs typeface="+mn-cs"/>
                        </a:rPr>
                        <a:t>404.94</a:t>
                      </a:r>
                      <a:endParaRPr lang="zh-CN" altLang="en-US" sz="1200" b="1" kern="1200" dirty="0">
                        <a:solidFill>
                          <a:srgbClr val="C00000"/>
                        </a:solidFill>
                        <a:latin typeface="华文楷体" panose="02010600040101010101" pitchFamily="2" charset="-122"/>
                        <a:ea typeface="华文楷体" panose="02010600040101010101" pitchFamily="2" charset="-122"/>
                        <a:cs typeface="+mn-cs"/>
                      </a:endParaRPr>
                    </a:p>
                  </a:txBody>
                  <a:tcPr anchor="ctr">
                    <a:solidFill>
                      <a:schemeClr val="bg1">
                        <a:lumMod val="95000"/>
                      </a:schemeClr>
                    </a:solidFill>
                  </a:tcPr>
                </a:tc>
                <a:extLst>
                  <a:ext uri="{0D108BD9-81ED-4DB2-BD59-A6C34878D82A}">
                    <a16:rowId xmlns="" xmlns:a16="http://schemas.microsoft.com/office/drawing/2014/main" val="10004"/>
                  </a:ext>
                </a:extLst>
              </a:tr>
              <a:tr h="300463">
                <a:tc>
                  <a:txBody>
                    <a:bodyPr/>
                    <a:lstStyle/>
                    <a:p>
                      <a:pPr algn="ctr"/>
                      <a:r>
                        <a:rPr lang="zh-CN" altLang="en-US" sz="1200" dirty="0">
                          <a:latin typeface="华文楷体" panose="02010600040101010101" pitchFamily="2" charset="-122"/>
                          <a:ea typeface="华文楷体" panose="02010600040101010101" pitchFamily="2" charset="-122"/>
                        </a:rPr>
                        <a:t>第四个行权期</a:t>
                      </a:r>
                      <a:endParaRPr lang="en-US" altLang="zh-CN" sz="1200" dirty="0">
                        <a:latin typeface="华文楷体" panose="02010600040101010101" pitchFamily="2" charset="-122"/>
                        <a:ea typeface="华文楷体" panose="02010600040101010101" pitchFamily="2" charset="-122"/>
                      </a:endParaRPr>
                    </a:p>
                    <a:p>
                      <a:pPr algn="ctr"/>
                      <a:r>
                        <a:rPr lang="zh-CN" altLang="en-US" sz="1200" dirty="0">
                          <a:latin typeface="华文楷体" panose="02010600040101010101" pitchFamily="2" charset="-122"/>
                          <a:ea typeface="华文楷体" panose="02010600040101010101" pitchFamily="2" charset="-122"/>
                        </a:rPr>
                        <a:t>（</a:t>
                      </a:r>
                      <a:r>
                        <a:rPr lang="en-US" altLang="zh-CN" sz="1200" dirty="0">
                          <a:latin typeface="华文楷体" panose="02010600040101010101" pitchFamily="2" charset="-122"/>
                          <a:ea typeface="华文楷体" panose="02010600040101010101" pitchFamily="2" charset="-122"/>
                        </a:rPr>
                        <a:t>2015</a:t>
                      </a:r>
                      <a:r>
                        <a:rPr lang="zh-CN" altLang="en-US" sz="1200" dirty="0">
                          <a:latin typeface="华文楷体" panose="02010600040101010101" pitchFamily="2" charset="-122"/>
                          <a:ea typeface="华文楷体" panose="02010600040101010101" pitchFamily="2" charset="-122"/>
                        </a:rPr>
                        <a:t>年度）</a:t>
                      </a: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zh-CN" altLang="en-US" sz="1200" dirty="0">
                          <a:effectLst/>
                          <a:latin typeface="华文楷体" panose="02010600040101010101" pitchFamily="2" charset="-122"/>
                          <a:ea typeface="华文楷体" panose="02010600040101010101" pitchFamily="2" charset="-122"/>
                        </a:rPr>
                        <a:t>不低于</a:t>
                      </a:r>
                      <a:r>
                        <a:rPr lang="en-US" altLang="zh-CN" sz="1200" dirty="0">
                          <a:effectLst/>
                          <a:latin typeface="华文楷体" panose="02010600040101010101" pitchFamily="2" charset="-122"/>
                          <a:ea typeface="华文楷体" panose="02010600040101010101" pitchFamily="2" charset="-122"/>
                        </a:rPr>
                        <a:t>7.5%</a:t>
                      </a:r>
                      <a:endParaRPr lang="zh-CN" altLang="en-US" sz="1200" dirty="0">
                        <a:latin typeface="华文楷体" panose="02010600040101010101" pitchFamily="2" charset="-122"/>
                        <a:ea typeface="华文楷体" panose="02010600040101010101" pitchFamily="2" charset="-122"/>
                      </a:endParaRP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zh-CN" altLang="en-US" sz="1200" dirty="0">
                          <a:effectLst/>
                          <a:latin typeface="华文楷体" panose="02010600040101010101" pitchFamily="2" charset="-122"/>
                          <a:ea typeface="华文楷体" panose="02010600040101010101" pitchFamily="2" charset="-122"/>
                        </a:rPr>
                        <a:t>不低于</a:t>
                      </a:r>
                      <a:r>
                        <a:rPr lang="en-US" altLang="zh-CN" sz="1200" dirty="0">
                          <a:effectLst/>
                          <a:latin typeface="华文楷体" panose="02010600040101010101" pitchFamily="2" charset="-122"/>
                          <a:ea typeface="华文楷体" panose="02010600040101010101" pitchFamily="2" charset="-122"/>
                        </a:rPr>
                        <a:t>80%</a:t>
                      </a:r>
                      <a:endParaRPr lang="zh-CN" altLang="en-US" sz="1200" dirty="0">
                        <a:latin typeface="华文楷体" panose="02010600040101010101" pitchFamily="2" charset="-122"/>
                        <a:ea typeface="华文楷体" panose="02010600040101010101" pitchFamily="2" charset="-122"/>
                      </a:endParaRPr>
                    </a:p>
                  </a:txBody>
                  <a:tcPr anchor="ctr">
                    <a:solidFill>
                      <a:schemeClr val="bg1">
                        <a:lumMod val="95000"/>
                      </a:schemeClr>
                    </a:solidFill>
                  </a:tcPr>
                </a:tc>
                <a:tc>
                  <a:txBody>
                    <a:bodyPr/>
                    <a:lstStyle/>
                    <a:p>
                      <a:pPr algn="ctr"/>
                      <a:r>
                        <a:rPr lang="en-US" altLang="zh-CN" sz="1200" dirty="0">
                          <a:effectLst/>
                          <a:latin typeface="华文楷体" panose="02010600040101010101" pitchFamily="2" charset="-122"/>
                          <a:ea typeface="华文楷体" panose="02010600040101010101" pitchFamily="2" charset="-122"/>
                        </a:rPr>
                        <a:t>36.93%</a:t>
                      </a: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dirty="0">
                          <a:latin typeface="华文楷体" panose="02010600040101010101" pitchFamily="2" charset="-122"/>
                          <a:ea typeface="华文楷体" panose="02010600040101010101" pitchFamily="2" charset="-122"/>
                        </a:rPr>
                        <a:t>74,955.76</a:t>
                      </a:r>
                      <a:r>
                        <a:rPr lang="zh-CN" altLang="en-US" sz="1200" dirty="0">
                          <a:latin typeface="华文楷体" panose="02010600040101010101" pitchFamily="2" charset="-122"/>
                          <a:ea typeface="华文楷体" panose="02010600040101010101" pitchFamily="2" charset="-122"/>
                        </a:rPr>
                        <a:t>万元；增长率为</a:t>
                      </a:r>
                      <a:r>
                        <a:rPr lang="en-US" altLang="zh-CN" sz="1200" dirty="0">
                          <a:latin typeface="华文楷体" panose="02010600040101010101" pitchFamily="2" charset="-122"/>
                          <a:ea typeface="华文楷体" panose="02010600040101010101" pitchFamily="2" charset="-122"/>
                        </a:rPr>
                        <a:t>1,553.62%</a:t>
                      </a:r>
                      <a:r>
                        <a:rPr lang="zh-CN" altLang="en-US" sz="1200" dirty="0">
                          <a:latin typeface="华文楷体" panose="02010600040101010101" pitchFamily="2" charset="-122"/>
                          <a:ea typeface="华文楷体" panose="02010600040101010101" pitchFamily="2" charset="-122"/>
                        </a:rPr>
                        <a:t>，满足条件。</a:t>
                      </a: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b="1" kern="1200" dirty="0">
                          <a:solidFill>
                            <a:srgbClr val="C00000"/>
                          </a:solidFill>
                          <a:latin typeface="华文楷体" panose="02010600040101010101" pitchFamily="2" charset="-122"/>
                          <a:ea typeface="华文楷体" panose="02010600040101010101" pitchFamily="2" charset="-122"/>
                          <a:cs typeface="+mn-cs"/>
                        </a:rPr>
                        <a:t>590.12</a:t>
                      </a:r>
                      <a:endParaRPr lang="zh-CN" altLang="en-US" sz="1200" b="1" kern="1200" dirty="0">
                        <a:solidFill>
                          <a:srgbClr val="C00000"/>
                        </a:solidFill>
                        <a:latin typeface="华文楷体" panose="02010600040101010101" pitchFamily="2" charset="-122"/>
                        <a:ea typeface="华文楷体" panose="02010600040101010101" pitchFamily="2" charset="-122"/>
                        <a:cs typeface="+mn-cs"/>
                      </a:endParaRPr>
                    </a:p>
                  </a:txBody>
                  <a:tcPr anchor="ctr">
                    <a:solidFill>
                      <a:schemeClr val="bg1">
                        <a:lumMod val="95000"/>
                      </a:schemeClr>
                    </a:solidFill>
                  </a:tcPr>
                </a:tc>
                <a:extLst>
                  <a:ext uri="{0D108BD9-81ED-4DB2-BD59-A6C34878D82A}">
                    <a16:rowId xmlns="" xmlns:a16="http://schemas.microsoft.com/office/drawing/2014/main" val="10005"/>
                  </a:ext>
                </a:extLst>
              </a:tr>
            </a:tbl>
          </a:graphicData>
        </a:graphic>
      </p:graphicFrame>
      <p:sp>
        <p:nvSpPr>
          <p:cNvPr id="4" name="矩形 3"/>
          <p:cNvSpPr/>
          <p:nvPr/>
        </p:nvSpPr>
        <p:spPr bwMode="auto">
          <a:xfrm>
            <a:off x="539440" y="769210"/>
            <a:ext cx="2160000" cy="288000"/>
          </a:xfrm>
          <a:prstGeom prst="rect">
            <a:avLst/>
          </a:prstGeom>
          <a:solidFill>
            <a:schemeClr val="bg1">
              <a:lumMod val="95000"/>
            </a:schemeClr>
          </a:solidFill>
          <a:ln>
            <a:solidFill>
              <a:schemeClr val="bg1">
                <a:lumMod val="95000"/>
              </a:schemeClr>
            </a:solidFill>
            <a:headEnd type="none" w="med" len="med"/>
            <a:tailEnd type="triangle" w="med" len="med"/>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zh-CN" altLang="en-US" sz="1400" b="1" dirty="0">
                <a:solidFill>
                  <a:schemeClr val="accent6">
                    <a:lumMod val="50000"/>
                  </a:schemeClr>
                </a:solidFill>
                <a:latin typeface="微软雅黑" panose="020B0503020204020204" pitchFamily="34" charset="-122"/>
                <a:ea typeface="微软雅黑" panose="020B0503020204020204" pitchFamily="34" charset="-122"/>
              </a:rPr>
              <a:t>第二期股票期权激励计划</a:t>
            </a:r>
          </a:p>
        </p:txBody>
      </p:sp>
      <p:graphicFrame>
        <p:nvGraphicFramePr>
          <p:cNvPr id="6" name="表格 5"/>
          <p:cNvGraphicFramePr>
            <a:graphicFrameLocks noGrp="1"/>
          </p:cNvGraphicFramePr>
          <p:nvPr>
            <p:extLst/>
          </p:nvPr>
        </p:nvGraphicFramePr>
        <p:xfrm>
          <a:off x="432794" y="4040108"/>
          <a:ext cx="8027745" cy="810000"/>
        </p:xfrm>
        <a:graphic>
          <a:graphicData uri="http://schemas.openxmlformats.org/drawingml/2006/table">
            <a:tbl>
              <a:tblPr firstRow="1" bandRow="1">
                <a:tableStyleId>{93296810-A885-4BE3-A3E7-6D5BEEA58F35}</a:tableStyleId>
              </a:tblPr>
              <a:tblGrid>
                <a:gridCol w="1809723">
                  <a:extLst>
                    <a:ext uri="{9D8B030D-6E8A-4147-A177-3AD203B41FA5}">
                      <a16:colId xmlns="" xmlns:a16="http://schemas.microsoft.com/office/drawing/2014/main" val="20000"/>
                    </a:ext>
                  </a:extLst>
                </a:gridCol>
                <a:gridCol w="3542107">
                  <a:extLst>
                    <a:ext uri="{9D8B030D-6E8A-4147-A177-3AD203B41FA5}">
                      <a16:colId xmlns="" xmlns:a16="http://schemas.microsoft.com/office/drawing/2014/main" val="20001"/>
                    </a:ext>
                  </a:extLst>
                </a:gridCol>
                <a:gridCol w="2675915">
                  <a:extLst>
                    <a:ext uri="{9D8B030D-6E8A-4147-A177-3AD203B41FA5}">
                      <a16:colId xmlns="" xmlns:a16="http://schemas.microsoft.com/office/drawing/2014/main" val="20002"/>
                    </a:ext>
                  </a:extLst>
                </a:gridCol>
              </a:tblGrid>
              <a:tr h="370921">
                <a:tc rowSpan="2">
                  <a:txBody>
                    <a:bodyPr/>
                    <a:lstStyle/>
                    <a:p>
                      <a:pPr algn="ctr"/>
                      <a:r>
                        <a:rPr lang="zh-CN" altLang="en-US" sz="1200" dirty="0">
                          <a:latin typeface="微软雅黑" panose="020B0503020204020204" pitchFamily="34" charset="-122"/>
                          <a:ea typeface="微软雅黑" panose="020B0503020204020204" pitchFamily="34" charset="-122"/>
                        </a:rPr>
                        <a:t>收益情况</a:t>
                      </a:r>
                    </a:p>
                  </a:txBody>
                  <a:tcPr anchor="ctr">
                    <a:solidFill>
                      <a:schemeClr val="accent6">
                        <a:lumMod val="75000"/>
                      </a:schemeClr>
                    </a:solidFill>
                  </a:tcPr>
                </a:tc>
                <a:tc>
                  <a:txBody>
                    <a:bodyPr/>
                    <a:lstStyle/>
                    <a:p>
                      <a:pPr algn="ctr"/>
                      <a:r>
                        <a:rPr lang="zh-CN" altLang="en-US" sz="1200" dirty="0">
                          <a:latin typeface="微软雅黑" panose="020B0503020204020204" pitchFamily="34" charset="-122"/>
                          <a:ea typeface="微软雅黑" panose="020B0503020204020204" pitchFamily="34" charset="-122"/>
                        </a:rPr>
                        <a:t>获授规模</a:t>
                      </a:r>
                    </a:p>
                  </a:txBody>
                  <a:tcPr anchor="ctr">
                    <a:solidFill>
                      <a:schemeClr val="accent6">
                        <a:lumMod val="75000"/>
                      </a:schemeClr>
                    </a:solidFill>
                  </a:tcPr>
                </a:tc>
                <a:tc>
                  <a:txBody>
                    <a:bodyPr/>
                    <a:lstStyle/>
                    <a:p>
                      <a:pPr algn="ctr"/>
                      <a:r>
                        <a:rPr lang="zh-CN" altLang="en-US" sz="1200" dirty="0">
                          <a:latin typeface="微软雅黑" panose="020B0503020204020204" pitchFamily="34" charset="-122"/>
                          <a:ea typeface="微软雅黑" panose="020B0503020204020204" pitchFamily="34" charset="-122"/>
                        </a:rPr>
                        <a:t>税后收益测算</a:t>
                      </a:r>
                    </a:p>
                  </a:txBody>
                  <a:tcPr anchor="ctr">
                    <a:solidFill>
                      <a:schemeClr val="accent6">
                        <a:lumMod val="75000"/>
                      </a:schemeClr>
                    </a:solidFill>
                  </a:tcPr>
                </a:tc>
                <a:extLst>
                  <a:ext uri="{0D108BD9-81ED-4DB2-BD59-A6C34878D82A}">
                    <a16:rowId xmlns="" xmlns:a16="http://schemas.microsoft.com/office/drawing/2014/main" val="10000"/>
                  </a:ext>
                </a:extLst>
              </a:tr>
              <a:tr h="439079">
                <a:tc vMerge="1">
                  <a:txBody>
                    <a:bodyPr/>
                    <a:lstStyle/>
                    <a:p>
                      <a:pPr algn="ctr"/>
                      <a:endParaRPr lang="zh-CN" altLang="en-US" sz="1200" dirty="0">
                        <a:latin typeface="华文楷体" panose="02010600040101010101" pitchFamily="2" charset="-122"/>
                        <a:ea typeface="华文楷体" panose="02010600040101010101" pitchFamily="2" charset="-122"/>
                      </a:endParaRPr>
                    </a:p>
                  </a:txBody>
                  <a:tcPr anchor="ct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dirty="0">
                          <a:latin typeface="华文楷体" panose="02010600040101010101" pitchFamily="2" charset="-122"/>
                          <a:ea typeface="华文楷体" panose="02010600040101010101" pitchFamily="2" charset="-122"/>
                        </a:rPr>
                        <a:t>20</a:t>
                      </a:r>
                      <a:r>
                        <a:rPr lang="zh-CN" altLang="en-US" sz="1200" dirty="0">
                          <a:latin typeface="华文楷体" panose="02010600040101010101" pitchFamily="2" charset="-122"/>
                          <a:ea typeface="华文楷体" panose="02010600040101010101" pitchFamily="2" charset="-122"/>
                        </a:rPr>
                        <a:t>万股，占授予权益比例</a:t>
                      </a:r>
                      <a:r>
                        <a:rPr lang="en-US" altLang="zh-CN" sz="1200" dirty="0">
                          <a:latin typeface="华文楷体" panose="02010600040101010101" pitchFamily="2" charset="-122"/>
                          <a:ea typeface="华文楷体" panose="02010600040101010101" pitchFamily="2" charset="-122"/>
                        </a:rPr>
                        <a:t>3.25%</a:t>
                      </a:r>
                      <a:endParaRPr lang="zh-CN" altLang="en-US" sz="1200" dirty="0">
                        <a:latin typeface="华文楷体" panose="02010600040101010101" pitchFamily="2" charset="-122"/>
                        <a:ea typeface="华文楷体" panose="02010600040101010101" pitchFamily="2" charset="-122"/>
                      </a:endParaRPr>
                    </a:p>
                  </a:txBody>
                  <a:tcPr anchor="ctr"/>
                </a:tc>
                <a:tc>
                  <a:txBody>
                    <a:bodyPr/>
                    <a:lstStyle/>
                    <a:p>
                      <a:pPr algn="ctr"/>
                      <a:r>
                        <a:rPr lang="en-US" altLang="zh-CN" sz="1200" dirty="0" smtClean="0">
                          <a:latin typeface="华文楷体" panose="02010600040101010101" pitchFamily="2" charset="-122"/>
                          <a:ea typeface="华文楷体" panose="02010600040101010101" pitchFamily="2" charset="-122"/>
                        </a:rPr>
                        <a:t>980.44</a:t>
                      </a:r>
                      <a:r>
                        <a:rPr lang="zh-CN" altLang="en-US" sz="1200" dirty="0" smtClean="0">
                          <a:latin typeface="华文楷体" panose="02010600040101010101" pitchFamily="2" charset="-122"/>
                          <a:ea typeface="华文楷体" panose="02010600040101010101" pitchFamily="2" charset="-122"/>
                        </a:rPr>
                        <a:t>万元</a:t>
                      </a:r>
                      <a:endParaRPr lang="zh-CN" altLang="en-US" sz="1200" dirty="0">
                        <a:latin typeface="华文楷体" panose="02010600040101010101" pitchFamily="2" charset="-122"/>
                        <a:ea typeface="华文楷体" panose="02010600040101010101" pitchFamily="2" charset="-122"/>
                      </a:endParaRPr>
                    </a:p>
                  </a:txBody>
                  <a:tcPr anchor="ctr"/>
                </a:tc>
                <a:extLst>
                  <a:ext uri="{0D108BD9-81ED-4DB2-BD59-A6C34878D82A}">
                    <a16:rowId xmlns="" xmlns:a16="http://schemas.microsoft.com/office/drawing/2014/main" val="10001"/>
                  </a:ext>
                </a:extLst>
              </a:tr>
            </a:tbl>
          </a:graphicData>
        </a:graphic>
      </p:graphicFrame>
      <p:sp>
        <p:nvSpPr>
          <p:cNvPr id="7" name="矩形 6"/>
          <p:cNvSpPr/>
          <p:nvPr/>
        </p:nvSpPr>
        <p:spPr>
          <a:xfrm>
            <a:off x="467430" y="5089810"/>
            <a:ext cx="6222314" cy="415498"/>
          </a:xfrm>
          <a:prstGeom prst="rect">
            <a:avLst/>
          </a:prstGeom>
        </p:spPr>
        <p:txBody>
          <a:bodyPr wrap="square">
            <a:spAutoFit/>
          </a:bodyPr>
          <a:lstStyle/>
          <a:p>
            <a:r>
              <a:rPr lang="zh-CN" altLang="en-US" sz="1050" dirty="0">
                <a:solidFill>
                  <a:srgbClr val="000000"/>
                </a:solidFill>
                <a:latin typeface="华文楷体" panose="02010600040101010101" pitchFamily="2" charset="-122"/>
                <a:ea typeface="华文楷体" panose="02010600040101010101" pitchFamily="2" charset="-122"/>
              </a:rPr>
              <a:t>*以上净资产收益率与净利润指标均以扣除非经常性损益的净利润与不扣除非经常性损益的净利润二者孰低者作为计算依据</a:t>
            </a:r>
            <a:endParaRPr lang="zh-CN" altLang="en-US" sz="1050" dirty="0"/>
          </a:p>
        </p:txBody>
      </p:sp>
    </p:spTree>
    <p:extLst>
      <p:ext uri="{BB962C8B-B14F-4D97-AF65-F5344CB8AC3E}">
        <p14:creationId xmlns:p14="http://schemas.microsoft.com/office/powerpoint/2010/main" xmlns="" val="425494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1.5 </a:t>
            </a:r>
            <a:r>
              <a:rPr lang="zh-CN" altLang="en-US" b="1" dirty="0" smtClean="0">
                <a:solidFill>
                  <a:srgbClr val="A32122"/>
                </a:solidFill>
              </a:rPr>
              <a:t>选择</a:t>
            </a:r>
            <a:r>
              <a:rPr lang="zh-CN" altLang="en-US" b="1" dirty="0">
                <a:solidFill>
                  <a:srgbClr val="A32122"/>
                </a:solidFill>
              </a:rPr>
              <a:t>激励</a:t>
            </a:r>
            <a:r>
              <a:rPr lang="zh-CN" altLang="en-US" b="1" dirty="0" smtClean="0">
                <a:solidFill>
                  <a:srgbClr val="A32122"/>
                </a:solidFill>
              </a:rPr>
              <a:t>工具</a:t>
            </a:r>
            <a:r>
              <a:rPr lang="en-US" altLang="zh-CN" sz="1600" b="1" dirty="0" smtClean="0">
                <a:solidFill>
                  <a:srgbClr val="A32122"/>
                </a:solidFill>
              </a:rPr>
              <a:t>—</a:t>
            </a:r>
            <a:r>
              <a:rPr lang="zh-CN" altLang="en-US" sz="1600" b="1" dirty="0">
                <a:solidFill>
                  <a:srgbClr val="A32122"/>
                </a:solidFill>
              </a:rPr>
              <a:t>网宿科技</a:t>
            </a:r>
            <a:endParaRPr lang="zh-CN" altLang="en-US" b="1" dirty="0">
              <a:solidFill>
                <a:srgbClr val="A32122"/>
              </a:solidFill>
            </a:endParaRPr>
          </a:p>
        </p:txBody>
      </p:sp>
      <p:graphicFrame>
        <p:nvGraphicFramePr>
          <p:cNvPr id="2" name="表格 1"/>
          <p:cNvGraphicFramePr>
            <a:graphicFrameLocks noGrp="1"/>
          </p:cNvGraphicFramePr>
          <p:nvPr>
            <p:extLst/>
          </p:nvPr>
        </p:nvGraphicFramePr>
        <p:xfrm>
          <a:off x="539440" y="710693"/>
          <a:ext cx="7921100" cy="4253140"/>
        </p:xfrm>
        <a:graphic>
          <a:graphicData uri="http://schemas.openxmlformats.org/drawingml/2006/table">
            <a:tbl>
              <a:tblPr firstRow="1" bandRow="1">
                <a:tableStyleId>{93296810-A885-4BE3-A3E7-6D5BEEA58F35}</a:tableStyleId>
              </a:tblPr>
              <a:tblGrid>
                <a:gridCol w="1122832"/>
                <a:gridCol w="3399134"/>
                <a:gridCol w="3399134"/>
              </a:tblGrid>
              <a:tr h="515853">
                <a:tc>
                  <a:txBody>
                    <a:bodyPr/>
                    <a:lstStyle/>
                    <a:p>
                      <a:endParaRPr lang="zh-CN" altLang="en-US" dirty="0">
                        <a:latin typeface="微软雅黑" panose="020B0503020204020204" pitchFamily="34" charset="-122"/>
                        <a:ea typeface="微软雅黑" panose="020B0503020204020204" pitchFamily="34" charset="-122"/>
                      </a:endParaRPr>
                    </a:p>
                  </a:txBody>
                  <a:tcPr/>
                </a:tc>
                <a:tc>
                  <a:txBody>
                    <a:bodyPr/>
                    <a:lstStyle/>
                    <a:p>
                      <a:pPr algn="ctr"/>
                      <a:r>
                        <a:rPr lang="en-US" altLang="zh-CN" sz="1200" dirty="0" smtClean="0">
                          <a:latin typeface="微软雅黑" panose="020B0503020204020204" pitchFamily="34" charset="-122"/>
                          <a:ea typeface="微软雅黑" panose="020B0503020204020204" pitchFamily="34" charset="-122"/>
                        </a:rPr>
                        <a:t>2017 </a:t>
                      </a:r>
                      <a:r>
                        <a:rPr lang="zh-CN" altLang="en-US" sz="1200" dirty="0" smtClean="0">
                          <a:latin typeface="微软雅黑" panose="020B0503020204020204" pitchFamily="34" charset="-122"/>
                          <a:ea typeface="微软雅黑" panose="020B0503020204020204" pitchFamily="34" charset="-122"/>
                        </a:rPr>
                        <a:t>年限制性股票激励计划</a:t>
                      </a:r>
                      <a:endParaRPr lang="en-US" altLang="zh-CN" sz="1200" dirty="0" smtClean="0">
                        <a:latin typeface="微软雅黑" panose="020B0503020204020204" pitchFamily="34" charset="-122"/>
                        <a:ea typeface="微软雅黑" panose="020B0503020204020204" pitchFamily="34" charset="-122"/>
                      </a:endParaRPr>
                    </a:p>
                    <a:p>
                      <a:pPr algn="ctr"/>
                      <a:r>
                        <a:rPr lang="zh-CN" altLang="en-US" sz="1200" dirty="0" smtClean="0">
                          <a:latin typeface="微软雅黑" panose="020B0503020204020204" pitchFamily="34" charset="-122"/>
                          <a:ea typeface="微软雅黑" panose="020B0503020204020204" pitchFamily="34" charset="-122"/>
                        </a:rPr>
                        <a:t>（已终止）</a:t>
                      </a:r>
                      <a:endParaRPr lang="zh-CN" altLang="en-US" sz="1200" dirty="0">
                        <a:latin typeface="微软雅黑" panose="020B0503020204020204" pitchFamily="34" charset="-122"/>
                        <a:ea typeface="微软雅黑" panose="020B0503020204020204" pitchFamily="34" charset="-122"/>
                      </a:endParaRPr>
                    </a:p>
                  </a:txBody>
                  <a:tcPr/>
                </a:tc>
                <a:tc>
                  <a:txBody>
                    <a:bodyPr/>
                    <a:lstStyle/>
                    <a:p>
                      <a:pPr algn="ctr"/>
                      <a:r>
                        <a:rPr lang="en-US" altLang="zh-CN" sz="1200" dirty="0" smtClean="0">
                          <a:latin typeface="微软雅黑" panose="020B0503020204020204" pitchFamily="34" charset="-122"/>
                          <a:ea typeface="微软雅黑" panose="020B0503020204020204" pitchFamily="34" charset="-122"/>
                        </a:rPr>
                        <a:t>2017 </a:t>
                      </a:r>
                      <a:r>
                        <a:rPr lang="zh-CN" altLang="en-US" sz="1200" dirty="0" smtClean="0">
                          <a:latin typeface="微软雅黑" panose="020B0503020204020204" pitchFamily="34" charset="-122"/>
                          <a:ea typeface="微软雅黑" panose="020B0503020204020204" pitchFamily="34" charset="-122"/>
                        </a:rPr>
                        <a:t>年股票期权与限制性股票激励计划</a:t>
                      </a:r>
                      <a:endParaRPr lang="zh-CN" altLang="en-US" sz="1200" dirty="0">
                        <a:latin typeface="微软雅黑" panose="020B0503020204020204" pitchFamily="34" charset="-122"/>
                        <a:ea typeface="微软雅黑" panose="020B0503020204020204" pitchFamily="34" charset="-122"/>
                      </a:endParaRPr>
                    </a:p>
                  </a:txBody>
                  <a:tcPr anchor="ctr"/>
                </a:tc>
              </a:tr>
              <a:tr h="262454">
                <a:tc>
                  <a:txBody>
                    <a:bodyPr/>
                    <a:lstStyle/>
                    <a:p>
                      <a:pPr algn="ctr" rtl="0" fontAlgn="ctr"/>
                      <a:r>
                        <a:rPr lang="zh-CN" altLang="en-US" sz="1100" b="1" i="0" u="none" strike="noStrike" dirty="0">
                          <a:solidFill>
                            <a:schemeClr val="tx1"/>
                          </a:solidFill>
                          <a:effectLst/>
                          <a:latin typeface="微软雅黑" panose="020B0503020204020204" pitchFamily="34" charset="-122"/>
                          <a:ea typeface="微软雅黑" panose="020B0503020204020204" pitchFamily="34" charset="-122"/>
                        </a:rPr>
                        <a:t>来源</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定向发行</a:t>
                      </a:r>
                      <a:endParaRPr lang="zh-CN" altLang="en-US" sz="1200" kern="1200" dirty="0">
                        <a:solidFill>
                          <a:schemeClr val="dk1"/>
                        </a:solidFill>
                        <a:latin typeface="华文楷体" panose="02010600040101010101" pitchFamily="2" charset="-122"/>
                        <a:ea typeface="华文楷体" panose="02010600040101010101" pitchFamily="2" charset="-122"/>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定向发行</a:t>
                      </a:r>
                    </a:p>
                  </a:txBody>
                  <a:tcPr anchor="ctr"/>
                </a:tc>
              </a:tr>
              <a:tr h="505766">
                <a:tc>
                  <a:txBody>
                    <a:bodyPr/>
                    <a:lstStyle/>
                    <a:p>
                      <a:pPr algn="ctr" rtl="0" fontAlgn="ctr"/>
                      <a:r>
                        <a:rPr lang="zh-CN" altLang="en-US" sz="1100" b="1" i="0" u="none" strike="noStrike" dirty="0" smtClean="0">
                          <a:solidFill>
                            <a:schemeClr val="tx1"/>
                          </a:solidFill>
                          <a:effectLst/>
                          <a:latin typeface="微软雅黑" panose="020B0503020204020204" pitchFamily="34" charset="-122"/>
                          <a:ea typeface="微软雅黑" panose="020B0503020204020204" pitchFamily="34" charset="-122"/>
                        </a:rPr>
                        <a:t>工具</a:t>
                      </a:r>
                      <a:endParaRPr lang="zh-CN" altLang="en-US" sz="1100" b="1"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限制性股票</a:t>
                      </a:r>
                      <a:endParaRPr lang="zh-CN" altLang="en-US" sz="1200" kern="1200" dirty="0">
                        <a:solidFill>
                          <a:schemeClr val="dk1"/>
                        </a:solidFill>
                        <a:latin typeface="华文楷体" panose="02010600040101010101" pitchFamily="2" charset="-122"/>
                        <a:ea typeface="华文楷体" panose="02010600040101010101" pitchFamily="2" charset="-122"/>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股票期权</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限制性股票</a:t>
                      </a:r>
                    </a:p>
                  </a:txBody>
                  <a:tcPr anchor="ctr"/>
                </a:tc>
              </a:tr>
              <a:tr h="962331">
                <a:tc>
                  <a:txBody>
                    <a:bodyPr/>
                    <a:lstStyle/>
                    <a:p>
                      <a:pPr algn="ctr" rtl="0" fontAlgn="ctr"/>
                      <a:r>
                        <a:rPr lang="zh-CN" altLang="en-US" sz="1100" b="1" i="0" u="none" strike="noStrike" dirty="0">
                          <a:solidFill>
                            <a:schemeClr val="tx1"/>
                          </a:solidFill>
                          <a:effectLst/>
                          <a:latin typeface="微软雅黑" panose="020B0503020204020204" pitchFamily="34" charset="-122"/>
                          <a:ea typeface="微软雅黑" panose="020B0503020204020204" pitchFamily="34" charset="-122"/>
                        </a:rPr>
                        <a:t>规模</a:t>
                      </a:r>
                    </a:p>
                  </a:txBody>
                  <a:tcPr marL="0" marR="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 </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3,726 </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万股占本激励计划签署时公司股本总额</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2,406,447,336 </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股的 </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1.5483%</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。其中首次授予 </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3,526 </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万股，预留</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200</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万股</a:t>
                      </a:r>
                      <a:endParaRPr lang="zh-CN" altLang="en-US" sz="1200" kern="1200" dirty="0">
                        <a:solidFill>
                          <a:schemeClr val="dk1"/>
                        </a:solidFill>
                        <a:latin typeface="华文楷体" panose="02010600040101010101" pitchFamily="2" charset="-122"/>
                        <a:ea typeface="华文楷体" panose="02010600040101010101" pitchFamily="2" charset="-122"/>
                        <a:cs typeface="+mn-cs"/>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授予权益总计</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4,317.00</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万份，占股本总额</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241,131</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万股的</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1.79%</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a:t>
                      </a:r>
                      <a:endParaRPr lang="en-US" altLang="zh-CN" sz="1200" kern="1200" dirty="0" smtClean="0">
                        <a:solidFill>
                          <a:schemeClr val="dk1"/>
                        </a:solidFill>
                        <a:latin typeface="华文楷体" panose="02010600040101010101" pitchFamily="2" charset="-122"/>
                        <a:ea typeface="华文楷体" panose="02010600040101010101" pitchFamily="2" charset="-122"/>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授予</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2,066.95</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万份股票期权，预留</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301.7</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万份</a:t>
                      </a:r>
                      <a:endParaRPr lang="en-US" altLang="zh-CN" sz="1200" kern="1200" dirty="0" smtClean="0">
                        <a:solidFill>
                          <a:schemeClr val="dk1"/>
                        </a:solidFill>
                        <a:latin typeface="华文楷体" panose="02010600040101010101" pitchFamily="2" charset="-122"/>
                        <a:ea typeface="华文楷体" panose="02010600040101010101" pitchFamily="2" charset="-122"/>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授予</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2,250.05</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万股限制性股票，预留</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561.700</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万份</a:t>
                      </a:r>
                      <a:endParaRPr lang="zh-CN" altLang="en-US" sz="1200" kern="1200" dirty="0">
                        <a:solidFill>
                          <a:schemeClr val="dk1"/>
                        </a:solidFill>
                        <a:latin typeface="华文楷体" panose="02010600040101010101" pitchFamily="2" charset="-122"/>
                        <a:ea typeface="华文楷体" panose="02010600040101010101" pitchFamily="2" charset="-122"/>
                        <a:cs typeface="+mn-cs"/>
                      </a:endParaRPr>
                    </a:p>
                  </a:txBody>
                  <a:tcPr anchor="ctr"/>
                </a:tc>
              </a:tr>
              <a:tr h="437423">
                <a:tc>
                  <a:txBody>
                    <a:bodyPr/>
                    <a:lstStyle/>
                    <a:p>
                      <a:pPr algn="ctr" rtl="0" fontAlgn="ctr"/>
                      <a:r>
                        <a:rPr lang="zh-CN" altLang="en-US" sz="1100" b="1" i="0" u="none" strike="noStrike" dirty="0" smtClean="0">
                          <a:solidFill>
                            <a:schemeClr val="tx1"/>
                          </a:solidFill>
                          <a:effectLst/>
                          <a:latin typeface="微软雅黑" panose="020B0503020204020204" pitchFamily="34" charset="-122"/>
                          <a:ea typeface="微软雅黑" panose="020B0503020204020204" pitchFamily="34" charset="-122"/>
                        </a:rPr>
                        <a:t>激励对象</a:t>
                      </a:r>
                      <a:endParaRPr lang="zh-CN" altLang="en-US" sz="1100" b="1"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921</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人（董高</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4</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人）</a:t>
                      </a:r>
                      <a:endParaRPr lang="zh-CN" altLang="en-US" sz="1200" kern="1200" dirty="0">
                        <a:solidFill>
                          <a:schemeClr val="dk1"/>
                        </a:solidFill>
                        <a:latin typeface="华文楷体" panose="02010600040101010101" pitchFamily="2" charset="-122"/>
                        <a:ea typeface="华文楷体" panose="02010600040101010101" pitchFamily="2" charset="-122"/>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股票期权</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567</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人（无董高）</a:t>
                      </a:r>
                      <a:endParaRPr lang="en-US" altLang="zh-CN" sz="1200" kern="1200" dirty="0" smtClean="0">
                        <a:solidFill>
                          <a:schemeClr val="dk1"/>
                        </a:solidFill>
                        <a:latin typeface="华文楷体" panose="02010600040101010101" pitchFamily="2" charset="-122"/>
                        <a:ea typeface="华文楷体" panose="02010600040101010101" pitchFamily="2" charset="-122"/>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限制性股票</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 484</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人（无董高）</a:t>
                      </a:r>
                      <a:endParaRPr lang="zh-CN" altLang="en-US" sz="1200" kern="1200" dirty="0">
                        <a:solidFill>
                          <a:schemeClr val="dk1"/>
                        </a:solidFill>
                        <a:latin typeface="华文楷体" panose="02010600040101010101" pitchFamily="2" charset="-122"/>
                        <a:ea typeface="华文楷体" panose="02010600040101010101" pitchFamily="2" charset="-122"/>
                        <a:cs typeface="+mn-cs"/>
                      </a:endParaRPr>
                    </a:p>
                  </a:txBody>
                  <a:tcPr anchor="ctr"/>
                </a:tc>
              </a:tr>
              <a:tr h="787362">
                <a:tc>
                  <a:txBody>
                    <a:bodyPr/>
                    <a:lstStyle/>
                    <a:p>
                      <a:pPr algn="ctr" rtl="0" fontAlgn="ctr"/>
                      <a:r>
                        <a:rPr lang="zh-CN" altLang="en-US" sz="1100" b="1" i="0" u="none" strike="noStrike" dirty="0">
                          <a:solidFill>
                            <a:schemeClr val="tx1"/>
                          </a:solidFill>
                          <a:effectLst/>
                          <a:latin typeface="微软雅黑" panose="020B0503020204020204" pitchFamily="34" charset="-122"/>
                          <a:ea typeface="微软雅黑" panose="020B0503020204020204" pitchFamily="34" charset="-122"/>
                        </a:rPr>
                        <a:t>授予</a:t>
                      </a:r>
                      <a:r>
                        <a:rPr lang="zh-CN" altLang="en-US" sz="1100" b="1" i="0" u="none" strike="noStrike" dirty="0" smtClean="0">
                          <a:solidFill>
                            <a:schemeClr val="tx1"/>
                          </a:solidFill>
                          <a:effectLst/>
                          <a:latin typeface="微软雅黑" panose="020B0503020204020204" pitchFamily="34" charset="-122"/>
                          <a:ea typeface="微软雅黑" panose="020B0503020204020204" pitchFamily="34" charset="-122"/>
                        </a:rPr>
                        <a:t>价格</a:t>
                      </a:r>
                      <a:r>
                        <a:rPr lang="en-US" altLang="zh-CN" sz="1100" b="1" i="0" u="none" strike="noStrike" dirty="0" smtClean="0">
                          <a:solidFill>
                            <a:schemeClr val="tx1"/>
                          </a:solidFill>
                          <a:effectLst/>
                          <a:latin typeface="微软雅黑" panose="020B0503020204020204" pitchFamily="34" charset="-122"/>
                          <a:ea typeface="微软雅黑" panose="020B0503020204020204" pitchFamily="34" charset="-122"/>
                        </a:rPr>
                        <a:t>/</a:t>
                      </a:r>
                    </a:p>
                    <a:p>
                      <a:pPr algn="ctr" rtl="0" fontAlgn="ctr"/>
                      <a:r>
                        <a:rPr lang="zh-CN" altLang="en-US" sz="1100" b="1" i="0" u="none" strike="noStrike" dirty="0" smtClean="0">
                          <a:solidFill>
                            <a:schemeClr val="tx1"/>
                          </a:solidFill>
                          <a:effectLst/>
                          <a:latin typeface="微软雅黑" panose="020B0503020204020204" pitchFamily="34" charset="-122"/>
                          <a:ea typeface="微软雅黑" panose="020B0503020204020204" pitchFamily="34" charset="-122"/>
                        </a:rPr>
                        <a:t>行权价格</a:t>
                      </a:r>
                      <a:endParaRPr lang="zh-CN" altLang="en-US" sz="1100" b="1"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授予价格为</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6.44</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元</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股</a:t>
                      </a:r>
                      <a:endParaRPr lang="zh-CN" altLang="en-US" sz="1200" kern="1200" dirty="0">
                        <a:solidFill>
                          <a:schemeClr val="dk1"/>
                        </a:solidFill>
                        <a:latin typeface="华文楷体" panose="02010600040101010101" pitchFamily="2" charset="-122"/>
                        <a:ea typeface="华文楷体" panose="02010600040101010101" pitchFamily="2" charset="-122"/>
                        <a:cs typeface="+mn-cs"/>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股票期权（含预留）的行权价格为每股 </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10.22 </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元</a:t>
                      </a:r>
                      <a:endParaRPr lang="en-US" altLang="zh-CN" sz="1200" kern="1200" dirty="0" smtClean="0">
                        <a:solidFill>
                          <a:schemeClr val="dk1"/>
                        </a:solidFill>
                        <a:latin typeface="华文楷体" panose="02010600040101010101" pitchFamily="2" charset="-122"/>
                        <a:ea typeface="华文楷体" panose="02010600040101010101" pitchFamily="2" charset="-122"/>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 限制性股票（含预留）的授予价格为每股</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5.11</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元</a:t>
                      </a:r>
                      <a:endParaRPr lang="zh-CN" altLang="en-US" sz="1200" kern="1200" dirty="0">
                        <a:solidFill>
                          <a:schemeClr val="dk1"/>
                        </a:solidFill>
                        <a:latin typeface="华文楷体" panose="02010600040101010101" pitchFamily="2" charset="-122"/>
                        <a:ea typeface="华文楷体" panose="02010600040101010101" pitchFamily="2" charset="-122"/>
                        <a:cs typeface="+mn-cs"/>
                      </a:endParaRPr>
                    </a:p>
                  </a:txBody>
                  <a:tcPr anchor="ctr"/>
                </a:tc>
              </a:tr>
              <a:tr h="293108">
                <a:tc>
                  <a:txBody>
                    <a:bodyPr/>
                    <a:lstStyle/>
                    <a:p>
                      <a:pPr algn="ctr" rtl="0" fontAlgn="ctr"/>
                      <a:r>
                        <a:rPr lang="zh-CN" altLang="en-US" sz="1100" b="1" i="0" u="none" strike="noStrike" dirty="0">
                          <a:solidFill>
                            <a:schemeClr val="tx1"/>
                          </a:solidFill>
                          <a:effectLst/>
                          <a:latin typeface="微软雅黑" panose="020B0503020204020204" pitchFamily="34" charset="-122"/>
                          <a:ea typeface="微软雅黑" panose="020B0503020204020204" pitchFamily="34" charset="-122"/>
                        </a:rPr>
                        <a:t>解锁比例</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华文楷体" panose="02010600040101010101" pitchFamily="2" charset="-122"/>
                          <a:ea typeface="华文楷体" panose="02010600040101010101" pitchFamily="2" charset="-122"/>
                        </a:rPr>
                        <a:t>40%</a:t>
                      </a:r>
                      <a:r>
                        <a:rPr lang="zh-CN" altLang="en-US" sz="1200" dirty="0" smtClean="0">
                          <a:latin typeface="华文楷体" panose="02010600040101010101" pitchFamily="2" charset="-122"/>
                          <a:ea typeface="华文楷体" panose="02010600040101010101" pitchFamily="2" charset="-122"/>
                        </a:rPr>
                        <a:t>、</a:t>
                      </a:r>
                      <a:r>
                        <a:rPr lang="en-US" altLang="zh-CN" sz="1200" dirty="0" smtClean="0">
                          <a:latin typeface="华文楷体" panose="02010600040101010101" pitchFamily="2" charset="-122"/>
                          <a:ea typeface="华文楷体" panose="02010600040101010101" pitchFamily="2" charset="-122"/>
                        </a:rPr>
                        <a:t>30%</a:t>
                      </a:r>
                      <a:r>
                        <a:rPr lang="zh-CN" altLang="en-US" sz="1200" dirty="0" smtClean="0">
                          <a:latin typeface="华文楷体" panose="02010600040101010101" pitchFamily="2" charset="-122"/>
                          <a:ea typeface="华文楷体" panose="02010600040101010101" pitchFamily="2" charset="-122"/>
                        </a:rPr>
                        <a:t>、</a:t>
                      </a:r>
                      <a:r>
                        <a:rPr lang="en-US" altLang="zh-CN" sz="1200" dirty="0" smtClean="0">
                          <a:latin typeface="华文楷体" panose="02010600040101010101" pitchFamily="2" charset="-122"/>
                          <a:ea typeface="华文楷体" panose="02010600040101010101" pitchFamily="2" charset="-122"/>
                        </a:rPr>
                        <a:t>30%</a:t>
                      </a:r>
                      <a:endParaRPr lang="zh-CN" altLang="en-US" sz="1200" dirty="0" smtClean="0">
                        <a:latin typeface="华文楷体" panose="02010600040101010101" pitchFamily="2" charset="-122"/>
                        <a:ea typeface="华文楷体" panose="02010600040101010101" pitchFamily="2"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华文楷体" panose="02010600040101010101" pitchFamily="2" charset="-122"/>
                          <a:ea typeface="华文楷体" panose="02010600040101010101" pitchFamily="2" charset="-122"/>
                        </a:rPr>
                        <a:t>40%</a:t>
                      </a:r>
                      <a:r>
                        <a:rPr lang="zh-CN" altLang="en-US" sz="1200" dirty="0" smtClean="0">
                          <a:latin typeface="华文楷体" panose="02010600040101010101" pitchFamily="2" charset="-122"/>
                          <a:ea typeface="华文楷体" panose="02010600040101010101" pitchFamily="2" charset="-122"/>
                        </a:rPr>
                        <a:t>、</a:t>
                      </a:r>
                      <a:r>
                        <a:rPr lang="en-US" altLang="zh-CN" sz="1200" dirty="0" smtClean="0">
                          <a:latin typeface="华文楷体" panose="02010600040101010101" pitchFamily="2" charset="-122"/>
                          <a:ea typeface="华文楷体" panose="02010600040101010101" pitchFamily="2" charset="-122"/>
                        </a:rPr>
                        <a:t>30%</a:t>
                      </a:r>
                      <a:r>
                        <a:rPr lang="zh-CN" altLang="en-US" sz="1200" dirty="0" smtClean="0">
                          <a:latin typeface="华文楷体" panose="02010600040101010101" pitchFamily="2" charset="-122"/>
                          <a:ea typeface="华文楷体" panose="02010600040101010101" pitchFamily="2" charset="-122"/>
                        </a:rPr>
                        <a:t>、</a:t>
                      </a:r>
                      <a:r>
                        <a:rPr lang="en-US" altLang="zh-CN" sz="1200" dirty="0" smtClean="0">
                          <a:latin typeface="华文楷体" panose="02010600040101010101" pitchFamily="2" charset="-122"/>
                          <a:ea typeface="华文楷体" panose="02010600040101010101" pitchFamily="2" charset="-122"/>
                        </a:rPr>
                        <a:t>30%</a:t>
                      </a:r>
                      <a:endParaRPr lang="zh-CN" altLang="en-US" sz="1200" dirty="0" smtClean="0">
                        <a:latin typeface="华文楷体" panose="02010600040101010101" pitchFamily="2" charset="-122"/>
                        <a:ea typeface="华文楷体" panose="02010600040101010101" pitchFamily="2" charset="-122"/>
                      </a:endParaRPr>
                    </a:p>
                  </a:txBody>
                  <a:tcPr anchor="ctr"/>
                </a:tc>
              </a:tr>
              <a:tr h="437423">
                <a:tc>
                  <a:txBody>
                    <a:bodyPr/>
                    <a:lstStyle/>
                    <a:p>
                      <a:pPr marL="0" algn="ctr" defTabSz="914400" rtl="0" eaLnBrk="1" fontAlgn="ctr" latinLnBrk="0" hangingPunct="1"/>
                      <a:r>
                        <a:rPr lang="zh-CN" altLang="en-US" sz="1100" b="1"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业绩考核</a:t>
                      </a:r>
                      <a:endParaRPr lang="zh-CN" altLang="en-US" sz="11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anchor="ctr"/>
                </a:tc>
                <a:tc>
                  <a:txBody>
                    <a:bodyPr/>
                    <a:lstStyle/>
                    <a:p>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以</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2016</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年为基数，</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2017</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2018</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2019</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年营业收入增长率不低于</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20%</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40%</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60%</a:t>
                      </a:r>
                      <a:endParaRPr lang="zh-CN" altLang="en-US" sz="1200" kern="1200" dirty="0">
                        <a:solidFill>
                          <a:schemeClr val="dk1"/>
                        </a:solidFill>
                        <a:latin typeface="华文楷体" panose="02010600040101010101" pitchFamily="2" charset="-122"/>
                        <a:ea typeface="华文楷体" panose="02010600040101010101" pitchFamily="2" charset="-122"/>
                        <a:cs typeface="+mn-cs"/>
                      </a:endParaRPr>
                    </a:p>
                  </a:txBody>
                  <a:tcPr anchor="ctr"/>
                </a:tc>
                <a:tc>
                  <a:txBody>
                    <a:bodyPr/>
                    <a:lstStyle/>
                    <a:p>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相比</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2017</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年，</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2018</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2019</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2020</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年营业收入增长率分别不低于</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10%</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20%</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a:t>
                      </a:r>
                      <a:r>
                        <a:rPr lang="en-US" altLang="zh-CN" sz="1200" kern="1200" dirty="0" smtClean="0">
                          <a:solidFill>
                            <a:schemeClr val="dk1"/>
                          </a:solidFill>
                          <a:latin typeface="华文楷体" panose="02010600040101010101" pitchFamily="2" charset="-122"/>
                          <a:ea typeface="华文楷体" panose="02010600040101010101" pitchFamily="2" charset="-122"/>
                          <a:cs typeface="+mn-cs"/>
                        </a:rPr>
                        <a:t>30%</a:t>
                      </a:r>
                      <a:endParaRPr lang="zh-CN" altLang="en-US" sz="1200" kern="1200" dirty="0">
                        <a:solidFill>
                          <a:schemeClr val="dk1"/>
                        </a:solidFill>
                        <a:latin typeface="华文楷体" panose="02010600040101010101" pitchFamily="2" charset="-122"/>
                        <a:ea typeface="华文楷体" panose="02010600040101010101" pitchFamily="2" charset="-122"/>
                        <a:cs typeface="+mn-cs"/>
                      </a:endParaRPr>
                    </a:p>
                  </a:txBody>
                  <a:tcPr anchor="ctr"/>
                </a:tc>
              </a:tr>
            </a:tbl>
          </a:graphicData>
        </a:graphic>
      </p:graphicFrame>
    </p:spTree>
    <p:extLst>
      <p:ext uri="{BB962C8B-B14F-4D97-AF65-F5344CB8AC3E}">
        <p14:creationId xmlns:p14="http://schemas.microsoft.com/office/powerpoint/2010/main" xmlns="" val="118039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1.5 </a:t>
            </a:r>
            <a:r>
              <a:rPr lang="zh-CN" altLang="en-US" b="1" dirty="0" smtClean="0">
                <a:solidFill>
                  <a:srgbClr val="A32122"/>
                </a:solidFill>
              </a:rPr>
              <a:t>设置</a:t>
            </a:r>
            <a:r>
              <a:rPr lang="zh-CN" altLang="en-US" b="1" dirty="0">
                <a:solidFill>
                  <a:srgbClr val="A32122"/>
                </a:solidFill>
              </a:rPr>
              <a:t>业绩考核</a:t>
            </a:r>
            <a:r>
              <a:rPr lang="zh-CN" altLang="en-US" b="1" dirty="0" smtClean="0">
                <a:solidFill>
                  <a:srgbClr val="A32122"/>
                </a:solidFill>
              </a:rPr>
              <a:t>指标</a:t>
            </a:r>
            <a:r>
              <a:rPr lang="en-US" altLang="zh-CN" sz="1600" b="1" dirty="0" smtClean="0">
                <a:solidFill>
                  <a:srgbClr val="A32122"/>
                </a:solidFill>
              </a:rPr>
              <a:t>—</a:t>
            </a:r>
            <a:r>
              <a:rPr lang="zh-CN" altLang="en-US" sz="1600" b="1" dirty="0">
                <a:solidFill>
                  <a:srgbClr val="A32122"/>
                </a:solidFill>
              </a:rPr>
              <a:t>报喜鸟</a:t>
            </a:r>
          </a:p>
        </p:txBody>
      </p:sp>
      <p:grpSp>
        <p:nvGrpSpPr>
          <p:cNvPr id="32" name="组合 31"/>
          <p:cNvGrpSpPr/>
          <p:nvPr/>
        </p:nvGrpSpPr>
        <p:grpSpPr>
          <a:xfrm>
            <a:off x="780828" y="1414996"/>
            <a:ext cx="7603554" cy="2734092"/>
            <a:chOff x="752035" y="778365"/>
            <a:chExt cx="7603554" cy="3262192"/>
          </a:xfrm>
        </p:grpSpPr>
        <p:graphicFrame>
          <p:nvGraphicFramePr>
            <p:cNvPr id="33" name="图表 32">
              <a:extLst>
                <a:ext uri="{FF2B5EF4-FFF2-40B4-BE49-F238E27FC236}">
                  <a16:creationId xmlns="" xmlns:a16="http://schemas.microsoft.com/office/drawing/2014/main" id="{EBAAF4D0-8161-4870-9CB4-33BFFDD0D9D2}"/>
                </a:ext>
              </a:extLst>
            </p:cNvPr>
            <p:cNvGraphicFramePr>
              <a:graphicFrameLocks/>
            </p:cNvGraphicFramePr>
            <p:nvPr>
              <p:extLst/>
            </p:nvPr>
          </p:nvGraphicFramePr>
          <p:xfrm>
            <a:off x="752035" y="778365"/>
            <a:ext cx="7603554" cy="3262192"/>
          </p:xfrm>
          <a:graphic>
            <a:graphicData uri="http://schemas.openxmlformats.org/drawingml/2006/chart">
              <c:chart xmlns:c="http://schemas.openxmlformats.org/drawingml/2006/chart" xmlns:r="http://schemas.openxmlformats.org/officeDocument/2006/relationships" r:id="rId2"/>
            </a:graphicData>
          </a:graphic>
        </p:graphicFrame>
        <p:sp>
          <p:nvSpPr>
            <p:cNvPr id="34" name="下箭头 33"/>
            <p:cNvSpPr/>
            <p:nvPr/>
          </p:nvSpPr>
          <p:spPr bwMode="auto">
            <a:xfrm>
              <a:off x="1568612" y="1709419"/>
              <a:ext cx="135000" cy="675000"/>
            </a:xfrm>
            <a:prstGeom prst="downArrow">
              <a:avLst/>
            </a:prstGeom>
            <a:solidFill>
              <a:srgbClr val="C10000">
                <a:lumMod val="75000"/>
              </a:srgbClr>
            </a:solidFill>
            <a:ln w="9525" cap="flat" cmpd="sng" algn="ctr">
              <a:no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Calibri"/>
                <a:ea typeface="宋体" panose="02010600030101010101" pitchFamily="2" charset="-122"/>
              </a:endParaRPr>
            </a:p>
          </p:txBody>
        </p:sp>
        <p:sp>
          <p:nvSpPr>
            <p:cNvPr id="35" name="下箭头 34"/>
            <p:cNvSpPr/>
            <p:nvPr/>
          </p:nvSpPr>
          <p:spPr bwMode="auto">
            <a:xfrm>
              <a:off x="3044152" y="1506472"/>
              <a:ext cx="135000" cy="630000"/>
            </a:xfrm>
            <a:prstGeom prst="downArrow">
              <a:avLst/>
            </a:prstGeom>
            <a:solidFill>
              <a:srgbClr val="C10000">
                <a:lumMod val="75000"/>
              </a:srgbClr>
            </a:solidFill>
            <a:ln w="9525" cap="flat" cmpd="sng" algn="ctr">
              <a:no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Calibri"/>
                <a:ea typeface="宋体" panose="02010600030101010101" pitchFamily="2" charset="-122"/>
              </a:endParaRPr>
            </a:p>
          </p:txBody>
        </p:sp>
        <p:sp>
          <p:nvSpPr>
            <p:cNvPr id="36" name="下箭头 35"/>
            <p:cNvSpPr/>
            <p:nvPr/>
          </p:nvSpPr>
          <p:spPr bwMode="auto">
            <a:xfrm>
              <a:off x="3780711" y="1294911"/>
              <a:ext cx="135000" cy="620608"/>
            </a:xfrm>
            <a:prstGeom prst="downArrow">
              <a:avLst/>
            </a:prstGeom>
            <a:solidFill>
              <a:srgbClr val="C10000">
                <a:lumMod val="75000"/>
              </a:srgbClr>
            </a:solidFill>
            <a:ln w="9525" cap="flat" cmpd="sng" algn="ctr">
              <a:no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Calibri"/>
                <a:ea typeface="宋体" panose="02010600030101010101" pitchFamily="2" charset="-122"/>
              </a:endParaRPr>
            </a:p>
          </p:txBody>
        </p:sp>
        <p:sp>
          <p:nvSpPr>
            <p:cNvPr id="37" name="下箭头 36"/>
            <p:cNvSpPr/>
            <p:nvPr/>
          </p:nvSpPr>
          <p:spPr bwMode="auto">
            <a:xfrm>
              <a:off x="4885115" y="1546873"/>
              <a:ext cx="135000" cy="720000"/>
            </a:xfrm>
            <a:prstGeom prst="downArrow">
              <a:avLst/>
            </a:prstGeom>
            <a:solidFill>
              <a:srgbClr val="C10000">
                <a:lumMod val="75000"/>
              </a:srgbClr>
            </a:solidFill>
            <a:ln w="9525" cap="flat" cmpd="sng" algn="ctr">
              <a:no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Calibri"/>
                <a:ea typeface="宋体" panose="02010600030101010101" pitchFamily="2" charset="-122"/>
              </a:endParaRPr>
            </a:p>
          </p:txBody>
        </p:sp>
        <p:sp>
          <p:nvSpPr>
            <p:cNvPr id="38" name="文本框 37"/>
            <p:cNvSpPr txBox="1"/>
            <p:nvPr/>
          </p:nvSpPr>
          <p:spPr>
            <a:xfrm>
              <a:off x="1195904" y="1240547"/>
              <a:ext cx="97219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首期股票期权草案推出</a:t>
              </a:r>
            </a:p>
          </p:txBody>
        </p:sp>
        <p:sp>
          <p:nvSpPr>
            <p:cNvPr id="39" name="文本框 38"/>
            <p:cNvSpPr txBox="1"/>
            <p:nvPr/>
          </p:nvSpPr>
          <p:spPr>
            <a:xfrm>
              <a:off x="3386599" y="985195"/>
              <a:ext cx="923223" cy="3097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9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第二个行权日</a:t>
              </a:r>
            </a:p>
          </p:txBody>
        </p:sp>
        <p:sp>
          <p:nvSpPr>
            <p:cNvPr id="40" name="文本框 39"/>
            <p:cNvSpPr txBox="1"/>
            <p:nvPr/>
          </p:nvSpPr>
          <p:spPr>
            <a:xfrm>
              <a:off x="4487469" y="1240547"/>
              <a:ext cx="922500" cy="3097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9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第三个行权日</a:t>
              </a:r>
            </a:p>
          </p:txBody>
        </p:sp>
        <p:sp>
          <p:nvSpPr>
            <p:cNvPr id="41" name="下箭头 40"/>
            <p:cNvSpPr/>
            <p:nvPr/>
          </p:nvSpPr>
          <p:spPr bwMode="auto">
            <a:xfrm>
              <a:off x="7316098" y="1628234"/>
              <a:ext cx="135000" cy="547332"/>
            </a:xfrm>
            <a:prstGeom prst="downArrow">
              <a:avLst/>
            </a:prstGeom>
            <a:solidFill>
              <a:srgbClr val="C10000">
                <a:lumMod val="75000"/>
              </a:srgbClr>
            </a:solidFill>
            <a:ln w="9525" cap="flat" cmpd="sng" algn="ctr">
              <a:no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Calibri"/>
                <a:ea typeface="宋体" panose="02010600030101010101" pitchFamily="2" charset="-122"/>
              </a:endParaRPr>
            </a:p>
          </p:txBody>
        </p:sp>
        <p:sp>
          <p:nvSpPr>
            <p:cNvPr id="42" name="文本框 41"/>
            <p:cNvSpPr txBox="1"/>
            <p:nvPr/>
          </p:nvSpPr>
          <p:spPr>
            <a:xfrm>
              <a:off x="6804042" y="1160798"/>
              <a:ext cx="115911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2017</a:t>
              </a:r>
              <a:r>
                <a:rPr kumimoji="0" lang="zh-CN" altLang="en-US" sz="9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年限制性股票草案推出</a:t>
              </a:r>
            </a:p>
          </p:txBody>
        </p:sp>
      </p:grpSp>
      <p:sp>
        <p:nvSpPr>
          <p:cNvPr id="43" name="文本框 42"/>
          <p:cNvSpPr txBox="1"/>
          <p:nvPr/>
        </p:nvSpPr>
        <p:spPr>
          <a:xfrm>
            <a:off x="2661652" y="1828262"/>
            <a:ext cx="1035000" cy="230832"/>
          </a:xfrm>
          <a:prstGeom prst="rect">
            <a:avLst/>
          </a:prstGeom>
          <a:noFill/>
        </p:spPr>
        <p:txBody>
          <a:bodyPr wrap="square" rtlCol="0">
            <a:spAutoFit/>
          </a:bodyPr>
          <a:lstStyle/>
          <a:p>
            <a:r>
              <a:rPr lang="zh-CN" altLang="en-US" sz="900" b="1" dirty="0">
                <a:solidFill>
                  <a:srgbClr val="000000"/>
                </a:solidFill>
                <a:latin typeface="微软雅黑" panose="020B0503020204020204" pitchFamily="34" charset="-122"/>
                <a:ea typeface="微软雅黑" panose="020B0503020204020204" pitchFamily="34" charset="-122"/>
              </a:rPr>
              <a:t>第一个行权期</a:t>
            </a:r>
          </a:p>
        </p:txBody>
      </p:sp>
    </p:spTree>
    <p:extLst>
      <p:ext uri="{BB962C8B-B14F-4D97-AF65-F5344CB8AC3E}">
        <p14:creationId xmlns:p14="http://schemas.microsoft.com/office/powerpoint/2010/main" xmlns="" val="1930765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1.5 </a:t>
            </a:r>
            <a:r>
              <a:rPr lang="zh-CN" altLang="en-US" b="1" dirty="0" smtClean="0">
                <a:solidFill>
                  <a:srgbClr val="A32122"/>
                </a:solidFill>
              </a:rPr>
              <a:t>设置</a:t>
            </a:r>
            <a:r>
              <a:rPr lang="zh-CN" altLang="en-US" b="1" dirty="0">
                <a:solidFill>
                  <a:srgbClr val="A32122"/>
                </a:solidFill>
              </a:rPr>
              <a:t>业绩考核指标</a:t>
            </a:r>
            <a:r>
              <a:rPr lang="en-US" altLang="zh-CN" sz="1600" b="1" dirty="0" smtClean="0">
                <a:solidFill>
                  <a:srgbClr val="A32122"/>
                </a:solidFill>
              </a:rPr>
              <a:t>—</a:t>
            </a:r>
            <a:r>
              <a:rPr lang="zh-CN" altLang="en-US" sz="1600" b="1" dirty="0">
                <a:solidFill>
                  <a:srgbClr val="A32122"/>
                </a:solidFill>
              </a:rPr>
              <a:t>报喜鸟</a:t>
            </a:r>
            <a:endParaRPr lang="zh-CN" altLang="en-US" b="1" dirty="0">
              <a:solidFill>
                <a:srgbClr val="A32122"/>
              </a:solidFill>
            </a:endParaRPr>
          </a:p>
        </p:txBody>
      </p:sp>
      <p:graphicFrame>
        <p:nvGraphicFramePr>
          <p:cNvPr id="3" name="表格 2"/>
          <p:cNvGraphicFramePr>
            <a:graphicFrameLocks noGrp="1"/>
          </p:cNvGraphicFramePr>
          <p:nvPr>
            <p:extLst/>
          </p:nvPr>
        </p:nvGraphicFramePr>
        <p:xfrm>
          <a:off x="384215" y="1722300"/>
          <a:ext cx="8389799" cy="2834640"/>
        </p:xfrm>
        <a:graphic>
          <a:graphicData uri="http://schemas.openxmlformats.org/drawingml/2006/table">
            <a:tbl>
              <a:tblPr firstRow="1" bandRow="1">
                <a:tableStyleId>{21E4AEA4-8DFA-4A89-87EB-49C32662AFE0}</a:tableStyleId>
              </a:tblPr>
              <a:tblGrid>
                <a:gridCol w="1066319">
                  <a:extLst>
                    <a:ext uri="{9D8B030D-6E8A-4147-A177-3AD203B41FA5}">
                      <a16:colId xmlns="" xmlns:a16="http://schemas.microsoft.com/office/drawing/2014/main" val="20000"/>
                    </a:ext>
                  </a:extLst>
                </a:gridCol>
                <a:gridCol w="1480440">
                  <a:extLst>
                    <a:ext uri="{9D8B030D-6E8A-4147-A177-3AD203B41FA5}">
                      <a16:colId xmlns="" xmlns:a16="http://schemas.microsoft.com/office/drawing/2014/main" val="20001"/>
                    </a:ext>
                  </a:extLst>
                </a:gridCol>
                <a:gridCol w="1440200">
                  <a:extLst>
                    <a:ext uri="{9D8B030D-6E8A-4147-A177-3AD203B41FA5}">
                      <a16:colId xmlns="" xmlns:a16="http://schemas.microsoft.com/office/drawing/2014/main" val="20002"/>
                    </a:ext>
                  </a:extLst>
                </a:gridCol>
                <a:gridCol w="1495089">
                  <a:extLst>
                    <a:ext uri="{9D8B030D-6E8A-4147-A177-3AD203B41FA5}">
                      <a16:colId xmlns="" xmlns:a16="http://schemas.microsoft.com/office/drawing/2014/main" val="20003"/>
                    </a:ext>
                  </a:extLst>
                </a:gridCol>
                <a:gridCol w="1870856">
                  <a:extLst>
                    <a:ext uri="{9D8B030D-6E8A-4147-A177-3AD203B41FA5}">
                      <a16:colId xmlns="" xmlns:a16="http://schemas.microsoft.com/office/drawing/2014/main" val="20004"/>
                    </a:ext>
                  </a:extLst>
                </a:gridCol>
                <a:gridCol w="1036895">
                  <a:extLst>
                    <a:ext uri="{9D8B030D-6E8A-4147-A177-3AD203B41FA5}">
                      <a16:colId xmlns="" xmlns:a16="http://schemas.microsoft.com/office/drawing/2014/main" val="20005"/>
                    </a:ext>
                  </a:extLst>
                </a:gridCol>
              </a:tblGrid>
              <a:tr h="197989">
                <a:tc>
                  <a:txBody>
                    <a:bodyPr/>
                    <a:lstStyle/>
                    <a:p>
                      <a:pPr marL="0" algn="ctr" defTabSz="914364" rtl="0" eaLnBrk="1" latinLnBrk="0" hangingPunct="1"/>
                      <a:r>
                        <a:rPr lang="zh-CN" altLang="en-US" sz="1200" kern="1200" dirty="0">
                          <a:solidFill>
                            <a:schemeClr val="lt1"/>
                          </a:solidFill>
                          <a:latin typeface="微软雅黑" panose="020B0503020204020204" pitchFamily="34" charset="-122"/>
                          <a:ea typeface="微软雅黑" panose="020B0503020204020204" pitchFamily="34" charset="-122"/>
                          <a:cs typeface="+mn-cs"/>
                        </a:rPr>
                        <a:t>时间</a:t>
                      </a:r>
                      <a:endParaRPr lang="zh-CN" altLang="en-US" sz="1200" kern="1200" dirty="0">
                        <a:solidFill>
                          <a:schemeClr val="bg1"/>
                        </a:solidFill>
                        <a:latin typeface="微软雅黑" panose="020B0503020204020204" pitchFamily="34" charset="-122"/>
                        <a:ea typeface="微软雅黑" panose="020B0503020204020204" pitchFamily="34" charset="-122"/>
                        <a:cs typeface="+mn-cs"/>
                      </a:endParaRPr>
                    </a:p>
                  </a:txBody>
                  <a:tcPr anchor="ctr">
                    <a:solidFill>
                      <a:schemeClr val="accent1">
                        <a:lumMod val="50000"/>
                      </a:schemeClr>
                    </a:solidFill>
                  </a:tcPr>
                </a:tc>
                <a:tc>
                  <a:txBody>
                    <a:bodyPr/>
                    <a:lstStyle/>
                    <a:p>
                      <a:pPr algn="ctr"/>
                      <a:r>
                        <a:rPr lang="zh-CN" altLang="en-US" sz="1200" dirty="0">
                          <a:latin typeface="微软雅黑" panose="020B0503020204020204" pitchFamily="34" charset="-122"/>
                          <a:ea typeface="微软雅黑" panose="020B0503020204020204" pitchFamily="34" charset="-122"/>
                        </a:rPr>
                        <a:t>目标净资产收益率</a:t>
                      </a:r>
                      <a:endParaRPr lang="zh-CN" altLang="en-US" sz="1200" dirty="0">
                        <a:solidFill>
                          <a:schemeClr val="bg1"/>
                        </a:solidFill>
                        <a:latin typeface="微软雅黑" panose="020B0503020204020204" pitchFamily="34" charset="-122"/>
                        <a:ea typeface="微软雅黑" panose="020B0503020204020204" pitchFamily="34" charset="-122"/>
                      </a:endParaRPr>
                    </a:p>
                  </a:txBody>
                  <a:tcPr anchor="ctr">
                    <a:solidFill>
                      <a:schemeClr val="accent1">
                        <a:lumMod val="50000"/>
                      </a:schemeClr>
                    </a:solidFill>
                  </a:tcPr>
                </a:tc>
                <a:tc>
                  <a:txBody>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目标净利润增长率</a:t>
                      </a:r>
                    </a:p>
                  </a:txBody>
                  <a:tcPr anchor="ctr">
                    <a:solidFill>
                      <a:schemeClr val="accent1">
                        <a:lumMod val="50000"/>
                      </a:schemeClr>
                    </a:solidFill>
                  </a:tcPr>
                </a:tc>
                <a:tc>
                  <a:txBody>
                    <a:bodyPr/>
                    <a:lstStyle/>
                    <a:p>
                      <a:pPr algn="ctr"/>
                      <a:r>
                        <a:rPr lang="zh-CN" altLang="en-US" sz="1200" dirty="0">
                          <a:latin typeface="微软雅黑" panose="020B0503020204020204" pitchFamily="34" charset="-122"/>
                          <a:ea typeface="微软雅黑" panose="020B0503020204020204" pitchFamily="34" charset="-122"/>
                        </a:rPr>
                        <a:t>实际净资产收益率</a:t>
                      </a:r>
                      <a:endParaRPr lang="zh-CN" altLang="en-US" sz="1200" dirty="0">
                        <a:solidFill>
                          <a:schemeClr val="bg1"/>
                        </a:solidFill>
                        <a:latin typeface="微软雅黑" panose="020B0503020204020204" pitchFamily="34" charset="-122"/>
                        <a:ea typeface="微软雅黑" panose="020B0503020204020204" pitchFamily="34" charset="-122"/>
                      </a:endParaRPr>
                    </a:p>
                  </a:txBody>
                  <a:tcPr anchor="ctr">
                    <a:solidFill>
                      <a:schemeClr val="accent1">
                        <a:lumMod val="50000"/>
                      </a:schemeClr>
                    </a:solidFill>
                  </a:tcPr>
                </a:tc>
                <a:tc>
                  <a:txBody>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实际净利润</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增长率</a:t>
                      </a:r>
                    </a:p>
                  </a:txBody>
                  <a:tcPr anchor="ctr">
                    <a:solidFill>
                      <a:schemeClr val="accent1">
                        <a:lumMod val="50000"/>
                      </a:schemeClr>
                    </a:solidFill>
                  </a:tcPr>
                </a:tc>
                <a:tc>
                  <a:txBody>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市值（亿元）</a:t>
                      </a:r>
                    </a:p>
                  </a:txBody>
                  <a:tcPr anchor="ctr">
                    <a:solidFill>
                      <a:schemeClr val="accent1">
                        <a:lumMod val="50000"/>
                      </a:schemeClr>
                    </a:solidFill>
                  </a:tcPr>
                </a:tc>
                <a:extLst>
                  <a:ext uri="{0D108BD9-81ED-4DB2-BD59-A6C34878D82A}">
                    <a16:rowId xmlns="" xmlns:a16="http://schemas.microsoft.com/office/drawing/2014/main" val="10000"/>
                  </a:ext>
                </a:extLst>
              </a:tr>
              <a:tr h="329982">
                <a:tc>
                  <a:txBody>
                    <a:bodyPr/>
                    <a:lstStyle/>
                    <a:p>
                      <a:pPr marL="0" algn="ctr" defTabSz="914364" rtl="0" eaLnBrk="1" latinLnBrk="0" hangingPunct="1"/>
                      <a:r>
                        <a:rPr lang="zh-CN" altLang="en-US" sz="1200" kern="1200" dirty="0">
                          <a:solidFill>
                            <a:schemeClr val="dk1"/>
                          </a:solidFill>
                          <a:latin typeface="华文楷体" panose="02010600040101010101" pitchFamily="2" charset="-122"/>
                          <a:ea typeface="华文楷体" panose="02010600040101010101" pitchFamily="2" charset="-122"/>
                          <a:cs typeface="+mn-cs"/>
                        </a:rPr>
                        <a:t>草案</a:t>
                      </a:r>
                      <a:r>
                        <a:rPr lang="zh-CN" altLang="en-US" sz="1200" kern="1200" dirty="0" smtClean="0">
                          <a:solidFill>
                            <a:schemeClr val="dk1"/>
                          </a:solidFill>
                          <a:latin typeface="华文楷体" panose="02010600040101010101" pitchFamily="2" charset="-122"/>
                          <a:ea typeface="华文楷体" panose="02010600040101010101" pitchFamily="2" charset="-122"/>
                          <a:cs typeface="+mn-cs"/>
                        </a:rPr>
                        <a:t>推出</a:t>
                      </a:r>
                      <a:endParaRPr lang="en-US" altLang="zh-CN" sz="1200" kern="1200" dirty="0">
                        <a:solidFill>
                          <a:schemeClr val="dk1"/>
                        </a:solidFill>
                        <a:latin typeface="华文楷体" panose="02010600040101010101" pitchFamily="2" charset="-122"/>
                        <a:ea typeface="华文楷体" panose="02010600040101010101" pitchFamily="2" charset="-122"/>
                        <a:cs typeface="+mn-cs"/>
                      </a:endParaRPr>
                    </a:p>
                    <a:p>
                      <a:pPr marL="0" algn="ctr" defTabSz="914364" rtl="0" eaLnBrk="1" latinLnBrk="0" hangingPunct="1"/>
                      <a:r>
                        <a:rPr lang="zh-CN" altLang="en-US" sz="1200" kern="1200" dirty="0">
                          <a:solidFill>
                            <a:schemeClr val="dk1"/>
                          </a:solidFill>
                          <a:latin typeface="华文楷体" panose="02010600040101010101" pitchFamily="2" charset="-122"/>
                          <a:ea typeface="华文楷体" panose="02010600040101010101" pitchFamily="2" charset="-122"/>
                          <a:cs typeface="+mn-cs"/>
                        </a:rPr>
                        <a:t>（</a:t>
                      </a:r>
                      <a:r>
                        <a:rPr lang="en-US" altLang="zh-CN" sz="1200" kern="1200" dirty="0">
                          <a:solidFill>
                            <a:schemeClr val="dk1"/>
                          </a:solidFill>
                          <a:latin typeface="华文楷体" panose="02010600040101010101" pitchFamily="2" charset="-122"/>
                          <a:ea typeface="华文楷体" panose="02010600040101010101" pitchFamily="2" charset="-122"/>
                          <a:cs typeface="+mn-cs"/>
                        </a:rPr>
                        <a:t>2007</a:t>
                      </a:r>
                      <a:r>
                        <a:rPr lang="zh-CN" altLang="en-US" sz="1200" kern="1200" dirty="0">
                          <a:solidFill>
                            <a:schemeClr val="dk1"/>
                          </a:solidFill>
                          <a:latin typeface="华文楷体" panose="02010600040101010101" pitchFamily="2" charset="-122"/>
                          <a:ea typeface="华文楷体" panose="02010600040101010101" pitchFamily="2" charset="-122"/>
                          <a:cs typeface="+mn-cs"/>
                        </a:rPr>
                        <a:t>年度）</a:t>
                      </a:r>
                    </a:p>
                  </a:txBody>
                  <a:tcPr anchor="ctr">
                    <a:solidFill>
                      <a:schemeClr val="bg1">
                        <a:lumMod val="95000"/>
                      </a:schemeClr>
                    </a:solidFill>
                  </a:tcPr>
                </a:tc>
                <a:tc>
                  <a:txBody>
                    <a:bodyPr/>
                    <a:lstStyle/>
                    <a:p>
                      <a:pPr marL="0" algn="ctr" defTabSz="914364" rtl="0" eaLnBrk="1" latinLnBrk="0" hangingPunct="1"/>
                      <a:r>
                        <a:rPr lang="en-US" altLang="zh-CN" sz="1200" kern="1200" dirty="0">
                          <a:effectLst/>
                          <a:latin typeface="华文楷体" panose="02010600040101010101" pitchFamily="2" charset="-122"/>
                          <a:ea typeface="华文楷体" panose="02010600040101010101" pitchFamily="2" charset="-122"/>
                        </a:rPr>
                        <a:t>-</a:t>
                      </a:r>
                    </a:p>
                  </a:txBody>
                  <a:tcPr anchor="ctr">
                    <a:solidFill>
                      <a:schemeClr val="bg1">
                        <a:lumMod val="95000"/>
                      </a:schemeClr>
                    </a:solidFill>
                  </a:tcPr>
                </a:tc>
                <a:tc>
                  <a:txBody>
                    <a:bodyPr/>
                    <a:lstStyle/>
                    <a:p>
                      <a:pPr marL="0" algn="ctr" defTabSz="914364" rtl="0" eaLnBrk="1" latinLnBrk="0" hangingPunct="1"/>
                      <a:r>
                        <a:rPr lang="en-US" altLang="zh-CN" sz="1200" kern="1200" dirty="0">
                          <a:solidFill>
                            <a:schemeClr val="dk1"/>
                          </a:solidFill>
                          <a:effectLst/>
                          <a:latin typeface="华文楷体" panose="02010600040101010101" pitchFamily="2" charset="-122"/>
                          <a:ea typeface="华文楷体" panose="02010600040101010101" pitchFamily="2" charset="-122"/>
                          <a:cs typeface="+mn-cs"/>
                        </a:rPr>
                        <a:t>-</a:t>
                      </a:r>
                      <a:endParaRPr lang="zh-CN" altLang="en-US" sz="1200" kern="1200" dirty="0">
                        <a:solidFill>
                          <a:schemeClr val="dk1"/>
                        </a:solidFill>
                        <a:effectLst/>
                        <a:latin typeface="华文楷体" panose="02010600040101010101" pitchFamily="2" charset="-122"/>
                        <a:ea typeface="华文楷体" panose="02010600040101010101" pitchFamily="2" charset="-122"/>
                        <a:cs typeface="+mn-cs"/>
                      </a:endParaRPr>
                    </a:p>
                  </a:txBody>
                  <a:tcPr anchor="ctr">
                    <a:solidFill>
                      <a:schemeClr val="bg1">
                        <a:lumMod val="95000"/>
                      </a:schemeClr>
                    </a:solidFill>
                  </a:tcPr>
                </a:tc>
                <a:tc>
                  <a:txBody>
                    <a:bodyPr/>
                    <a:lstStyle/>
                    <a:p>
                      <a:pPr algn="ctr"/>
                      <a:r>
                        <a:rPr lang="en-US" altLang="zh-CN" sz="1200" dirty="0">
                          <a:effectLst/>
                          <a:latin typeface="华文楷体" panose="02010600040101010101" pitchFamily="2" charset="-122"/>
                          <a:ea typeface="华文楷体" panose="02010600040101010101" pitchFamily="2" charset="-122"/>
                        </a:rPr>
                        <a:t>14.90%</a:t>
                      </a: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dirty="0">
                          <a:latin typeface="华文楷体" panose="02010600040101010101" pitchFamily="2" charset="-122"/>
                          <a:ea typeface="华文楷体" panose="02010600040101010101" pitchFamily="2" charset="-122"/>
                        </a:rPr>
                        <a:t>8,003.35</a:t>
                      </a:r>
                      <a:r>
                        <a:rPr lang="zh-CN" altLang="en-US" sz="1200" dirty="0">
                          <a:latin typeface="华文楷体" panose="02010600040101010101" pitchFamily="2" charset="-122"/>
                          <a:ea typeface="华文楷体" panose="02010600040101010101" pitchFamily="2" charset="-122"/>
                        </a:rPr>
                        <a:t>万元</a:t>
                      </a: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b="1" dirty="0">
                          <a:solidFill>
                            <a:srgbClr val="C00000"/>
                          </a:solidFill>
                          <a:latin typeface="华文楷体" panose="02010600040101010101" pitchFamily="2" charset="-122"/>
                          <a:ea typeface="华文楷体" panose="02010600040101010101" pitchFamily="2" charset="-122"/>
                        </a:rPr>
                        <a:t>31.30</a:t>
                      </a:r>
                      <a:endParaRPr lang="zh-CN" altLang="en-US" sz="1200" b="1" dirty="0">
                        <a:solidFill>
                          <a:srgbClr val="C00000"/>
                        </a:solidFill>
                        <a:latin typeface="华文楷体" panose="02010600040101010101" pitchFamily="2" charset="-122"/>
                        <a:ea typeface="华文楷体" panose="02010600040101010101" pitchFamily="2" charset="-122"/>
                      </a:endParaRPr>
                    </a:p>
                  </a:txBody>
                  <a:tcPr anchor="ctr">
                    <a:solidFill>
                      <a:schemeClr val="bg1">
                        <a:lumMod val="95000"/>
                      </a:schemeClr>
                    </a:solidFill>
                  </a:tcPr>
                </a:tc>
                <a:extLst>
                  <a:ext uri="{0D108BD9-81ED-4DB2-BD59-A6C34878D82A}">
                    <a16:rowId xmlns="" xmlns:a16="http://schemas.microsoft.com/office/drawing/2014/main" val="10001"/>
                  </a:ext>
                </a:extLst>
              </a:tr>
              <a:tr h="461974">
                <a:tc>
                  <a:txBody>
                    <a:bodyPr/>
                    <a:lstStyle/>
                    <a:p>
                      <a:pPr marL="0" algn="ctr" defTabSz="914364" rtl="0" eaLnBrk="1" latinLnBrk="0" hangingPunct="1"/>
                      <a:r>
                        <a:rPr lang="zh-CN" altLang="en-US" sz="1200" kern="1200" dirty="0">
                          <a:latin typeface="华文楷体" panose="02010600040101010101" pitchFamily="2" charset="-122"/>
                          <a:ea typeface="华文楷体" panose="02010600040101010101" pitchFamily="2" charset="-122"/>
                        </a:rPr>
                        <a:t>第一</a:t>
                      </a:r>
                      <a:r>
                        <a:rPr lang="zh-CN" altLang="en-US" sz="1200" kern="1200" dirty="0" smtClean="0">
                          <a:latin typeface="华文楷体" panose="02010600040101010101" pitchFamily="2" charset="-122"/>
                          <a:ea typeface="华文楷体" panose="02010600040101010101" pitchFamily="2" charset="-122"/>
                        </a:rPr>
                        <a:t>个</a:t>
                      </a:r>
                      <a:endParaRPr lang="en-US" altLang="zh-CN" sz="1200" kern="1200" dirty="0" smtClean="0">
                        <a:latin typeface="华文楷体" panose="02010600040101010101" pitchFamily="2" charset="-122"/>
                        <a:ea typeface="华文楷体" panose="02010600040101010101" pitchFamily="2" charset="-122"/>
                      </a:endParaRPr>
                    </a:p>
                    <a:p>
                      <a:pPr marL="0" algn="ctr" defTabSz="914364" rtl="0" eaLnBrk="1" latinLnBrk="0" hangingPunct="1"/>
                      <a:r>
                        <a:rPr lang="zh-CN" altLang="en-US" sz="1200" kern="1200" dirty="0" smtClean="0">
                          <a:latin typeface="华文楷体" panose="02010600040101010101" pitchFamily="2" charset="-122"/>
                          <a:ea typeface="华文楷体" panose="02010600040101010101" pitchFamily="2" charset="-122"/>
                        </a:rPr>
                        <a:t>行</a:t>
                      </a:r>
                      <a:r>
                        <a:rPr lang="zh-CN" altLang="en-US" sz="1200" kern="1200" dirty="0">
                          <a:latin typeface="华文楷体" panose="02010600040101010101" pitchFamily="2" charset="-122"/>
                          <a:ea typeface="华文楷体" panose="02010600040101010101" pitchFamily="2" charset="-122"/>
                        </a:rPr>
                        <a:t>权期</a:t>
                      </a:r>
                      <a:endParaRPr lang="en-US" altLang="zh-CN" sz="1200" kern="1200" dirty="0">
                        <a:latin typeface="华文楷体" panose="02010600040101010101" pitchFamily="2" charset="-122"/>
                        <a:ea typeface="华文楷体" panose="02010600040101010101" pitchFamily="2" charset="-122"/>
                      </a:endParaRPr>
                    </a:p>
                    <a:p>
                      <a:pPr marL="0" algn="ctr" defTabSz="914364" rtl="0" eaLnBrk="1" latinLnBrk="0" hangingPunct="1"/>
                      <a:r>
                        <a:rPr lang="zh-CN" altLang="en-US" sz="1200" kern="1200" dirty="0">
                          <a:solidFill>
                            <a:schemeClr val="dk1"/>
                          </a:solidFill>
                          <a:latin typeface="华文楷体" panose="02010600040101010101" pitchFamily="2" charset="-122"/>
                          <a:ea typeface="华文楷体" panose="02010600040101010101" pitchFamily="2" charset="-122"/>
                          <a:cs typeface="+mn-cs"/>
                        </a:rPr>
                        <a:t>（</a:t>
                      </a:r>
                      <a:r>
                        <a:rPr lang="en-US" altLang="zh-CN" sz="1200" kern="1200" dirty="0">
                          <a:solidFill>
                            <a:schemeClr val="dk1"/>
                          </a:solidFill>
                          <a:latin typeface="华文楷体" panose="02010600040101010101" pitchFamily="2" charset="-122"/>
                          <a:ea typeface="华文楷体" panose="02010600040101010101" pitchFamily="2" charset="-122"/>
                          <a:cs typeface="+mn-cs"/>
                        </a:rPr>
                        <a:t>2008</a:t>
                      </a:r>
                      <a:r>
                        <a:rPr lang="zh-CN" altLang="en-US" sz="1200" kern="1200" dirty="0">
                          <a:solidFill>
                            <a:schemeClr val="dk1"/>
                          </a:solidFill>
                          <a:latin typeface="华文楷体" panose="02010600040101010101" pitchFamily="2" charset="-122"/>
                          <a:ea typeface="华文楷体" panose="02010600040101010101" pitchFamily="2" charset="-122"/>
                          <a:cs typeface="+mn-cs"/>
                        </a:rPr>
                        <a:t>年度）</a:t>
                      </a:r>
                    </a:p>
                  </a:txBody>
                  <a:tcPr anchor="ctr">
                    <a:solidFill>
                      <a:schemeClr val="bg1">
                        <a:lumMod val="95000"/>
                      </a:schemeClr>
                    </a:solidFill>
                  </a:tcPr>
                </a:tc>
                <a:tc>
                  <a:txBody>
                    <a:bodyPr/>
                    <a:lstStyle/>
                    <a:p>
                      <a:pPr marL="0" algn="ctr" defTabSz="914364" rtl="0" eaLnBrk="1" latinLnBrk="0" hangingPunct="1"/>
                      <a:r>
                        <a:rPr lang="zh-CN" altLang="en-US" sz="1200" kern="1200" dirty="0">
                          <a:effectLst/>
                          <a:latin typeface="华文楷体" panose="02010600040101010101" pitchFamily="2" charset="-122"/>
                          <a:ea typeface="华文楷体" panose="02010600040101010101" pitchFamily="2" charset="-122"/>
                        </a:rPr>
                        <a:t>不低于</a:t>
                      </a:r>
                      <a:r>
                        <a:rPr lang="en-US" altLang="zh-CN" sz="1200" kern="1200" dirty="0">
                          <a:effectLst/>
                          <a:latin typeface="华文楷体" panose="02010600040101010101" pitchFamily="2" charset="-122"/>
                          <a:ea typeface="华文楷体" panose="02010600040101010101" pitchFamily="2" charset="-122"/>
                        </a:rPr>
                        <a:t>10</a:t>
                      </a:r>
                      <a:r>
                        <a:rPr lang="zh-CN" altLang="en-US" sz="1200" kern="1200" dirty="0">
                          <a:effectLst/>
                          <a:latin typeface="华文楷体" panose="02010600040101010101" pitchFamily="2" charset="-122"/>
                          <a:ea typeface="华文楷体" panose="02010600040101010101" pitchFamily="2" charset="-122"/>
                        </a:rPr>
                        <a:t>％</a:t>
                      </a:r>
                      <a:endParaRPr lang="en-US" altLang="zh-CN" sz="1200" kern="1200" dirty="0">
                        <a:effectLst/>
                        <a:latin typeface="华文楷体" panose="02010600040101010101" pitchFamily="2" charset="-122"/>
                        <a:ea typeface="华文楷体" panose="02010600040101010101" pitchFamily="2" charset="-122"/>
                      </a:endParaRP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zh-CN" altLang="en-US" sz="1200" kern="1200" dirty="0">
                          <a:effectLst/>
                          <a:latin typeface="华文楷体" panose="02010600040101010101" pitchFamily="2" charset="-122"/>
                          <a:ea typeface="华文楷体" panose="02010600040101010101" pitchFamily="2" charset="-122"/>
                        </a:rPr>
                        <a:t>不低于</a:t>
                      </a:r>
                      <a:r>
                        <a:rPr lang="en-US" altLang="zh-CN" sz="1200" kern="1200" dirty="0">
                          <a:effectLst/>
                          <a:latin typeface="华文楷体" panose="02010600040101010101" pitchFamily="2" charset="-122"/>
                          <a:ea typeface="华文楷体" panose="02010600040101010101" pitchFamily="2" charset="-122"/>
                        </a:rPr>
                        <a:t>15.90%</a:t>
                      </a:r>
                      <a:r>
                        <a:rPr lang="zh-CN" altLang="en-US" sz="1200" kern="1200" dirty="0">
                          <a:effectLst/>
                          <a:latin typeface="华文楷体" panose="02010600040101010101" pitchFamily="2" charset="-122"/>
                          <a:ea typeface="华文楷体" panose="02010600040101010101" pitchFamily="2" charset="-122"/>
                        </a:rPr>
                        <a:t>，（</a:t>
                      </a:r>
                      <a:r>
                        <a:rPr lang="en-US" altLang="zh-CN" sz="1200" kern="1200" dirty="0">
                          <a:effectLst/>
                          <a:latin typeface="华文楷体" panose="02010600040101010101" pitchFamily="2" charset="-122"/>
                          <a:ea typeface="华文楷体" panose="02010600040101010101" pitchFamily="2" charset="-122"/>
                        </a:rPr>
                        <a:t>9,275.56</a:t>
                      </a:r>
                      <a:r>
                        <a:rPr lang="zh-CN" altLang="en-US" sz="1200" kern="1200" dirty="0">
                          <a:effectLst/>
                          <a:latin typeface="华文楷体" panose="02010600040101010101" pitchFamily="2" charset="-122"/>
                          <a:ea typeface="华文楷体" panose="02010600040101010101" pitchFamily="2" charset="-122"/>
                        </a:rPr>
                        <a:t>万元）</a:t>
                      </a:r>
                      <a:endParaRPr lang="zh-CN" altLang="en-US" sz="1200" kern="1200" dirty="0">
                        <a:solidFill>
                          <a:schemeClr val="dk1"/>
                        </a:solidFill>
                        <a:effectLst/>
                        <a:latin typeface="华文楷体" panose="02010600040101010101" pitchFamily="2" charset="-122"/>
                        <a:ea typeface="华文楷体" panose="02010600040101010101" pitchFamily="2" charset="-122"/>
                        <a:cs typeface="+mn-cs"/>
                      </a:endParaRPr>
                    </a:p>
                  </a:txBody>
                  <a:tcPr anchor="ctr">
                    <a:solidFill>
                      <a:schemeClr val="bg1">
                        <a:lumMod val="95000"/>
                      </a:schemeClr>
                    </a:solidFill>
                  </a:tcPr>
                </a:tc>
                <a:tc>
                  <a:txBody>
                    <a:bodyPr/>
                    <a:lstStyle/>
                    <a:p>
                      <a:pPr algn="ctr"/>
                      <a:r>
                        <a:rPr lang="en-US" altLang="zh-CN" sz="1200" dirty="0">
                          <a:effectLst/>
                          <a:latin typeface="华文楷体" panose="02010600040101010101" pitchFamily="2" charset="-122"/>
                          <a:ea typeface="华文楷体" panose="02010600040101010101" pitchFamily="2" charset="-122"/>
                        </a:rPr>
                        <a:t>20.95%</a:t>
                      </a: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dirty="0">
                          <a:effectLst/>
                          <a:latin typeface="华文楷体" panose="02010600040101010101" pitchFamily="2" charset="-122"/>
                          <a:ea typeface="华文楷体" panose="02010600040101010101" pitchFamily="2" charset="-122"/>
                        </a:rPr>
                        <a:t>12,290.50</a:t>
                      </a:r>
                      <a:r>
                        <a:rPr lang="zh-CN" altLang="en-US" sz="1200" dirty="0">
                          <a:effectLst/>
                          <a:latin typeface="华文楷体" panose="02010600040101010101" pitchFamily="2" charset="-122"/>
                          <a:ea typeface="华文楷体" panose="02010600040101010101" pitchFamily="2" charset="-122"/>
                        </a:rPr>
                        <a:t>万元；增长率为</a:t>
                      </a:r>
                      <a:r>
                        <a:rPr lang="en-US" altLang="zh-CN" sz="1200" dirty="0">
                          <a:effectLst/>
                          <a:latin typeface="华文楷体" panose="02010600040101010101" pitchFamily="2" charset="-122"/>
                          <a:ea typeface="华文楷体" panose="02010600040101010101" pitchFamily="2" charset="-122"/>
                        </a:rPr>
                        <a:t>53.57%</a:t>
                      </a:r>
                      <a:r>
                        <a:rPr lang="zh-CN" altLang="en-US" sz="1200" dirty="0">
                          <a:effectLst/>
                          <a:latin typeface="华文楷体" panose="02010600040101010101" pitchFamily="2" charset="-122"/>
                          <a:ea typeface="华文楷体" panose="02010600040101010101" pitchFamily="2" charset="-122"/>
                        </a:rPr>
                        <a:t>，满足条件。</a:t>
                      </a:r>
                      <a:endParaRPr lang="zh-CN" altLang="en-US" sz="1200" dirty="0">
                        <a:latin typeface="华文楷体" panose="02010600040101010101" pitchFamily="2" charset="-122"/>
                        <a:ea typeface="华文楷体" panose="02010600040101010101" pitchFamily="2" charset="-122"/>
                      </a:endParaRP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b="1" dirty="0">
                          <a:solidFill>
                            <a:srgbClr val="C00000"/>
                          </a:solidFill>
                          <a:latin typeface="华文楷体" panose="02010600040101010101" pitchFamily="2" charset="-122"/>
                          <a:ea typeface="华文楷体" panose="02010600040101010101" pitchFamily="2" charset="-122"/>
                        </a:rPr>
                        <a:t>68.83</a:t>
                      </a:r>
                      <a:endParaRPr lang="zh-CN" altLang="en-US" sz="1200" b="1" dirty="0">
                        <a:solidFill>
                          <a:srgbClr val="C00000"/>
                        </a:solidFill>
                        <a:latin typeface="华文楷体" panose="02010600040101010101" pitchFamily="2" charset="-122"/>
                        <a:ea typeface="华文楷体" panose="02010600040101010101" pitchFamily="2" charset="-122"/>
                      </a:endParaRPr>
                    </a:p>
                  </a:txBody>
                  <a:tcPr anchor="ctr">
                    <a:solidFill>
                      <a:schemeClr val="bg1">
                        <a:lumMod val="95000"/>
                      </a:schemeClr>
                    </a:solidFill>
                  </a:tcPr>
                </a:tc>
                <a:extLst>
                  <a:ext uri="{0D108BD9-81ED-4DB2-BD59-A6C34878D82A}">
                    <a16:rowId xmlns="" xmlns:a16="http://schemas.microsoft.com/office/drawing/2014/main" val="10002"/>
                  </a:ext>
                </a:extLst>
              </a:tr>
              <a:tr h="461974">
                <a:tc>
                  <a:txBody>
                    <a:bodyPr/>
                    <a:lstStyle/>
                    <a:p>
                      <a:pPr marL="0" algn="ctr" defTabSz="914364" rtl="0" eaLnBrk="1" latinLnBrk="0" hangingPunct="1"/>
                      <a:r>
                        <a:rPr lang="zh-CN" altLang="en-US" sz="1200" kern="1200" dirty="0">
                          <a:latin typeface="华文楷体" panose="02010600040101010101" pitchFamily="2" charset="-122"/>
                          <a:ea typeface="华文楷体" panose="02010600040101010101" pitchFamily="2" charset="-122"/>
                        </a:rPr>
                        <a:t>第二</a:t>
                      </a:r>
                      <a:r>
                        <a:rPr lang="zh-CN" altLang="en-US" sz="1200" kern="1200" dirty="0" smtClean="0">
                          <a:latin typeface="华文楷体" panose="02010600040101010101" pitchFamily="2" charset="-122"/>
                          <a:ea typeface="华文楷体" panose="02010600040101010101" pitchFamily="2" charset="-122"/>
                        </a:rPr>
                        <a:t>个</a:t>
                      </a:r>
                      <a:endParaRPr lang="en-US" altLang="zh-CN" sz="1200" kern="1200" dirty="0" smtClean="0">
                        <a:latin typeface="华文楷体" panose="02010600040101010101" pitchFamily="2" charset="-122"/>
                        <a:ea typeface="华文楷体" panose="02010600040101010101" pitchFamily="2" charset="-122"/>
                      </a:endParaRPr>
                    </a:p>
                    <a:p>
                      <a:pPr marL="0" algn="ctr" defTabSz="914364" rtl="0" eaLnBrk="1" latinLnBrk="0" hangingPunct="1"/>
                      <a:r>
                        <a:rPr lang="zh-CN" altLang="en-US" sz="1200" kern="1200" dirty="0" smtClean="0">
                          <a:latin typeface="华文楷体" panose="02010600040101010101" pitchFamily="2" charset="-122"/>
                          <a:ea typeface="华文楷体" panose="02010600040101010101" pitchFamily="2" charset="-122"/>
                        </a:rPr>
                        <a:t>行</a:t>
                      </a:r>
                      <a:r>
                        <a:rPr lang="zh-CN" altLang="en-US" sz="1200" kern="1200" dirty="0">
                          <a:latin typeface="华文楷体" panose="02010600040101010101" pitchFamily="2" charset="-122"/>
                          <a:ea typeface="华文楷体" panose="02010600040101010101" pitchFamily="2" charset="-122"/>
                        </a:rPr>
                        <a:t>权期</a:t>
                      </a:r>
                      <a:endParaRPr lang="en-US" altLang="zh-CN" sz="1200" kern="1200" dirty="0">
                        <a:latin typeface="华文楷体" panose="02010600040101010101" pitchFamily="2" charset="-122"/>
                        <a:ea typeface="华文楷体" panose="02010600040101010101" pitchFamily="2" charset="-122"/>
                      </a:endParaRPr>
                    </a:p>
                    <a:p>
                      <a:pPr marL="0" algn="ctr" defTabSz="914364" rtl="0" eaLnBrk="1" latinLnBrk="0" hangingPunct="1"/>
                      <a:r>
                        <a:rPr lang="zh-CN" altLang="en-US" sz="1200" kern="1200" dirty="0">
                          <a:solidFill>
                            <a:schemeClr val="dk1"/>
                          </a:solidFill>
                          <a:latin typeface="华文楷体" panose="02010600040101010101" pitchFamily="2" charset="-122"/>
                          <a:ea typeface="华文楷体" panose="02010600040101010101" pitchFamily="2" charset="-122"/>
                          <a:cs typeface="+mn-cs"/>
                        </a:rPr>
                        <a:t>（</a:t>
                      </a:r>
                      <a:r>
                        <a:rPr lang="en-US" altLang="zh-CN" sz="1200" kern="1200" dirty="0">
                          <a:solidFill>
                            <a:schemeClr val="dk1"/>
                          </a:solidFill>
                          <a:latin typeface="华文楷体" panose="02010600040101010101" pitchFamily="2" charset="-122"/>
                          <a:ea typeface="华文楷体" panose="02010600040101010101" pitchFamily="2" charset="-122"/>
                          <a:cs typeface="+mn-cs"/>
                        </a:rPr>
                        <a:t>2009</a:t>
                      </a:r>
                      <a:r>
                        <a:rPr lang="zh-CN" altLang="en-US" sz="1200" kern="1200" dirty="0">
                          <a:solidFill>
                            <a:schemeClr val="dk1"/>
                          </a:solidFill>
                          <a:latin typeface="华文楷体" panose="02010600040101010101" pitchFamily="2" charset="-122"/>
                          <a:ea typeface="华文楷体" panose="02010600040101010101" pitchFamily="2" charset="-122"/>
                          <a:cs typeface="+mn-cs"/>
                        </a:rPr>
                        <a:t>年度）</a:t>
                      </a:r>
                    </a:p>
                  </a:txBody>
                  <a:tcPr anchor="ctr">
                    <a:solidFill>
                      <a:schemeClr val="bg1">
                        <a:lumMod val="95000"/>
                      </a:schemeClr>
                    </a:solidFill>
                  </a:tcPr>
                </a:tc>
                <a:tc>
                  <a:txBody>
                    <a:bodyPr/>
                    <a:lstStyle/>
                    <a:p>
                      <a:pPr algn="ctr"/>
                      <a:r>
                        <a:rPr lang="zh-CN" altLang="en-US" sz="1200" dirty="0">
                          <a:effectLst/>
                          <a:latin typeface="华文楷体" panose="02010600040101010101" pitchFamily="2" charset="-122"/>
                          <a:ea typeface="华文楷体" panose="02010600040101010101" pitchFamily="2" charset="-122"/>
                        </a:rPr>
                        <a:t>不低于</a:t>
                      </a:r>
                      <a:r>
                        <a:rPr lang="en-US" altLang="zh-CN" sz="1200" dirty="0">
                          <a:effectLst/>
                          <a:latin typeface="华文楷体" panose="02010600040101010101" pitchFamily="2" charset="-122"/>
                          <a:ea typeface="华文楷体" panose="02010600040101010101" pitchFamily="2" charset="-122"/>
                        </a:rPr>
                        <a:t>10</a:t>
                      </a:r>
                      <a:r>
                        <a:rPr lang="zh-CN" altLang="en-US" sz="1200" dirty="0">
                          <a:effectLst/>
                          <a:latin typeface="华文楷体" panose="02010600040101010101" pitchFamily="2" charset="-122"/>
                          <a:ea typeface="华文楷体" panose="02010600040101010101" pitchFamily="2" charset="-122"/>
                        </a:rPr>
                        <a:t>％</a:t>
                      </a:r>
                      <a:endParaRPr lang="en-US" altLang="zh-CN" sz="1200" dirty="0">
                        <a:effectLst/>
                        <a:latin typeface="华文楷体" panose="02010600040101010101" pitchFamily="2" charset="-122"/>
                        <a:ea typeface="华文楷体" panose="02010600040101010101" pitchFamily="2" charset="-122"/>
                      </a:endParaRPr>
                    </a:p>
                  </a:txBody>
                  <a:tcPr anchor="ctr">
                    <a:solidFill>
                      <a:schemeClr val="bg1">
                        <a:lumMod val="95000"/>
                      </a:schemeClr>
                    </a:solidFill>
                  </a:tcPr>
                </a:tc>
                <a:tc>
                  <a:txBody>
                    <a:bodyPr/>
                    <a:lstStyle/>
                    <a:p>
                      <a:pPr algn="ctr"/>
                      <a:r>
                        <a:rPr lang="zh-CN" altLang="en-US" sz="1200" dirty="0">
                          <a:effectLst/>
                          <a:latin typeface="华文楷体" panose="02010600040101010101" pitchFamily="2" charset="-122"/>
                          <a:ea typeface="华文楷体" panose="02010600040101010101" pitchFamily="2" charset="-122"/>
                        </a:rPr>
                        <a:t>不低于</a:t>
                      </a:r>
                      <a:r>
                        <a:rPr lang="en-US" altLang="zh-CN" sz="1200" dirty="0">
                          <a:effectLst/>
                          <a:latin typeface="华文楷体" panose="02010600040101010101" pitchFamily="2" charset="-122"/>
                          <a:ea typeface="华文楷体" panose="02010600040101010101" pitchFamily="2" charset="-122"/>
                        </a:rPr>
                        <a:t>26.43%</a:t>
                      </a:r>
                      <a:r>
                        <a:rPr lang="zh-CN" altLang="en-US" sz="1200" dirty="0">
                          <a:effectLst/>
                          <a:latin typeface="华文楷体" panose="02010600040101010101" pitchFamily="2" charset="-122"/>
                          <a:ea typeface="华文楷体" panose="02010600040101010101" pitchFamily="2" charset="-122"/>
                        </a:rPr>
                        <a:t>，（</a:t>
                      </a:r>
                      <a:r>
                        <a:rPr lang="en-US" altLang="zh-CN" sz="1200" dirty="0">
                          <a:effectLst/>
                          <a:latin typeface="华文楷体" panose="02010600040101010101" pitchFamily="2" charset="-122"/>
                          <a:ea typeface="华文楷体" panose="02010600040101010101" pitchFamily="2" charset="-122"/>
                        </a:rPr>
                        <a:t>10,118.79</a:t>
                      </a:r>
                      <a:r>
                        <a:rPr lang="zh-CN" altLang="en-US" sz="1200" dirty="0">
                          <a:effectLst/>
                          <a:latin typeface="华文楷体" panose="02010600040101010101" pitchFamily="2" charset="-122"/>
                          <a:ea typeface="华文楷体" panose="02010600040101010101" pitchFamily="2" charset="-122"/>
                        </a:rPr>
                        <a:t>万元）</a:t>
                      </a:r>
                      <a:endParaRPr lang="zh-CN" altLang="en-US" sz="1200" dirty="0">
                        <a:latin typeface="华文楷体" panose="02010600040101010101" pitchFamily="2" charset="-122"/>
                        <a:ea typeface="华文楷体" panose="02010600040101010101" pitchFamily="2" charset="-122"/>
                      </a:endParaRPr>
                    </a:p>
                  </a:txBody>
                  <a:tcPr anchor="ctr">
                    <a:solidFill>
                      <a:schemeClr val="bg1">
                        <a:lumMod val="95000"/>
                      </a:schemeClr>
                    </a:solidFill>
                  </a:tcPr>
                </a:tc>
                <a:tc>
                  <a:txBody>
                    <a:bodyPr/>
                    <a:lstStyle/>
                    <a:p>
                      <a:pPr algn="ctr"/>
                      <a:r>
                        <a:rPr lang="en-US" altLang="zh-CN" sz="1200" dirty="0">
                          <a:effectLst/>
                          <a:latin typeface="华文楷体" panose="02010600040101010101" pitchFamily="2" charset="-122"/>
                          <a:ea typeface="华文楷体" panose="02010600040101010101" pitchFamily="2" charset="-122"/>
                        </a:rPr>
                        <a:t>24.31%</a:t>
                      </a: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dirty="0">
                          <a:effectLst/>
                          <a:latin typeface="华文楷体" panose="02010600040101010101" pitchFamily="2" charset="-122"/>
                          <a:ea typeface="华文楷体" panose="02010600040101010101" pitchFamily="2" charset="-122"/>
                        </a:rPr>
                        <a:t>17,744.29</a:t>
                      </a:r>
                      <a:r>
                        <a:rPr lang="zh-CN" altLang="en-US" sz="1200" dirty="0">
                          <a:effectLst/>
                          <a:latin typeface="华文楷体" panose="02010600040101010101" pitchFamily="2" charset="-122"/>
                          <a:ea typeface="华文楷体" panose="02010600040101010101" pitchFamily="2" charset="-122"/>
                        </a:rPr>
                        <a:t>万元；增长率为</a:t>
                      </a:r>
                      <a:r>
                        <a:rPr lang="en-US" altLang="zh-CN" sz="1200" dirty="0">
                          <a:effectLst/>
                          <a:latin typeface="华文楷体" panose="02010600040101010101" pitchFamily="2" charset="-122"/>
                          <a:ea typeface="华文楷体" panose="02010600040101010101" pitchFamily="2" charset="-122"/>
                        </a:rPr>
                        <a:t>121.71%</a:t>
                      </a:r>
                      <a:r>
                        <a:rPr lang="zh-CN" altLang="en-US" sz="1200" dirty="0">
                          <a:effectLst/>
                          <a:latin typeface="华文楷体" panose="02010600040101010101" pitchFamily="2" charset="-122"/>
                          <a:ea typeface="华文楷体" panose="02010600040101010101" pitchFamily="2" charset="-122"/>
                        </a:rPr>
                        <a:t>，满足条件。</a:t>
                      </a:r>
                      <a:endParaRPr lang="zh-CN" altLang="en-US" sz="1200" dirty="0">
                        <a:latin typeface="华文楷体" panose="02010600040101010101" pitchFamily="2" charset="-122"/>
                        <a:ea typeface="华文楷体" panose="02010600040101010101" pitchFamily="2" charset="-122"/>
                      </a:endParaRP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b="1" kern="1200" dirty="0">
                          <a:solidFill>
                            <a:srgbClr val="C00000"/>
                          </a:solidFill>
                          <a:latin typeface="华文楷体" panose="02010600040101010101" pitchFamily="2" charset="-122"/>
                          <a:ea typeface="华文楷体" panose="02010600040101010101" pitchFamily="2" charset="-122"/>
                          <a:cs typeface="+mn-cs"/>
                        </a:rPr>
                        <a:t>76.73</a:t>
                      </a:r>
                      <a:endParaRPr lang="zh-CN" altLang="en-US" sz="1200" b="1" kern="1200" dirty="0">
                        <a:solidFill>
                          <a:srgbClr val="C00000"/>
                        </a:solidFill>
                        <a:latin typeface="华文楷体" panose="02010600040101010101" pitchFamily="2" charset="-122"/>
                        <a:ea typeface="华文楷体" panose="02010600040101010101" pitchFamily="2" charset="-122"/>
                        <a:cs typeface="+mn-cs"/>
                      </a:endParaRPr>
                    </a:p>
                  </a:txBody>
                  <a:tcPr anchor="ctr">
                    <a:solidFill>
                      <a:schemeClr val="bg1">
                        <a:lumMod val="95000"/>
                      </a:schemeClr>
                    </a:solidFill>
                  </a:tcPr>
                </a:tc>
                <a:extLst>
                  <a:ext uri="{0D108BD9-81ED-4DB2-BD59-A6C34878D82A}">
                    <a16:rowId xmlns="" xmlns:a16="http://schemas.microsoft.com/office/drawing/2014/main" val="10003"/>
                  </a:ext>
                </a:extLst>
              </a:tr>
              <a:tr h="461974">
                <a:tc>
                  <a:txBody>
                    <a:bodyPr/>
                    <a:lstStyle/>
                    <a:p>
                      <a:pPr algn="ctr"/>
                      <a:r>
                        <a:rPr lang="zh-CN" altLang="en-US" sz="1200" dirty="0">
                          <a:latin typeface="华文楷体" panose="02010600040101010101" pitchFamily="2" charset="-122"/>
                          <a:ea typeface="华文楷体" panose="02010600040101010101" pitchFamily="2" charset="-122"/>
                        </a:rPr>
                        <a:t>第三</a:t>
                      </a:r>
                      <a:r>
                        <a:rPr lang="zh-CN" altLang="en-US" sz="1200" dirty="0" smtClean="0">
                          <a:latin typeface="华文楷体" panose="02010600040101010101" pitchFamily="2" charset="-122"/>
                          <a:ea typeface="华文楷体" panose="02010600040101010101" pitchFamily="2" charset="-122"/>
                        </a:rPr>
                        <a:t>个</a:t>
                      </a:r>
                      <a:endParaRPr lang="en-US" altLang="zh-CN" sz="1200" dirty="0" smtClean="0">
                        <a:latin typeface="华文楷体" panose="02010600040101010101" pitchFamily="2" charset="-122"/>
                        <a:ea typeface="华文楷体" panose="02010600040101010101" pitchFamily="2" charset="-122"/>
                      </a:endParaRPr>
                    </a:p>
                    <a:p>
                      <a:pPr algn="ctr"/>
                      <a:r>
                        <a:rPr lang="zh-CN" altLang="en-US" sz="1200" dirty="0" smtClean="0">
                          <a:latin typeface="华文楷体" panose="02010600040101010101" pitchFamily="2" charset="-122"/>
                          <a:ea typeface="华文楷体" panose="02010600040101010101" pitchFamily="2" charset="-122"/>
                        </a:rPr>
                        <a:t>行</a:t>
                      </a:r>
                      <a:r>
                        <a:rPr lang="zh-CN" altLang="en-US" sz="1200" dirty="0">
                          <a:latin typeface="华文楷体" panose="02010600040101010101" pitchFamily="2" charset="-122"/>
                          <a:ea typeface="华文楷体" panose="02010600040101010101" pitchFamily="2" charset="-122"/>
                        </a:rPr>
                        <a:t>权期</a:t>
                      </a:r>
                      <a:endParaRPr lang="en-US" altLang="zh-CN" sz="1200" dirty="0">
                        <a:latin typeface="华文楷体" panose="02010600040101010101" pitchFamily="2" charset="-122"/>
                        <a:ea typeface="华文楷体" panose="02010600040101010101" pitchFamily="2" charset="-122"/>
                      </a:endParaRPr>
                    </a:p>
                    <a:p>
                      <a:pPr algn="ctr"/>
                      <a:r>
                        <a:rPr lang="zh-CN" altLang="en-US" sz="1200" dirty="0">
                          <a:latin typeface="华文楷体" panose="02010600040101010101" pitchFamily="2" charset="-122"/>
                          <a:ea typeface="华文楷体" panose="02010600040101010101" pitchFamily="2" charset="-122"/>
                        </a:rPr>
                        <a:t>（</a:t>
                      </a:r>
                      <a:r>
                        <a:rPr lang="en-US" altLang="zh-CN" sz="1200" dirty="0">
                          <a:latin typeface="华文楷体" panose="02010600040101010101" pitchFamily="2" charset="-122"/>
                          <a:ea typeface="华文楷体" panose="02010600040101010101" pitchFamily="2" charset="-122"/>
                        </a:rPr>
                        <a:t>2010</a:t>
                      </a:r>
                      <a:r>
                        <a:rPr lang="zh-CN" altLang="en-US" sz="1200" dirty="0">
                          <a:latin typeface="华文楷体" panose="02010600040101010101" pitchFamily="2" charset="-122"/>
                          <a:ea typeface="华文楷体" panose="02010600040101010101" pitchFamily="2" charset="-122"/>
                        </a:rPr>
                        <a:t>年度）</a:t>
                      </a: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zh-CN" altLang="en-US" sz="1200" kern="1200" dirty="0">
                          <a:solidFill>
                            <a:schemeClr val="dk1"/>
                          </a:solidFill>
                          <a:effectLst/>
                          <a:latin typeface="华文楷体" panose="02010600040101010101" pitchFamily="2" charset="-122"/>
                          <a:ea typeface="华文楷体" panose="02010600040101010101" pitchFamily="2" charset="-122"/>
                          <a:cs typeface="+mn-cs"/>
                        </a:rPr>
                        <a:t>不低于</a:t>
                      </a:r>
                      <a:r>
                        <a:rPr lang="en-US" altLang="zh-CN" sz="1200" kern="1200" dirty="0">
                          <a:solidFill>
                            <a:schemeClr val="dk1"/>
                          </a:solidFill>
                          <a:effectLst/>
                          <a:latin typeface="华文楷体" panose="02010600040101010101" pitchFamily="2" charset="-122"/>
                          <a:ea typeface="华文楷体" panose="02010600040101010101" pitchFamily="2" charset="-122"/>
                          <a:cs typeface="+mn-cs"/>
                        </a:rPr>
                        <a:t>10</a:t>
                      </a:r>
                      <a:r>
                        <a:rPr lang="zh-CN" altLang="en-US" sz="1200" kern="1200" dirty="0" smtClean="0">
                          <a:solidFill>
                            <a:schemeClr val="dk1"/>
                          </a:solidFill>
                          <a:effectLst/>
                          <a:latin typeface="华文楷体" panose="02010600040101010101" pitchFamily="2" charset="-122"/>
                          <a:ea typeface="华文楷体" panose="02010600040101010101" pitchFamily="2" charset="-122"/>
                          <a:cs typeface="+mn-cs"/>
                        </a:rPr>
                        <a:t>％</a:t>
                      </a:r>
                      <a:endParaRPr lang="en-US" altLang="zh-CN" sz="1200" kern="1200" dirty="0">
                        <a:solidFill>
                          <a:schemeClr val="dk1"/>
                        </a:solidFill>
                        <a:effectLst/>
                        <a:latin typeface="华文楷体" panose="02010600040101010101" pitchFamily="2" charset="-122"/>
                        <a:ea typeface="华文楷体" panose="02010600040101010101" pitchFamily="2" charset="-122"/>
                        <a:cs typeface="+mn-cs"/>
                      </a:endParaRPr>
                    </a:p>
                  </a:txBody>
                  <a:tcPr anchor="ctr">
                    <a:solidFill>
                      <a:schemeClr val="bg1">
                        <a:lumMod val="95000"/>
                      </a:schemeClr>
                    </a:solidFill>
                  </a:tcPr>
                </a:tc>
                <a:tc>
                  <a:txBody>
                    <a:bodyPr/>
                    <a:lstStyle/>
                    <a:p>
                      <a:pPr algn="ctr"/>
                      <a:r>
                        <a:rPr lang="zh-CN" altLang="en-US" sz="1200" dirty="0">
                          <a:effectLst/>
                          <a:latin typeface="华文楷体" panose="02010600040101010101" pitchFamily="2" charset="-122"/>
                          <a:ea typeface="华文楷体" panose="02010600040101010101" pitchFamily="2" charset="-122"/>
                        </a:rPr>
                        <a:t>不低于</a:t>
                      </a:r>
                      <a:r>
                        <a:rPr lang="en-US" altLang="zh-CN" sz="1200" dirty="0">
                          <a:effectLst/>
                          <a:latin typeface="华文楷体" panose="02010600040101010101" pitchFamily="2" charset="-122"/>
                          <a:ea typeface="华文楷体" panose="02010600040101010101" pitchFamily="2" charset="-122"/>
                        </a:rPr>
                        <a:t>36.97%</a:t>
                      </a:r>
                      <a:r>
                        <a:rPr lang="zh-CN" altLang="en-US" sz="1200" dirty="0">
                          <a:effectLst/>
                          <a:latin typeface="华文楷体" panose="02010600040101010101" pitchFamily="2" charset="-122"/>
                          <a:ea typeface="华文楷体" panose="02010600040101010101" pitchFamily="2" charset="-122"/>
                        </a:rPr>
                        <a:t>，（</a:t>
                      </a:r>
                      <a:r>
                        <a:rPr lang="en-US" altLang="zh-CN" sz="1200" dirty="0">
                          <a:effectLst/>
                          <a:latin typeface="华文楷体" panose="02010600040101010101" pitchFamily="2" charset="-122"/>
                          <a:ea typeface="华文楷体" panose="02010600040101010101" pitchFamily="2" charset="-122"/>
                        </a:rPr>
                        <a:t>10,962.03</a:t>
                      </a:r>
                      <a:r>
                        <a:rPr lang="zh-CN" altLang="en-US" sz="1200" dirty="0">
                          <a:effectLst/>
                          <a:latin typeface="华文楷体" panose="02010600040101010101" pitchFamily="2" charset="-122"/>
                          <a:ea typeface="华文楷体" panose="02010600040101010101" pitchFamily="2" charset="-122"/>
                        </a:rPr>
                        <a:t>万元）</a:t>
                      </a:r>
                      <a:endParaRPr lang="zh-CN" altLang="en-US" sz="1200" dirty="0">
                        <a:latin typeface="华文楷体" panose="02010600040101010101" pitchFamily="2" charset="-122"/>
                        <a:ea typeface="华文楷体" panose="02010600040101010101" pitchFamily="2" charset="-122"/>
                      </a:endParaRPr>
                    </a:p>
                  </a:txBody>
                  <a:tcPr anchor="ctr">
                    <a:solidFill>
                      <a:schemeClr val="bg1">
                        <a:lumMod val="95000"/>
                      </a:schemeClr>
                    </a:solidFill>
                  </a:tcPr>
                </a:tc>
                <a:tc>
                  <a:txBody>
                    <a:bodyPr/>
                    <a:lstStyle/>
                    <a:p>
                      <a:pPr algn="ctr"/>
                      <a:r>
                        <a:rPr lang="en-US" altLang="zh-CN" sz="1200" dirty="0">
                          <a:effectLst/>
                          <a:latin typeface="华文楷体" panose="02010600040101010101" pitchFamily="2" charset="-122"/>
                          <a:ea typeface="华文楷体" panose="02010600040101010101" pitchFamily="2" charset="-122"/>
                        </a:rPr>
                        <a:t>13.61%</a:t>
                      </a: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dirty="0">
                          <a:effectLst/>
                          <a:latin typeface="华文楷体" panose="02010600040101010101" pitchFamily="2" charset="-122"/>
                          <a:ea typeface="华文楷体" panose="02010600040101010101" pitchFamily="2" charset="-122"/>
                        </a:rPr>
                        <a:t>23,360.80</a:t>
                      </a:r>
                      <a:r>
                        <a:rPr lang="zh-CN" altLang="en-US" sz="1200" dirty="0">
                          <a:effectLst/>
                          <a:latin typeface="华文楷体" panose="02010600040101010101" pitchFamily="2" charset="-122"/>
                          <a:ea typeface="华文楷体" panose="02010600040101010101" pitchFamily="2" charset="-122"/>
                        </a:rPr>
                        <a:t>万元；增长率为</a:t>
                      </a:r>
                      <a:r>
                        <a:rPr lang="en-US" altLang="zh-CN" sz="1200" dirty="0">
                          <a:effectLst/>
                          <a:latin typeface="华文楷体" panose="02010600040101010101" pitchFamily="2" charset="-122"/>
                          <a:ea typeface="华文楷体" panose="02010600040101010101" pitchFamily="2" charset="-122"/>
                        </a:rPr>
                        <a:t>113.11%</a:t>
                      </a:r>
                      <a:r>
                        <a:rPr lang="zh-CN" altLang="en-US" sz="1200" dirty="0">
                          <a:effectLst/>
                          <a:latin typeface="华文楷体" panose="02010600040101010101" pitchFamily="2" charset="-122"/>
                          <a:ea typeface="华文楷体" panose="02010600040101010101" pitchFamily="2" charset="-122"/>
                        </a:rPr>
                        <a:t>，满足条件。</a:t>
                      </a:r>
                      <a:endParaRPr lang="zh-CN" altLang="en-US" sz="1200" dirty="0">
                        <a:latin typeface="华文楷体" panose="02010600040101010101" pitchFamily="2" charset="-122"/>
                        <a:ea typeface="华文楷体" panose="02010600040101010101" pitchFamily="2" charset="-122"/>
                      </a:endParaRPr>
                    </a:p>
                  </a:txBody>
                  <a:tcPr anchor="ctr">
                    <a:solidFill>
                      <a:schemeClr val="bg1">
                        <a:lumMod val="95000"/>
                      </a:schemeClr>
                    </a:solidFill>
                  </a:tcPr>
                </a:tc>
                <a:tc>
                  <a:txBody>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lang="en-US" altLang="zh-CN" sz="1200" b="1" kern="1200" dirty="0">
                          <a:solidFill>
                            <a:srgbClr val="C00000"/>
                          </a:solidFill>
                          <a:latin typeface="华文楷体" panose="02010600040101010101" pitchFamily="2" charset="-122"/>
                          <a:ea typeface="华文楷体" panose="02010600040101010101" pitchFamily="2" charset="-122"/>
                          <a:cs typeface="+mn-cs"/>
                        </a:rPr>
                        <a:t>45.93</a:t>
                      </a:r>
                      <a:endParaRPr lang="zh-CN" altLang="en-US" sz="1200" b="1" kern="1200" dirty="0">
                        <a:solidFill>
                          <a:srgbClr val="C00000"/>
                        </a:solidFill>
                        <a:latin typeface="华文楷体" panose="02010600040101010101" pitchFamily="2" charset="-122"/>
                        <a:ea typeface="华文楷体" panose="02010600040101010101" pitchFamily="2" charset="-122"/>
                        <a:cs typeface="+mn-cs"/>
                      </a:endParaRPr>
                    </a:p>
                  </a:txBody>
                  <a:tcPr anchor="ctr">
                    <a:solidFill>
                      <a:schemeClr val="bg1">
                        <a:lumMod val="95000"/>
                      </a:schemeClr>
                    </a:solidFill>
                  </a:tcPr>
                </a:tc>
                <a:extLst>
                  <a:ext uri="{0D108BD9-81ED-4DB2-BD59-A6C34878D82A}">
                    <a16:rowId xmlns="" xmlns:a16="http://schemas.microsoft.com/office/drawing/2014/main" val="10004"/>
                  </a:ext>
                </a:extLst>
              </a:tr>
            </a:tbl>
          </a:graphicData>
        </a:graphic>
      </p:graphicFrame>
      <p:sp>
        <p:nvSpPr>
          <p:cNvPr id="4" name="矩形 3"/>
          <p:cNvSpPr/>
          <p:nvPr/>
        </p:nvSpPr>
        <p:spPr bwMode="auto">
          <a:xfrm>
            <a:off x="3419840" y="1129260"/>
            <a:ext cx="1980000" cy="341061"/>
          </a:xfrm>
          <a:prstGeom prst="rect">
            <a:avLst/>
          </a:prstGeom>
          <a:solidFill>
            <a:schemeClr val="bg1">
              <a:lumMod val="95000"/>
            </a:schemeClr>
          </a:solidFill>
          <a:ln>
            <a:solidFill>
              <a:schemeClr val="bg1">
                <a:lumMod val="95000"/>
              </a:schemeClr>
            </a:solidFill>
            <a:headEnd type="none" w="med" len="med"/>
            <a:tailEnd type="triangle" w="med" len="med"/>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zh-CN" altLang="en-US" sz="1400" b="1" dirty="0">
                <a:solidFill>
                  <a:schemeClr val="accent6">
                    <a:lumMod val="50000"/>
                  </a:schemeClr>
                </a:solidFill>
                <a:latin typeface="微软雅黑" panose="020B0503020204020204" pitchFamily="34" charset="-122"/>
                <a:ea typeface="微软雅黑" panose="020B0503020204020204" pitchFamily="34" charset="-122"/>
              </a:rPr>
              <a:t>首期股票期权激励计划</a:t>
            </a:r>
          </a:p>
        </p:txBody>
      </p:sp>
    </p:spTree>
    <p:extLst>
      <p:ext uri="{BB962C8B-B14F-4D97-AF65-F5344CB8AC3E}">
        <p14:creationId xmlns:p14="http://schemas.microsoft.com/office/powerpoint/2010/main" xmlns="" val="133824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p:nvPr/>
        </p:nvSpPr>
        <p:spPr bwMode="auto">
          <a:xfrm>
            <a:off x="685800" y="2478857"/>
            <a:ext cx="6337300" cy="446087"/>
          </a:xfrm>
          <a:prstGeom prst="rect">
            <a:avLst/>
          </a:prstGeom>
          <a:noFill/>
          <a:ln w="9525">
            <a:noFill/>
            <a:miter lim="800000"/>
          </a:ln>
        </p:spPr>
        <p:txBody>
          <a:bodyPr vert="horz" wrap="square" lIns="91440" tIns="45720" rIns="91440" bIns="45720" numCol="1" anchor="b" anchorCtr="0" compatLnSpc="1"/>
          <a:lstStyle>
            <a:lvl1pPr algn="l" rtl="0" eaLnBrk="0" fontAlgn="base" hangingPunct="0">
              <a:spcBef>
                <a:spcPct val="0"/>
              </a:spcBef>
              <a:spcAft>
                <a:spcPct val="0"/>
              </a:spcAft>
              <a:defRPr sz="20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楷体_GB2312" pitchFamily="49" charset="-122"/>
              </a:defRPr>
            </a:lvl6pPr>
            <a:lvl7pPr marL="914400" algn="l" rtl="0" fontAlgn="base">
              <a:spcBef>
                <a:spcPct val="0"/>
              </a:spcBef>
              <a:spcAft>
                <a:spcPct val="0"/>
              </a:spcAft>
              <a:defRPr sz="2400">
                <a:solidFill>
                  <a:schemeClr val="tx2"/>
                </a:solidFill>
                <a:latin typeface="Arial" panose="020B0604020202020204" pitchFamily="34" charset="0"/>
                <a:ea typeface="楷体_GB2312" pitchFamily="49" charset="-122"/>
              </a:defRPr>
            </a:lvl7pPr>
            <a:lvl8pPr marL="1371600" algn="l" rtl="0" fontAlgn="base">
              <a:spcBef>
                <a:spcPct val="0"/>
              </a:spcBef>
              <a:spcAft>
                <a:spcPct val="0"/>
              </a:spcAft>
              <a:defRPr sz="2400">
                <a:solidFill>
                  <a:schemeClr val="tx2"/>
                </a:solidFill>
                <a:latin typeface="Arial" panose="020B0604020202020204" pitchFamily="34" charset="0"/>
                <a:ea typeface="楷体_GB2312" pitchFamily="49" charset="-122"/>
              </a:defRPr>
            </a:lvl8pPr>
            <a:lvl9pPr marL="1828800" algn="l" rtl="0" fontAlgn="base">
              <a:spcBef>
                <a:spcPct val="0"/>
              </a:spcBef>
              <a:spcAft>
                <a:spcPct val="0"/>
              </a:spcAft>
              <a:defRPr sz="2400">
                <a:solidFill>
                  <a:schemeClr val="tx2"/>
                </a:solidFill>
                <a:latin typeface="Arial" panose="020B0604020202020204" pitchFamily="34" charset="0"/>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rgbClr val="FFFFFF"/>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j-cs"/>
              </a:rPr>
              <a:t/>
            </a:r>
            <a:br>
              <a:rPr kumimoji="0" lang="zh-CN" altLang="en-US" sz="2000" b="1" i="0" u="none" strike="noStrike" kern="0" cap="none" spc="0" normalizeH="0" baseline="0" noProof="0" dirty="0">
                <a:ln>
                  <a:noFill/>
                </a:ln>
                <a:solidFill>
                  <a:srgbClr val="FFFFFF"/>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j-cs"/>
              </a:rPr>
            </a:br>
            <a:r>
              <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rPr>
              <a:t>第二部分    股权激励计划</a:t>
            </a:r>
          </a:p>
        </p:txBody>
      </p:sp>
      <p:sp>
        <p:nvSpPr>
          <p:cNvPr id="4" name="TextBox 2"/>
          <p:cNvSpPr txBox="1"/>
          <p:nvPr/>
        </p:nvSpPr>
        <p:spPr>
          <a:xfrm>
            <a:off x="827480" y="3361570"/>
            <a:ext cx="4176464" cy="1492716"/>
          </a:xfrm>
          <a:prstGeom prst="rect">
            <a:avLst/>
          </a:prstGeom>
          <a:noFill/>
        </p:spPr>
        <p:txBody>
          <a:bodyPr wrap="square" rtlCol="0">
            <a:spAutoFit/>
          </a:bodyPr>
          <a:lstStyle/>
          <a:p>
            <a:pPr marL="449580" indent="-449580">
              <a:spcBef>
                <a:spcPts val="600"/>
              </a:spcBef>
              <a:buClr>
                <a:srgbClr val="C00000"/>
              </a:buClr>
              <a:buFont typeface="Wingdings" panose="05000000000000000000" pitchFamily="2" charset="2"/>
              <a:buChar char="Ø"/>
            </a:pPr>
            <a:r>
              <a:rPr lang="en-US" altLang="zh-CN" sz="1100" dirty="0">
                <a:solidFill>
                  <a:srgbClr val="000000"/>
                </a:solidFill>
                <a:latin typeface="微软雅黑" panose="020B0503020204020204" pitchFamily="34" charset="-122"/>
                <a:ea typeface="微软雅黑" panose="020B0503020204020204" pitchFamily="34" charset="-122"/>
              </a:rPr>
              <a:t> 2.1   </a:t>
            </a:r>
            <a:r>
              <a:rPr lang="zh-CN" altLang="en-US" sz="1100" dirty="0">
                <a:solidFill>
                  <a:srgbClr val="000000"/>
                </a:solidFill>
                <a:latin typeface="微软雅黑" panose="020B0503020204020204" pitchFamily="34" charset="-122"/>
                <a:ea typeface="微软雅黑" panose="020B0503020204020204" pitchFamily="34" charset="-122"/>
              </a:rPr>
              <a:t>股权激励配套规则</a:t>
            </a:r>
            <a:endParaRPr lang="en-US" altLang="zh-CN" sz="1100" dirty="0">
              <a:solidFill>
                <a:srgbClr val="000000"/>
              </a:solidFill>
              <a:latin typeface="微软雅黑" panose="020B0503020204020204" pitchFamily="34" charset="-122"/>
              <a:ea typeface="微软雅黑" panose="020B0503020204020204" pitchFamily="34" charset="-122"/>
            </a:endParaRPr>
          </a:p>
          <a:p>
            <a:pPr marL="449580" indent="-449580">
              <a:spcBef>
                <a:spcPts val="600"/>
              </a:spcBef>
              <a:buClr>
                <a:srgbClr val="C00000"/>
              </a:buClr>
              <a:buFont typeface="Wingdings" panose="05000000000000000000" pitchFamily="2" charset="2"/>
              <a:buChar char="Ø"/>
            </a:pPr>
            <a:r>
              <a:rPr lang="en-US" altLang="zh-CN" sz="1100" dirty="0">
                <a:solidFill>
                  <a:srgbClr val="000000"/>
                </a:solidFill>
                <a:latin typeface="微软雅黑" panose="020B0503020204020204" pitchFamily="34" charset="-122"/>
                <a:ea typeface="微软雅黑" panose="020B0503020204020204" pitchFamily="34" charset="-122"/>
              </a:rPr>
              <a:t> 2.2   </a:t>
            </a:r>
            <a:r>
              <a:rPr lang="zh-CN" altLang="en-US" sz="1100" dirty="0">
                <a:solidFill>
                  <a:srgbClr val="000000"/>
                </a:solidFill>
                <a:latin typeface="微软雅黑" panose="020B0503020204020204" pitchFamily="34" charset="-122"/>
                <a:ea typeface="微软雅黑" panose="020B0503020204020204" pitchFamily="34" charset="-122"/>
              </a:rPr>
              <a:t>股权激励对各主体要求</a:t>
            </a:r>
            <a:endParaRPr lang="en-US" altLang="zh-CN" sz="1100" dirty="0">
              <a:solidFill>
                <a:srgbClr val="000000"/>
              </a:solidFill>
              <a:latin typeface="微软雅黑" panose="020B0503020204020204" pitchFamily="34" charset="-122"/>
              <a:ea typeface="微软雅黑" panose="020B0503020204020204" pitchFamily="34" charset="-122"/>
            </a:endParaRPr>
          </a:p>
          <a:p>
            <a:pPr marL="449580" indent="-449580">
              <a:spcBef>
                <a:spcPts val="600"/>
              </a:spcBef>
              <a:buClr>
                <a:srgbClr val="C00000"/>
              </a:buClr>
              <a:buFont typeface="Wingdings" panose="05000000000000000000" pitchFamily="2" charset="2"/>
              <a:buChar char="Ø"/>
            </a:pPr>
            <a:r>
              <a:rPr lang="en-US" altLang="zh-CN" sz="1100" dirty="0">
                <a:solidFill>
                  <a:srgbClr val="000000"/>
                </a:solidFill>
                <a:latin typeface="微软雅黑" panose="020B0503020204020204" pitchFamily="34" charset="-122"/>
                <a:ea typeface="微软雅黑" panose="020B0503020204020204" pitchFamily="34" charset="-122"/>
              </a:rPr>
              <a:t> 2.3   </a:t>
            </a:r>
            <a:r>
              <a:rPr lang="zh-CN" altLang="en-US" sz="1100" dirty="0">
                <a:solidFill>
                  <a:srgbClr val="000000"/>
                </a:solidFill>
                <a:latin typeface="微软雅黑" panose="020B0503020204020204" pitchFamily="34" charset="-122"/>
                <a:ea typeface="微软雅黑" panose="020B0503020204020204" pitchFamily="34" charset="-122"/>
              </a:rPr>
              <a:t>股权激励的对象</a:t>
            </a:r>
            <a:endParaRPr lang="en-US" altLang="zh-CN" sz="1100" dirty="0">
              <a:solidFill>
                <a:srgbClr val="000000"/>
              </a:solidFill>
              <a:latin typeface="微软雅黑" panose="020B0503020204020204" pitchFamily="34" charset="-122"/>
              <a:ea typeface="微软雅黑" panose="020B0503020204020204" pitchFamily="34" charset="-122"/>
            </a:endParaRPr>
          </a:p>
          <a:p>
            <a:pPr marL="449580" indent="-449580">
              <a:spcBef>
                <a:spcPts val="600"/>
              </a:spcBef>
              <a:buClr>
                <a:srgbClr val="C00000"/>
              </a:buClr>
              <a:buFont typeface="Wingdings" panose="05000000000000000000" pitchFamily="2" charset="2"/>
              <a:buChar char="Ø"/>
            </a:pPr>
            <a:r>
              <a:rPr lang="en-US" altLang="zh-CN" sz="1100" dirty="0">
                <a:solidFill>
                  <a:srgbClr val="000000"/>
                </a:solidFill>
                <a:latin typeface="微软雅黑" panose="020B0503020204020204" pitchFamily="34" charset="-122"/>
                <a:ea typeface="微软雅黑" panose="020B0503020204020204" pitchFamily="34" charset="-122"/>
              </a:rPr>
              <a:t> 2.4   </a:t>
            </a:r>
            <a:r>
              <a:rPr lang="zh-CN" altLang="en-US" sz="1100" dirty="0">
                <a:solidFill>
                  <a:srgbClr val="000000"/>
                </a:solidFill>
                <a:latin typeface="微软雅黑" panose="020B0503020204020204" pitchFamily="34" charset="-122"/>
                <a:ea typeface="微软雅黑" panose="020B0503020204020204" pitchFamily="34" charset="-122"/>
              </a:rPr>
              <a:t>股权激励的方式</a:t>
            </a:r>
            <a:endParaRPr lang="en-US" altLang="zh-CN" sz="1100" dirty="0">
              <a:solidFill>
                <a:srgbClr val="000000"/>
              </a:solidFill>
              <a:latin typeface="微软雅黑" panose="020B0503020204020204" pitchFamily="34" charset="-122"/>
              <a:ea typeface="微软雅黑" panose="020B0503020204020204" pitchFamily="34" charset="-122"/>
            </a:endParaRPr>
          </a:p>
          <a:p>
            <a:pPr marL="449580" indent="-449580">
              <a:spcBef>
                <a:spcPts val="600"/>
              </a:spcBef>
              <a:buClr>
                <a:srgbClr val="C00000"/>
              </a:buClr>
              <a:buFont typeface="Wingdings" panose="05000000000000000000" pitchFamily="2" charset="2"/>
              <a:buChar char="Ø"/>
            </a:pPr>
            <a:r>
              <a:rPr lang="en-US" altLang="zh-CN" sz="1100" dirty="0">
                <a:solidFill>
                  <a:srgbClr val="000000"/>
                </a:solidFill>
                <a:latin typeface="微软雅黑" panose="020B0503020204020204" pitchFamily="34" charset="-122"/>
                <a:ea typeface="微软雅黑" panose="020B0503020204020204" pitchFamily="34" charset="-122"/>
              </a:rPr>
              <a:t> 2.5   </a:t>
            </a:r>
            <a:r>
              <a:rPr lang="zh-CN" altLang="en-US" sz="1100" kern="0" dirty="0">
                <a:solidFill>
                  <a:srgbClr val="000000"/>
                </a:solidFill>
                <a:latin typeface="微软雅黑" panose="020B0503020204020204" pitchFamily="34" charset="-122"/>
                <a:ea typeface="微软雅黑" panose="020B0503020204020204" pitchFamily="34" charset="-122"/>
              </a:rPr>
              <a:t>股权激励的规模</a:t>
            </a:r>
            <a:endParaRPr lang="en-US" altLang="zh-CN" sz="1100" kern="0" dirty="0">
              <a:solidFill>
                <a:srgbClr val="000000"/>
              </a:solidFill>
              <a:latin typeface="微软雅黑" panose="020B0503020204020204" pitchFamily="34" charset="-122"/>
              <a:ea typeface="微软雅黑" panose="020B0503020204020204" pitchFamily="34" charset="-122"/>
            </a:endParaRPr>
          </a:p>
          <a:p>
            <a:pPr marL="449580" indent="-449580">
              <a:spcBef>
                <a:spcPts val="600"/>
              </a:spcBef>
              <a:buClr>
                <a:srgbClr val="C00000"/>
              </a:buClr>
              <a:buFont typeface="Wingdings" panose="05000000000000000000" pitchFamily="2" charset="2"/>
              <a:buChar char="Ø"/>
            </a:pPr>
            <a:r>
              <a:rPr lang="en-US" altLang="zh-CN" sz="1100" kern="0" dirty="0">
                <a:solidFill>
                  <a:srgbClr val="000000"/>
                </a:solidFill>
                <a:latin typeface="微软雅黑" panose="020B0503020204020204" pitchFamily="34" charset="-122"/>
                <a:ea typeface="微软雅黑" panose="020B0503020204020204" pitchFamily="34" charset="-122"/>
              </a:rPr>
              <a:t> 2.6   </a:t>
            </a:r>
            <a:r>
              <a:rPr lang="zh-CN" altLang="en-US" sz="1100" kern="0" dirty="0">
                <a:solidFill>
                  <a:srgbClr val="000000"/>
                </a:solidFill>
                <a:latin typeface="微软雅黑" panose="020B0503020204020204" pitchFamily="34" charset="-122"/>
                <a:ea typeface="微软雅黑" panose="020B0503020204020204" pitchFamily="34" charset="-122"/>
              </a:rPr>
              <a:t>股权激励的业绩</a:t>
            </a:r>
            <a:r>
              <a:rPr lang="zh-CN" altLang="en-US" sz="1100" kern="0" dirty="0" smtClean="0">
                <a:solidFill>
                  <a:srgbClr val="000000"/>
                </a:solidFill>
                <a:latin typeface="微软雅黑" panose="020B0503020204020204" pitchFamily="34" charset="-122"/>
                <a:ea typeface="微软雅黑" panose="020B0503020204020204" pitchFamily="34" charset="-122"/>
              </a:rPr>
              <a:t>条件</a:t>
            </a:r>
            <a:endParaRPr lang="en-US" altLang="zh-CN" sz="1100" kern="0" dirty="0">
              <a:solidFill>
                <a:srgbClr val="000000"/>
              </a:solidFill>
              <a:latin typeface="微软雅黑" panose="020B0503020204020204" pitchFamily="34" charset="-122"/>
              <a:ea typeface="微软雅黑" panose="020B0503020204020204" pitchFamily="34" charset="-122"/>
            </a:endParaRPr>
          </a:p>
        </p:txBody>
      </p:sp>
      <p:sp>
        <p:nvSpPr>
          <p:cNvPr id="2" name="矩形 1"/>
          <p:cNvSpPr/>
          <p:nvPr/>
        </p:nvSpPr>
        <p:spPr>
          <a:xfrm>
            <a:off x="3832903" y="3361570"/>
            <a:ext cx="2979490" cy="507831"/>
          </a:xfrm>
          <a:prstGeom prst="rect">
            <a:avLst/>
          </a:prstGeom>
          <a:noFill/>
        </p:spPr>
        <p:txBody>
          <a:bodyPr wrap="square" rtlCol="0">
            <a:spAutoFit/>
          </a:bodyPr>
          <a:lstStyle/>
          <a:p>
            <a:pPr marL="449580" indent="-449580">
              <a:spcBef>
                <a:spcPts val="600"/>
              </a:spcBef>
              <a:buClr>
                <a:srgbClr val="C00000"/>
              </a:buClr>
              <a:buFont typeface="Wingdings" panose="05000000000000000000" pitchFamily="2" charset="2"/>
              <a:buChar char="Ø"/>
            </a:pPr>
            <a:r>
              <a:rPr lang="en-US" altLang="zh-CN" sz="1100" dirty="0">
                <a:solidFill>
                  <a:srgbClr val="000000"/>
                </a:solidFill>
                <a:latin typeface="微软雅黑" panose="020B0503020204020204" pitchFamily="34" charset="-122"/>
                <a:ea typeface="微软雅黑" panose="020B0503020204020204" pitchFamily="34" charset="-122"/>
              </a:rPr>
              <a:t> 2.7   </a:t>
            </a:r>
            <a:r>
              <a:rPr lang="zh-CN" altLang="en-US" sz="1100" dirty="0">
                <a:solidFill>
                  <a:srgbClr val="000000"/>
                </a:solidFill>
                <a:latin typeface="微软雅黑" panose="020B0503020204020204" pitchFamily="34" charset="-122"/>
                <a:ea typeface="微软雅黑" panose="020B0503020204020204" pitchFamily="34" charset="-122"/>
              </a:rPr>
              <a:t>股权激励的解除限售</a:t>
            </a:r>
            <a:r>
              <a:rPr lang="en-US" altLang="zh-CN" sz="1100" dirty="0">
                <a:solidFill>
                  <a:srgbClr val="000000"/>
                </a:solidFill>
                <a:latin typeface="微软雅黑" panose="020B0503020204020204" pitchFamily="34" charset="-122"/>
                <a:ea typeface="微软雅黑" panose="020B0503020204020204" pitchFamily="34" charset="-122"/>
              </a:rPr>
              <a:t>/</a:t>
            </a:r>
            <a:r>
              <a:rPr lang="zh-CN" altLang="en-US" sz="1100" dirty="0">
                <a:solidFill>
                  <a:srgbClr val="000000"/>
                </a:solidFill>
                <a:latin typeface="微软雅黑" panose="020B0503020204020204" pitchFamily="34" charset="-122"/>
                <a:ea typeface="微软雅黑" panose="020B0503020204020204" pitchFamily="34" charset="-122"/>
              </a:rPr>
              <a:t>行权安排</a:t>
            </a:r>
            <a:endParaRPr lang="en-US" altLang="zh-CN" sz="1100" dirty="0">
              <a:solidFill>
                <a:srgbClr val="000000"/>
              </a:solidFill>
              <a:latin typeface="微软雅黑" panose="020B0503020204020204" pitchFamily="34" charset="-122"/>
              <a:ea typeface="微软雅黑" panose="020B0503020204020204" pitchFamily="34" charset="-122"/>
            </a:endParaRPr>
          </a:p>
          <a:p>
            <a:pPr marL="449580" indent="-449580">
              <a:spcBef>
                <a:spcPts val="600"/>
              </a:spcBef>
              <a:buClr>
                <a:srgbClr val="C00000"/>
              </a:buClr>
              <a:buFont typeface="Wingdings" panose="05000000000000000000" pitchFamily="2" charset="2"/>
              <a:buChar char="Ø"/>
            </a:pPr>
            <a:r>
              <a:rPr lang="en-US" altLang="zh-CN" sz="1100" dirty="0">
                <a:solidFill>
                  <a:srgbClr val="000000"/>
                </a:solidFill>
                <a:latin typeface="微软雅黑" panose="020B0503020204020204" pitchFamily="34" charset="-122"/>
                <a:ea typeface="微软雅黑" panose="020B0503020204020204" pitchFamily="34" charset="-122"/>
              </a:rPr>
              <a:t> 2.8   </a:t>
            </a:r>
            <a:r>
              <a:rPr lang="zh-CN" altLang="en-US" sz="1100" dirty="0">
                <a:solidFill>
                  <a:srgbClr val="000000"/>
                </a:solidFill>
                <a:latin typeface="微软雅黑" panose="020B0503020204020204" pitchFamily="34" charset="-122"/>
                <a:ea typeface="微软雅黑" panose="020B0503020204020204" pitchFamily="34" charset="-122"/>
              </a:rPr>
              <a:t>股权激励方案中其他关键</a:t>
            </a:r>
            <a:r>
              <a:rPr lang="zh-CN" altLang="en-US" sz="1100" dirty="0" smtClean="0">
                <a:solidFill>
                  <a:srgbClr val="000000"/>
                </a:solidFill>
                <a:latin typeface="微软雅黑" panose="020B0503020204020204" pitchFamily="34" charset="-122"/>
                <a:ea typeface="微软雅黑" panose="020B0503020204020204" pitchFamily="34" charset="-122"/>
              </a:rPr>
              <a:t>要素</a:t>
            </a:r>
            <a:endParaRPr lang="en-US" altLang="zh-CN" sz="11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803232" y="1533417"/>
            <a:ext cx="7585495" cy="3484383"/>
            <a:chOff x="654541" y="1161112"/>
            <a:chExt cx="7887703" cy="4000708"/>
          </a:xfrm>
        </p:grpSpPr>
        <p:sp>
          <p:nvSpPr>
            <p:cNvPr id="3" name="矩形 2"/>
            <p:cNvSpPr/>
            <p:nvPr/>
          </p:nvSpPr>
          <p:spPr bwMode="auto">
            <a:xfrm>
              <a:off x="654541" y="1161113"/>
              <a:ext cx="731159" cy="658158"/>
            </a:xfrm>
            <a:prstGeom prst="rect">
              <a:avLst/>
            </a:prstGeom>
            <a:ln w="28575">
              <a:solidFill>
                <a:schemeClr val="tx2">
                  <a:lumMod val="60000"/>
                  <a:lumOff val="40000"/>
                </a:schemeClr>
              </a:solidFill>
              <a:prstDash val="sysDot"/>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4406" tIns="42203" rIns="84406" bIns="42203" numCol="1" rtlCol="0" anchor="ctr" anchorCtr="0" compatLnSpc="1"/>
            <a:lstStyle/>
            <a:p>
              <a:pPr algn="ctr" defTabSz="843915" fontAlgn="base">
                <a:spcBef>
                  <a:spcPct val="0"/>
                </a:spcBef>
                <a:spcAft>
                  <a:spcPct val="0"/>
                </a:spcAft>
              </a:pPr>
              <a:r>
                <a:rPr lang="zh-CN" altLang="en-US" sz="1200" b="1" dirty="0">
                  <a:latin typeface="微软雅黑" panose="020B0503020204020204" pitchFamily="34" charset="-122"/>
                  <a:ea typeface="微软雅黑" panose="020B0503020204020204" pitchFamily="34" charset="-122"/>
                </a:rPr>
                <a:t>法规</a:t>
              </a:r>
              <a:endParaRPr lang="en-US" altLang="zh-CN" sz="1200" b="1" dirty="0">
                <a:latin typeface="微软雅黑" panose="020B0503020204020204" pitchFamily="34" charset="-122"/>
                <a:ea typeface="微软雅黑" panose="020B0503020204020204" pitchFamily="34" charset="-122"/>
              </a:endParaRPr>
            </a:p>
            <a:p>
              <a:pPr algn="ctr" defTabSz="843915" fontAlgn="base">
                <a:spcBef>
                  <a:spcPct val="0"/>
                </a:spcBef>
                <a:spcAft>
                  <a:spcPct val="0"/>
                </a:spcAft>
              </a:pPr>
              <a:r>
                <a:rPr lang="zh-CN" altLang="en-US" sz="1200" b="1" dirty="0">
                  <a:latin typeface="微软雅黑" panose="020B0503020204020204" pitchFamily="34" charset="-122"/>
                  <a:ea typeface="微软雅黑" panose="020B0503020204020204" pitchFamily="34" charset="-122"/>
                </a:rPr>
                <a:t>法律</a:t>
              </a:r>
            </a:p>
          </p:txBody>
        </p:sp>
        <p:sp>
          <p:nvSpPr>
            <p:cNvPr id="4" name="矩形 3"/>
            <p:cNvSpPr/>
            <p:nvPr/>
          </p:nvSpPr>
          <p:spPr bwMode="auto">
            <a:xfrm>
              <a:off x="654541" y="2434147"/>
              <a:ext cx="731159" cy="2727673"/>
            </a:xfrm>
            <a:prstGeom prst="rect">
              <a:avLst/>
            </a:prstGeom>
            <a:ln w="28575">
              <a:solidFill>
                <a:schemeClr val="tx2">
                  <a:lumMod val="60000"/>
                  <a:lumOff val="40000"/>
                </a:schemeClr>
              </a:solidFill>
              <a:prstDash val="sysDot"/>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eaVert" wrap="square" lIns="84406" tIns="42203" rIns="84406" bIns="42203" numCol="1" rtlCol="0" anchor="ctr" anchorCtr="0" compatLnSpc="1"/>
            <a:lstStyle/>
            <a:p>
              <a:pPr algn="ctr" defTabSz="843915" fontAlgn="base">
                <a:spcBef>
                  <a:spcPct val="0"/>
                </a:spcBef>
                <a:spcAft>
                  <a:spcPct val="0"/>
                </a:spcAft>
              </a:pPr>
              <a:r>
                <a:rPr lang="zh-CN" altLang="en-US" sz="1200" b="1" dirty="0">
                  <a:latin typeface="微软雅黑" panose="020B0503020204020204" pitchFamily="34" charset="-122"/>
                  <a:ea typeface="微软雅黑" panose="020B0503020204020204" pitchFamily="34" charset="-122"/>
                </a:rPr>
                <a:t>部 门 规 章</a:t>
              </a:r>
            </a:p>
          </p:txBody>
        </p:sp>
        <p:sp>
          <p:nvSpPr>
            <p:cNvPr id="5" name="矩形 4"/>
            <p:cNvSpPr/>
            <p:nvPr/>
          </p:nvSpPr>
          <p:spPr bwMode="auto">
            <a:xfrm>
              <a:off x="1542518" y="2434148"/>
              <a:ext cx="3405562" cy="615154"/>
            </a:xfrm>
            <a:prstGeom prst="rect">
              <a:avLst/>
            </a:prstGeom>
            <a:solidFill>
              <a:schemeClr val="bg1">
                <a:lumMod val="95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rtlCol="0" anchor="ctr" anchorCtr="0" compatLnSpc="1"/>
            <a:lstStyle/>
            <a:p>
              <a:pPr algn="ctr"/>
              <a:r>
                <a:rPr lang="zh-CN" altLang="en-US" sz="1200" b="1" dirty="0">
                  <a:solidFill>
                    <a:schemeClr val="tx1"/>
                  </a:solidFill>
                  <a:latin typeface="微软雅黑" panose="020B0503020204020204" pitchFamily="34" charset="-122"/>
                  <a:ea typeface="微软雅黑" panose="020B0503020204020204" pitchFamily="34" charset="-122"/>
                </a:rPr>
                <a:t>上市公司股权激励管理办法</a:t>
              </a:r>
            </a:p>
          </p:txBody>
        </p:sp>
        <p:sp>
          <p:nvSpPr>
            <p:cNvPr id="6" name="矩形 5"/>
            <p:cNvSpPr/>
            <p:nvPr/>
          </p:nvSpPr>
          <p:spPr bwMode="auto">
            <a:xfrm>
              <a:off x="1542518" y="3145597"/>
              <a:ext cx="3405562" cy="615154"/>
            </a:xfrm>
            <a:prstGeom prst="rect">
              <a:avLst/>
            </a:prstGeom>
            <a:solidFill>
              <a:schemeClr val="bg1">
                <a:lumMod val="95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rtlCol="0" anchor="ctr" anchorCtr="0" compatLnSpc="1"/>
            <a:lstStyle/>
            <a:p>
              <a:pPr algn="ctr"/>
              <a:r>
                <a:rPr lang="zh-CN" altLang="en-US" sz="1200" b="1" dirty="0">
                  <a:solidFill>
                    <a:schemeClr val="tx1"/>
                  </a:solidFill>
                  <a:latin typeface="微软雅黑" panose="020B0503020204020204" pitchFamily="34" charset="-122"/>
                  <a:ea typeface="微软雅黑" panose="020B0503020204020204" pitchFamily="34" charset="-122"/>
                </a:rPr>
                <a:t>交易所相关信息披露业务备忘录</a:t>
              </a:r>
            </a:p>
          </p:txBody>
        </p:sp>
        <p:sp>
          <p:nvSpPr>
            <p:cNvPr id="7" name="矩形 6"/>
            <p:cNvSpPr/>
            <p:nvPr/>
          </p:nvSpPr>
          <p:spPr bwMode="auto">
            <a:xfrm>
              <a:off x="5136682" y="2457405"/>
              <a:ext cx="3405562" cy="615154"/>
            </a:xfrm>
            <a:prstGeom prst="rect">
              <a:avLst/>
            </a:prstGeom>
            <a:solidFill>
              <a:schemeClr val="bg1">
                <a:lumMod val="95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rtlCol="0" anchor="ctr" anchorCtr="0" compatLnSpc="1"/>
            <a:lstStyle/>
            <a:p>
              <a:pPr algn="ctr"/>
              <a:r>
                <a:rPr lang="zh-CN" altLang="en-US" sz="1200" b="1" dirty="0">
                  <a:solidFill>
                    <a:schemeClr val="tx1"/>
                  </a:solidFill>
                  <a:latin typeface="微软雅黑" panose="020B0503020204020204" pitchFamily="34" charset="-122"/>
                  <a:ea typeface="微软雅黑" panose="020B0503020204020204" pitchFamily="34" charset="-122"/>
                </a:rPr>
                <a:t>国有控股上市公司（境内）</a:t>
              </a:r>
              <a:endParaRPr lang="en-US" altLang="zh-CN" sz="1200" b="1" dirty="0">
                <a:solidFill>
                  <a:schemeClr val="tx1"/>
                </a:solidFill>
                <a:latin typeface="微软雅黑" panose="020B0503020204020204" pitchFamily="34" charset="-122"/>
                <a:ea typeface="微软雅黑" panose="020B0503020204020204" pitchFamily="34" charset="-122"/>
              </a:endParaRPr>
            </a:p>
            <a:p>
              <a:pPr algn="ctr"/>
              <a:r>
                <a:rPr lang="zh-CN" altLang="en-US" sz="1200" b="1" dirty="0">
                  <a:solidFill>
                    <a:schemeClr val="tx1"/>
                  </a:solidFill>
                  <a:latin typeface="微软雅黑" panose="020B0503020204020204" pitchFamily="34" charset="-122"/>
                  <a:ea typeface="微软雅黑" panose="020B0503020204020204" pitchFamily="34" charset="-122"/>
                </a:rPr>
                <a:t>实施股权激励试行办法</a:t>
              </a:r>
              <a:endParaRPr lang="en-US" altLang="zh-CN" sz="1200" b="1" dirty="0">
                <a:solidFill>
                  <a:schemeClr val="tx1"/>
                </a:solidFill>
                <a:latin typeface="微软雅黑" panose="020B0503020204020204" pitchFamily="34" charset="-122"/>
                <a:ea typeface="微软雅黑" panose="020B0503020204020204" pitchFamily="34" charset="-122"/>
              </a:endParaRPr>
            </a:p>
          </p:txBody>
        </p:sp>
        <p:sp>
          <p:nvSpPr>
            <p:cNvPr id="8" name="矩形 7"/>
            <p:cNvSpPr/>
            <p:nvPr/>
          </p:nvSpPr>
          <p:spPr bwMode="auto">
            <a:xfrm>
              <a:off x="5136682" y="3145597"/>
              <a:ext cx="3405562" cy="615154"/>
            </a:xfrm>
            <a:prstGeom prst="rect">
              <a:avLst/>
            </a:prstGeom>
            <a:solidFill>
              <a:schemeClr val="bg1">
                <a:lumMod val="95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rtlCol="0" anchor="ctr" anchorCtr="0" compatLnSpc="1"/>
            <a:lstStyle/>
            <a:p>
              <a:pPr algn="ctr"/>
              <a:r>
                <a:rPr lang="zh-CN" altLang="en-US" sz="1200" b="1" dirty="0">
                  <a:solidFill>
                    <a:schemeClr val="tx1"/>
                  </a:solidFill>
                  <a:latin typeface="微软雅黑" panose="020B0503020204020204" pitchFamily="34" charset="-122"/>
                  <a:ea typeface="微软雅黑" panose="020B0503020204020204" pitchFamily="34" charset="-122"/>
                </a:rPr>
                <a:t>国有控股上市公司（境外）</a:t>
              </a:r>
              <a:endParaRPr lang="en-US" altLang="zh-CN" sz="1200" b="1" dirty="0">
                <a:solidFill>
                  <a:schemeClr val="tx1"/>
                </a:solidFill>
                <a:latin typeface="微软雅黑" panose="020B0503020204020204" pitchFamily="34" charset="-122"/>
                <a:ea typeface="微软雅黑" panose="020B0503020204020204" pitchFamily="34" charset="-122"/>
              </a:endParaRPr>
            </a:p>
            <a:p>
              <a:pPr algn="ctr"/>
              <a:r>
                <a:rPr lang="zh-CN" altLang="en-US" sz="1200" b="1" dirty="0">
                  <a:solidFill>
                    <a:schemeClr val="tx1"/>
                  </a:solidFill>
                  <a:latin typeface="微软雅黑" panose="020B0503020204020204" pitchFamily="34" charset="-122"/>
                  <a:ea typeface="微软雅黑" panose="020B0503020204020204" pitchFamily="34" charset="-122"/>
                </a:rPr>
                <a:t>实施股权激励试行办法</a:t>
              </a:r>
            </a:p>
          </p:txBody>
        </p:sp>
        <p:sp>
          <p:nvSpPr>
            <p:cNvPr id="9" name="矩形 8"/>
            <p:cNvSpPr/>
            <p:nvPr/>
          </p:nvSpPr>
          <p:spPr bwMode="auto">
            <a:xfrm>
              <a:off x="1542518" y="3861459"/>
              <a:ext cx="3405562" cy="615154"/>
            </a:xfrm>
            <a:prstGeom prst="rect">
              <a:avLst/>
            </a:prstGeom>
            <a:solidFill>
              <a:schemeClr val="bg1">
                <a:lumMod val="95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rtlCol="0" anchor="ctr" anchorCtr="0" compatLnSpc="1"/>
            <a:lstStyle/>
            <a:p>
              <a:pPr algn="ctr"/>
              <a:r>
                <a:rPr lang="zh-CN" altLang="en-US" sz="1200" b="1" dirty="0">
                  <a:solidFill>
                    <a:schemeClr val="tx1"/>
                  </a:solidFill>
                  <a:latin typeface="微软雅黑" panose="020B0503020204020204" pitchFamily="34" charset="-122"/>
                  <a:ea typeface="微软雅黑" panose="020B0503020204020204" pitchFamily="34" charset="-122"/>
                </a:rPr>
                <a:t>中登公司相关操作指南</a:t>
              </a:r>
            </a:p>
          </p:txBody>
        </p:sp>
        <p:sp>
          <p:nvSpPr>
            <p:cNvPr id="10" name="矩形 9"/>
            <p:cNvSpPr/>
            <p:nvPr/>
          </p:nvSpPr>
          <p:spPr bwMode="auto">
            <a:xfrm>
              <a:off x="1542518" y="4569290"/>
              <a:ext cx="6999726" cy="592530"/>
            </a:xfrm>
            <a:prstGeom prst="rect">
              <a:avLst/>
            </a:prstGeom>
            <a:solidFill>
              <a:schemeClr val="bg1">
                <a:lumMod val="95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rtlCol="0" anchor="ctr" anchorCtr="0" compatLnSpc="1"/>
            <a:lstStyle/>
            <a:p>
              <a:pPr algn="ctr"/>
              <a:r>
                <a:rPr lang="zh-CN" altLang="en-US" sz="1200" b="1" dirty="0">
                  <a:solidFill>
                    <a:schemeClr val="tx1"/>
                  </a:solidFill>
                  <a:latin typeface="微软雅黑" panose="020B0503020204020204" pitchFamily="34" charset="-122"/>
                  <a:ea typeface="微软雅黑" panose="020B0503020204020204" pitchFamily="34" charset="-122"/>
                </a:rPr>
                <a:t>其他规定</a:t>
              </a:r>
            </a:p>
          </p:txBody>
        </p:sp>
        <p:sp>
          <p:nvSpPr>
            <p:cNvPr id="11" name="矩形 10"/>
            <p:cNvSpPr/>
            <p:nvPr/>
          </p:nvSpPr>
          <p:spPr bwMode="auto">
            <a:xfrm>
              <a:off x="5136682" y="3860404"/>
              <a:ext cx="3405562" cy="615154"/>
            </a:xfrm>
            <a:prstGeom prst="rect">
              <a:avLst/>
            </a:prstGeom>
            <a:solidFill>
              <a:schemeClr val="bg1">
                <a:lumMod val="95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rtlCol="0" anchor="ctr" anchorCtr="0" compatLnSpc="1"/>
            <a:lstStyle/>
            <a:p>
              <a:pPr algn="ctr"/>
              <a:r>
                <a:rPr lang="zh-CN" altLang="en-US" sz="1200" b="1" dirty="0">
                  <a:solidFill>
                    <a:schemeClr val="tx1"/>
                  </a:solidFill>
                  <a:latin typeface="微软雅黑" panose="020B0503020204020204" pitchFamily="34" charset="-122"/>
                  <a:ea typeface="微软雅黑" panose="020B0503020204020204" pitchFamily="34" charset="-122"/>
                </a:rPr>
                <a:t>关于规范国有控股上市公司</a:t>
              </a:r>
              <a:endParaRPr lang="en-US" altLang="zh-CN" sz="1200" b="1" dirty="0">
                <a:solidFill>
                  <a:schemeClr val="tx1"/>
                </a:solidFill>
                <a:latin typeface="微软雅黑" panose="020B0503020204020204" pitchFamily="34" charset="-122"/>
                <a:ea typeface="微软雅黑" panose="020B0503020204020204" pitchFamily="34" charset="-122"/>
              </a:endParaRPr>
            </a:p>
            <a:p>
              <a:pPr algn="ctr"/>
              <a:r>
                <a:rPr lang="zh-CN" altLang="en-US" sz="1200" b="1" dirty="0">
                  <a:solidFill>
                    <a:schemeClr val="tx1"/>
                  </a:solidFill>
                  <a:latin typeface="微软雅黑" panose="020B0503020204020204" pitchFamily="34" charset="-122"/>
                  <a:ea typeface="微软雅黑" panose="020B0503020204020204" pitchFamily="34" charset="-122"/>
                </a:rPr>
                <a:t>实施股权激励制度有关问题的通知</a:t>
              </a:r>
            </a:p>
          </p:txBody>
        </p:sp>
        <p:sp>
          <p:nvSpPr>
            <p:cNvPr id="12" name="矩形 11"/>
            <p:cNvSpPr/>
            <p:nvPr/>
          </p:nvSpPr>
          <p:spPr bwMode="auto">
            <a:xfrm>
              <a:off x="1542518" y="1161112"/>
              <a:ext cx="3405562" cy="658159"/>
            </a:xfrm>
            <a:prstGeom prst="rect">
              <a:avLst/>
            </a:prstGeom>
            <a:solidFill>
              <a:srgbClr val="C00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rtlCol="0" anchor="ctr" anchorCtr="0" compatLnSpc="1"/>
            <a:lstStyle/>
            <a:p>
              <a:pPr algn="ctr" defTabSz="843915" fontAlgn="base">
                <a:spcBef>
                  <a:spcPct val="0"/>
                </a:spcBef>
                <a:spcAft>
                  <a:spcPct val="0"/>
                </a:spcAft>
              </a:pPr>
              <a:r>
                <a:rPr lang="zh-CN" altLang="en-US" sz="1400" b="1" dirty="0">
                  <a:solidFill>
                    <a:schemeClr val="bg1"/>
                  </a:solidFill>
                  <a:latin typeface="微软雅黑" panose="020B0503020204020204" pitchFamily="34" charset="-122"/>
                  <a:ea typeface="微软雅黑" panose="020B0503020204020204" pitchFamily="34" charset="-122"/>
                </a:rPr>
                <a:t>公司法</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bwMode="auto">
            <a:xfrm>
              <a:off x="5136682" y="1161112"/>
              <a:ext cx="3405562" cy="636337"/>
            </a:xfrm>
            <a:prstGeom prst="rect">
              <a:avLst/>
            </a:prstGeom>
            <a:solidFill>
              <a:srgbClr val="C00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rtlCol="0" anchor="ctr" anchorCtr="0" compatLnSpc="1"/>
            <a:lstStyle/>
            <a:p>
              <a:pPr algn="ctr" defTabSz="843915" fontAlgn="base">
                <a:spcBef>
                  <a:spcPct val="0"/>
                </a:spcBef>
                <a:spcAft>
                  <a:spcPct val="0"/>
                </a:spcAft>
              </a:pPr>
              <a:r>
                <a:rPr lang="zh-CN" altLang="en-US" sz="1200" b="1" dirty="0">
                  <a:solidFill>
                    <a:schemeClr val="bg1"/>
                  </a:solidFill>
                  <a:latin typeface="微软雅黑" panose="020B0503020204020204" pitchFamily="34" charset="-122"/>
                  <a:ea typeface="微软雅黑" panose="020B0503020204020204" pitchFamily="34" charset="-122"/>
                </a:rPr>
                <a:t>证券法</a:t>
              </a:r>
            </a:p>
          </p:txBody>
        </p:sp>
        <p:sp>
          <p:nvSpPr>
            <p:cNvPr id="14" name="下箭头 13"/>
            <p:cNvSpPr/>
            <p:nvPr/>
          </p:nvSpPr>
          <p:spPr>
            <a:xfrm>
              <a:off x="3379766" y="1897065"/>
              <a:ext cx="3323446" cy="466760"/>
            </a:xfrm>
            <a:prstGeom prst="downArrow">
              <a:avLst/>
            </a:prstGeom>
            <a:solidFill>
              <a:schemeClr val="tx2">
                <a:lumMod val="20000"/>
                <a:lumOff val="80000"/>
              </a:schemeClr>
            </a:solidFill>
            <a:ln w="12700">
              <a:solidFill>
                <a:schemeClr val="tx2">
                  <a:lumMod val="20000"/>
                  <a:lumOff val="80000"/>
                </a:schemeClr>
              </a:solidFill>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4406" tIns="42203" rIns="84406" bIns="42203" numCol="1" spcCol="0" rtlCol="0" fromWordArt="0" anchor="ctr" anchorCtr="0" forceAA="0" compatLnSpc="1">
              <a:noAutofit/>
            </a:bodyPr>
            <a:lstStyle/>
            <a:p>
              <a:pPr algn="ctr"/>
              <a:endParaRPr lang="zh-CN" altLang="en-US" sz="1200" dirty="0" err="1">
                <a:latin typeface="微软雅黑" panose="020B0503020204020204" pitchFamily="34" charset="-122"/>
                <a:ea typeface="微软雅黑" panose="020B0503020204020204" pitchFamily="34" charset="-122"/>
              </a:endParaRPr>
            </a:p>
          </p:txBody>
        </p:sp>
      </p:grpSp>
      <p:sp>
        <p:nvSpPr>
          <p:cNvPr id="15" name="Rectangle 2"/>
          <p:cNvSpPr txBox="1">
            <a:spLocks noChangeArrowheads="1"/>
          </p:cNvSpPr>
          <p:nvPr/>
        </p:nvSpPr>
        <p:spPr>
          <a:xfrm>
            <a:off x="683460" y="578913"/>
            <a:ext cx="7585495" cy="560777"/>
          </a:xfrm>
          <a:prstGeom prst="rect">
            <a:avLst/>
          </a:prstGeom>
        </p:spPr>
        <p:txBody>
          <a:bodyPr>
            <a:noAutofit/>
          </a:bodyPr>
          <a:lstStyle>
            <a:lvl1pPr algn="l" rtl="0" eaLnBrk="0" fontAlgn="base" hangingPunct="0">
              <a:spcBef>
                <a:spcPct val="0"/>
              </a:spcBef>
              <a:spcAft>
                <a:spcPct val="0"/>
              </a:spcAft>
              <a:defRPr sz="2000">
                <a:solidFill>
                  <a:schemeClr val="bg1"/>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楷体_GB2312" pitchFamily="49" charset="-122"/>
              </a:defRPr>
            </a:lvl6pPr>
            <a:lvl7pPr marL="914400" algn="l" rtl="0" fontAlgn="base">
              <a:spcBef>
                <a:spcPct val="0"/>
              </a:spcBef>
              <a:spcAft>
                <a:spcPct val="0"/>
              </a:spcAft>
              <a:defRPr sz="2400">
                <a:solidFill>
                  <a:schemeClr val="tx2"/>
                </a:solidFill>
                <a:latin typeface="Arial" panose="020B0604020202020204" pitchFamily="34" charset="0"/>
                <a:ea typeface="楷体_GB2312" pitchFamily="49" charset="-122"/>
              </a:defRPr>
            </a:lvl7pPr>
            <a:lvl8pPr marL="1371600" algn="l" rtl="0" fontAlgn="base">
              <a:spcBef>
                <a:spcPct val="0"/>
              </a:spcBef>
              <a:spcAft>
                <a:spcPct val="0"/>
              </a:spcAft>
              <a:defRPr sz="2400">
                <a:solidFill>
                  <a:schemeClr val="tx2"/>
                </a:solidFill>
                <a:latin typeface="Arial" panose="020B0604020202020204" pitchFamily="34" charset="0"/>
                <a:ea typeface="楷体_GB2312" pitchFamily="49" charset="-122"/>
              </a:defRPr>
            </a:lvl8pPr>
            <a:lvl9pPr marL="1828800" algn="l" rtl="0" fontAlgn="base">
              <a:spcBef>
                <a:spcPct val="0"/>
              </a:spcBef>
              <a:spcAft>
                <a:spcPct val="0"/>
              </a:spcAft>
              <a:defRPr sz="2400">
                <a:solidFill>
                  <a:schemeClr val="tx2"/>
                </a:solidFill>
                <a:latin typeface="Arial" panose="020B0604020202020204" pitchFamily="34" charset="0"/>
                <a:ea typeface="楷体_GB2312" pitchFamily="49" charset="-122"/>
              </a:defRPr>
            </a:lvl9pPr>
          </a:lstStyle>
          <a:p>
            <a:pPr indent="288290" algn="just" defTabSz="843280">
              <a:lnSpc>
                <a:spcPct val="150000"/>
              </a:lnSpc>
              <a:defRPr/>
            </a:pPr>
            <a:r>
              <a:rPr lang="en-US" altLang="zh-CN" sz="1200" kern="0" dirty="0">
                <a:solidFill>
                  <a:schemeClr val="tx1"/>
                </a:solidFill>
              </a:rPr>
              <a:t>2006</a:t>
            </a:r>
            <a:r>
              <a:rPr lang="zh-CN" altLang="en-US" sz="1200" kern="0" dirty="0">
                <a:solidFill>
                  <a:schemeClr val="tx1"/>
                </a:solidFill>
              </a:rPr>
              <a:t>年</a:t>
            </a:r>
            <a:r>
              <a:rPr lang="en-US" altLang="zh-CN" sz="1200" kern="0" dirty="0">
                <a:solidFill>
                  <a:schemeClr val="tx1"/>
                </a:solidFill>
              </a:rPr>
              <a:t>1</a:t>
            </a:r>
            <a:r>
              <a:rPr lang="zh-CN" altLang="en-US" sz="1200" kern="0" dirty="0">
                <a:solidFill>
                  <a:schemeClr val="tx1"/>
                </a:solidFill>
              </a:rPr>
              <a:t>月起</a:t>
            </a:r>
            <a:r>
              <a:rPr lang="en-US" altLang="zh-CN" sz="1200" kern="0" dirty="0">
                <a:solidFill>
                  <a:schemeClr val="tx1"/>
                </a:solidFill>
              </a:rPr>
              <a:t>《</a:t>
            </a:r>
            <a:r>
              <a:rPr lang="zh-CN" altLang="en-US" sz="1200" kern="0" dirty="0">
                <a:solidFill>
                  <a:schemeClr val="tx1"/>
                </a:solidFill>
              </a:rPr>
              <a:t>上市公司股权激励管理办法</a:t>
            </a:r>
            <a:r>
              <a:rPr lang="en-US" altLang="zh-CN" sz="1200" kern="0" dirty="0">
                <a:solidFill>
                  <a:schemeClr val="tx1"/>
                </a:solidFill>
              </a:rPr>
              <a:t>》</a:t>
            </a:r>
            <a:r>
              <a:rPr lang="zh-CN" altLang="en-US" sz="1200" kern="0" dirty="0">
                <a:solidFill>
                  <a:schemeClr val="tx1"/>
                </a:solidFill>
              </a:rPr>
              <a:t>（试行）施行，随后相关制度不断完善。</a:t>
            </a:r>
            <a:r>
              <a:rPr lang="en-US" altLang="zh-CN" sz="1200" kern="0" dirty="0">
                <a:solidFill>
                  <a:schemeClr val="tx1"/>
                </a:solidFill>
                <a:cs typeface="+mn-cs"/>
              </a:rPr>
              <a:t>2016</a:t>
            </a:r>
            <a:r>
              <a:rPr lang="zh-CN" altLang="en-US" sz="1200" kern="0" dirty="0">
                <a:solidFill>
                  <a:schemeClr val="tx1"/>
                </a:solidFill>
                <a:cs typeface="+mn-cs"/>
              </a:rPr>
              <a:t>年</a:t>
            </a:r>
            <a:r>
              <a:rPr lang="en-US" altLang="zh-CN" sz="1200" kern="0" dirty="0">
                <a:solidFill>
                  <a:schemeClr val="tx1"/>
                </a:solidFill>
                <a:cs typeface="+mn-cs"/>
              </a:rPr>
              <a:t>8</a:t>
            </a:r>
            <a:r>
              <a:rPr lang="zh-CN" altLang="en-US" sz="1200" kern="0" dirty="0">
                <a:solidFill>
                  <a:schemeClr val="tx1"/>
                </a:solidFill>
                <a:cs typeface="+mn-cs"/>
              </a:rPr>
              <a:t>月</a:t>
            </a:r>
            <a:r>
              <a:rPr lang="en-US" altLang="zh-CN" sz="1200" kern="0" dirty="0">
                <a:solidFill>
                  <a:schemeClr val="tx1"/>
                </a:solidFill>
                <a:cs typeface="+mn-cs"/>
              </a:rPr>
              <a:t>13</a:t>
            </a:r>
            <a:r>
              <a:rPr lang="zh-CN" altLang="en-US" sz="1200" kern="0" dirty="0">
                <a:solidFill>
                  <a:schemeClr val="tx1"/>
                </a:solidFill>
                <a:cs typeface="+mn-cs"/>
              </a:rPr>
              <a:t>日起</a:t>
            </a:r>
            <a:r>
              <a:rPr lang="en-US" altLang="zh-CN" sz="1200" kern="0" dirty="0">
                <a:solidFill>
                  <a:schemeClr val="tx1"/>
                </a:solidFill>
                <a:cs typeface="+mn-cs"/>
              </a:rPr>
              <a:t>《</a:t>
            </a:r>
            <a:r>
              <a:rPr lang="zh-CN" altLang="en-US" sz="1200" kern="0" dirty="0">
                <a:solidFill>
                  <a:schemeClr val="tx1"/>
                </a:solidFill>
                <a:cs typeface="+mn-cs"/>
              </a:rPr>
              <a:t>上市公司股权激励管理办法</a:t>
            </a:r>
            <a:r>
              <a:rPr lang="en-US" altLang="zh-CN" sz="1200" kern="0" dirty="0">
                <a:solidFill>
                  <a:schemeClr val="tx1"/>
                </a:solidFill>
                <a:cs typeface="+mn-cs"/>
              </a:rPr>
              <a:t>》</a:t>
            </a:r>
            <a:r>
              <a:rPr lang="zh-CN" altLang="en-US" sz="1200" kern="0" dirty="0">
                <a:solidFill>
                  <a:schemeClr val="tx1"/>
                </a:solidFill>
                <a:cs typeface="+mn-cs"/>
              </a:rPr>
              <a:t>正式实施</a:t>
            </a:r>
            <a:r>
              <a:rPr lang="zh-CN" altLang="en-US" sz="1200" kern="0" dirty="0">
                <a:solidFill>
                  <a:schemeClr val="tx1"/>
                </a:solidFill>
              </a:rPr>
              <a:t>，此前发布的</a:t>
            </a:r>
            <a:r>
              <a:rPr lang="en-US" altLang="zh-CN" sz="1200" kern="0" dirty="0">
                <a:solidFill>
                  <a:schemeClr val="tx1"/>
                </a:solidFill>
              </a:rPr>
              <a:t>《</a:t>
            </a:r>
            <a:r>
              <a:rPr lang="zh-CN" altLang="en-US" sz="1200" kern="0" dirty="0">
                <a:solidFill>
                  <a:schemeClr val="tx1"/>
                </a:solidFill>
              </a:rPr>
              <a:t>上市公司股权激励管理办法（试行）</a:t>
            </a:r>
            <a:r>
              <a:rPr lang="en-US" altLang="zh-CN" sz="1200" kern="0" dirty="0">
                <a:solidFill>
                  <a:schemeClr val="tx1"/>
                </a:solidFill>
              </a:rPr>
              <a:t>》</a:t>
            </a:r>
            <a:r>
              <a:rPr lang="zh-CN" altLang="en-US" sz="1200" kern="0" dirty="0">
                <a:solidFill>
                  <a:schemeClr val="tx1"/>
                </a:solidFill>
              </a:rPr>
              <a:t>、备忘录、监管问答等予以废止。</a:t>
            </a:r>
          </a:p>
          <a:p>
            <a:pPr indent="288290" algn="just" defTabSz="843280">
              <a:lnSpc>
                <a:spcPct val="150000"/>
              </a:lnSpc>
              <a:defRPr/>
            </a:pPr>
            <a:endParaRPr lang="zh-CN" altLang="en-US" sz="1100" kern="0" dirty="0">
              <a:solidFill>
                <a:schemeClr val="tx1"/>
              </a:solidFill>
              <a:cs typeface="+mn-cs"/>
            </a:endParaRPr>
          </a:p>
        </p:txBody>
      </p:sp>
      <p:sp>
        <p:nvSpPr>
          <p:cNvPr id="17" name="标题 2"/>
          <p:cNvSpPr>
            <a:spLocks noGrp="1"/>
          </p:cNvSpPr>
          <p:nvPr>
            <p:ph type="title" idx="4294967295"/>
          </p:nvPr>
        </p:nvSpPr>
        <p:spPr>
          <a:xfrm>
            <a:off x="793446" y="185186"/>
            <a:ext cx="8001000" cy="460375"/>
          </a:xfrm>
          <a:prstGeom prst="rect">
            <a:avLst/>
          </a:prstGeom>
        </p:spPr>
        <p:txBody>
          <a:bodyPr/>
          <a:lstStyle/>
          <a:p>
            <a:r>
              <a:rPr lang="en-US" altLang="zh-CN" b="1" dirty="0">
                <a:solidFill>
                  <a:srgbClr val="A32122"/>
                </a:solidFill>
              </a:rPr>
              <a:t>2.1  </a:t>
            </a:r>
            <a:r>
              <a:rPr lang="zh-CN" altLang="en-US" b="1" dirty="0">
                <a:solidFill>
                  <a:srgbClr val="A32122"/>
                </a:solidFill>
              </a:rPr>
              <a:t>股权激励配套规则</a:t>
            </a:r>
            <a:endParaRPr lang="zh-CN" altLang="en-US" sz="1800" b="1" dirty="0">
              <a:solidFill>
                <a:srgbClr val="A3212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2"/>
          <p:cNvSpPr txBox="1"/>
          <p:nvPr/>
        </p:nvSpPr>
        <p:spPr bwMode="auto">
          <a:xfrm>
            <a:off x="793446" y="185186"/>
            <a:ext cx="8001000" cy="460375"/>
          </a:xfrm>
          <a:prstGeom prst="rect">
            <a:avLst/>
          </a:prstGeom>
          <a:noFill/>
          <a:ln w="9525">
            <a:noFill/>
            <a:miter lim="800000"/>
          </a:ln>
        </p:spPr>
        <p:txBody>
          <a:bodyPr vert="horz" wrap="square" lIns="91440" tIns="45720" rIns="91440" bIns="45720" numCol="1" anchor="b" anchorCtr="0" compatLnSpc="1"/>
          <a:lstStyle>
            <a:lvl1pPr algn="l" rtl="0" eaLnBrk="0" fontAlgn="base" hangingPunct="0">
              <a:spcBef>
                <a:spcPct val="0"/>
              </a:spcBef>
              <a:spcAft>
                <a:spcPct val="0"/>
              </a:spcAft>
              <a:defRPr sz="2000">
                <a:solidFill>
                  <a:schemeClr val="bg1"/>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楷体_GB2312" pitchFamily="49" charset="-122"/>
              </a:defRPr>
            </a:lvl6pPr>
            <a:lvl7pPr marL="914400" algn="l" rtl="0" fontAlgn="base">
              <a:spcBef>
                <a:spcPct val="0"/>
              </a:spcBef>
              <a:spcAft>
                <a:spcPct val="0"/>
              </a:spcAft>
              <a:defRPr sz="2400">
                <a:solidFill>
                  <a:schemeClr val="tx2"/>
                </a:solidFill>
                <a:latin typeface="Arial" panose="020B0604020202020204" pitchFamily="34" charset="0"/>
                <a:ea typeface="楷体_GB2312" pitchFamily="49" charset="-122"/>
              </a:defRPr>
            </a:lvl7pPr>
            <a:lvl8pPr marL="1371600" algn="l" rtl="0" fontAlgn="base">
              <a:spcBef>
                <a:spcPct val="0"/>
              </a:spcBef>
              <a:spcAft>
                <a:spcPct val="0"/>
              </a:spcAft>
              <a:defRPr sz="2400">
                <a:solidFill>
                  <a:schemeClr val="tx2"/>
                </a:solidFill>
                <a:latin typeface="Arial" panose="020B0604020202020204" pitchFamily="34" charset="0"/>
                <a:ea typeface="楷体_GB2312" pitchFamily="49" charset="-122"/>
              </a:defRPr>
            </a:lvl8pPr>
            <a:lvl9pPr marL="1828800" algn="l" rtl="0" fontAlgn="base">
              <a:spcBef>
                <a:spcPct val="0"/>
              </a:spcBef>
              <a:spcAft>
                <a:spcPct val="0"/>
              </a:spcAft>
              <a:defRPr sz="2400">
                <a:solidFill>
                  <a:schemeClr val="tx2"/>
                </a:solidFill>
                <a:latin typeface="Arial" panose="020B0604020202020204" pitchFamily="34" charset="0"/>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rgbClr val="A32122"/>
                </a:solidFill>
                <a:effectLst/>
                <a:uLnTx/>
                <a:uFillTx/>
                <a:latin typeface="微软雅黑" panose="020B0503020204020204" pitchFamily="34" charset="-122"/>
                <a:ea typeface="微软雅黑" panose="020B0503020204020204" pitchFamily="34" charset="-122"/>
                <a:cs typeface="+mj-cs"/>
              </a:rPr>
              <a:t>什么是股权激励？</a:t>
            </a:r>
            <a:endParaRPr kumimoji="0" lang="en-US" altLang="zh-CN" sz="2000" b="1" i="0" u="none" strike="noStrike" kern="0" cap="none" spc="0" normalizeH="0" baseline="0" noProof="0" dirty="0">
              <a:ln>
                <a:noFill/>
              </a:ln>
              <a:solidFill>
                <a:srgbClr val="A32122"/>
              </a:solidFill>
              <a:effectLst/>
              <a:uLnTx/>
              <a:uFillTx/>
              <a:latin typeface="微软雅黑" panose="020B0503020204020204" pitchFamily="34" charset="-122"/>
              <a:ea typeface="微软雅黑" panose="020B0503020204020204" pitchFamily="34" charset="-122"/>
              <a:cs typeface="+mj-cs"/>
            </a:endParaRPr>
          </a:p>
        </p:txBody>
      </p:sp>
      <p:sp>
        <p:nvSpPr>
          <p:cNvPr id="3" name="箭头: 右 2"/>
          <p:cNvSpPr/>
          <p:nvPr/>
        </p:nvSpPr>
        <p:spPr>
          <a:xfrm rot="18398744">
            <a:off x="-34489" y="2608381"/>
            <a:ext cx="4508675" cy="920822"/>
          </a:xfrm>
          <a:prstGeom prst="rightArrow">
            <a:avLst/>
          </a:prstGeom>
          <a:solidFill>
            <a:srgbClr val="800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907630" y="1895030"/>
            <a:ext cx="1800250" cy="415165"/>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长期激励</a:t>
            </a:r>
          </a:p>
        </p:txBody>
      </p:sp>
      <p:sp>
        <p:nvSpPr>
          <p:cNvPr id="12" name="矩形 11"/>
          <p:cNvSpPr/>
          <p:nvPr/>
        </p:nvSpPr>
        <p:spPr>
          <a:xfrm>
            <a:off x="1382279" y="2635010"/>
            <a:ext cx="1800250" cy="415165"/>
          </a:xfrm>
          <a:prstGeom prst="rect">
            <a:avLst/>
          </a:prstGeom>
          <a:solidFill>
            <a:srgbClr val="DC681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中期激励</a:t>
            </a:r>
          </a:p>
        </p:txBody>
      </p:sp>
      <p:sp>
        <p:nvSpPr>
          <p:cNvPr id="14" name="矩形 13"/>
          <p:cNvSpPr/>
          <p:nvPr/>
        </p:nvSpPr>
        <p:spPr>
          <a:xfrm>
            <a:off x="863935" y="3374990"/>
            <a:ext cx="1800250" cy="415165"/>
          </a:xfrm>
          <a:prstGeom prst="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短期激励</a:t>
            </a:r>
          </a:p>
        </p:txBody>
      </p:sp>
      <p:cxnSp>
        <p:nvCxnSpPr>
          <p:cNvPr id="15" name="直接连接符 14"/>
          <p:cNvCxnSpPr/>
          <p:nvPr/>
        </p:nvCxnSpPr>
        <p:spPr>
          <a:xfrm>
            <a:off x="2771750" y="2310195"/>
            <a:ext cx="3240000" cy="0"/>
          </a:xfrm>
          <a:prstGeom prst="line">
            <a:avLst/>
          </a:prstGeom>
          <a:ln>
            <a:solidFill>
              <a:srgbClr val="BE0707"/>
            </a:solidFill>
          </a:ln>
        </p:spPr>
        <p:style>
          <a:lnRef idx="2">
            <a:schemeClr val="dk1"/>
          </a:lnRef>
          <a:fillRef idx="0">
            <a:schemeClr val="dk1"/>
          </a:fillRef>
          <a:effectRef idx="1">
            <a:schemeClr val="dk1"/>
          </a:effectRef>
          <a:fontRef idx="minor">
            <a:schemeClr val="tx1"/>
          </a:fontRef>
        </p:style>
      </p:cxnSp>
      <p:cxnSp>
        <p:nvCxnSpPr>
          <p:cNvPr id="17" name="直接连接符 16"/>
          <p:cNvCxnSpPr/>
          <p:nvPr/>
        </p:nvCxnSpPr>
        <p:spPr>
          <a:xfrm>
            <a:off x="2254725" y="3050175"/>
            <a:ext cx="3240000" cy="0"/>
          </a:xfrm>
          <a:prstGeom prst="line">
            <a:avLst/>
          </a:prstGeom>
          <a:ln>
            <a:solidFill>
              <a:srgbClr val="F2812E"/>
            </a:solidFill>
          </a:ln>
        </p:spPr>
        <p:style>
          <a:lnRef idx="2">
            <a:schemeClr val="dk1"/>
          </a:lnRef>
          <a:fillRef idx="0">
            <a:schemeClr val="dk1"/>
          </a:fillRef>
          <a:effectRef idx="1">
            <a:schemeClr val="dk1"/>
          </a:effectRef>
          <a:fontRef idx="minor">
            <a:schemeClr val="tx1"/>
          </a:fontRef>
        </p:style>
      </p:cxnSp>
      <p:cxnSp>
        <p:nvCxnSpPr>
          <p:cNvPr id="18" name="直接连接符 17"/>
          <p:cNvCxnSpPr/>
          <p:nvPr/>
        </p:nvCxnSpPr>
        <p:spPr>
          <a:xfrm>
            <a:off x="1764060" y="3790155"/>
            <a:ext cx="3240000" cy="0"/>
          </a:xfrm>
          <a:prstGeom prst="line">
            <a:avLst/>
          </a:prstGeom>
          <a:ln>
            <a:solidFill>
              <a:srgbClr val="7E7E7E"/>
            </a:solidFill>
          </a:ln>
        </p:spPr>
        <p:style>
          <a:lnRef idx="2">
            <a:schemeClr val="dk1"/>
          </a:lnRef>
          <a:fillRef idx="0">
            <a:schemeClr val="dk1"/>
          </a:fillRef>
          <a:effectRef idx="1">
            <a:schemeClr val="dk1"/>
          </a:effectRef>
          <a:fontRef idx="minor">
            <a:schemeClr val="tx1"/>
          </a:fontRef>
        </p:style>
      </p:cxnSp>
      <p:sp>
        <p:nvSpPr>
          <p:cNvPr id="24" name="文本框 23"/>
          <p:cNvSpPr txBox="1"/>
          <p:nvPr/>
        </p:nvSpPr>
        <p:spPr>
          <a:xfrm>
            <a:off x="4595978" y="1871779"/>
            <a:ext cx="1415772" cy="461665"/>
          </a:xfrm>
          <a:prstGeom prst="rect">
            <a:avLst/>
          </a:prstGeom>
          <a:noFill/>
        </p:spPr>
        <p:txBody>
          <a:bodyPr wrap="none" rtlCol="0">
            <a:spAutoFit/>
          </a:bodyPr>
          <a:lstStyle/>
          <a:p>
            <a:r>
              <a:rPr lang="zh-CN" altLang="en-US" sz="1200" b="1" dirty="0">
                <a:latin typeface="微软雅黑" panose="020B0503020204020204" pitchFamily="34" charset="-122"/>
                <a:ea typeface="微软雅黑" panose="020B0503020204020204" pitchFamily="34" charset="-122"/>
              </a:rPr>
              <a:t>支持企业长远发展</a:t>
            </a:r>
            <a:endParaRPr lang="en-US" altLang="zh-CN" sz="1200" b="1" dirty="0">
              <a:latin typeface="微软雅黑" panose="020B0503020204020204" pitchFamily="34" charset="-122"/>
              <a:ea typeface="微软雅黑" panose="020B0503020204020204" pitchFamily="34" charset="-122"/>
            </a:endParaRPr>
          </a:p>
          <a:p>
            <a:r>
              <a:rPr lang="zh-CN" altLang="en-US" sz="1200" b="1" dirty="0">
                <a:latin typeface="微软雅黑" panose="020B0503020204020204" pitchFamily="34" charset="-122"/>
                <a:ea typeface="微软雅黑" panose="020B0503020204020204" pitchFamily="34" charset="-122"/>
              </a:rPr>
              <a:t>保持人员相对稳定</a:t>
            </a:r>
          </a:p>
        </p:txBody>
      </p:sp>
      <p:sp>
        <p:nvSpPr>
          <p:cNvPr id="25" name="文本框 24"/>
          <p:cNvSpPr txBox="1"/>
          <p:nvPr/>
        </p:nvSpPr>
        <p:spPr>
          <a:xfrm>
            <a:off x="3771176" y="2584879"/>
            <a:ext cx="1723549" cy="461665"/>
          </a:xfrm>
          <a:prstGeom prst="rect">
            <a:avLst/>
          </a:prstGeom>
          <a:noFill/>
        </p:spPr>
        <p:txBody>
          <a:bodyPr wrap="none" rtlCol="0">
            <a:spAutoFit/>
          </a:bodyPr>
          <a:lstStyle/>
          <a:p>
            <a:pPr algn="ctr"/>
            <a:r>
              <a:rPr lang="zh-CN" altLang="en-US" sz="1200" b="1" dirty="0">
                <a:latin typeface="微软雅黑" panose="020B0503020204020204" pitchFamily="34" charset="-122"/>
                <a:ea typeface="微软雅黑" panose="020B0503020204020204" pitchFamily="34" charset="-122"/>
              </a:rPr>
              <a:t>提高工作积极性</a:t>
            </a:r>
            <a:endParaRPr lang="en-US" altLang="zh-CN" sz="1200" b="1" dirty="0">
              <a:latin typeface="微软雅黑" panose="020B0503020204020204" pitchFamily="34" charset="-122"/>
              <a:ea typeface="微软雅黑" panose="020B0503020204020204" pitchFamily="34" charset="-122"/>
            </a:endParaRPr>
          </a:p>
          <a:p>
            <a:pPr algn="ctr"/>
            <a:r>
              <a:rPr lang="zh-CN" altLang="en-US" sz="1200" b="1" dirty="0">
                <a:latin typeface="微软雅黑" panose="020B0503020204020204" pitchFamily="34" charset="-122"/>
                <a:ea typeface="微软雅黑" panose="020B0503020204020204" pitchFamily="34" charset="-122"/>
              </a:rPr>
              <a:t>保证年度计划顺利实施</a:t>
            </a:r>
          </a:p>
        </p:txBody>
      </p:sp>
      <p:sp>
        <p:nvSpPr>
          <p:cNvPr id="26" name="文本框 25"/>
          <p:cNvSpPr txBox="1"/>
          <p:nvPr/>
        </p:nvSpPr>
        <p:spPr>
          <a:xfrm>
            <a:off x="3126622" y="3344768"/>
            <a:ext cx="1877438" cy="461665"/>
          </a:xfrm>
          <a:prstGeom prst="rect">
            <a:avLst/>
          </a:prstGeom>
          <a:noFill/>
        </p:spPr>
        <p:txBody>
          <a:bodyPr wrap="none" rtlCol="0">
            <a:spAutoFit/>
          </a:bodyPr>
          <a:lstStyle/>
          <a:p>
            <a:pPr algn="ctr"/>
            <a:r>
              <a:rPr lang="zh-CN" altLang="en-US" sz="1200" b="1" dirty="0">
                <a:latin typeface="微软雅黑" panose="020B0503020204020204" pitchFamily="34" charset="-122"/>
                <a:ea typeface="微软雅黑" panose="020B0503020204020204" pitchFamily="34" charset="-122"/>
              </a:rPr>
              <a:t>维护企业正常运转</a:t>
            </a:r>
            <a:endParaRPr lang="en-US" altLang="zh-CN" sz="1200" b="1" dirty="0">
              <a:latin typeface="微软雅黑" panose="020B0503020204020204" pitchFamily="34" charset="-122"/>
              <a:ea typeface="微软雅黑" panose="020B0503020204020204" pitchFamily="34" charset="-122"/>
            </a:endParaRPr>
          </a:p>
          <a:p>
            <a:pPr algn="ctr"/>
            <a:r>
              <a:rPr lang="zh-CN" altLang="en-US" sz="1200" b="1" dirty="0">
                <a:latin typeface="微软雅黑" panose="020B0503020204020204" pitchFamily="34" charset="-122"/>
                <a:ea typeface="微软雅黑" panose="020B0503020204020204" pitchFamily="34" charset="-122"/>
              </a:rPr>
              <a:t>保证企业日常目标的完成</a:t>
            </a:r>
          </a:p>
        </p:txBody>
      </p:sp>
      <p:sp>
        <p:nvSpPr>
          <p:cNvPr id="27" name="矩形 26"/>
          <p:cNvSpPr/>
          <p:nvPr/>
        </p:nvSpPr>
        <p:spPr>
          <a:xfrm>
            <a:off x="6444260" y="1917142"/>
            <a:ext cx="1800250" cy="415165"/>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股权激励</a:t>
            </a:r>
          </a:p>
        </p:txBody>
      </p:sp>
      <p:sp>
        <p:nvSpPr>
          <p:cNvPr id="28" name="矩形 27"/>
          <p:cNvSpPr/>
          <p:nvPr/>
        </p:nvSpPr>
        <p:spPr>
          <a:xfrm>
            <a:off x="6011750" y="2654406"/>
            <a:ext cx="1800250" cy="415165"/>
          </a:xfrm>
          <a:prstGeom prst="rect">
            <a:avLst/>
          </a:prstGeom>
          <a:solidFill>
            <a:srgbClr val="DC681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浮动薪酬</a:t>
            </a:r>
            <a:endParaRPr lang="en-US" altLang="zh-CN" b="1" dirty="0">
              <a:latin typeface="微软雅黑" panose="020B0503020204020204" pitchFamily="34" charset="-122"/>
              <a:ea typeface="微软雅黑" panose="020B0503020204020204" pitchFamily="34" charset="-122"/>
            </a:endParaRPr>
          </a:p>
        </p:txBody>
      </p:sp>
      <p:sp>
        <p:nvSpPr>
          <p:cNvPr id="29" name="矩形 28"/>
          <p:cNvSpPr/>
          <p:nvPr/>
        </p:nvSpPr>
        <p:spPr>
          <a:xfrm>
            <a:off x="5494725" y="3390534"/>
            <a:ext cx="1800250" cy="266728"/>
          </a:xfrm>
          <a:prstGeom prst="rect">
            <a:avLst/>
          </a:prstGeom>
          <a:solidFill>
            <a:srgbClr val="7E7E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基本工资</a:t>
            </a:r>
          </a:p>
        </p:txBody>
      </p:sp>
      <p:sp>
        <p:nvSpPr>
          <p:cNvPr id="32" name="矩形 31"/>
          <p:cNvSpPr/>
          <p:nvPr/>
        </p:nvSpPr>
        <p:spPr>
          <a:xfrm>
            <a:off x="5494725" y="3738811"/>
            <a:ext cx="1800250" cy="266728"/>
          </a:xfrm>
          <a:prstGeom prst="rect">
            <a:avLst/>
          </a:prstGeom>
          <a:solidFill>
            <a:srgbClr val="7E7E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特殊待遇</a:t>
            </a:r>
          </a:p>
        </p:txBody>
      </p:sp>
      <p:sp>
        <p:nvSpPr>
          <p:cNvPr id="33" name="矩形 32"/>
          <p:cNvSpPr/>
          <p:nvPr/>
        </p:nvSpPr>
        <p:spPr>
          <a:xfrm>
            <a:off x="5483644" y="4103634"/>
            <a:ext cx="1800250" cy="266728"/>
          </a:xfrm>
          <a:prstGeom prst="rect">
            <a:avLst/>
          </a:prstGeom>
          <a:solidFill>
            <a:srgbClr val="8080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法定和补充福利</a:t>
            </a:r>
          </a:p>
        </p:txBody>
      </p:sp>
      <p:sp>
        <p:nvSpPr>
          <p:cNvPr id="37" name="文本框 36"/>
          <p:cNvSpPr txBox="1"/>
          <p:nvPr/>
        </p:nvSpPr>
        <p:spPr>
          <a:xfrm>
            <a:off x="1538089" y="4763641"/>
            <a:ext cx="6115777" cy="307777"/>
          </a:xfrm>
          <a:prstGeom prst="rect">
            <a:avLst/>
          </a:prstGeom>
          <a:noFill/>
        </p:spPr>
        <p:txBody>
          <a:bodyPr wrap="none" rtlCol="0">
            <a:spAutoFit/>
          </a:bodyPr>
          <a:lstStyle/>
          <a:p>
            <a:r>
              <a:rPr lang="zh-CN" altLang="en-US" sz="1400" b="1" dirty="0">
                <a:solidFill>
                  <a:srgbClr val="818181"/>
                </a:solidFill>
                <a:latin typeface="微软雅黑" panose="020B0503020204020204" pitchFamily="34" charset="-122"/>
                <a:ea typeface="微软雅黑" panose="020B0503020204020204" pitchFamily="34" charset="-122"/>
              </a:rPr>
              <a:t>短期激励：月度</a:t>
            </a:r>
            <a:r>
              <a:rPr lang="zh-CN" altLang="en-US" sz="1400" b="1" dirty="0">
                <a:latin typeface="微软雅黑" panose="020B0503020204020204" pitchFamily="34" charset="-122"/>
                <a:ea typeface="微软雅黑" panose="020B0503020204020204" pitchFamily="34" charset="-122"/>
              </a:rPr>
              <a:t>               </a:t>
            </a:r>
            <a:r>
              <a:rPr lang="zh-CN" altLang="en-US" sz="1400" b="1" dirty="0">
                <a:solidFill>
                  <a:srgbClr val="D76614"/>
                </a:solidFill>
                <a:latin typeface="微软雅黑" panose="020B0503020204020204" pitchFamily="34" charset="-122"/>
                <a:ea typeface="微软雅黑" panose="020B0503020204020204" pitchFamily="34" charset="-122"/>
              </a:rPr>
              <a:t>中期激励：年度</a:t>
            </a:r>
            <a:r>
              <a:rPr lang="zh-CN" altLang="en-US" sz="1400" b="1" dirty="0">
                <a:latin typeface="微软雅黑" panose="020B0503020204020204" pitchFamily="34" charset="-122"/>
                <a:ea typeface="微软雅黑" panose="020B0503020204020204" pitchFamily="34" charset="-122"/>
              </a:rPr>
              <a:t>                 </a:t>
            </a:r>
            <a:r>
              <a:rPr lang="zh-CN" altLang="en-US" sz="1400" b="1" dirty="0">
                <a:solidFill>
                  <a:srgbClr val="BB0101"/>
                </a:solidFill>
                <a:latin typeface="微软雅黑" panose="020B0503020204020204" pitchFamily="34" charset="-122"/>
                <a:ea typeface="微软雅黑" panose="020B0503020204020204" pitchFamily="34" charset="-122"/>
              </a:rPr>
              <a:t>长期激励：</a:t>
            </a:r>
            <a:r>
              <a:rPr lang="en-US" altLang="zh-CN" sz="1400" b="1" dirty="0">
                <a:solidFill>
                  <a:srgbClr val="BB0101"/>
                </a:solidFill>
                <a:latin typeface="微软雅黑" panose="020B0503020204020204" pitchFamily="34" charset="-122"/>
                <a:ea typeface="微软雅黑" panose="020B0503020204020204" pitchFamily="34" charset="-122"/>
              </a:rPr>
              <a:t>3-5</a:t>
            </a:r>
            <a:r>
              <a:rPr lang="zh-CN" altLang="en-US" sz="1400" b="1" dirty="0">
                <a:solidFill>
                  <a:srgbClr val="BB0101"/>
                </a:solidFill>
                <a:latin typeface="微软雅黑" panose="020B0503020204020204" pitchFamily="34" charset="-122"/>
                <a:ea typeface="微软雅黑" panose="020B0503020204020204" pitchFamily="34" charset="-122"/>
              </a:rPr>
              <a:t>年以上</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59540" y="769210"/>
            <a:ext cx="7201000" cy="1657835"/>
          </a:xfrm>
          <a:prstGeom prst="rect">
            <a:avLst/>
          </a:prstGeom>
          <a:ln w="12700">
            <a:solidFill>
              <a:srgbClr val="C00000"/>
            </a:solidFill>
          </a:ln>
        </p:spPr>
        <p:style>
          <a:lnRef idx="2">
            <a:schemeClr val="accent2"/>
          </a:lnRef>
          <a:fillRef idx="1">
            <a:schemeClr val="lt1"/>
          </a:fillRef>
          <a:effectRef idx="0">
            <a:schemeClr val="accent2"/>
          </a:effectRef>
          <a:fontRef idx="minor">
            <a:schemeClr val="dk1"/>
          </a:fontRef>
        </p:style>
        <p:txBody>
          <a:bodyPr wrap="square" rIns="132923" bIns="83077" anchor="ctr">
            <a:noAutofit/>
          </a:bodyPr>
          <a:lstStyle/>
          <a:p>
            <a:pPr>
              <a:spcBef>
                <a:spcPts val="555"/>
              </a:spcBef>
              <a:buClr>
                <a:srgbClr val="C00000"/>
              </a:buClr>
              <a:buSzPct val="80000"/>
            </a:pPr>
            <a:r>
              <a:rPr lang="zh-CN" altLang="en-US" sz="1200" b="1" dirty="0">
                <a:latin typeface="微软雅黑" panose="020B0503020204020204" pitchFamily="34" charset="-122"/>
                <a:ea typeface="微软雅黑" panose="020B0503020204020204" pitchFamily="34" charset="-122"/>
              </a:rPr>
              <a:t>不能为股权激励实施对象的排除性条件：</a:t>
            </a:r>
            <a:endParaRPr lang="en-US" altLang="zh-CN" sz="1200" b="1" dirty="0">
              <a:latin typeface="微软雅黑" panose="020B0503020204020204" pitchFamily="34" charset="-122"/>
              <a:ea typeface="微软雅黑" panose="020B0503020204020204" pitchFamily="34" charset="-122"/>
            </a:endParaRPr>
          </a:p>
          <a:p>
            <a:pPr marL="263525" indent="-263525">
              <a:spcBef>
                <a:spcPts val="555"/>
              </a:spcBef>
              <a:buClr>
                <a:srgbClr val="C00000"/>
              </a:buClr>
              <a:buSzPct val="80000"/>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最近一个会计年度财务会计报告被注册会计师出具否定意见或者无法表示意见的审计报告</a:t>
            </a:r>
          </a:p>
          <a:p>
            <a:pPr marL="263525" indent="-263525">
              <a:spcBef>
                <a:spcPts val="555"/>
              </a:spcBef>
              <a:buClr>
                <a:srgbClr val="C00000"/>
              </a:buClr>
              <a:buSzPct val="80000"/>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最近一个会计年度财务报告内部控制被注册会计师出具否定意见或无法表示意见的审计报告</a:t>
            </a:r>
            <a:endParaRPr lang="en-US" altLang="zh-CN" sz="1200" dirty="0">
              <a:latin typeface="微软雅黑" panose="020B0503020204020204" pitchFamily="34" charset="-122"/>
              <a:ea typeface="微软雅黑" panose="020B0503020204020204" pitchFamily="34" charset="-122"/>
            </a:endParaRPr>
          </a:p>
          <a:p>
            <a:pPr marL="263525" indent="-263525">
              <a:spcBef>
                <a:spcPts val="555"/>
              </a:spcBef>
              <a:buClr>
                <a:srgbClr val="C00000"/>
              </a:buClr>
              <a:buSzPct val="80000"/>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上市后最近</a:t>
            </a:r>
            <a:r>
              <a:rPr lang="en-US" altLang="zh-CN" sz="1200" dirty="0">
                <a:latin typeface="微软雅黑" panose="020B0503020204020204" pitchFamily="34" charset="-122"/>
                <a:ea typeface="微软雅黑" panose="020B0503020204020204" pitchFamily="34" charset="-122"/>
              </a:rPr>
              <a:t>36</a:t>
            </a:r>
            <a:r>
              <a:rPr lang="zh-CN" altLang="en-US" sz="1200" dirty="0">
                <a:latin typeface="微软雅黑" panose="020B0503020204020204" pitchFamily="34" charset="-122"/>
                <a:ea typeface="微软雅黑" panose="020B0503020204020204" pitchFamily="34" charset="-122"/>
              </a:rPr>
              <a:t>个月内出现过未按法律法规、公司章程、公开承诺进行利润分配的情形</a:t>
            </a:r>
            <a:endParaRPr lang="en-US" altLang="zh-CN" sz="1200" dirty="0">
              <a:latin typeface="微软雅黑" panose="020B0503020204020204" pitchFamily="34" charset="-122"/>
              <a:ea typeface="微软雅黑" panose="020B0503020204020204" pitchFamily="34" charset="-122"/>
            </a:endParaRPr>
          </a:p>
          <a:p>
            <a:pPr marL="263525" indent="-263525">
              <a:spcBef>
                <a:spcPts val="555"/>
              </a:spcBef>
              <a:buClr>
                <a:srgbClr val="C00000"/>
              </a:buClr>
              <a:buSzPct val="80000"/>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法律法规规定不得实行股权激励的</a:t>
            </a:r>
            <a:endParaRPr lang="en-US" altLang="zh-CN" sz="1200" dirty="0">
              <a:latin typeface="微软雅黑" panose="020B0503020204020204" pitchFamily="34" charset="-122"/>
              <a:ea typeface="微软雅黑" panose="020B0503020204020204" pitchFamily="34" charset="-122"/>
            </a:endParaRPr>
          </a:p>
          <a:p>
            <a:pPr marL="263525" indent="-263525">
              <a:spcBef>
                <a:spcPts val="555"/>
              </a:spcBef>
              <a:buClr>
                <a:srgbClr val="C00000"/>
              </a:buClr>
              <a:buSzPct val="80000"/>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中国证监会认定的其他情形</a:t>
            </a:r>
          </a:p>
        </p:txBody>
      </p:sp>
      <p:sp>
        <p:nvSpPr>
          <p:cNvPr id="4" name="矩形 3"/>
          <p:cNvSpPr/>
          <p:nvPr/>
        </p:nvSpPr>
        <p:spPr>
          <a:xfrm>
            <a:off x="1259540" y="2542168"/>
            <a:ext cx="7201000" cy="2403622"/>
          </a:xfrm>
          <a:prstGeom prst="rect">
            <a:avLst/>
          </a:prstGeom>
          <a:ln w="12700">
            <a:solidFill>
              <a:srgbClr val="C00000"/>
            </a:solidFill>
          </a:ln>
        </p:spPr>
        <p:style>
          <a:lnRef idx="2">
            <a:schemeClr val="accent2"/>
          </a:lnRef>
          <a:fillRef idx="1">
            <a:schemeClr val="lt1"/>
          </a:fillRef>
          <a:effectRef idx="0">
            <a:schemeClr val="accent2"/>
          </a:effectRef>
          <a:fontRef idx="minor">
            <a:schemeClr val="dk1"/>
          </a:fontRef>
        </p:style>
        <p:txBody>
          <a:bodyPr wrap="square" rIns="132923" bIns="83077" anchor="ctr">
            <a:noAutofit/>
          </a:bodyPr>
          <a:lstStyle/>
          <a:p>
            <a:pPr>
              <a:spcBef>
                <a:spcPts val="555"/>
              </a:spcBef>
              <a:buClr>
                <a:srgbClr val="C00000"/>
              </a:buClr>
              <a:buSzPct val="80000"/>
            </a:pPr>
            <a:r>
              <a:rPr lang="zh-CN" altLang="en-US" sz="1200" b="1" dirty="0">
                <a:latin typeface="微软雅黑" panose="020B0503020204020204" pitchFamily="34" charset="-122"/>
                <a:ea typeface="微软雅黑" panose="020B0503020204020204" pitchFamily="34" charset="-122"/>
              </a:rPr>
              <a:t>不能进行股权激励的排除性条件：</a:t>
            </a:r>
            <a:endParaRPr lang="en-US" altLang="zh-CN" sz="1200" b="1" dirty="0">
              <a:latin typeface="微软雅黑" panose="020B0503020204020204" pitchFamily="34" charset="-122"/>
              <a:ea typeface="微软雅黑" panose="020B0503020204020204" pitchFamily="34" charset="-122"/>
            </a:endParaRPr>
          </a:p>
          <a:p>
            <a:pPr marL="263525" indent="-263525">
              <a:spcBef>
                <a:spcPts val="555"/>
              </a:spcBef>
              <a:buClr>
                <a:srgbClr val="C00000"/>
              </a:buClr>
              <a:buSzPct val="80000"/>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独立董事和监事</a:t>
            </a:r>
            <a:endParaRPr lang="en-US" altLang="zh-CN" sz="1200" dirty="0">
              <a:latin typeface="微软雅黑" panose="020B0503020204020204" pitchFamily="34" charset="-122"/>
              <a:ea typeface="微软雅黑" panose="020B0503020204020204" pitchFamily="34" charset="-122"/>
            </a:endParaRPr>
          </a:p>
          <a:p>
            <a:pPr marL="263525" indent="-263525">
              <a:spcBef>
                <a:spcPts val="555"/>
              </a:spcBef>
              <a:buClr>
                <a:srgbClr val="C00000"/>
              </a:buClr>
              <a:buSzPct val="80000"/>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单独或合计持有上市公司</a:t>
            </a:r>
            <a:r>
              <a:rPr lang="en-US" altLang="zh-CN" sz="1200" dirty="0">
                <a:latin typeface="微软雅黑" panose="020B0503020204020204" pitchFamily="34" charset="-122"/>
                <a:ea typeface="微软雅黑" panose="020B0503020204020204" pitchFamily="34" charset="-122"/>
              </a:rPr>
              <a:t>5%</a:t>
            </a:r>
            <a:r>
              <a:rPr lang="zh-CN" altLang="en-US" sz="1200" dirty="0">
                <a:latin typeface="微软雅黑" panose="020B0503020204020204" pitchFamily="34" charset="-122"/>
                <a:ea typeface="微软雅黑" panose="020B0503020204020204" pitchFamily="34" charset="-122"/>
              </a:rPr>
              <a:t>以上股份的股东或实际控制人及其配偶、父母、子女</a:t>
            </a:r>
            <a:endParaRPr lang="en-US" altLang="zh-CN" sz="1200" dirty="0">
              <a:latin typeface="微软雅黑" panose="020B0503020204020204" pitchFamily="34" charset="-122"/>
              <a:ea typeface="微软雅黑" panose="020B0503020204020204" pitchFamily="34" charset="-122"/>
            </a:endParaRPr>
          </a:p>
          <a:p>
            <a:pPr marL="263525" indent="-263525">
              <a:spcBef>
                <a:spcPts val="555"/>
              </a:spcBef>
              <a:buClr>
                <a:srgbClr val="C00000"/>
              </a:buClr>
              <a:buSzPct val="80000"/>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最近</a:t>
            </a:r>
            <a:r>
              <a:rPr lang="en-US" altLang="zh-CN" sz="1200" dirty="0">
                <a:latin typeface="微软雅黑" panose="020B0503020204020204" pitchFamily="34" charset="-122"/>
                <a:ea typeface="微软雅黑" panose="020B0503020204020204" pitchFamily="34" charset="-122"/>
              </a:rPr>
              <a:t>12</a:t>
            </a:r>
            <a:r>
              <a:rPr lang="zh-CN" altLang="en-US" sz="1200" dirty="0">
                <a:latin typeface="微软雅黑" panose="020B0503020204020204" pitchFamily="34" charset="-122"/>
                <a:ea typeface="微软雅黑" panose="020B0503020204020204" pitchFamily="34" charset="-122"/>
              </a:rPr>
              <a:t>个月内被证券交易所、中国证监会及其派出机构认定为不适当人选</a:t>
            </a:r>
            <a:endParaRPr lang="en-US" altLang="zh-CN" sz="1200" dirty="0">
              <a:latin typeface="微软雅黑" panose="020B0503020204020204" pitchFamily="34" charset="-122"/>
              <a:ea typeface="微软雅黑" panose="020B0503020204020204" pitchFamily="34" charset="-122"/>
            </a:endParaRPr>
          </a:p>
          <a:p>
            <a:pPr marL="263525" indent="-263525">
              <a:spcBef>
                <a:spcPts val="555"/>
              </a:spcBef>
              <a:buClr>
                <a:srgbClr val="C00000"/>
              </a:buClr>
              <a:buSzPct val="80000"/>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最近</a:t>
            </a:r>
            <a:r>
              <a:rPr lang="en-US" altLang="zh-CN" sz="1200" dirty="0">
                <a:latin typeface="微软雅黑" panose="020B0503020204020204" pitchFamily="34" charset="-122"/>
                <a:ea typeface="微软雅黑" panose="020B0503020204020204" pitchFamily="34" charset="-122"/>
              </a:rPr>
              <a:t>12</a:t>
            </a:r>
            <a:r>
              <a:rPr lang="zh-CN" altLang="en-US" sz="1200" dirty="0">
                <a:latin typeface="微软雅黑" panose="020B0503020204020204" pitchFamily="34" charset="-122"/>
                <a:ea typeface="微软雅黑" panose="020B0503020204020204" pitchFamily="34" charset="-122"/>
              </a:rPr>
              <a:t>个月内因重大违法违规行为被中国证监会及其派出机构行政处罚或采取市场禁入措施</a:t>
            </a:r>
            <a:endParaRPr lang="en-US" altLang="zh-CN" sz="1200" dirty="0">
              <a:latin typeface="微软雅黑" panose="020B0503020204020204" pitchFamily="34" charset="-122"/>
              <a:ea typeface="微软雅黑" panose="020B0503020204020204" pitchFamily="34" charset="-122"/>
            </a:endParaRPr>
          </a:p>
          <a:p>
            <a:pPr marL="263525" indent="-263525">
              <a:spcBef>
                <a:spcPts val="555"/>
              </a:spcBef>
              <a:buClr>
                <a:srgbClr val="C00000"/>
              </a:buClr>
              <a:buSzPct val="80000"/>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具有</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中华人民共和国公司法</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规定的不得担任公司董事、高级管理人员情形的</a:t>
            </a:r>
            <a:endParaRPr lang="en-US" altLang="zh-CN" sz="1200" dirty="0">
              <a:latin typeface="微软雅黑" panose="020B0503020204020204" pitchFamily="34" charset="-122"/>
              <a:ea typeface="微软雅黑" panose="020B0503020204020204" pitchFamily="34" charset="-122"/>
            </a:endParaRPr>
          </a:p>
          <a:p>
            <a:pPr marL="263525" indent="-263525">
              <a:spcBef>
                <a:spcPts val="555"/>
              </a:spcBef>
              <a:buClr>
                <a:srgbClr val="C00000"/>
              </a:buClr>
              <a:buSzPct val="80000"/>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知悉股权激励内幕信息而买卖公司股票的、泄露内幕信息而导致内幕交易发生的</a:t>
            </a:r>
            <a:endParaRPr lang="en-US" altLang="zh-CN" sz="1200" dirty="0">
              <a:latin typeface="微软雅黑" panose="020B0503020204020204" pitchFamily="34" charset="-122"/>
              <a:ea typeface="微软雅黑" panose="020B0503020204020204" pitchFamily="34" charset="-122"/>
            </a:endParaRPr>
          </a:p>
          <a:p>
            <a:pPr marL="263525" indent="-263525">
              <a:spcBef>
                <a:spcPts val="555"/>
              </a:spcBef>
              <a:buClr>
                <a:srgbClr val="C00000"/>
              </a:buClr>
              <a:buSzPct val="80000"/>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其他法律法规规定不得参与上市公司股权激励的</a:t>
            </a:r>
            <a:endParaRPr lang="en-US" altLang="zh-CN" sz="1200" dirty="0">
              <a:latin typeface="微软雅黑" panose="020B0503020204020204" pitchFamily="34" charset="-122"/>
              <a:ea typeface="微软雅黑" panose="020B0503020204020204" pitchFamily="34" charset="-122"/>
            </a:endParaRPr>
          </a:p>
          <a:p>
            <a:pPr marL="263525" indent="-263525">
              <a:spcBef>
                <a:spcPts val="555"/>
              </a:spcBef>
              <a:buClr>
                <a:srgbClr val="C00000"/>
              </a:buClr>
              <a:buSzPct val="80000"/>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中国证监会认定的其他情形</a:t>
            </a:r>
          </a:p>
        </p:txBody>
      </p:sp>
      <p:sp>
        <p:nvSpPr>
          <p:cNvPr id="5" name="Rectangle 7"/>
          <p:cNvSpPr>
            <a:spLocks noChangeArrowheads="1"/>
          </p:cNvSpPr>
          <p:nvPr/>
        </p:nvSpPr>
        <p:spPr bwMode="auto">
          <a:xfrm>
            <a:off x="606199" y="769210"/>
            <a:ext cx="509324" cy="1657836"/>
          </a:xfrm>
          <a:prstGeom prst="rect">
            <a:avLst/>
          </a:prstGeom>
          <a:solidFill>
            <a:srgbClr val="C00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rtlCol="0" anchor="ctr" anchorCtr="0" compatLnSpc="1"/>
          <a:lstStyle/>
          <a:p>
            <a:pPr algn="ctr"/>
            <a:r>
              <a:rPr lang="zh-CN" altLang="en-US" sz="1400" b="1" dirty="0">
                <a:solidFill>
                  <a:schemeClr val="bg1"/>
                </a:solidFill>
                <a:latin typeface="微软雅黑" panose="020B0503020204020204" pitchFamily="34" charset="-122"/>
                <a:ea typeface="微软雅黑" panose="020B0503020204020204" pitchFamily="34" charset="-122"/>
              </a:rPr>
              <a:t>上市公司要求</a:t>
            </a:r>
            <a:endParaRPr lang="en-US" altLang="ko-KR" sz="1400" b="1" dirty="0">
              <a:solidFill>
                <a:schemeClr val="bg1"/>
              </a:solidFill>
              <a:latin typeface="微软雅黑" panose="020B0503020204020204" pitchFamily="34" charset="-122"/>
              <a:ea typeface="微软雅黑" panose="020B0503020204020204" pitchFamily="34" charset="-122"/>
            </a:endParaRPr>
          </a:p>
        </p:txBody>
      </p:sp>
      <p:sp>
        <p:nvSpPr>
          <p:cNvPr id="6" name="Rectangle 7"/>
          <p:cNvSpPr>
            <a:spLocks noChangeArrowheads="1"/>
          </p:cNvSpPr>
          <p:nvPr/>
        </p:nvSpPr>
        <p:spPr bwMode="auto">
          <a:xfrm>
            <a:off x="606199" y="2550695"/>
            <a:ext cx="509324" cy="2395094"/>
          </a:xfrm>
          <a:prstGeom prst="rect">
            <a:avLst/>
          </a:prstGeom>
          <a:solidFill>
            <a:srgbClr val="C00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rtlCol="0" anchor="ctr" anchorCtr="0" compatLnSpc="1"/>
          <a:lstStyle/>
          <a:p>
            <a:pPr algn="ctr"/>
            <a:r>
              <a:rPr lang="zh-CN" altLang="en-US" sz="1400" b="1" dirty="0">
                <a:solidFill>
                  <a:schemeClr val="bg1"/>
                </a:solidFill>
                <a:latin typeface="微软雅黑" panose="020B0503020204020204" pitchFamily="34" charset="-122"/>
                <a:ea typeface="微软雅黑" panose="020B0503020204020204" pitchFamily="34" charset="-122"/>
              </a:rPr>
              <a:t>激励对象要求</a:t>
            </a:r>
            <a:endParaRPr lang="en-US" altLang="ko-KR" sz="1400" b="1" dirty="0">
              <a:solidFill>
                <a:schemeClr val="bg1"/>
              </a:solidFill>
              <a:latin typeface="微软雅黑" panose="020B0503020204020204" pitchFamily="34" charset="-122"/>
              <a:ea typeface="微软雅黑" panose="020B0503020204020204" pitchFamily="34" charset="-122"/>
            </a:endParaRPr>
          </a:p>
        </p:txBody>
      </p:sp>
      <p:sp>
        <p:nvSpPr>
          <p:cNvPr id="7" name="标题 2"/>
          <p:cNvSpPr>
            <a:spLocks noGrp="1"/>
          </p:cNvSpPr>
          <p:nvPr>
            <p:ph type="title" idx="4294967295"/>
          </p:nvPr>
        </p:nvSpPr>
        <p:spPr>
          <a:xfrm>
            <a:off x="793446" y="185186"/>
            <a:ext cx="8001000" cy="460375"/>
          </a:xfrm>
          <a:prstGeom prst="rect">
            <a:avLst/>
          </a:prstGeom>
        </p:spPr>
        <p:txBody>
          <a:bodyPr/>
          <a:lstStyle/>
          <a:p>
            <a:r>
              <a:rPr lang="en-US" altLang="zh-CN" b="1" dirty="0">
                <a:solidFill>
                  <a:srgbClr val="A32122"/>
                </a:solidFill>
              </a:rPr>
              <a:t>2.2  </a:t>
            </a:r>
            <a:r>
              <a:rPr lang="zh-CN" altLang="en-US" b="1" dirty="0">
                <a:solidFill>
                  <a:srgbClr val="A32122"/>
                </a:solidFill>
              </a:rPr>
              <a:t>股权激励对各主体的要求</a:t>
            </a:r>
            <a:endParaRPr lang="zh-CN" altLang="en-US" sz="1800" b="1" dirty="0">
              <a:solidFill>
                <a:srgbClr val="A3212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537722" y="1057250"/>
            <a:ext cx="2738098" cy="690413"/>
          </a:xfrm>
          <a:prstGeom prst="rect">
            <a:avLst/>
          </a:prstGeom>
          <a:solidFill>
            <a:srgbClr val="C00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lstStyle/>
          <a:p>
            <a:pPr algn="ctr"/>
            <a:r>
              <a:rPr lang="zh-CN" altLang="en-US" sz="1200" b="1" dirty="0">
                <a:solidFill>
                  <a:schemeClr val="bg1"/>
                </a:solidFill>
                <a:latin typeface="微软雅黑" panose="020B0503020204020204" pitchFamily="34" charset="-122"/>
                <a:ea typeface="微软雅黑" panose="020B0503020204020204" pitchFamily="34" charset="-122"/>
              </a:rPr>
              <a:t>董事、高级管理人员、</a:t>
            </a:r>
            <a:endParaRPr lang="en-US" altLang="zh-CN" sz="1200" b="1" dirty="0">
              <a:solidFill>
                <a:schemeClr val="bg1"/>
              </a:solidFill>
              <a:latin typeface="微软雅黑" panose="020B0503020204020204" pitchFamily="34" charset="-122"/>
              <a:ea typeface="微软雅黑" panose="020B0503020204020204" pitchFamily="34" charset="-122"/>
            </a:endParaRPr>
          </a:p>
          <a:p>
            <a:pPr algn="ctr"/>
            <a:r>
              <a:rPr lang="zh-CN" altLang="en-US" sz="1200" b="1" dirty="0">
                <a:solidFill>
                  <a:schemeClr val="bg1"/>
                </a:solidFill>
                <a:latin typeface="微软雅黑" panose="020B0503020204020204" pitchFamily="34" charset="-122"/>
                <a:ea typeface="微软雅黑" panose="020B0503020204020204" pitchFamily="34" charset="-122"/>
              </a:rPr>
              <a:t>核心技术（业务）人员</a:t>
            </a:r>
          </a:p>
        </p:txBody>
      </p:sp>
      <p:sp>
        <p:nvSpPr>
          <p:cNvPr id="5" name="矩形 4"/>
          <p:cNvSpPr/>
          <p:nvPr/>
        </p:nvSpPr>
        <p:spPr bwMode="auto">
          <a:xfrm>
            <a:off x="537722" y="4034233"/>
            <a:ext cx="2738098" cy="576064"/>
          </a:xfrm>
          <a:prstGeom prst="rect">
            <a:avLst/>
          </a:prstGeom>
          <a:solidFill>
            <a:schemeClr val="bg1">
              <a:lumMod val="5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lstStyle/>
          <a:p>
            <a:pPr algn="ctr"/>
            <a:r>
              <a:rPr lang="zh-CN" altLang="en-US" sz="1200" b="1" dirty="0">
                <a:solidFill>
                  <a:schemeClr val="bg1"/>
                </a:solidFill>
                <a:latin typeface="微软雅黑" panose="020B0503020204020204" pitchFamily="34" charset="-122"/>
                <a:ea typeface="微软雅黑" panose="020B0503020204020204" pitchFamily="34" charset="-122"/>
              </a:rPr>
              <a:t>独立董事、监事</a:t>
            </a:r>
          </a:p>
        </p:txBody>
      </p:sp>
      <p:sp>
        <p:nvSpPr>
          <p:cNvPr id="6" name="矩形 5"/>
          <p:cNvSpPr/>
          <p:nvPr/>
        </p:nvSpPr>
        <p:spPr bwMode="auto">
          <a:xfrm>
            <a:off x="537722" y="3197502"/>
            <a:ext cx="2738098" cy="706108"/>
          </a:xfrm>
          <a:prstGeom prst="rect">
            <a:avLst/>
          </a:prstGeom>
          <a:solidFill>
            <a:schemeClr val="bg1">
              <a:lumMod val="5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lstStyle/>
          <a:p>
            <a:pPr algn="ctr"/>
            <a:r>
              <a:rPr lang="zh-CN" altLang="en-US" sz="1200" b="1" dirty="0">
                <a:solidFill>
                  <a:schemeClr val="bg1"/>
                </a:solidFill>
                <a:latin typeface="微软雅黑" panose="020B0503020204020204" pitchFamily="34" charset="-122"/>
                <a:ea typeface="微软雅黑" panose="020B0503020204020204" pitchFamily="34" charset="-122"/>
              </a:rPr>
              <a:t>持股</a:t>
            </a:r>
            <a:r>
              <a:rPr lang="en-US" altLang="zh-CN" sz="1200" b="1" dirty="0">
                <a:solidFill>
                  <a:schemeClr val="bg1"/>
                </a:solidFill>
                <a:latin typeface="微软雅黑" panose="020B0503020204020204" pitchFamily="34" charset="-122"/>
                <a:ea typeface="微软雅黑" panose="020B0503020204020204" pitchFamily="34" charset="-122"/>
              </a:rPr>
              <a:t>5%</a:t>
            </a:r>
            <a:r>
              <a:rPr lang="zh-CN" altLang="en-US" sz="1200" b="1" dirty="0">
                <a:solidFill>
                  <a:schemeClr val="bg1"/>
                </a:solidFill>
                <a:latin typeface="微软雅黑" panose="020B0503020204020204" pitchFamily="34" charset="-122"/>
                <a:ea typeface="微软雅黑" panose="020B0503020204020204" pitchFamily="34" charset="-122"/>
              </a:rPr>
              <a:t>以上的主要股东或实际控制人</a:t>
            </a:r>
          </a:p>
        </p:txBody>
      </p:sp>
      <p:sp>
        <p:nvSpPr>
          <p:cNvPr id="7" name="矩形 6"/>
          <p:cNvSpPr/>
          <p:nvPr/>
        </p:nvSpPr>
        <p:spPr bwMode="auto">
          <a:xfrm>
            <a:off x="539440" y="1934688"/>
            <a:ext cx="2736380" cy="1075789"/>
          </a:xfrm>
          <a:prstGeom prst="rect">
            <a:avLst/>
          </a:prstGeom>
          <a:solidFill>
            <a:schemeClr val="accent1">
              <a:lumMod val="20000"/>
              <a:lumOff val="8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lstStyle/>
          <a:p>
            <a:pPr algn="ctr"/>
            <a:r>
              <a:rPr lang="zh-CN" altLang="en-US" sz="1200" b="1" dirty="0">
                <a:solidFill>
                  <a:schemeClr val="tx1"/>
                </a:solidFill>
                <a:latin typeface="微软雅黑" panose="020B0503020204020204" pitchFamily="34" charset="-122"/>
                <a:ea typeface="微软雅黑" panose="020B0503020204020204" pitchFamily="34" charset="-122"/>
              </a:rPr>
              <a:t>公司认为应该激励的其他员工</a:t>
            </a:r>
          </a:p>
        </p:txBody>
      </p:sp>
      <p:sp>
        <p:nvSpPr>
          <p:cNvPr id="8" name="矩形 7"/>
          <p:cNvSpPr/>
          <p:nvPr/>
        </p:nvSpPr>
        <p:spPr>
          <a:xfrm>
            <a:off x="3347830" y="1057250"/>
            <a:ext cx="5256730" cy="690413"/>
          </a:xfrm>
          <a:prstGeom prst="rect">
            <a:avLst/>
          </a:prstGeom>
          <a:noFill/>
          <a:ln w="1270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285750" indent="-285750">
              <a:lnSpc>
                <a:spcPct val="150000"/>
              </a:lnSpc>
              <a:spcBef>
                <a:spcPts val="600"/>
              </a:spcBef>
              <a:buClr>
                <a:srgbClr val="C00000"/>
              </a:buClr>
              <a:buSzPct val="80000"/>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激励对象为董事、高级管理人员的，上市公司应当建立绩效考核体系和考核办法，以绩效考核指标为实施股权激励计划的条件</a:t>
            </a:r>
          </a:p>
        </p:txBody>
      </p:sp>
      <p:sp>
        <p:nvSpPr>
          <p:cNvPr id="9" name="矩形 8"/>
          <p:cNvSpPr/>
          <p:nvPr/>
        </p:nvSpPr>
        <p:spPr>
          <a:xfrm>
            <a:off x="3347830" y="1934690"/>
            <a:ext cx="5256730" cy="1075788"/>
          </a:xfrm>
          <a:prstGeom prst="rect">
            <a:avLst/>
          </a:prstGeom>
          <a:noFill/>
          <a:ln w="12700">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285750" indent="-285750">
              <a:lnSpc>
                <a:spcPct val="150000"/>
              </a:lnSpc>
              <a:spcBef>
                <a:spcPts val="600"/>
              </a:spcBef>
              <a:buClr>
                <a:srgbClr val="C00000"/>
              </a:buClr>
              <a:buSzPct val="80000"/>
              <a:buFont typeface="Wingdings" panose="05000000000000000000" pitchFamily="2" charset="2"/>
              <a:buChar char="n"/>
            </a:pPr>
            <a:r>
              <a:rPr lang="zh-CN" altLang="en-US" sz="1200" dirty="0">
                <a:solidFill>
                  <a:schemeClr val="tx1"/>
                </a:solidFill>
                <a:latin typeface="微软雅黑" panose="020B0503020204020204" pitchFamily="34" charset="-122"/>
                <a:ea typeface="微软雅黑" panose="020B0503020204020204" pitchFamily="34" charset="-122"/>
              </a:rPr>
              <a:t>公司认为应当激励的对公司经营业绩和未来发展有直接影响的其他员工</a:t>
            </a:r>
            <a:endParaRPr lang="en-US" altLang="zh-CN" sz="1200" dirty="0">
              <a:solidFill>
                <a:schemeClr val="tx1"/>
              </a:solidFill>
              <a:latin typeface="微软雅黑" panose="020B0503020204020204" pitchFamily="34" charset="-122"/>
              <a:ea typeface="微软雅黑" panose="020B0503020204020204" pitchFamily="34" charset="-122"/>
            </a:endParaRPr>
          </a:p>
          <a:p>
            <a:pPr marL="285750" indent="-285750">
              <a:lnSpc>
                <a:spcPct val="150000"/>
              </a:lnSpc>
              <a:spcBef>
                <a:spcPts val="600"/>
              </a:spcBef>
              <a:buClr>
                <a:srgbClr val="C00000"/>
              </a:buClr>
              <a:buSzPct val="80000"/>
              <a:buFont typeface="Wingdings" panose="05000000000000000000" pitchFamily="2" charset="2"/>
              <a:buChar char="n"/>
            </a:pPr>
            <a:r>
              <a:rPr lang="zh-CN" altLang="en-US" sz="1200" dirty="0" smtClean="0">
                <a:solidFill>
                  <a:srgbClr val="A32122"/>
                </a:solidFill>
                <a:latin typeface="微软雅黑" panose="020B0503020204020204" pitchFamily="34" charset="-122"/>
                <a:ea typeface="微软雅黑" panose="020B0503020204020204" pitchFamily="34" charset="-122"/>
              </a:rPr>
              <a:t>外籍</a:t>
            </a:r>
            <a:r>
              <a:rPr lang="zh-CN" altLang="en-US" sz="1200" dirty="0">
                <a:solidFill>
                  <a:srgbClr val="A32122"/>
                </a:solidFill>
                <a:latin typeface="微软雅黑" panose="020B0503020204020204" pitchFamily="34" charset="-122"/>
                <a:ea typeface="微软雅黑" panose="020B0503020204020204" pitchFamily="34" charset="-122"/>
              </a:rPr>
              <a:t>员工任职上市公司董事、高级管理人员、核心技术人员或者核心业务人员的，可以成为激励对象。</a:t>
            </a:r>
          </a:p>
        </p:txBody>
      </p:sp>
      <p:sp>
        <p:nvSpPr>
          <p:cNvPr id="10" name="矩形 9"/>
          <p:cNvSpPr/>
          <p:nvPr/>
        </p:nvSpPr>
        <p:spPr>
          <a:xfrm>
            <a:off x="3347830" y="3197502"/>
            <a:ext cx="5256730" cy="1412795"/>
          </a:xfrm>
          <a:prstGeom prst="rect">
            <a:avLst/>
          </a:prstGeom>
          <a:solidFill>
            <a:schemeClr val="bg1">
              <a:lumMod val="95000"/>
            </a:schemeClr>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285750" indent="-285750">
              <a:lnSpc>
                <a:spcPct val="150000"/>
              </a:lnSpc>
              <a:spcBef>
                <a:spcPts val="600"/>
              </a:spcBef>
              <a:buClr>
                <a:srgbClr val="C00000"/>
              </a:buClr>
              <a:buSzPct val="80000"/>
              <a:buFont typeface="Wingdings" panose="05000000000000000000" pitchFamily="2" charset="2"/>
              <a:buChar char="n"/>
            </a:pPr>
            <a:r>
              <a:rPr lang="zh-CN" altLang="en-US" sz="1200" b="1" u="sng" dirty="0">
                <a:latin typeface="微软雅黑" panose="020B0503020204020204" pitchFamily="34" charset="-122"/>
                <a:ea typeface="微软雅黑" panose="020B0503020204020204" pitchFamily="34" charset="-122"/>
              </a:rPr>
              <a:t>激励对象不包括独立董事、监事及单独或合计持有上市公司</a:t>
            </a:r>
            <a:r>
              <a:rPr lang="en-US" altLang="zh-CN" sz="1200" b="1" u="sng" dirty="0">
                <a:latin typeface="微软雅黑" panose="020B0503020204020204" pitchFamily="34" charset="-122"/>
                <a:ea typeface="微软雅黑" panose="020B0503020204020204" pitchFamily="34" charset="-122"/>
              </a:rPr>
              <a:t>5%</a:t>
            </a:r>
            <a:r>
              <a:rPr lang="zh-CN" altLang="en-US" sz="1200" b="1" u="sng" dirty="0">
                <a:latin typeface="微软雅黑" panose="020B0503020204020204" pitchFamily="34" charset="-122"/>
                <a:ea typeface="微软雅黑" panose="020B0503020204020204" pitchFamily="34" charset="-122"/>
              </a:rPr>
              <a:t>以上股份的股东或实际控制人及其配偶、父母、子女</a:t>
            </a:r>
            <a:endParaRPr lang="zh-CN" altLang="en-US" sz="1200" dirty="0">
              <a:latin typeface="微软雅黑" panose="020B0503020204020204" pitchFamily="34" charset="-122"/>
              <a:ea typeface="微软雅黑" panose="020B0503020204020204" pitchFamily="34" charset="-122"/>
            </a:endParaRPr>
          </a:p>
        </p:txBody>
      </p:sp>
      <p:sp>
        <p:nvSpPr>
          <p:cNvPr id="11" name="标题 2"/>
          <p:cNvSpPr>
            <a:spLocks noGrp="1"/>
          </p:cNvSpPr>
          <p:nvPr>
            <p:ph type="title" idx="4294967295"/>
          </p:nvPr>
        </p:nvSpPr>
        <p:spPr>
          <a:xfrm>
            <a:off x="793446" y="185186"/>
            <a:ext cx="8001000" cy="460375"/>
          </a:xfrm>
          <a:prstGeom prst="rect">
            <a:avLst/>
          </a:prstGeom>
        </p:spPr>
        <p:txBody>
          <a:bodyPr/>
          <a:lstStyle/>
          <a:p>
            <a:r>
              <a:rPr lang="en-US" altLang="zh-CN" b="1" dirty="0">
                <a:solidFill>
                  <a:srgbClr val="A32122"/>
                </a:solidFill>
              </a:rPr>
              <a:t>2.3  </a:t>
            </a:r>
            <a:r>
              <a:rPr lang="zh-CN" altLang="en-US" b="1" dirty="0">
                <a:solidFill>
                  <a:srgbClr val="A32122"/>
                </a:solidFill>
              </a:rPr>
              <a:t>股权激励的对象</a:t>
            </a:r>
            <a:endParaRPr lang="zh-CN" altLang="en-US" sz="1800" b="1" dirty="0">
              <a:solidFill>
                <a:srgbClr val="A3212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idx="4294967295"/>
          </p:nvPr>
        </p:nvSpPr>
        <p:spPr>
          <a:xfrm>
            <a:off x="793446" y="185186"/>
            <a:ext cx="8001000" cy="460375"/>
          </a:xfrm>
          <a:prstGeom prst="rect">
            <a:avLst/>
          </a:prstGeom>
        </p:spPr>
        <p:txBody>
          <a:bodyPr/>
          <a:lstStyle/>
          <a:p>
            <a:r>
              <a:rPr lang="en-US" altLang="zh-CN" b="1" dirty="0">
                <a:solidFill>
                  <a:srgbClr val="A32122"/>
                </a:solidFill>
              </a:rPr>
              <a:t>2.4  </a:t>
            </a:r>
            <a:r>
              <a:rPr lang="zh-CN" altLang="en-US" b="1" dirty="0">
                <a:solidFill>
                  <a:srgbClr val="A32122"/>
                </a:solidFill>
              </a:rPr>
              <a:t>股权激励的方式</a:t>
            </a:r>
            <a:endParaRPr lang="zh-CN" altLang="en-US" sz="1800" b="1" dirty="0">
              <a:solidFill>
                <a:srgbClr val="A32122"/>
              </a:solidFill>
            </a:endParaRPr>
          </a:p>
        </p:txBody>
      </p:sp>
      <p:grpSp>
        <p:nvGrpSpPr>
          <p:cNvPr id="26" name="组合 25"/>
          <p:cNvGrpSpPr/>
          <p:nvPr/>
        </p:nvGrpSpPr>
        <p:grpSpPr>
          <a:xfrm>
            <a:off x="323410" y="769210"/>
            <a:ext cx="8189950" cy="4248548"/>
            <a:chOff x="342600" y="769252"/>
            <a:chExt cx="8189950" cy="4248548"/>
          </a:xfrm>
        </p:grpSpPr>
        <p:grpSp>
          <p:nvGrpSpPr>
            <p:cNvPr id="4" name="组合 3"/>
            <p:cNvGrpSpPr/>
            <p:nvPr/>
          </p:nvGrpSpPr>
          <p:grpSpPr>
            <a:xfrm>
              <a:off x="395420" y="841220"/>
              <a:ext cx="8137130" cy="4176580"/>
              <a:chOff x="111174" y="1063931"/>
              <a:chExt cx="8806744" cy="5006457"/>
            </a:xfrm>
          </p:grpSpPr>
          <p:sp>
            <p:nvSpPr>
              <p:cNvPr id="5" name="内容占位符 2"/>
              <p:cNvSpPr txBox="1"/>
              <p:nvPr/>
            </p:nvSpPr>
            <p:spPr bwMode="auto">
              <a:xfrm>
                <a:off x="863706" y="1459158"/>
                <a:ext cx="3754464" cy="1144334"/>
              </a:xfrm>
              <a:prstGeom prst="rect">
                <a:avLst/>
              </a:prstGeom>
              <a:ln w="12700"/>
            </p:spPr>
            <p:style>
              <a:lnRef idx="2">
                <a:schemeClr val="accent1"/>
              </a:lnRef>
              <a:fillRef idx="1">
                <a:schemeClr val="lt1"/>
              </a:fillRef>
              <a:effectRef idx="0">
                <a:schemeClr val="accent1"/>
              </a:effectRef>
              <a:fontRef idx="minor">
                <a:schemeClr val="dk1"/>
              </a:fontRef>
            </p:style>
            <p:txBody>
              <a:bodyPr anchor="ctr" anchorCtr="0"/>
              <a:lstStyle/>
              <a:p>
                <a:pPr marL="285750" indent="-285750">
                  <a:spcBef>
                    <a:spcPts val="600"/>
                  </a:spcBef>
                  <a:buClr>
                    <a:srgbClr val="C00000"/>
                  </a:buClr>
                  <a:buSzPct val="80000"/>
                  <a:buFont typeface="Wingdings" panose="05000000000000000000" pitchFamily="2" charset="2"/>
                  <a:buChar char="n"/>
                </a:pPr>
                <a:r>
                  <a:rPr lang="zh-CN" altLang="en-US" sz="1000" dirty="0">
                    <a:latin typeface="微软雅黑" panose="020B0503020204020204" pitchFamily="34" charset="-122"/>
                    <a:ea typeface="微软雅黑" panose="020B0503020204020204" pitchFamily="34" charset="-122"/>
                  </a:rPr>
                  <a:t>期权授予时仅须登记，如股份来源为定增，员工行权时上市公司才变更股本；还可以募集更多的现金</a:t>
                </a:r>
                <a:endParaRPr lang="en-US" altLang="zh-CN" sz="1000" dirty="0">
                  <a:latin typeface="微软雅黑" panose="020B0503020204020204" pitchFamily="34" charset="-122"/>
                  <a:ea typeface="微软雅黑" panose="020B0503020204020204" pitchFamily="34" charset="-122"/>
                </a:endParaRPr>
              </a:p>
              <a:p>
                <a:pPr marL="285750" indent="-285750">
                  <a:spcBef>
                    <a:spcPts val="600"/>
                  </a:spcBef>
                  <a:buClr>
                    <a:srgbClr val="C00000"/>
                  </a:buClr>
                  <a:buSzPct val="80000"/>
                  <a:buFont typeface="Wingdings" panose="05000000000000000000" pitchFamily="2" charset="2"/>
                  <a:buChar char="n"/>
                </a:pPr>
                <a:r>
                  <a:rPr lang="zh-CN" altLang="en-US" sz="1000" dirty="0">
                    <a:latin typeface="微软雅黑" panose="020B0503020204020204" pitchFamily="34" charset="-122"/>
                    <a:ea typeface="微软雅黑" panose="020B0503020204020204" pitchFamily="34" charset="-122"/>
                  </a:rPr>
                  <a:t>激励对象前期无需付出现金，员工选择行权时才需付出现金，激励对象承担风险较低</a:t>
                </a:r>
                <a:endParaRPr lang="en-US" altLang="zh-CN" sz="1000" dirty="0">
                  <a:latin typeface="微软雅黑" panose="020B0503020204020204" pitchFamily="34" charset="-122"/>
                  <a:ea typeface="微软雅黑" panose="020B0503020204020204" pitchFamily="34" charset="-122"/>
                </a:endParaRPr>
              </a:p>
              <a:p>
                <a:pPr marL="285750" indent="-285750">
                  <a:spcBef>
                    <a:spcPts val="600"/>
                  </a:spcBef>
                  <a:buClr>
                    <a:srgbClr val="C00000"/>
                  </a:buClr>
                  <a:buSzPct val="80000"/>
                  <a:buFont typeface="Wingdings" panose="05000000000000000000" pitchFamily="2" charset="2"/>
                  <a:buChar char="n"/>
                </a:pPr>
                <a:r>
                  <a:rPr lang="zh-CN" altLang="en-US" sz="1000" dirty="0">
                    <a:latin typeface="微软雅黑" panose="020B0503020204020204" pitchFamily="34" charset="-122"/>
                    <a:ea typeface="微软雅黑" panose="020B0503020204020204" pitchFamily="34" charset="-122"/>
                  </a:rPr>
                  <a:t>设有考核指标，若考核指标较高，市场提振作用显著</a:t>
                </a:r>
                <a:endParaRPr lang="en-US" altLang="zh-CN" sz="1000" dirty="0">
                  <a:latin typeface="微软雅黑" panose="020B0503020204020204" pitchFamily="34" charset="-122"/>
                  <a:ea typeface="微软雅黑" panose="020B0503020204020204" pitchFamily="34" charset="-122"/>
                </a:endParaRPr>
              </a:p>
            </p:txBody>
          </p:sp>
          <p:sp>
            <p:nvSpPr>
              <p:cNvPr id="6" name="内容占位符 2"/>
              <p:cNvSpPr txBox="1"/>
              <p:nvPr/>
            </p:nvSpPr>
            <p:spPr bwMode="auto">
              <a:xfrm>
                <a:off x="864822" y="3060144"/>
                <a:ext cx="3753348" cy="1444389"/>
              </a:xfrm>
              <a:prstGeom prst="rect">
                <a:avLst/>
              </a:prstGeom>
              <a:ln w="12700"/>
            </p:spPr>
            <p:style>
              <a:lnRef idx="2">
                <a:schemeClr val="accent1"/>
              </a:lnRef>
              <a:fillRef idx="1">
                <a:schemeClr val="lt1"/>
              </a:fillRef>
              <a:effectRef idx="0">
                <a:schemeClr val="accent1"/>
              </a:effectRef>
              <a:fontRef idx="minor">
                <a:schemeClr val="dk1"/>
              </a:fontRef>
            </p:style>
            <p:txBody>
              <a:bodyPr anchor="ctr" anchorCtr="0"/>
              <a:lstStyle>
                <a:defPPr>
                  <a:defRPr lang="zh-CN"/>
                </a:defPPr>
                <a:lvl1pPr marL="285750" indent="-285750">
                  <a:spcBef>
                    <a:spcPts val="600"/>
                  </a:spcBef>
                  <a:buClr>
                    <a:srgbClr val="C00000"/>
                  </a:buClr>
                  <a:buSzPct val="80000"/>
                  <a:buFont typeface="Wingdings" panose="05000000000000000000" pitchFamily="2" charset="2"/>
                  <a:buChar char="n"/>
                  <a:defRPr sz="1100"/>
                </a:lvl1pPr>
              </a:lstStyle>
              <a:p>
                <a:r>
                  <a:rPr lang="zh-CN" altLang="en-US" sz="1000" dirty="0">
                    <a:latin typeface="微软雅黑" panose="020B0503020204020204" pitchFamily="34" charset="-122"/>
                    <a:ea typeface="微软雅黑" panose="020B0503020204020204" pitchFamily="34" charset="-122"/>
                  </a:rPr>
                  <a:t>上市公司可提前获得募集资金</a:t>
                </a:r>
                <a:endParaRPr lang="en-US" altLang="zh-CN" sz="1000" dirty="0">
                  <a:latin typeface="微软雅黑" panose="020B0503020204020204" pitchFamily="34" charset="-122"/>
                  <a:ea typeface="微软雅黑" panose="020B0503020204020204" pitchFamily="34" charset="-122"/>
                </a:endParaRPr>
              </a:p>
              <a:p>
                <a:r>
                  <a:rPr lang="zh-CN" altLang="en-US" sz="1000" dirty="0">
                    <a:latin typeface="微软雅黑" panose="020B0503020204020204" pitchFamily="34" charset="-122"/>
                    <a:ea typeface="微软雅黑" panose="020B0503020204020204" pitchFamily="34" charset="-122"/>
                  </a:rPr>
                  <a:t>授予价格可以折价</a:t>
                </a:r>
                <a:r>
                  <a:rPr lang="en-US" altLang="zh-CN" sz="1000" dirty="0">
                    <a:latin typeface="微软雅黑" panose="020B0503020204020204" pitchFamily="34" charset="-122"/>
                    <a:ea typeface="微软雅黑" panose="020B0503020204020204" pitchFamily="34" charset="-122"/>
                  </a:rPr>
                  <a:t>50%</a:t>
                </a:r>
                <a:r>
                  <a:rPr lang="zh-CN" altLang="en-US" sz="1000" dirty="0">
                    <a:latin typeface="微软雅黑" panose="020B0503020204020204" pitchFamily="34" charset="-122"/>
                    <a:ea typeface="微软雅黑" panose="020B0503020204020204" pitchFamily="34" charset="-122"/>
                  </a:rPr>
                  <a:t>，禁售期后员工可获得更高的收益，激励效果显著</a:t>
                </a:r>
                <a:endParaRPr lang="en-US" altLang="zh-CN" sz="1000" dirty="0">
                  <a:latin typeface="微软雅黑" panose="020B0503020204020204" pitchFamily="34" charset="-122"/>
                  <a:ea typeface="微软雅黑" panose="020B0503020204020204" pitchFamily="34" charset="-122"/>
                </a:endParaRPr>
              </a:p>
              <a:p>
                <a:r>
                  <a:rPr lang="zh-CN" altLang="en-US" sz="1000" dirty="0">
                    <a:latin typeface="微软雅黑" panose="020B0503020204020204" pitchFamily="34" charset="-122"/>
                    <a:ea typeface="微软雅黑" panose="020B0503020204020204" pitchFamily="34" charset="-122"/>
                  </a:rPr>
                  <a:t>设有考核指标，若考核指标较高，市场提振作用显著</a:t>
                </a:r>
                <a:endParaRPr lang="en-US" altLang="zh-CN" sz="1000" dirty="0">
                  <a:latin typeface="微软雅黑" panose="020B0503020204020204" pitchFamily="34" charset="-122"/>
                  <a:ea typeface="微软雅黑" panose="020B0503020204020204" pitchFamily="34" charset="-122"/>
                </a:endParaRPr>
              </a:p>
            </p:txBody>
          </p:sp>
          <p:sp>
            <p:nvSpPr>
              <p:cNvPr id="7" name="内容占位符 2"/>
              <p:cNvSpPr txBox="1"/>
              <p:nvPr/>
            </p:nvSpPr>
            <p:spPr bwMode="auto">
              <a:xfrm>
                <a:off x="4788024" y="1450164"/>
                <a:ext cx="3600000" cy="1153327"/>
              </a:xfrm>
              <a:prstGeom prst="rect">
                <a:avLst/>
              </a:prstGeom>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nchor="ctr" anchorCtr="0"/>
              <a:lstStyle/>
              <a:p>
                <a:pPr marL="285750" indent="-285750">
                  <a:lnSpc>
                    <a:spcPct val="130000"/>
                  </a:lnSpc>
                  <a:spcBef>
                    <a:spcPts val="600"/>
                  </a:spcBef>
                  <a:buClr>
                    <a:schemeClr val="bg1">
                      <a:lumMod val="50000"/>
                    </a:schemeClr>
                  </a:buClr>
                  <a:buSzPct val="80000"/>
                  <a:buFont typeface="Wingdings" panose="05000000000000000000" pitchFamily="2" charset="2"/>
                  <a:buChar char="n"/>
                </a:pPr>
                <a:r>
                  <a:rPr lang="zh-CN" altLang="en-US" sz="1000" dirty="0">
                    <a:latin typeface="微软雅黑" panose="020B0503020204020204" pitchFamily="34" charset="-122"/>
                    <a:ea typeface="微软雅黑" panose="020B0503020204020204" pitchFamily="34" charset="-122"/>
                  </a:rPr>
                  <a:t>激励对象的行权价格不能折价，激励效果一般</a:t>
                </a:r>
                <a:endParaRPr lang="en-US" altLang="zh-CN" sz="1000" dirty="0">
                  <a:latin typeface="微软雅黑" panose="020B0503020204020204" pitchFamily="34" charset="-122"/>
                  <a:ea typeface="微软雅黑" panose="020B0503020204020204" pitchFamily="34" charset="-122"/>
                </a:endParaRPr>
              </a:p>
              <a:p>
                <a:pPr marL="285750" indent="-285750">
                  <a:lnSpc>
                    <a:spcPct val="130000"/>
                  </a:lnSpc>
                  <a:spcBef>
                    <a:spcPts val="600"/>
                  </a:spcBef>
                  <a:buClr>
                    <a:schemeClr val="bg1">
                      <a:lumMod val="50000"/>
                    </a:schemeClr>
                  </a:buClr>
                  <a:buSzPct val="80000"/>
                  <a:buFont typeface="Wingdings" panose="05000000000000000000" pitchFamily="2" charset="2"/>
                  <a:buChar char="n"/>
                </a:pPr>
                <a:r>
                  <a:rPr lang="zh-CN" altLang="en-US" sz="1000" dirty="0">
                    <a:latin typeface="微软雅黑" panose="020B0503020204020204" pitchFamily="34" charset="-122"/>
                    <a:ea typeface="微软雅黑" panose="020B0503020204020204" pitchFamily="34" charset="-122"/>
                  </a:rPr>
                  <a:t>激励对象获得纯权利，未付出现金成本，对考核业绩的可达标性不如限制性股票的确定</a:t>
                </a:r>
                <a:endParaRPr lang="en-US" altLang="zh-CN" sz="1000" dirty="0">
                  <a:latin typeface="微软雅黑" panose="020B0503020204020204" pitchFamily="34" charset="-122"/>
                  <a:ea typeface="微软雅黑" panose="020B0503020204020204" pitchFamily="34" charset="-122"/>
                </a:endParaRPr>
              </a:p>
            </p:txBody>
          </p:sp>
          <p:sp>
            <p:nvSpPr>
              <p:cNvPr id="8" name="内容占位符 2"/>
              <p:cNvSpPr txBox="1"/>
              <p:nvPr/>
            </p:nvSpPr>
            <p:spPr bwMode="auto">
              <a:xfrm>
                <a:off x="4788024" y="3060144"/>
                <a:ext cx="3600000" cy="1444389"/>
              </a:xfrm>
              <a:prstGeom prst="rect">
                <a:avLst/>
              </a:prstGeom>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nchor="ctr" anchorCtr="0"/>
              <a:lstStyle>
                <a:defPPr>
                  <a:defRPr lang="zh-CN"/>
                </a:defPPr>
                <a:lvl1pPr marL="285750" indent="-285750">
                  <a:lnSpc>
                    <a:spcPct val="130000"/>
                  </a:lnSpc>
                  <a:spcBef>
                    <a:spcPts val="600"/>
                  </a:spcBef>
                  <a:buClr>
                    <a:srgbClr val="C00000"/>
                  </a:buClr>
                  <a:buSzPct val="80000"/>
                  <a:buFont typeface="Wingdings" panose="05000000000000000000" pitchFamily="2" charset="2"/>
                  <a:buChar char="n"/>
                  <a:defRPr sz="1100"/>
                </a:lvl1pPr>
              </a:lstStyle>
              <a:p>
                <a:pPr>
                  <a:buClr>
                    <a:schemeClr val="bg1">
                      <a:lumMod val="50000"/>
                    </a:schemeClr>
                  </a:buClr>
                </a:pPr>
                <a:r>
                  <a:rPr lang="zh-CN" altLang="en-US" sz="1000" dirty="0">
                    <a:latin typeface="微软雅黑" panose="020B0503020204020204" pitchFamily="34" charset="-122"/>
                    <a:ea typeface="微软雅黑" panose="020B0503020204020204" pitchFamily="34" charset="-122"/>
                  </a:rPr>
                  <a:t>授予后公司需立即验资，如股份来源为定增，同时需变更股本</a:t>
                </a:r>
                <a:endParaRPr lang="en-US" altLang="zh-CN" sz="1000" dirty="0">
                  <a:latin typeface="微软雅黑" panose="020B0503020204020204" pitchFamily="34" charset="-122"/>
                  <a:ea typeface="微软雅黑" panose="020B0503020204020204" pitchFamily="34" charset="-122"/>
                </a:endParaRPr>
              </a:p>
              <a:p>
                <a:pPr>
                  <a:buClr>
                    <a:schemeClr val="bg1">
                      <a:lumMod val="50000"/>
                    </a:schemeClr>
                  </a:buClr>
                </a:pPr>
                <a:r>
                  <a:rPr lang="zh-CN" altLang="en-US" sz="1000" dirty="0">
                    <a:latin typeface="微软雅黑" panose="020B0503020204020204" pitchFamily="34" charset="-122"/>
                    <a:ea typeface="微软雅黑" panose="020B0503020204020204" pitchFamily="34" charset="-122"/>
                  </a:rPr>
                  <a:t>激励对象授予时需交付现金，资金支付压力大，且若业绩不达标公司需回购股票</a:t>
                </a:r>
                <a:endParaRPr lang="en-US" altLang="zh-CN" sz="1000" b="1" dirty="0">
                  <a:solidFill>
                    <a:srgbClr val="FF0000"/>
                  </a:solidFill>
                  <a:latin typeface="微软雅黑" panose="020B0503020204020204" pitchFamily="34" charset="-122"/>
                  <a:ea typeface="微软雅黑" panose="020B0503020204020204" pitchFamily="34" charset="-122"/>
                </a:endParaRPr>
              </a:p>
            </p:txBody>
          </p:sp>
          <p:sp>
            <p:nvSpPr>
              <p:cNvPr id="9" name="TextBox 23"/>
              <p:cNvSpPr txBox="1"/>
              <p:nvPr/>
            </p:nvSpPr>
            <p:spPr>
              <a:xfrm>
                <a:off x="111174" y="4504534"/>
                <a:ext cx="1404155" cy="360000"/>
              </a:xfrm>
              <a:prstGeom prst="roundRect">
                <a:avLst/>
              </a:prstGeom>
              <a:no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lstStyle>
                <a:defPPr>
                  <a:defRPr lang="zh-CN"/>
                </a:defPPr>
                <a:lvl1pPr>
                  <a:defRPr sz="1200">
                    <a:solidFill>
                      <a:schemeClr val="tx1"/>
                    </a:solidFill>
                    <a:latin typeface="Arial" panose="020B0604020202020204" pitchFamily="34" charset="0"/>
                    <a:ea typeface="楷体_GB2312" pitchFamily="49" charset="-122"/>
                  </a:defRPr>
                </a:lvl1pPr>
              </a:lstStyle>
              <a:p>
                <a:pPr algn="ctr"/>
                <a:r>
                  <a:rPr lang="zh-CN" altLang="en-US" b="1" dirty="0">
                    <a:latin typeface="微软雅黑" panose="020B0503020204020204" pitchFamily="34" charset="-122"/>
                    <a:ea typeface="微软雅黑" panose="020B0503020204020204" pitchFamily="34" charset="-122"/>
                  </a:rPr>
                  <a:t>股票增值权</a:t>
                </a:r>
              </a:p>
            </p:txBody>
          </p:sp>
          <p:sp>
            <p:nvSpPr>
              <p:cNvPr id="10" name="内容占位符 2"/>
              <p:cNvSpPr txBox="1"/>
              <p:nvPr/>
            </p:nvSpPr>
            <p:spPr bwMode="auto">
              <a:xfrm>
                <a:off x="853022" y="4941167"/>
                <a:ext cx="3765148" cy="1129221"/>
              </a:xfrm>
              <a:prstGeom prst="rect">
                <a:avLst/>
              </a:prstGeom>
              <a:ln w="12700"/>
            </p:spPr>
            <p:style>
              <a:lnRef idx="2">
                <a:schemeClr val="accent1"/>
              </a:lnRef>
              <a:fillRef idx="1">
                <a:schemeClr val="lt1"/>
              </a:fillRef>
              <a:effectRef idx="0">
                <a:schemeClr val="accent1"/>
              </a:effectRef>
              <a:fontRef idx="minor">
                <a:schemeClr val="dk1"/>
              </a:fontRef>
            </p:style>
            <p:txBody>
              <a:bodyPr anchor="ctr" anchorCtr="0"/>
              <a:lstStyle>
                <a:defPPr>
                  <a:defRPr lang="zh-CN"/>
                </a:defPPr>
                <a:lvl1pPr marL="285750" indent="-285750">
                  <a:spcBef>
                    <a:spcPts val="600"/>
                  </a:spcBef>
                  <a:buClr>
                    <a:srgbClr val="C00000"/>
                  </a:buClr>
                  <a:buSzPct val="80000"/>
                  <a:buFont typeface="Wingdings" panose="05000000000000000000" pitchFamily="2" charset="2"/>
                  <a:buChar char="n"/>
                  <a:defRPr sz="1100"/>
                </a:lvl1pPr>
              </a:lstStyle>
              <a:p>
                <a:r>
                  <a:rPr lang="zh-CN" altLang="en-US" sz="1000" dirty="0">
                    <a:latin typeface="微软雅黑" panose="020B0503020204020204" pitchFamily="34" charset="-122"/>
                    <a:ea typeface="微软雅黑" panose="020B0503020204020204" pitchFamily="34" charset="-122"/>
                  </a:rPr>
                  <a:t>股票增值权计划下不会发行任何股份，也就不会摊薄股东权益，市场比较容易接受</a:t>
                </a:r>
                <a:endParaRPr lang="en-US" altLang="zh-CN" sz="1000" dirty="0">
                  <a:latin typeface="微软雅黑" panose="020B0503020204020204" pitchFamily="34" charset="-122"/>
                  <a:ea typeface="微软雅黑" panose="020B0503020204020204" pitchFamily="34" charset="-122"/>
                </a:endParaRPr>
              </a:p>
              <a:p>
                <a:r>
                  <a:rPr lang="zh-CN" altLang="en-US" sz="1000" dirty="0">
                    <a:latin typeface="微软雅黑" panose="020B0503020204020204" pitchFamily="34" charset="-122"/>
                    <a:ea typeface="微软雅黑" panose="020B0503020204020204" pitchFamily="34" charset="-122"/>
                  </a:rPr>
                  <a:t>授予人若为外籍员工，使用股票增值权较为便利。</a:t>
                </a:r>
                <a:r>
                  <a:rPr lang="zh-CN" altLang="en-US" sz="1000" dirty="0"/>
                  <a:t>	</a:t>
                </a:r>
              </a:p>
            </p:txBody>
          </p:sp>
          <p:sp>
            <p:nvSpPr>
              <p:cNvPr id="11" name="内容占位符 2"/>
              <p:cNvSpPr txBox="1"/>
              <p:nvPr/>
            </p:nvSpPr>
            <p:spPr bwMode="auto">
              <a:xfrm>
                <a:off x="4788024" y="4941168"/>
                <a:ext cx="3600000" cy="1129220"/>
              </a:xfrm>
              <a:prstGeom prst="rect">
                <a:avLst/>
              </a:prstGeom>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nchor="ctr" anchorCtr="0"/>
              <a:lstStyle>
                <a:defPPr>
                  <a:defRPr lang="zh-CN"/>
                </a:defPPr>
                <a:lvl1pPr marL="285750" indent="-285750">
                  <a:lnSpc>
                    <a:spcPct val="130000"/>
                  </a:lnSpc>
                  <a:spcBef>
                    <a:spcPts val="600"/>
                  </a:spcBef>
                  <a:buClr>
                    <a:srgbClr val="C00000"/>
                  </a:buClr>
                  <a:buSzPct val="80000"/>
                  <a:buFont typeface="Wingdings" panose="05000000000000000000" pitchFamily="2" charset="2"/>
                  <a:buChar char="n"/>
                  <a:defRPr sz="1100"/>
                </a:lvl1pPr>
              </a:lstStyle>
              <a:p>
                <a:pPr>
                  <a:buClr>
                    <a:schemeClr val="bg1">
                      <a:lumMod val="50000"/>
                    </a:schemeClr>
                  </a:buClr>
                </a:pPr>
                <a:r>
                  <a:rPr lang="zh-CN" altLang="en-US" sz="1000" dirty="0">
                    <a:latin typeface="微软雅黑" panose="020B0503020204020204" pitchFamily="34" charset="-122"/>
                    <a:ea typeface="微软雅黑" panose="020B0503020204020204" pitchFamily="34" charset="-122"/>
                  </a:rPr>
                  <a:t>激励对象的收益由企业用现金进行支付，其实质是企业奖金的延期支付，公司现金压力较大</a:t>
                </a:r>
                <a:endParaRPr lang="en-US" altLang="zh-CN" sz="1000" dirty="0">
                  <a:latin typeface="微软雅黑" panose="020B0503020204020204" pitchFamily="34" charset="-122"/>
                  <a:ea typeface="微软雅黑" panose="020B0503020204020204" pitchFamily="34" charset="-122"/>
                </a:endParaRPr>
              </a:p>
              <a:p>
                <a:pPr>
                  <a:buClr>
                    <a:schemeClr val="bg1">
                      <a:lumMod val="50000"/>
                    </a:schemeClr>
                  </a:buClr>
                </a:pPr>
                <a:r>
                  <a:rPr lang="zh-CN" altLang="en-US" sz="1000" dirty="0">
                    <a:latin typeface="微软雅黑" panose="020B0503020204020204" pitchFamily="34" charset="-122"/>
                    <a:ea typeface="微软雅黑" panose="020B0503020204020204" pitchFamily="34" charset="-122"/>
                  </a:rPr>
                  <a:t>激励对象不获得公司股票，仅可获得升值收益</a:t>
                </a:r>
                <a:endParaRPr lang="en-US" altLang="zh-CN" sz="1000" dirty="0">
                  <a:latin typeface="微软雅黑" panose="020B0503020204020204" pitchFamily="34" charset="-122"/>
                  <a:ea typeface="微软雅黑" panose="020B0503020204020204" pitchFamily="34" charset="-122"/>
                </a:endParaRPr>
              </a:p>
            </p:txBody>
          </p:sp>
          <p:sp>
            <p:nvSpPr>
              <p:cNvPr id="12" name="矩形 11"/>
              <p:cNvSpPr/>
              <p:nvPr/>
            </p:nvSpPr>
            <p:spPr>
              <a:xfrm>
                <a:off x="348966" y="1450164"/>
                <a:ext cx="360040" cy="360000"/>
              </a:xfrm>
              <a:prstGeom prst="rect">
                <a:avLst/>
              </a:prstGeom>
              <a:solidFill>
                <a:srgbClr val="C00000"/>
              </a:solidFill>
              <a:ln w="12700">
                <a:solidFill>
                  <a:schemeClr val="accent1">
                    <a:lumMod val="40000"/>
                    <a:lumOff val="6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349490" y="4941168"/>
                <a:ext cx="360040" cy="360000"/>
              </a:xfrm>
              <a:prstGeom prst="rect">
                <a:avLst/>
              </a:prstGeom>
              <a:solidFill>
                <a:srgbClr val="C00000"/>
              </a:solidFill>
              <a:ln w="12700">
                <a:solidFill>
                  <a:schemeClr val="accent1">
                    <a:lumMod val="40000"/>
                    <a:lumOff val="6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360766" y="3063013"/>
                <a:ext cx="360040" cy="360000"/>
              </a:xfrm>
              <a:prstGeom prst="rect">
                <a:avLst/>
              </a:prstGeom>
              <a:solidFill>
                <a:srgbClr val="C00000"/>
              </a:solidFill>
              <a:ln w="12700">
                <a:solidFill>
                  <a:schemeClr val="accent1">
                    <a:lumMod val="40000"/>
                    <a:lumOff val="6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8557878" y="1450164"/>
                <a:ext cx="360040" cy="360000"/>
              </a:xfrm>
              <a:prstGeom prst="rect">
                <a:avLst/>
              </a:prstGeom>
              <a:solidFill>
                <a:schemeClr val="bg1">
                  <a:lumMod val="65000"/>
                </a:schemeClr>
              </a:solidFill>
              <a:ln w="12700">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劣</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8557878" y="3068751"/>
                <a:ext cx="360040" cy="360000"/>
              </a:xfrm>
              <a:prstGeom prst="rect">
                <a:avLst/>
              </a:prstGeom>
              <a:solidFill>
                <a:schemeClr val="bg1">
                  <a:lumMod val="65000"/>
                </a:schemeClr>
              </a:solidFill>
              <a:ln w="12700">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劣</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8557878" y="4941168"/>
                <a:ext cx="360040" cy="360000"/>
              </a:xfrm>
              <a:prstGeom prst="rect">
                <a:avLst/>
              </a:prstGeom>
              <a:solidFill>
                <a:schemeClr val="bg1">
                  <a:lumMod val="65000"/>
                </a:schemeClr>
              </a:solidFill>
              <a:ln w="12700">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劣</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1383746" y="1063931"/>
                <a:ext cx="6677663" cy="276157"/>
              </a:xfrm>
              <a:prstGeom prst="rect">
                <a:avLst/>
              </a:prstGeom>
            </p:spPr>
            <p:txBody>
              <a:bodyPr wrap="square">
                <a:spAutoFit/>
              </a:bodyPr>
              <a:lstStyle/>
              <a:p>
                <a:pPr>
                  <a:spcBef>
                    <a:spcPts val="600"/>
                  </a:spcBef>
                  <a:buClr>
                    <a:srgbClr val="C00000"/>
                  </a:buClr>
                  <a:buSzPct val="80000"/>
                </a:pPr>
                <a:r>
                  <a:rPr lang="zh-CN" altLang="en-US" sz="1100" b="1" dirty="0">
                    <a:latin typeface="微软雅黑" panose="020B0503020204020204" pitchFamily="34" charset="-122"/>
                    <a:ea typeface="微软雅黑" panose="020B0503020204020204" pitchFamily="34" charset="-122"/>
                  </a:rPr>
                  <a:t>上市公司授予激励对象未来一定期限内以预先确定的价格和条件购买本公司一定数量股份的权利</a:t>
                </a:r>
                <a:endParaRPr lang="en-US" altLang="zh-CN" sz="1100" b="1" dirty="0">
                  <a:latin typeface="微软雅黑" panose="020B0503020204020204" pitchFamily="34" charset="-122"/>
                  <a:ea typeface="微软雅黑" panose="020B0503020204020204" pitchFamily="34" charset="-122"/>
                </a:endParaRPr>
              </a:p>
            </p:txBody>
          </p:sp>
          <p:sp>
            <p:nvSpPr>
              <p:cNvPr id="19" name="矩形 18"/>
              <p:cNvSpPr/>
              <p:nvPr/>
            </p:nvSpPr>
            <p:spPr>
              <a:xfrm>
                <a:off x="1383746" y="2662698"/>
                <a:ext cx="6475393" cy="261610"/>
              </a:xfrm>
              <a:prstGeom prst="rect">
                <a:avLst/>
              </a:prstGeom>
            </p:spPr>
            <p:txBody>
              <a:bodyPr wrap="square">
                <a:spAutoFit/>
              </a:bodyPr>
              <a:lstStyle/>
              <a:p>
                <a:pPr>
                  <a:spcBef>
                    <a:spcPts val="600"/>
                  </a:spcBef>
                  <a:buClr>
                    <a:srgbClr val="C00000"/>
                  </a:buClr>
                  <a:buSzPct val="80000"/>
                </a:pPr>
                <a:r>
                  <a:rPr lang="zh-CN" altLang="en-US" sz="1100" b="1" dirty="0">
                    <a:latin typeface="微软雅黑" panose="020B0503020204020204" pitchFamily="34" charset="-122"/>
                    <a:ea typeface="微软雅黑" panose="020B0503020204020204" pitchFamily="34" charset="-122"/>
                  </a:rPr>
                  <a:t>激励对象按照股权激励计划规定的条件，从上市公司获得的一定数量的本公司股票</a:t>
                </a:r>
                <a:endParaRPr lang="en-US" altLang="zh-CN" sz="1100" b="1" dirty="0">
                  <a:latin typeface="微软雅黑" panose="020B0503020204020204" pitchFamily="34" charset="-122"/>
                  <a:ea typeface="微软雅黑" panose="020B0503020204020204" pitchFamily="34" charset="-122"/>
                </a:endParaRPr>
              </a:p>
            </p:txBody>
          </p:sp>
          <p:sp>
            <p:nvSpPr>
              <p:cNvPr id="20" name="矩形 19"/>
              <p:cNvSpPr/>
              <p:nvPr/>
            </p:nvSpPr>
            <p:spPr>
              <a:xfrm>
                <a:off x="1445876" y="4560486"/>
                <a:ext cx="6475393" cy="261610"/>
              </a:xfrm>
              <a:prstGeom prst="rect">
                <a:avLst/>
              </a:prstGeom>
            </p:spPr>
            <p:txBody>
              <a:bodyPr wrap="square">
                <a:spAutoFit/>
              </a:bodyPr>
              <a:lstStyle/>
              <a:p>
                <a:pPr>
                  <a:spcBef>
                    <a:spcPts val="600"/>
                  </a:spcBef>
                  <a:buClr>
                    <a:srgbClr val="C00000"/>
                  </a:buClr>
                  <a:buSzPct val="80000"/>
                </a:pPr>
                <a:r>
                  <a:rPr lang="zh-CN" altLang="en-US" sz="1100" b="1" dirty="0">
                    <a:latin typeface="微软雅黑" panose="020B0503020204020204" pitchFamily="34" charset="-122"/>
                    <a:ea typeface="微软雅黑" panose="020B0503020204020204" pitchFamily="34" charset="-122"/>
                  </a:rPr>
                  <a:t>享有股票增值权的激励对象不实际拥有股票，也不拥有股东表决权、配股权、分红权</a:t>
                </a:r>
                <a:endParaRPr lang="en-US" altLang="zh-CN" sz="1100" b="1" dirty="0">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399553" y="1342449"/>
                <a:ext cx="2808312" cy="0"/>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22" name="直接连接符 21"/>
              <p:cNvCxnSpPr/>
              <p:nvPr/>
            </p:nvCxnSpPr>
            <p:spPr>
              <a:xfrm>
                <a:off x="360766" y="2964232"/>
                <a:ext cx="2808312" cy="0"/>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23" name="直接连接符 22"/>
              <p:cNvCxnSpPr/>
              <p:nvPr/>
            </p:nvCxnSpPr>
            <p:spPr>
              <a:xfrm>
                <a:off x="360766" y="4843415"/>
                <a:ext cx="2808312" cy="0"/>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grpSp>
        <p:sp>
          <p:nvSpPr>
            <p:cNvPr id="24" name="TextBox 21"/>
            <p:cNvSpPr txBox="1"/>
            <p:nvPr/>
          </p:nvSpPr>
          <p:spPr>
            <a:xfrm>
              <a:off x="342600" y="769252"/>
              <a:ext cx="1407530" cy="317025"/>
            </a:xfrm>
            <a:prstGeom prst="roundRect">
              <a:avLst/>
            </a:prstGeom>
            <a:no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lstStyle>
              <a:defPPr>
                <a:defRPr lang="zh-CN"/>
              </a:defPPr>
              <a:lvl1pPr>
                <a:defRPr sz="1200" b="1">
                  <a:solidFill>
                    <a:schemeClr val="bg1"/>
                  </a:solidFill>
                  <a:latin typeface="Arial" panose="020B0604020202020204" pitchFamily="34" charset="0"/>
                  <a:ea typeface="楷体_GB2312" pitchFamily="49" charset="-122"/>
                </a:defRPr>
              </a:lvl1pPr>
            </a:lstStyle>
            <a:p>
              <a:pPr algn="ctr"/>
              <a:r>
                <a:rPr lang="zh-CN" altLang="en-US" dirty="0">
                  <a:solidFill>
                    <a:schemeClr val="tx1"/>
                  </a:solidFill>
                  <a:latin typeface="微软雅黑" panose="020B0503020204020204" pitchFamily="34" charset="-122"/>
                  <a:ea typeface="微软雅黑" panose="020B0503020204020204" pitchFamily="34" charset="-122"/>
                </a:rPr>
                <a:t>股票期权</a:t>
              </a:r>
            </a:p>
          </p:txBody>
        </p:sp>
        <p:sp>
          <p:nvSpPr>
            <p:cNvPr id="25" name="TextBox 19"/>
            <p:cNvSpPr txBox="1"/>
            <p:nvPr/>
          </p:nvSpPr>
          <p:spPr>
            <a:xfrm>
              <a:off x="395420" y="2132853"/>
              <a:ext cx="1407530" cy="317025"/>
            </a:xfrm>
            <a:prstGeom prst="roundRect">
              <a:avLst/>
            </a:prstGeom>
            <a:no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lstStyle>
              <a:defPPr>
                <a:defRPr lang="zh-CN"/>
              </a:defPPr>
              <a:lvl1pPr algn="ctr">
                <a:defRPr sz="1200" b="1">
                  <a:solidFill>
                    <a:schemeClr val="bg1"/>
                  </a:solidFill>
                  <a:latin typeface="Arial" panose="020B0604020202020204" pitchFamily="34" charset="0"/>
                  <a:ea typeface="楷体_GB2312" pitchFamily="49" charset="-122"/>
                </a:defRPr>
              </a:lvl1pPr>
            </a:lstStyle>
            <a:p>
              <a:r>
                <a:rPr lang="zh-CN" altLang="en-US" dirty="0">
                  <a:solidFill>
                    <a:schemeClr val="tx1"/>
                  </a:solidFill>
                  <a:latin typeface="微软雅黑" panose="020B0503020204020204" pitchFamily="34" charset="-122"/>
                  <a:ea typeface="微软雅黑" panose="020B0503020204020204" pitchFamily="34" charset="-122"/>
                </a:rPr>
                <a:t>限制性股票</a:t>
              </a: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2"/>
          <p:cNvSpPr>
            <a:spLocks noGrp="1"/>
          </p:cNvSpPr>
          <p:nvPr>
            <p:ph type="title" idx="4294967295"/>
          </p:nvPr>
        </p:nvSpPr>
        <p:spPr>
          <a:xfrm>
            <a:off x="793446" y="185186"/>
            <a:ext cx="8001000" cy="460375"/>
          </a:xfrm>
          <a:prstGeom prst="rect">
            <a:avLst/>
          </a:prstGeom>
        </p:spPr>
        <p:txBody>
          <a:bodyPr/>
          <a:lstStyle/>
          <a:p>
            <a:r>
              <a:rPr lang="en-US" altLang="zh-CN" b="1" dirty="0">
                <a:solidFill>
                  <a:srgbClr val="A32122"/>
                </a:solidFill>
              </a:rPr>
              <a:t>2.5  </a:t>
            </a:r>
            <a:r>
              <a:rPr lang="zh-CN" altLang="en-US" b="1" dirty="0">
                <a:solidFill>
                  <a:srgbClr val="A32122"/>
                </a:solidFill>
              </a:rPr>
              <a:t>股权激励的规模</a:t>
            </a:r>
            <a:endParaRPr lang="zh-CN" altLang="en-US" sz="1800" b="1" dirty="0">
              <a:solidFill>
                <a:srgbClr val="A32122"/>
              </a:solidFill>
            </a:endParaRPr>
          </a:p>
        </p:txBody>
      </p:sp>
      <p:sp>
        <p:nvSpPr>
          <p:cNvPr id="14" name="Rectangle 7"/>
          <p:cNvSpPr>
            <a:spLocks noChangeArrowheads="1"/>
          </p:cNvSpPr>
          <p:nvPr/>
        </p:nvSpPr>
        <p:spPr bwMode="auto">
          <a:xfrm>
            <a:off x="793446" y="1805432"/>
            <a:ext cx="1173887" cy="360000"/>
          </a:xfrm>
          <a:prstGeom prst="rect">
            <a:avLst/>
          </a:prstGeom>
          <a:solidFill>
            <a:srgbClr val="E12E22"/>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lstStyle/>
          <a:p>
            <a:pPr algn="ctr"/>
            <a:r>
              <a:rPr lang="zh-CN" altLang="en-US" sz="1400" b="1" dirty="0">
                <a:solidFill>
                  <a:schemeClr val="bg1"/>
                </a:solidFill>
                <a:latin typeface="微软雅黑" panose="020B0503020204020204" pitchFamily="34" charset="-122"/>
                <a:ea typeface="微软雅黑" panose="020B0503020204020204" pitchFamily="34" charset="-122"/>
              </a:rPr>
              <a:t>预留部分</a:t>
            </a:r>
            <a:endParaRPr lang="en-US" altLang="ko-KR" sz="1400" b="1" dirty="0">
              <a:solidFill>
                <a:schemeClr val="bg1"/>
              </a:solidFill>
              <a:latin typeface="微软雅黑" panose="020B0503020204020204" pitchFamily="34" charset="-122"/>
              <a:ea typeface="微软雅黑" panose="020B0503020204020204" pitchFamily="34" charset="-122"/>
            </a:endParaRPr>
          </a:p>
        </p:txBody>
      </p:sp>
      <p:sp>
        <p:nvSpPr>
          <p:cNvPr id="15" name="Rectangle 7"/>
          <p:cNvSpPr>
            <a:spLocks noChangeArrowheads="1"/>
          </p:cNvSpPr>
          <p:nvPr/>
        </p:nvSpPr>
        <p:spPr bwMode="auto">
          <a:xfrm>
            <a:off x="793446" y="841220"/>
            <a:ext cx="1173887" cy="360000"/>
          </a:xfrm>
          <a:prstGeom prst="rect">
            <a:avLst/>
          </a:prstGeom>
          <a:solidFill>
            <a:srgbClr val="E12E22"/>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lstStyle/>
          <a:p>
            <a:pPr algn="ctr"/>
            <a:r>
              <a:rPr lang="zh-CN" altLang="en-US" sz="1400" b="1" dirty="0">
                <a:solidFill>
                  <a:schemeClr val="bg1"/>
                </a:solidFill>
                <a:latin typeface="微软雅黑" panose="020B0503020204020204" pitchFamily="34" charset="-122"/>
                <a:ea typeface="微软雅黑" panose="020B0503020204020204" pitchFamily="34" charset="-122"/>
              </a:rPr>
              <a:t>激励数量</a:t>
            </a:r>
            <a:endParaRPr lang="en-US" altLang="ko-KR" sz="14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2123660" y="1805432"/>
            <a:ext cx="6480721" cy="889865"/>
          </a:xfrm>
          <a:prstGeom prst="rect">
            <a:avLst/>
          </a:prstGeom>
          <a:ln w="12700">
            <a:solidFill>
              <a:srgbClr val="C00000"/>
            </a:solidFill>
          </a:ln>
        </p:spPr>
        <p:style>
          <a:lnRef idx="2">
            <a:schemeClr val="accent2"/>
          </a:lnRef>
          <a:fillRef idx="1">
            <a:schemeClr val="lt1"/>
          </a:fillRef>
          <a:effectRef idx="0">
            <a:schemeClr val="accent2"/>
          </a:effectRef>
          <a:fontRef idx="minor">
            <a:schemeClr val="dk1"/>
          </a:fontRef>
        </p:style>
        <p:txBody>
          <a:bodyPr wrap="square" rIns="144000" bIns="90000" anchor="ctr">
            <a:noAutofit/>
          </a:bodyPr>
          <a:lstStyle/>
          <a:p>
            <a:pPr marL="285750" indent="-285750">
              <a:lnSpc>
                <a:spcPct val="150000"/>
              </a:lnSpc>
              <a:spcBef>
                <a:spcPts val="600"/>
              </a:spcBef>
              <a:buClr>
                <a:srgbClr val="C00000"/>
              </a:buClr>
              <a:buSzPct val="80000"/>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上市公司在推出股权激励计划时，可以设置预留权益，预留比例不得超过本次股权激励计划拟授予权益数量的</a:t>
            </a:r>
            <a:r>
              <a:rPr lang="en-US" altLang="zh-CN" sz="1200" dirty="0">
                <a:latin typeface="微软雅黑" panose="020B0503020204020204" pitchFamily="34" charset="-122"/>
                <a:ea typeface="微软雅黑" panose="020B0503020204020204" pitchFamily="34" charset="-122"/>
              </a:rPr>
              <a:t>20%</a:t>
            </a:r>
            <a:r>
              <a:rPr lang="zh-CN" altLang="en-US" sz="1200" dirty="0">
                <a:latin typeface="微软雅黑" panose="020B0503020204020204" pitchFamily="34" charset="-122"/>
                <a:ea typeface="微软雅黑" panose="020B0503020204020204" pitchFamily="34" charset="-122"/>
              </a:rPr>
              <a:t>，且上市公司应当在股权激励计划经股东大会审议通过后</a:t>
            </a:r>
            <a:r>
              <a:rPr lang="en-US" altLang="zh-CN" sz="1200" dirty="0">
                <a:latin typeface="微软雅黑" panose="020B0503020204020204" pitchFamily="34" charset="-122"/>
                <a:ea typeface="微软雅黑" panose="020B0503020204020204" pitchFamily="34" charset="-122"/>
              </a:rPr>
              <a:t>12</a:t>
            </a:r>
            <a:r>
              <a:rPr lang="zh-CN" altLang="en-US" sz="1200" dirty="0">
                <a:latin typeface="微软雅黑" panose="020B0503020204020204" pitchFamily="34" charset="-122"/>
                <a:ea typeface="微软雅黑" panose="020B0503020204020204" pitchFamily="34" charset="-122"/>
              </a:rPr>
              <a:t>个月内明确预留权益的授予对象</a:t>
            </a:r>
          </a:p>
        </p:txBody>
      </p:sp>
      <p:sp>
        <p:nvSpPr>
          <p:cNvPr id="17" name="矩形 16"/>
          <p:cNvSpPr/>
          <p:nvPr/>
        </p:nvSpPr>
        <p:spPr>
          <a:xfrm>
            <a:off x="2123660" y="841220"/>
            <a:ext cx="6480721" cy="864120"/>
          </a:xfrm>
          <a:prstGeom prst="rect">
            <a:avLst/>
          </a:prstGeom>
          <a:ln w="12700">
            <a:solidFill>
              <a:srgbClr val="C00000"/>
            </a:solidFill>
          </a:ln>
        </p:spPr>
        <p:style>
          <a:lnRef idx="2">
            <a:schemeClr val="accent2"/>
          </a:lnRef>
          <a:fillRef idx="1">
            <a:schemeClr val="lt1"/>
          </a:fillRef>
          <a:effectRef idx="0">
            <a:schemeClr val="accent2"/>
          </a:effectRef>
          <a:fontRef idx="minor">
            <a:schemeClr val="dk1"/>
          </a:fontRef>
        </p:style>
        <p:txBody>
          <a:bodyPr wrap="square" rIns="144000" bIns="90000" anchor="ctr">
            <a:noAutofit/>
          </a:bodyPr>
          <a:lstStyle/>
          <a:p>
            <a:pPr marL="285750" indent="-285750">
              <a:lnSpc>
                <a:spcPct val="150000"/>
              </a:lnSpc>
              <a:spcBef>
                <a:spcPts val="600"/>
              </a:spcBef>
              <a:spcAft>
                <a:spcPts val="0"/>
              </a:spcAft>
              <a:buClr>
                <a:srgbClr val="C00000"/>
              </a:buClr>
              <a:buSzPct val="80000"/>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一般来说，上市公司</a:t>
            </a:r>
            <a:r>
              <a:rPr lang="zh-CN" altLang="en-US" sz="1200" b="1" u="sng" dirty="0">
                <a:solidFill>
                  <a:srgbClr val="A32122"/>
                </a:solidFill>
                <a:latin typeface="微软雅黑" panose="020B0503020204020204" pitchFamily="34" charset="-122"/>
                <a:ea typeface="微软雅黑" panose="020B0503020204020204" pitchFamily="34" charset="-122"/>
              </a:rPr>
              <a:t>全部在有效期内</a:t>
            </a:r>
            <a:r>
              <a:rPr lang="zh-CN" altLang="en-US" sz="1200" dirty="0">
                <a:latin typeface="微软雅黑" panose="020B0503020204020204" pitchFamily="34" charset="-122"/>
                <a:ea typeface="微软雅黑" panose="020B0503020204020204" pitchFamily="34" charset="-122"/>
              </a:rPr>
              <a:t>的股权激励计划所涉及的标的股票总数</a:t>
            </a:r>
            <a:r>
              <a:rPr lang="zh-CN" altLang="en-US" sz="1200" b="1" u="sng" dirty="0">
                <a:solidFill>
                  <a:srgbClr val="A32122"/>
                </a:solidFill>
                <a:latin typeface="微软雅黑" panose="020B0503020204020204" pitchFamily="34" charset="-122"/>
                <a:ea typeface="微软雅黑" panose="020B0503020204020204" pitchFamily="34" charset="-122"/>
              </a:rPr>
              <a:t>累计</a:t>
            </a:r>
            <a:r>
              <a:rPr lang="zh-CN" altLang="en-US" sz="1200" dirty="0">
                <a:latin typeface="微软雅黑" panose="020B0503020204020204" pitchFamily="34" charset="-122"/>
                <a:ea typeface="微软雅黑" panose="020B0503020204020204" pitchFamily="34" charset="-122"/>
              </a:rPr>
              <a:t>不超过公司股本总额的</a:t>
            </a:r>
            <a:r>
              <a:rPr lang="en-US" altLang="zh-CN" sz="1200" b="1" u="sng" dirty="0">
                <a:solidFill>
                  <a:srgbClr val="A32122"/>
                </a:solidFill>
                <a:latin typeface="微软雅黑" panose="020B0503020204020204" pitchFamily="34" charset="-122"/>
                <a:ea typeface="微软雅黑" panose="020B0503020204020204" pitchFamily="34" charset="-122"/>
              </a:rPr>
              <a:t>10%</a:t>
            </a:r>
          </a:p>
          <a:p>
            <a:pPr marL="285750" indent="-285750">
              <a:lnSpc>
                <a:spcPct val="150000"/>
              </a:lnSpc>
              <a:spcBef>
                <a:spcPts val="600"/>
              </a:spcBef>
              <a:spcAft>
                <a:spcPts val="0"/>
              </a:spcAft>
              <a:buClr>
                <a:srgbClr val="C00000"/>
              </a:buClr>
              <a:buSzPct val="80000"/>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非经股东大会特别决议批准，任何一名激励对象</a:t>
            </a:r>
            <a:r>
              <a:rPr lang="zh-CN" altLang="en-US" sz="1200" b="1" u="sng" dirty="0">
                <a:solidFill>
                  <a:srgbClr val="A32122"/>
                </a:solidFill>
                <a:latin typeface="微软雅黑" panose="020B0503020204020204" pitchFamily="34" charset="-122"/>
                <a:ea typeface="微软雅黑" panose="020B0503020204020204" pitchFamily="34" charset="-122"/>
              </a:rPr>
              <a:t>累计</a:t>
            </a:r>
            <a:r>
              <a:rPr lang="zh-CN" altLang="en-US" sz="1200" dirty="0">
                <a:latin typeface="微软雅黑" panose="020B0503020204020204" pitchFamily="34" charset="-122"/>
                <a:ea typeface="微软雅黑" panose="020B0503020204020204" pitchFamily="34" charset="-122"/>
              </a:rPr>
              <a:t>不得超过总股本的</a:t>
            </a:r>
            <a:r>
              <a:rPr lang="en-US" altLang="zh-CN" sz="1200" b="1" u="sng" dirty="0">
                <a:solidFill>
                  <a:srgbClr val="A32122"/>
                </a:solidFill>
                <a:latin typeface="微软雅黑" panose="020B0503020204020204" pitchFamily="34" charset="-122"/>
                <a:ea typeface="微软雅黑" panose="020B0503020204020204" pitchFamily="34" charset="-122"/>
              </a:rPr>
              <a:t>1%</a:t>
            </a:r>
            <a:endParaRPr lang="zh-CN" altLang="en-US" sz="1200" b="1" u="sng" dirty="0">
              <a:solidFill>
                <a:srgbClr val="A32122"/>
              </a:solidFill>
              <a:latin typeface="微软雅黑" panose="020B0503020204020204" pitchFamily="34" charset="-122"/>
              <a:ea typeface="微软雅黑" panose="020B0503020204020204" pitchFamily="34" charset="-122"/>
            </a:endParaRPr>
          </a:p>
        </p:txBody>
      </p:sp>
      <p:graphicFrame>
        <p:nvGraphicFramePr>
          <p:cNvPr id="9" name="图表 8"/>
          <p:cNvGraphicFramePr/>
          <p:nvPr/>
        </p:nvGraphicFramePr>
        <p:xfrm>
          <a:off x="1967335" y="2809176"/>
          <a:ext cx="5616780" cy="2880319"/>
        </p:xfrm>
        <a:graphic>
          <a:graphicData uri="http://schemas.openxmlformats.org/drawingml/2006/chart">
            <c:chart xmlns:c="http://schemas.openxmlformats.org/drawingml/2006/chart" xmlns:r="http://schemas.openxmlformats.org/officeDocument/2006/relationships" r:id="rId3"/>
          </a:graphicData>
        </a:graphic>
      </p:graphicFrame>
      <p:sp>
        <p:nvSpPr>
          <p:cNvPr id="10" name="文本框 9"/>
          <p:cNvSpPr txBox="1"/>
          <p:nvPr/>
        </p:nvSpPr>
        <p:spPr>
          <a:xfrm>
            <a:off x="6583241" y="4943425"/>
            <a:ext cx="2165339" cy="200055"/>
          </a:xfrm>
          <a:prstGeom prst="rect">
            <a:avLst/>
          </a:prstGeom>
          <a:noFill/>
        </p:spPr>
        <p:txBody>
          <a:bodyPr wrap="square" rtlCol="0">
            <a:spAutoFit/>
          </a:bodyPr>
          <a:lstStyle/>
          <a:p>
            <a:r>
              <a:rPr lang="zh-CN" altLang="en-US" sz="700" dirty="0">
                <a:solidFill>
                  <a:srgbClr val="000000"/>
                </a:solidFill>
                <a:latin typeface="微软雅黑" panose="020B0503020204020204" pitchFamily="34" charset="-122"/>
                <a:ea typeface="微软雅黑" panose="020B0503020204020204" pitchFamily="34" charset="-122"/>
              </a:rPr>
              <a:t>统计区间：</a:t>
            </a:r>
            <a:r>
              <a:rPr lang="en-US" altLang="zh-CN" sz="700" dirty="0" smtClean="0">
                <a:solidFill>
                  <a:srgbClr val="000000"/>
                </a:solidFill>
                <a:latin typeface="微软雅黑" panose="020B0503020204020204" pitchFamily="34" charset="-122"/>
                <a:ea typeface="微软雅黑" panose="020B0503020204020204" pitchFamily="34" charset="-122"/>
              </a:rPr>
              <a:t>2015</a:t>
            </a:r>
            <a:r>
              <a:rPr lang="zh-CN" altLang="en-US" sz="700" dirty="0" smtClean="0">
                <a:solidFill>
                  <a:srgbClr val="000000"/>
                </a:solidFill>
                <a:latin typeface="微软雅黑" panose="020B0503020204020204" pitchFamily="34" charset="-122"/>
                <a:ea typeface="微软雅黑" panose="020B0503020204020204" pitchFamily="34" charset="-122"/>
              </a:rPr>
              <a:t>年</a:t>
            </a:r>
            <a:r>
              <a:rPr lang="en-US" altLang="zh-CN" sz="700" dirty="0">
                <a:solidFill>
                  <a:srgbClr val="000000"/>
                </a:solidFill>
                <a:latin typeface="微软雅黑" panose="020B0503020204020204" pitchFamily="34" charset="-122"/>
                <a:ea typeface="微软雅黑" panose="020B0503020204020204" pitchFamily="34" charset="-122"/>
              </a:rPr>
              <a:t>-2017</a:t>
            </a:r>
            <a:r>
              <a:rPr lang="zh-CN" altLang="en-US" sz="700" dirty="0" smtClean="0">
                <a:solidFill>
                  <a:srgbClr val="000000"/>
                </a:solidFill>
                <a:latin typeface="微软雅黑" panose="020B0503020204020204" pitchFamily="34" charset="-122"/>
                <a:ea typeface="微软雅黑" panose="020B0503020204020204" pitchFamily="34" charset="-122"/>
              </a:rPr>
              <a:t>年；</a:t>
            </a:r>
            <a:r>
              <a:rPr lang="zh-CN" altLang="en-US" sz="700" dirty="0">
                <a:solidFill>
                  <a:srgbClr val="000000"/>
                </a:solidFill>
                <a:latin typeface="微软雅黑" panose="020B0503020204020204" pitchFamily="34" charset="-122"/>
                <a:ea typeface="微软雅黑" panose="020B0503020204020204" pitchFamily="34" charset="-122"/>
              </a:rPr>
              <a:t>数据来源：</a:t>
            </a:r>
            <a:r>
              <a:rPr lang="en-US" altLang="zh-CN" sz="700" dirty="0" smtClean="0">
                <a:solidFill>
                  <a:srgbClr val="000000"/>
                </a:solidFill>
                <a:latin typeface="微软雅黑" panose="020B0503020204020204" pitchFamily="34" charset="-122"/>
                <a:ea typeface="微软雅黑" panose="020B0503020204020204" pitchFamily="34" charset="-122"/>
              </a:rPr>
              <a:t>Wind</a:t>
            </a:r>
            <a:endParaRPr lang="zh-CN" altLang="en-US" sz="7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a:spLocks noGrp="1"/>
          </p:cNvSpPr>
          <p:nvPr>
            <p:ph type="title" idx="4294967295"/>
          </p:nvPr>
        </p:nvSpPr>
        <p:spPr>
          <a:xfrm>
            <a:off x="793446" y="185186"/>
            <a:ext cx="8001000" cy="460375"/>
          </a:xfrm>
          <a:prstGeom prst="rect">
            <a:avLst/>
          </a:prstGeom>
        </p:spPr>
        <p:txBody>
          <a:bodyPr/>
          <a:lstStyle/>
          <a:p>
            <a:r>
              <a:rPr lang="en-US" altLang="zh-CN" b="1" dirty="0">
                <a:solidFill>
                  <a:srgbClr val="A32122"/>
                </a:solidFill>
              </a:rPr>
              <a:t>2.6  </a:t>
            </a:r>
            <a:r>
              <a:rPr lang="zh-CN" altLang="en-US" b="1" dirty="0">
                <a:solidFill>
                  <a:srgbClr val="A32122"/>
                </a:solidFill>
              </a:rPr>
              <a:t>股权激励的业绩条件</a:t>
            </a:r>
            <a:endParaRPr lang="zh-CN" altLang="en-US" sz="1800" b="1" dirty="0">
              <a:solidFill>
                <a:srgbClr val="A32122"/>
              </a:solidFill>
            </a:endParaRPr>
          </a:p>
        </p:txBody>
      </p:sp>
      <p:sp>
        <p:nvSpPr>
          <p:cNvPr id="7" name="矩形 6"/>
          <p:cNvSpPr/>
          <p:nvPr/>
        </p:nvSpPr>
        <p:spPr bwMode="auto">
          <a:xfrm>
            <a:off x="486924" y="982340"/>
            <a:ext cx="1571636" cy="481430"/>
          </a:xfrm>
          <a:prstGeom prst="rect">
            <a:avLst/>
          </a:prstGeom>
          <a:solidFill>
            <a:srgbClr val="C00000"/>
          </a:solidFill>
          <a:ln w="9525" cap="flat" cmpd="sng" algn="ctr">
            <a:no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 name="TextBox 5"/>
          <p:cNvSpPr txBox="1"/>
          <p:nvPr/>
        </p:nvSpPr>
        <p:spPr>
          <a:xfrm>
            <a:off x="683568" y="1053778"/>
            <a:ext cx="1214446" cy="307777"/>
          </a:xfrm>
          <a:prstGeom prst="rect">
            <a:avLst/>
          </a:prstGeom>
          <a:noFill/>
        </p:spPr>
        <p:txBody>
          <a:bodyPr wrap="square" rtlCol="0">
            <a:spAutoFit/>
          </a:bodyPr>
          <a:lstStyle/>
          <a:p>
            <a:r>
              <a:rPr lang="zh-CN" altLang="en-US" sz="1400" b="1" dirty="0">
                <a:solidFill>
                  <a:srgbClr val="FFFFFF"/>
                </a:solidFill>
                <a:latin typeface="微软雅黑" panose="020B0503020204020204" pitchFamily="34" charset="-122"/>
                <a:ea typeface="微软雅黑" panose="020B0503020204020204" pitchFamily="34" charset="-122"/>
              </a:rPr>
              <a:t>证监会要求</a:t>
            </a:r>
          </a:p>
        </p:txBody>
      </p:sp>
      <p:sp>
        <p:nvSpPr>
          <p:cNvPr id="9" name="TextBox 6"/>
          <p:cNvSpPr txBox="1"/>
          <p:nvPr/>
        </p:nvSpPr>
        <p:spPr>
          <a:xfrm>
            <a:off x="2411760" y="982340"/>
            <a:ext cx="6120680" cy="2152577"/>
          </a:xfrm>
          <a:prstGeom prst="rect">
            <a:avLst/>
          </a:prstGeom>
          <a:noFill/>
          <a:ln>
            <a:solidFill>
              <a:srgbClr val="CC0000"/>
            </a:solidFill>
            <a:prstDash val="sysDash"/>
          </a:ln>
        </p:spPr>
        <p:txBody>
          <a:bodyPr wrap="square" rtlCol="0">
            <a:spAutoFit/>
          </a:bodyPr>
          <a:lstStyle/>
          <a:p>
            <a:pPr marL="263525" marR="0" lvl="0" indent="-263525" defTabSz="914400" eaLnBrk="1" fontAlgn="auto" latinLnBrk="0" hangingPunct="1">
              <a:lnSpc>
                <a:spcPct val="150000"/>
              </a:lnSpc>
              <a:spcBef>
                <a:spcPts val="555"/>
              </a:spcBef>
              <a:spcAft>
                <a:spcPts val="0"/>
              </a:spcAft>
              <a:buClr>
                <a:srgbClr val="C00000"/>
              </a:buClr>
              <a:buSzPct val="80000"/>
              <a:buFont typeface="Wingdings" panose="05000000000000000000" pitchFamily="2" charset="2"/>
              <a:buChar char="n"/>
              <a:defRPr/>
            </a:pP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绩效考核指标应包含公司绩效考核指标和个人绩效考核指标</a:t>
            </a:r>
            <a:endPar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263525" marR="0" lvl="0" indent="-263525" defTabSz="914400" eaLnBrk="1" fontAlgn="auto" latinLnBrk="0" hangingPunct="1">
              <a:lnSpc>
                <a:spcPct val="150000"/>
              </a:lnSpc>
              <a:spcBef>
                <a:spcPts val="555"/>
              </a:spcBef>
              <a:spcAft>
                <a:spcPts val="0"/>
              </a:spcAft>
              <a:buClr>
                <a:srgbClr val="C00000"/>
              </a:buClr>
              <a:buSzPct val="80000"/>
              <a:buFont typeface="Wingdings" panose="05000000000000000000" pitchFamily="2" charset="2"/>
              <a:buChar char="n"/>
              <a:defRPr/>
            </a:pP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公司层面的业绩考核指标：规则层面未对上市公司实施股权激励计划选取的业绩考核指标作出明确限制，公司需自行把握设定指标的科学性和合理性。</a:t>
            </a:r>
            <a:endPar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263525" marR="0" lvl="0" indent="-263525" defTabSz="914400" eaLnBrk="1" fontAlgn="auto" latinLnBrk="0" hangingPunct="1">
              <a:lnSpc>
                <a:spcPct val="150000"/>
              </a:lnSpc>
              <a:spcBef>
                <a:spcPts val="555"/>
              </a:spcBef>
              <a:spcAft>
                <a:spcPts val="0"/>
              </a:spcAft>
              <a:buClr>
                <a:srgbClr val="C00000"/>
              </a:buClr>
              <a:buSzPct val="80000"/>
              <a:buFont typeface="Wingdings" panose="05000000000000000000" pitchFamily="2" charset="2"/>
              <a:buChar char="n"/>
              <a:defRPr/>
            </a:pP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个人层面的业绩考核指标：一般结合公司既有的岗位绩效考核制度制定，多数公司未区分激励对象岗位类型，统一以合格</a:t>
            </a:r>
            <a:r>
              <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不合格的标准进行判定，以此决定激励对象所获得的权益是否解锁</a:t>
            </a:r>
            <a:r>
              <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行权。公司也可以考虑更为直接的将个人层面考核的维度反映在计划中，明确每一位激励对象的评分标准。</a:t>
            </a:r>
          </a:p>
        </p:txBody>
      </p:sp>
      <p:sp>
        <p:nvSpPr>
          <p:cNvPr id="10" name="矩形 9"/>
          <p:cNvSpPr/>
          <p:nvPr/>
        </p:nvSpPr>
        <p:spPr>
          <a:xfrm>
            <a:off x="539552" y="3574700"/>
            <a:ext cx="7992888" cy="1155060"/>
          </a:xfrm>
          <a:prstGeom prst="rect">
            <a:avLst/>
          </a:prstGeom>
          <a:solidFill>
            <a:srgbClr val="FFFFFF">
              <a:lumMod val="95000"/>
            </a:srgbClr>
          </a:solidFill>
        </p:spPr>
        <p:txBody>
          <a:bodyPr wrap="square">
            <a:spAutoFit/>
          </a:bodyPr>
          <a:lstStyle/>
          <a:p>
            <a:pPr marL="285750" marR="0" lvl="0" indent="-285750" defTabSz="914400" eaLnBrk="1" fontAlgn="auto" latinLnBrk="0" hangingPunct="1">
              <a:lnSpc>
                <a:spcPct val="150000"/>
              </a:lnSpc>
              <a:spcBef>
                <a:spcPts val="555"/>
              </a:spcBef>
              <a:spcAft>
                <a:spcPts val="0"/>
              </a:spcAft>
              <a:buClr>
                <a:srgbClr val="C00000"/>
              </a:buClr>
              <a:buSzPct val="80000"/>
              <a:buFont typeface="Wingdings" panose="05000000000000000000" pitchFamily="2" charset="2"/>
              <a:buChar char="ü"/>
              <a:defRPr/>
            </a:pPr>
            <a:r>
              <a:rPr kumimoji="0" lang="zh-CN" altLang="en-US" sz="11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从监管实践来看，科学性和合理性主要关注以下情形：是否将前期涉及的业绩承诺考虑在内；是否明显低于公司历史业绩；是否低于前期激励计划的业绩设置水平（如有）。</a:t>
            </a:r>
            <a:endParaRPr kumimoji="0" lang="en-US" altLang="zh-CN" sz="11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285750" marR="0" lvl="0" indent="-285750" defTabSz="914400" eaLnBrk="1" fontAlgn="auto" latinLnBrk="0" hangingPunct="1">
              <a:lnSpc>
                <a:spcPct val="150000"/>
              </a:lnSpc>
              <a:spcBef>
                <a:spcPts val="555"/>
              </a:spcBef>
              <a:spcAft>
                <a:spcPts val="0"/>
              </a:spcAft>
              <a:buClr>
                <a:srgbClr val="C00000"/>
              </a:buClr>
              <a:buSzPct val="80000"/>
              <a:buFont typeface="Wingdings" panose="05000000000000000000" pitchFamily="2" charset="2"/>
              <a:buChar char="ü"/>
              <a:defRPr/>
            </a:pPr>
            <a:r>
              <a:rPr kumimoji="0" lang="zh-CN" altLang="en-US" sz="11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公司选取的业绩指标可以包括</a:t>
            </a:r>
            <a:r>
              <a:rPr kumimoji="0" lang="zh-CN" altLang="en-US" sz="1100" b="1" i="0" u="sng"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净资产收益率、每股收益、每股分红</a:t>
            </a:r>
            <a:r>
              <a:rPr kumimoji="0" lang="zh-CN" altLang="en-US" sz="11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等能够反映股东回报和公司价值创造的综合性指标，也可以包括</a:t>
            </a:r>
            <a:r>
              <a:rPr kumimoji="0" lang="zh-CN" altLang="en-US" sz="1100" b="1" i="0" u="sng"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净利润增长率、主营业务收入增长率</a:t>
            </a:r>
            <a:r>
              <a:rPr kumimoji="0" lang="zh-CN" altLang="en-US" sz="11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等能够反映公司盈利能力和市场价值的成长性指标。</a:t>
            </a:r>
            <a:endParaRPr kumimoji="0" lang="en-US" altLang="zh-CN" sz="11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827481" y="3415237"/>
            <a:ext cx="2013633" cy="342833"/>
          </a:xfrm>
          <a:prstGeom prst="rect">
            <a:avLst/>
          </a:prstGeom>
          <a:solidFill>
            <a:srgbClr val="E12E22"/>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lstStyle/>
          <a:p>
            <a:pPr algn="ctr"/>
            <a:r>
              <a:rPr lang="zh-CN" altLang="en-US" sz="1400" b="1" dirty="0">
                <a:solidFill>
                  <a:schemeClr val="bg1"/>
                </a:solidFill>
                <a:latin typeface="微软雅黑" panose="020B0503020204020204" pitchFamily="34" charset="-122"/>
                <a:ea typeface="微软雅黑" panose="020B0503020204020204" pitchFamily="34" charset="-122"/>
              </a:rPr>
              <a:t>有效期</a:t>
            </a:r>
            <a:endParaRPr lang="en-US" altLang="ko-KR" sz="1400" b="1" dirty="0">
              <a:solidFill>
                <a:schemeClr val="bg1"/>
              </a:solidFill>
              <a:latin typeface="微软雅黑" panose="020B0503020204020204" pitchFamily="34" charset="-122"/>
              <a:ea typeface="微软雅黑" panose="020B0503020204020204" pitchFamily="34" charset="-122"/>
            </a:endParaRPr>
          </a:p>
        </p:txBody>
      </p:sp>
      <p:sp>
        <p:nvSpPr>
          <p:cNvPr id="4" name="Rectangle 7"/>
          <p:cNvSpPr>
            <a:spLocks noChangeArrowheads="1"/>
          </p:cNvSpPr>
          <p:nvPr/>
        </p:nvSpPr>
        <p:spPr bwMode="auto">
          <a:xfrm>
            <a:off x="827480" y="1108546"/>
            <a:ext cx="2013372" cy="342719"/>
          </a:xfrm>
          <a:prstGeom prst="rect">
            <a:avLst/>
          </a:prstGeom>
          <a:solidFill>
            <a:srgbClr val="E12E22"/>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lstStyle/>
          <a:p>
            <a:pPr algn="ctr"/>
            <a:r>
              <a:rPr lang="zh-CN" altLang="en-US" sz="1400" b="1" dirty="0">
                <a:solidFill>
                  <a:schemeClr val="bg1"/>
                </a:solidFill>
                <a:latin typeface="微软雅黑" panose="020B0503020204020204" pitchFamily="34" charset="-122"/>
                <a:ea typeface="微软雅黑" panose="020B0503020204020204" pitchFamily="34" charset="-122"/>
              </a:rPr>
              <a:t>等待期</a:t>
            </a: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锁定期</a:t>
            </a:r>
            <a:endParaRPr lang="en-US" altLang="ko-KR" sz="14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827480" y="3905289"/>
            <a:ext cx="7633059" cy="392411"/>
          </a:xfrm>
          <a:prstGeom prst="rect">
            <a:avLst/>
          </a:prstGeom>
          <a:ln w="12700">
            <a:solidFill>
              <a:srgbClr val="C00000"/>
            </a:solidFill>
          </a:ln>
        </p:spPr>
        <p:style>
          <a:lnRef idx="2">
            <a:schemeClr val="accent2"/>
          </a:lnRef>
          <a:fillRef idx="1">
            <a:schemeClr val="lt1"/>
          </a:fillRef>
          <a:effectRef idx="0">
            <a:schemeClr val="accent2"/>
          </a:effectRef>
          <a:fontRef idx="minor">
            <a:schemeClr val="dk1"/>
          </a:fontRef>
        </p:style>
        <p:txBody>
          <a:bodyPr wrap="square" rIns="144000" bIns="90000" anchor="ctr">
            <a:noAutofit/>
          </a:bodyPr>
          <a:lstStyle/>
          <a:p>
            <a:pPr marL="342900" indent="-342900">
              <a:lnSpc>
                <a:spcPct val="150000"/>
              </a:lnSpc>
              <a:buClr>
                <a:srgbClr val="A32020"/>
              </a:buClr>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股权激励计划的有效期从首次授予权益日起不得超过 </a:t>
            </a:r>
            <a:r>
              <a:rPr lang="en-US" altLang="zh-CN" sz="1200" dirty="0">
                <a:latin typeface="微软雅黑" panose="020B0503020204020204" pitchFamily="34" charset="-122"/>
                <a:ea typeface="微软雅黑" panose="020B0503020204020204" pitchFamily="34" charset="-122"/>
              </a:rPr>
              <a:t>10 </a:t>
            </a:r>
            <a:r>
              <a:rPr lang="zh-CN" altLang="en-US" sz="1200" dirty="0">
                <a:latin typeface="微软雅黑" panose="020B0503020204020204" pitchFamily="34" charset="-122"/>
                <a:ea typeface="微软雅黑" panose="020B0503020204020204" pitchFamily="34" charset="-122"/>
              </a:rPr>
              <a:t>年</a:t>
            </a:r>
          </a:p>
        </p:txBody>
      </p:sp>
      <p:sp>
        <p:nvSpPr>
          <p:cNvPr id="6" name="矩形 5"/>
          <p:cNvSpPr/>
          <p:nvPr/>
        </p:nvSpPr>
        <p:spPr>
          <a:xfrm>
            <a:off x="827480" y="1645568"/>
            <a:ext cx="7633060" cy="1570215"/>
          </a:xfrm>
          <a:prstGeom prst="rect">
            <a:avLst/>
          </a:prstGeom>
          <a:ln w="12700">
            <a:solidFill>
              <a:srgbClr val="C00000"/>
            </a:solidFill>
          </a:ln>
        </p:spPr>
        <p:style>
          <a:lnRef idx="2">
            <a:schemeClr val="accent2"/>
          </a:lnRef>
          <a:fillRef idx="1">
            <a:schemeClr val="lt1"/>
          </a:fillRef>
          <a:effectRef idx="0">
            <a:schemeClr val="accent2"/>
          </a:effectRef>
          <a:fontRef idx="minor">
            <a:schemeClr val="dk1"/>
          </a:fontRef>
        </p:style>
        <p:txBody>
          <a:bodyPr wrap="square" rIns="144000" bIns="90000" anchor="ctr">
            <a:noAutofit/>
          </a:bodyPr>
          <a:lstStyle/>
          <a:p>
            <a:pPr marL="342900" indent="-342900">
              <a:lnSpc>
                <a:spcPct val="150000"/>
              </a:lnSpc>
              <a:buClr>
                <a:srgbClr val="C00000"/>
              </a:buClr>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股票期权：在等待期结束后，在有效期内强制要求激励对象分期行权，每期时限不得少</a:t>
            </a:r>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年，且每期可行权的股票期权比例不得超过激励对象获授股票期权总额的</a:t>
            </a:r>
            <a:r>
              <a:rPr lang="en-US" altLang="zh-CN" sz="1200" dirty="0">
                <a:latin typeface="微软雅黑" panose="020B0503020204020204" pitchFamily="34" charset="-122"/>
                <a:ea typeface="微软雅黑" panose="020B0503020204020204" pitchFamily="34" charset="-122"/>
              </a:rPr>
              <a:t>50%</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342900" indent="-342900">
              <a:lnSpc>
                <a:spcPct val="150000"/>
              </a:lnSpc>
              <a:buClr>
                <a:srgbClr val="C00000"/>
              </a:buClr>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限制性股票：锁定期结束后，在有效期内强制要求上市公司分期解除限售的限制性股票，每期时限不得少</a:t>
            </a:r>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年，且各期解除限售的比例不得超过激励对象获授限制性股票总额的</a:t>
            </a:r>
            <a:r>
              <a:rPr lang="en-US" altLang="zh-CN" sz="1200" dirty="0">
                <a:latin typeface="微软雅黑" panose="020B0503020204020204" pitchFamily="34" charset="-122"/>
                <a:ea typeface="微软雅黑" panose="020B0503020204020204" pitchFamily="34" charset="-122"/>
              </a:rPr>
              <a:t>50%</a:t>
            </a:r>
            <a:r>
              <a:rPr lang="zh-CN" altLang="en-US" sz="1200" dirty="0">
                <a:latin typeface="微软雅黑" panose="020B0503020204020204" pitchFamily="34" charset="-122"/>
                <a:ea typeface="微软雅黑" panose="020B0503020204020204" pitchFamily="34" charset="-122"/>
              </a:rPr>
              <a:t>。</a:t>
            </a:r>
            <a:endParaRPr lang="en-US" altLang="zh-CN" sz="1200" dirty="0">
              <a:solidFill>
                <a:srgbClr val="C00000"/>
              </a:solidFill>
              <a:latin typeface="微软雅黑" panose="020B0503020204020204" pitchFamily="34" charset="-122"/>
              <a:ea typeface="微软雅黑" panose="020B0503020204020204" pitchFamily="34" charset="-122"/>
            </a:endParaRPr>
          </a:p>
          <a:p>
            <a:pPr>
              <a:lnSpc>
                <a:spcPct val="150000"/>
              </a:lnSpc>
              <a:buClr>
                <a:srgbClr val="C00000"/>
              </a:buClr>
            </a:pPr>
            <a:r>
              <a:rPr lang="en-US" altLang="zh-CN" sz="1200" b="1" dirty="0">
                <a:solidFill>
                  <a:srgbClr val="C00000"/>
                </a:solidFill>
                <a:latin typeface="微软雅黑" panose="020B0503020204020204" pitchFamily="34" charset="-122"/>
                <a:ea typeface="微软雅黑" panose="020B0503020204020204" pitchFamily="34" charset="-122"/>
              </a:rPr>
              <a:t>       </a:t>
            </a:r>
            <a:r>
              <a:rPr lang="zh-CN" altLang="en-US" sz="1200" b="1" dirty="0">
                <a:solidFill>
                  <a:srgbClr val="C00000"/>
                </a:solidFill>
                <a:latin typeface="微软雅黑" panose="020B0503020204020204" pitchFamily="34" charset="-122"/>
                <a:ea typeface="微软雅黑" panose="020B0503020204020204" pitchFamily="34" charset="-122"/>
              </a:rPr>
              <a:t>股权激励计划的等待期中，</a:t>
            </a:r>
            <a:r>
              <a:rPr lang="en-US" altLang="zh-CN" sz="1200" b="1" dirty="0">
                <a:solidFill>
                  <a:srgbClr val="C00000"/>
                </a:solidFill>
                <a:latin typeface="微软雅黑" panose="020B0503020204020204" pitchFamily="34" charset="-122"/>
                <a:ea typeface="微软雅黑" panose="020B0503020204020204" pitchFamily="34" charset="-122"/>
              </a:rPr>
              <a:t>80%</a:t>
            </a:r>
            <a:r>
              <a:rPr lang="zh-CN" altLang="en-US" sz="1200" b="1" dirty="0">
                <a:solidFill>
                  <a:srgbClr val="C00000"/>
                </a:solidFill>
                <a:latin typeface="微软雅黑" panose="020B0503020204020204" pitchFamily="34" charset="-122"/>
                <a:ea typeface="微软雅黑" panose="020B0503020204020204" pitchFamily="34" charset="-122"/>
              </a:rPr>
              <a:t>企业是</a:t>
            </a:r>
            <a:r>
              <a:rPr lang="en-US" altLang="zh-CN" sz="1200" b="1" dirty="0">
                <a:solidFill>
                  <a:srgbClr val="C00000"/>
                </a:solidFill>
                <a:latin typeface="微软雅黑" panose="020B0503020204020204" pitchFamily="34" charset="-122"/>
                <a:ea typeface="微软雅黑" panose="020B0503020204020204" pitchFamily="34" charset="-122"/>
              </a:rPr>
              <a:t>12 </a:t>
            </a:r>
            <a:r>
              <a:rPr lang="zh-CN" altLang="en-US" sz="1200" b="1" dirty="0">
                <a:solidFill>
                  <a:srgbClr val="C00000"/>
                </a:solidFill>
                <a:latin typeface="微软雅黑" panose="020B0503020204020204" pitchFamily="34" charset="-122"/>
                <a:ea typeface="微软雅黑" panose="020B0503020204020204" pitchFamily="34" charset="-122"/>
              </a:rPr>
              <a:t>个月，其余企业的等待期分别为</a:t>
            </a:r>
            <a:r>
              <a:rPr lang="en-US" altLang="zh-CN" sz="1200" b="1" dirty="0">
                <a:solidFill>
                  <a:srgbClr val="C00000"/>
                </a:solidFill>
                <a:latin typeface="微软雅黑" panose="020B0503020204020204" pitchFamily="34" charset="-122"/>
                <a:ea typeface="微软雅黑" panose="020B0503020204020204" pitchFamily="34" charset="-122"/>
              </a:rPr>
              <a:t>18</a:t>
            </a:r>
            <a:r>
              <a:rPr lang="zh-CN" altLang="en-US" sz="1200" b="1" dirty="0">
                <a:solidFill>
                  <a:srgbClr val="C00000"/>
                </a:solidFill>
                <a:latin typeface="微软雅黑" panose="020B0503020204020204" pitchFamily="34" charset="-122"/>
                <a:ea typeface="微软雅黑" panose="020B0503020204020204" pitchFamily="34" charset="-122"/>
              </a:rPr>
              <a:t>个月、</a:t>
            </a:r>
            <a:r>
              <a:rPr lang="en-US" altLang="zh-CN" sz="1200" b="1" dirty="0">
                <a:solidFill>
                  <a:srgbClr val="C00000"/>
                </a:solidFill>
                <a:latin typeface="微软雅黑" panose="020B0503020204020204" pitchFamily="34" charset="-122"/>
                <a:ea typeface="微软雅黑" panose="020B0503020204020204" pitchFamily="34" charset="-122"/>
              </a:rPr>
              <a:t>24</a:t>
            </a:r>
            <a:r>
              <a:rPr lang="zh-CN" altLang="en-US" sz="1200" b="1" dirty="0">
                <a:solidFill>
                  <a:srgbClr val="C00000"/>
                </a:solidFill>
                <a:latin typeface="微软雅黑" panose="020B0503020204020204" pitchFamily="34" charset="-122"/>
                <a:ea typeface="微软雅黑" panose="020B0503020204020204" pitchFamily="34" charset="-122"/>
              </a:rPr>
              <a:t>个月或者</a:t>
            </a:r>
            <a:r>
              <a:rPr lang="en-US" altLang="zh-CN" sz="1200" b="1" dirty="0">
                <a:solidFill>
                  <a:srgbClr val="C00000"/>
                </a:solidFill>
                <a:latin typeface="微软雅黑" panose="020B0503020204020204" pitchFamily="34" charset="-122"/>
                <a:ea typeface="微软雅黑" panose="020B0503020204020204" pitchFamily="34" charset="-122"/>
              </a:rPr>
              <a:t>36</a:t>
            </a:r>
            <a:r>
              <a:rPr lang="zh-CN" altLang="en-US" sz="1200" b="1" dirty="0">
                <a:solidFill>
                  <a:srgbClr val="C00000"/>
                </a:solidFill>
                <a:latin typeface="微软雅黑" panose="020B0503020204020204" pitchFamily="34" charset="-122"/>
                <a:ea typeface="微软雅黑" panose="020B0503020204020204" pitchFamily="34" charset="-122"/>
              </a:rPr>
              <a:t>个月。</a:t>
            </a:r>
            <a:endParaRPr lang="en-US" altLang="zh-CN" sz="1200" b="1" dirty="0">
              <a:solidFill>
                <a:srgbClr val="C00000"/>
              </a:solidFill>
              <a:latin typeface="微软雅黑" panose="020B0503020204020204" pitchFamily="34" charset="-122"/>
              <a:ea typeface="微软雅黑" panose="020B0503020204020204" pitchFamily="34" charset="-122"/>
            </a:endParaRPr>
          </a:p>
        </p:txBody>
      </p:sp>
      <p:sp>
        <p:nvSpPr>
          <p:cNvPr id="7" name="标题 2"/>
          <p:cNvSpPr>
            <a:spLocks noGrp="1"/>
          </p:cNvSpPr>
          <p:nvPr>
            <p:ph type="title" idx="4294967295"/>
          </p:nvPr>
        </p:nvSpPr>
        <p:spPr>
          <a:xfrm>
            <a:off x="793446" y="185186"/>
            <a:ext cx="8001000" cy="460375"/>
          </a:xfrm>
          <a:prstGeom prst="rect">
            <a:avLst/>
          </a:prstGeom>
        </p:spPr>
        <p:txBody>
          <a:bodyPr/>
          <a:lstStyle/>
          <a:p>
            <a:r>
              <a:rPr lang="en-US" altLang="zh-CN" b="1" dirty="0">
                <a:solidFill>
                  <a:srgbClr val="A32122"/>
                </a:solidFill>
              </a:rPr>
              <a:t>2.7  </a:t>
            </a:r>
            <a:r>
              <a:rPr lang="zh-CN" altLang="en-US" b="1" dirty="0">
                <a:solidFill>
                  <a:srgbClr val="A32122"/>
                </a:solidFill>
              </a:rPr>
              <a:t>股权激励的解除限售</a:t>
            </a:r>
            <a:r>
              <a:rPr lang="en-US" altLang="zh-CN" b="1" dirty="0">
                <a:solidFill>
                  <a:srgbClr val="A32122"/>
                </a:solidFill>
              </a:rPr>
              <a:t>/</a:t>
            </a:r>
            <a:r>
              <a:rPr lang="zh-CN" altLang="en-US" b="1" dirty="0">
                <a:solidFill>
                  <a:srgbClr val="A32122"/>
                </a:solidFill>
              </a:rPr>
              <a:t>行权安排</a:t>
            </a:r>
            <a:endParaRPr lang="zh-CN" altLang="en-US" sz="1800" b="1" dirty="0">
              <a:solidFill>
                <a:srgbClr val="A3212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755470" y="2962611"/>
            <a:ext cx="1678414" cy="275237"/>
          </a:xfrm>
          <a:prstGeom prst="rect">
            <a:avLst/>
          </a:prstGeom>
          <a:solidFill>
            <a:srgbClr val="E12E22"/>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lstStyle/>
          <a:p>
            <a:pPr algn="ctr"/>
            <a:r>
              <a:rPr lang="zh-CN" altLang="en-US" sz="1400" b="1" dirty="0">
                <a:solidFill>
                  <a:schemeClr val="bg1"/>
                </a:solidFill>
                <a:latin typeface="微软雅黑" panose="020B0503020204020204" pitchFamily="34" charset="-122"/>
                <a:ea typeface="微软雅黑" panose="020B0503020204020204" pitchFamily="34" charset="-122"/>
              </a:rPr>
              <a:t>授予</a:t>
            </a: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行权价格</a:t>
            </a:r>
            <a:endParaRPr lang="en-US" altLang="ko-KR" sz="1400" b="1" dirty="0">
              <a:solidFill>
                <a:schemeClr val="bg1"/>
              </a:solidFill>
              <a:latin typeface="微软雅黑" panose="020B0503020204020204" pitchFamily="34" charset="-122"/>
              <a:ea typeface="微软雅黑" panose="020B0503020204020204" pitchFamily="34" charset="-122"/>
            </a:endParaRPr>
          </a:p>
        </p:txBody>
      </p:sp>
      <p:sp>
        <p:nvSpPr>
          <p:cNvPr id="4" name="Rectangle 7"/>
          <p:cNvSpPr>
            <a:spLocks noChangeArrowheads="1"/>
          </p:cNvSpPr>
          <p:nvPr/>
        </p:nvSpPr>
        <p:spPr bwMode="auto">
          <a:xfrm>
            <a:off x="755470" y="1810061"/>
            <a:ext cx="1170000" cy="294511"/>
          </a:xfrm>
          <a:prstGeom prst="rect">
            <a:avLst/>
          </a:prstGeom>
          <a:solidFill>
            <a:srgbClr val="E12E22"/>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lstStyle/>
          <a:p>
            <a:pPr algn="ctr"/>
            <a:r>
              <a:rPr lang="zh-CN" altLang="en-US" sz="1400" b="1" dirty="0">
                <a:solidFill>
                  <a:schemeClr val="bg1"/>
                </a:solidFill>
                <a:latin typeface="微软雅黑" panose="020B0503020204020204" pitchFamily="34" charset="-122"/>
                <a:ea typeface="微软雅黑" panose="020B0503020204020204" pitchFamily="34" charset="-122"/>
              </a:rPr>
              <a:t>股票来源</a:t>
            </a:r>
            <a:endParaRPr lang="en-US" altLang="ko-KR" sz="14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755470" y="3309857"/>
            <a:ext cx="7704856" cy="1779953"/>
          </a:xfrm>
          <a:prstGeom prst="rect">
            <a:avLst/>
          </a:prstGeom>
          <a:ln w="12700">
            <a:solidFill>
              <a:srgbClr val="C00000"/>
            </a:solidFill>
          </a:ln>
        </p:spPr>
        <p:style>
          <a:lnRef idx="2">
            <a:schemeClr val="accent2"/>
          </a:lnRef>
          <a:fillRef idx="1">
            <a:schemeClr val="lt1"/>
          </a:fillRef>
          <a:effectRef idx="0">
            <a:schemeClr val="accent2"/>
          </a:effectRef>
          <a:fontRef idx="minor">
            <a:schemeClr val="dk1"/>
          </a:fontRef>
        </p:style>
        <p:txBody>
          <a:bodyPr wrap="square" rIns="144000" bIns="90000" anchor="ctr">
            <a:noAutofit/>
          </a:bodyPr>
          <a:lstStyle/>
          <a:p>
            <a:pPr marL="285750" indent="-285750">
              <a:spcBef>
                <a:spcPts val="600"/>
              </a:spcBef>
              <a:spcAft>
                <a:spcPts val="0"/>
              </a:spcAft>
              <a:buClr>
                <a:srgbClr val="C00000"/>
              </a:buClr>
              <a:buSzPct val="80000"/>
              <a:buFont typeface="Wingdings" panose="05000000000000000000" pitchFamily="2" charset="2"/>
              <a:buChar char="n"/>
            </a:pPr>
            <a:r>
              <a:rPr lang="zh-CN" altLang="en-US" sz="1200" b="1" u="sng" dirty="0">
                <a:latin typeface="微软雅黑" panose="020B0503020204020204" pitchFamily="34" charset="-122"/>
                <a:ea typeface="微软雅黑" panose="020B0503020204020204" pitchFamily="34" charset="-122"/>
              </a:rPr>
              <a:t>限制性股票的授予价格</a:t>
            </a:r>
            <a:r>
              <a:rPr lang="zh-CN" altLang="en-US" sz="1200" dirty="0">
                <a:latin typeface="微软雅黑" panose="020B0503020204020204" pitchFamily="34" charset="-122"/>
                <a:ea typeface="微软雅黑" panose="020B0503020204020204" pitchFamily="34" charset="-122"/>
              </a:rPr>
              <a:t>原则上不得低于下列价格较高者：</a:t>
            </a:r>
          </a:p>
          <a:p>
            <a:pPr>
              <a:spcBef>
                <a:spcPts val="600"/>
              </a:spcBef>
              <a:spcAft>
                <a:spcPts val="0"/>
              </a:spcAft>
              <a:buClr>
                <a:srgbClr val="C00000"/>
              </a:buClr>
              <a:buSzPct val="80000"/>
            </a:pPr>
            <a:r>
              <a:rPr lang="zh-CN" altLang="en-US" sz="1200" dirty="0">
                <a:latin typeface="微软雅黑" panose="020B0503020204020204" pitchFamily="34" charset="-122"/>
                <a:ea typeface="微软雅黑" panose="020B0503020204020204" pitchFamily="34" charset="-122"/>
              </a:rPr>
              <a:t>    </a:t>
            </a:r>
            <a:r>
              <a:rPr lang="zh-CN" altLang="en-US" sz="1100" dirty="0">
                <a:latin typeface="微软雅黑" panose="020B0503020204020204" pitchFamily="34" charset="-122"/>
                <a:ea typeface="微软雅黑" panose="020B0503020204020204" pitchFamily="34" charset="-122"/>
              </a:rPr>
              <a:t>（</a:t>
            </a:r>
            <a:r>
              <a:rPr lang="en-US" altLang="zh-CN" sz="1100" dirty="0">
                <a:latin typeface="微软雅黑" panose="020B0503020204020204" pitchFamily="34" charset="-122"/>
                <a:ea typeface="微软雅黑" panose="020B0503020204020204" pitchFamily="34" charset="-122"/>
              </a:rPr>
              <a:t>1</a:t>
            </a:r>
            <a:r>
              <a:rPr lang="zh-CN" altLang="en-US" sz="1100" dirty="0">
                <a:latin typeface="微软雅黑" panose="020B0503020204020204" pitchFamily="34" charset="-122"/>
                <a:ea typeface="微软雅黑" panose="020B0503020204020204" pitchFamily="34" charset="-122"/>
              </a:rPr>
              <a:t>）股权激励计划草案公布前</a:t>
            </a:r>
            <a:r>
              <a:rPr lang="en-US" altLang="zh-CN" sz="1100" dirty="0">
                <a:latin typeface="微软雅黑" panose="020B0503020204020204" pitchFamily="34" charset="-122"/>
                <a:ea typeface="微软雅黑" panose="020B0503020204020204" pitchFamily="34" charset="-122"/>
              </a:rPr>
              <a:t>1</a:t>
            </a:r>
            <a:r>
              <a:rPr lang="zh-CN" altLang="en-US" sz="1100" dirty="0">
                <a:latin typeface="微软雅黑" panose="020B0503020204020204" pitchFamily="34" charset="-122"/>
                <a:ea typeface="微软雅黑" panose="020B0503020204020204" pitchFamily="34" charset="-122"/>
              </a:rPr>
              <a:t>个交易日的公司股票交易均价的</a:t>
            </a:r>
            <a:r>
              <a:rPr lang="en-US" altLang="zh-CN" sz="1100" dirty="0">
                <a:latin typeface="微软雅黑" panose="020B0503020204020204" pitchFamily="34" charset="-122"/>
                <a:ea typeface="微软雅黑" panose="020B0503020204020204" pitchFamily="34" charset="-122"/>
              </a:rPr>
              <a:t>50%</a:t>
            </a:r>
            <a:r>
              <a:rPr lang="zh-CN" altLang="en-US" sz="1100" dirty="0">
                <a:latin typeface="微软雅黑" panose="020B0503020204020204" pitchFamily="34" charset="-122"/>
                <a:ea typeface="微软雅黑" panose="020B0503020204020204" pitchFamily="34" charset="-122"/>
              </a:rPr>
              <a:t>；</a:t>
            </a:r>
          </a:p>
          <a:p>
            <a:pPr>
              <a:spcBef>
                <a:spcPts val="600"/>
              </a:spcBef>
              <a:spcAft>
                <a:spcPts val="0"/>
              </a:spcAft>
              <a:buClr>
                <a:srgbClr val="C00000"/>
              </a:buClr>
              <a:buSzPct val="80000"/>
            </a:pPr>
            <a:r>
              <a:rPr lang="zh-CN" altLang="en-US" sz="1100" dirty="0">
                <a:latin typeface="微软雅黑" panose="020B0503020204020204" pitchFamily="34" charset="-122"/>
                <a:ea typeface="微软雅黑" panose="020B0503020204020204" pitchFamily="34" charset="-122"/>
              </a:rPr>
              <a:t>    （</a:t>
            </a:r>
            <a:r>
              <a:rPr lang="en-US" altLang="zh-CN" sz="1100" dirty="0">
                <a:latin typeface="微软雅黑" panose="020B0503020204020204" pitchFamily="34" charset="-122"/>
                <a:ea typeface="微软雅黑" panose="020B0503020204020204" pitchFamily="34" charset="-122"/>
              </a:rPr>
              <a:t>2</a:t>
            </a:r>
            <a:r>
              <a:rPr lang="zh-CN" altLang="en-US" sz="1100" dirty="0">
                <a:latin typeface="微软雅黑" panose="020B0503020204020204" pitchFamily="34" charset="-122"/>
                <a:ea typeface="微软雅黑" panose="020B0503020204020204" pitchFamily="34" charset="-122"/>
              </a:rPr>
              <a:t>）股权激励计划草案公布前</a:t>
            </a:r>
            <a:r>
              <a:rPr lang="en-US" altLang="zh-CN" sz="1100" dirty="0">
                <a:latin typeface="微软雅黑" panose="020B0503020204020204" pitchFamily="34" charset="-122"/>
                <a:ea typeface="微软雅黑" panose="020B0503020204020204" pitchFamily="34" charset="-122"/>
              </a:rPr>
              <a:t>20</a:t>
            </a:r>
            <a:r>
              <a:rPr lang="zh-CN" altLang="en-US" sz="1100" dirty="0">
                <a:latin typeface="微软雅黑" panose="020B0503020204020204" pitchFamily="34" charset="-122"/>
                <a:ea typeface="微软雅黑" panose="020B0503020204020204" pitchFamily="34" charset="-122"/>
              </a:rPr>
              <a:t>个交易日、</a:t>
            </a:r>
            <a:r>
              <a:rPr lang="en-US" altLang="zh-CN" sz="1100" dirty="0">
                <a:latin typeface="微软雅黑" panose="020B0503020204020204" pitchFamily="34" charset="-122"/>
                <a:ea typeface="微软雅黑" panose="020B0503020204020204" pitchFamily="34" charset="-122"/>
              </a:rPr>
              <a:t>60</a:t>
            </a:r>
            <a:r>
              <a:rPr lang="zh-CN" altLang="en-US" sz="1100" dirty="0">
                <a:latin typeface="微软雅黑" panose="020B0503020204020204" pitchFamily="34" charset="-122"/>
                <a:ea typeface="微软雅黑" panose="020B0503020204020204" pitchFamily="34" charset="-122"/>
              </a:rPr>
              <a:t>个交易日或者</a:t>
            </a:r>
            <a:r>
              <a:rPr lang="en-US" altLang="zh-CN" sz="1100" dirty="0">
                <a:latin typeface="微软雅黑" panose="020B0503020204020204" pitchFamily="34" charset="-122"/>
                <a:ea typeface="微软雅黑" panose="020B0503020204020204" pitchFamily="34" charset="-122"/>
              </a:rPr>
              <a:t>120</a:t>
            </a:r>
            <a:r>
              <a:rPr lang="zh-CN" altLang="en-US" sz="1100" dirty="0">
                <a:latin typeface="微软雅黑" panose="020B0503020204020204" pitchFamily="34" charset="-122"/>
                <a:ea typeface="微软雅黑" panose="020B0503020204020204" pitchFamily="34" charset="-122"/>
              </a:rPr>
              <a:t>个交易日的公司股票交易均价之一的</a:t>
            </a:r>
            <a:r>
              <a:rPr lang="en-US" altLang="zh-CN" sz="1100" dirty="0">
                <a:latin typeface="微软雅黑" panose="020B0503020204020204" pitchFamily="34" charset="-122"/>
                <a:ea typeface="微软雅黑" panose="020B0503020204020204" pitchFamily="34" charset="-122"/>
              </a:rPr>
              <a:t>50%</a:t>
            </a:r>
            <a:r>
              <a:rPr lang="zh-CN" altLang="en-US" sz="1100" dirty="0">
                <a:latin typeface="微软雅黑" panose="020B0503020204020204" pitchFamily="34" charset="-122"/>
                <a:ea typeface="微软雅黑" panose="020B0503020204020204" pitchFamily="34" charset="-122"/>
              </a:rPr>
              <a:t>。</a:t>
            </a:r>
            <a:endParaRPr lang="en-US" altLang="zh-CN" sz="1100" dirty="0">
              <a:latin typeface="微软雅黑" panose="020B0503020204020204" pitchFamily="34" charset="-122"/>
              <a:ea typeface="微软雅黑" panose="020B0503020204020204" pitchFamily="34" charset="-122"/>
            </a:endParaRPr>
          </a:p>
          <a:p>
            <a:pPr>
              <a:spcBef>
                <a:spcPts val="600"/>
              </a:spcBef>
              <a:spcAft>
                <a:spcPts val="0"/>
              </a:spcAft>
              <a:buClr>
                <a:srgbClr val="C00000"/>
              </a:buClr>
              <a:buSzPct val="80000"/>
            </a:pPr>
            <a:endParaRPr lang="zh-CN" altLang="en-US" sz="1100" dirty="0">
              <a:latin typeface="微软雅黑" panose="020B0503020204020204" pitchFamily="34" charset="-122"/>
              <a:ea typeface="微软雅黑" panose="020B0503020204020204" pitchFamily="34" charset="-122"/>
            </a:endParaRPr>
          </a:p>
          <a:p>
            <a:pPr marL="285750" indent="-285750">
              <a:spcBef>
                <a:spcPts val="600"/>
              </a:spcBef>
              <a:spcAft>
                <a:spcPts val="0"/>
              </a:spcAft>
              <a:buClr>
                <a:srgbClr val="C00000"/>
              </a:buClr>
              <a:buSzPct val="80000"/>
              <a:buFont typeface="Wingdings" panose="05000000000000000000" pitchFamily="2" charset="2"/>
              <a:buChar char="n"/>
            </a:pPr>
            <a:r>
              <a:rPr lang="zh-CN" altLang="en-US" sz="1200" b="1" u="sng" dirty="0">
                <a:latin typeface="微软雅黑" panose="020B0503020204020204" pitchFamily="34" charset="-122"/>
                <a:ea typeface="微软雅黑" panose="020B0503020204020204" pitchFamily="34" charset="-122"/>
              </a:rPr>
              <a:t>股票期权的行权价格</a:t>
            </a:r>
            <a:r>
              <a:rPr lang="zh-CN" altLang="en-US" sz="1200" dirty="0">
                <a:latin typeface="微软雅黑" panose="020B0503020204020204" pitchFamily="34" charset="-122"/>
                <a:ea typeface="微软雅黑" panose="020B0503020204020204" pitchFamily="34" charset="-122"/>
              </a:rPr>
              <a:t>原则上不得低于下列价格较高者：</a:t>
            </a:r>
          </a:p>
          <a:p>
            <a:pPr>
              <a:spcBef>
                <a:spcPts val="600"/>
              </a:spcBef>
              <a:spcAft>
                <a:spcPts val="0"/>
              </a:spcAft>
              <a:buClr>
                <a:srgbClr val="C00000"/>
              </a:buClr>
              <a:buSzPct val="80000"/>
            </a:pPr>
            <a:r>
              <a:rPr lang="zh-CN" altLang="en-US" sz="1200" dirty="0">
                <a:latin typeface="微软雅黑" panose="020B0503020204020204" pitchFamily="34" charset="-122"/>
                <a:ea typeface="微软雅黑" panose="020B0503020204020204" pitchFamily="34" charset="-122"/>
              </a:rPr>
              <a:t>    </a:t>
            </a:r>
            <a:r>
              <a:rPr lang="zh-CN" altLang="en-US" sz="1100" dirty="0">
                <a:latin typeface="微软雅黑" panose="020B0503020204020204" pitchFamily="34" charset="-122"/>
                <a:ea typeface="微软雅黑" panose="020B0503020204020204" pitchFamily="34" charset="-122"/>
              </a:rPr>
              <a:t>（</a:t>
            </a:r>
            <a:r>
              <a:rPr lang="en-US" altLang="zh-CN" sz="1100" dirty="0">
                <a:latin typeface="微软雅黑" panose="020B0503020204020204" pitchFamily="34" charset="-122"/>
                <a:ea typeface="微软雅黑" panose="020B0503020204020204" pitchFamily="34" charset="-122"/>
              </a:rPr>
              <a:t>1</a:t>
            </a:r>
            <a:r>
              <a:rPr lang="zh-CN" altLang="en-US" sz="1100" dirty="0">
                <a:latin typeface="微软雅黑" panose="020B0503020204020204" pitchFamily="34" charset="-122"/>
                <a:ea typeface="微软雅黑" panose="020B0503020204020204" pitchFamily="34" charset="-122"/>
              </a:rPr>
              <a:t>）股权激励计划草案公布前</a:t>
            </a:r>
            <a:r>
              <a:rPr lang="en-US" altLang="zh-CN" sz="1100" dirty="0">
                <a:latin typeface="微软雅黑" panose="020B0503020204020204" pitchFamily="34" charset="-122"/>
                <a:ea typeface="微软雅黑" panose="020B0503020204020204" pitchFamily="34" charset="-122"/>
              </a:rPr>
              <a:t>1</a:t>
            </a:r>
            <a:r>
              <a:rPr lang="zh-CN" altLang="en-US" sz="1100" dirty="0">
                <a:latin typeface="微软雅黑" panose="020B0503020204020204" pitchFamily="34" charset="-122"/>
                <a:ea typeface="微软雅黑" panose="020B0503020204020204" pitchFamily="34" charset="-122"/>
              </a:rPr>
              <a:t>个交易日的公司股票交易均价；</a:t>
            </a:r>
          </a:p>
          <a:p>
            <a:pPr>
              <a:spcBef>
                <a:spcPts val="600"/>
              </a:spcBef>
              <a:spcAft>
                <a:spcPts val="0"/>
              </a:spcAft>
              <a:buClr>
                <a:srgbClr val="C00000"/>
              </a:buClr>
              <a:buSzPct val="80000"/>
            </a:pPr>
            <a:r>
              <a:rPr lang="zh-CN" altLang="en-US" sz="1100" dirty="0">
                <a:latin typeface="微软雅黑" panose="020B0503020204020204" pitchFamily="34" charset="-122"/>
                <a:ea typeface="微软雅黑" panose="020B0503020204020204" pitchFamily="34" charset="-122"/>
              </a:rPr>
              <a:t>     （</a:t>
            </a:r>
            <a:r>
              <a:rPr lang="en-US" altLang="zh-CN" sz="1100" dirty="0">
                <a:latin typeface="微软雅黑" panose="020B0503020204020204" pitchFamily="34" charset="-122"/>
                <a:ea typeface="微软雅黑" panose="020B0503020204020204" pitchFamily="34" charset="-122"/>
              </a:rPr>
              <a:t>2</a:t>
            </a:r>
            <a:r>
              <a:rPr lang="zh-CN" altLang="en-US" sz="1100" dirty="0">
                <a:latin typeface="微软雅黑" panose="020B0503020204020204" pitchFamily="34" charset="-122"/>
                <a:ea typeface="微软雅黑" panose="020B0503020204020204" pitchFamily="34" charset="-122"/>
              </a:rPr>
              <a:t>）股权激励计划草案公布前</a:t>
            </a:r>
            <a:r>
              <a:rPr lang="en-US" altLang="zh-CN" sz="1100" dirty="0">
                <a:latin typeface="微软雅黑" panose="020B0503020204020204" pitchFamily="34" charset="-122"/>
                <a:ea typeface="微软雅黑" panose="020B0503020204020204" pitchFamily="34" charset="-122"/>
              </a:rPr>
              <a:t>20</a:t>
            </a:r>
            <a:r>
              <a:rPr lang="zh-CN" altLang="en-US" sz="1100" dirty="0">
                <a:latin typeface="微软雅黑" panose="020B0503020204020204" pitchFamily="34" charset="-122"/>
                <a:ea typeface="微软雅黑" panose="020B0503020204020204" pitchFamily="34" charset="-122"/>
              </a:rPr>
              <a:t>个交易日、</a:t>
            </a:r>
            <a:r>
              <a:rPr lang="en-US" altLang="zh-CN" sz="1100" dirty="0">
                <a:latin typeface="微软雅黑" panose="020B0503020204020204" pitchFamily="34" charset="-122"/>
                <a:ea typeface="微软雅黑" panose="020B0503020204020204" pitchFamily="34" charset="-122"/>
              </a:rPr>
              <a:t>60</a:t>
            </a:r>
            <a:r>
              <a:rPr lang="zh-CN" altLang="en-US" sz="1100" dirty="0">
                <a:latin typeface="微软雅黑" panose="020B0503020204020204" pitchFamily="34" charset="-122"/>
                <a:ea typeface="微软雅黑" panose="020B0503020204020204" pitchFamily="34" charset="-122"/>
              </a:rPr>
              <a:t>个交易日或者</a:t>
            </a:r>
            <a:r>
              <a:rPr lang="en-US" altLang="zh-CN" sz="1100" dirty="0">
                <a:latin typeface="微软雅黑" panose="020B0503020204020204" pitchFamily="34" charset="-122"/>
                <a:ea typeface="微软雅黑" panose="020B0503020204020204" pitchFamily="34" charset="-122"/>
              </a:rPr>
              <a:t>120</a:t>
            </a:r>
            <a:r>
              <a:rPr lang="zh-CN" altLang="en-US" sz="1100" dirty="0">
                <a:latin typeface="微软雅黑" panose="020B0503020204020204" pitchFamily="34" charset="-122"/>
                <a:ea typeface="微软雅黑" panose="020B0503020204020204" pitchFamily="34" charset="-122"/>
              </a:rPr>
              <a:t>个交易日的公司股票交易均价之一。</a:t>
            </a:r>
          </a:p>
        </p:txBody>
      </p:sp>
      <p:sp>
        <p:nvSpPr>
          <p:cNvPr id="6" name="矩形 5"/>
          <p:cNvSpPr/>
          <p:nvPr/>
        </p:nvSpPr>
        <p:spPr>
          <a:xfrm>
            <a:off x="755470" y="2176581"/>
            <a:ext cx="7704856" cy="629207"/>
          </a:xfrm>
          <a:prstGeom prst="rect">
            <a:avLst/>
          </a:prstGeom>
          <a:ln w="12700">
            <a:solidFill>
              <a:srgbClr val="C00000"/>
            </a:solidFill>
          </a:ln>
        </p:spPr>
        <p:style>
          <a:lnRef idx="2">
            <a:schemeClr val="accent2"/>
          </a:lnRef>
          <a:fillRef idx="1">
            <a:schemeClr val="lt1"/>
          </a:fillRef>
          <a:effectRef idx="0">
            <a:schemeClr val="accent2"/>
          </a:effectRef>
          <a:fontRef idx="minor">
            <a:schemeClr val="dk1"/>
          </a:fontRef>
        </p:style>
        <p:txBody>
          <a:bodyPr wrap="square" rIns="144000" bIns="90000" anchor="ctr">
            <a:noAutofit/>
          </a:bodyPr>
          <a:lstStyle/>
          <a:p>
            <a:pPr marL="285750" indent="-285750">
              <a:lnSpc>
                <a:spcPct val="150000"/>
              </a:lnSpc>
              <a:spcBef>
                <a:spcPts val="600"/>
              </a:spcBef>
              <a:spcAft>
                <a:spcPts val="0"/>
              </a:spcAft>
              <a:buClr>
                <a:srgbClr val="C00000"/>
              </a:buClr>
              <a:buSzPct val="80000"/>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上市公司回购股份</a:t>
            </a:r>
            <a:endParaRPr lang="en-US" altLang="zh-CN" sz="1200" dirty="0">
              <a:latin typeface="微软雅黑" panose="020B0503020204020204" pitchFamily="34" charset="-122"/>
              <a:ea typeface="微软雅黑" panose="020B0503020204020204" pitchFamily="34" charset="-122"/>
            </a:endParaRPr>
          </a:p>
          <a:p>
            <a:pPr marL="285750" indent="-285750">
              <a:lnSpc>
                <a:spcPct val="150000"/>
              </a:lnSpc>
              <a:spcBef>
                <a:spcPts val="600"/>
              </a:spcBef>
              <a:spcAft>
                <a:spcPts val="0"/>
              </a:spcAft>
              <a:buClr>
                <a:srgbClr val="C00000"/>
              </a:buClr>
              <a:buSzPct val="80000"/>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向激励对象发行股份</a:t>
            </a:r>
          </a:p>
        </p:txBody>
      </p:sp>
      <p:sp>
        <p:nvSpPr>
          <p:cNvPr id="7" name="标题 2"/>
          <p:cNvSpPr>
            <a:spLocks noGrp="1"/>
          </p:cNvSpPr>
          <p:nvPr>
            <p:ph type="title" idx="4294967295"/>
          </p:nvPr>
        </p:nvSpPr>
        <p:spPr>
          <a:xfrm>
            <a:off x="793446" y="185186"/>
            <a:ext cx="8001000" cy="460375"/>
          </a:xfrm>
          <a:prstGeom prst="rect">
            <a:avLst/>
          </a:prstGeom>
        </p:spPr>
        <p:txBody>
          <a:bodyPr/>
          <a:lstStyle/>
          <a:p>
            <a:r>
              <a:rPr lang="en-US" altLang="zh-CN" b="1" dirty="0">
                <a:solidFill>
                  <a:srgbClr val="A32122"/>
                </a:solidFill>
              </a:rPr>
              <a:t>2.8  </a:t>
            </a:r>
            <a:r>
              <a:rPr lang="zh-CN" altLang="en-US" b="1" dirty="0">
                <a:solidFill>
                  <a:srgbClr val="A32122"/>
                </a:solidFill>
              </a:rPr>
              <a:t>股权激励方案中其他关键要素</a:t>
            </a:r>
            <a:endParaRPr lang="zh-CN" altLang="en-US" sz="1800" b="1" dirty="0">
              <a:solidFill>
                <a:srgbClr val="A32122"/>
              </a:solidFill>
            </a:endParaRPr>
          </a:p>
        </p:txBody>
      </p:sp>
      <p:sp>
        <p:nvSpPr>
          <p:cNvPr id="8" name="Rectangle 7"/>
          <p:cNvSpPr>
            <a:spLocks noChangeArrowheads="1"/>
          </p:cNvSpPr>
          <p:nvPr/>
        </p:nvSpPr>
        <p:spPr bwMode="auto">
          <a:xfrm>
            <a:off x="755470" y="717498"/>
            <a:ext cx="1170000" cy="294511"/>
          </a:xfrm>
          <a:prstGeom prst="rect">
            <a:avLst/>
          </a:prstGeom>
          <a:solidFill>
            <a:srgbClr val="E12E22"/>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lstStyle/>
          <a:p>
            <a:pPr algn="ctr"/>
            <a:r>
              <a:rPr lang="zh-CN" altLang="en-US" sz="1400" b="1" dirty="0">
                <a:solidFill>
                  <a:schemeClr val="bg1"/>
                </a:solidFill>
                <a:latin typeface="微软雅黑" panose="020B0503020204020204" pitchFamily="34" charset="-122"/>
                <a:ea typeface="微软雅黑" panose="020B0503020204020204" pitchFamily="34" charset="-122"/>
              </a:rPr>
              <a:t>资金来源</a:t>
            </a:r>
            <a:endParaRPr lang="en-US" altLang="ko-KR" sz="14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755470" y="1084018"/>
            <a:ext cx="7704856" cy="629207"/>
          </a:xfrm>
          <a:prstGeom prst="rect">
            <a:avLst/>
          </a:prstGeom>
          <a:ln w="12700">
            <a:solidFill>
              <a:srgbClr val="C00000"/>
            </a:solidFill>
          </a:ln>
        </p:spPr>
        <p:style>
          <a:lnRef idx="2">
            <a:schemeClr val="accent2"/>
          </a:lnRef>
          <a:fillRef idx="1">
            <a:schemeClr val="lt1"/>
          </a:fillRef>
          <a:effectRef idx="0">
            <a:schemeClr val="accent2"/>
          </a:effectRef>
          <a:fontRef idx="minor">
            <a:schemeClr val="dk1"/>
          </a:fontRef>
        </p:style>
        <p:txBody>
          <a:bodyPr wrap="square" rIns="144000" bIns="90000" anchor="ctr">
            <a:noAutofit/>
          </a:bodyPr>
          <a:lstStyle/>
          <a:p>
            <a:pPr marL="285750" indent="-285750">
              <a:lnSpc>
                <a:spcPct val="150000"/>
              </a:lnSpc>
              <a:spcBef>
                <a:spcPts val="600"/>
              </a:spcBef>
              <a:spcAft>
                <a:spcPts val="0"/>
              </a:spcAft>
              <a:buClr>
                <a:srgbClr val="C00000"/>
              </a:buClr>
              <a:buSzPct val="80000"/>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上市公司不得为激励对象依股权激励计划获取有关权益提供贷款以及其他任何形式的财务资助，包括为其贷款提供担保</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p:nvPr/>
        </p:nvSpPr>
        <p:spPr bwMode="auto">
          <a:xfrm>
            <a:off x="685800" y="2478857"/>
            <a:ext cx="6337300" cy="446087"/>
          </a:xfrm>
          <a:prstGeom prst="rect">
            <a:avLst/>
          </a:prstGeom>
          <a:noFill/>
          <a:ln w="9525">
            <a:noFill/>
            <a:miter lim="800000"/>
          </a:ln>
        </p:spPr>
        <p:txBody>
          <a:bodyPr vert="horz" wrap="square" lIns="91440" tIns="45720" rIns="91440" bIns="45720" numCol="1" anchor="b" anchorCtr="0" compatLnSpc="1"/>
          <a:lstStyle>
            <a:lvl1pPr algn="l" rtl="0" eaLnBrk="0" fontAlgn="base" hangingPunct="0">
              <a:spcBef>
                <a:spcPct val="0"/>
              </a:spcBef>
              <a:spcAft>
                <a:spcPct val="0"/>
              </a:spcAft>
              <a:defRPr sz="20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楷体_GB2312" pitchFamily="49" charset="-122"/>
              </a:defRPr>
            </a:lvl6pPr>
            <a:lvl7pPr marL="914400" algn="l" rtl="0" fontAlgn="base">
              <a:spcBef>
                <a:spcPct val="0"/>
              </a:spcBef>
              <a:spcAft>
                <a:spcPct val="0"/>
              </a:spcAft>
              <a:defRPr sz="2400">
                <a:solidFill>
                  <a:schemeClr val="tx2"/>
                </a:solidFill>
                <a:latin typeface="Arial" panose="020B0604020202020204" pitchFamily="34" charset="0"/>
                <a:ea typeface="楷体_GB2312" pitchFamily="49" charset="-122"/>
              </a:defRPr>
            </a:lvl7pPr>
            <a:lvl8pPr marL="1371600" algn="l" rtl="0" fontAlgn="base">
              <a:spcBef>
                <a:spcPct val="0"/>
              </a:spcBef>
              <a:spcAft>
                <a:spcPct val="0"/>
              </a:spcAft>
              <a:defRPr sz="2400">
                <a:solidFill>
                  <a:schemeClr val="tx2"/>
                </a:solidFill>
                <a:latin typeface="Arial" panose="020B0604020202020204" pitchFamily="34" charset="0"/>
                <a:ea typeface="楷体_GB2312" pitchFamily="49" charset="-122"/>
              </a:defRPr>
            </a:lvl8pPr>
            <a:lvl9pPr marL="1828800" algn="l" rtl="0" fontAlgn="base">
              <a:spcBef>
                <a:spcPct val="0"/>
              </a:spcBef>
              <a:spcAft>
                <a:spcPct val="0"/>
              </a:spcAft>
              <a:defRPr sz="2400">
                <a:solidFill>
                  <a:schemeClr val="tx2"/>
                </a:solidFill>
                <a:latin typeface="Arial" panose="020B0604020202020204" pitchFamily="34" charset="0"/>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rgbClr val="FFFFFF"/>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j-cs"/>
              </a:rPr>
              <a:t/>
            </a:r>
            <a:br>
              <a:rPr kumimoji="0" lang="zh-CN" altLang="en-US" sz="2000" b="1" i="0" u="none" strike="noStrike" kern="0" cap="none" spc="0" normalizeH="0" baseline="0" noProof="0" dirty="0">
                <a:ln>
                  <a:noFill/>
                </a:ln>
                <a:solidFill>
                  <a:srgbClr val="FFFFFF"/>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j-cs"/>
              </a:rPr>
            </a:br>
            <a:r>
              <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rPr>
              <a:t>第三部分    </a:t>
            </a:r>
            <a:r>
              <a:rPr kumimoji="0" lang="zh-CN" altLang="en-US" sz="20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j-cs"/>
              </a:rPr>
              <a:t>股权激励计划的财税处理</a:t>
            </a:r>
            <a:endPar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5" name="TextBox 2"/>
          <p:cNvSpPr txBox="1"/>
          <p:nvPr/>
        </p:nvSpPr>
        <p:spPr>
          <a:xfrm>
            <a:off x="827480" y="3211443"/>
            <a:ext cx="5009780" cy="754053"/>
          </a:xfrm>
          <a:prstGeom prst="rect">
            <a:avLst/>
          </a:prstGeom>
          <a:noFill/>
        </p:spPr>
        <p:txBody>
          <a:bodyPr wrap="square" rtlCol="0">
            <a:spAutoFit/>
          </a:bodyPr>
          <a:lstStyle/>
          <a:p>
            <a:pPr marL="449580" indent="-449580">
              <a:spcBef>
                <a:spcPts val="600"/>
              </a:spcBef>
              <a:buClr>
                <a:srgbClr val="C00000"/>
              </a:buClr>
              <a:buFont typeface="Wingdings" panose="05000000000000000000" pitchFamily="2" charset="2"/>
              <a:buChar char="Ø"/>
            </a:pPr>
            <a:r>
              <a:rPr lang="zh-CN" altLang="en-US" sz="1100" dirty="0">
                <a:solidFill>
                  <a:srgbClr val="000000"/>
                </a:solidFill>
                <a:latin typeface="微软雅黑" panose="020B0503020204020204" pitchFamily="34" charset="-122"/>
                <a:ea typeface="微软雅黑" panose="020B0503020204020204" pitchFamily="34" charset="-122"/>
              </a:rPr>
              <a:t> </a:t>
            </a:r>
            <a:r>
              <a:rPr lang="en-US" altLang="zh-CN" sz="1100" dirty="0">
                <a:solidFill>
                  <a:srgbClr val="000000"/>
                </a:solidFill>
                <a:latin typeface="微软雅黑" panose="020B0503020204020204" pitchFamily="34" charset="-122"/>
                <a:ea typeface="微软雅黑" panose="020B0503020204020204" pitchFamily="34" charset="-122"/>
              </a:rPr>
              <a:t>3.1   </a:t>
            </a:r>
            <a:r>
              <a:rPr lang="zh-CN" altLang="en-US" sz="1100" dirty="0">
                <a:solidFill>
                  <a:srgbClr val="000000"/>
                </a:solidFill>
                <a:latin typeface="微软雅黑" panose="020B0503020204020204" pitchFamily="34" charset="-122"/>
                <a:ea typeface="微软雅黑" panose="020B0503020204020204" pitchFamily="34" charset="-122"/>
              </a:rPr>
              <a:t>股权激励计划的会计处理</a:t>
            </a:r>
          </a:p>
          <a:p>
            <a:pPr marL="449580" indent="-449580">
              <a:spcBef>
                <a:spcPts val="600"/>
              </a:spcBef>
              <a:buClr>
                <a:srgbClr val="C00000"/>
              </a:buClr>
              <a:buFont typeface="Wingdings" panose="05000000000000000000" pitchFamily="2" charset="2"/>
              <a:buChar char="Ø"/>
            </a:pPr>
            <a:r>
              <a:rPr lang="zh-CN" altLang="en-US" sz="1100" dirty="0">
                <a:solidFill>
                  <a:srgbClr val="000000"/>
                </a:solidFill>
                <a:latin typeface="微软雅黑" panose="020B0503020204020204" pitchFamily="34" charset="-122"/>
                <a:ea typeface="微软雅黑" panose="020B0503020204020204" pitchFamily="34" charset="-122"/>
              </a:rPr>
              <a:t> </a:t>
            </a:r>
            <a:r>
              <a:rPr lang="en-US" altLang="zh-CN" sz="1100" dirty="0">
                <a:solidFill>
                  <a:srgbClr val="000000"/>
                </a:solidFill>
                <a:latin typeface="微软雅黑" panose="020B0503020204020204" pitchFamily="34" charset="-122"/>
                <a:ea typeface="微软雅黑" panose="020B0503020204020204" pitchFamily="34" charset="-122"/>
              </a:rPr>
              <a:t>3.2   </a:t>
            </a:r>
            <a:r>
              <a:rPr lang="zh-CN" altLang="en-US" sz="1100" dirty="0">
                <a:solidFill>
                  <a:srgbClr val="000000"/>
                </a:solidFill>
                <a:latin typeface="微软雅黑" panose="020B0503020204020204" pitchFamily="34" charset="-122"/>
                <a:ea typeface="微软雅黑" panose="020B0503020204020204" pitchFamily="34" charset="-122"/>
              </a:rPr>
              <a:t>股权激励计划的税务处理</a:t>
            </a:r>
          </a:p>
          <a:p>
            <a:pPr marL="449580" indent="-449580">
              <a:spcBef>
                <a:spcPts val="600"/>
              </a:spcBef>
              <a:buClr>
                <a:srgbClr val="C00000"/>
              </a:buClr>
              <a:buFont typeface="Wingdings" panose="05000000000000000000" pitchFamily="2" charset="2"/>
              <a:buChar char="Ø"/>
            </a:pPr>
            <a:r>
              <a:rPr lang="zh-CN" altLang="en-US" sz="1100" dirty="0">
                <a:solidFill>
                  <a:srgbClr val="000000"/>
                </a:solidFill>
                <a:latin typeface="微软雅黑" panose="020B0503020204020204" pitchFamily="34" charset="-122"/>
                <a:ea typeface="微软雅黑" panose="020B0503020204020204" pitchFamily="34" charset="-122"/>
              </a:rPr>
              <a:t> </a:t>
            </a:r>
            <a:r>
              <a:rPr lang="en-US" altLang="zh-CN" sz="1100" dirty="0">
                <a:solidFill>
                  <a:srgbClr val="000000"/>
                </a:solidFill>
                <a:latin typeface="微软雅黑" panose="020B0503020204020204" pitchFamily="34" charset="-122"/>
                <a:ea typeface="微软雅黑" panose="020B0503020204020204" pitchFamily="34" charset="-122"/>
              </a:rPr>
              <a:t>3.3   </a:t>
            </a:r>
            <a:r>
              <a:rPr lang="zh-CN" altLang="en-US" sz="1100" dirty="0">
                <a:solidFill>
                  <a:srgbClr val="000000"/>
                </a:solidFill>
                <a:latin typeface="微软雅黑" panose="020B0503020204020204" pitchFamily="34" charset="-122"/>
                <a:ea typeface="微软雅黑" panose="020B0503020204020204" pitchFamily="34" charset="-122"/>
              </a:rPr>
              <a:t>股权激励计划的关键节点和流程</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691600" y="3651014"/>
            <a:ext cx="2634628" cy="923330"/>
          </a:xfrm>
          <a:prstGeom prst="rect">
            <a:avLst/>
          </a:prstGeom>
          <a:solidFill>
            <a:schemeClr val="bg1">
              <a:lumMod val="95000"/>
            </a:schemeClr>
          </a:solidFill>
          <a:ln w="19050">
            <a:noFill/>
          </a:ln>
        </p:spPr>
        <p:txBody>
          <a:bodyPr wrap="square" rtlCol="0">
            <a:spAutoFit/>
          </a:bodyPr>
          <a:lstStyle/>
          <a:p>
            <a:pPr>
              <a:lnSpc>
                <a:spcPct val="150000"/>
              </a:lnSpc>
            </a:pPr>
            <a:r>
              <a:rPr lang="zh-CN" altLang="en-US" sz="1200" dirty="0" smtClean="0">
                <a:solidFill>
                  <a:schemeClr val="dk1"/>
                </a:solidFill>
                <a:latin typeface="微软雅黑" panose="020B0503020204020204" pitchFamily="34" charset="-122"/>
                <a:ea typeface="微软雅黑" panose="020B0503020204020204" pitchFamily="34" charset="-122"/>
              </a:rPr>
              <a:t>为获取服务以股份或其他权益工具为基础计算确定的</a:t>
            </a:r>
            <a:r>
              <a:rPr lang="zh-CN" altLang="en-US" sz="1200" b="1" u="sng" dirty="0" smtClean="0">
                <a:solidFill>
                  <a:schemeClr val="dk1"/>
                </a:solidFill>
                <a:latin typeface="微软雅黑" panose="020B0503020204020204" pitchFamily="34" charset="-122"/>
                <a:ea typeface="微软雅黑" panose="020B0503020204020204" pitchFamily="34" charset="-122"/>
              </a:rPr>
              <a:t>交付现金或其他资产义务</a:t>
            </a:r>
            <a:r>
              <a:rPr lang="zh-CN" altLang="en-US" sz="1200" dirty="0" smtClean="0">
                <a:solidFill>
                  <a:schemeClr val="dk1"/>
                </a:solidFill>
                <a:latin typeface="微软雅黑" panose="020B0503020204020204" pitchFamily="34" charset="-122"/>
                <a:ea typeface="微软雅黑" panose="020B0503020204020204" pitchFamily="34" charset="-122"/>
              </a:rPr>
              <a:t>的交易</a:t>
            </a:r>
            <a:endParaRPr lang="zh-CN" altLang="en-US" sz="1200" dirty="0">
              <a:solidFill>
                <a:schemeClr val="dk1"/>
              </a:solidFill>
              <a:latin typeface="微软雅黑" panose="020B0503020204020204" pitchFamily="34" charset="-122"/>
              <a:ea typeface="微软雅黑" panose="020B0503020204020204" pitchFamily="34" charset="-122"/>
            </a:endParaRPr>
          </a:p>
        </p:txBody>
      </p:sp>
      <p:sp>
        <p:nvSpPr>
          <p:cNvPr id="4" name="矩形 3"/>
          <p:cNvSpPr/>
          <p:nvPr/>
        </p:nvSpPr>
        <p:spPr bwMode="auto">
          <a:xfrm>
            <a:off x="2072784" y="2712812"/>
            <a:ext cx="1872260" cy="434132"/>
          </a:xfrm>
          <a:prstGeom prst="rect">
            <a:avLst/>
          </a:prstGeom>
          <a:solidFill>
            <a:schemeClr val="bg1">
              <a:lumMod val="95000"/>
            </a:schemeClr>
          </a:solidFill>
          <a:ln>
            <a:noFill/>
            <a:headEnd type="none" w="med" len="med"/>
            <a:tailEnd type="triangle" w="med" len="med"/>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solidFill>
                  <a:srgbClr val="A32020"/>
                </a:solidFill>
                <a:latin typeface="微软雅黑" panose="020B0503020204020204" pitchFamily="34" charset="-122"/>
                <a:ea typeface="微软雅黑" panose="020B0503020204020204" pitchFamily="34" charset="-122"/>
              </a:rPr>
              <a:t>现金结算的股份支付</a:t>
            </a:r>
            <a:endParaRPr lang="zh-CN" altLang="en-US" sz="1400" b="1" dirty="0">
              <a:solidFill>
                <a:srgbClr val="A32020"/>
              </a:solidFill>
              <a:latin typeface="微软雅黑" panose="020B0503020204020204" pitchFamily="34" charset="-122"/>
              <a:ea typeface="微软雅黑" panose="020B0503020204020204" pitchFamily="34" charset="-122"/>
            </a:endParaRPr>
          </a:p>
        </p:txBody>
      </p:sp>
      <p:sp>
        <p:nvSpPr>
          <p:cNvPr id="8" name="矩形 7"/>
          <p:cNvSpPr/>
          <p:nvPr/>
        </p:nvSpPr>
        <p:spPr bwMode="auto">
          <a:xfrm>
            <a:off x="1691600" y="1561320"/>
            <a:ext cx="5614171" cy="598160"/>
          </a:xfrm>
          <a:prstGeom prst="rect">
            <a:avLst/>
          </a:prstGeom>
          <a:noFill/>
          <a:ln>
            <a:solidFill>
              <a:srgbClr val="A32020"/>
            </a:solidFill>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pP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股份支付：企业为获取职工或其他方服务而授予权益工具</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或者承担以权益工具为基础确定的负债的交易</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矩形 8"/>
          <p:cNvSpPr/>
          <p:nvPr/>
        </p:nvSpPr>
        <p:spPr bwMode="auto">
          <a:xfrm>
            <a:off x="5081902" y="2712812"/>
            <a:ext cx="1813112" cy="434132"/>
          </a:xfrm>
          <a:prstGeom prst="rect">
            <a:avLst/>
          </a:prstGeom>
          <a:solidFill>
            <a:schemeClr val="bg1">
              <a:lumMod val="95000"/>
            </a:schemeClr>
          </a:solidFill>
          <a:ln>
            <a:noFill/>
            <a:headEnd type="none" w="med" len="med"/>
            <a:tailEnd type="triangle" w="med" len="med"/>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a:solidFill>
                  <a:srgbClr val="A32020"/>
                </a:solidFill>
                <a:latin typeface="微软雅黑" panose="020B0503020204020204" pitchFamily="34" charset="-122"/>
                <a:ea typeface="微软雅黑" panose="020B0503020204020204" pitchFamily="34" charset="-122"/>
              </a:rPr>
              <a:t>权益结算的股份支付</a:t>
            </a:r>
          </a:p>
        </p:txBody>
      </p:sp>
      <p:sp>
        <p:nvSpPr>
          <p:cNvPr id="10" name="Rectangle 7"/>
          <p:cNvSpPr>
            <a:spLocks noChangeArrowheads="1"/>
          </p:cNvSpPr>
          <p:nvPr/>
        </p:nvSpPr>
        <p:spPr bwMode="auto">
          <a:xfrm>
            <a:off x="847025" y="823113"/>
            <a:ext cx="2932865" cy="290500"/>
          </a:xfrm>
          <a:prstGeom prst="rect">
            <a:avLst/>
          </a:prstGeom>
          <a:solidFill>
            <a:schemeClr val="accent2">
              <a:lumMod val="75000"/>
            </a:schemeClr>
          </a:solidFill>
          <a:ln>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什么是股份支付？</a:t>
            </a:r>
            <a:endParaRPr lang="en-US" altLang="ko-KR" sz="1400" b="1" dirty="0">
              <a:latin typeface="微软雅黑" panose="020B0503020204020204" pitchFamily="34" charset="-122"/>
              <a:ea typeface="微软雅黑" panose="020B0503020204020204" pitchFamily="34" charset="-122"/>
            </a:endParaRPr>
          </a:p>
        </p:txBody>
      </p:sp>
      <p:sp>
        <p:nvSpPr>
          <p:cNvPr id="11"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3.1  </a:t>
            </a:r>
            <a:r>
              <a:rPr lang="zh-CN" altLang="en-US" b="1" dirty="0">
                <a:solidFill>
                  <a:srgbClr val="A32122"/>
                </a:solidFill>
              </a:rPr>
              <a:t>股权激励的会计处理</a:t>
            </a:r>
            <a:endParaRPr lang="zh-CN" altLang="en-US" sz="1800" b="1" dirty="0">
              <a:solidFill>
                <a:srgbClr val="A32122"/>
              </a:solidFill>
            </a:endParaRPr>
          </a:p>
        </p:txBody>
      </p:sp>
      <p:sp>
        <p:nvSpPr>
          <p:cNvPr id="12" name="TextBox 3"/>
          <p:cNvSpPr txBox="1"/>
          <p:nvPr/>
        </p:nvSpPr>
        <p:spPr>
          <a:xfrm>
            <a:off x="4671143" y="3651014"/>
            <a:ext cx="2634628" cy="1200329"/>
          </a:xfrm>
          <a:prstGeom prst="rect">
            <a:avLst/>
          </a:prstGeom>
          <a:solidFill>
            <a:schemeClr val="bg1">
              <a:lumMod val="95000"/>
            </a:schemeClr>
          </a:solidFill>
          <a:ln w="19050">
            <a:noFill/>
          </a:ln>
        </p:spPr>
        <p:txBody>
          <a:bodyPr wrap="square" rtlCol="0">
            <a:spAutoFit/>
          </a:bodyPr>
          <a:lstStyle/>
          <a:p>
            <a:pPr>
              <a:lnSpc>
                <a:spcPct val="150000"/>
              </a:lnSpc>
            </a:pPr>
            <a:r>
              <a:rPr lang="zh-CN" altLang="en-US" sz="1200" dirty="0" smtClean="0">
                <a:solidFill>
                  <a:schemeClr val="dk1"/>
                </a:solidFill>
                <a:latin typeface="微软雅黑" panose="020B0503020204020204" pitchFamily="34" charset="-122"/>
                <a:ea typeface="微软雅黑" panose="020B0503020204020204" pitchFamily="34" charset="-122"/>
              </a:rPr>
              <a:t>为获取服务以股份或其他权益工具（如认股权等）作为对价进行交易，对职工或其他方最终要</a:t>
            </a:r>
            <a:r>
              <a:rPr lang="zh-CN" altLang="en-US" sz="1200" b="1" u="sng" dirty="0" smtClean="0">
                <a:solidFill>
                  <a:schemeClr val="dk1"/>
                </a:solidFill>
                <a:latin typeface="微软雅黑" panose="020B0503020204020204" pitchFamily="34" charset="-122"/>
                <a:ea typeface="微软雅黑" panose="020B0503020204020204" pitchFamily="34" charset="-122"/>
              </a:rPr>
              <a:t>授予股份或其他权益工具</a:t>
            </a:r>
            <a:endParaRPr lang="zh-CN" altLang="en-US" sz="1200" b="1" u="sng" dirty="0">
              <a:solidFill>
                <a:schemeClr val="dk1"/>
              </a:solidFill>
              <a:latin typeface="微软雅黑" panose="020B0503020204020204" pitchFamily="34" charset="-122"/>
              <a:ea typeface="微软雅黑" panose="020B0503020204020204" pitchFamily="34" charset="-122"/>
            </a:endParaRPr>
          </a:p>
        </p:txBody>
      </p:sp>
      <p:sp>
        <p:nvSpPr>
          <p:cNvPr id="2" name="下箭头 1"/>
          <p:cNvSpPr/>
          <p:nvPr/>
        </p:nvSpPr>
        <p:spPr bwMode="auto">
          <a:xfrm>
            <a:off x="2657640" y="2282824"/>
            <a:ext cx="477837" cy="288040"/>
          </a:xfrm>
          <a:prstGeom prst="downArrow">
            <a:avLst/>
          </a:prstGeom>
          <a:solidFill>
            <a:srgbClr val="FFC000"/>
          </a:solidFill>
          <a:ln w="19050">
            <a:solidFill>
              <a:srgbClr val="FFC000"/>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13" name="下箭头 12"/>
          <p:cNvSpPr/>
          <p:nvPr/>
        </p:nvSpPr>
        <p:spPr bwMode="auto">
          <a:xfrm>
            <a:off x="5749539" y="2282824"/>
            <a:ext cx="477837" cy="288040"/>
          </a:xfrm>
          <a:prstGeom prst="downArrow">
            <a:avLst/>
          </a:prstGeom>
          <a:solidFill>
            <a:srgbClr val="FFC000"/>
          </a:solidFill>
          <a:ln w="19050">
            <a:solidFill>
              <a:srgbClr val="FFC000"/>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14" name="下箭头 13"/>
          <p:cNvSpPr/>
          <p:nvPr/>
        </p:nvSpPr>
        <p:spPr bwMode="auto">
          <a:xfrm>
            <a:off x="2657640" y="3288892"/>
            <a:ext cx="477837" cy="288040"/>
          </a:xfrm>
          <a:prstGeom prst="downArrow">
            <a:avLst/>
          </a:prstGeom>
          <a:noFill/>
          <a:ln w="28575">
            <a:solidFill>
              <a:srgbClr val="FFC000"/>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15" name="下箭头 14"/>
          <p:cNvSpPr/>
          <p:nvPr/>
        </p:nvSpPr>
        <p:spPr bwMode="auto">
          <a:xfrm>
            <a:off x="5749539" y="3288892"/>
            <a:ext cx="477837" cy="288040"/>
          </a:xfrm>
          <a:prstGeom prst="downArrow">
            <a:avLst/>
          </a:prstGeom>
          <a:noFill/>
          <a:ln w="28575">
            <a:solidFill>
              <a:srgbClr val="FFC000"/>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869581" y="1291165"/>
            <a:ext cx="3630410" cy="1782365"/>
          </a:xfrm>
          <a:prstGeom prst="rect">
            <a:avLst/>
          </a:prstGeom>
          <a:noFill/>
          <a:ln>
            <a:solidFill>
              <a:srgbClr val="A32020"/>
            </a:solidFill>
            <a:prstDash val="sysDash"/>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pP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权益结算</a:t>
            </a:r>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股权</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ü"/>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授予员工公司的股权</a:t>
            </a:r>
            <a:endPar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ü"/>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经过工商登记，员工成为公司的直接股东</a:t>
            </a:r>
            <a:endPar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ü"/>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Rectangle 7"/>
          <p:cNvSpPr>
            <a:spLocks noChangeArrowheads="1"/>
          </p:cNvSpPr>
          <p:nvPr/>
        </p:nvSpPr>
        <p:spPr bwMode="auto">
          <a:xfrm>
            <a:off x="847025" y="823113"/>
            <a:ext cx="2932865" cy="290500"/>
          </a:xfrm>
          <a:prstGeom prst="rect">
            <a:avLst/>
          </a:prstGeom>
          <a:solidFill>
            <a:schemeClr val="accent2">
              <a:lumMod val="75000"/>
            </a:schemeClr>
          </a:solidFill>
          <a:ln>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股份支付的常见工具类型</a:t>
            </a:r>
            <a:endParaRPr lang="en-US" altLang="ko-KR" sz="1400" b="1" dirty="0">
              <a:latin typeface="微软雅黑" panose="020B0503020204020204" pitchFamily="34" charset="-122"/>
              <a:ea typeface="微软雅黑" panose="020B0503020204020204" pitchFamily="34" charset="-122"/>
            </a:endParaRPr>
          </a:p>
        </p:txBody>
      </p:sp>
      <p:sp>
        <p:nvSpPr>
          <p:cNvPr id="11"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3.1  </a:t>
            </a:r>
            <a:r>
              <a:rPr lang="zh-CN" altLang="en-US" b="1" dirty="0">
                <a:solidFill>
                  <a:srgbClr val="A32122"/>
                </a:solidFill>
              </a:rPr>
              <a:t>股权激励的会计处理</a:t>
            </a:r>
            <a:endParaRPr lang="zh-CN" altLang="en-US" sz="1800" b="1" dirty="0">
              <a:solidFill>
                <a:srgbClr val="A32122"/>
              </a:solidFill>
            </a:endParaRPr>
          </a:p>
        </p:txBody>
      </p:sp>
      <p:sp>
        <p:nvSpPr>
          <p:cNvPr id="16" name="矩形 15"/>
          <p:cNvSpPr/>
          <p:nvPr/>
        </p:nvSpPr>
        <p:spPr bwMode="auto">
          <a:xfrm>
            <a:off x="4578107" y="1291165"/>
            <a:ext cx="3630410" cy="1782365"/>
          </a:xfrm>
          <a:prstGeom prst="rect">
            <a:avLst/>
          </a:prstGeom>
          <a:noFill/>
          <a:ln>
            <a:solidFill>
              <a:srgbClr val="A32020"/>
            </a:solidFill>
            <a:prstDash val="sysDash"/>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pP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权益结算</a:t>
            </a:r>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股票期权</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ü"/>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和员工签订一份法律合同，可用于在未来以特定价格购买特定数量的股权</a:t>
            </a:r>
            <a:endPar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ü"/>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期权会逐年“归属”</a:t>
            </a:r>
            <a:endPar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ü"/>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在行权前，员工不是公司的股东</a:t>
            </a:r>
            <a:endPar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ü"/>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员工应持续履行期权协议所附加的义务，满足可行权条件才有权行权</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bwMode="auto">
          <a:xfrm>
            <a:off x="869581" y="3145540"/>
            <a:ext cx="3630410" cy="1782365"/>
          </a:xfrm>
          <a:prstGeom prst="rect">
            <a:avLst/>
          </a:prstGeom>
          <a:noFill/>
          <a:ln>
            <a:solidFill>
              <a:srgbClr val="A32020"/>
            </a:solidFill>
            <a:prstDash val="sysDash"/>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pP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权益结算</a:t>
            </a:r>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限制性股票</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ü"/>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授予员工公司的股权，但同时签订法律合同附加限制性条件</a:t>
            </a:r>
            <a:endPar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ü"/>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限制条件会逐年“解锁”</a:t>
            </a:r>
            <a:endPar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ü"/>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经过工商登记，员工成为公司的直接股东。但员工基于限制性股份协议，股东权利受到合同上的限制</a:t>
            </a:r>
          </a:p>
          <a:p>
            <a:pPr marL="171450" indent="-171450">
              <a:lnSpc>
                <a:spcPct val="150000"/>
              </a:lnSpc>
              <a:buFont typeface="Wingdings" panose="05000000000000000000" pitchFamily="2" charset="2"/>
              <a:buChar char="ü"/>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如果没有满足可解除限售条件，再回购</a:t>
            </a:r>
          </a:p>
        </p:txBody>
      </p:sp>
      <p:sp>
        <p:nvSpPr>
          <p:cNvPr id="18" name="矩形 17"/>
          <p:cNvSpPr/>
          <p:nvPr/>
        </p:nvSpPr>
        <p:spPr bwMode="auto">
          <a:xfrm>
            <a:off x="4578107" y="3145540"/>
            <a:ext cx="3630410" cy="1782365"/>
          </a:xfrm>
          <a:prstGeom prst="rect">
            <a:avLst/>
          </a:prstGeom>
          <a:noFill/>
          <a:ln>
            <a:solidFill>
              <a:srgbClr val="A32020"/>
            </a:solidFill>
            <a:prstDash val="sysDash"/>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现金</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结算</a:t>
            </a:r>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股票增值权（虚拟工具）</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ü"/>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和员工签订一份法律合同，与股票价值挂钩，在未来向员工支付现金</a:t>
            </a:r>
            <a:endPar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ü"/>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在</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法律上，本质上类似于动态计算金额的奖金</a:t>
            </a:r>
            <a:endPar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ü"/>
            </a:pP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2"/>
          <p:cNvSpPr txBox="1"/>
          <p:nvPr/>
        </p:nvSpPr>
        <p:spPr bwMode="auto">
          <a:xfrm>
            <a:off x="793446" y="185186"/>
            <a:ext cx="8001000" cy="460375"/>
          </a:xfrm>
          <a:prstGeom prst="rect">
            <a:avLst/>
          </a:prstGeom>
          <a:noFill/>
          <a:ln w="9525">
            <a:noFill/>
            <a:miter lim="800000"/>
          </a:ln>
        </p:spPr>
        <p:txBody>
          <a:bodyPr vert="horz" wrap="square" lIns="91440" tIns="45720" rIns="91440" bIns="45720" numCol="1" anchor="b" anchorCtr="0" compatLnSpc="1"/>
          <a:lstStyle>
            <a:lvl1pPr algn="l" rtl="0" eaLnBrk="0" fontAlgn="base" hangingPunct="0">
              <a:spcBef>
                <a:spcPct val="0"/>
              </a:spcBef>
              <a:spcAft>
                <a:spcPct val="0"/>
              </a:spcAft>
              <a:defRPr sz="2000">
                <a:solidFill>
                  <a:schemeClr val="bg1"/>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楷体_GB2312" pitchFamily="49" charset="-122"/>
              </a:defRPr>
            </a:lvl6pPr>
            <a:lvl7pPr marL="914400" algn="l" rtl="0" fontAlgn="base">
              <a:spcBef>
                <a:spcPct val="0"/>
              </a:spcBef>
              <a:spcAft>
                <a:spcPct val="0"/>
              </a:spcAft>
              <a:defRPr sz="2400">
                <a:solidFill>
                  <a:schemeClr val="tx2"/>
                </a:solidFill>
                <a:latin typeface="Arial" panose="020B0604020202020204" pitchFamily="34" charset="0"/>
                <a:ea typeface="楷体_GB2312" pitchFamily="49" charset="-122"/>
              </a:defRPr>
            </a:lvl7pPr>
            <a:lvl8pPr marL="1371600" algn="l" rtl="0" fontAlgn="base">
              <a:spcBef>
                <a:spcPct val="0"/>
              </a:spcBef>
              <a:spcAft>
                <a:spcPct val="0"/>
              </a:spcAft>
              <a:defRPr sz="2400">
                <a:solidFill>
                  <a:schemeClr val="tx2"/>
                </a:solidFill>
                <a:latin typeface="Arial" panose="020B0604020202020204" pitchFamily="34" charset="0"/>
                <a:ea typeface="楷体_GB2312" pitchFamily="49" charset="-122"/>
              </a:defRPr>
            </a:lvl8pPr>
            <a:lvl9pPr marL="1828800" algn="l" rtl="0" fontAlgn="base">
              <a:spcBef>
                <a:spcPct val="0"/>
              </a:spcBef>
              <a:spcAft>
                <a:spcPct val="0"/>
              </a:spcAft>
              <a:defRPr sz="2400">
                <a:solidFill>
                  <a:schemeClr val="tx2"/>
                </a:solidFill>
                <a:latin typeface="Arial" panose="020B0604020202020204" pitchFamily="34" charset="0"/>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rgbClr val="A32122"/>
                </a:solidFill>
                <a:effectLst/>
                <a:uLnTx/>
                <a:uFillTx/>
                <a:latin typeface="微软雅黑" panose="020B0503020204020204" pitchFamily="34" charset="-122"/>
                <a:ea typeface="微软雅黑" panose="020B0503020204020204" pitchFamily="34" charset="-122"/>
                <a:cs typeface="+mj-cs"/>
              </a:rPr>
              <a:t>股权激励的理论支持</a:t>
            </a:r>
            <a:endParaRPr kumimoji="0" lang="en-US" altLang="zh-CN" sz="2000" b="1" i="0" u="none" strike="noStrike" kern="0" cap="none" spc="0" normalizeH="0" baseline="0" noProof="0" dirty="0">
              <a:ln>
                <a:noFill/>
              </a:ln>
              <a:solidFill>
                <a:srgbClr val="A32122"/>
              </a:solidFill>
              <a:effectLst/>
              <a:uLnTx/>
              <a:uFillTx/>
              <a:latin typeface="微软雅黑" panose="020B0503020204020204" pitchFamily="34" charset="-122"/>
              <a:ea typeface="微软雅黑" panose="020B0503020204020204" pitchFamily="34" charset="-122"/>
              <a:cs typeface="+mj-cs"/>
            </a:endParaRPr>
          </a:p>
        </p:txBody>
      </p:sp>
      <p:sp>
        <p:nvSpPr>
          <p:cNvPr id="20" name="AutoShape 15"/>
          <p:cNvSpPr>
            <a:spLocks noChangeArrowheads="1"/>
          </p:cNvSpPr>
          <p:nvPr/>
        </p:nvSpPr>
        <p:spPr bwMode="auto">
          <a:xfrm>
            <a:off x="899490" y="841220"/>
            <a:ext cx="2304320" cy="504070"/>
          </a:xfrm>
          <a:prstGeom prst="roundRect">
            <a:avLst/>
          </a:prstGeom>
          <a:solidFill>
            <a:schemeClr val="bg1">
              <a:lumMod val="85000"/>
              <a:alpha val="89018"/>
            </a:schemeClr>
          </a:solidFill>
          <a:ln w="25400">
            <a:noFill/>
            <a:round/>
          </a:ln>
          <a:effectLst>
            <a:reflection blurRad="6350" stA="50000" endA="275" endPos="40000" dist="101600" dir="5400000" sy="-100000" algn="bl" rotWithShape="0"/>
          </a:effectLst>
        </p:spPr>
        <p:txBody>
          <a:bodyPr/>
          <a:lstStyle/>
          <a:p>
            <a:pPr algn="ctr">
              <a:lnSpc>
                <a:spcPct val="150000"/>
              </a:lnSpc>
              <a:buClr>
                <a:schemeClr val="accent6"/>
              </a:buClr>
              <a:buSzPct val="75000"/>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人力资本理论</a:t>
            </a:r>
          </a:p>
        </p:txBody>
      </p:sp>
      <p:grpSp>
        <p:nvGrpSpPr>
          <p:cNvPr id="35" name="Group 71393"/>
          <p:cNvGrpSpPr/>
          <p:nvPr/>
        </p:nvGrpSpPr>
        <p:grpSpPr>
          <a:xfrm>
            <a:off x="793446" y="1849360"/>
            <a:ext cx="8350554" cy="3528490"/>
            <a:chOff x="4778375" y="2557464"/>
            <a:chExt cx="5676900" cy="3248024"/>
          </a:xfrm>
        </p:grpSpPr>
        <p:sp>
          <p:nvSpPr>
            <p:cNvPr id="38" name="Freeform 13"/>
            <p:cNvSpPr/>
            <p:nvPr/>
          </p:nvSpPr>
          <p:spPr bwMode="auto">
            <a:xfrm>
              <a:off x="4778375" y="4227513"/>
              <a:ext cx="5676900" cy="1577975"/>
            </a:xfrm>
            <a:custGeom>
              <a:avLst/>
              <a:gdLst>
                <a:gd name="T0" fmla="*/ 3576 w 3576"/>
                <a:gd name="T1" fmla="*/ 0 h 994"/>
                <a:gd name="T2" fmla="*/ 2560 w 3576"/>
                <a:gd name="T3" fmla="*/ 0 h 994"/>
                <a:gd name="T4" fmla="*/ 2482 w 3576"/>
                <a:gd name="T5" fmla="*/ 8 h 994"/>
                <a:gd name="T6" fmla="*/ 2420 w 3576"/>
                <a:gd name="T7" fmla="*/ 32 h 994"/>
                <a:gd name="T8" fmla="*/ 2374 w 3576"/>
                <a:gd name="T9" fmla="*/ 68 h 994"/>
                <a:gd name="T10" fmla="*/ 2344 w 3576"/>
                <a:gd name="T11" fmla="*/ 114 h 994"/>
                <a:gd name="T12" fmla="*/ 2336 w 3576"/>
                <a:gd name="T13" fmla="*/ 134 h 994"/>
                <a:gd name="T14" fmla="*/ 2324 w 3576"/>
                <a:gd name="T15" fmla="*/ 154 h 994"/>
                <a:gd name="T16" fmla="*/ 2300 w 3576"/>
                <a:gd name="T17" fmla="*/ 192 h 994"/>
                <a:gd name="T18" fmla="*/ 2270 w 3576"/>
                <a:gd name="T19" fmla="*/ 224 h 994"/>
                <a:gd name="T20" fmla="*/ 2236 w 3576"/>
                <a:gd name="T21" fmla="*/ 254 h 994"/>
                <a:gd name="T22" fmla="*/ 2198 w 3576"/>
                <a:gd name="T23" fmla="*/ 278 h 994"/>
                <a:gd name="T24" fmla="*/ 2156 w 3576"/>
                <a:gd name="T25" fmla="*/ 298 h 994"/>
                <a:gd name="T26" fmla="*/ 2112 w 3576"/>
                <a:gd name="T27" fmla="*/ 312 h 994"/>
                <a:gd name="T28" fmla="*/ 2066 w 3576"/>
                <a:gd name="T29" fmla="*/ 318 h 994"/>
                <a:gd name="T30" fmla="*/ 326 w 3576"/>
                <a:gd name="T31" fmla="*/ 320 h 994"/>
                <a:gd name="T32" fmla="*/ 324 w 3576"/>
                <a:gd name="T33" fmla="*/ 320 h 994"/>
                <a:gd name="T34" fmla="*/ 258 w 3576"/>
                <a:gd name="T35" fmla="*/ 326 h 994"/>
                <a:gd name="T36" fmla="*/ 198 w 3576"/>
                <a:gd name="T37" fmla="*/ 344 h 994"/>
                <a:gd name="T38" fmla="*/ 144 w 3576"/>
                <a:gd name="T39" fmla="*/ 374 h 994"/>
                <a:gd name="T40" fmla="*/ 96 w 3576"/>
                <a:gd name="T41" fmla="*/ 414 h 994"/>
                <a:gd name="T42" fmla="*/ 56 w 3576"/>
                <a:gd name="T43" fmla="*/ 462 h 994"/>
                <a:gd name="T44" fmla="*/ 26 w 3576"/>
                <a:gd name="T45" fmla="*/ 518 h 994"/>
                <a:gd name="T46" fmla="*/ 6 w 3576"/>
                <a:gd name="T47" fmla="*/ 578 h 994"/>
                <a:gd name="T48" fmla="*/ 0 w 3576"/>
                <a:gd name="T49" fmla="*/ 644 h 994"/>
                <a:gd name="T50" fmla="*/ 0 w 3576"/>
                <a:gd name="T51" fmla="*/ 670 h 994"/>
                <a:gd name="T52" fmla="*/ 6 w 3576"/>
                <a:gd name="T53" fmla="*/ 736 h 994"/>
                <a:gd name="T54" fmla="*/ 26 w 3576"/>
                <a:gd name="T55" fmla="*/ 796 h 994"/>
                <a:gd name="T56" fmla="*/ 56 w 3576"/>
                <a:gd name="T57" fmla="*/ 852 h 994"/>
                <a:gd name="T58" fmla="*/ 96 w 3576"/>
                <a:gd name="T59" fmla="*/ 900 h 994"/>
                <a:gd name="T60" fmla="*/ 144 w 3576"/>
                <a:gd name="T61" fmla="*/ 938 h 994"/>
                <a:gd name="T62" fmla="*/ 198 w 3576"/>
                <a:gd name="T63" fmla="*/ 968 h 994"/>
                <a:gd name="T64" fmla="*/ 258 w 3576"/>
                <a:gd name="T65" fmla="*/ 988 h 994"/>
                <a:gd name="T66" fmla="*/ 324 w 3576"/>
                <a:gd name="T67" fmla="*/ 994 h 994"/>
                <a:gd name="T68" fmla="*/ 2050 w 3576"/>
                <a:gd name="T69" fmla="*/ 994 h 994"/>
                <a:gd name="T70" fmla="*/ 2116 w 3576"/>
                <a:gd name="T71" fmla="*/ 988 h 994"/>
                <a:gd name="T72" fmla="*/ 2176 w 3576"/>
                <a:gd name="T73" fmla="*/ 968 h 994"/>
                <a:gd name="T74" fmla="*/ 2232 w 3576"/>
                <a:gd name="T75" fmla="*/ 938 h 994"/>
                <a:gd name="T76" fmla="*/ 2280 w 3576"/>
                <a:gd name="T77" fmla="*/ 900 h 994"/>
                <a:gd name="T78" fmla="*/ 2318 w 3576"/>
                <a:gd name="T79" fmla="*/ 852 h 994"/>
                <a:gd name="T80" fmla="*/ 2348 w 3576"/>
                <a:gd name="T81" fmla="*/ 796 h 994"/>
                <a:gd name="T82" fmla="*/ 2368 w 3576"/>
                <a:gd name="T83" fmla="*/ 736 h 994"/>
                <a:gd name="T84" fmla="*/ 2374 w 3576"/>
                <a:gd name="T85" fmla="*/ 670 h 994"/>
                <a:gd name="T86" fmla="*/ 2374 w 3576"/>
                <a:gd name="T87" fmla="*/ 220 h 994"/>
                <a:gd name="T88" fmla="*/ 2378 w 3576"/>
                <a:gd name="T89" fmla="*/ 186 h 994"/>
                <a:gd name="T90" fmla="*/ 2386 w 3576"/>
                <a:gd name="T91" fmla="*/ 156 h 994"/>
                <a:gd name="T92" fmla="*/ 2402 w 3576"/>
                <a:gd name="T93" fmla="*/ 128 h 994"/>
                <a:gd name="T94" fmla="*/ 2422 w 3576"/>
                <a:gd name="T95" fmla="*/ 104 h 994"/>
                <a:gd name="T96" fmla="*/ 2446 w 3576"/>
                <a:gd name="T97" fmla="*/ 84 h 994"/>
                <a:gd name="T98" fmla="*/ 2474 w 3576"/>
                <a:gd name="T99" fmla="*/ 70 h 994"/>
                <a:gd name="T100" fmla="*/ 2504 w 3576"/>
                <a:gd name="T101" fmla="*/ 60 h 994"/>
                <a:gd name="T102" fmla="*/ 2536 w 3576"/>
                <a:gd name="T103" fmla="*/ 58 h 994"/>
                <a:gd name="T104" fmla="*/ 3576 w 3576"/>
                <a:gd name="T105" fmla="*/ 58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76" h="994">
                  <a:moveTo>
                    <a:pt x="3576" y="0"/>
                  </a:moveTo>
                  <a:lnTo>
                    <a:pt x="3576" y="0"/>
                  </a:lnTo>
                  <a:lnTo>
                    <a:pt x="2560" y="0"/>
                  </a:lnTo>
                  <a:lnTo>
                    <a:pt x="2560" y="0"/>
                  </a:lnTo>
                  <a:lnTo>
                    <a:pt x="2520" y="2"/>
                  </a:lnTo>
                  <a:lnTo>
                    <a:pt x="2482" y="8"/>
                  </a:lnTo>
                  <a:lnTo>
                    <a:pt x="2450" y="18"/>
                  </a:lnTo>
                  <a:lnTo>
                    <a:pt x="2420" y="32"/>
                  </a:lnTo>
                  <a:lnTo>
                    <a:pt x="2396" y="48"/>
                  </a:lnTo>
                  <a:lnTo>
                    <a:pt x="2374" y="68"/>
                  </a:lnTo>
                  <a:lnTo>
                    <a:pt x="2358" y="90"/>
                  </a:lnTo>
                  <a:lnTo>
                    <a:pt x="2344" y="114"/>
                  </a:lnTo>
                  <a:lnTo>
                    <a:pt x="2344" y="114"/>
                  </a:lnTo>
                  <a:lnTo>
                    <a:pt x="2336" y="134"/>
                  </a:lnTo>
                  <a:lnTo>
                    <a:pt x="2336" y="134"/>
                  </a:lnTo>
                  <a:lnTo>
                    <a:pt x="2324" y="154"/>
                  </a:lnTo>
                  <a:lnTo>
                    <a:pt x="2312" y="172"/>
                  </a:lnTo>
                  <a:lnTo>
                    <a:pt x="2300" y="192"/>
                  </a:lnTo>
                  <a:lnTo>
                    <a:pt x="2286" y="208"/>
                  </a:lnTo>
                  <a:lnTo>
                    <a:pt x="2270" y="224"/>
                  </a:lnTo>
                  <a:lnTo>
                    <a:pt x="2254" y="240"/>
                  </a:lnTo>
                  <a:lnTo>
                    <a:pt x="2236" y="254"/>
                  </a:lnTo>
                  <a:lnTo>
                    <a:pt x="2218" y="268"/>
                  </a:lnTo>
                  <a:lnTo>
                    <a:pt x="2198" y="278"/>
                  </a:lnTo>
                  <a:lnTo>
                    <a:pt x="2178" y="290"/>
                  </a:lnTo>
                  <a:lnTo>
                    <a:pt x="2156" y="298"/>
                  </a:lnTo>
                  <a:lnTo>
                    <a:pt x="2136" y="306"/>
                  </a:lnTo>
                  <a:lnTo>
                    <a:pt x="2112" y="312"/>
                  </a:lnTo>
                  <a:lnTo>
                    <a:pt x="2090" y="316"/>
                  </a:lnTo>
                  <a:lnTo>
                    <a:pt x="2066" y="318"/>
                  </a:lnTo>
                  <a:lnTo>
                    <a:pt x="2042" y="320"/>
                  </a:lnTo>
                  <a:lnTo>
                    <a:pt x="326" y="320"/>
                  </a:lnTo>
                  <a:lnTo>
                    <a:pt x="324" y="320"/>
                  </a:lnTo>
                  <a:lnTo>
                    <a:pt x="324" y="320"/>
                  </a:lnTo>
                  <a:lnTo>
                    <a:pt x="292" y="320"/>
                  </a:lnTo>
                  <a:lnTo>
                    <a:pt x="258" y="326"/>
                  </a:lnTo>
                  <a:lnTo>
                    <a:pt x="228" y="334"/>
                  </a:lnTo>
                  <a:lnTo>
                    <a:pt x="198" y="344"/>
                  </a:lnTo>
                  <a:lnTo>
                    <a:pt x="170" y="358"/>
                  </a:lnTo>
                  <a:lnTo>
                    <a:pt x="144" y="374"/>
                  </a:lnTo>
                  <a:lnTo>
                    <a:pt x="118" y="394"/>
                  </a:lnTo>
                  <a:lnTo>
                    <a:pt x="96" y="414"/>
                  </a:lnTo>
                  <a:lnTo>
                    <a:pt x="74" y="438"/>
                  </a:lnTo>
                  <a:lnTo>
                    <a:pt x="56" y="462"/>
                  </a:lnTo>
                  <a:lnTo>
                    <a:pt x="40" y="488"/>
                  </a:lnTo>
                  <a:lnTo>
                    <a:pt x="26" y="518"/>
                  </a:lnTo>
                  <a:lnTo>
                    <a:pt x="14" y="546"/>
                  </a:lnTo>
                  <a:lnTo>
                    <a:pt x="6" y="578"/>
                  </a:lnTo>
                  <a:lnTo>
                    <a:pt x="2" y="610"/>
                  </a:lnTo>
                  <a:lnTo>
                    <a:pt x="0" y="644"/>
                  </a:lnTo>
                  <a:lnTo>
                    <a:pt x="0" y="670"/>
                  </a:lnTo>
                  <a:lnTo>
                    <a:pt x="0" y="670"/>
                  </a:lnTo>
                  <a:lnTo>
                    <a:pt x="2" y="704"/>
                  </a:lnTo>
                  <a:lnTo>
                    <a:pt x="6" y="736"/>
                  </a:lnTo>
                  <a:lnTo>
                    <a:pt x="14" y="766"/>
                  </a:lnTo>
                  <a:lnTo>
                    <a:pt x="26" y="796"/>
                  </a:lnTo>
                  <a:lnTo>
                    <a:pt x="40" y="824"/>
                  </a:lnTo>
                  <a:lnTo>
                    <a:pt x="56" y="852"/>
                  </a:lnTo>
                  <a:lnTo>
                    <a:pt x="74" y="876"/>
                  </a:lnTo>
                  <a:lnTo>
                    <a:pt x="96" y="900"/>
                  </a:lnTo>
                  <a:lnTo>
                    <a:pt x="118" y="920"/>
                  </a:lnTo>
                  <a:lnTo>
                    <a:pt x="144" y="938"/>
                  </a:lnTo>
                  <a:lnTo>
                    <a:pt x="170" y="956"/>
                  </a:lnTo>
                  <a:lnTo>
                    <a:pt x="198" y="968"/>
                  </a:lnTo>
                  <a:lnTo>
                    <a:pt x="228" y="980"/>
                  </a:lnTo>
                  <a:lnTo>
                    <a:pt x="258" y="988"/>
                  </a:lnTo>
                  <a:lnTo>
                    <a:pt x="292" y="992"/>
                  </a:lnTo>
                  <a:lnTo>
                    <a:pt x="324" y="994"/>
                  </a:lnTo>
                  <a:lnTo>
                    <a:pt x="2050" y="994"/>
                  </a:lnTo>
                  <a:lnTo>
                    <a:pt x="2050" y="994"/>
                  </a:lnTo>
                  <a:lnTo>
                    <a:pt x="2084" y="992"/>
                  </a:lnTo>
                  <a:lnTo>
                    <a:pt x="2116" y="988"/>
                  </a:lnTo>
                  <a:lnTo>
                    <a:pt x="2146" y="980"/>
                  </a:lnTo>
                  <a:lnTo>
                    <a:pt x="2176" y="968"/>
                  </a:lnTo>
                  <a:lnTo>
                    <a:pt x="2204" y="956"/>
                  </a:lnTo>
                  <a:lnTo>
                    <a:pt x="2232" y="938"/>
                  </a:lnTo>
                  <a:lnTo>
                    <a:pt x="2256" y="920"/>
                  </a:lnTo>
                  <a:lnTo>
                    <a:pt x="2280" y="900"/>
                  </a:lnTo>
                  <a:lnTo>
                    <a:pt x="2300" y="876"/>
                  </a:lnTo>
                  <a:lnTo>
                    <a:pt x="2318" y="852"/>
                  </a:lnTo>
                  <a:lnTo>
                    <a:pt x="2334" y="824"/>
                  </a:lnTo>
                  <a:lnTo>
                    <a:pt x="2348" y="796"/>
                  </a:lnTo>
                  <a:lnTo>
                    <a:pt x="2360" y="766"/>
                  </a:lnTo>
                  <a:lnTo>
                    <a:pt x="2368" y="736"/>
                  </a:lnTo>
                  <a:lnTo>
                    <a:pt x="2372" y="704"/>
                  </a:lnTo>
                  <a:lnTo>
                    <a:pt x="2374" y="670"/>
                  </a:lnTo>
                  <a:lnTo>
                    <a:pt x="2374" y="220"/>
                  </a:lnTo>
                  <a:lnTo>
                    <a:pt x="2374" y="220"/>
                  </a:lnTo>
                  <a:lnTo>
                    <a:pt x="2374" y="202"/>
                  </a:lnTo>
                  <a:lnTo>
                    <a:pt x="2378" y="186"/>
                  </a:lnTo>
                  <a:lnTo>
                    <a:pt x="2382" y="172"/>
                  </a:lnTo>
                  <a:lnTo>
                    <a:pt x="2386" y="156"/>
                  </a:lnTo>
                  <a:lnTo>
                    <a:pt x="2394" y="142"/>
                  </a:lnTo>
                  <a:lnTo>
                    <a:pt x="2402" y="128"/>
                  </a:lnTo>
                  <a:lnTo>
                    <a:pt x="2412" y="116"/>
                  </a:lnTo>
                  <a:lnTo>
                    <a:pt x="2422" y="104"/>
                  </a:lnTo>
                  <a:lnTo>
                    <a:pt x="2434" y="94"/>
                  </a:lnTo>
                  <a:lnTo>
                    <a:pt x="2446" y="84"/>
                  </a:lnTo>
                  <a:lnTo>
                    <a:pt x="2458" y="76"/>
                  </a:lnTo>
                  <a:lnTo>
                    <a:pt x="2474" y="70"/>
                  </a:lnTo>
                  <a:lnTo>
                    <a:pt x="2488" y="64"/>
                  </a:lnTo>
                  <a:lnTo>
                    <a:pt x="2504" y="60"/>
                  </a:lnTo>
                  <a:lnTo>
                    <a:pt x="2520" y="58"/>
                  </a:lnTo>
                  <a:lnTo>
                    <a:pt x="2536" y="58"/>
                  </a:lnTo>
                  <a:lnTo>
                    <a:pt x="2536" y="58"/>
                  </a:lnTo>
                  <a:lnTo>
                    <a:pt x="3576" y="58"/>
                  </a:lnTo>
                  <a:lnTo>
                    <a:pt x="3576" y="0"/>
                  </a:lnTo>
                  <a:close/>
                </a:path>
              </a:pathLst>
            </a:custGeom>
            <a:solidFill>
              <a:srgbClr val="B34646"/>
            </a:solidFill>
            <a:ln w="9525">
              <a:solidFill>
                <a:srgbClr val="FFFFFF"/>
              </a:solidFill>
              <a:round/>
            </a:ln>
          </p:spPr>
          <p:txBody>
            <a:bodyPr vert="horz" wrap="square" lIns="91440" tIns="45720" rIns="91440" bIns="45720" numCol="1" anchor="t" anchorCtr="0" compatLnSpc="1"/>
            <a:lstStyle/>
            <a:p>
              <a:pPr marL="0" marR="0" lvl="0" indent="0" defTabSz="1018540" eaLnBrk="1" fontAlgn="auto" latinLnBrk="0" hangingPunct="1">
                <a:lnSpc>
                  <a:spcPct val="100000"/>
                </a:lnSpc>
                <a:spcBef>
                  <a:spcPts val="0"/>
                </a:spcBef>
                <a:spcAft>
                  <a:spcPts val="0"/>
                </a:spcAft>
                <a:buClrTx/>
                <a:buSzTx/>
                <a:buFontTx/>
                <a:buNone/>
                <a:defRPr/>
              </a:pPr>
              <a:endParaRPr kumimoji="0" lang="en-GB" sz="2000" b="0" i="0" u="none" strike="noStrike" kern="0" cap="none" spc="0" normalizeH="0" baseline="0" noProof="0">
                <a:ln>
                  <a:noFill/>
                </a:ln>
                <a:solidFill>
                  <a:schemeClr val="tx1">
                    <a:lumMod val="75000"/>
                    <a:lumOff val="25000"/>
                  </a:schemeClr>
                </a:solidFill>
                <a:effectLst/>
                <a:uLnTx/>
                <a:uFillTx/>
                <a:latin typeface="Arial" panose="020B0604020202020204"/>
              </a:endParaRPr>
            </a:p>
          </p:txBody>
        </p:sp>
        <p:sp>
          <p:nvSpPr>
            <p:cNvPr id="39" name="Freeform 21"/>
            <p:cNvSpPr/>
            <p:nvPr/>
          </p:nvSpPr>
          <p:spPr bwMode="auto">
            <a:xfrm>
              <a:off x="4778375" y="3627438"/>
              <a:ext cx="5676900" cy="1108075"/>
            </a:xfrm>
            <a:custGeom>
              <a:avLst/>
              <a:gdLst>
                <a:gd name="T0" fmla="*/ 3576 w 3576"/>
                <a:gd name="T1" fmla="*/ 378 h 698"/>
                <a:gd name="T2" fmla="*/ 2560 w 3576"/>
                <a:gd name="T3" fmla="*/ 378 h 698"/>
                <a:gd name="T4" fmla="*/ 2482 w 3576"/>
                <a:gd name="T5" fmla="*/ 386 h 698"/>
                <a:gd name="T6" fmla="*/ 2420 w 3576"/>
                <a:gd name="T7" fmla="*/ 410 h 698"/>
                <a:gd name="T8" fmla="*/ 2374 w 3576"/>
                <a:gd name="T9" fmla="*/ 446 h 698"/>
                <a:gd name="T10" fmla="*/ 2344 w 3576"/>
                <a:gd name="T11" fmla="*/ 492 h 698"/>
                <a:gd name="T12" fmla="*/ 2336 w 3576"/>
                <a:gd name="T13" fmla="*/ 512 h 698"/>
                <a:gd name="T14" fmla="*/ 2324 w 3576"/>
                <a:gd name="T15" fmla="*/ 532 h 698"/>
                <a:gd name="T16" fmla="*/ 2300 w 3576"/>
                <a:gd name="T17" fmla="*/ 570 h 698"/>
                <a:gd name="T18" fmla="*/ 2270 w 3576"/>
                <a:gd name="T19" fmla="*/ 602 h 698"/>
                <a:gd name="T20" fmla="*/ 2236 w 3576"/>
                <a:gd name="T21" fmla="*/ 632 h 698"/>
                <a:gd name="T22" fmla="*/ 2198 w 3576"/>
                <a:gd name="T23" fmla="*/ 656 h 698"/>
                <a:gd name="T24" fmla="*/ 2156 w 3576"/>
                <a:gd name="T25" fmla="*/ 676 h 698"/>
                <a:gd name="T26" fmla="*/ 2112 w 3576"/>
                <a:gd name="T27" fmla="*/ 690 h 698"/>
                <a:gd name="T28" fmla="*/ 2066 w 3576"/>
                <a:gd name="T29" fmla="*/ 696 h 698"/>
                <a:gd name="T30" fmla="*/ 2042 w 3576"/>
                <a:gd name="T31" fmla="*/ 698 h 698"/>
                <a:gd name="T32" fmla="*/ 324 w 3576"/>
                <a:gd name="T33" fmla="*/ 698 h 698"/>
                <a:gd name="T34" fmla="*/ 258 w 3576"/>
                <a:gd name="T35" fmla="*/ 690 h 698"/>
                <a:gd name="T36" fmla="*/ 198 w 3576"/>
                <a:gd name="T37" fmla="*/ 672 h 698"/>
                <a:gd name="T38" fmla="*/ 144 w 3576"/>
                <a:gd name="T39" fmla="*/ 642 h 698"/>
                <a:gd name="T40" fmla="*/ 96 w 3576"/>
                <a:gd name="T41" fmla="*/ 602 h 698"/>
                <a:gd name="T42" fmla="*/ 56 w 3576"/>
                <a:gd name="T43" fmla="*/ 554 h 698"/>
                <a:gd name="T44" fmla="*/ 26 w 3576"/>
                <a:gd name="T45" fmla="*/ 500 h 698"/>
                <a:gd name="T46" fmla="*/ 6 w 3576"/>
                <a:gd name="T47" fmla="*/ 438 h 698"/>
                <a:gd name="T48" fmla="*/ 0 w 3576"/>
                <a:gd name="T49" fmla="*/ 372 h 698"/>
                <a:gd name="T50" fmla="*/ 0 w 3576"/>
                <a:gd name="T51" fmla="*/ 324 h 698"/>
                <a:gd name="T52" fmla="*/ 6 w 3576"/>
                <a:gd name="T53" fmla="*/ 258 h 698"/>
                <a:gd name="T54" fmla="*/ 26 w 3576"/>
                <a:gd name="T55" fmla="*/ 198 h 698"/>
                <a:gd name="T56" fmla="*/ 56 w 3576"/>
                <a:gd name="T57" fmla="*/ 144 h 698"/>
                <a:gd name="T58" fmla="*/ 96 w 3576"/>
                <a:gd name="T59" fmla="*/ 96 h 698"/>
                <a:gd name="T60" fmla="*/ 144 w 3576"/>
                <a:gd name="T61" fmla="*/ 56 h 698"/>
                <a:gd name="T62" fmla="*/ 198 w 3576"/>
                <a:gd name="T63" fmla="*/ 26 h 698"/>
                <a:gd name="T64" fmla="*/ 258 w 3576"/>
                <a:gd name="T65" fmla="*/ 6 h 698"/>
                <a:gd name="T66" fmla="*/ 324 w 3576"/>
                <a:gd name="T67" fmla="*/ 0 h 698"/>
                <a:gd name="T68" fmla="*/ 2042 w 3576"/>
                <a:gd name="T69" fmla="*/ 0 h 698"/>
                <a:gd name="T70" fmla="*/ 2066 w 3576"/>
                <a:gd name="T71" fmla="*/ 2 h 698"/>
                <a:gd name="T72" fmla="*/ 2112 w 3576"/>
                <a:gd name="T73" fmla="*/ 8 h 698"/>
                <a:gd name="T74" fmla="*/ 2156 w 3576"/>
                <a:gd name="T75" fmla="*/ 22 h 698"/>
                <a:gd name="T76" fmla="*/ 2198 w 3576"/>
                <a:gd name="T77" fmla="*/ 40 h 698"/>
                <a:gd name="T78" fmla="*/ 2236 w 3576"/>
                <a:gd name="T79" fmla="*/ 64 h 698"/>
                <a:gd name="T80" fmla="*/ 2270 w 3576"/>
                <a:gd name="T81" fmla="*/ 94 h 698"/>
                <a:gd name="T82" fmla="*/ 2300 w 3576"/>
                <a:gd name="T83" fmla="*/ 128 h 698"/>
                <a:gd name="T84" fmla="*/ 2324 w 3576"/>
                <a:gd name="T85" fmla="*/ 166 h 698"/>
                <a:gd name="T86" fmla="*/ 2336 w 3576"/>
                <a:gd name="T87" fmla="*/ 186 h 698"/>
                <a:gd name="T88" fmla="*/ 2344 w 3576"/>
                <a:gd name="T89" fmla="*/ 206 h 698"/>
                <a:gd name="T90" fmla="*/ 2374 w 3576"/>
                <a:gd name="T91" fmla="*/ 252 h 698"/>
                <a:gd name="T92" fmla="*/ 2420 w 3576"/>
                <a:gd name="T93" fmla="*/ 288 h 698"/>
                <a:gd name="T94" fmla="*/ 2482 w 3576"/>
                <a:gd name="T95" fmla="*/ 310 h 698"/>
                <a:gd name="T96" fmla="*/ 2560 w 3576"/>
                <a:gd name="T97" fmla="*/ 318 h 698"/>
                <a:gd name="T98" fmla="*/ 3576 w 3576"/>
                <a:gd name="T99" fmla="*/ 318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76" h="698">
                  <a:moveTo>
                    <a:pt x="3576" y="378"/>
                  </a:moveTo>
                  <a:lnTo>
                    <a:pt x="3576" y="378"/>
                  </a:lnTo>
                  <a:lnTo>
                    <a:pt x="2560" y="378"/>
                  </a:lnTo>
                  <a:lnTo>
                    <a:pt x="2560" y="378"/>
                  </a:lnTo>
                  <a:lnTo>
                    <a:pt x="2520" y="380"/>
                  </a:lnTo>
                  <a:lnTo>
                    <a:pt x="2482" y="386"/>
                  </a:lnTo>
                  <a:lnTo>
                    <a:pt x="2450" y="396"/>
                  </a:lnTo>
                  <a:lnTo>
                    <a:pt x="2420" y="410"/>
                  </a:lnTo>
                  <a:lnTo>
                    <a:pt x="2396" y="426"/>
                  </a:lnTo>
                  <a:lnTo>
                    <a:pt x="2374" y="446"/>
                  </a:lnTo>
                  <a:lnTo>
                    <a:pt x="2358" y="468"/>
                  </a:lnTo>
                  <a:lnTo>
                    <a:pt x="2344" y="492"/>
                  </a:lnTo>
                  <a:lnTo>
                    <a:pt x="2344" y="492"/>
                  </a:lnTo>
                  <a:lnTo>
                    <a:pt x="2336" y="512"/>
                  </a:lnTo>
                  <a:lnTo>
                    <a:pt x="2336" y="512"/>
                  </a:lnTo>
                  <a:lnTo>
                    <a:pt x="2324" y="532"/>
                  </a:lnTo>
                  <a:lnTo>
                    <a:pt x="2312" y="550"/>
                  </a:lnTo>
                  <a:lnTo>
                    <a:pt x="2300" y="570"/>
                  </a:lnTo>
                  <a:lnTo>
                    <a:pt x="2286" y="586"/>
                  </a:lnTo>
                  <a:lnTo>
                    <a:pt x="2270" y="602"/>
                  </a:lnTo>
                  <a:lnTo>
                    <a:pt x="2254" y="618"/>
                  </a:lnTo>
                  <a:lnTo>
                    <a:pt x="2236" y="632"/>
                  </a:lnTo>
                  <a:lnTo>
                    <a:pt x="2218" y="646"/>
                  </a:lnTo>
                  <a:lnTo>
                    <a:pt x="2198" y="656"/>
                  </a:lnTo>
                  <a:lnTo>
                    <a:pt x="2178" y="668"/>
                  </a:lnTo>
                  <a:lnTo>
                    <a:pt x="2156" y="676"/>
                  </a:lnTo>
                  <a:lnTo>
                    <a:pt x="2136" y="684"/>
                  </a:lnTo>
                  <a:lnTo>
                    <a:pt x="2112" y="690"/>
                  </a:lnTo>
                  <a:lnTo>
                    <a:pt x="2090" y="694"/>
                  </a:lnTo>
                  <a:lnTo>
                    <a:pt x="2066" y="696"/>
                  </a:lnTo>
                  <a:lnTo>
                    <a:pt x="2042" y="698"/>
                  </a:lnTo>
                  <a:lnTo>
                    <a:pt x="2042" y="698"/>
                  </a:lnTo>
                  <a:lnTo>
                    <a:pt x="324" y="698"/>
                  </a:lnTo>
                  <a:lnTo>
                    <a:pt x="324" y="698"/>
                  </a:lnTo>
                  <a:lnTo>
                    <a:pt x="292" y="696"/>
                  </a:lnTo>
                  <a:lnTo>
                    <a:pt x="258" y="690"/>
                  </a:lnTo>
                  <a:lnTo>
                    <a:pt x="228" y="682"/>
                  </a:lnTo>
                  <a:lnTo>
                    <a:pt x="198" y="672"/>
                  </a:lnTo>
                  <a:lnTo>
                    <a:pt x="170" y="658"/>
                  </a:lnTo>
                  <a:lnTo>
                    <a:pt x="144" y="642"/>
                  </a:lnTo>
                  <a:lnTo>
                    <a:pt x="118" y="624"/>
                  </a:lnTo>
                  <a:lnTo>
                    <a:pt x="96" y="602"/>
                  </a:lnTo>
                  <a:lnTo>
                    <a:pt x="74" y="580"/>
                  </a:lnTo>
                  <a:lnTo>
                    <a:pt x="56" y="554"/>
                  </a:lnTo>
                  <a:lnTo>
                    <a:pt x="40" y="528"/>
                  </a:lnTo>
                  <a:lnTo>
                    <a:pt x="26" y="500"/>
                  </a:lnTo>
                  <a:lnTo>
                    <a:pt x="14" y="470"/>
                  </a:lnTo>
                  <a:lnTo>
                    <a:pt x="6" y="438"/>
                  </a:lnTo>
                  <a:lnTo>
                    <a:pt x="2" y="406"/>
                  </a:lnTo>
                  <a:lnTo>
                    <a:pt x="0" y="372"/>
                  </a:lnTo>
                  <a:lnTo>
                    <a:pt x="0" y="324"/>
                  </a:lnTo>
                  <a:lnTo>
                    <a:pt x="0" y="324"/>
                  </a:lnTo>
                  <a:lnTo>
                    <a:pt x="2" y="292"/>
                  </a:lnTo>
                  <a:lnTo>
                    <a:pt x="6" y="258"/>
                  </a:lnTo>
                  <a:lnTo>
                    <a:pt x="14" y="228"/>
                  </a:lnTo>
                  <a:lnTo>
                    <a:pt x="26" y="198"/>
                  </a:lnTo>
                  <a:lnTo>
                    <a:pt x="40" y="170"/>
                  </a:lnTo>
                  <a:lnTo>
                    <a:pt x="56" y="144"/>
                  </a:lnTo>
                  <a:lnTo>
                    <a:pt x="74" y="118"/>
                  </a:lnTo>
                  <a:lnTo>
                    <a:pt x="96" y="96"/>
                  </a:lnTo>
                  <a:lnTo>
                    <a:pt x="118" y="74"/>
                  </a:lnTo>
                  <a:lnTo>
                    <a:pt x="144" y="56"/>
                  </a:lnTo>
                  <a:lnTo>
                    <a:pt x="170" y="40"/>
                  </a:lnTo>
                  <a:lnTo>
                    <a:pt x="198" y="26"/>
                  </a:lnTo>
                  <a:lnTo>
                    <a:pt x="228" y="14"/>
                  </a:lnTo>
                  <a:lnTo>
                    <a:pt x="258" y="6"/>
                  </a:lnTo>
                  <a:lnTo>
                    <a:pt x="292" y="2"/>
                  </a:lnTo>
                  <a:lnTo>
                    <a:pt x="324" y="0"/>
                  </a:lnTo>
                  <a:lnTo>
                    <a:pt x="324" y="0"/>
                  </a:lnTo>
                  <a:lnTo>
                    <a:pt x="2042" y="0"/>
                  </a:lnTo>
                  <a:lnTo>
                    <a:pt x="2042" y="0"/>
                  </a:lnTo>
                  <a:lnTo>
                    <a:pt x="2066" y="2"/>
                  </a:lnTo>
                  <a:lnTo>
                    <a:pt x="2090" y="4"/>
                  </a:lnTo>
                  <a:lnTo>
                    <a:pt x="2112" y="8"/>
                  </a:lnTo>
                  <a:lnTo>
                    <a:pt x="2136" y="14"/>
                  </a:lnTo>
                  <a:lnTo>
                    <a:pt x="2156" y="22"/>
                  </a:lnTo>
                  <a:lnTo>
                    <a:pt x="2178" y="30"/>
                  </a:lnTo>
                  <a:lnTo>
                    <a:pt x="2198" y="40"/>
                  </a:lnTo>
                  <a:lnTo>
                    <a:pt x="2218" y="52"/>
                  </a:lnTo>
                  <a:lnTo>
                    <a:pt x="2236" y="64"/>
                  </a:lnTo>
                  <a:lnTo>
                    <a:pt x="2254" y="80"/>
                  </a:lnTo>
                  <a:lnTo>
                    <a:pt x="2270" y="94"/>
                  </a:lnTo>
                  <a:lnTo>
                    <a:pt x="2286" y="110"/>
                  </a:lnTo>
                  <a:lnTo>
                    <a:pt x="2300" y="128"/>
                  </a:lnTo>
                  <a:lnTo>
                    <a:pt x="2312" y="146"/>
                  </a:lnTo>
                  <a:lnTo>
                    <a:pt x="2324" y="166"/>
                  </a:lnTo>
                  <a:lnTo>
                    <a:pt x="2336" y="186"/>
                  </a:lnTo>
                  <a:lnTo>
                    <a:pt x="2336" y="186"/>
                  </a:lnTo>
                  <a:lnTo>
                    <a:pt x="2344" y="206"/>
                  </a:lnTo>
                  <a:lnTo>
                    <a:pt x="2344" y="206"/>
                  </a:lnTo>
                  <a:lnTo>
                    <a:pt x="2358" y="230"/>
                  </a:lnTo>
                  <a:lnTo>
                    <a:pt x="2374" y="252"/>
                  </a:lnTo>
                  <a:lnTo>
                    <a:pt x="2396" y="272"/>
                  </a:lnTo>
                  <a:lnTo>
                    <a:pt x="2420" y="288"/>
                  </a:lnTo>
                  <a:lnTo>
                    <a:pt x="2450" y="300"/>
                  </a:lnTo>
                  <a:lnTo>
                    <a:pt x="2482" y="310"/>
                  </a:lnTo>
                  <a:lnTo>
                    <a:pt x="2520" y="316"/>
                  </a:lnTo>
                  <a:lnTo>
                    <a:pt x="2560" y="318"/>
                  </a:lnTo>
                  <a:lnTo>
                    <a:pt x="2560" y="318"/>
                  </a:lnTo>
                  <a:lnTo>
                    <a:pt x="3576" y="318"/>
                  </a:lnTo>
                  <a:lnTo>
                    <a:pt x="3576" y="378"/>
                  </a:lnTo>
                  <a:close/>
                </a:path>
              </a:pathLst>
            </a:custGeom>
            <a:solidFill>
              <a:srgbClr val="FFC000"/>
            </a:solidFill>
            <a:ln w="9525">
              <a:solidFill>
                <a:srgbClr val="FFFFFF"/>
              </a:solidFill>
              <a:round/>
            </a:ln>
          </p:spPr>
          <p:txBody>
            <a:bodyPr vert="horz" wrap="square" lIns="91440" tIns="45720" rIns="91440" bIns="45720" numCol="1" anchor="t" anchorCtr="0" compatLnSpc="1"/>
            <a:lstStyle/>
            <a:p>
              <a:pPr marL="0" marR="0" lvl="0" indent="0" defTabSz="1018540" eaLnBrk="1" fontAlgn="auto" latinLnBrk="0" hangingPunct="1">
                <a:lnSpc>
                  <a:spcPct val="100000"/>
                </a:lnSpc>
                <a:spcBef>
                  <a:spcPts val="0"/>
                </a:spcBef>
                <a:spcAft>
                  <a:spcPts val="0"/>
                </a:spcAft>
                <a:buClrTx/>
                <a:buSzTx/>
                <a:buFontTx/>
                <a:buNone/>
                <a:defRPr/>
              </a:pPr>
              <a:endParaRPr kumimoji="0" lang="en-GB" sz="2000" b="0" i="0" u="none" strike="noStrike" kern="0" cap="none" spc="0" normalizeH="0" baseline="0" noProof="0">
                <a:ln>
                  <a:noFill/>
                </a:ln>
                <a:solidFill>
                  <a:srgbClr val="000000"/>
                </a:solidFill>
                <a:effectLst/>
                <a:uLnTx/>
                <a:uFillTx/>
                <a:latin typeface="Arial" panose="020B0604020202020204"/>
              </a:endParaRPr>
            </a:p>
          </p:txBody>
        </p:sp>
        <p:sp>
          <p:nvSpPr>
            <p:cNvPr id="40" name="Freeform 29"/>
            <p:cNvSpPr/>
            <p:nvPr/>
          </p:nvSpPr>
          <p:spPr bwMode="auto">
            <a:xfrm>
              <a:off x="4778375" y="2557464"/>
              <a:ext cx="5676900" cy="1574801"/>
            </a:xfrm>
            <a:custGeom>
              <a:avLst/>
              <a:gdLst>
                <a:gd name="T0" fmla="*/ 3576 w 3576"/>
                <a:gd name="T1" fmla="*/ 992 h 992"/>
                <a:gd name="T2" fmla="*/ 2560 w 3576"/>
                <a:gd name="T3" fmla="*/ 992 h 992"/>
                <a:gd name="T4" fmla="*/ 2482 w 3576"/>
                <a:gd name="T5" fmla="*/ 984 h 992"/>
                <a:gd name="T6" fmla="*/ 2420 w 3576"/>
                <a:gd name="T7" fmla="*/ 962 h 992"/>
                <a:gd name="T8" fmla="*/ 2374 w 3576"/>
                <a:gd name="T9" fmla="*/ 926 h 992"/>
                <a:gd name="T10" fmla="*/ 2344 w 3576"/>
                <a:gd name="T11" fmla="*/ 880 h 992"/>
                <a:gd name="T12" fmla="*/ 2336 w 3576"/>
                <a:gd name="T13" fmla="*/ 860 h 992"/>
                <a:gd name="T14" fmla="*/ 2324 w 3576"/>
                <a:gd name="T15" fmla="*/ 840 h 992"/>
                <a:gd name="T16" fmla="*/ 2300 w 3576"/>
                <a:gd name="T17" fmla="*/ 802 h 992"/>
                <a:gd name="T18" fmla="*/ 2270 w 3576"/>
                <a:gd name="T19" fmla="*/ 768 h 992"/>
                <a:gd name="T20" fmla="*/ 2236 w 3576"/>
                <a:gd name="T21" fmla="*/ 738 h 992"/>
                <a:gd name="T22" fmla="*/ 2198 w 3576"/>
                <a:gd name="T23" fmla="*/ 714 h 992"/>
                <a:gd name="T24" fmla="*/ 2156 w 3576"/>
                <a:gd name="T25" fmla="*/ 696 h 992"/>
                <a:gd name="T26" fmla="*/ 2112 w 3576"/>
                <a:gd name="T27" fmla="*/ 682 h 992"/>
                <a:gd name="T28" fmla="*/ 2066 w 3576"/>
                <a:gd name="T29" fmla="*/ 676 h 992"/>
                <a:gd name="T30" fmla="*/ 324 w 3576"/>
                <a:gd name="T31" fmla="*/ 674 h 992"/>
                <a:gd name="T32" fmla="*/ 292 w 3576"/>
                <a:gd name="T33" fmla="*/ 672 h 992"/>
                <a:gd name="T34" fmla="*/ 228 w 3576"/>
                <a:gd name="T35" fmla="*/ 660 h 992"/>
                <a:gd name="T36" fmla="*/ 170 w 3576"/>
                <a:gd name="T37" fmla="*/ 636 h 992"/>
                <a:gd name="T38" fmla="*/ 118 w 3576"/>
                <a:gd name="T39" fmla="*/ 600 h 992"/>
                <a:gd name="T40" fmla="*/ 74 w 3576"/>
                <a:gd name="T41" fmla="*/ 556 h 992"/>
                <a:gd name="T42" fmla="*/ 40 w 3576"/>
                <a:gd name="T43" fmla="*/ 504 h 992"/>
                <a:gd name="T44" fmla="*/ 14 w 3576"/>
                <a:gd name="T45" fmla="*/ 446 h 992"/>
                <a:gd name="T46" fmla="*/ 2 w 3576"/>
                <a:gd name="T47" fmla="*/ 384 h 992"/>
                <a:gd name="T48" fmla="*/ 0 w 3576"/>
                <a:gd name="T49" fmla="*/ 324 h 992"/>
                <a:gd name="T50" fmla="*/ 2 w 3576"/>
                <a:gd name="T51" fmla="*/ 290 h 992"/>
                <a:gd name="T52" fmla="*/ 14 w 3576"/>
                <a:gd name="T53" fmla="*/ 226 h 992"/>
                <a:gd name="T54" fmla="*/ 40 w 3576"/>
                <a:gd name="T55" fmla="*/ 168 h 992"/>
                <a:gd name="T56" fmla="*/ 74 w 3576"/>
                <a:gd name="T57" fmla="*/ 116 h 992"/>
                <a:gd name="T58" fmla="*/ 118 w 3576"/>
                <a:gd name="T59" fmla="*/ 74 h 992"/>
                <a:gd name="T60" fmla="*/ 170 w 3576"/>
                <a:gd name="T61" fmla="*/ 38 h 992"/>
                <a:gd name="T62" fmla="*/ 228 w 3576"/>
                <a:gd name="T63" fmla="*/ 14 h 992"/>
                <a:gd name="T64" fmla="*/ 292 w 3576"/>
                <a:gd name="T65" fmla="*/ 0 h 992"/>
                <a:gd name="T66" fmla="*/ 2050 w 3576"/>
                <a:gd name="T67" fmla="*/ 0 h 992"/>
                <a:gd name="T68" fmla="*/ 2084 w 3576"/>
                <a:gd name="T69" fmla="*/ 0 h 992"/>
                <a:gd name="T70" fmla="*/ 2146 w 3576"/>
                <a:gd name="T71" fmla="*/ 14 h 992"/>
                <a:gd name="T72" fmla="*/ 2204 w 3576"/>
                <a:gd name="T73" fmla="*/ 38 h 992"/>
                <a:gd name="T74" fmla="*/ 2256 w 3576"/>
                <a:gd name="T75" fmla="*/ 74 h 992"/>
                <a:gd name="T76" fmla="*/ 2300 w 3576"/>
                <a:gd name="T77" fmla="*/ 116 h 992"/>
                <a:gd name="T78" fmla="*/ 2334 w 3576"/>
                <a:gd name="T79" fmla="*/ 168 h 992"/>
                <a:gd name="T80" fmla="*/ 2360 w 3576"/>
                <a:gd name="T81" fmla="*/ 226 h 992"/>
                <a:gd name="T82" fmla="*/ 2372 w 3576"/>
                <a:gd name="T83" fmla="*/ 290 h 992"/>
                <a:gd name="T84" fmla="*/ 2374 w 3576"/>
                <a:gd name="T85" fmla="*/ 774 h 992"/>
                <a:gd name="T86" fmla="*/ 2374 w 3576"/>
                <a:gd name="T87" fmla="*/ 790 h 992"/>
                <a:gd name="T88" fmla="*/ 2382 w 3576"/>
                <a:gd name="T89" fmla="*/ 822 h 992"/>
                <a:gd name="T90" fmla="*/ 2394 w 3576"/>
                <a:gd name="T91" fmla="*/ 852 h 992"/>
                <a:gd name="T92" fmla="*/ 2412 w 3576"/>
                <a:gd name="T93" fmla="*/ 878 h 992"/>
                <a:gd name="T94" fmla="*/ 2434 w 3576"/>
                <a:gd name="T95" fmla="*/ 898 h 992"/>
                <a:gd name="T96" fmla="*/ 2458 w 3576"/>
                <a:gd name="T97" fmla="*/ 916 h 992"/>
                <a:gd name="T98" fmla="*/ 2488 w 3576"/>
                <a:gd name="T99" fmla="*/ 928 h 992"/>
                <a:gd name="T100" fmla="*/ 2520 w 3576"/>
                <a:gd name="T101" fmla="*/ 936 h 992"/>
                <a:gd name="T102" fmla="*/ 2536 w 3576"/>
                <a:gd name="T103" fmla="*/ 936 h 992"/>
                <a:gd name="T104" fmla="*/ 3576 w 3576"/>
                <a:gd name="T105" fmla="*/ 992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76" h="992">
                  <a:moveTo>
                    <a:pt x="3576" y="992"/>
                  </a:moveTo>
                  <a:lnTo>
                    <a:pt x="3576" y="992"/>
                  </a:lnTo>
                  <a:lnTo>
                    <a:pt x="2560" y="992"/>
                  </a:lnTo>
                  <a:lnTo>
                    <a:pt x="2560" y="992"/>
                  </a:lnTo>
                  <a:lnTo>
                    <a:pt x="2520" y="990"/>
                  </a:lnTo>
                  <a:lnTo>
                    <a:pt x="2482" y="984"/>
                  </a:lnTo>
                  <a:lnTo>
                    <a:pt x="2450" y="974"/>
                  </a:lnTo>
                  <a:lnTo>
                    <a:pt x="2420" y="962"/>
                  </a:lnTo>
                  <a:lnTo>
                    <a:pt x="2396" y="946"/>
                  </a:lnTo>
                  <a:lnTo>
                    <a:pt x="2374" y="926"/>
                  </a:lnTo>
                  <a:lnTo>
                    <a:pt x="2358" y="904"/>
                  </a:lnTo>
                  <a:lnTo>
                    <a:pt x="2344" y="880"/>
                  </a:lnTo>
                  <a:lnTo>
                    <a:pt x="2344" y="880"/>
                  </a:lnTo>
                  <a:lnTo>
                    <a:pt x="2336" y="860"/>
                  </a:lnTo>
                  <a:lnTo>
                    <a:pt x="2336" y="860"/>
                  </a:lnTo>
                  <a:lnTo>
                    <a:pt x="2324" y="840"/>
                  </a:lnTo>
                  <a:lnTo>
                    <a:pt x="2312" y="820"/>
                  </a:lnTo>
                  <a:lnTo>
                    <a:pt x="2300" y="802"/>
                  </a:lnTo>
                  <a:lnTo>
                    <a:pt x="2286" y="784"/>
                  </a:lnTo>
                  <a:lnTo>
                    <a:pt x="2270" y="768"/>
                  </a:lnTo>
                  <a:lnTo>
                    <a:pt x="2254" y="754"/>
                  </a:lnTo>
                  <a:lnTo>
                    <a:pt x="2236" y="738"/>
                  </a:lnTo>
                  <a:lnTo>
                    <a:pt x="2218" y="726"/>
                  </a:lnTo>
                  <a:lnTo>
                    <a:pt x="2198" y="714"/>
                  </a:lnTo>
                  <a:lnTo>
                    <a:pt x="2178" y="704"/>
                  </a:lnTo>
                  <a:lnTo>
                    <a:pt x="2156" y="696"/>
                  </a:lnTo>
                  <a:lnTo>
                    <a:pt x="2136" y="688"/>
                  </a:lnTo>
                  <a:lnTo>
                    <a:pt x="2112" y="682"/>
                  </a:lnTo>
                  <a:lnTo>
                    <a:pt x="2090" y="678"/>
                  </a:lnTo>
                  <a:lnTo>
                    <a:pt x="2066" y="676"/>
                  </a:lnTo>
                  <a:lnTo>
                    <a:pt x="2042" y="674"/>
                  </a:lnTo>
                  <a:lnTo>
                    <a:pt x="324" y="674"/>
                  </a:lnTo>
                  <a:lnTo>
                    <a:pt x="324" y="674"/>
                  </a:lnTo>
                  <a:lnTo>
                    <a:pt x="292" y="672"/>
                  </a:lnTo>
                  <a:lnTo>
                    <a:pt x="258" y="668"/>
                  </a:lnTo>
                  <a:lnTo>
                    <a:pt x="228" y="660"/>
                  </a:lnTo>
                  <a:lnTo>
                    <a:pt x="198" y="648"/>
                  </a:lnTo>
                  <a:lnTo>
                    <a:pt x="170" y="636"/>
                  </a:lnTo>
                  <a:lnTo>
                    <a:pt x="144" y="618"/>
                  </a:lnTo>
                  <a:lnTo>
                    <a:pt x="118" y="600"/>
                  </a:lnTo>
                  <a:lnTo>
                    <a:pt x="96" y="580"/>
                  </a:lnTo>
                  <a:lnTo>
                    <a:pt x="74" y="556"/>
                  </a:lnTo>
                  <a:lnTo>
                    <a:pt x="56" y="532"/>
                  </a:lnTo>
                  <a:lnTo>
                    <a:pt x="40" y="504"/>
                  </a:lnTo>
                  <a:lnTo>
                    <a:pt x="26" y="476"/>
                  </a:lnTo>
                  <a:lnTo>
                    <a:pt x="14" y="446"/>
                  </a:lnTo>
                  <a:lnTo>
                    <a:pt x="6" y="416"/>
                  </a:lnTo>
                  <a:lnTo>
                    <a:pt x="2" y="384"/>
                  </a:lnTo>
                  <a:lnTo>
                    <a:pt x="0" y="350"/>
                  </a:lnTo>
                  <a:lnTo>
                    <a:pt x="0" y="324"/>
                  </a:lnTo>
                  <a:lnTo>
                    <a:pt x="0" y="324"/>
                  </a:lnTo>
                  <a:lnTo>
                    <a:pt x="2" y="290"/>
                  </a:lnTo>
                  <a:lnTo>
                    <a:pt x="6" y="258"/>
                  </a:lnTo>
                  <a:lnTo>
                    <a:pt x="14" y="226"/>
                  </a:lnTo>
                  <a:lnTo>
                    <a:pt x="26" y="198"/>
                  </a:lnTo>
                  <a:lnTo>
                    <a:pt x="40" y="168"/>
                  </a:lnTo>
                  <a:lnTo>
                    <a:pt x="56" y="142"/>
                  </a:lnTo>
                  <a:lnTo>
                    <a:pt x="74" y="116"/>
                  </a:lnTo>
                  <a:lnTo>
                    <a:pt x="96" y="94"/>
                  </a:lnTo>
                  <a:lnTo>
                    <a:pt x="118" y="74"/>
                  </a:lnTo>
                  <a:lnTo>
                    <a:pt x="144" y="54"/>
                  </a:lnTo>
                  <a:lnTo>
                    <a:pt x="170" y="38"/>
                  </a:lnTo>
                  <a:lnTo>
                    <a:pt x="198" y="24"/>
                  </a:lnTo>
                  <a:lnTo>
                    <a:pt x="228" y="14"/>
                  </a:lnTo>
                  <a:lnTo>
                    <a:pt x="258" y="6"/>
                  </a:lnTo>
                  <a:lnTo>
                    <a:pt x="292" y="0"/>
                  </a:lnTo>
                  <a:lnTo>
                    <a:pt x="324" y="0"/>
                  </a:lnTo>
                  <a:lnTo>
                    <a:pt x="2050" y="0"/>
                  </a:lnTo>
                  <a:lnTo>
                    <a:pt x="2050" y="0"/>
                  </a:lnTo>
                  <a:lnTo>
                    <a:pt x="2084" y="0"/>
                  </a:lnTo>
                  <a:lnTo>
                    <a:pt x="2116" y="6"/>
                  </a:lnTo>
                  <a:lnTo>
                    <a:pt x="2146" y="14"/>
                  </a:lnTo>
                  <a:lnTo>
                    <a:pt x="2176" y="24"/>
                  </a:lnTo>
                  <a:lnTo>
                    <a:pt x="2204" y="38"/>
                  </a:lnTo>
                  <a:lnTo>
                    <a:pt x="2232" y="54"/>
                  </a:lnTo>
                  <a:lnTo>
                    <a:pt x="2256" y="74"/>
                  </a:lnTo>
                  <a:lnTo>
                    <a:pt x="2280" y="94"/>
                  </a:lnTo>
                  <a:lnTo>
                    <a:pt x="2300" y="116"/>
                  </a:lnTo>
                  <a:lnTo>
                    <a:pt x="2318" y="142"/>
                  </a:lnTo>
                  <a:lnTo>
                    <a:pt x="2334" y="168"/>
                  </a:lnTo>
                  <a:lnTo>
                    <a:pt x="2348" y="198"/>
                  </a:lnTo>
                  <a:lnTo>
                    <a:pt x="2360" y="226"/>
                  </a:lnTo>
                  <a:lnTo>
                    <a:pt x="2368" y="258"/>
                  </a:lnTo>
                  <a:lnTo>
                    <a:pt x="2372" y="290"/>
                  </a:lnTo>
                  <a:lnTo>
                    <a:pt x="2374" y="324"/>
                  </a:lnTo>
                  <a:lnTo>
                    <a:pt x="2374" y="774"/>
                  </a:lnTo>
                  <a:lnTo>
                    <a:pt x="2374" y="774"/>
                  </a:lnTo>
                  <a:lnTo>
                    <a:pt x="2374" y="790"/>
                  </a:lnTo>
                  <a:lnTo>
                    <a:pt x="2378" y="806"/>
                  </a:lnTo>
                  <a:lnTo>
                    <a:pt x="2382" y="822"/>
                  </a:lnTo>
                  <a:lnTo>
                    <a:pt x="2386" y="838"/>
                  </a:lnTo>
                  <a:lnTo>
                    <a:pt x="2394" y="852"/>
                  </a:lnTo>
                  <a:lnTo>
                    <a:pt x="2402" y="864"/>
                  </a:lnTo>
                  <a:lnTo>
                    <a:pt x="2412" y="878"/>
                  </a:lnTo>
                  <a:lnTo>
                    <a:pt x="2422" y="888"/>
                  </a:lnTo>
                  <a:lnTo>
                    <a:pt x="2434" y="898"/>
                  </a:lnTo>
                  <a:lnTo>
                    <a:pt x="2446" y="908"/>
                  </a:lnTo>
                  <a:lnTo>
                    <a:pt x="2458" y="916"/>
                  </a:lnTo>
                  <a:lnTo>
                    <a:pt x="2474" y="924"/>
                  </a:lnTo>
                  <a:lnTo>
                    <a:pt x="2488" y="928"/>
                  </a:lnTo>
                  <a:lnTo>
                    <a:pt x="2504" y="932"/>
                  </a:lnTo>
                  <a:lnTo>
                    <a:pt x="2520" y="936"/>
                  </a:lnTo>
                  <a:lnTo>
                    <a:pt x="2536" y="936"/>
                  </a:lnTo>
                  <a:lnTo>
                    <a:pt x="2536" y="936"/>
                  </a:lnTo>
                  <a:lnTo>
                    <a:pt x="3576" y="936"/>
                  </a:lnTo>
                  <a:lnTo>
                    <a:pt x="3576" y="992"/>
                  </a:lnTo>
                  <a:close/>
                </a:path>
              </a:pathLst>
            </a:custGeom>
            <a:solidFill>
              <a:schemeClr val="accent6">
                <a:lumMod val="75000"/>
              </a:schemeClr>
            </a:solidFill>
            <a:ln w="9525">
              <a:solidFill>
                <a:srgbClr val="FFFFFF"/>
              </a:solidFill>
              <a:round/>
            </a:ln>
          </p:spPr>
          <p:txBody>
            <a:bodyPr vert="horz" wrap="square" lIns="91440" tIns="45720" rIns="91440" bIns="45720" numCol="1" anchor="t" anchorCtr="0" compatLnSpc="1"/>
            <a:lstStyle/>
            <a:p>
              <a:pPr marL="0" marR="0" lvl="0" indent="0" defTabSz="1018540" eaLnBrk="1" fontAlgn="auto" latinLnBrk="0" hangingPunct="1">
                <a:lnSpc>
                  <a:spcPct val="100000"/>
                </a:lnSpc>
                <a:spcBef>
                  <a:spcPts val="0"/>
                </a:spcBef>
                <a:spcAft>
                  <a:spcPts val="0"/>
                </a:spcAft>
                <a:buClrTx/>
                <a:buSzTx/>
                <a:buFontTx/>
                <a:buNone/>
                <a:defRPr/>
              </a:pPr>
              <a:endParaRPr kumimoji="0" lang="en-GB" sz="1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sp>
        <p:nvSpPr>
          <p:cNvPr id="42" name="Freeform 799"/>
          <p:cNvSpPr>
            <a:spLocks noEditPoints="1"/>
          </p:cNvSpPr>
          <p:nvPr/>
        </p:nvSpPr>
        <p:spPr bwMode="auto">
          <a:xfrm>
            <a:off x="1256983" y="2175857"/>
            <a:ext cx="733425" cy="495300"/>
          </a:xfrm>
          <a:custGeom>
            <a:avLst/>
            <a:gdLst>
              <a:gd name="T0" fmla="*/ 142 w 462"/>
              <a:gd name="T1" fmla="*/ 90 h 312"/>
              <a:gd name="T2" fmla="*/ 192 w 462"/>
              <a:gd name="T3" fmla="*/ 98 h 312"/>
              <a:gd name="T4" fmla="*/ 194 w 462"/>
              <a:gd name="T5" fmla="*/ 84 h 312"/>
              <a:gd name="T6" fmla="*/ 126 w 462"/>
              <a:gd name="T7" fmla="*/ 72 h 312"/>
              <a:gd name="T8" fmla="*/ 62 w 462"/>
              <a:gd name="T9" fmla="*/ 84 h 312"/>
              <a:gd name="T10" fmla="*/ 68 w 462"/>
              <a:gd name="T11" fmla="*/ 98 h 312"/>
              <a:gd name="T12" fmla="*/ 126 w 462"/>
              <a:gd name="T13" fmla="*/ 132 h 312"/>
              <a:gd name="T14" fmla="*/ 186 w 462"/>
              <a:gd name="T15" fmla="*/ 142 h 312"/>
              <a:gd name="T16" fmla="*/ 198 w 462"/>
              <a:gd name="T17" fmla="*/ 134 h 312"/>
              <a:gd name="T18" fmla="*/ 160 w 462"/>
              <a:gd name="T19" fmla="*/ 118 h 312"/>
              <a:gd name="T20" fmla="*/ 66 w 462"/>
              <a:gd name="T21" fmla="*/ 124 h 312"/>
              <a:gd name="T22" fmla="*/ 62 w 462"/>
              <a:gd name="T23" fmla="*/ 138 h 312"/>
              <a:gd name="T24" fmla="*/ 186 w 462"/>
              <a:gd name="T25" fmla="*/ 186 h 312"/>
              <a:gd name="T26" fmla="*/ 198 w 462"/>
              <a:gd name="T27" fmla="*/ 180 h 312"/>
              <a:gd name="T28" fmla="*/ 176 w 462"/>
              <a:gd name="T29" fmla="*/ 164 h 312"/>
              <a:gd name="T30" fmla="*/ 66 w 462"/>
              <a:gd name="T31" fmla="*/ 166 h 312"/>
              <a:gd name="T32" fmla="*/ 60 w 462"/>
              <a:gd name="T33" fmla="*/ 178 h 312"/>
              <a:gd name="T34" fmla="*/ 98 w 462"/>
              <a:gd name="T35" fmla="*/ 178 h 312"/>
              <a:gd name="T36" fmla="*/ 186 w 462"/>
              <a:gd name="T37" fmla="*/ 186 h 312"/>
              <a:gd name="T38" fmla="*/ 438 w 462"/>
              <a:gd name="T39" fmla="*/ 30 h 312"/>
              <a:gd name="T40" fmla="*/ 364 w 462"/>
              <a:gd name="T41" fmla="*/ 2 h 312"/>
              <a:gd name="T42" fmla="*/ 232 w 462"/>
              <a:gd name="T43" fmla="*/ 30 h 312"/>
              <a:gd name="T44" fmla="*/ 126 w 462"/>
              <a:gd name="T45" fmla="*/ 0 h 312"/>
              <a:gd name="T46" fmla="*/ 28 w 462"/>
              <a:gd name="T47" fmla="*/ 26 h 312"/>
              <a:gd name="T48" fmla="*/ 22 w 462"/>
              <a:gd name="T49" fmla="*/ 42 h 312"/>
              <a:gd name="T50" fmla="*/ 0 w 462"/>
              <a:gd name="T51" fmla="*/ 260 h 312"/>
              <a:gd name="T52" fmla="*/ 30 w 462"/>
              <a:gd name="T53" fmla="*/ 300 h 312"/>
              <a:gd name="T54" fmla="*/ 92 w 462"/>
              <a:gd name="T55" fmla="*/ 284 h 312"/>
              <a:gd name="T56" fmla="*/ 190 w 462"/>
              <a:gd name="T57" fmla="*/ 294 h 312"/>
              <a:gd name="T58" fmla="*/ 254 w 462"/>
              <a:gd name="T59" fmla="*/ 304 h 312"/>
              <a:gd name="T60" fmla="*/ 334 w 462"/>
              <a:gd name="T61" fmla="*/ 280 h 312"/>
              <a:gd name="T62" fmla="*/ 412 w 462"/>
              <a:gd name="T63" fmla="*/ 302 h 312"/>
              <a:gd name="T64" fmla="*/ 458 w 462"/>
              <a:gd name="T65" fmla="*/ 280 h 312"/>
              <a:gd name="T66" fmla="*/ 456 w 462"/>
              <a:gd name="T67" fmla="*/ 58 h 312"/>
              <a:gd name="T68" fmla="*/ 264 w 462"/>
              <a:gd name="T69" fmla="*/ 32 h 312"/>
              <a:gd name="T70" fmla="*/ 380 w 462"/>
              <a:gd name="T71" fmla="*/ 22 h 312"/>
              <a:gd name="T72" fmla="*/ 380 w 462"/>
              <a:gd name="T73" fmla="*/ 238 h 312"/>
              <a:gd name="T74" fmla="*/ 264 w 462"/>
              <a:gd name="T75" fmla="*/ 248 h 312"/>
              <a:gd name="T76" fmla="*/ 84 w 462"/>
              <a:gd name="T77" fmla="*/ 22 h 312"/>
              <a:gd name="T78" fmla="*/ 200 w 462"/>
              <a:gd name="T79" fmla="*/ 32 h 312"/>
              <a:gd name="T80" fmla="*/ 152 w 462"/>
              <a:gd name="T81" fmla="*/ 234 h 312"/>
              <a:gd name="T82" fmla="*/ 44 w 462"/>
              <a:gd name="T83" fmla="*/ 250 h 312"/>
              <a:gd name="T84" fmla="*/ 442 w 462"/>
              <a:gd name="T85" fmla="*/ 280 h 312"/>
              <a:gd name="T86" fmla="*/ 408 w 462"/>
              <a:gd name="T87" fmla="*/ 286 h 312"/>
              <a:gd name="T88" fmla="*/ 334 w 462"/>
              <a:gd name="T89" fmla="*/ 268 h 312"/>
              <a:gd name="T90" fmla="*/ 240 w 462"/>
              <a:gd name="T91" fmla="*/ 298 h 312"/>
              <a:gd name="T92" fmla="*/ 174 w 462"/>
              <a:gd name="T93" fmla="*/ 274 h 312"/>
              <a:gd name="T94" fmla="*/ 72 w 462"/>
              <a:gd name="T95" fmla="*/ 278 h 312"/>
              <a:gd name="T96" fmla="*/ 26 w 462"/>
              <a:gd name="T97" fmla="*/ 286 h 312"/>
              <a:gd name="T98" fmla="*/ 12 w 462"/>
              <a:gd name="T99" fmla="*/ 80 h 312"/>
              <a:gd name="T100" fmla="*/ 26 w 462"/>
              <a:gd name="T101" fmla="*/ 264 h 312"/>
              <a:gd name="T102" fmla="*/ 40 w 462"/>
              <a:gd name="T103" fmla="*/ 272 h 312"/>
              <a:gd name="T104" fmla="*/ 126 w 462"/>
              <a:gd name="T105" fmla="*/ 250 h 312"/>
              <a:gd name="T106" fmla="*/ 228 w 462"/>
              <a:gd name="T107" fmla="*/ 282 h 312"/>
              <a:gd name="T108" fmla="*/ 232 w 462"/>
              <a:gd name="T109" fmla="*/ 282 h 312"/>
              <a:gd name="T110" fmla="*/ 234 w 462"/>
              <a:gd name="T111" fmla="*/ 282 h 312"/>
              <a:gd name="T112" fmla="*/ 236 w 462"/>
              <a:gd name="T113" fmla="*/ 280 h 312"/>
              <a:gd name="T114" fmla="*/ 338 w 462"/>
              <a:gd name="T115" fmla="*/ 250 h 312"/>
              <a:gd name="T116" fmla="*/ 430 w 462"/>
              <a:gd name="T117" fmla="*/ 272 h 312"/>
              <a:gd name="T118" fmla="*/ 438 w 462"/>
              <a:gd name="T119" fmla="*/ 5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2" h="312">
                <a:moveTo>
                  <a:pt x="72" y="96"/>
                </a:moveTo>
                <a:lnTo>
                  <a:pt x="72" y="96"/>
                </a:lnTo>
                <a:lnTo>
                  <a:pt x="98" y="90"/>
                </a:lnTo>
                <a:lnTo>
                  <a:pt x="126" y="88"/>
                </a:lnTo>
                <a:lnTo>
                  <a:pt x="126" y="88"/>
                </a:lnTo>
                <a:lnTo>
                  <a:pt x="142" y="90"/>
                </a:lnTo>
                <a:lnTo>
                  <a:pt x="156" y="92"/>
                </a:lnTo>
                <a:lnTo>
                  <a:pt x="172" y="94"/>
                </a:lnTo>
                <a:lnTo>
                  <a:pt x="186" y="100"/>
                </a:lnTo>
                <a:lnTo>
                  <a:pt x="186" y="100"/>
                </a:lnTo>
                <a:lnTo>
                  <a:pt x="190" y="100"/>
                </a:lnTo>
                <a:lnTo>
                  <a:pt x="192" y="98"/>
                </a:lnTo>
                <a:lnTo>
                  <a:pt x="196" y="96"/>
                </a:lnTo>
                <a:lnTo>
                  <a:pt x="198" y="94"/>
                </a:lnTo>
                <a:lnTo>
                  <a:pt x="198" y="94"/>
                </a:lnTo>
                <a:lnTo>
                  <a:pt x="198" y="90"/>
                </a:lnTo>
                <a:lnTo>
                  <a:pt x="196" y="88"/>
                </a:lnTo>
                <a:lnTo>
                  <a:pt x="194" y="84"/>
                </a:lnTo>
                <a:lnTo>
                  <a:pt x="192" y="82"/>
                </a:lnTo>
                <a:lnTo>
                  <a:pt x="192" y="82"/>
                </a:lnTo>
                <a:lnTo>
                  <a:pt x="176" y="78"/>
                </a:lnTo>
                <a:lnTo>
                  <a:pt x="160" y="74"/>
                </a:lnTo>
                <a:lnTo>
                  <a:pt x="142" y="72"/>
                </a:lnTo>
                <a:lnTo>
                  <a:pt x="126" y="72"/>
                </a:lnTo>
                <a:lnTo>
                  <a:pt x="126" y="72"/>
                </a:lnTo>
                <a:lnTo>
                  <a:pt x="96" y="74"/>
                </a:lnTo>
                <a:lnTo>
                  <a:pt x="66" y="80"/>
                </a:lnTo>
                <a:lnTo>
                  <a:pt x="66" y="80"/>
                </a:lnTo>
                <a:lnTo>
                  <a:pt x="64" y="82"/>
                </a:lnTo>
                <a:lnTo>
                  <a:pt x="62" y="84"/>
                </a:lnTo>
                <a:lnTo>
                  <a:pt x="60" y="88"/>
                </a:lnTo>
                <a:lnTo>
                  <a:pt x="60" y="92"/>
                </a:lnTo>
                <a:lnTo>
                  <a:pt x="60" y="92"/>
                </a:lnTo>
                <a:lnTo>
                  <a:pt x="62" y="94"/>
                </a:lnTo>
                <a:lnTo>
                  <a:pt x="66" y="96"/>
                </a:lnTo>
                <a:lnTo>
                  <a:pt x="68" y="98"/>
                </a:lnTo>
                <a:lnTo>
                  <a:pt x="72" y="96"/>
                </a:lnTo>
                <a:lnTo>
                  <a:pt x="72" y="96"/>
                </a:lnTo>
                <a:close/>
                <a:moveTo>
                  <a:pt x="72" y="140"/>
                </a:moveTo>
                <a:lnTo>
                  <a:pt x="72" y="140"/>
                </a:lnTo>
                <a:lnTo>
                  <a:pt x="98" y="134"/>
                </a:lnTo>
                <a:lnTo>
                  <a:pt x="126" y="132"/>
                </a:lnTo>
                <a:lnTo>
                  <a:pt x="126" y="132"/>
                </a:lnTo>
                <a:lnTo>
                  <a:pt x="142" y="132"/>
                </a:lnTo>
                <a:lnTo>
                  <a:pt x="156" y="134"/>
                </a:lnTo>
                <a:lnTo>
                  <a:pt x="172" y="138"/>
                </a:lnTo>
                <a:lnTo>
                  <a:pt x="186" y="142"/>
                </a:lnTo>
                <a:lnTo>
                  <a:pt x="186" y="142"/>
                </a:lnTo>
                <a:lnTo>
                  <a:pt x="190" y="142"/>
                </a:lnTo>
                <a:lnTo>
                  <a:pt x="192" y="142"/>
                </a:lnTo>
                <a:lnTo>
                  <a:pt x="196" y="140"/>
                </a:lnTo>
                <a:lnTo>
                  <a:pt x="198" y="136"/>
                </a:lnTo>
                <a:lnTo>
                  <a:pt x="198" y="136"/>
                </a:lnTo>
                <a:lnTo>
                  <a:pt x="198" y="134"/>
                </a:lnTo>
                <a:lnTo>
                  <a:pt x="196" y="130"/>
                </a:lnTo>
                <a:lnTo>
                  <a:pt x="194" y="128"/>
                </a:lnTo>
                <a:lnTo>
                  <a:pt x="192" y="126"/>
                </a:lnTo>
                <a:lnTo>
                  <a:pt x="192" y="126"/>
                </a:lnTo>
                <a:lnTo>
                  <a:pt x="176" y="120"/>
                </a:lnTo>
                <a:lnTo>
                  <a:pt x="160" y="118"/>
                </a:lnTo>
                <a:lnTo>
                  <a:pt x="142" y="116"/>
                </a:lnTo>
                <a:lnTo>
                  <a:pt x="126" y="114"/>
                </a:lnTo>
                <a:lnTo>
                  <a:pt x="126" y="114"/>
                </a:lnTo>
                <a:lnTo>
                  <a:pt x="96" y="116"/>
                </a:lnTo>
                <a:lnTo>
                  <a:pt x="66" y="124"/>
                </a:lnTo>
                <a:lnTo>
                  <a:pt x="66" y="124"/>
                </a:lnTo>
                <a:lnTo>
                  <a:pt x="64" y="126"/>
                </a:lnTo>
                <a:lnTo>
                  <a:pt x="62" y="128"/>
                </a:lnTo>
                <a:lnTo>
                  <a:pt x="60" y="130"/>
                </a:lnTo>
                <a:lnTo>
                  <a:pt x="60" y="134"/>
                </a:lnTo>
                <a:lnTo>
                  <a:pt x="60" y="134"/>
                </a:lnTo>
                <a:lnTo>
                  <a:pt x="62" y="138"/>
                </a:lnTo>
                <a:lnTo>
                  <a:pt x="66" y="140"/>
                </a:lnTo>
                <a:lnTo>
                  <a:pt x="68" y="140"/>
                </a:lnTo>
                <a:lnTo>
                  <a:pt x="72" y="140"/>
                </a:lnTo>
                <a:lnTo>
                  <a:pt x="72" y="140"/>
                </a:lnTo>
                <a:close/>
                <a:moveTo>
                  <a:pt x="186" y="186"/>
                </a:moveTo>
                <a:lnTo>
                  <a:pt x="186" y="186"/>
                </a:lnTo>
                <a:lnTo>
                  <a:pt x="186" y="186"/>
                </a:lnTo>
                <a:lnTo>
                  <a:pt x="190" y="186"/>
                </a:lnTo>
                <a:lnTo>
                  <a:pt x="192" y="184"/>
                </a:lnTo>
                <a:lnTo>
                  <a:pt x="196" y="182"/>
                </a:lnTo>
                <a:lnTo>
                  <a:pt x="198" y="180"/>
                </a:lnTo>
                <a:lnTo>
                  <a:pt x="198" y="180"/>
                </a:lnTo>
                <a:lnTo>
                  <a:pt x="198" y="176"/>
                </a:lnTo>
                <a:lnTo>
                  <a:pt x="196" y="174"/>
                </a:lnTo>
                <a:lnTo>
                  <a:pt x="194" y="170"/>
                </a:lnTo>
                <a:lnTo>
                  <a:pt x="192" y="168"/>
                </a:lnTo>
                <a:lnTo>
                  <a:pt x="192" y="168"/>
                </a:lnTo>
                <a:lnTo>
                  <a:pt x="176" y="164"/>
                </a:lnTo>
                <a:lnTo>
                  <a:pt x="160" y="160"/>
                </a:lnTo>
                <a:lnTo>
                  <a:pt x="142" y="158"/>
                </a:lnTo>
                <a:lnTo>
                  <a:pt x="126" y="158"/>
                </a:lnTo>
                <a:lnTo>
                  <a:pt x="126" y="158"/>
                </a:lnTo>
                <a:lnTo>
                  <a:pt x="96" y="160"/>
                </a:lnTo>
                <a:lnTo>
                  <a:pt x="66" y="166"/>
                </a:lnTo>
                <a:lnTo>
                  <a:pt x="66" y="166"/>
                </a:lnTo>
                <a:lnTo>
                  <a:pt x="64" y="168"/>
                </a:lnTo>
                <a:lnTo>
                  <a:pt x="62" y="170"/>
                </a:lnTo>
                <a:lnTo>
                  <a:pt x="60" y="174"/>
                </a:lnTo>
                <a:lnTo>
                  <a:pt x="60" y="178"/>
                </a:lnTo>
                <a:lnTo>
                  <a:pt x="60" y="178"/>
                </a:lnTo>
                <a:lnTo>
                  <a:pt x="62" y="180"/>
                </a:lnTo>
                <a:lnTo>
                  <a:pt x="66" y="182"/>
                </a:lnTo>
                <a:lnTo>
                  <a:pt x="68" y="184"/>
                </a:lnTo>
                <a:lnTo>
                  <a:pt x="72" y="184"/>
                </a:lnTo>
                <a:lnTo>
                  <a:pt x="72" y="184"/>
                </a:lnTo>
                <a:lnTo>
                  <a:pt x="98" y="178"/>
                </a:lnTo>
                <a:lnTo>
                  <a:pt x="126" y="176"/>
                </a:lnTo>
                <a:lnTo>
                  <a:pt x="126" y="176"/>
                </a:lnTo>
                <a:lnTo>
                  <a:pt x="142" y="176"/>
                </a:lnTo>
                <a:lnTo>
                  <a:pt x="156" y="178"/>
                </a:lnTo>
                <a:lnTo>
                  <a:pt x="172" y="180"/>
                </a:lnTo>
                <a:lnTo>
                  <a:pt x="186" y="186"/>
                </a:lnTo>
                <a:lnTo>
                  <a:pt x="186" y="186"/>
                </a:lnTo>
                <a:close/>
                <a:moveTo>
                  <a:pt x="442" y="42"/>
                </a:moveTo>
                <a:lnTo>
                  <a:pt x="442" y="42"/>
                </a:lnTo>
                <a:lnTo>
                  <a:pt x="438" y="42"/>
                </a:lnTo>
                <a:lnTo>
                  <a:pt x="438" y="30"/>
                </a:lnTo>
                <a:lnTo>
                  <a:pt x="438" y="30"/>
                </a:lnTo>
                <a:lnTo>
                  <a:pt x="436" y="26"/>
                </a:lnTo>
                <a:lnTo>
                  <a:pt x="434" y="22"/>
                </a:lnTo>
                <a:lnTo>
                  <a:pt x="434" y="22"/>
                </a:lnTo>
                <a:lnTo>
                  <a:pt x="410" y="12"/>
                </a:lnTo>
                <a:lnTo>
                  <a:pt x="388" y="6"/>
                </a:lnTo>
                <a:lnTo>
                  <a:pt x="364" y="2"/>
                </a:lnTo>
                <a:lnTo>
                  <a:pt x="338" y="0"/>
                </a:lnTo>
                <a:lnTo>
                  <a:pt x="338" y="0"/>
                </a:lnTo>
                <a:lnTo>
                  <a:pt x="310" y="2"/>
                </a:lnTo>
                <a:lnTo>
                  <a:pt x="284" y="8"/>
                </a:lnTo>
                <a:lnTo>
                  <a:pt x="256" y="16"/>
                </a:lnTo>
                <a:lnTo>
                  <a:pt x="232" y="30"/>
                </a:lnTo>
                <a:lnTo>
                  <a:pt x="232" y="30"/>
                </a:lnTo>
                <a:lnTo>
                  <a:pt x="208" y="16"/>
                </a:lnTo>
                <a:lnTo>
                  <a:pt x="182" y="8"/>
                </a:lnTo>
                <a:lnTo>
                  <a:pt x="154" y="2"/>
                </a:lnTo>
                <a:lnTo>
                  <a:pt x="126" y="0"/>
                </a:lnTo>
                <a:lnTo>
                  <a:pt x="126" y="0"/>
                </a:lnTo>
                <a:lnTo>
                  <a:pt x="100" y="2"/>
                </a:lnTo>
                <a:lnTo>
                  <a:pt x="76" y="6"/>
                </a:lnTo>
                <a:lnTo>
                  <a:pt x="54" y="12"/>
                </a:lnTo>
                <a:lnTo>
                  <a:pt x="32" y="22"/>
                </a:lnTo>
                <a:lnTo>
                  <a:pt x="32" y="22"/>
                </a:lnTo>
                <a:lnTo>
                  <a:pt x="28" y="26"/>
                </a:lnTo>
                <a:lnTo>
                  <a:pt x="26" y="30"/>
                </a:lnTo>
                <a:lnTo>
                  <a:pt x="26" y="42"/>
                </a:lnTo>
                <a:lnTo>
                  <a:pt x="26" y="42"/>
                </a:lnTo>
                <a:lnTo>
                  <a:pt x="24" y="42"/>
                </a:lnTo>
                <a:lnTo>
                  <a:pt x="22" y="42"/>
                </a:lnTo>
                <a:lnTo>
                  <a:pt x="22" y="42"/>
                </a:lnTo>
                <a:lnTo>
                  <a:pt x="12" y="50"/>
                </a:lnTo>
                <a:lnTo>
                  <a:pt x="6" y="58"/>
                </a:lnTo>
                <a:lnTo>
                  <a:pt x="2" y="68"/>
                </a:lnTo>
                <a:lnTo>
                  <a:pt x="0" y="80"/>
                </a:lnTo>
                <a:lnTo>
                  <a:pt x="0" y="260"/>
                </a:lnTo>
                <a:lnTo>
                  <a:pt x="0" y="260"/>
                </a:lnTo>
                <a:lnTo>
                  <a:pt x="2" y="272"/>
                </a:lnTo>
                <a:lnTo>
                  <a:pt x="6" y="280"/>
                </a:lnTo>
                <a:lnTo>
                  <a:pt x="12" y="290"/>
                </a:lnTo>
                <a:lnTo>
                  <a:pt x="20" y="296"/>
                </a:lnTo>
                <a:lnTo>
                  <a:pt x="20" y="296"/>
                </a:lnTo>
                <a:lnTo>
                  <a:pt x="30" y="300"/>
                </a:lnTo>
                <a:lnTo>
                  <a:pt x="40" y="302"/>
                </a:lnTo>
                <a:lnTo>
                  <a:pt x="50" y="302"/>
                </a:lnTo>
                <a:lnTo>
                  <a:pt x="60" y="298"/>
                </a:lnTo>
                <a:lnTo>
                  <a:pt x="60" y="298"/>
                </a:lnTo>
                <a:lnTo>
                  <a:pt x="76" y="290"/>
                </a:lnTo>
                <a:lnTo>
                  <a:pt x="92" y="284"/>
                </a:lnTo>
                <a:lnTo>
                  <a:pt x="110" y="282"/>
                </a:lnTo>
                <a:lnTo>
                  <a:pt x="128" y="280"/>
                </a:lnTo>
                <a:lnTo>
                  <a:pt x="128" y="280"/>
                </a:lnTo>
                <a:lnTo>
                  <a:pt x="150" y="282"/>
                </a:lnTo>
                <a:lnTo>
                  <a:pt x="170" y="286"/>
                </a:lnTo>
                <a:lnTo>
                  <a:pt x="190" y="294"/>
                </a:lnTo>
                <a:lnTo>
                  <a:pt x="208" y="306"/>
                </a:lnTo>
                <a:lnTo>
                  <a:pt x="208" y="306"/>
                </a:lnTo>
                <a:lnTo>
                  <a:pt x="220" y="310"/>
                </a:lnTo>
                <a:lnTo>
                  <a:pt x="232" y="312"/>
                </a:lnTo>
                <a:lnTo>
                  <a:pt x="242" y="310"/>
                </a:lnTo>
                <a:lnTo>
                  <a:pt x="254" y="304"/>
                </a:lnTo>
                <a:lnTo>
                  <a:pt x="254" y="304"/>
                </a:lnTo>
                <a:lnTo>
                  <a:pt x="272" y="294"/>
                </a:lnTo>
                <a:lnTo>
                  <a:pt x="292" y="286"/>
                </a:lnTo>
                <a:lnTo>
                  <a:pt x="314" y="282"/>
                </a:lnTo>
                <a:lnTo>
                  <a:pt x="334" y="280"/>
                </a:lnTo>
                <a:lnTo>
                  <a:pt x="334" y="280"/>
                </a:lnTo>
                <a:lnTo>
                  <a:pt x="352" y="282"/>
                </a:lnTo>
                <a:lnTo>
                  <a:pt x="370" y="284"/>
                </a:lnTo>
                <a:lnTo>
                  <a:pt x="386" y="290"/>
                </a:lnTo>
                <a:lnTo>
                  <a:pt x="402" y="298"/>
                </a:lnTo>
                <a:lnTo>
                  <a:pt x="402" y="298"/>
                </a:lnTo>
                <a:lnTo>
                  <a:pt x="412" y="302"/>
                </a:lnTo>
                <a:lnTo>
                  <a:pt x="422" y="302"/>
                </a:lnTo>
                <a:lnTo>
                  <a:pt x="434" y="300"/>
                </a:lnTo>
                <a:lnTo>
                  <a:pt x="442" y="296"/>
                </a:lnTo>
                <a:lnTo>
                  <a:pt x="442" y="296"/>
                </a:lnTo>
                <a:lnTo>
                  <a:pt x="452" y="290"/>
                </a:lnTo>
                <a:lnTo>
                  <a:pt x="458" y="280"/>
                </a:lnTo>
                <a:lnTo>
                  <a:pt x="462" y="272"/>
                </a:lnTo>
                <a:lnTo>
                  <a:pt x="462" y="260"/>
                </a:lnTo>
                <a:lnTo>
                  <a:pt x="462" y="80"/>
                </a:lnTo>
                <a:lnTo>
                  <a:pt x="462" y="80"/>
                </a:lnTo>
                <a:lnTo>
                  <a:pt x="462" y="68"/>
                </a:lnTo>
                <a:lnTo>
                  <a:pt x="456" y="58"/>
                </a:lnTo>
                <a:lnTo>
                  <a:pt x="450" y="50"/>
                </a:lnTo>
                <a:lnTo>
                  <a:pt x="442" y="42"/>
                </a:lnTo>
                <a:lnTo>
                  <a:pt x="442" y="42"/>
                </a:lnTo>
                <a:close/>
                <a:moveTo>
                  <a:pt x="240" y="46"/>
                </a:moveTo>
                <a:lnTo>
                  <a:pt x="240" y="46"/>
                </a:lnTo>
                <a:lnTo>
                  <a:pt x="264" y="32"/>
                </a:lnTo>
                <a:lnTo>
                  <a:pt x="288" y="24"/>
                </a:lnTo>
                <a:lnTo>
                  <a:pt x="312" y="18"/>
                </a:lnTo>
                <a:lnTo>
                  <a:pt x="338" y="16"/>
                </a:lnTo>
                <a:lnTo>
                  <a:pt x="338" y="16"/>
                </a:lnTo>
                <a:lnTo>
                  <a:pt x="360" y="18"/>
                </a:lnTo>
                <a:lnTo>
                  <a:pt x="380" y="22"/>
                </a:lnTo>
                <a:lnTo>
                  <a:pt x="400" y="28"/>
                </a:lnTo>
                <a:lnTo>
                  <a:pt x="420" y="36"/>
                </a:lnTo>
                <a:lnTo>
                  <a:pt x="420" y="250"/>
                </a:lnTo>
                <a:lnTo>
                  <a:pt x="420" y="250"/>
                </a:lnTo>
                <a:lnTo>
                  <a:pt x="400" y="242"/>
                </a:lnTo>
                <a:lnTo>
                  <a:pt x="380" y="238"/>
                </a:lnTo>
                <a:lnTo>
                  <a:pt x="360" y="234"/>
                </a:lnTo>
                <a:lnTo>
                  <a:pt x="338" y="232"/>
                </a:lnTo>
                <a:lnTo>
                  <a:pt x="338" y="232"/>
                </a:lnTo>
                <a:lnTo>
                  <a:pt x="314" y="234"/>
                </a:lnTo>
                <a:lnTo>
                  <a:pt x="288" y="240"/>
                </a:lnTo>
                <a:lnTo>
                  <a:pt x="264" y="248"/>
                </a:lnTo>
                <a:lnTo>
                  <a:pt x="240" y="258"/>
                </a:lnTo>
                <a:lnTo>
                  <a:pt x="240" y="46"/>
                </a:lnTo>
                <a:close/>
                <a:moveTo>
                  <a:pt x="44" y="36"/>
                </a:moveTo>
                <a:lnTo>
                  <a:pt x="44" y="36"/>
                </a:lnTo>
                <a:lnTo>
                  <a:pt x="64" y="28"/>
                </a:lnTo>
                <a:lnTo>
                  <a:pt x="84" y="22"/>
                </a:lnTo>
                <a:lnTo>
                  <a:pt x="104" y="18"/>
                </a:lnTo>
                <a:lnTo>
                  <a:pt x="126" y="16"/>
                </a:lnTo>
                <a:lnTo>
                  <a:pt x="126" y="16"/>
                </a:lnTo>
                <a:lnTo>
                  <a:pt x="152" y="18"/>
                </a:lnTo>
                <a:lnTo>
                  <a:pt x="176" y="24"/>
                </a:lnTo>
                <a:lnTo>
                  <a:pt x="200" y="32"/>
                </a:lnTo>
                <a:lnTo>
                  <a:pt x="224" y="46"/>
                </a:lnTo>
                <a:lnTo>
                  <a:pt x="224" y="258"/>
                </a:lnTo>
                <a:lnTo>
                  <a:pt x="224" y="258"/>
                </a:lnTo>
                <a:lnTo>
                  <a:pt x="200" y="248"/>
                </a:lnTo>
                <a:lnTo>
                  <a:pt x="176" y="240"/>
                </a:lnTo>
                <a:lnTo>
                  <a:pt x="152" y="234"/>
                </a:lnTo>
                <a:lnTo>
                  <a:pt x="126" y="232"/>
                </a:lnTo>
                <a:lnTo>
                  <a:pt x="126" y="232"/>
                </a:lnTo>
                <a:lnTo>
                  <a:pt x="104" y="234"/>
                </a:lnTo>
                <a:lnTo>
                  <a:pt x="84" y="238"/>
                </a:lnTo>
                <a:lnTo>
                  <a:pt x="64" y="242"/>
                </a:lnTo>
                <a:lnTo>
                  <a:pt x="44" y="250"/>
                </a:lnTo>
                <a:lnTo>
                  <a:pt x="44" y="36"/>
                </a:lnTo>
                <a:close/>
                <a:moveTo>
                  <a:pt x="450" y="260"/>
                </a:moveTo>
                <a:lnTo>
                  <a:pt x="450" y="260"/>
                </a:lnTo>
                <a:lnTo>
                  <a:pt x="450" y="268"/>
                </a:lnTo>
                <a:lnTo>
                  <a:pt x="446" y="274"/>
                </a:lnTo>
                <a:lnTo>
                  <a:pt x="442" y="280"/>
                </a:lnTo>
                <a:lnTo>
                  <a:pt x="436" y="286"/>
                </a:lnTo>
                <a:lnTo>
                  <a:pt x="436" y="286"/>
                </a:lnTo>
                <a:lnTo>
                  <a:pt x="430" y="288"/>
                </a:lnTo>
                <a:lnTo>
                  <a:pt x="422" y="290"/>
                </a:lnTo>
                <a:lnTo>
                  <a:pt x="416" y="290"/>
                </a:lnTo>
                <a:lnTo>
                  <a:pt x="408" y="286"/>
                </a:lnTo>
                <a:lnTo>
                  <a:pt x="408" y="286"/>
                </a:lnTo>
                <a:lnTo>
                  <a:pt x="390" y="278"/>
                </a:lnTo>
                <a:lnTo>
                  <a:pt x="372" y="272"/>
                </a:lnTo>
                <a:lnTo>
                  <a:pt x="354" y="268"/>
                </a:lnTo>
                <a:lnTo>
                  <a:pt x="334" y="268"/>
                </a:lnTo>
                <a:lnTo>
                  <a:pt x="334" y="268"/>
                </a:lnTo>
                <a:lnTo>
                  <a:pt x="312" y="270"/>
                </a:lnTo>
                <a:lnTo>
                  <a:pt x="288" y="274"/>
                </a:lnTo>
                <a:lnTo>
                  <a:pt x="268" y="284"/>
                </a:lnTo>
                <a:lnTo>
                  <a:pt x="246" y="294"/>
                </a:lnTo>
                <a:lnTo>
                  <a:pt x="246" y="294"/>
                </a:lnTo>
                <a:lnTo>
                  <a:pt x="240" y="298"/>
                </a:lnTo>
                <a:lnTo>
                  <a:pt x="232" y="300"/>
                </a:lnTo>
                <a:lnTo>
                  <a:pt x="224" y="298"/>
                </a:lnTo>
                <a:lnTo>
                  <a:pt x="216" y="294"/>
                </a:lnTo>
                <a:lnTo>
                  <a:pt x="216" y="294"/>
                </a:lnTo>
                <a:lnTo>
                  <a:pt x="196" y="284"/>
                </a:lnTo>
                <a:lnTo>
                  <a:pt x="174" y="274"/>
                </a:lnTo>
                <a:lnTo>
                  <a:pt x="152" y="270"/>
                </a:lnTo>
                <a:lnTo>
                  <a:pt x="128" y="268"/>
                </a:lnTo>
                <a:lnTo>
                  <a:pt x="128" y="268"/>
                </a:lnTo>
                <a:lnTo>
                  <a:pt x="108" y="268"/>
                </a:lnTo>
                <a:lnTo>
                  <a:pt x="90" y="272"/>
                </a:lnTo>
                <a:lnTo>
                  <a:pt x="72" y="278"/>
                </a:lnTo>
                <a:lnTo>
                  <a:pt x="54" y="286"/>
                </a:lnTo>
                <a:lnTo>
                  <a:pt x="54" y="286"/>
                </a:lnTo>
                <a:lnTo>
                  <a:pt x="46" y="290"/>
                </a:lnTo>
                <a:lnTo>
                  <a:pt x="40" y="290"/>
                </a:lnTo>
                <a:lnTo>
                  <a:pt x="32" y="288"/>
                </a:lnTo>
                <a:lnTo>
                  <a:pt x="26" y="286"/>
                </a:lnTo>
                <a:lnTo>
                  <a:pt x="26" y="286"/>
                </a:lnTo>
                <a:lnTo>
                  <a:pt x="20" y="280"/>
                </a:lnTo>
                <a:lnTo>
                  <a:pt x="16" y="274"/>
                </a:lnTo>
                <a:lnTo>
                  <a:pt x="14" y="268"/>
                </a:lnTo>
                <a:lnTo>
                  <a:pt x="12" y="260"/>
                </a:lnTo>
                <a:lnTo>
                  <a:pt x="12" y="80"/>
                </a:lnTo>
                <a:lnTo>
                  <a:pt x="12" y="80"/>
                </a:lnTo>
                <a:lnTo>
                  <a:pt x="14" y="72"/>
                </a:lnTo>
                <a:lnTo>
                  <a:pt x="16" y="66"/>
                </a:lnTo>
                <a:lnTo>
                  <a:pt x="20" y="58"/>
                </a:lnTo>
                <a:lnTo>
                  <a:pt x="26" y="54"/>
                </a:lnTo>
                <a:lnTo>
                  <a:pt x="26" y="264"/>
                </a:lnTo>
                <a:lnTo>
                  <a:pt x="26" y="264"/>
                </a:lnTo>
                <a:lnTo>
                  <a:pt x="28" y="268"/>
                </a:lnTo>
                <a:lnTo>
                  <a:pt x="30" y="272"/>
                </a:lnTo>
                <a:lnTo>
                  <a:pt x="30" y="272"/>
                </a:lnTo>
                <a:lnTo>
                  <a:pt x="36" y="272"/>
                </a:lnTo>
                <a:lnTo>
                  <a:pt x="40" y="272"/>
                </a:lnTo>
                <a:lnTo>
                  <a:pt x="40" y="272"/>
                </a:lnTo>
                <a:lnTo>
                  <a:pt x="60" y="262"/>
                </a:lnTo>
                <a:lnTo>
                  <a:pt x="82" y="256"/>
                </a:lnTo>
                <a:lnTo>
                  <a:pt x="104" y="252"/>
                </a:lnTo>
                <a:lnTo>
                  <a:pt x="126" y="250"/>
                </a:lnTo>
                <a:lnTo>
                  <a:pt x="126" y="250"/>
                </a:lnTo>
                <a:lnTo>
                  <a:pt x="152" y="252"/>
                </a:lnTo>
                <a:lnTo>
                  <a:pt x="178" y="258"/>
                </a:lnTo>
                <a:lnTo>
                  <a:pt x="204" y="268"/>
                </a:lnTo>
                <a:lnTo>
                  <a:pt x="228" y="280"/>
                </a:lnTo>
                <a:lnTo>
                  <a:pt x="228" y="280"/>
                </a:lnTo>
                <a:lnTo>
                  <a:pt x="228" y="282"/>
                </a:lnTo>
                <a:lnTo>
                  <a:pt x="228" y="282"/>
                </a:lnTo>
                <a:lnTo>
                  <a:pt x="228" y="282"/>
                </a:lnTo>
                <a:lnTo>
                  <a:pt x="230" y="282"/>
                </a:lnTo>
                <a:lnTo>
                  <a:pt x="230" y="282"/>
                </a:lnTo>
                <a:lnTo>
                  <a:pt x="230" y="282"/>
                </a:lnTo>
                <a:lnTo>
                  <a:pt x="232" y="282"/>
                </a:lnTo>
                <a:lnTo>
                  <a:pt x="232" y="282"/>
                </a:lnTo>
                <a:lnTo>
                  <a:pt x="232" y="282"/>
                </a:lnTo>
                <a:lnTo>
                  <a:pt x="232" y="282"/>
                </a:lnTo>
                <a:lnTo>
                  <a:pt x="234" y="282"/>
                </a:lnTo>
                <a:lnTo>
                  <a:pt x="234" y="282"/>
                </a:lnTo>
                <a:lnTo>
                  <a:pt x="234" y="282"/>
                </a:lnTo>
                <a:lnTo>
                  <a:pt x="236" y="282"/>
                </a:lnTo>
                <a:lnTo>
                  <a:pt x="236" y="282"/>
                </a:lnTo>
                <a:lnTo>
                  <a:pt x="236" y="282"/>
                </a:lnTo>
                <a:lnTo>
                  <a:pt x="236" y="282"/>
                </a:lnTo>
                <a:lnTo>
                  <a:pt x="236" y="280"/>
                </a:lnTo>
                <a:lnTo>
                  <a:pt x="236" y="280"/>
                </a:lnTo>
                <a:lnTo>
                  <a:pt x="236" y="280"/>
                </a:lnTo>
                <a:lnTo>
                  <a:pt x="260" y="268"/>
                </a:lnTo>
                <a:lnTo>
                  <a:pt x="286" y="258"/>
                </a:lnTo>
                <a:lnTo>
                  <a:pt x="312" y="252"/>
                </a:lnTo>
                <a:lnTo>
                  <a:pt x="338" y="250"/>
                </a:lnTo>
                <a:lnTo>
                  <a:pt x="338" y="250"/>
                </a:lnTo>
                <a:lnTo>
                  <a:pt x="362" y="252"/>
                </a:lnTo>
                <a:lnTo>
                  <a:pt x="384" y="256"/>
                </a:lnTo>
                <a:lnTo>
                  <a:pt x="404" y="262"/>
                </a:lnTo>
                <a:lnTo>
                  <a:pt x="424" y="272"/>
                </a:lnTo>
                <a:lnTo>
                  <a:pt x="424" y="272"/>
                </a:lnTo>
                <a:lnTo>
                  <a:pt x="430" y="272"/>
                </a:lnTo>
                <a:lnTo>
                  <a:pt x="434" y="272"/>
                </a:lnTo>
                <a:lnTo>
                  <a:pt x="434" y="272"/>
                </a:lnTo>
                <a:lnTo>
                  <a:pt x="436" y="268"/>
                </a:lnTo>
                <a:lnTo>
                  <a:pt x="438" y="264"/>
                </a:lnTo>
                <a:lnTo>
                  <a:pt x="438" y="56"/>
                </a:lnTo>
                <a:lnTo>
                  <a:pt x="438" y="56"/>
                </a:lnTo>
                <a:lnTo>
                  <a:pt x="442" y="60"/>
                </a:lnTo>
                <a:lnTo>
                  <a:pt x="446" y="66"/>
                </a:lnTo>
                <a:lnTo>
                  <a:pt x="450" y="72"/>
                </a:lnTo>
                <a:lnTo>
                  <a:pt x="450" y="80"/>
                </a:lnTo>
                <a:lnTo>
                  <a:pt x="450" y="26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grpSp>
        <p:nvGrpSpPr>
          <p:cNvPr id="43" name="Group 2"/>
          <p:cNvGrpSpPr/>
          <p:nvPr/>
        </p:nvGrpSpPr>
        <p:grpSpPr>
          <a:xfrm>
            <a:off x="1350645" y="3308916"/>
            <a:ext cx="546100" cy="628650"/>
            <a:chOff x="4897388" y="2772519"/>
            <a:chExt cx="546100" cy="628650"/>
          </a:xfrm>
        </p:grpSpPr>
        <p:sp>
          <p:nvSpPr>
            <p:cNvPr id="44" name="Freeform 745"/>
            <p:cNvSpPr/>
            <p:nvPr/>
          </p:nvSpPr>
          <p:spPr bwMode="auto">
            <a:xfrm>
              <a:off x="4897388" y="3029694"/>
              <a:ext cx="47625" cy="50800"/>
            </a:xfrm>
            <a:custGeom>
              <a:avLst/>
              <a:gdLst>
                <a:gd name="T0" fmla="*/ 16 w 30"/>
                <a:gd name="T1" fmla="*/ 0 h 32"/>
                <a:gd name="T2" fmla="*/ 16 w 30"/>
                <a:gd name="T3" fmla="*/ 0 h 32"/>
                <a:gd name="T4" fmla="*/ 22 w 30"/>
                <a:gd name="T5" fmla="*/ 2 h 32"/>
                <a:gd name="T6" fmla="*/ 26 w 30"/>
                <a:gd name="T7" fmla="*/ 6 h 32"/>
                <a:gd name="T8" fmla="*/ 30 w 30"/>
                <a:gd name="T9" fmla="*/ 10 h 32"/>
                <a:gd name="T10" fmla="*/ 30 w 30"/>
                <a:gd name="T11" fmla="*/ 16 h 32"/>
                <a:gd name="T12" fmla="*/ 30 w 30"/>
                <a:gd name="T13" fmla="*/ 16 h 32"/>
                <a:gd name="T14" fmla="*/ 30 w 30"/>
                <a:gd name="T15" fmla="*/ 22 h 32"/>
                <a:gd name="T16" fmla="*/ 26 w 30"/>
                <a:gd name="T17" fmla="*/ 26 h 32"/>
                <a:gd name="T18" fmla="*/ 22 w 30"/>
                <a:gd name="T19" fmla="*/ 30 h 32"/>
                <a:gd name="T20" fmla="*/ 16 w 30"/>
                <a:gd name="T21" fmla="*/ 32 h 32"/>
                <a:gd name="T22" fmla="*/ 16 w 30"/>
                <a:gd name="T23" fmla="*/ 32 h 32"/>
                <a:gd name="T24" fmla="*/ 10 w 30"/>
                <a:gd name="T25" fmla="*/ 30 h 32"/>
                <a:gd name="T26" fmla="*/ 4 w 30"/>
                <a:gd name="T27" fmla="*/ 26 h 32"/>
                <a:gd name="T28" fmla="*/ 2 w 30"/>
                <a:gd name="T29" fmla="*/ 22 h 32"/>
                <a:gd name="T30" fmla="*/ 0 w 30"/>
                <a:gd name="T31" fmla="*/ 16 h 32"/>
                <a:gd name="T32" fmla="*/ 0 w 30"/>
                <a:gd name="T33" fmla="*/ 16 h 32"/>
                <a:gd name="T34" fmla="*/ 2 w 30"/>
                <a:gd name="T35" fmla="*/ 10 h 32"/>
                <a:gd name="T36" fmla="*/ 4 w 30"/>
                <a:gd name="T37" fmla="*/ 6 h 32"/>
                <a:gd name="T38" fmla="*/ 10 w 30"/>
                <a:gd name="T39" fmla="*/ 2 h 32"/>
                <a:gd name="T40" fmla="*/ 16 w 30"/>
                <a:gd name="T41" fmla="*/ 0 h 32"/>
                <a:gd name="T42" fmla="*/ 16 w 30"/>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2">
                  <a:moveTo>
                    <a:pt x="16" y="0"/>
                  </a:moveTo>
                  <a:lnTo>
                    <a:pt x="16" y="0"/>
                  </a:lnTo>
                  <a:lnTo>
                    <a:pt x="22" y="2"/>
                  </a:lnTo>
                  <a:lnTo>
                    <a:pt x="26" y="6"/>
                  </a:lnTo>
                  <a:lnTo>
                    <a:pt x="30" y="10"/>
                  </a:lnTo>
                  <a:lnTo>
                    <a:pt x="30" y="16"/>
                  </a:lnTo>
                  <a:lnTo>
                    <a:pt x="30" y="16"/>
                  </a:lnTo>
                  <a:lnTo>
                    <a:pt x="30" y="22"/>
                  </a:lnTo>
                  <a:lnTo>
                    <a:pt x="26" y="26"/>
                  </a:lnTo>
                  <a:lnTo>
                    <a:pt x="22" y="30"/>
                  </a:lnTo>
                  <a:lnTo>
                    <a:pt x="16" y="32"/>
                  </a:lnTo>
                  <a:lnTo>
                    <a:pt x="16" y="32"/>
                  </a:lnTo>
                  <a:lnTo>
                    <a:pt x="10" y="30"/>
                  </a:lnTo>
                  <a:lnTo>
                    <a:pt x="4" y="26"/>
                  </a:lnTo>
                  <a:lnTo>
                    <a:pt x="2" y="22"/>
                  </a:lnTo>
                  <a:lnTo>
                    <a:pt x="0" y="16"/>
                  </a:lnTo>
                  <a:lnTo>
                    <a:pt x="0" y="16"/>
                  </a:lnTo>
                  <a:lnTo>
                    <a:pt x="2" y="10"/>
                  </a:lnTo>
                  <a:lnTo>
                    <a:pt x="4" y="6"/>
                  </a:lnTo>
                  <a:lnTo>
                    <a:pt x="10" y="2"/>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45" name="Freeform 746"/>
            <p:cNvSpPr/>
            <p:nvPr/>
          </p:nvSpPr>
          <p:spPr bwMode="auto">
            <a:xfrm>
              <a:off x="4960888" y="3029694"/>
              <a:ext cx="47625" cy="50800"/>
            </a:xfrm>
            <a:custGeom>
              <a:avLst/>
              <a:gdLst>
                <a:gd name="T0" fmla="*/ 14 w 30"/>
                <a:gd name="T1" fmla="*/ 0 h 32"/>
                <a:gd name="T2" fmla="*/ 14 w 30"/>
                <a:gd name="T3" fmla="*/ 0 h 32"/>
                <a:gd name="T4" fmla="*/ 20 w 30"/>
                <a:gd name="T5" fmla="*/ 2 h 32"/>
                <a:gd name="T6" fmla="*/ 26 w 30"/>
                <a:gd name="T7" fmla="*/ 6 h 32"/>
                <a:gd name="T8" fmla="*/ 28 w 30"/>
                <a:gd name="T9" fmla="*/ 10 h 32"/>
                <a:gd name="T10" fmla="*/ 30 w 30"/>
                <a:gd name="T11" fmla="*/ 16 h 32"/>
                <a:gd name="T12" fmla="*/ 30 w 30"/>
                <a:gd name="T13" fmla="*/ 16 h 32"/>
                <a:gd name="T14" fmla="*/ 28 w 30"/>
                <a:gd name="T15" fmla="*/ 22 h 32"/>
                <a:gd name="T16" fmla="*/ 26 w 30"/>
                <a:gd name="T17" fmla="*/ 26 h 32"/>
                <a:gd name="T18" fmla="*/ 20 w 30"/>
                <a:gd name="T19" fmla="*/ 30 h 32"/>
                <a:gd name="T20" fmla="*/ 14 w 30"/>
                <a:gd name="T21" fmla="*/ 32 h 32"/>
                <a:gd name="T22" fmla="*/ 14 w 30"/>
                <a:gd name="T23" fmla="*/ 32 h 32"/>
                <a:gd name="T24" fmla="*/ 8 w 30"/>
                <a:gd name="T25" fmla="*/ 30 h 32"/>
                <a:gd name="T26" fmla="*/ 4 w 30"/>
                <a:gd name="T27" fmla="*/ 26 h 32"/>
                <a:gd name="T28" fmla="*/ 0 w 30"/>
                <a:gd name="T29" fmla="*/ 22 h 32"/>
                <a:gd name="T30" fmla="*/ 0 w 30"/>
                <a:gd name="T31" fmla="*/ 16 h 32"/>
                <a:gd name="T32" fmla="*/ 0 w 30"/>
                <a:gd name="T33" fmla="*/ 16 h 32"/>
                <a:gd name="T34" fmla="*/ 0 w 30"/>
                <a:gd name="T35" fmla="*/ 10 h 32"/>
                <a:gd name="T36" fmla="*/ 4 w 30"/>
                <a:gd name="T37" fmla="*/ 6 h 32"/>
                <a:gd name="T38" fmla="*/ 8 w 30"/>
                <a:gd name="T39" fmla="*/ 2 h 32"/>
                <a:gd name="T40" fmla="*/ 14 w 30"/>
                <a:gd name="T41" fmla="*/ 0 h 32"/>
                <a:gd name="T42" fmla="*/ 14 w 30"/>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2">
                  <a:moveTo>
                    <a:pt x="14" y="0"/>
                  </a:moveTo>
                  <a:lnTo>
                    <a:pt x="14" y="0"/>
                  </a:lnTo>
                  <a:lnTo>
                    <a:pt x="20" y="2"/>
                  </a:lnTo>
                  <a:lnTo>
                    <a:pt x="26" y="6"/>
                  </a:lnTo>
                  <a:lnTo>
                    <a:pt x="28" y="10"/>
                  </a:lnTo>
                  <a:lnTo>
                    <a:pt x="30" y="16"/>
                  </a:lnTo>
                  <a:lnTo>
                    <a:pt x="30" y="16"/>
                  </a:lnTo>
                  <a:lnTo>
                    <a:pt x="28" y="22"/>
                  </a:lnTo>
                  <a:lnTo>
                    <a:pt x="26" y="26"/>
                  </a:lnTo>
                  <a:lnTo>
                    <a:pt x="20" y="30"/>
                  </a:lnTo>
                  <a:lnTo>
                    <a:pt x="14" y="32"/>
                  </a:lnTo>
                  <a:lnTo>
                    <a:pt x="14" y="32"/>
                  </a:lnTo>
                  <a:lnTo>
                    <a:pt x="8" y="30"/>
                  </a:lnTo>
                  <a:lnTo>
                    <a:pt x="4" y="26"/>
                  </a:lnTo>
                  <a:lnTo>
                    <a:pt x="0" y="22"/>
                  </a:lnTo>
                  <a:lnTo>
                    <a:pt x="0" y="16"/>
                  </a:lnTo>
                  <a:lnTo>
                    <a:pt x="0" y="16"/>
                  </a:lnTo>
                  <a:lnTo>
                    <a:pt x="0" y="10"/>
                  </a:lnTo>
                  <a:lnTo>
                    <a:pt x="4" y="6"/>
                  </a:lnTo>
                  <a:lnTo>
                    <a:pt x="8" y="2"/>
                  </a:lnTo>
                  <a:lnTo>
                    <a:pt x="14" y="0"/>
                  </a:lnTo>
                  <a:lnTo>
                    <a:pt x="14"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46" name="Freeform 747"/>
            <p:cNvSpPr/>
            <p:nvPr/>
          </p:nvSpPr>
          <p:spPr bwMode="auto">
            <a:xfrm>
              <a:off x="4960888" y="2966194"/>
              <a:ext cx="47625" cy="47625"/>
            </a:xfrm>
            <a:custGeom>
              <a:avLst/>
              <a:gdLst>
                <a:gd name="T0" fmla="*/ 14 w 30"/>
                <a:gd name="T1" fmla="*/ 0 h 30"/>
                <a:gd name="T2" fmla="*/ 14 w 30"/>
                <a:gd name="T3" fmla="*/ 0 h 30"/>
                <a:gd name="T4" fmla="*/ 20 w 30"/>
                <a:gd name="T5" fmla="*/ 2 h 30"/>
                <a:gd name="T6" fmla="*/ 26 w 30"/>
                <a:gd name="T7" fmla="*/ 4 h 30"/>
                <a:gd name="T8" fmla="*/ 28 w 30"/>
                <a:gd name="T9" fmla="*/ 10 h 30"/>
                <a:gd name="T10" fmla="*/ 30 w 30"/>
                <a:gd name="T11" fmla="*/ 16 h 30"/>
                <a:gd name="T12" fmla="*/ 30 w 30"/>
                <a:gd name="T13" fmla="*/ 16 h 30"/>
                <a:gd name="T14" fmla="*/ 28 w 30"/>
                <a:gd name="T15" fmla="*/ 22 h 30"/>
                <a:gd name="T16" fmla="*/ 26 w 30"/>
                <a:gd name="T17" fmla="*/ 26 h 30"/>
                <a:gd name="T18" fmla="*/ 20 w 30"/>
                <a:gd name="T19" fmla="*/ 30 h 30"/>
                <a:gd name="T20" fmla="*/ 14 w 30"/>
                <a:gd name="T21" fmla="*/ 30 h 30"/>
                <a:gd name="T22" fmla="*/ 14 w 30"/>
                <a:gd name="T23" fmla="*/ 30 h 30"/>
                <a:gd name="T24" fmla="*/ 8 w 30"/>
                <a:gd name="T25" fmla="*/ 30 h 30"/>
                <a:gd name="T26" fmla="*/ 4 w 30"/>
                <a:gd name="T27" fmla="*/ 26 h 30"/>
                <a:gd name="T28" fmla="*/ 0 w 30"/>
                <a:gd name="T29" fmla="*/ 22 h 30"/>
                <a:gd name="T30" fmla="*/ 0 w 30"/>
                <a:gd name="T31" fmla="*/ 16 h 30"/>
                <a:gd name="T32" fmla="*/ 0 w 30"/>
                <a:gd name="T33" fmla="*/ 16 h 30"/>
                <a:gd name="T34" fmla="*/ 0 w 30"/>
                <a:gd name="T35" fmla="*/ 10 h 30"/>
                <a:gd name="T36" fmla="*/ 4 w 30"/>
                <a:gd name="T37" fmla="*/ 4 h 30"/>
                <a:gd name="T38" fmla="*/ 8 w 30"/>
                <a:gd name="T39" fmla="*/ 2 h 30"/>
                <a:gd name="T40" fmla="*/ 14 w 30"/>
                <a:gd name="T41" fmla="*/ 0 h 30"/>
                <a:gd name="T42" fmla="*/ 14 w 30"/>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4" y="0"/>
                  </a:moveTo>
                  <a:lnTo>
                    <a:pt x="14" y="0"/>
                  </a:lnTo>
                  <a:lnTo>
                    <a:pt x="20" y="2"/>
                  </a:lnTo>
                  <a:lnTo>
                    <a:pt x="26" y="4"/>
                  </a:lnTo>
                  <a:lnTo>
                    <a:pt x="28" y="10"/>
                  </a:lnTo>
                  <a:lnTo>
                    <a:pt x="30" y="16"/>
                  </a:lnTo>
                  <a:lnTo>
                    <a:pt x="30" y="16"/>
                  </a:lnTo>
                  <a:lnTo>
                    <a:pt x="28" y="22"/>
                  </a:lnTo>
                  <a:lnTo>
                    <a:pt x="26" y="26"/>
                  </a:lnTo>
                  <a:lnTo>
                    <a:pt x="20" y="30"/>
                  </a:lnTo>
                  <a:lnTo>
                    <a:pt x="14" y="30"/>
                  </a:lnTo>
                  <a:lnTo>
                    <a:pt x="14" y="30"/>
                  </a:lnTo>
                  <a:lnTo>
                    <a:pt x="8" y="30"/>
                  </a:lnTo>
                  <a:lnTo>
                    <a:pt x="4" y="26"/>
                  </a:lnTo>
                  <a:lnTo>
                    <a:pt x="0" y="22"/>
                  </a:lnTo>
                  <a:lnTo>
                    <a:pt x="0" y="16"/>
                  </a:lnTo>
                  <a:lnTo>
                    <a:pt x="0" y="16"/>
                  </a:lnTo>
                  <a:lnTo>
                    <a:pt x="0" y="10"/>
                  </a:lnTo>
                  <a:lnTo>
                    <a:pt x="4" y="4"/>
                  </a:lnTo>
                  <a:lnTo>
                    <a:pt x="8" y="2"/>
                  </a:lnTo>
                  <a:lnTo>
                    <a:pt x="14" y="0"/>
                  </a:lnTo>
                  <a:lnTo>
                    <a:pt x="14"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47" name="Freeform 748"/>
            <p:cNvSpPr/>
            <p:nvPr/>
          </p:nvSpPr>
          <p:spPr bwMode="auto">
            <a:xfrm>
              <a:off x="5021213" y="3353544"/>
              <a:ext cx="50800" cy="47625"/>
            </a:xfrm>
            <a:custGeom>
              <a:avLst/>
              <a:gdLst>
                <a:gd name="T0" fmla="*/ 16 w 32"/>
                <a:gd name="T1" fmla="*/ 0 h 30"/>
                <a:gd name="T2" fmla="*/ 16 w 32"/>
                <a:gd name="T3" fmla="*/ 0 h 30"/>
                <a:gd name="T4" fmla="*/ 22 w 32"/>
                <a:gd name="T5" fmla="*/ 0 h 30"/>
                <a:gd name="T6" fmla="*/ 26 w 32"/>
                <a:gd name="T7" fmla="*/ 4 h 30"/>
                <a:gd name="T8" fmla="*/ 30 w 32"/>
                <a:gd name="T9" fmla="*/ 8 h 30"/>
                <a:gd name="T10" fmla="*/ 32 w 32"/>
                <a:gd name="T11" fmla="*/ 14 h 30"/>
                <a:gd name="T12" fmla="*/ 32 w 32"/>
                <a:gd name="T13" fmla="*/ 14 h 30"/>
                <a:gd name="T14" fmla="*/ 30 w 32"/>
                <a:gd name="T15" fmla="*/ 20 h 30"/>
                <a:gd name="T16" fmla="*/ 26 w 32"/>
                <a:gd name="T17" fmla="*/ 26 h 30"/>
                <a:gd name="T18" fmla="*/ 22 w 32"/>
                <a:gd name="T19" fmla="*/ 28 h 30"/>
                <a:gd name="T20" fmla="*/ 16 w 32"/>
                <a:gd name="T21" fmla="*/ 30 h 30"/>
                <a:gd name="T22" fmla="*/ 16 w 32"/>
                <a:gd name="T23" fmla="*/ 30 h 30"/>
                <a:gd name="T24" fmla="*/ 10 w 32"/>
                <a:gd name="T25" fmla="*/ 28 h 30"/>
                <a:gd name="T26" fmla="*/ 6 w 32"/>
                <a:gd name="T27" fmla="*/ 26 h 30"/>
                <a:gd name="T28" fmla="*/ 2 w 32"/>
                <a:gd name="T29" fmla="*/ 20 h 30"/>
                <a:gd name="T30" fmla="*/ 0 w 32"/>
                <a:gd name="T31" fmla="*/ 14 h 30"/>
                <a:gd name="T32" fmla="*/ 0 w 32"/>
                <a:gd name="T33" fmla="*/ 14 h 30"/>
                <a:gd name="T34" fmla="*/ 2 w 32"/>
                <a:gd name="T35" fmla="*/ 8 h 30"/>
                <a:gd name="T36" fmla="*/ 6 w 32"/>
                <a:gd name="T37" fmla="*/ 4 h 30"/>
                <a:gd name="T38" fmla="*/ 10 w 32"/>
                <a:gd name="T39" fmla="*/ 0 h 30"/>
                <a:gd name="T40" fmla="*/ 16 w 32"/>
                <a:gd name="T41" fmla="*/ 0 h 30"/>
                <a:gd name="T42" fmla="*/ 16 w 32"/>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0">
                  <a:moveTo>
                    <a:pt x="16" y="0"/>
                  </a:moveTo>
                  <a:lnTo>
                    <a:pt x="16" y="0"/>
                  </a:lnTo>
                  <a:lnTo>
                    <a:pt x="22" y="0"/>
                  </a:lnTo>
                  <a:lnTo>
                    <a:pt x="26" y="4"/>
                  </a:lnTo>
                  <a:lnTo>
                    <a:pt x="30" y="8"/>
                  </a:lnTo>
                  <a:lnTo>
                    <a:pt x="32" y="14"/>
                  </a:lnTo>
                  <a:lnTo>
                    <a:pt x="32" y="14"/>
                  </a:lnTo>
                  <a:lnTo>
                    <a:pt x="30" y="20"/>
                  </a:lnTo>
                  <a:lnTo>
                    <a:pt x="26" y="26"/>
                  </a:lnTo>
                  <a:lnTo>
                    <a:pt x="22" y="28"/>
                  </a:lnTo>
                  <a:lnTo>
                    <a:pt x="16" y="30"/>
                  </a:lnTo>
                  <a:lnTo>
                    <a:pt x="16" y="30"/>
                  </a:lnTo>
                  <a:lnTo>
                    <a:pt x="10" y="28"/>
                  </a:lnTo>
                  <a:lnTo>
                    <a:pt x="6" y="26"/>
                  </a:lnTo>
                  <a:lnTo>
                    <a:pt x="2" y="20"/>
                  </a:lnTo>
                  <a:lnTo>
                    <a:pt x="0" y="14"/>
                  </a:lnTo>
                  <a:lnTo>
                    <a:pt x="0" y="14"/>
                  </a:lnTo>
                  <a:lnTo>
                    <a:pt x="2" y="8"/>
                  </a:lnTo>
                  <a:lnTo>
                    <a:pt x="6" y="4"/>
                  </a:lnTo>
                  <a:lnTo>
                    <a:pt x="10" y="0"/>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48" name="Freeform 749"/>
            <p:cNvSpPr/>
            <p:nvPr/>
          </p:nvSpPr>
          <p:spPr bwMode="auto">
            <a:xfrm>
              <a:off x="5021213" y="3286869"/>
              <a:ext cx="50800" cy="50800"/>
            </a:xfrm>
            <a:custGeom>
              <a:avLst/>
              <a:gdLst>
                <a:gd name="T0" fmla="*/ 16 w 32"/>
                <a:gd name="T1" fmla="*/ 0 h 32"/>
                <a:gd name="T2" fmla="*/ 16 w 32"/>
                <a:gd name="T3" fmla="*/ 0 h 32"/>
                <a:gd name="T4" fmla="*/ 22 w 32"/>
                <a:gd name="T5" fmla="*/ 2 h 32"/>
                <a:gd name="T6" fmla="*/ 26 w 32"/>
                <a:gd name="T7" fmla="*/ 6 h 32"/>
                <a:gd name="T8" fmla="*/ 30 w 32"/>
                <a:gd name="T9" fmla="*/ 10 h 32"/>
                <a:gd name="T10" fmla="*/ 32 w 32"/>
                <a:gd name="T11" fmla="*/ 16 h 32"/>
                <a:gd name="T12" fmla="*/ 32 w 32"/>
                <a:gd name="T13" fmla="*/ 16 h 32"/>
                <a:gd name="T14" fmla="*/ 30 w 32"/>
                <a:gd name="T15" fmla="*/ 22 h 32"/>
                <a:gd name="T16" fmla="*/ 26 w 32"/>
                <a:gd name="T17" fmla="*/ 26 h 32"/>
                <a:gd name="T18" fmla="*/ 22 w 32"/>
                <a:gd name="T19" fmla="*/ 30 h 32"/>
                <a:gd name="T20" fmla="*/ 16 w 32"/>
                <a:gd name="T21" fmla="*/ 32 h 32"/>
                <a:gd name="T22" fmla="*/ 16 w 32"/>
                <a:gd name="T23" fmla="*/ 32 h 32"/>
                <a:gd name="T24" fmla="*/ 10 w 32"/>
                <a:gd name="T25" fmla="*/ 30 h 32"/>
                <a:gd name="T26" fmla="*/ 6 w 32"/>
                <a:gd name="T27" fmla="*/ 26 h 32"/>
                <a:gd name="T28" fmla="*/ 2 w 32"/>
                <a:gd name="T29" fmla="*/ 22 h 32"/>
                <a:gd name="T30" fmla="*/ 0 w 32"/>
                <a:gd name="T31" fmla="*/ 16 h 32"/>
                <a:gd name="T32" fmla="*/ 0 w 32"/>
                <a:gd name="T33" fmla="*/ 16 h 32"/>
                <a:gd name="T34" fmla="*/ 2 w 32"/>
                <a:gd name="T35" fmla="*/ 10 h 32"/>
                <a:gd name="T36" fmla="*/ 6 w 32"/>
                <a:gd name="T37" fmla="*/ 6 h 32"/>
                <a:gd name="T38" fmla="*/ 10 w 32"/>
                <a:gd name="T39" fmla="*/ 2 h 32"/>
                <a:gd name="T40" fmla="*/ 16 w 32"/>
                <a:gd name="T41" fmla="*/ 0 h 32"/>
                <a:gd name="T42" fmla="*/ 16 w 32"/>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16" y="0"/>
                  </a:moveTo>
                  <a:lnTo>
                    <a:pt x="16" y="0"/>
                  </a:lnTo>
                  <a:lnTo>
                    <a:pt x="22" y="2"/>
                  </a:lnTo>
                  <a:lnTo>
                    <a:pt x="26" y="6"/>
                  </a:lnTo>
                  <a:lnTo>
                    <a:pt x="30" y="10"/>
                  </a:lnTo>
                  <a:lnTo>
                    <a:pt x="32" y="16"/>
                  </a:lnTo>
                  <a:lnTo>
                    <a:pt x="32" y="16"/>
                  </a:lnTo>
                  <a:lnTo>
                    <a:pt x="30" y="22"/>
                  </a:lnTo>
                  <a:lnTo>
                    <a:pt x="26" y="26"/>
                  </a:lnTo>
                  <a:lnTo>
                    <a:pt x="22" y="30"/>
                  </a:lnTo>
                  <a:lnTo>
                    <a:pt x="16" y="32"/>
                  </a:lnTo>
                  <a:lnTo>
                    <a:pt x="16" y="32"/>
                  </a:lnTo>
                  <a:lnTo>
                    <a:pt x="10" y="30"/>
                  </a:lnTo>
                  <a:lnTo>
                    <a:pt x="6" y="26"/>
                  </a:lnTo>
                  <a:lnTo>
                    <a:pt x="2" y="22"/>
                  </a:lnTo>
                  <a:lnTo>
                    <a:pt x="0" y="16"/>
                  </a:lnTo>
                  <a:lnTo>
                    <a:pt x="0" y="16"/>
                  </a:lnTo>
                  <a:lnTo>
                    <a:pt x="2" y="10"/>
                  </a:lnTo>
                  <a:lnTo>
                    <a:pt x="6" y="6"/>
                  </a:lnTo>
                  <a:lnTo>
                    <a:pt x="10" y="2"/>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49" name="Freeform 750"/>
            <p:cNvSpPr/>
            <p:nvPr/>
          </p:nvSpPr>
          <p:spPr bwMode="auto">
            <a:xfrm>
              <a:off x="5021213" y="3223369"/>
              <a:ext cx="50800" cy="47625"/>
            </a:xfrm>
            <a:custGeom>
              <a:avLst/>
              <a:gdLst>
                <a:gd name="T0" fmla="*/ 16 w 32"/>
                <a:gd name="T1" fmla="*/ 0 h 30"/>
                <a:gd name="T2" fmla="*/ 16 w 32"/>
                <a:gd name="T3" fmla="*/ 0 h 30"/>
                <a:gd name="T4" fmla="*/ 22 w 32"/>
                <a:gd name="T5" fmla="*/ 2 h 30"/>
                <a:gd name="T6" fmla="*/ 26 w 32"/>
                <a:gd name="T7" fmla="*/ 4 h 30"/>
                <a:gd name="T8" fmla="*/ 30 w 32"/>
                <a:gd name="T9" fmla="*/ 10 h 30"/>
                <a:gd name="T10" fmla="*/ 32 w 32"/>
                <a:gd name="T11" fmla="*/ 16 h 30"/>
                <a:gd name="T12" fmla="*/ 32 w 32"/>
                <a:gd name="T13" fmla="*/ 16 h 30"/>
                <a:gd name="T14" fmla="*/ 30 w 32"/>
                <a:gd name="T15" fmla="*/ 22 h 30"/>
                <a:gd name="T16" fmla="*/ 26 w 32"/>
                <a:gd name="T17" fmla="*/ 26 h 30"/>
                <a:gd name="T18" fmla="*/ 22 w 32"/>
                <a:gd name="T19" fmla="*/ 30 h 30"/>
                <a:gd name="T20" fmla="*/ 16 w 32"/>
                <a:gd name="T21" fmla="*/ 30 h 30"/>
                <a:gd name="T22" fmla="*/ 16 w 32"/>
                <a:gd name="T23" fmla="*/ 30 h 30"/>
                <a:gd name="T24" fmla="*/ 10 w 32"/>
                <a:gd name="T25" fmla="*/ 30 h 30"/>
                <a:gd name="T26" fmla="*/ 6 w 32"/>
                <a:gd name="T27" fmla="*/ 26 h 30"/>
                <a:gd name="T28" fmla="*/ 2 w 32"/>
                <a:gd name="T29" fmla="*/ 22 h 30"/>
                <a:gd name="T30" fmla="*/ 0 w 32"/>
                <a:gd name="T31" fmla="*/ 16 h 30"/>
                <a:gd name="T32" fmla="*/ 0 w 32"/>
                <a:gd name="T33" fmla="*/ 16 h 30"/>
                <a:gd name="T34" fmla="*/ 2 w 32"/>
                <a:gd name="T35" fmla="*/ 10 h 30"/>
                <a:gd name="T36" fmla="*/ 6 w 32"/>
                <a:gd name="T37" fmla="*/ 4 h 30"/>
                <a:gd name="T38" fmla="*/ 10 w 32"/>
                <a:gd name="T39" fmla="*/ 2 h 30"/>
                <a:gd name="T40" fmla="*/ 16 w 32"/>
                <a:gd name="T41" fmla="*/ 0 h 30"/>
                <a:gd name="T42" fmla="*/ 16 w 32"/>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0">
                  <a:moveTo>
                    <a:pt x="16" y="0"/>
                  </a:moveTo>
                  <a:lnTo>
                    <a:pt x="16" y="0"/>
                  </a:lnTo>
                  <a:lnTo>
                    <a:pt x="22" y="2"/>
                  </a:lnTo>
                  <a:lnTo>
                    <a:pt x="26" y="4"/>
                  </a:lnTo>
                  <a:lnTo>
                    <a:pt x="30" y="10"/>
                  </a:lnTo>
                  <a:lnTo>
                    <a:pt x="32" y="16"/>
                  </a:lnTo>
                  <a:lnTo>
                    <a:pt x="32" y="16"/>
                  </a:lnTo>
                  <a:lnTo>
                    <a:pt x="30" y="22"/>
                  </a:lnTo>
                  <a:lnTo>
                    <a:pt x="26" y="26"/>
                  </a:lnTo>
                  <a:lnTo>
                    <a:pt x="22" y="30"/>
                  </a:lnTo>
                  <a:lnTo>
                    <a:pt x="16" y="30"/>
                  </a:lnTo>
                  <a:lnTo>
                    <a:pt x="16" y="30"/>
                  </a:lnTo>
                  <a:lnTo>
                    <a:pt x="10" y="30"/>
                  </a:lnTo>
                  <a:lnTo>
                    <a:pt x="6" y="26"/>
                  </a:lnTo>
                  <a:lnTo>
                    <a:pt x="2" y="22"/>
                  </a:lnTo>
                  <a:lnTo>
                    <a:pt x="0" y="16"/>
                  </a:lnTo>
                  <a:lnTo>
                    <a:pt x="0" y="16"/>
                  </a:lnTo>
                  <a:lnTo>
                    <a:pt x="2" y="10"/>
                  </a:lnTo>
                  <a:lnTo>
                    <a:pt x="6" y="4"/>
                  </a:lnTo>
                  <a:lnTo>
                    <a:pt x="10" y="2"/>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50" name="Freeform 751"/>
            <p:cNvSpPr/>
            <p:nvPr/>
          </p:nvSpPr>
          <p:spPr bwMode="auto">
            <a:xfrm>
              <a:off x="5021213" y="3159869"/>
              <a:ext cx="50800" cy="47625"/>
            </a:xfrm>
            <a:custGeom>
              <a:avLst/>
              <a:gdLst>
                <a:gd name="T0" fmla="*/ 16 w 32"/>
                <a:gd name="T1" fmla="*/ 0 h 30"/>
                <a:gd name="T2" fmla="*/ 16 w 32"/>
                <a:gd name="T3" fmla="*/ 0 h 30"/>
                <a:gd name="T4" fmla="*/ 22 w 32"/>
                <a:gd name="T5" fmla="*/ 2 h 30"/>
                <a:gd name="T6" fmla="*/ 26 w 32"/>
                <a:gd name="T7" fmla="*/ 4 h 30"/>
                <a:gd name="T8" fmla="*/ 30 w 32"/>
                <a:gd name="T9" fmla="*/ 10 h 30"/>
                <a:gd name="T10" fmla="*/ 32 w 32"/>
                <a:gd name="T11" fmla="*/ 16 h 30"/>
                <a:gd name="T12" fmla="*/ 32 w 32"/>
                <a:gd name="T13" fmla="*/ 16 h 30"/>
                <a:gd name="T14" fmla="*/ 30 w 32"/>
                <a:gd name="T15" fmla="*/ 20 h 30"/>
                <a:gd name="T16" fmla="*/ 26 w 32"/>
                <a:gd name="T17" fmla="*/ 26 h 30"/>
                <a:gd name="T18" fmla="*/ 22 w 32"/>
                <a:gd name="T19" fmla="*/ 30 h 30"/>
                <a:gd name="T20" fmla="*/ 16 w 32"/>
                <a:gd name="T21" fmla="*/ 30 h 30"/>
                <a:gd name="T22" fmla="*/ 16 w 32"/>
                <a:gd name="T23" fmla="*/ 30 h 30"/>
                <a:gd name="T24" fmla="*/ 10 w 32"/>
                <a:gd name="T25" fmla="*/ 30 h 30"/>
                <a:gd name="T26" fmla="*/ 6 w 32"/>
                <a:gd name="T27" fmla="*/ 26 h 30"/>
                <a:gd name="T28" fmla="*/ 2 w 32"/>
                <a:gd name="T29" fmla="*/ 20 h 30"/>
                <a:gd name="T30" fmla="*/ 0 w 32"/>
                <a:gd name="T31" fmla="*/ 16 h 30"/>
                <a:gd name="T32" fmla="*/ 0 w 32"/>
                <a:gd name="T33" fmla="*/ 16 h 30"/>
                <a:gd name="T34" fmla="*/ 2 w 32"/>
                <a:gd name="T35" fmla="*/ 10 h 30"/>
                <a:gd name="T36" fmla="*/ 6 w 32"/>
                <a:gd name="T37" fmla="*/ 4 h 30"/>
                <a:gd name="T38" fmla="*/ 10 w 32"/>
                <a:gd name="T39" fmla="*/ 2 h 30"/>
                <a:gd name="T40" fmla="*/ 16 w 32"/>
                <a:gd name="T41" fmla="*/ 0 h 30"/>
                <a:gd name="T42" fmla="*/ 16 w 32"/>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0">
                  <a:moveTo>
                    <a:pt x="16" y="0"/>
                  </a:moveTo>
                  <a:lnTo>
                    <a:pt x="16" y="0"/>
                  </a:lnTo>
                  <a:lnTo>
                    <a:pt x="22" y="2"/>
                  </a:lnTo>
                  <a:lnTo>
                    <a:pt x="26" y="4"/>
                  </a:lnTo>
                  <a:lnTo>
                    <a:pt x="30" y="10"/>
                  </a:lnTo>
                  <a:lnTo>
                    <a:pt x="32" y="16"/>
                  </a:lnTo>
                  <a:lnTo>
                    <a:pt x="32" y="16"/>
                  </a:lnTo>
                  <a:lnTo>
                    <a:pt x="30" y="20"/>
                  </a:lnTo>
                  <a:lnTo>
                    <a:pt x="26" y="26"/>
                  </a:lnTo>
                  <a:lnTo>
                    <a:pt x="22" y="30"/>
                  </a:lnTo>
                  <a:lnTo>
                    <a:pt x="16" y="30"/>
                  </a:lnTo>
                  <a:lnTo>
                    <a:pt x="16" y="30"/>
                  </a:lnTo>
                  <a:lnTo>
                    <a:pt x="10" y="30"/>
                  </a:lnTo>
                  <a:lnTo>
                    <a:pt x="6" y="26"/>
                  </a:lnTo>
                  <a:lnTo>
                    <a:pt x="2" y="20"/>
                  </a:lnTo>
                  <a:lnTo>
                    <a:pt x="0" y="16"/>
                  </a:lnTo>
                  <a:lnTo>
                    <a:pt x="0" y="16"/>
                  </a:lnTo>
                  <a:lnTo>
                    <a:pt x="2" y="10"/>
                  </a:lnTo>
                  <a:lnTo>
                    <a:pt x="6" y="4"/>
                  </a:lnTo>
                  <a:lnTo>
                    <a:pt x="10" y="2"/>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51" name="Freeform 752"/>
            <p:cNvSpPr/>
            <p:nvPr/>
          </p:nvSpPr>
          <p:spPr bwMode="auto">
            <a:xfrm>
              <a:off x="5021213" y="3096369"/>
              <a:ext cx="50800" cy="47625"/>
            </a:xfrm>
            <a:custGeom>
              <a:avLst/>
              <a:gdLst>
                <a:gd name="T0" fmla="*/ 16 w 32"/>
                <a:gd name="T1" fmla="*/ 0 h 30"/>
                <a:gd name="T2" fmla="*/ 16 w 32"/>
                <a:gd name="T3" fmla="*/ 0 h 30"/>
                <a:gd name="T4" fmla="*/ 22 w 32"/>
                <a:gd name="T5" fmla="*/ 0 h 30"/>
                <a:gd name="T6" fmla="*/ 26 w 32"/>
                <a:gd name="T7" fmla="*/ 4 h 30"/>
                <a:gd name="T8" fmla="*/ 30 w 32"/>
                <a:gd name="T9" fmla="*/ 8 h 30"/>
                <a:gd name="T10" fmla="*/ 32 w 32"/>
                <a:gd name="T11" fmla="*/ 14 h 30"/>
                <a:gd name="T12" fmla="*/ 32 w 32"/>
                <a:gd name="T13" fmla="*/ 14 h 30"/>
                <a:gd name="T14" fmla="*/ 30 w 32"/>
                <a:gd name="T15" fmla="*/ 20 h 30"/>
                <a:gd name="T16" fmla="*/ 26 w 32"/>
                <a:gd name="T17" fmla="*/ 26 h 30"/>
                <a:gd name="T18" fmla="*/ 22 w 32"/>
                <a:gd name="T19" fmla="*/ 28 h 30"/>
                <a:gd name="T20" fmla="*/ 16 w 32"/>
                <a:gd name="T21" fmla="*/ 30 h 30"/>
                <a:gd name="T22" fmla="*/ 16 w 32"/>
                <a:gd name="T23" fmla="*/ 30 h 30"/>
                <a:gd name="T24" fmla="*/ 10 w 32"/>
                <a:gd name="T25" fmla="*/ 28 h 30"/>
                <a:gd name="T26" fmla="*/ 6 w 32"/>
                <a:gd name="T27" fmla="*/ 26 h 30"/>
                <a:gd name="T28" fmla="*/ 2 w 32"/>
                <a:gd name="T29" fmla="*/ 20 h 30"/>
                <a:gd name="T30" fmla="*/ 0 w 32"/>
                <a:gd name="T31" fmla="*/ 14 h 30"/>
                <a:gd name="T32" fmla="*/ 0 w 32"/>
                <a:gd name="T33" fmla="*/ 14 h 30"/>
                <a:gd name="T34" fmla="*/ 2 w 32"/>
                <a:gd name="T35" fmla="*/ 8 h 30"/>
                <a:gd name="T36" fmla="*/ 6 w 32"/>
                <a:gd name="T37" fmla="*/ 4 h 30"/>
                <a:gd name="T38" fmla="*/ 10 w 32"/>
                <a:gd name="T39" fmla="*/ 0 h 30"/>
                <a:gd name="T40" fmla="*/ 16 w 32"/>
                <a:gd name="T41" fmla="*/ 0 h 30"/>
                <a:gd name="T42" fmla="*/ 16 w 32"/>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0">
                  <a:moveTo>
                    <a:pt x="16" y="0"/>
                  </a:moveTo>
                  <a:lnTo>
                    <a:pt x="16" y="0"/>
                  </a:lnTo>
                  <a:lnTo>
                    <a:pt x="22" y="0"/>
                  </a:lnTo>
                  <a:lnTo>
                    <a:pt x="26" y="4"/>
                  </a:lnTo>
                  <a:lnTo>
                    <a:pt x="30" y="8"/>
                  </a:lnTo>
                  <a:lnTo>
                    <a:pt x="32" y="14"/>
                  </a:lnTo>
                  <a:lnTo>
                    <a:pt x="32" y="14"/>
                  </a:lnTo>
                  <a:lnTo>
                    <a:pt x="30" y="20"/>
                  </a:lnTo>
                  <a:lnTo>
                    <a:pt x="26" y="26"/>
                  </a:lnTo>
                  <a:lnTo>
                    <a:pt x="22" y="28"/>
                  </a:lnTo>
                  <a:lnTo>
                    <a:pt x="16" y="30"/>
                  </a:lnTo>
                  <a:lnTo>
                    <a:pt x="16" y="30"/>
                  </a:lnTo>
                  <a:lnTo>
                    <a:pt x="10" y="28"/>
                  </a:lnTo>
                  <a:lnTo>
                    <a:pt x="6" y="26"/>
                  </a:lnTo>
                  <a:lnTo>
                    <a:pt x="2" y="20"/>
                  </a:lnTo>
                  <a:lnTo>
                    <a:pt x="0" y="14"/>
                  </a:lnTo>
                  <a:lnTo>
                    <a:pt x="0" y="14"/>
                  </a:lnTo>
                  <a:lnTo>
                    <a:pt x="2" y="8"/>
                  </a:lnTo>
                  <a:lnTo>
                    <a:pt x="6" y="4"/>
                  </a:lnTo>
                  <a:lnTo>
                    <a:pt x="10" y="0"/>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52" name="Freeform 753"/>
            <p:cNvSpPr/>
            <p:nvPr/>
          </p:nvSpPr>
          <p:spPr bwMode="auto">
            <a:xfrm>
              <a:off x="5021213" y="3029694"/>
              <a:ext cx="50800" cy="50800"/>
            </a:xfrm>
            <a:custGeom>
              <a:avLst/>
              <a:gdLst>
                <a:gd name="T0" fmla="*/ 16 w 32"/>
                <a:gd name="T1" fmla="*/ 0 h 32"/>
                <a:gd name="T2" fmla="*/ 16 w 32"/>
                <a:gd name="T3" fmla="*/ 0 h 32"/>
                <a:gd name="T4" fmla="*/ 22 w 32"/>
                <a:gd name="T5" fmla="*/ 2 h 32"/>
                <a:gd name="T6" fmla="*/ 26 w 32"/>
                <a:gd name="T7" fmla="*/ 6 h 32"/>
                <a:gd name="T8" fmla="*/ 30 w 32"/>
                <a:gd name="T9" fmla="*/ 10 h 32"/>
                <a:gd name="T10" fmla="*/ 32 w 32"/>
                <a:gd name="T11" fmla="*/ 16 h 32"/>
                <a:gd name="T12" fmla="*/ 32 w 32"/>
                <a:gd name="T13" fmla="*/ 16 h 32"/>
                <a:gd name="T14" fmla="*/ 30 w 32"/>
                <a:gd name="T15" fmla="*/ 22 h 32"/>
                <a:gd name="T16" fmla="*/ 26 w 32"/>
                <a:gd name="T17" fmla="*/ 26 h 32"/>
                <a:gd name="T18" fmla="*/ 22 w 32"/>
                <a:gd name="T19" fmla="*/ 30 h 32"/>
                <a:gd name="T20" fmla="*/ 16 w 32"/>
                <a:gd name="T21" fmla="*/ 32 h 32"/>
                <a:gd name="T22" fmla="*/ 16 w 32"/>
                <a:gd name="T23" fmla="*/ 32 h 32"/>
                <a:gd name="T24" fmla="*/ 10 w 32"/>
                <a:gd name="T25" fmla="*/ 30 h 32"/>
                <a:gd name="T26" fmla="*/ 6 w 32"/>
                <a:gd name="T27" fmla="*/ 26 h 32"/>
                <a:gd name="T28" fmla="*/ 2 w 32"/>
                <a:gd name="T29" fmla="*/ 22 h 32"/>
                <a:gd name="T30" fmla="*/ 0 w 32"/>
                <a:gd name="T31" fmla="*/ 16 h 32"/>
                <a:gd name="T32" fmla="*/ 0 w 32"/>
                <a:gd name="T33" fmla="*/ 16 h 32"/>
                <a:gd name="T34" fmla="*/ 2 w 32"/>
                <a:gd name="T35" fmla="*/ 10 h 32"/>
                <a:gd name="T36" fmla="*/ 6 w 32"/>
                <a:gd name="T37" fmla="*/ 6 h 32"/>
                <a:gd name="T38" fmla="*/ 10 w 32"/>
                <a:gd name="T39" fmla="*/ 2 h 32"/>
                <a:gd name="T40" fmla="*/ 16 w 32"/>
                <a:gd name="T41" fmla="*/ 0 h 32"/>
                <a:gd name="T42" fmla="*/ 16 w 32"/>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16" y="0"/>
                  </a:moveTo>
                  <a:lnTo>
                    <a:pt x="16" y="0"/>
                  </a:lnTo>
                  <a:lnTo>
                    <a:pt x="22" y="2"/>
                  </a:lnTo>
                  <a:lnTo>
                    <a:pt x="26" y="6"/>
                  </a:lnTo>
                  <a:lnTo>
                    <a:pt x="30" y="10"/>
                  </a:lnTo>
                  <a:lnTo>
                    <a:pt x="32" y="16"/>
                  </a:lnTo>
                  <a:lnTo>
                    <a:pt x="32" y="16"/>
                  </a:lnTo>
                  <a:lnTo>
                    <a:pt x="30" y="22"/>
                  </a:lnTo>
                  <a:lnTo>
                    <a:pt x="26" y="26"/>
                  </a:lnTo>
                  <a:lnTo>
                    <a:pt x="22" y="30"/>
                  </a:lnTo>
                  <a:lnTo>
                    <a:pt x="16" y="32"/>
                  </a:lnTo>
                  <a:lnTo>
                    <a:pt x="16" y="32"/>
                  </a:lnTo>
                  <a:lnTo>
                    <a:pt x="10" y="30"/>
                  </a:lnTo>
                  <a:lnTo>
                    <a:pt x="6" y="26"/>
                  </a:lnTo>
                  <a:lnTo>
                    <a:pt x="2" y="22"/>
                  </a:lnTo>
                  <a:lnTo>
                    <a:pt x="0" y="16"/>
                  </a:lnTo>
                  <a:lnTo>
                    <a:pt x="0" y="16"/>
                  </a:lnTo>
                  <a:lnTo>
                    <a:pt x="2" y="10"/>
                  </a:lnTo>
                  <a:lnTo>
                    <a:pt x="6" y="6"/>
                  </a:lnTo>
                  <a:lnTo>
                    <a:pt x="10" y="2"/>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53" name="Freeform 754"/>
            <p:cNvSpPr/>
            <p:nvPr/>
          </p:nvSpPr>
          <p:spPr bwMode="auto">
            <a:xfrm>
              <a:off x="5021213" y="2966194"/>
              <a:ext cx="50800" cy="47625"/>
            </a:xfrm>
            <a:custGeom>
              <a:avLst/>
              <a:gdLst>
                <a:gd name="T0" fmla="*/ 16 w 32"/>
                <a:gd name="T1" fmla="*/ 0 h 30"/>
                <a:gd name="T2" fmla="*/ 16 w 32"/>
                <a:gd name="T3" fmla="*/ 0 h 30"/>
                <a:gd name="T4" fmla="*/ 22 w 32"/>
                <a:gd name="T5" fmla="*/ 2 h 30"/>
                <a:gd name="T6" fmla="*/ 26 w 32"/>
                <a:gd name="T7" fmla="*/ 4 h 30"/>
                <a:gd name="T8" fmla="*/ 30 w 32"/>
                <a:gd name="T9" fmla="*/ 10 h 30"/>
                <a:gd name="T10" fmla="*/ 32 w 32"/>
                <a:gd name="T11" fmla="*/ 16 h 30"/>
                <a:gd name="T12" fmla="*/ 32 w 32"/>
                <a:gd name="T13" fmla="*/ 16 h 30"/>
                <a:gd name="T14" fmla="*/ 30 w 32"/>
                <a:gd name="T15" fmla="*/ 22 h 30"/>
                <a:gd name="T16" fmla="*/ 26 w 32"/>
                <a:gd name="T17" fmla="*/ 26 h 30"/>
                <a:gd name="T18" fmla="*/ 22 w 32"/>
                <a:gd name="T19" fmla="*/ 30 h 30"/>
                <a:gd name="T20" fmla="*/ 16 w 32"/>
                <a:gd name="T21" fmla="*/ 30 h 30"/>
                <a:gd name="T22" fmla="*/ 16 w 32"/>
                <a:gd name="T23" fmla="*/ 30 h 30"/>
                <a:gd name="T24" fmla="*/ 10 w 32"/>
                <a:gd name="T25" fmla="*/ 30 h 30"/>
                <a:gd name="T26" fmla="*/ 6 w 32"/>
                <a:gd name="T27" fmla="*/ 26 h 30"/>
                <a:gd name="T28" fmla="*/ 2 w 32"/>
                <a:gd name="T29" fmla="*/ 22 h 30"/>
                <a:gd name="T30" fmla="*/ 0 w 32"/>
                <a:gd name="T31" fmla="*/ 16 h 30"/>
                <a:gd name="T32" fmla="*/ 0 w 32"/>
                <a:gd name="T33" fmla="*/ 16 h 30"/>
                <a:gd name="T34" fmla="*/ 2 w 32"/>
                <a:gd name="T35" fmla="*/ 10 h 30"/>
                <a:gd name="T36" fmla="*/ 6 w 32"/>
                <a:gd name="T37" fmla="*/ 4 h 30"/>
                <a:gd name="T38" fmla="*/ 10 w 32"/>
                <a:gd name="T39" fmla="*/ 2 h 30"/>
                <a:gd name="T40" fmla="*/ 16 w 32"/>
                <a:gd name="T41" fmla="*/ 0 h 30"/>
                <a:gd name="T42" fmla="*/ 16 w 32"/>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0">
                  <a:moveTo>
                    <a:pt x="16" y="0"/>
                  </a:moveTo>
                  <a:lnTo>
                    <a:pt x="16" y="0"/>
                  </a:lnTo>
                  <a:lnTo>
                    <a:pt x="22" y="2"/>
                  </a:lnTo>
                  <a:lnTo>
                    <a:pt x="26" y="4"/>
                  </a:lnTo>
                  <a:lnTo>
                    <a:pt x="30" y="10"/>
                  </a:lnTo>
                  <a:lnTo>
                    <a:pt x="32" y="16"/>
                  </a:lnTo>
                  <a:lnTo>
                    <a:pt x="32" y="16"/>
                  </a:lnTo>
                  <a:lnTo>
                    <a:pt x="30" y="22"/>
                  </a:lnTo>
                  <a:lnTo>
                    <a:pt x="26" y="26"/>
                  </a:lnTo>
                  <a:lnTo>
                    <a:pt x="22" y="30"/>
                  </a:lnTo>
                  <a:lnTo>
                    <a:pt x="16" y="30"/>
                  </a:lnTo>
                  <a:lnTo>
                    <a:pt x="16" y="30"/>
                  </a:lnTo>
                  <a:lnTo>
                    <a:pt x="10" y="30"/>
                  </a:lnTo>
                  <a:lnTo>
                    <a:pt x="6" y="26"/>
                  </a:lnTo>
                  <a:lnTo>
                    <a:pt x="2" y="22"/>
                  </a:lnTo>
                  <a:lnTo>
                    <a:pt x="0" y="16"/>
                  </a:lnTo>
                  <a:lnTo>
                    <a:pt x="0" y="16"/>
                  </a:lnTo>
                  <a:lnTo>
                    <a:pt x="2" y="10"/>
                  </a:lnTo>
                  <a:lnTo>
                    <a:pt x="6" y="4"/>
                  </a:lnTo>
                  <a:lnTo>
                    <a:pt x="10" y="2"/>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54" name="Freeform 755"/>
            <p:cNvSpPr/>
            <p:nvPr/>
          </p:nvSpPr>
          <p:spPr bwMode="auto">
            <a:xfrm>
              <a:off x="5021213" y="2902694"/>
              <a:ext cx="50800" cy="47625"/>
            </a:xfrm>
            <a:custGeom>
              <a:avLst/>
              <a:gdLst>
                <a:gd name="T0" fmla="*/ 16 w 32"/>
                <a:gd name="T1" fmla="*/ 0 h 30"/>
                <a:gd name="T2" fmla="*/ 16 w 32"/>
                <a:gd name="T3" fmla="*/ 0 h 30"/>
                <a:gd name="T4" fmla="*/ 22 w 32"/>
                <a:gd name="T5" fmla="*/ 2 h 30"/>
                <a:gd name="T6" fmla="*/ 26 w 32"/>
                <a:gd name="T7" fmla="*/ 4 h 30"/>
                <a:gd name="T8" fmla="*/ 30 w 32"/>
                <a:gd name="T9" fmla="*/ 10 h 30"/>
                <a:gd name="T10" fmla="*/ 32 w 32"/>
                <a:gd name="T11" fmla="*/ 16 h 30"/>
                <a:gd name="T12" fmla="*/ 32 w 32"/>
                <a:gd name="T13" fmla="*/ 16 h 30"/>
                <a:gd name="T14" fmla="*/ 30 w 32"/>
                <a:gd name="T15" fmla="*/ 20 h 30"/>
                <a:gd name="T16" fmla="*/ 26 w 32"/>
                <a:gd name="T17" fmla="*/ 26 h 30"/>
                <a:gd name="T18" fmla="*/ 22 w 32"/>
                <a:gd name="T19" fmla="*/ 30 h 30"/>
                <a:gd name="T20" fmla="*/ 16 w 32"/>
                <a:gd name="T21" fmla="*/ 30 h 30"/>
                <a:gd name="T22" fmla="*/ 16 w 32"/>
                <a:gd name="T23" fmla="*/ 30 h 30"/>
                <a:gd name="T24" fmla="*/ 10 w 32"/>
                <a:gd name="T25" fmla="*/ 30 h 30"/>
                <a:gd name="T26" fmla="*/ 6 w 32"/>
                <a:gd name="T27" fmla="*/ 26 h 30"/>
                <a:gd name="T28" fmla="*/ 2 w 32"/>
                <a:gd name="T29" fmla="*/ 20 h 30"/>
                <a:gd name="T30" fmla="*/ 0 w 32"/>
                <a:gd name="T31" fmla="*/ 16 h 30"/>
                <a:gd name="T32" fmla="*/ 0 w 32"/>
                <a:gd name="T33" fmla="*/ 16 h 30"/>
                <a:gd name="T34" fmla="*/ 2 w 32"/>
                <a:gd name="T35" fmla="*/ 10 h 30"/>
                <a:gd name="T36" fmla="*/ 6 w 32"/>
                <a:gd name="T37" fmla="*/ 4 h 30"/>
                <a:gd name="T38" fmla="*/ 10 w 32"/>
                <a:gd name="T39" fmla="*/ 2 h 30"/>
                <a:gd name="T40" fmla="*/ 16 w 32"/>
                <a:gd name="T41" fmla="*/ 0 h 30"/>
                <a:gd name="T42" fmla="*/ 16 w 32"/>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0">
                  <a:moveTo>
                    <a:pt x="16" y="0"/>
                  </a:moveTo>
                  <a:lnTo>
                    <a:pt x="16" y="0"/>
                  </a:lnTo>
                  <a:lnTo>
                    <a:pt x="22" y="2"/>
                  </a:lnTo>
                  <a:lnTo>
                    <a:pt x="26" y="4"/>
                  </a:lnTo>
                  <a:lnTo>
                    <a:pt x="30" y="10"/>
                  </a:lnTo>
                  <a:lnTo>
                    <a:pt x="32" y="16"/>
                  </a:lnTo>
                  <a:lnTo>
                    <a:pt x="32" y="16"/>
                  </a:lnTo>
                  <a:lnTo>
                    <a:pt x="30" y="20"/>
                  </a:lnTo>
                  <a:lnTo>
                    <a:pt x="26" y="26"/>
                  </a:lnTo>
                  <a:lnTo>
                    <a:pt x="22" y="30"/>
                  </a:lnTo>
                  <a:lnTo>
                    <a:pt x="16" y="30"/>
                  </a:lnTo>
                  <a:lnTo>
                    <a:pt x="16" y="30"/>
                  </a:lnTo>
                  <a:lnTo>
                    <a:pt x="10" y="30"/>
                  </a:lnTo>
                  <a:lnTo>
                    <a:pt x="6" y="26"/>
                  </a:lnTo>
                  <a:lnTo>
                    <a:pt x="2" y="20"/>
                  </a:lnTo>
                  <a:lnTo>
                    <a:pt x="0" y="16"/>
                  </a:lnTo>
                  <a:lnTo>
                    <a:pt x="0" y="16"/>
                  </a:lnTo>
                  <a:lnTo>
                    <a:pt x="2" y="10"/>
                  </a:lnTo>
                  <a:lnTo>
                    <a:pt x="6" y="4"/>
                  </a:lnTo>
                  <a:lnTo>
                    <a:pt x="10" y="2"/>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55" name="Freeform 756"/>
            <p:cNvSpPr/>
            <p:nvPr/>
          </p:nvSpPr>
          <p:spPr bwMode="auto">
            <a:xfrm>
              <a:off x="5084713" y="3353544"/>
              <a:ext cx="47625" cy="47625"/>
            </a:xfrm>
            <a:custGeom>
              <a:avLst/>
              <a:gdLst>
                <a:gd name="T0" fmla="*/ 16 w 30"/>
                <a:gd name="T1" fmla="*/ 0 h 30"/>
                <a:gd name="T2" fmla="*/ 16 w 30"/>
                <a:gd name="T3" fmla="*/ 0 h 30"/>
                <a:gd name="T4" fmla="*/ 22 w 30"/>
                <a:gd name="T5" fmla="*/ 0 h 30"/>
                <a:gd name="T6" fmla="*/ 26 w 30"/>
                <a:gd name="T7" fmla="*/ 4 h 30"/>
                <a:gd name="T8" fmla="*/ 30 w 30"/>
                <a:gd name="T9" fmla="*/ 8 h 30"/>
                <a:gd name="T10" fmla="*/ 30 w 30"/>
                <a:gd name="T11" fmla="*/ 14 h 30"/>
                <a:gd name="T12" fmla="*/ 30 w 30"/>
                <a:gd name="T13" fmla="*/ 14 h 30"/>
                <a:gd name="T14" fmla="*/ 30 w 30"/>
                <a:gd name="T15" fmla="*/ 20 h 30"/>
                <a:gd name="T16" fmla="*/ 26 w 30"/>
                <a:gd name="T17" fmla="*/ 26 h 30"/>
                <a:gd name="T18" fmla="*/ 22 w 30"/>
                <a:gd name="T19" fmla="*/ 28 h 30"/>
                <a:gd name="T20" fmla="*/ 16 w 30"/>
                <a:gd name="T21" fmla="*/ 30 h 30"/>
                <a:gd name="T22" fmla="*/ 16 w 30"/>
                <a:gd name="T23" fmla="*/ 30 h 30"/>
                <a:gd name="T24" fmla="*/ 10 w 30"/>
                <a:gd name="T25" fmla="*/ 28 h 30"/>
                <a:gd name="T26" fmla="*/ 4 w 30"/>
                <a:gd name="T27" fmla="*/ 26 h 30"/>
                <a:gd name="T28" fmla="*/ 2 w 30"/>
                <a:gd name="T29" fmla="*/ 20 h 30"/>
                <a:gd name="T30" fmla="*/ 0 w 30"/>
                <a:gd name="T31" fmla="*/ 14 h 30"/>
                <a:gd name="T32" fmla="*/ 0 w 30"/>
                <a:gd name="T33" fmla="*/ 14 h 30"/>
                <a:gd name="T34" fmla="*/ 2 w 30"/>
                <a:gd name="T35" fmla="*/ 8 h 30"/>
                <a:gd name="T36" fmla="*/ 4 w 30"/>
                <a:gd name="T37" fmla="*/ 4 h 30"/>
                <a:gd name="T38" fmla="*/ 10 w 30"/>
                <a:gd name="T39" fmla="*/ 0 h 30"/>
                <a:gd name="T40" fmla="*/ 16 w 30"/>
                <a:gd name="T41" fmla="*/ 0 h 30"/>
                <a:gd name="T42" fmla="*/ 16 w 30"/>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6" y="0"/>
                  </a:moveTo>
                  <a:lnTo>
                    <a:pt x="16" y="0"/>
                  </a:lnTo>
                  <a:lnTo>
                    <a:pt x="22" y="0"/>
                  </a:lnTo>
                  <a:lnTo>
                    <a:pt x="26" y="4"/>
                  </a:lnTo>
                  <a:lnTo>
                    <a:pt x="30" y="8"/>
                  </a:lnTo>
                  <a:lnTo>
                    <a:pt x="30" y="14"/>
                  </a:lnTo>
                  <a:lnTo>
                    <a:pt x="30" y="14"/>
                  </a:lnTo>
                  <a:lnTo>
                    <a:pt x="30" y="20"/>
                  </a:lnTo>
                  <a:lnTo>
                    <a:pt x="26" y="26"/>
                  </a:lnTo>
                  <a:lnTo>
                    <a:pt x="22" y="28"/>
                  </a:lnTo>
                  <a:lnTo>
                    <a:pt x="16" y="30"/>
                  </a:lnTo>
                  <a:lnTo>
                    <a:pt x="16" y="30"/>
                  </a:lnTo>
                  <a:lnTo>
                    <a:pt x="10" y="28"/>
                  </a:lnTo>
                  <a:lnTo>
                    <a:pt x="4" y="26"/>
                  </a:lnTo>
                  <a:lnTo>
                    <a:pt x="2" y="20"/>
                  </a:lnTo>
                  <a:lnTo>
                    <a:pt x="0" y="14"/>
                  </a:lnTo>
                  <a:lnTo>
                    <a:pt x="0" y="14"/>
                  </a:lnTo>
                  <a:lnTo>
                    <a:pt x="2" y="8"/>
                  </a:lnTo>
                  <a:lnTo>
                    <a:pt x="4" y="4"/>
                  </a:lnTo>
                  <a:lnTo>
                    <a:pt x="10" y="0"/>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56" name="Freeform 757"/>
            <p:cNvSpPr/>
            <p:nvPr/>
          </p:nvSpPr>
          <p:spPr bwMode="auto">
            <a:xfrm>
              <a:off x="5084713" y="3286869"/>
              <a:ext cx="47625" cy="50800"/>
            </a:xfrm>
            <a:custGeom>
              <a:avLst/>
              <a:gdLst>
                <a:gd name="T0" fmla="*/ 16 w 30"/>
                <a:gd name="T1" fmla="*/ 0 h 32"/>
                <a:gd name="T2" fmla="*/ 16 w 30"/>
                <a:gd name="T3" fmla="*/ 0 h 32"/>
                <a:gd name="T4" fmla="*/ 22 w 30"/>
                <a:gd name="T5" fmla="*/ 2 h 32"/>
                <a:gd name="T6" fmla="*/ 26 w 30"/>
                <a:gd name="T7" fmla="*/ 6 h 32"/>
                <a:gd name="T8" fmla="*/ 30 w 30"/>
                <a:gd name="T9" fmla="*/ 10 h 32"/>
                <a:gd name="T10" fmla="*/ 30 w 30"/>
                <a:gd name="T11" fmla="*/ 16 h 32"/>
                <a:gd name="T12" fmla="*/ 30 w 30"/>
                <a:gd name="T13" fmla="*/ 16 h 32"/>
                <a:gd name="T14" fmla="*/ 30 w 30"/>
                <a:gd name="T15" fmla="*/ 22 h 32"/>
                <a:gd name="T16" fmla="*/ 26 w 30"/>
                <a:gd name="T17" fmla="*/ 26 h 32"/>
                <a:gd name="T18" fmla="*/ 22 w 30"/>
                <a:gd name="T19" fmla="*/ 30 h 32"/>
                <a:gd name="T20" fmla="*/ 16 w 30"/>
                <a:gd name="T21" fmla="*/ 32 h 32"/>
                <a:gd name="T22" fmla="*/ 16 w 30"/>
                <a:gd name="T23" fmla="*/ 32 h 32"/>
                <a:gd name="T24" fmla="*/ 10 w 30"/>
                <a:gd name="T25" fmla="*/ 30 h 32"/>
                <a:gd name="T26" fmla="*/ 4 w 30"/>
                <a:gd name="T27" fmla="*/ 26 h 32"/>
                <a:gd name="T28" fmla="*/ 2 w 30"/>
                <a:gd name="T29" fmla="*/ 22 h 32"/>
                <a:gd name="T30" fmla="*/ 0 w 30"/>
                <a:gd name="T31" fmla="*/ 16 h 32"/>
                <a:gd name="T32" fmla="*/ 0 w 30"/>
                <a:gd name="T33" fmla="*/ 16 h 32"/>
                <a:gd name="T34" fmla="*/ 2 w 30"/>
                <a:gd name="T35" fmla="*/ 10 h 32"/>
                <a:gd name="T36" fmla="*/ 4 w 30"/>
                <a:gd name="T37" fmla="*/ 6 h 32"/>
                <a:gd name="T38" fmla="*/ 10 w 30"/>
                <a:gd name="T39" fmla="*/ 2 h 32"/>
                <a:gd name="T40" fmla="*/ 16 w 30"/>
                <a:gd name="T41" fmla="*/ 0 h 32"/>
                <a:gd name="T42" fmla="*/ 16 w 30"/>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2">
                  <a:moveTo>
                    <a:pt x="16" y="0"/>
                  </a:moveTo>
                  <a:lnTo>
                    <a:pt x="16" y="0"/>
                  </a:lnTo>
                  <a:lnTo>
                    <a:pt x="22" y="2"/>
                  </a:lnTo>
                  <a:lnTo>
                    <a:pt x="26" y="6"/>
                  </a:lnTo>
                  <a:lnTo>
                    <a:pt x="30" y="10"/>
                  </a:lnTo>
                  <a:lnTo>
                    <a:pt x="30" y="16"/>
                  </a:lnTo>
                  <a:lnTo>
                    <a:pt x="30" y="16"/>
                  </a:lnTo>
                  <a:lnTo>
                    <a:pt x="30" y="22"/>
                  </a:lnTo>
                  <a:lnTo>
                    <a:pt x="26" y="26"/>
                  </a:lnTo>
                  <a:lnTo>
                    <a:pt x="22" y="30"/>
                  </a:lnTo>
                  <a:lnTo>
                    <a:pt x="16" y="32"/>
                  </a:lnTo>
                  <a:lnTo>
                    <a:pt x="16" y="32"/>
                  </a:lnTo>
                  <a:lnTo>
                    <a:pt x="10" y="30"/>
                  </a:lnTo>
                  <a:lnTo>
                    <a:pt x="4" y="26"/>
                  </a:lnTo>
                  <a:lnTo>
                    <a:pt x="2" y="22"/>
                  </a:lnTo>
                  <a:lnTo>
                    <a:pt x="0" y="16"/>
                  </a:lnTo>
                  <a:lnTo>
                    <a:pt x="0" y="16"/>
                  </a:lnTo>
                  <a:lnTo>
                    <a:pt x="2" y="10"/>
                  </a:lnTo>
                  <a:lnTo>
                    <a:pt x="4" y="6"/>
                  </a:lnTo>
                  <a:lnTo>
                    <a:pt x="10" y="2"/>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57" name="Freeform 758"/>
            <p:cNvSpPr/>
            <p:nvPr/>
          </p:nvSpPr>
          <p:spPr bwMode="auto">
            <a:xfrm>
              <a:off x="5084713" y="3223369"/>
              <a:ext cx="47625" cy="47625"/>
            </a:xfrm>
            <a:custGeom>
              <a:avLst/>
              <a:gdLst>
                <a:gd name="T0" fmla="*/ 16 w 30"/>
                <a:gd name="T1" fmla="*/ 0 h 30"/>
                <a:gd name="T2" fmla="*/ 16 w 30"/>
                <a:gd name="T3" fmla="*/ 0 h 30"/>
                <a:gd name="T4" fmla="*/ 22 w 30"/>
                <a:gd name="T5" fmla="*/ 2 h 30"/>
                <a:gd name="T6" fmla="*/ 26 w 30"/>
                <a:gd name="T7" fmla="*/ 4 h 30"/>
                <a:gd name="T8" fmla="*/ 30 w 30"/>
                <a:gd name="T9" fmla="*/ 10 h 30"/>
                <a:gd name="T10" fmla="*/ 30 w 30"/>
                <a:gd name="T11" fmla="*/ 16 h 30"/>
                <a:gd name="T12" fmla="*/ 30 w 30"/>
                <a:gd name="T13" fmla="*/ 16 h 30"/>
                <a:gd name="T14" fmla="*/ 30 w 30"/>
                <a:gd name="T15" fmla="*/ 22 h 30"/>
                <a:gd name="T16" fmla="*/ 26 w 30"/>
                <a:gd name="T17" fmla="*/ 26 h 30"/>
                <a:gd name="T18" fmla="*/ 22 w 30"/>
                <a:gd name="T19" fmla="*/ 30 h 30"/>
                <a:gd name="T20" fmla="*/ 16 w 30"/>
                <a:gd name="T21" fmla="*/ 30 h 30"/>
                <a:gd name="T22" fmla="*/ 16 w 30"/>
                <a:gd name="T23" fmla="*/ 30 h 30"/>
                <a:gd name="T24" fmla="*/ 10 w 30"/>
                <a:gd name="T25" fmla="*/ 30 h 30"/>
                <a:gd name="T26" fmla="*/ 4 w 30"/>
                <a:gd name="T27" fmla="*/ 26 h 30"/>
                <a:gd name="T28" fmla="*/ 2 w 30"/>
                <a:gd name="T29" fmla="*/ 22 h 30"/>
                <a:gd name="T30" fmla="*/ 0 w 30"/>
                <a:gd name="T31" fmla="*/ 16 h 30"/>
                <a:gd name="T32" fmla="*/ 0 w 30"/>
                <a:gd name="T33" fmla="*/ 16 h 30"/>
                <a:gd name="T34" fmla="*/ 2 w 30"/>
                <a:gd name="T35" fmla="*/ 10 h 30"/>
                <a:gd name="T36" fmla="*/ 4 w 30"/>
                <a:gd name="T37" fmla="*/ 4 h 30"/>
                <a:gd name="T38" fmla="*/ 10 w 30"/>
                <a:gd name="T39" fmla="*/ 2 h 30"/>
                <a:gd name="T40" fmla="*/ 16 w 30"/>
                <a:gd name="T41" fmla="*/ 0 h 30"/>
                <a:gd name="T42" fmla="*/ 16 w 30"/>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6" y="0"/>
                  </a:moveTo>
                  <a:lnTo>
                    <a:pt x="16" y="0"/>
                  </a:lnTo>
                  <a:lnTo>
                    <a:pt x="22" y="2"/>
                  </a:lnTo>
                  <a:lnTo>
                    <a:pt x="26" y="4"/>
                  </a:lnTo>
                  <a:lnTo>
                    <a:pt x="30" y="10"/>
                  </a:lnTo>
                  <a:lnTo>
                    <a:pt x="30" y="16"/>
                  </a:lnTo>
                  <a:lnTo>
                    <a:pt x="30" y="16"/>
                  </a:lnTo>
                  <a:lnTo>
                    <a:pt x="30" y="22"/>
                  </a:lnTo>
                  <a:lnTo>
                    <a:pt x="26" y="26"/>
                  </a:lnTo>
                  <a:lnTo>
                    <a:pt x="22" y="30"/>
                  </a:lnTo>
                  <a:lnTo>
                    <a:pt x="16" y="30"/>
                  </a:lnTo>
                  <a:lnTo>
                    <a:pt x="16" y="30"/>
                  </a:lnTo>
                  <a:lnTo>
                    <a:pt x="10" y="30"/>
                  </a:lnTo>
                  <a:lnTo>
                    <a:pt x="4" y="26"/>
                  </a:lnTo>
                  <a:lnTo>
                    <a:pt x="2" y="22"/>
                  </a:lnTo>
                  <a:lnTo>
                    <a:pt x="0" y="16"/>
                  </a:lnTo>
                  <a:lnTo>
                    <a:pt x="0" y="16"/>
                  </a:lnTo>
                  <a:lnTo>
                    <a:pt x="2" y="10"/>
                  </a:lnTo>
                  <a:lnTo>
                    <a:pt x="4" y="4"/>
                  </a:lnTo>
                  <a:lnTo>
                    <a:pt x="10" y="2"/>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58" name="Freeform 759"/>
            <p:cNvSpPr/>
            <p:nvPr/>
          </p:nvSpPr>
          <p:spPr bwMode="auto">
            <a:xfrm>
              <a:off x="5084713" y="3159869"/>
              <a:ext cx="47625" cy="47625"/>
            </a:xfrm>
            <a:custGeom>
              <a:avLst/>
              <a:gdLst>
                <a:gd name="T0" fmla="*/ 16 w 30"/>
                <a:gd name="T1" fmla="*/ 0 h 30"/>
                <a:gd name="T2" fmla="*/ 16 w 30"/>
                <a:gd name="T3" fmla="*/ 0 h 30"/>
                <a:gd name="T4" fmla="*/ 22 w 30"/>
                <a:gd name="T5" fmla="*/ 2 h 30"/>
                <a:gd name="T6" fmla="*/ 26 w 30"/>
                <a:gd name="T7" fmla="*/ 4 h 30"/>
                <a:gd name="T8" fmla="*/ 30 w 30"/>
                <a:gd name="T9" fmla="*/ 10 h 30"/>
                <a:gd name="T10" fmla="*/ 30 w 30"/>
                <a:gd name="T11" fmla="*/ 16 h 30"/>
                <a:gd name="T12" fmla="*/ 30 w 30"/>
                <a:gd name="T13" fmla="*/ 16 h 30"/>
                <a:gd name="T14" fmla="*/ 30 w 30"/>
                <a:gd name="T15" fmla="*/ 20 h 30"/>
                <a:gd name="T16" fmla="*/ 26 w 30"/>
                <a:gd name="T17" fmla="*/ 26 h 30"/>
                <a:gd name="T18" fmla="*/ 22 w 30"/>
                <a:gd name="T19" fmla="*/ 30 h 30"/>
                <a:gd name="T20" fmla="*/ 16 w 30"/>
                <a:gd name="T21" fmla="*/ 30 h 30"/>
                <a:gd name="T22" fmla="*/ 16 w 30"/>
                <a:gd name="T23" fmla="*/ 30 h 30"/>
                <a:gd name="T24" fmla="*/ 10 w 30"/>
                <a:gd name="T25" fmla="*/ 30 h 30"/>
                <a:gd name="T26" fmla="*/ 4 w 30"/>
                <a:gd name="T27" fmla="*/ 26 h 30"/>
                <a:gd name="T28" fmla="*/ 2 w 30"/>
                <a:gd name="T29" fmla="*/ 20 h 30"/>
                <a:gd name="T30" fmla="*/ 0 w 30"/>
                <a:gd name="T31" fmla="*/ 16 h 30"/>
                <a:gd name="T32" fmla="*/ 0 w 30"/>
                <a:gd name="T33" fmla="*/ 16 h 30"/>
                <a:gd name="T34" fmla="*/ 2 w 30"/>
                <a:gd name="T35" fmla="*/ 10 h 30"/>
                <a:gd name="T36" fmla="*/ 4 w 30"/>
                <a:gd name="T37" fmla="*/ 4 h 30"/>
                <a:gd name="T38" fmla="*/ 10 w 30"/>
                <a:gd name="T39" fmla="*/ 2 h 30"/>
                <a:gd name="T40" fmla="*/ 16 w 30"/>
                <a:gd name="T41" fmla="*/ 0 h 30"/>
                <a:gd name="T42" fmla="*/ 16 w 30"/>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6" y="0"/>
                  </a:moveTo>
                  <a:lnTo>
                    <a:pt x="16" y="0"/>
                  </a:lnTo>
                  <a:lnTo>
                    <a:pt x="22" y="2"/>
                  </a:lnTo>
                  <a:lnTo>
                    <a:pt x="26" y="4"/>
                  </a:lnTo>
                  <a:lnTo>
                    <a:pt x="30" y="10"/>
                  </a:lnTo>
                  <a:lnTo>
                    <a:pt x="30" y="16"/>
                  </a:lnTo>
                  <a:lnTo>
                    <a:pt x="30" y="16"/>
                  </a:lnTo>
                  <a:lnTo>
                    <a:pt x="30" y="20"/>
                  </a:lnTo>
                  <a:lnTo>
                    <a:pt x="26" y="26"/>
                  </a:lnTo>
                  <a:lnTo>
                    <a:pt x="22" y="30"/>
                  </a:lnTo>
                  <a:lnTo>
                    <a:pt x="16" y="30"/>
                  </a:lnTo>
                  <a:lnTo>
                    <a:pt x="16" y="30"/>
                  </a:lnTo>
                  <a:lnTo>
                    <a:pt x="10" y="30"/>
                  </a:lnTo>
                  <a:lnTo>
                    <a:pt x="4" y="26"/>
                  </a:lnTo>
                  <a:lnTo>
                    <a:pt x="2" y="20"/>
                  </a:lnTo>
                  <a:lnTo>
                    <a:pt x="0" y="16"/>
                  </a:lnTo>
                  <a:lnTo>
                    <a:pt x="0" y="16"/>
                  </a:lnTo>
                  <a:lnTo>
                    <a:pt x="2" y="10"/>
                  </a:lnTo>
                  <a:lnTo>
                    <a:pt x="4" y="4"/>
                  </a:lnTo>
                  <a:lnTo>
                    <a:pt x="10" y="2"/>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59" name="Freeform 760"/>
            <p:cNvSpPr/>
            <p:nvPr/>
          </p:nvSpPr>
          <p:spPr bwMode="auto">
            <a:xfrm>
              <a:off x="5084713" y="3096369"/>
              <a:ext cx="47625" cy="47625"/>
            </a:xfrm>
            <a:custGeom>
              <a:avLst/>
              <a:gdLst>
                <a:gd name="T0" fmla="*/ 16 w 30"/>
                <a:gd name="T1" fmla="*/ 0 h 30"/>
                <a:gd name="T2" fmla="*/ 16 w 30"/>
                <a:gd name="T3" fmla="*/ 0 h 30"/>
                <a:gd name="T4" fmla="*/ 22 w 30"/>
                <a:gd name="T5" fmla="*/ 0 h 30"/>
                <a:gd name="T6" fmla="*/ 26 w 30"/>
                <a:gd name="T7" fmla="*/ 4 h 30"/>
                <a:gd name="T8" fmla="*/ 30 w 30"/>
                <a:gd name="T9" fmla="*/ 8 h 30"/>
                <a:gd name="T10" fmla="*/ 30 w 30"/>
                <a:gd name="T11" fmla="*/ 14 h 30"/>
                <a:gd name="T12" fmla="*/ 30 w 30"/>
                <a:gd name="T13" fmla="*/ 14 h 30"/>
                <a:gd name="T14" fmla="*/ 30 w 30"/>
                <a:gd name="T15" fmla="*/ 20 h 30"/>
                <a:gd name="T16" fmla="*/ 26 w 30"/>
                <a:gd name="T17" fmla="*/ 26 h 30"/>
                <a:gd name="T18" fmla="*/ 22 w 30"/>
                <a:gd name="T19" fmla="*/ 28 h 30"/>
                <a:gd name="T20" fmla="*/ 16 w 30"/>
                <a:gd name="T21" fmla="*/ 30 h 30"/>
                <a:gd name="T22" fmla="*/ 16 w 30"/>
                <a:gd name="T23" fmla="*/ 30 h 30"/>
                <a:gd name="T24" fmla="*/ 10 w 30"/>
                <a:gd name="T25" fmla="*/ 28 h 30"/>
                <a:gd name="T26" fmla="*/ 4 w 30"/>
                <a:gd name="T27" fmla="*/ 26 h 30"/>
                <a:gd name="T28" fmla="*/ 2 w 30"/>
                <a:gd name="T29" fmla="*/ 20 h 30"/>
                <a:gd name="T30" fmla="*/ 0 w 30"/>
                <a:gd name="T31" fmla="*/ 14 h 30"/>
                <a:gd name="T32" fmla="*/ 0 w 30"/>
                <a:gd name="T33" fmla="*/ 14 h 30"/>
                <a:gd name="T34" fmla="*/ 2 w 30"/>
                <a:gd name="T35" fmla="*/ 8 h 30"/>
                <a:gd name="T36" fmla="*/ 4 w 30"/>
                <a:gd name="T37" fmla="*/ 4 h 30"/>
                <a:gd name="T38" fmla="*/ 10 w 30"/>
                <a:gd name="T39" fmla="*/ 0 h 30"/>
                <a:gd name="T40" fmla="*/ 16 w 30"/>
                <a:gd name="T41" fmla="*/ 0 h 30"/>
                <a:gd name="T42" fmla="*/ 16 w 30"/>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6" y="0"/>
                  </a:moveTo>
                  <a:lnTo>
                    <a:pt x="16" y="0"/>
                  </a:lnTo>
                  <a:lnTo>
                    <a:pt x="22" y="0"/>
                  </a:lnTo>
                  <a:lnTo>
                    <a:pt x="26" y="4"/>
                  </a:lnTo>
                  <a:lnTo>
                    <a:pt x="30" y="8"/>
                  </a:lnTo>
                  <a:lnTo>
                    <a:pt x="30" y="14"/>
                  </a:lnTo>
                  <a:lnTo>
                    <a:pt x="30" y="14"/>
                  </a:lnTo>
                  <a:lnTo>
                    <a:pt x="30" y="20"/>
                  </a:lnTo>
                  <a:lnTo>
                    <a:pt x="26" y="26"/>
                  </a:lnTo>
                  <a:lnTo>
                    <a:pt x="22" y="28"/>
                  </a:lnTo>
                  <a:lnTo>
                    <a:pt x="16" y="30"/>
                  </a:lnTo>
                  <a:lnTo>
                    <a:pt x="16" y="30"/>
                  </a:lnTo>
                  <a:lnTo>
                    <a:pt x="10" y="28"/>
                  </a:lnTo>
                  <a:lnTo>
                    <a:pt x="4" y="26"/>
                  </a:lnTo>
                  <a:lnTo>
                    <a:pt x="2" y="20"/>
                  </a:lnTo>
                  <a:lnTo>
                    <a:pt x="0" y="14"/>
                  </a:lnTo>
                  <a:lnTo>
                    <a:pt x="0" y="14"/>
                  </a:lnTo>
                  <a:lnTo>
                    <a:pt x="2" y="8"/>
                  </a:lnTo>
                  <a:lnTo>
                    <a:pt x="4" y="4"/>
                  </a:lnTo>
                  <a:lnTo>
                    <a:pt x="10" y="0"/>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60" name="Freeform 761"/>
            <p:cNvSpPr/>
            <p:nvPr/>
          </p:nvSpPr>
          <p:spPr bwMode="auto">
            <a:xfrm>
              <a:off x="5084713" y="3029694"/>
              <a:ext cx="47625" cy="50800"/>
            </a:xfrm>
            <a:custGeom>
              <a:avLst/>
              <a:gdLst>
                <a:gd name="T0" fmla="*/ 16 w 30"/>
                <a:gd name="T1" fmla="*/ 0 h 32"/>
                <a:gd name="T2" fmla="*/ 16 w 30"/>
                <a:gd name="T3" fmla="*/ 0 h 32"/>
                <a:gd name="T4" fmla="*/ 22 w 30"/>
                <a:gd name="T5" fmla="*/ 2 h 32"/>
                <a:gd name="T6" fmla="*/ 26 w 30"/>
                <a:gd name="T7" fmla="*/ 6 h 32"/>
                <a:gd name="T8" fmla="*/ 30 w 30"/>
                <a:gd name="T9" fmla="*/ 10 h 32"/>
                <a:gd name="T10" fmla="*/ 30 w 30"/>
                <a:gd name="T11" fmla="*/ 16 h 32"/>
                <a:gd name="T12" fmla="*/ 30 w 30"/>
                <a:gd name="T13" fmla="*/ 16 h 32"/>
                <a:gd name="T14" fmla="*/ 30 w 30"/>
                <a:gd name="T15" fmla="*/ 22 h 32"/>
                <a:gd name="T16" fmla="*/ 26 w 30"/>
                <a:gd name="T17" fmla="*/ 26 h 32"/>
                <a:gd name="T18" fmla="*/ 22 w 30"/>
                <a:gd name="T19" fmla="*/ 30 h 32"/>
                <a:gd name="T20" fmla="*/ 16 w 30"/>
                <a:gd name="T21" fmla="*/ 32 h 32"/>
                <a:gd name="T22" fmla="*/ 16 w 30"/>
                <a:gd name="T23" fmla="*/ 32 h 32"/>
                <a:gd name="T24" fmla="*/ 10 w 30"/>
                <a:gd name="T25" fmla="*/ 30 h 32"/>
                <a:gd name="T26" fmla="*/ 4 w 30"/>
                <a:gd name="T27" fmla="*/ 26 h 32"/>
                <a:gd name="T28" fmla="*/ 2 w 30"/>
                <a:gd name="T29" fmla="*/ 22 h 32"/>
                <a:gd name="T30" fmla="*/ 0 w 30"/>
                <a:gd name="T31" fmla="*/ 16 h 32"/>
                <a:gd name="T32" fmla="*/ 0 w 30"/>
                <a:gd name="T33" fmla="*/ 16 h 32"/>
                <a:gd name="T34" fmla="*/ 2 w 30"/>
                <a:gd name="T35" fmla="*/ 10 h 32"/>
                <a:gd name="T36" fmla="*/ 4 w 30"/>
                <a:gd name="T37" fmla="*/ 6 h 32"/>
                <a:gd name="T38" fmla="*/ 10 w 30"/>
                <a:gd name="T39" fmla="*/ 2 h 32"/>
                <a:gd name="T40" fmla="*/ 16 w 30"/>
                <a:gd name="T41" fmla="*/ 0 h 32"/>
                <a:gd name="T42" fmla="*/ 16 w 30"/>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2">
                  <a:moveTo>
                    <a:pt x="16" y="0"/>
                  </a:moveTo>
                  <a:lnTo>
                    <a:pt x="16" y="0"/>
                  </a:lnTo>
                  <a:lnTo>
                    <a:pt x="22" y="2"/>
                  </a:lnTo>
                  <a:lnTo>
                    <a:pt x="26" y="6"/>
                  </a:lnTo>
                  <a:lnTo>
                    <a:pt x="30" y="10"/>
                  </a:lnTo>
                  <a:lnTo>
                    <a:pt x="30" y="16"/>
                  </a:lnTo>
                  <a:lnTo>
                    <a:pt x="30" y="16"/>
                  </a:lnTo>
                  <a:lnTo>
                    <a:pt x="30" y="22"/>
                  </a:lnTo>
                  <a:lnTo>
                    <a:pt x="26" y="26"/>
                  </a:lnTo>
                  <a:lnTo>
                    <a:pt x="22" y="30"/>
                  </a:lnTo>
                  <a:lnTo>
                    <a:pt x="16" y="32"/>
                  </a:lnTo>
                  <a:lnTo>
                    <a:pt x="16" y="32"/>
                  </a:lnTo>
                  <a:lnTo>
                    <a:pt x="10" y="30"/>
                  </a:lnTo>
                  <a:lnTo>
                    <a:pt x="4" y="26"/>
                  </a:lnTo>
                  <a:lnTo>
                    <a:pt x="2" y="22"/>
                  </a:lnTo>
                  <a:lnTo>
                    <a:pt x="0" y="16"/>
                  </a:lnTo>
                  <a:lnTo>
                    <a:pt x="0" y="16"/>
                  </a:lnTo>
                  <a:lnTo>
                    <a:pt x="2" y="10"/>
                  </a:lnTo>
                  <a:lnTo>
                    <a:pt x="4" y="6"/>
                  </a:lnTo>
                  <a:lnTo>
                    <a:pt x="10" y="2"/>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61" name="Freeform 762"/>
            <p:cNvSpPr/>
            <p:nvPr/>
          </p:nvSpPr>
          <p:spPr bwMode="auto">
            <a:xfrm>
              <a:off x="5084713" y="2966194"/>
              <a:ext cx="47625" cy="47625"/>
            </a:xfrm>
            <a:custGeom>
              <a:avLst/>
              <a:gdLst>
                <a:gd name="T0" fmla="*/ 16 w 30"/>
                <a:gd name="T1" fmla="*/ 0 h 30"/>
                <a:gd name="T2" fmla="*/ 16 w 30"/>
                <a:gd name="T3" fmla="*/ 0 h 30"/>
                <a:gd name="T4" fmla="*/ 22 w 30"/>
                <a:gd name="T5" fmla="*/ 2 h 30"/>
                <a:gd name="T6" fmla="*/ 26 w 30"/>
                <a:gd name="T7" fmla="*/ 4 h 30"/>
                <a:gd name="T8" fmla="*/ 30 w 30"/>
                <a:gd name="T9" fmla="*/ 10 h 30"/>
                <a:gd name="T10" fmla="*/ 30 w 30"/>
                <a:gd name="T11" fmla="*/ 16 h 30"/>
                <a:gd name="T12" fmla="*/ 30 w 30"/>
                <a:gd name="T13" fmla="*/ 16 h 30"/>
                <a:gd name="T14" fmla="*/ 30 w 30"/>
                <a:gd name="T15" fmla="*/ 22 h 30"/>
                <a:gd name="T16" fmla="*/ 26 w 30"/>
                <a:gd name="T17" fmla="*/ 26 h 30"/>
                <a:gd name="T18" fmla="*/ 22 w 30"/>
                <a:gd name="T19" fmla="*/ 30 h 30"/>
                <a:gd name="T20" fmla="*/ 16 w 30"/>
                <a:gd name="T21" fmla="*/ 30 h 30"/>
                <a:gd name="T22" fmla="*/ 16 w 30"/>
                <a:gd name="T23" fmla="*/ 30 h 30"/>
                <a:gd name="T24" fmla="*/ 10 w 30"/>
                <a:gd name="T25" fmla="*/ 30 h 30"/>
                <a:gd name="T26" fmla="*/ 4 w 30"/>
                <a:gd name="T27" fmla="*/ 26 h 30"/>
                <a:gd name="T28" fmla="*/ 2 w 30"/>
                <a:gd name="T29" fmla="*/ 22 h 30"/>
                <a:gd name="T30" fmla="*/ 0 w 30"/>
                <a:gd name="T31" fmla="*/ 16 h 30"/>
                <a:gd name="T32" fmla="*/ 0 w 30"/>
                <a:gd name="T33" fmla="*/ 16 h 30"/>
                <a:gd name="T34" fmla="*/ 2 w 30"/>
                <a:gd name="T35" fmla="*/ 10 h 30"/>
                <a:gd name="T36" fmla="*/ 4 w 30"/>
                <a:gd name="T37" fmla="*/ 4 h 30"/>
                <a:gd name="T38" fmla="*/ 10 w 30"/>
                <a:gd name="T39" fmla="*/ 2 h 30"/>
                <a:gd name="T40" fmla="*/ 16 w 30"/>
                <a:gd name="T41" fmla="*/ 0 h 30"/>
                <a:gd name="T42" fmla="*/ 16 w 30"/>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6" y="0"/>
                  </a:moveTo>
                  <a:lnTo>
                    <a:pt x="16" y="0"/>
                  </a:lnTo>
                  <a:lnTo>
                    <a:pt x="22" y="2"/>
                  </a:lnTo>
                  <a:lnTo>
                    <a:pt x="26" y="4"/>
                  </a:lnTo>
                  <a:lnTo>
                    <a:pt x="30" y="10"/>
                  </a:lnTo>
                  <a:lnTo>
                    <a:pt x="30" y="16"/>
                  </a:lnTo>
                  <a:lnTo>
                    <a:pt x="30" y="16"/>
                  </a:lnTo>
                  <a:lnTo>
                    <a:pt x="30" y="22"/>
                  </a:lnTo>
                  <a:lnTo>
                    <a:pt x="26" y="26"/>
                  </a:lnTo>
                  <a:lnTo>
                    <a:pt x="22" y="30"/>
                  </a:lnTo>
                  <a:lnTo>
                    <a:pt x="16" y="30"/>
                  </a:lnTo>
                  <a:lnTo>
                    <a:pt x="16" y="30"/>
                  </a:lnTo>
                  <a:lnTo>
                    <a:pt x="10" y="30"/>
                  </a:lnTo>
                  <a:lnTo>
                    <a:pt x="4" y="26"/>
                  </a:lnTo>
                  <a:lnTo>
                    <a:pt x="2" y="22"/>
                  </a:lnTo>
                  <a:lnTo>
                    <a:pt x="0" y="16"/>
                  </a:lnTo>
                  <a:lnTo>
                    <a:pt x="0" y="16"/>
                  </a:lnTo>
                  <a:lnTo>
                    <a:pt x="2" y="10"/>
                  </a:lnTo>
                  <a:lnTo>
                    <a:pt x="4" y="4"/>
                  </a:lnTo>
                  <a:lnTo>
                    <a:pt x="10" y="2"/>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62" name="Freeform 763"/>
            <p:cNvSpPr/>
            <p:nvPr/>
          </p:nvSpPr>
          <p:spPr bwMode="auto">
            <a:xfrm>
              <a:off x="5084713" y="2902694"/>
              <a:ext cx="47625" cy="47625"/>
            </a:xfrm>
            <a:custGeom>
              <a:avLst/>
              <a:gdLst>
                <a:gd name="T0" fmla="*/ 16 w 30"/>
                <a:gd name="T1" fmla="*/ 0 h 30"/>
                <a:gd name="T2" fmla="*/ 16 w 30"/>
                <a:gd name="T3" fmla="*/ 0 h 30"/>
                <a:gd name="T4" fmla="*/ 22 w 30"/>
                <a:gd name="T5" fmla="*/ 2 h 30"/>
                <a:gd name="T6" fmla="*/ 26 w 30"/>
                <a:gd name="T7" fmla="*/ 4 h 30"/>
                <a:gd name="T8" fmla="*/ 30 w 30"/>
                <a:gd name="T9" fmla="*/ 10 h 30"/>
                <a:gd name="T10" fmla="*/ 30 w 30"/>
                <a:gd name="T11" fmla="*/ 16 h 30"/>
                <a:gd name="T12" fmla="*/ 30 w 30"/>
                <a:gd name="T13" fmla="*/ 16 h 30"/>
                <a:gd name="T14" fmla="*/ 30 w 30"/>
                <a:gd name="T15" fmla="*/ 20 h 30"/>
                <a:gd name="T16" fmla="*/ 26 w 30"/>
                <a:gd name="T17" fmla="*/ 26 h 30"/>
                <a:gd name="T18" fmla="*/ 22 w 30"/>
                <a:gd name="T19" fmla="*/ 30 h 30"/>
                <a:gd name="T20" fmla="*/ 16 w 30"/>
                <a:gd name="T21" fmla="*/ 30 h 30"/>
                <a:gd name="T22" fmla="*/ 16 w 30"/>
                <a:gd name="T23" fmla="*/ 30 h 30"/>
                <a:gd name="T24" fmla="*/ 10 w 30"/>
                <a:gd name="T25" fmla="*/ 30 h 30"/>
                <a:gd name="T26" fmla="*/ 4 w 30"/>
                <a:gd name="T27" fmla="*/ 26 h 30"/>
                <a:gd name="T28" fmla="*/ 2 w 30"/>
                <a:gd name="T29" fmla="*/ 20 h 30"/>
                <a:gd name="T30" fmla="*/ 0 w 30"/>
                <a:gd name="T31" fmla="*/ 16 h 30"/>
                <a:gd name="T32" fmla="*/ 0 w 30"/>
                <a:gd name="T33" fmla="*/ 16 h 30"/>
                <a:gd name="T34" fmla="*/ 2 w 30"/>
                <a:gd name="T35" fmla="*/ 10 h 30"/>
                <a:gd name="T36" fmla="*/ 4 w 30"/>
                <a:gd name="T37" fmla="*/ 4 h 30"/>
                <a:gd name="T38" fmla="*/ 10 w 30"/>
                <a:gd name="T39" fmla="*/ 2 h 30"/>
                <a:gd name="T40" fmla="*/ 16 w 30"/>
                <a:gd name="T41" fmla="*/ 0 h 30"/>
                <a:gd name="T42" fmla="*/ 16 w 30"/>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6" y="0"/>
                  </a:moveTo>
                  <a:lnTo>
                    <a:pt x="16" y="0"/>
                  </a:lnTo>
                  <a:lnTo>
                    <a:pt x="22" y="2"/>
                  </a:lnTo>
                  <a:lnTo>
                    <a:pt x="26" y="4"/>
                  </a:lnTo>
                  <a:lnTo>
                    <a:pt x="30" y="10"/>
                  </a:lnTo>
                  <a:lnTo>
                    <a:pt x="30" y="16"/>
                  </a:lnTo>
                  <a:lnTo>
                    <a:pt x="30" y="16"/>
                  </a:lnTo>
                  <a:lnTo>
                    <a:pt x="30" y="20"/>
                  </a:lnTo>
                  <a:lnTo>
                    <a:pt x="26" y="26"/>
                  </a:lnTo>
                  <a:lnTo>
                    <a:pt x="22" y="30"/>
                  </a:lnTo>
                  <a:lnTo>
                    <a:pt x="16" y="30"/>
                  </a:lnTo>
                  <a:lnTo>
                    <a:pt x="16" y="30"/>
                  </a:lnTo>
                  <a:lnTo>
                    <a:pt x="10" y="30"/>
                  </a:lnTo>
                  <a:lnTo>
                    <a:pt x="4" y="26"/>
                  </a:lnTo>
                  <a:lnTo>
                    <a:pt x="2" y="20"/>
                  </a:lnTo>
                  <a:lnTo>
                    <a:pt x="0" y="16"/>
                  </a:lnTo>
                  <a:lnTo>
                    <a:pt x="0" y="16"/>
                  </a:lnTo>
                  <a:lnTo>
                    <a:pt x="2" y="10"/>
                  </a:lnTo>
                  <a:lnTo>
                    <a:pt x="4" y="4"/>
                  </a:lnTo>
                  <a:lnTo>
                    <a:pt x="10" y="2"/>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63" name="Freeform 764"/>
            <p:cNvSpPr/>
            <p:nvPr/>
          </p:nvSpPr>
          <p:spPr bwMode="auto">
            <a:xfrm>
              <a:off x="5084713" y="2839194"/>
              <a:ext cx="47625" cy="47625"/>
            </a:xfrm>
            <a:custGeom>
              <a:avLst/>
              <a:gdLst>
                <a:gd name="T0" fmla="*/ 16 w 30"/>
                <a:gd name="T1" fmla="*/ 0 h 30"/>
                <a:gd name="T2" fmla="*/ 16 w 30"/>
                <a:gd name="T3" fmla="*/ 0 h 30"/>
                <a:gd name="T4" fmla="*/ 22 w 30"/>
                <a:gd name="T5" fmla="*/ 0 h 30"/>
                <a:gd name="T6" fmla="*/ 26 w 30"/>
                <a:gd name="T7" fmla="*/ 4 h 30"/>
                <a:gd name="T8" fmla="*/ 30 w 30"/>
                <a:gd name="T9" fmla="*/ 8 h 30"/>
                <a:gd name="T10" fmla="*/ 30 w 30"/>
                <a:gd name="T11" fmla="*/ 14 h 30"/>
                <a:gd name="T12" fmla="*/ 30 w 30"/>
                <a:gd name="T13" fmla="*/ 14 h 30"/>
                <a:gd name="T14" fmla="*/ 30 w 30"/>
                <a:gd name="T15" fmla="*/ 20 h 30"/>
                <a:gd name="T16" fmla="*/ 26 w 30"/>
                <a:gd name="T17" fmla="*/ 26 h 30"/>
                <a:gd name="T18" fmla="*/ 22 w 30"/>
                <a:gd name="T19" fmla="*/ 28 h 30"/>
                <a:gd name="T20" fmla="*/ 16 w 30"/>
                <a:gd name="T21" fmla="*/ 30 h 30"/>
                <a:gd name="T22" fmla="*/ 16 w 30"/>
                <a:gd name="T23" fmla="*/ 30 h 30"/>
                <a:gd name="T24" fmla="*/ 10 w 30"/>
                <a:gd name="T25" fmla="*/ 28 h 30"/>
                <a:gd name="T26" fmla="*/ 4 w 30"/>
                <a:gd name="T27" fmla="*/ 26 h 30"/>
                <a:gd name="T28" fmla="*/ 2 w 30"/>
                <a:gd name="T29" fmla="*/ 20 h 30"/>
                <a:gd name="T30" fmla="*/ 0 w 30"/>
                <a:gd name="T31" fmla="*/ 14 h 30"/>
                <a:gd name="T32" fmla="*/ 0 w 30"/>
                <a:gd name="T33" fmla="*/ 14 h 30"/>
                <a:gd name="T34" fmla="*/ 2 w 30"/>
                <a:gd name="T35" fmla="*/ 8 h 30"/>
                <a:gd name="T36" fmla="*/ 4 w 30"/>
                <a:gd name="T37" fmla="*/ 4 h 30"/>
                <a:gd name="T38" fmla="*/ 10 w 30"/>
                <a:gd name="T39" fmla="*/ 0 h 30"/>
                <a:gd name="T40" fmla="*/ 16 w 30"/>
                <a:gd name="T41" fmla="*/ 0 h 30"/>
                <a:gd name="T42" fmla="*/ 16 w 30"/>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6" y="0"/>
                  </a:moveTo>
                  <a:lnTo>
                    <a:pt x="16" y="0"/>
                  </a:lnTo>
                  <a:lnTo>
                    <a:pt x="22" y="0"/>
                  </a:lnTo>
                  <a:lnTo>
                    <a:pt x="26" y="4"/>
                  </a:lnTo>
                  <a:lnTo>
                    <a:pt x="30" y="8"/>
                  </a:lnTo>
                  <a:lnTo>
                    <a:pt x="30" y="14"/>
                  </a:lnTo>
                  <a:lnTo>
                    <a:pt x="30" y="14"/>
                  </a:lnTo>
                  <a:lnTo>
                    <a:pt x="30" y="20"/>
                  </a:lnTo>
                  <a:lnTo>
                    <a:pt x="26" y="26"/>
                  </a:lnTo>
                  <a:lnTo>
                    <a:pt x="22" y="28"/>
                  </a:lnTo>
                  <a:lnTo>
                    <a:pt x="16" y="30"/>
                  </a:lnTo>
                  <a:lnTo>
                    <a:pt x="16" y="30"/>
                  </a:lnTo>
                  <a:lnTo>
                    <a:pt x="10" y="28"/>
                  </a:lnTo>
                  <a:lnTo>
                    <a:pt x="4" y="26"/>
                  </a:lnTo>
                  <a:lnTo>
                    <a:pt x="2" y="20"/>
                  </a:lnTo>
                  <a:lnTo>
                    <a:pt x="0" y="14"/>
                  </a:lnTo>
                  <a:lnTo>
                    <a:pt x="0" y="14"/>
                  </a:lnTo>
                  <a:lnTo>
                    <a:pt x="2" y="8"/>
                  </a:lnTo>
                  <a:lnTo>
                    <a:pt x="4" y="4"/>
                  </a:lnTo>
                  <a:lnTo>
                    <a:pt x="10" y="0"/>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64" name="Freeform 765"/>
            <p:cNvSpPr/>
            <p:nvPr/>
          </p:nvSpPr>
          <p:spPr bwMode="auto">
            <a:xfrm>
              <a:off x="5148213" y="3353544"/>
              <a:ext cx="47625" cy="47625"/>
            </a:xfrm>
            <a:custGeom>
              <a:avLst/>
              <a:gdLst>
                <a:gd name="T0" fmla="*/ 14 w 30"/>
                <a:gd name="T1" fmla="*/ 0 h 30"/>
                <a:gd name="T2" fmla="*/ 14 w 30"/>
                <a:gd name="T3" fmla="*/ 0 h 30"/>
                <a:gd name="T4" fmla="*/ 20 w 30"/>
                <a:gd name="T5" fmla="*/ 0 h 30"/>
                <a:gd name="T6" fmla="*/ 26 w 30"/>
                <a:gd name="T7" fmla="*/ 4 h 30"/>
                <a:gd name="T8" fmla="*/ 28 w 30"/>
                <a:gd name="T9" fmla="*/ 8 h 30"/>
                <a:gd name="T10" fmla="*/ 30 w 30"/>
                <a:gd name="T11" fmla="*/ 14 h 30"/>
                <a:gd name="T12" fmla="*/ 30 w 30"/>
                <a:gd name="T13" fmla="*/ 14 h 30"/>
                <a:gd name="T14" fmla="*/ 28 w 30"/>
                <a:gd name="T15" fmla="*/ 20 h 30"/>
                <a:gd name="T16" fmla="*/ 26 w 30"/>
                <a:gd name="T17" fmla="*/ 26 h 30"/>
                <a:gd name="T18" fmla="*/ 20 w 30"/>
                <a:gd name="T19" fmla="*/ 28 h 30"/>
                <a:gd name="T20" fmla="*/ 14 w 30"/>
                <a:gd name="T21" fmla="*/ 30 h 30"/>
                <a:gd name="T22" fmla="*/ 14 w 30"/>
                <a:gd name="T23" fmla="*/ 30 h 30"/>
                <a:gd name="T24" fmla="*/ 8 w 30"/>
                <a:gd name="T25" fmla="*/ 28 h 30"/>
                <a:gd name="T26" fmla="*/ 4 w 30"/>
                <a:gd name="T27" fmla="*/ 26 h 30"/>
                <a:gd name="T28" fmla="*/ 0 w 30"/>
                <a:gd name="T29" fmla="*/ 20 h 30"/>
                <a:gd name="T30" fmla="*/ 0 w 30"/>
                <a:gd name="T31" fmla="*/ 14 h 30"/>
                <a:gd name="T32" fmla="*/ 0 w 30"/>
                <a:gd name="T33" fmla="*/ 14 h 30"/>
                <a:gd name="T34" fmla="*/ 0 w 30"/>
                <a:gd name="T35" fmla="*/ 8 h 30"/>
                <a:gd name="T36" fmla="*/ 4 w 30"/>
                <a:gd name="T37" fmla="*/ 4 h 30"/>
                <a:gd name="T38" fmla="*/ 8 w 30"/>
                <a:gd name="T39" fmla="*/ 0 h 30"/>
                <a:gd name="T40" fmla="*/ 14 w 30"/>
                <a:gd name="T41" fmla="*/ 0 h 30"/>
                <a:gd name="T42" fmla="*/ 14 w 30"/>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4" y="0"/>
                  </a:moveTo>
                  <a:lnTo>
                    <a:pt x="14" y="0"/>
                  </a:lnTo>
                  <a:lnTo>
                    <a:pt x="20" y="0"/>
                  </a:lnTo>
                  <a:lnTo>
                    <a:pt x="26" y="4"/>
                  </a:lnTo>
                  <a:lnTo>
                    <a:pt x="28" y="8"/>
                  </a:lnTo>
                  <a:lnTo>
                    <a:pt x="30" y="14"/>
                  </a:lnTo>
                  <a:lnTo>
                    <a:pt x="30" y="14"/>
                  </a:lnTo>
                  <a:lnTo>
                    <a:pt x="28" y="20"/>
                  </a:lnTo>
                  <a:lnTo>
                    <a:pt x="26" y="26"/>
                  </a:lnTo>
                  <a:lnTo>
                    <a:pt x="20" y="28"/>
                  </a:lnTo>
                  <a:lnTo>
                    <a:pt x="14" y="30"/>
                  </a:lnTo>
                  <a:lnTo>
                    <a:pt x="14" y="30"/>
                  </a:lnTo>
                  <a:lnTo>
                    <a:pt x="8" y="28"/>
                  </a:lnTo>
                  <a:lnTo>
                    <a:pt x="4" y="26"/>
                  </a:lnTo>
                  <a:lnTo>
                    <a:pt x="0" y="20"/>
                  </a:lnTo>
                  <a:lnTo>
                    <a:pt x="0" y="14"/>
                  </a:lnTo>
                  <a:lnTo>
                    <a:pt x="0" y="14"/>
                  </a:lnTo>
                  <a:lnTo>
                    <a:pt x="0" y="8"/>
                  </a:lnTo>
                  <a:lnTo>
                    <a:pt x="4" y="4"/>
                  </a:lnTo>
                  <a:lnTo>
                    <a:pt x="8" y="0"/>
                  </a:lnTo>
                  <a:lnTo>
                    <a:pt x="14" y="0"/>
                  </a:lnTo>
                  <a:lnTo>
                    <a:pt x="14"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65" name="Freeform 766"/>
            <p:cNvSpPr/>
            <p:nvPr/>
          </p:nvSpPr>
          <p:spPr bwMode="auto">
            <a:xfrm>
              <a:off x="5148213" y="3286869"/>
              <a:ext cx="47625" cy="50800"/>
            </a:xfrm>
            <a:custGeom>
              <a:avLst/>
              <a:gdLst>
                <a:gd name="T0" fmla="*/ 14 w 30"/>
                <a:gd name="T1" fmla="*/ 0 h 32"/>
                <a:gd name="T2" fmla="*/ 14 w 30"/>
                <a:gd name="T3" fmla="*/ 0 h 32"/>
                <a:gd name="T4" fmla="*/ 20 w 30"/>
                <a:gd name="T5" fmla="*/ 2 h 32"/>
                <a:gd name="T6" fmla="*/ 26 w 30"/>
                <a:gd name="T7" fmla="*/ 6 h 32"/>
                <a:gd name="T8" fmla="*/ 28 w 30"/>
                <a:gd name="T9" fmla="*/ 10 h 32"/>
                <a:gd name="T10" fmla="*/ 30 w 30"/>
                <a:gd name="T11" fmla="*/ 16 h 32"/>
                <a:gd name="T12" fmla="*/ 30 w 30"/>
                <a:gd name="T13" fmla="*/ 16 h 32"/>
                <a:gd name="T14" fmla="*/ 28 w 30"/>
                <a:gd name="T15" fmla="*/ 22 h 32"/>
                <a:gd name="T16" fmla="*/ 26 w 30"/>
                <a:gd name="T17" fmla="*/ 26 h 32"/>
                <a:gd name="T18" fmla="*/ 20 w 30"/>
                <a:gd name="T19" fmla="*/ 30 h 32"/>
                <a:gd name="T20" fmla="*/ 14 w 30"/>
                <a:gd name="T21" fmla="*/ 32 h 32"/>
                <a:gd name="T22" fmla="*/ 14 w 30"/>
                <a:gd name="T23" fmla="*/ 32 h 32"/>
                <a:gd name="T24" fmla="*/ 8 w 30"/>
                <a:gd name="T25" fmla="*/ 30 h 32"/>
                <a:gd name="T26" fmla="*/ 4 w 30"/>
                <a:gd name="T27" fmla="*/ 26 h 32"/>
                <a:gd name="T28" fmla="*/ 0 w 30"/>
                <a:gd name="T29" fmla="*/ 22 h 32"/>
                <a:gd name="T30" fmla="*/ 0 w 30"/>
                <a:gd name="T31" fmla="*/ 16 h 32"/>
                <a:gd name="T32" fmla="*/ 0 w 30"/>
                <a:gd name="T33" fmla="*/ 16 h 32"/>
                <a:gd name="T34" fmla="*/ 0 w 30"/>
                <a:gd name="T35" fmla="*/ 10 h 32"/>
                <a:gd name="T36" fmla="*/ 4 w 30"/>
                <a:gd name="T37" fmla="*/ 6 h 32"/>
                <a:gd name="T38" fmla="*/ 8 w 30"/>
                <a:gd name="T39" fmla="*/ 2 h 32"/>
                <a:gd name="T40" fmla="*/ 14 w 30"/>
                <a:gd name="T41" fmla="*/ 0 h 32"/>
                <a:gd name="T42" fmla="*/ 14 w 30"/>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2">
                  <a:moveTo>
                    <a:pt x="14" y="0"/>
                  </a:moveTo>
                  <a:lnTo>
                    <a:pt x="14" y="0"/>
                  </a:lnTo>
                  <a:lnTo>
                    <a:pt x="20" y="2"/>
                  </a:lnTo>
                  <a:lnTo>
                    <a:pt x="26" y="6"/>
                  </a:lnTo>
                  <a:lnTo>
                    <a:pt x="28" y="10"/>
                  </a:lnTo>
                  <a:lnTo>
                    <a:pt x="30" y="16"/>
                  </a:lnTo>
                  <a:lnTo>
                    <a:pt x="30" y="16"/>
                  </a:lnTo>
                  <a:lnTo>
                    <a:pt x="28" y="22"/>
                  </a:lnTo>
                  <a:lnTo>
                    <a:pt x="26" y="26"/>
                  </a:lnTo>
                  <a:lnTo>
                    <a:pt x="20" y="30"/>
                  </a:lnTo>
                  <a:lnTo>
                    <a:pt x="14" y="32"/>
                  </a:lnTo>
                  <a:lnTo>
                    <a:pt x="14" y="32"/>
                  </a:lnTo>
                  <a:lnTo>
                    <a:pt x="8" y="30"/>
                  </a:lnTo>
                  <a:lnTo>
                    <a:pt x="4" y="26"/>
                  </a:lnTo>
                  <a:lnTo>
                    <a:pt x="0" y="22"/>
                  </a:lnTo>
                  <a:lnTo>
                    <a:pt x="0" y="16"/>
                  </a:lnTo>
                  <a:lnTo>
                    <a:pt x="0" y="16"/>
                  </a:lnTo>
                  <a:lnTo>
                    <a:pt x="0" y="10"/>
                  </a:lnTo>
                  <a:lnTo>
                    <a:pt x="4" y="6"/>
                  </a:lnTo>
                  <a:lnTo>
                    <a:pt x="8" y="2"/>
                  </a:lnTo>
                  <a:lnTo>
                    <a:pt x="14" y="0"/>
                  </a:lnTo>
                  <a:lnTo>
                    <a:pt x="14"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66" name="Freeform 767"/>
            <p:cNvSpPr/>
            <p:nvPr/>
          </p:nvSpPr>
          <p:spPr bwMode="auto">
            <a:xfrm>
              <a:off x="5148213" y="3223369"/>
              <a:ext cx="47625" cy="47625"/>
            </a:xfrm>
            <a:custGeom>
              <a:avLst/>
              <a:gdLst>
                <a:gd name="T0" fmla="*/ 14 w 30"/>
                <a:gd name="T1" fmla="*/ 0 h 30"/>
                <a:gd name="T2" fmla="*/ 14 w 30"/>
                <a:gd name="T3" fmla="*/ 0 h 30"/>
                <a:gd name="T4" fmla="*/ 20 w 30"/>
                <a:gd name="T5" fmla="*/ 2 h 30"/>
                <a:gd name="T6" fmla="*/ 26 w 30"/>
                <a:gd name="T7" fmla="*/ 4 h 30"/>
                <a:gd name="T8" fmla="*/ 28 w 30"/>
                <a:gd name="T9" fmla="*/ 10 h 30"/>
                <a:gd name="T10" fmla="*/ 30 w 30"/>
                <a:gd name="T11" fmla="*/ 16 h 30"/>
                <a:gd name="T12" fmla="*/ 30 w 30"/>
                <a:gd name="T13" fmla="*/ 16 h 30"/>
                <a:gd name="T14" fmla="*/ 28 w 30"/>
                <a:gd name="T15" fmla="*/ 22 h 30"/>
                <a:gd name="T16" fmla="*/ 26 w 30"/>
                <a:gd name="T17" fmla="*/ 26 h 30"/>
                <a:gd name="T18" fmla="*/ 20 w 30"/>
                <a:gd name="T19" fmla="*/ 30 h 30"/>
                <a:gd name="T20" fmla="*/ 14 w 30"/>
                <a:gd name="T21" fmla="*/ 30 h 30"/>
                <a:gd name="T22" fmla="*/ 14 w 30"/>
                <a:gd name="T23" fmla="*/ 30 h 30"/>
                <a:gd name="T24" fmla="*/ 8 w 30"/>
                <a:gd name="T25" fmla="*/ 30 h 30"/>
                <a:gd name="T26" fmla="*/ 4 w 30"/>
                <a:gd name="T27" fmla="*/ 26 h 30"/>
                <a:gd name="T28" fmla="*/ 0 w 30"/>
                <a:gd name="T29" fmla="*/ 22 h 30"/>
                <a:gd name="T30" fmla="*/ 0 w 30"/>
                <a:gd name="T31" fmla="*/ 16 h 30"/>
                <a:gd name="T32" fmla="*/ 0 w 30"/>
                <a:gd name="T33" fmla="*/ 16 h 30"/>
                <a:gd name="T34" fmla="*/ 0 w 30"/>
                <a:gd name="T35" fmla="*/ 10 h 30"/>
                <a:gd name="T36" fmla="*/ 4 w 30"/>
                <a:gd name="T37" fmla="*/ 4 h 30"/>
                <a:gd name="T38" fmla="*/ 8 w 30"/>
                <a:gd name="T39" fmla="*/ 2 h 30"/>
                <a:gd name="T40" fmla="*/ 14 w 30"/>
                <a:gd name="T41" fmla="*/ 0 h 30"/>
                <a:gd name="T42" fmla="*/ 14 w 30"/>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4" y="0"/>
                  </a:moveTo>
                  <a:lnTo>
                    <a:pt x="14" y="0"/>
                  </a:lnTo>
                  <a:lnTo>
                    <a:pt x="20" y="2"/>
                  </a:lnTo>
                  <a:lnTo>
                    <a:pt x="26" y="4"/>
                  </a:lnTo>
                  <a:lnTo>
                    <a:pt x="28" y="10"/>
                  </a:lnTo>
                  <a:lnTo>
                    <a:pt x="30" y="16"/>
                  </a:lnTo>
                  <a:lnTo>
                    <a:pt x="30" y="16"/>
                  </a:lnTo>
                  <a:lnTo>
                    <a:pt x="28" y="22"/>
                  </a:lnTo>
                  <a:lnTo>
                    <a:pt x="26" y="26"/>
                  </a:lnTo>
                  <a:lnTo>
                    <a:pt x="20" y="30"/>
                  </a:lnTo>
                  <a:lnTo>
                    <a:pt x="14" y="30"/>
                  </a:lnTo>
                  <a:lnTo>
                    <a:pt x="14" y="30"/>
                  </a:lnTo>
                  <a:lnTo>
                    <a:pt x="8" y="30"/>
                  </a:lnTo>
                  <a:lnTo>
                    <a:pt x="4" y="26"/>
                  </a:lnTo>
                  <a:lnTo>
                    <a:pt x="0" y="22"/>
                  </a:lnTo>
                  <a:lnTo>
                    <a:pt x="0" y="16"/>
                  </a:lnTo>
                  <a:lnTo>
                    <a:pt x="0" y="16"/>
                  </a:lnTo>
                  <a:lnTo>
                    <a:pt x="0" y="10"/>
                  </a:lnTo>
                  <a:lnTo>
                    <a:pt x="4" y="4"/>
                  </a:lnTo>
                  <a:lnTo>
                    <a:pt x="8" y="2"/>
                  </a:lnTo>
                  <a:lnTo>
                    <a:pt x="14" y="0"/>
                  </a:lnTo>
                  <a:lnTo>
                    <a:pt x="14"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67" name="Freeform 768"/>
            <p:cNvSpPr/>
            <p:nvPr/>
          </p:nvSpPr>
          <p:spPr bwMode="auto">
            <a:xfrm>
              <a:off x="5148213" y="3159869"/>
              <a:ext cx="47625" cy="47625"/>
            </a:xfrm>
            <a:custGeom>
              <a:avLst/>
              <a:gdLst>
                <a:gd name="T0" fmla="*/ 14 w 30"/>
                <a:gd name="T1" fmla="*/ 0 h 30"/>
                <a:gd name="T2" fmla="*/ 14 w 30"/>
                <a:gd name="T3" fmla="*/ 0 h 30"/>
                <a:gd name="T4" fmla="*/ 20 w 30"/>
                <a:gd name="T5" fmla="*/ 2 h 30"/>
                <a:gd name="T6" fmla="*/ 26 w 30"/>
                <a:gd name="T7" fmla="*/ 4 h 30"/>
                <a:gd name="T8" fmla="*/ 28 w 30"/>
                <a:gd name="T9" fmla="*/ 10 h 30"/>
                <a:gd name="T10" fmla="*/ 30 w 30"/>
                <a:gd name="T11" fmla="*/ 16 h 30"/>
                <a:gd name="T12" fmla="*/ 30 w 30"/>
                <a:gd name="T13" fmla="*/ 16 h 30"/>
                <a:gd name="T14" fmla="*/ 28 w 30"/>
                <a:gd name="T15" fmla="*/ 20 h 30"/>
                <a:gd name="T16" fmla="*/ 26 w 30"/>
                <a:gd name="T17" fmla="*/ 26 h 30"/>
                <a:gd name="T18" fmla="*/ 20 w 30"/>
                <a:gd name="T19" fmla="*/ 30 h 30"/>
                <a:gd name="T20" fmla="*/ 14 w 30"/>
                <a:gd name="T21" fmla="*/ 30 h 30"/>
                <a:gd name="T22" fmla="*/ 14 w 30"/>
                <a:gd name="T23" fmla="*/ 30 h 30"/>
                <a:gd name="T24" fmla="*/ 8 w 30"/>
                <a:gd name="T25" fmla="*/ 30 h 30"/>
                <a:gd name="T26" fmla="*/ 4 w 30"/>
                <a:gd name="T27" fmla="*/ 26 h 30"/>
                <a:gd name="T28" fmla="*/ 0 w 30"/>
                <a:gd name="T29" fmla="*/ 20 h 30"/>
                <a:gd name="T30" fmla="*/ 0 w 30"/>
                <a:gd name="T31" fmla="*/ 16 h 30"/>
                <a:gd name="T32" fmla="*/ 0 w 30"/>
                <a:gd name="T33" fmla="*/ 16 h 30"/>
                <a:gd name="T34" fmla="*/ 0 w 30"/>
                <a:gd name="T35" fmla="*/ 10 h 30"/>
                <a:gd name="T36" fmla="*/ 4 w 30"/>
                <a:gd name="T37" fmla="*/ 4 h 30"/>
                <a:gd name="T38" fmla="*/ 8 w 30"/>
                <a:gd name="T39" fmla="*/ 2 h 30"/>
                <a:gd name="T40" fmla="*/ 14 w 30"/>
                <a:gd name="T41" fmla="*/ 0 h 30"/>
                <a:gd name="T42" fmla="*/ 14 w 30"/>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4" y="0"/>
                  </a:moveTo>
                  <a:lnTo>
                    <a:pt x="14" y="0"/>
                  </a:lnTo>
                  <a:lnTo>
                    <a:pt x="20" y="2"/>
                  </a:lnTo>
                  <a:lnTo>
                    <a:pt x="26" y="4"/>
                  </a:lnTo>
                  <a:lnTo>
                    <a:pt x="28" y="10"/>
                  </a:lnTo>
                  <a:lnTo>
                    <a:pt x="30" y="16"/>
                  </a:lnTo>
                  <a:lnTo>
                    <a:pt x="30" y="16"/>
                  </a:lnTo>
                  <a:lnTo>
                    <a:pt x="28" y="20"/>
                  </a:lnTo>
                  <a:lnTo>
                    <a:pt x="26" y="26"/>
                  </a:lnTo>
                  <a:lnTo>
                    <a:pt x="20" y="30"/>
                  </a:lnTo>
                  <a:lnTo>
                    <a:pt x="14" y="30"/>
                  </a:lnTo>
                  <a:lnTo>
                    <a:pt x="14" y="30"/>
                  </a:lnTo>
                  <a:lnTo>
                    <a:pt x="8" y="30"/>
                  </a:lnTo>
                  <a:lnTo>
                    <a:pt x="4" y="26"/>
                  </a:lnTo>
                  <a:lnTo>
                    <a:pt x="0" y="20"/>
                  </a:lnTo>
                  <a:lnTo>
                    <a:pt x="0" y="16"/>
                  </a:lnTo>
                  <a:lnTo>
                    <a:pt x="0" y="16"/>
                  </a:lnTo>
                  <a:lnTo>
                    <a:pt x="0" y="10"/>
                  </a:lnTo>
                  <a:lnTo>
                    <a:pt x="4" y="4"/>
                  </a:lnTo>
                  <a:lnTo>
                    <a:pt x="8" y="2"/>
                  </a:lnTo>
                  <a:lnTo>
                    <a:pt x="14" y="0"/>
                  </a:lnTo>
                  <a:lnTo>
                    <a:pt x="14"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68" name="Freeform 769"/>
            <p:cNvSpPr/>
            <p:nvPr/>
          </p:nvSpPr>
          <p:spPr bwMode="auto">
            <a:xfrm>
              <a:off x="5148213" y="3096369"/>
              <a:ext cx="47625" cy="47625"/>
            </a:xfrm>
            <a:custGeom>
              <a:avLst/>
              <a:gdLst>
                <a:gd name="T0" fmla="*/ 14 w 30"/>
                <a:gd name="T1" fmla="*/ 0 h 30"/>
                <a:gd name="T2" fmla="*/ 14 w 30"/>
                <a:gd name="T3" fmla="*/ 0 h 30"/>
                <a:gd name="T4" fmla="*/ 20 w 30"/>
                <a:gd name="T5" fmla="*/ 0 h 30"/>
                <a:gd name="T6" fmla="*/ 26 w 30"/>
                <a:gd name="T7" fmla="*/ 4 h 30"/>
                <a:gd name="T8" fmla="*/ 28 w 30"/>
                <a:gd name="T9" fmla="*/ 8 h 30"/>
                <a:gd name="T10" fmla="*/ 30 w 30"/>
                <a:gd name="T11" fmla="*/ 14 h 30"/>
                <a:gd name="T12" fmla="*/ 30 w 30"/>
                <a:gd name="T13" fmla="*/ 14 h 30"/>
                <a:gd name="T14" fmla="*/ 28 w 30"/>
                <a:gd name="T15" fmla="*/ 20 h 30"/>
                <a:gd name="T16" fmla="*/ 26 w 30"/>
                <a:gd name="T17" fmla="*/ 26 h 30"/>
                <a:gd name="T18" fmla="*/ 20 w 30"/>
                <a:gd name="T19" fmla="*/ 28 h 30"/>
                <a:gd name="T20" fmla="*/ 14 w 30"/>
                <a:gd name="T21" fmla="*/ 30 h 30"/>
                <a:gd name="T22" fmla="*/ 14 w 30"/>
                <a:gd name="T23" fmla="*/ 30 h 30"/>
                <a:gd name="T24" fmla="*/ 8 w 30"/>
                <a:gd name="T25" fmla="*/ 28 h 30"/>
                <a:gd name="T26" fmla="*/ 4 w 30"/>
                <a:gd name="T27" fmla="*/ 26 h 30"/>
                <a:gd name="T28" fmla="*/ 0 w 30"/>
                <a:gd name="T29" fmla="*/ 20 h 30"/>
                <a:gd name="T30" fmla="*/ 0 w 30"/>
                <a:gd name="T31" fmla="*/ 14 h 30"/>
                <a:gd name="T32" fmla="*/ 0 w 30"/>
                <a:gd name="T33" fmla="*/ 14 h 30"/>
                <a:gd name="T34" fmla="*/ 0 w 30"/>
                <a:gd name="T35" fmla="*/ 8 h 30"/>
                <a:gd name="T36" fmla="*/ 4 w 30"/>
                <a:gd name="T37" fmla="*/ 4 h 30"/>
                <a:gd name="T38" fmla="*/ 8 w 30"/>
                <a:gd name="T39" fmla="*/ 0 h 30"/>
                <a:gd name="T40" fmla="*/ 14 w 30"/>
                <a:gd name="T41" fmla="*/ 0 h 30"/>
                <a:gd name="T42" fmla="*/ 14 w 30"/>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4" y="0"/>
                  </a:moveTo>
                  <a:lnTo>
                    <a:pt x="14" y="0"/>
                  </a:lnTo>
                  <a:lnTo>
                    <a:pt x="20" y="0"/>
                  </a:lnTo>
                  <a:lnTo>
                    <a:pt x="26" y="4"/>
                  </a:lnTo>
                  <a:lnTo>
                    <a:pt x="28" y="8"/>
                  </a:lnTo>
                  <a:lnTo>
                    <a:pt x="30" y="14"/>
                  </a:lnTo>
                  <a:lnTo>
                    <a:pt x="30" y="14"/>
                  </a:lnTo>
                  <a:lnTo>
                    <a:pt x="28" y="20"/>
                  </a:lnTo>
                  <a:lnTo>
                    <a:pt x="26" y="26"/>
                  </a:lnTo>
                  <a:lnTo>
                    <a:pt x="20" y="28"/>
                  </a:lnTo>
                  <a:lnTo>
                    <a:pt x="14" y="30"/>
                  </a:lnTo>
                  <a:lnTo>
                    <a:pt x="14" y="30"/>
                  </a:lnTo>
                  <a:lnTo>
                    <a:pt x="8" y="28"/>
                  </a:lnTo>
                  <a:lnTo>
                    <a:pt x="4" y="26"/>
                  </a:lnTo>
                  <a:lnTo>
                    <a:pt x="0" y="20"/>
                  </a:lnTo>
                  <a:lnTo>
                    <a:pt x="0" y="14"/>
                  </a:lnTo>
                  <a:lnTo>
                    <a:pt x="0" y="14"/>
                  </a:lnTo>
                  <a:lnTo>
                    <a:pt x="0" y="8"/>
                  </a:lnTo>
                  <a:lnTo>
                    <a:pt x="4" y="4"/>
                  </a:lnTo>
                  <a:lnTo>
                    <a:pt x="8" y="0"/>
                  </a:lnTo>
                  <a:lnTo>
                    <a:pt x="14" y="0"/>
                  </a:lnTo>
                  <a:lnTo>
                    <a:pt x="14"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69" name="Freeform 770"/>
            <p:cNvSpPr/>
            <p:nvPr/>
          </p:nvSpPr>
          <p:spPr bwMode="auto">
            <a:xfrm>
              <a:off x="5148213" y="3029694"/>
              <a:ext cx="47625" cy="50800"/>
            </a:xfrm>
            <a:custGeom>
              <a:avLst/>
              <a:gdLst>
                <a:gd name="T0" fmla="*/ 14 w 30"/>
                <a:gd name="T1" fmla="*/ 0 h 32"/>
                <a:gd name="T2" fmla="*/ 14 w 30"/>
                <a:gd name="T3" fmla="*/ 0 h 32"/>
                <a:gd name="T4" fmla="*/ 20 w 30"/>
                <a:gd name="T5" fmla="*/ 2 h 32"/>
                <a:gd name="T6" fmla="*/ 26 w 30"/>
                <a:gd name="T7" fmla="*/ 6 h 32"/>
                <a:gd name="T8" fmla="*/ 28 w 30"/>
                <a:gd name="T9" fmla="*/ 10 h 32"/>
                <a:gd name="T10" fmla="*/ 30 w 30"/>
                <a:gd name="T11" fmla="*/ 16 h 32"/>
                <a:gd name="T12" fmla="*/ 30 w 30"/>
                <a:gd name="T13" fmla="*/ 16 h 32"/>
                <a:gd name="T14" fmla="*/ 28 w 30"/>
                <a:gd name="T15" fmla="*/ 22 h 32"/>
                <a:gd name="T16" fmla="*/ 26 w 30"/>
                <a:gd name="T17" fmla="*/ 26 h 32"/>
                <a:gd name="T18" fmla="*/ 20 w 30"/>
                <a:gd name="T19" fmla="*/ 30 h 32"/>
                <a:gd name="T20" fmla="*/ 14 w 30"/>
                <a:gd name="T21" fmla="*/ 32 h 32"/>
                <a:gd name="T22" fmla="*/ 14 w 30"/>
                <a:gd name="T23" fmla="*/ 32 h 32"/>
                <a:gd name="T24" fmla="*/ 8 w 30"/>
                <a:gd name="T25" fmla="*/ 30 h 32"/>
                <a:gd name="T26" fmla="*/ 4 w 30"/>
                <a:gd name="T27" fmla="*/ 26 h 32"/>
                <a:gd name="T28" fmla="*/ 0 w 30"/>
                <a:gd name="T29" fmla="*/ 22 h 32"/>
                <a:gd name="T30" fmla="*/ 0 w 30"/>
                <a:gd name="T31" fmla="*/ 16 h 32"/>
                <a:gd name="T32" fmla="*/ 0 w 30"/>
                <a:gd name="T33" fmla="*/ 16 h 32"/>
                <a:gd name="T34" fmla="*/ 0 w 30"/>
                <a:gd name="T35" fmla="*/ 10 h 32"/>
                <a:gd name="T36" fmla="*/ 4 w 30"/>
                <a:gd name="T37" fmla="*/ 6 h 32"/>
                <a:gd name="T38" fmla="*/ 8 w 30"/>
                <a:gd name="T39" fmla="*/ 2 h 32"/>
                <a:gd name="T40" fmla="*/ 14 w 30"/>
                <a:gd name="T41" fmla="*/ 0 h 32"/>
                <a:gd name="T42" fmla="*/ 14 w 30"/>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2">
                  <a:moveTo>
                    <a:pt x="14" y="0"/>
                  </a:moveTo>
                  <a:lnTo>
                    <a:pt x="14" y="0"/>
                  </a:lnTo>
                  <a:lnTo>
                    <a:pt x="20" y="2"/>
                  </a:lnTo>
                  <a:lnTo>
                    <a:pt x="26" y="6"/>
                  </a:lnTo>
                  <a:lnTo>
                    <a:pt x="28" y="10"/>
                  </a:lnTo>
                  <a:lnTo>
                    <a:pt x="30" y="16"/>
                  </a:lnTo>
                  <a:lnTo>
                    <a:pt x="30" y="16"/>
                  </a:lnTo>
                  <a:lnTo>
                    <a:pt x="28" y="22"/>
                  </a:lnTo>
                  <a:lnTo>
                    <a:pt x="26" y="26"/>
                  </a:lnTo>
                  <a:lnTo>
                    <a:pt x="20" y="30"/>
                  </a:lnTo>
                  <a:lnTo>
                    <a:pt x="14" y="32"/>
                  </a:lnTo>
                  <a:lnTo>
                    <a:pt x="14" y="32"/>
                  </a:lnTo>
                  <a:lnTo>
                    <a:pt x="8" y="30"/>
                  </a:lnTo>
                  <a:lnTo>
                    <a:pt x="4" y="26"/>
                  </a:lnTo>
                  <a:lnTo>
                    <a:pt x="0" y="22"/>
                  </a:lnTo>
                  <a:lnTo>
                    <a:pt x="0" y="16"/>
                  </a:lnTo>
                  <a:lnTo>
                    <a:pt x="0" y="16"/>
                  </a:lnTo>
                  <a:lnTo>
                    <a:pt x="0" y="10"/>
                  </a:lnTo>
                  <a:lnTo>
                    <a:pt x="4" y="6"/>
                  </a:lnTo>
                  <a:lnTo>
                    <a:pt x="8" y="2"/>
                  </a:lnTo>
                  <a:lnTo>
                    <a:pt x="14" y="0"/>
                  </a:lnTo>
                  <a:lnTo>
                    <a:pt x="14"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70" name="Freeform 771"/>
            <p:cNvSpPr/>
            <p:nvPr/>
          </p:nvSpPr>
          <p:spPr bwMode="auto">
            <a:xfrm>
              <a:off x="5148213" y="2966194"/>
              <a:ext cx="47625" cy="47625"/>
            </a:xfrm>
            <a:custGeom>
              <a:avLst/>
              <a:gdLst>
                <a:gd name="T0" fmla="*/ 14 w 30"/>
                <a:gd name="T1" fmla="*/ 0 h 30"/>
                <a:gd name="T2" fmla="*/ 14 w 30"/>
                <a:gd name="T3" fmla="*/ 0 h 30"/>
                <a:gd name="T4" fmla="*/ 20 w 30"/>
                <a:gd name="T5" fmla="*/ 2 h 30"/>
                <a:gd name="T6" fmla="*/ 26 w 30"/>
                <a:gd name="T7" fmla="*/ 4 h 30"/>
                <a:gd name="T8" fmla="*/ 28 w 30"/>
                <a:gd name="T9" fmla="*/ 10 h 30"/>
                <a:gd name="T10" fmla="*/ 30 w 30"/>
                <a:gd name="T11" fmla="*/ 16 h 30"/>
                <a:gd name="T12" fmla="*/ 30 w 30"/>
                <a:gd name="T13" fmla="*/ 16 h 30"/>
                <a:gd name="T14" fmla="*/ 28 w 30"/>
                <a:gd name="T15" fmla="*/ 22 h 30"/>
                <a:gd name="T16" fmla="*/ 26 w 30"/>
                <a:gd name="T17" fmla="*/ 26 h 30"/>
                <a:gd name="T18" fmla="*/ 20 w 30"/>
                <a:gd name="T19" fmla="*/ 30 h 30"/>
                <a:gd name="T20" fmla="*/ 14 w 30"/>
                <a:gd name="T21" fmla="*/ 30 h 30"/>
                <a:gd name="T22" fmla="*/ 14 w 30"/>
                <a:gd name="T23" fmla="*/ 30 h 30"/>
                <a:gd name="T24" fmla="*/ 8 w 30"/>
                <a:gd name="T25" fmla="*/ 30 h 30"/>
                <a:gd name="T26" fmla="*/ 4 w 30"/>
                <a:gd name="T27" fmla="*/ 26 h 30"/>
                <a:gd name="T28" fmla="*/ 0 w 30"/>
                <a:gd name="T29" fmla="*/ 22 h 30"/>
                <a:gd name="T30" fmla="*/ 0 w 30"/>
                <a:gd name="T31" fmla="*/ 16 h 30"/>
                <a:gd name="T32" fmla="*/ 0 w 30"/>
                <a:gd name="T33" fmla="*/ 16 h 30"/>
                <a:gd name="T34" fmla="*/ 0 w 30"/>
                <a:gd name="T35" fmla="*/ 10 h 30"/>
                <a:gd name="T36" fmla="*/ 4 w 30"/>
                <a:gd name="T37" fmla="*/ 4 h 30"/>
                <a:gd name="T38" fmla="*/ 8 w 30"/>
                <a:gd name="T39" fmla="*/ 2 h 30"/>
                <a:gd name="T40" fmla="*/ 14 w 30"/>
                <a:gd name="T41" fmla="*/ 0 h 30"/>
                <a:gd name="T42" fmla="*/ 14 w 30"/>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4" y="0"/>
                  </a:moveTo>
                  <a:lnTo>
                    <a:pt x="14" y="0"/>
                  </a:lnTo>
                  <a:lnTo>
                    <a:pt x="20" y="2"/>
                  </a:lnTo>
                  <a:lnTo>
                    <a:pt x="26" y="4"/>
                  </a:lnTo>
                  <a:lnTo>
                    <a:pt x="28" y="10"/>
                  </a:lnTo>
                  <a:lnTo>
                    <a:pt x="30" y="16"/>
                  </a:lnTo>
                  <a:lnTo>
                    <a:pt x="30" y="16"/>
                  </a:lnTo>
                  <a:lnTo>
                    <a:pt x="28" y="22"/>
                  </a:lnTo>
                  <a:lnTo>
                    <a:pt x="26" y="26"/>
                  </a:lnTo>
                  <a:lnTo>
                    <a:pt x="20" y="30"/>
                  </a:lnTo>
                  <a:lnTo>
                    <a:pt x="14" y="30"/>
                  </a:lnTo>
                  <a:lnTo>
                    <a:pt x="14" y="30"/>
                  </a:lnTo>
                  <a:lnTo>
                    <a:pt x="8" y="30"/>
                  </a:lnTo>
                  <a:lnTo>
                    <a:pt x="4" y="26"/>
                  </a:lnTo>
                  <a:lnTo>
                    <a:pt x="0" y="22"/>
                  </a:lnTo>
                  <a:lnTo>
                    <a:pt x="0" y="16"/>
                  </a:lnTo>
                  <a:lnTo>
                    <a:pt x="0" y="16"/>
                  </a:lnTo>
                  <a:lnTo>
                    <a:pt x="0" y="10"/>
                  </a:lnTo>
                  <a:lnTo>
                    <a:pt x="4" y="4"/>
                  </a:lnTo>
                  <a:lnTo>
                    <a:pt x="8" y="2"/>
                  </a:lnTo>
                  <a:lnTo>
                    <a:pt x="14" y="0"/>
                  </a:lnTo>
                  <a:lnTo>
                    <a:pt x="14"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71" name="Freeform 772"/>
            <p:cNvSpPr/>
            <p:nvPr/>
          </p:nvSpPr>
          <p:spPr bwMode="auto">
            <a:xfrm>
              <a:off x="5148213" y="2902694"/>
              <a:ext cx="47625" cy="47625"/>
            </a:xfrm>
            <a:custGeom>
              <a:avLst/>
              <a:gdLst>
                <a:gd name="T0" fmla="*/ 14 w 30"/>
                <a:gd name="T1" fmla="*/ 0 h 30"/>
                <a:gd name="T2" fmla="*/ 14 w 30"/>
                <a:gd name="T3" fmla="*/ 0 h 30"/>
                <a:gd name="T4" fmla="*/ 20 w 30"/>
                <a:gd name="T5" fmla="*/ 2 h 30"/>
                <a:gd name="T6" fmla="*/ 26 w 30"/>
                <a:gd name="T7" fmla="*/ 4 h 30"/>
                <a:gd name="T8" fmla="*/ 28 w 30"/>
                <a:gd name="T9" fmla="*/ 10 h 30"/>
                <a:gd name="T10" fmla="*/ 30 w 30"/>
                <a:gd name="T11" fmla="*/ 16 h 30"/>
                <a:gd name="T12" fmla="*/ 30 w 30"/>
                <a:gd name="T13" fmla="*/ 16 h 30"/>
                <a:gd name="T14" fmla="*/ 28 w 30"/>
                <a:gd name="T15" fmla="*/ 20 h 30"/>
                <a:gd name="T16" fmla="*/ 26 w 30"/>
                <a:gd name="T17" fmla="*/ 26 h 30"/>
                <a:gd name="T18" fmla="*/ 20 w 30"/>
                <a:gd name="T19" fmla="*/ 30 h 30"/>
                <a:gd name="T20" fmla="*/ 14 w 30"/>
                <a:gd name="T21" fmla="*/ 30 h 30"/>
                <a:gd name="T22" fmla="*/ 14 w 30"/>
                <a:gd name="T23" fmla="*/ 30 h 30"/>
                <a:gd name="T24" fmla="*/ 8 w 30"/>
                <a:gd name="T25" fmla="*/ 30 h 30"/>
                <a:gd name="T26" fmla="*/ 4 w 30"/>
                <a:gd name="T27" fmla="*/ 26 h 30"/>
                <a:gd name="T28" fmla="*/ 0 w 30"/>
                <a:gd name="T29" fmla="*/ 20 h 30"/>
                <a:gd name="T30" fmla="*/ 0 w 30"/>
                <a:gd name="T31" fmla="*/ 16 h 30"/>
                <a:gd name="T32" fmla="*/ 0 w 30"/>
                <a:gd name="T33" fmla="*/ 16 h 30"/>
                <a:gd name="T34" fmla="*/ 0 w 30"/>
                <a:gd name="T35" fmla="*/ 10 h 30"/>
                <a:gd name="T36" fmla="*/ 4 w 30"/>
                <a:gd name="T37" fmla="*/ 4 h 30"/>
                <a:gd name="T38" fmla="*/ 8 w 30"/>
                <a:gd name="T39" fmla="*/ 2 h 30"/>
                <a:gd name="T40" fmla="*/ 14 w 30"/>
                <a:gd name="T41" fmla="*/ 0 h 30"/>
                <a:gd name="T42" fmla="*/ 14 w 30"/>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4" y="0"/>
                  </a:moveTo>
                  <a:lnTo>
                    <a:pt x="14" y="0"/>
                  </a:lnTo>
                  <a:lnTo>
                    <a:pt x="20" y="2"/>
                  </a:lnTo>
                  <a:lnTo>
                    <a:pt x="26" y="4"/>
                  </a:lnTo>
                  <a:lnTo>
                    <a:pt x="28" y="10"/>
                  </a:lnTo>
                  <a:lnTo>
                    <a:pt x="30" y="16"/>
                  </a:lnTo>
                  <a:lnTo>
                    <a:pt x="30" y="16"/>
                  </a:lnTo>
                  <a:lnTo>
                    <a:pt x="28" y="20"/>
                  </a:lnTo>
                  <a:lnTo>
                    <a:pt x="26" y="26"/>
                  </a:lnTo>
                  <a:lnTo>
                    <a:pt x="20" y="30"/>
                  </a:lnTo>
                  <a:lnTo>
                    <a:pt x="14" y="30"/>
                  </a:lnTo>
                  <a:lnTo>
                    <a:pt x="14" y="30"/>
                  </a:lnTo>
                  <a:lnTo>
                    <a:pt x="8" y="30"/>
                  </a:lnTo>
                  <a:lnTo>
                    <a:pt x="4" y="26"/>
                  </a:lnTo>
                  <a:lnTo>
                    <a:pt x="0" y="20"/>
                  </a:lnTo>
                  <a:lnTo>
                    <a:pt x="0" y="16"/>
                  </a:lnTo>
                  <a:lnTo>
                    <a:pt x="0" y="16"/>
                  </a:lnTo>
                  <a:lnTo>
                    <a:pt x="0" y="10"/>
                  </a:lnTo>
                  <a:lnTo>
                    <a:pt x="4" y="4"/>
                  </a:lnTo>
                  <a:lnTo>
                    <a:pt x="8" y="2"/>
                  </a:lnTo>
                  <a:lnTo>
                    <a:pt x="14" y="0"/>
                  </a:lnTo>
                  <a:lnTo>
                    <a:pt x="14"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72" name="Freeform 773"/>
            <p:cNvSpPr/>
            <p:nvPr/>
          </p:nvSpPr>
          <p:spPr bwMode="auto">
            <a:xfrm>
              <a:off x="5148213" y="2839194"/>
              <a:ext cx="47625" cy="47625"/>
            </a:xfrm>
            <a:custGeom>
              <a:avLst/>
              <a:gdLst>
                <a:gd name="T0" fmla="*/ 14 w 30"/>
                <a:gd name="T1" fmla="*/ 0 h 30"/>
                <a:gd name="T2" fmla="*/ 14 w 30"/>
                <a:gd name="T3" fmla="*/ 0 h 30"/>
                <a:gd name="T4" fmla="*/ 20 w 30"/>
                <a:gd name="T5" fmla="*/ 0 h 30"/>
                <a:gd name="T6" fmla="*/ 26 w 30"/>
                <a:gd name="T7" fmla="*/ 4 h 30"/>
                <a:gd name="T8" fmla="*/ 28 w 30"/>
                <a:gd name="T9" fmla="*/ 8 h 30"/>
                <a:gd name="T10" fmla="*/ 30 w 30"/>
                <a:gd name="T11" fmla="*/ 14 h 30"/>
                <a:gd name="T12" fmla="*/ 30 w 30"/>
                <a:gd name="T13" fmla="*/ 14 h 30"/>
                <a:gd name="T14" fmla="*/ 28 w 30"/>
                <a:gd name="T15" fmla="*/ 20 h 30"/>
                <a:gd name="T16" fmla="*/ 26 w 30"/>
                <a:gd name="T17" fmla="*/ 26 h 30"/>
                <a:gd name="T18" fmla="*/ 20 w 30"/>
                <a:gd name="T19" fmla="*/ 28 h 30"/>
                <a:gd name="T20" fmla="*/ 14 w 30"/>
                <a:gd name="T21" fmla="*/ 30 h 30"/>
                <a:gd name="T22" fmla="*/ 14 w 30"/>
                <a:gd name="T23" fmla="*/ 30 h 30"/>
                <a:gd name="T24" fmla="*/ 8 w 30"/>
                <a:gd name="T25" fmla="*/ 28 h 30"/>
                <a:gd name="T26" fmla="*/ 4 w 30"/>
                <a:gd name="T27" fmla="*/ 26 h 30"/>
                <a:gd name="T28" fmla="*/ 0 w 30"/>
                <a:gd name="T29" fmla="*/ 20 h 30"/>
                <a:gd name="T30" fmla="*/ 0 w 30"/>
                <a:gd name="T31" fmla="*/ 14 h 30"/>
                <a:gd name="T32" fmla="*/ 0 w 30"/>
                <a:gd name="T33" fmla="*/ 14 h 30"/>
                <a:gd name="T34" fmla="*/ 0 w 30"/>
                <a:gd name="T35" fmla="*/ 8 h 30"/>
                <a:gd name="T36" fmla="*/ 4 w 30"/>
                <a:gd name="T37" fmla="*/ 4 h 30"/>
                <a:gd name="T38" fmla="*/ 8 w 30"/>
                <a:gd name="T39" fmla="*/ 0 h 30"/>
                <a:gd name="T40" fmla="*/ 14 w 30"/>
                <a:gd name="T41" fmla="*/ 0 h 30"/>
                <a:gd name="T42" fmla="*/ 14 w 30"/>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4" y="0"/>
                  </a:moveTo>
                  <a:lnTo>
                    <a:pt x="14" y="0"/>
                  </a:lnTo>
                  <a:lnTo>
                    <a:pt x="20" y="0"/>
                  </a:lnTo>
                  <a:lnTo>
                    <a:pt x="26" y="4"/>
                  </a:lnTo>
                  <a:lnTo>
                    <a:pt x="28" y="8"/>
                  </a:lnTo>
                  <a:lnTo>
                    <a:pt x="30" y="14"/>
                  </a:lnTo>
                  <a:lnTo>
                    <a:pt x="30" y="14"/>
                  </a:lnTo>
                  <a:lnTo>
                    <a:pt x="28" y="20"/>
                  </a:lnTo>
                  <a:lnTo>
                    <a:pt x="26" y="26"/>
                  </a:lnTo>
                  <a:lnTo>
                    <a:pt x="20" y="28"/>
                  </a:lnTo>
                  <a:lnTo>
                    <a:pt x="14" y="30"/>
                  </a:lnTo>
                  <a:lnTo>
                    <a:pt x="14" y="30"/>
                  </a:lnTo>
                  <a:lnTo>
                    <a:pt x="8" y="28"/>
                  </a:lnTo>
                  <a:lnTo>
                    <a:pt x="4" y="26"/>
                  </a:lnTo>
                  <a:lnTo>
                    <a:pt x="0" y="20"/>
                  </a:lnTo>
                  <a:lnTo>
                    <a:pt x="0" y="14"/>
                  </a:lnTo>
                  <a:lnTo>
                    <a:pt x="0" y="14"/>
                  </a:lnTo>
                  <a:lnTo>
                    <a:pt x="0" y="8"/>
                  </a:lnTo>
                  <a:lnTo>
                    <a:pt x="4" y="4"/>
                  </a:lnTo>
                  <a:lnTo>
                    <a:pt x="8" y="0"/>
                  </a:lnTo>
                  <a:lnTo>
                    <a:pt x="14" y="0"/>
                  </a:lnTo>
                  <a:lnTo>
                    <a:pt x="14"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73" name="Freeform 774"/>
            <p:cNvSpPr/>
            <p:nvPr/>
          </p:nvSpPr>
          <p:spPr bwMode="auto">
            <a:xfrm>
              <a:off x="5148213" y="2772519"/>
              <a:ext cx="47625" cy="50800"/>
            </a:xfrm>
            <a:custGeom>
              <a:avLst/>
              <a:gdLst>
                <a:gd name="T0" fmla="*/ 14 w 30"/>
                <a:gd name="T1" fmla="*/ 0 h 32"/>
                <a:gd name="T2" fmla="*/ 14 w 30"/>
                <a:gd name="T3" fmla="*/ 0 h 32"/>
                <a:gd name="T4" fmla="*/ 20 w 30"/>
                <a:gd name="T5" fmla="*/ 2 h 32"/>
                <a:gd name="T6" fmla="*/ 26 w 30"/>
                <a:gd name="T7" fmla="*/ 6 h 32"/>
                <a:gd name="T8" fmla="*/ 28 w 30"/>
                <a:gd name="T9" fmla="*/ 10 h 32"/>
                <a:gd name="T10" fmla="*/ 30 w 30"/>
                <a:gd name="T11" fmla="*/ 16 h 32"/>
                <a:gd name="T12" fmla="*/ 30 w 30"/>
                <a:gd name="T13" fmla="*/ 16 h 32"/>
                <a:gd name="T14" fmla="*/ 28 w 30"/>
                <a:gd name="T15" fmla="*/ 22 h 32"/>
                <a:gd name="T16" fmla="*/ 26 w 30"/>
                <a:gd name="T17" fmla="*/ 26 h 32"/>
                <a:gd name="T18" fmla="*/ 20 w 30"/>
                <a:gd name="T19" fmla="*/ 30 h 32"/>
                <a:gd name="T20" fmla="*/ 14 w 30"/>
                <a:gd name="T21" fmla="*/ 32 h 32"/>
                <a:gd name="T22" fmla="*/ 14 w 30"/>
                <a:gd name="T23" fmla="*/ 32 h 32"/>
                <a:gd name="T24" fmla="*/ 8 w 30"/>
                <a:gd name="T25" fmla="*/ 30 h 32"/>
                <a:gd name="T26" fmla="*/ 4 w 30"/>
                <a:gd name="T27" fmla="*/ 26 h 32"/>
                <a:gd name="T28" fmla="*/ 0 w 30"/>
                <a:gd name="T29" fmla="*/ 22 h 32"/>
                <a:gd name="T30" fmla="*/ 0 w 30"/>
                <a:gd name="T31" fmla="*/ 16 h 32"/>
                <a:gd name="T32" fmla="*/ 0 w 30"/>
                <a:gd name="T33" fmla="*/ 16 h 32"/>
                <a:gd name="T34" fmla="*/ 0 w 30"/>
                <a:gd name="T35" fmla="*/ 10 h 32"/>
                <a:gd name="T36" fmla="*/ 4 w 30"/>
                <a:gd name="T37" fmla="*/ 6 h 32"/>
                <a:gd name="T38" fmla="*/ 8 w 30"/>
                <a:gd name="T39" fmla="*/ 2 h 32"/>
                <a:gd name="T40" fmla="*/ 14 w 30"/>
                <a:gd name="T41" fmla="*/ 0 h 32"/>
                <a:gd name="T42" fmla="*/ 14 w 30"/>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2">
                  <a:moveTo>
                    <a:pt x="14" y="0"/>
                  </a:moveTo>
                  <a:lnTo>
                    <a:pt x="14" y="0"/>
                  </a:lnTo>
                  <a:lnTo>
                    <a:pt x="20" y="2"/>
                  </a:lnTo>
                  <a:lnTo>
                    <a:pt x="26" y="6"/>
                  </a:lnTo>
                  <a:lnTo>
                    <a:pt x="28" y="10"/>
                  </a:lnTo>
                  <a:lnTo>
                    <a:pt x="30" y="16"/>
                  </a:lnTo>
                  <a:lnTo>
                    <a:pt x="30" y="16"/>
                  </a:lnTo>
                  <a:lnTo>
                    <a:pt x="28" y="22"/>
                  </a:lnTo>
                  <a:lnTo>
                    <a:pt x="26" y="26"/>
                  </a:lnTo>
                  <a:lnTo>
                    <a:pt x="20" y="30"/>
                  </a:lnTo>
                  <a:lnTo>
                    <a:pt x="14" y="32"/>
                  </a:lnTo>
                  <a:lnTo>
                    <a:pt x="14" y="32"/>
                  </a:lnTo>
                  <a:lnTo>
                    <a:pt x="8" y="30"/>
                  </a:lnTo>
                  <a:lnTo>
                    <a:pt x="4" y="26"/>
                  </a:lnTo>
                  <a:lnTo>
                    <a:pt x="0" y="22"/>
                  </a:lnTo>
                  <a:lnTo>
                    <a:pt x="0" y="16"/>
                  </a:lnTo>
                  <a:lnTo>
                    <a:pt x="0" y="16"/>
                  </a:lnTo>
                  <a:lnTo>
                    <a:pt x="0" y="10"/>
                  </a:lnTo>
                  <a:lnTo>
                    <a:pt x="4" y="6"/>
                  </a:lnTo>
                  <a:lnTo>
                    <a:pt x="8" y="2"/>
                  </a:lnTo>
                  <a:lnTo>
                    <a:pt x="14" y="0"/>
                  </a:lnTo>
                  <a:lnTo>
                    <a:pt x="14"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74" name="Freeform 775"/>
            <p:cNvSpPr/>
            <p:nvPr/>
          </p:nvSpPr>
          <p:spPr bwMode="auto">
            <a:xfrm>
              <a:off x="5208538" y="3353544"/>
              <a:ext cx="47625" cy="47625"/>
            </a:xfrm>
            <a:custGeom>
              <a:avLst/>
              <a:gdLst>
                <a:gd name="T0" fmla="*/ 16 w 30"/>
                <a:gd name="T1" fmla="*/ 0 h 30"/>
                <a:gd name="T2" fmla="*/ 16 w 30"/>
                <a:gd name="T3" fmla="*/ 0 h 30"/>
                <a:gd name="T4" fmla="*/ 22 w 30"/>
                <a:gd name="T5" fmla="*/ 0 h 30"/>
                <a:gd name="T6" fmla="*/ 26 w 30"/>
                <a:gd name="T7" fmla="*/ 4 h 30"/>
                <a:gd name="T8" fmla="*/ 30 w 30"/>
                <a:gd name="T9" fmla="*/ 8 h 30"/>
                <a:gd name="T10" fmla="*/ 30 w 30"/>
                <a:gd name="T11" fmla="*/ 14 h 30"/>
                <a:gd name="T12" fmla="*/ 30 w 30"/>
                <a:gd name="T13" fmla="*/ 14 h 30"/>
                <a:gd name="T14" fmla="*/ 30 w 30"/>
                <a:gd name="T15" fmla="*/ 20 h 30"/>
                <a:gd name="T16" fmla="*/ 26 w 30"/>
                <a:gd name="T17" fmla="*/ 26 h 30"/>
                <a:gd name="T18" fmla="*/ 22 w 30"/>
                <a:gd name="T19" fmla="*/ 28 h 30"/>
                <a:gd name="T20" fmla="*/ 16 w 30"/>
                <a:gd name="T21" fmla="*/ 30 h 30"/>
                <a:gd name="T22" fmla="*/ 16 w 30"/>
                <a:gd name="T23" fmla="*/ 30 h 30"/>
                <a:gd name="T24" fmla="*/ 10 w 30"/>
                <a:gd name="T25" fmla="*/ 28 h 30"/>
                <a:gd name="T26" fmla="*/ 6 w 30"/>
                <a:gd name="T27" fmla="*/ 26 h 30"/>
                <a:gd name="T28" fmla="*/ 2 w 30"/>
                <a:gd name="T29" fmla="*/ 20 h 30"/>
                <a:gd name="T30" fmla="*/ 0 w 30"/>
                <a:gd name="T31" fmla="*/ 14 h 30"/>
                <a:gd name="T32" fmla="*/ 0 w 30"/>
                <a:gd name="T33" fmla="*/ 14 h 30"/>
                <a:gd name="T34" fmla="*/ 2 w 30"/>
                <a:gd name="T35" fmla="*/ 8 h 30"/>
                <a:gd name="T36" fmla="*/ 6 w 30"/>
                <a:gd name="T37" fmla="*/ 4 h 30"/>
                <a:gd name="T38" fmla="*/ 10 w 30"/>
                <a:gd name="T39" fmla="*/ 0 h 30"/>
                <a:gd name="T40" fmla="*/ 16 w 30"/>
                <a:gd name="T41" fmla="*/ 0 h 30"/>
                <a:gd name="T42" fmla="*/ 16 w 30"/>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6" y="0"/>
                  </a:moveTo>
                  <a:lnTo>
                    <a:pt x="16" y="0"/>
                  </a:lnTo>
                  <a:lnTo>
                    <a:pt x="22" y="0"/>
                  </a:lnTo>
                  <a:lnTo>
                    <a:pt x="26" y="4"/>
                  </a:lnTo>
                  <a:lnTo>
                    <a:pt x="30" y="8"/>
                  </a:lnTo>
                  <a:lnTo>
                    <a:pt x="30" y="14"/>
                  </a:lnTo>
                  <a:lnTo>
                    <a:pt x="30" y="14"/>
                  </a:lnTo>
                  <a:lnTo>
                    <a:pt x="30" y="20"/>
                  </a:lnTo>
                  <a:lnTo>
                    <a:pt x="26" y="26"/>
                  </a:lnTo>
                  <a:lnTo>
                    <a:pt x="22" y="28"/>
                  </a:lnTo>
                  <a:lnTo>
                    <a:pt x="16" y="30"/>
                  </a:lnTo>
                  <a:lnTo>
                    <a:pt x="16" y="30"/>
                  </a:lnTo>
                  <a:lnTo>
                    <a:pt x="10" y="28"/>
                  </a:lnTo>
                  <a:lnTo>
                    <a:pt x="6" y="26"/>
                  </a:lnTo>
                  <a:lnTo>
                    <a:pt x="2" y="20"/>
                  </a:lnTo>
                  <a:lnTo>
                    <a:pt x="0" y="14"/>
                  </a:lnTo>
                  <a:lnTo>
                    <a:pt x="0" y="14"/>
                  </a:lnTo>
                  <a:lnTo>
                    <a:pt x="2" y="8"/>
                  </a:lnTo>
                  <a:lnTo>
                    <a:pt x="6" y="4"/>
                  </a:lnTo>
                  <a:lnTo>
                    <a:pt x="10" y="0"/>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75" name="Freeform 776"/>
            <p:cNvSpPr/>
            <p:nvPr/>
          </p:nvSpPr>
          <p:spPr bwMode="auto">
            <a:xfrm>
              <a:off x="5208538" y="3286869"/>
              <a:ext cx="47625" cy="50800"/>
            </a:xfrm>
            <a:custGeom>
              <a:avLst/>
              <a:gdLst>
                <a:gd name="T0" fmla="*/ 16 w 30"/>
                <a:gd name="T1" fmla="*/ 0 h 32"/>
                <a:gd name="T2" fmla="*/ 16 w 30"/>
                <a:gd name="T3" fmla="*/ 0 h 32"/>
                <a:gd name="T4" fmla="*/ 22 w 30"/>
                <a:gd name="T5" fmla="*/ 2 h 32"/>
                <a:gd name="T6" fmla="*/ 26 w 30"/>
                <a:gd name="T7" fmla="*/ 6 h 32"/>
                <a:gd name="T8" fmla="*/ 30 w 30"/>
                <a:gd name="T9" fmla="*/ 10 h 32"/>
                <a:gd name="T10" fmla="*/ 30 w 30"/>
                <a:gd name="T11" fmla="*/ 16 h 32"/>
                <a:gd name="T12" fmla="*/ 30 w 30"/>
                <a:gd name="T13" fmla="*/ 16 h 32"/>
                <a:gd name="T14" fmla="*/ 30 w 30"/>
                <a:gd name="T15" fmla="*/ 22 h 32"/>
                <a:gd name="T16" fmla="*/ 26 w 30"/>
                <a:gd name="T17" fmla="*/ 26 h 32"/>
                <a:gd name="T18" fmla="*/ 22 w 30"/>
                <a:gd name="T19" fmla="*/ 30 h 32"/>
                <a:gd name="T20" fmla="*/ 16 w 30"/>
                <a:gd name="T21" fmla="*/ 32 h 32"/>
                <a:gd name="T22" fmla="*/ 16 w 30"/>
                <a:gd name="T23" fmla="*/ 32 h 32"/>
                <a:gd name="T24" fmla="*/ 10 w 30"/>
                <a:gd name="T25" fmla="*/ 30 h 32"/>
                <a:gd name="T26" fmla="*/ 6 w 30"/>
                <a:gd name="T27" fmla="*/ 26 h 32"/>
                <a:gd name="T28" fmla="*/ 2 w 30"/>
                <a:gd name="T29" fmla="*/ 22 h 32"/>
                <a:gd name="T30" fmla="*/ 0 w 30"/>
                <a:gd name="T31" fmla="*/ 16 h 32"/>
                <a:gd name="T32" fmla="*/ 0 w 30"/>
                <a:gd name="T33" fmla="*/ 16 h 32"/>
                <a:gd name="T34" fmla="*/ 2 w 30"/>
                <a:gd name="T35" fmla="*/ 10 h 32"/>
                <a:gd name="T36" fmla="*/ 6 w 30"/>
                <a:gd name="T37" fmla="*/ 6 h 32"/>
                <a:gd name="T38" fmla="*/ 10 w 30"/>
                <a:gd name="T39" fmla="*/ 2 h 32"/>
                <a:gd name="T40" fmla="*/ 16 w 30"/>
                <a:gd name="T41" fmla="*/ 0 h 32"/>
                <a:gd name="T42" fmla="*/ 16 w 30"/>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2">
                  <a:moveTo>
                    <a:pt x="16" y="0"/>
                  </a:moveTo>
                  <a:lnTo>
                    <a:pt x="16" y="0"/>
                  </a:lnTo>
                  <a:lnTo>
                    <a:pt x="22" y="2"/>
                  </a:lnTo>
                  <a:lnTo>
                    <a:pt x="26" y="6"/>
                  </a:lnTo>
                  <a:lnTo>
                    <a:pt x="30" y="10"/>
                  </a:lnTo>
                  <a:lnTo>
                    <a:pt x="30" y="16"/>
                  </a:lnTo>
                  <a:lnTo>
                    <a:pt x="30" y="16"/>
                  </a:lnTo>
                  <a:lnTo>
                    <a:pt x="30" y="22"/>
                  </a:lnTo>
                  <a:lnTo>
                    <a:pt x="26" y="26"/>
                  </a:lnTo>
                  <a:lnTo>
                    <a:pt x="22" y="30"/>
                  </a:lnTo>
                  <a:lnTo>
                    <a:pt x="16" y="32"/>
                  </a:lnTo>
                  <a:lnTo>
                    <a:pt x="16" y="32"/>
                  </a:lnTo>
                  <a:lnTo>
                    <a:pt x="10" y="30"/>
                  </a:lnTo>
                  <a:lnTo>
                    <a:pt x="6" y="26"/>
                  </a:lnTo>
                  <a:lnTo>
                    <a:pt x="2" y="22"/>
                  </a:lnTo>
                  <a:lnTo>
                    <a:pt x="0" y="16"/>
                  </a:lnTo>
                  <a:lnTo>
                    <a:pt x="0" y="16"/>
                  </a:lnTo>
                  <a:lnTo>
                    <a:pt x="2" y="10"/>
                  </a:lnTo>
                  <a:lnTo>
                    <a:pt x="6" y="6"/>
                  </a:lnTo>
                  <a:lnTo>
                    <a:pt x="10" y="2"/>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76" name="Freeform 777"/>
            <p:cNvSpPr/>
            <p:nvPr/>
          </p:nvSpPr>
          <p:spPr bwMode="auto">
            <a:xfrm>
              <a:off x="5208538" y="3223369"/>
              <a:ext cx="47625" cy="47625"/>
            </a:xfrm>
            <a:custGeom>
              <a:avLst/>
              <a:gdLst>
                <a:gd name="T0" fmla="*/ 16 w 30"/>
                <a:gd name="T1" fmla="*/ 0 h 30"/>
                <a:gd name="T2" fmla="*/ 16 w 30"/>
                <a:gd name="T3" fmla="*/ 0 h 30"/>
                <a:gd name="T4" fmla="*/ 22 w 30"/>
                <a:gd name="T5" fmla="*/ 2 h 30"/>
                <a:gd name="T6" fmla="*/ 26 w 30"/>
                <a:gd name="T7" fmla="*/ 4 h 30"/>
                <a:gd name="T8" fmla="*/ 30 w 30"/>
                <a:gd name="T9" fmla="*/ 10 h 30"/>
                <a:gd name="T10" fmla="*/ 30 w 30"/>
                <a:gd name="T11" fmla="*/ 16 h 30"/>
                <a:gd name="T12" fmla="*/ 30 w 30"/>
                <a:gd name="T13" fmla="*/ 16 h 30"/>
                <a:gd name="T14" fmla="*/ 30 w 30"/>
                <a:gd name="T15" fmla="*/ 22 h 30"/>
                <a:gd name="T16" fmla="*/ 26 w 30"/>
                <a:gd name="T17" fmla="*/ 26 h 30"/>
                <a:gd name="T18" fmla="*/ 22 w 30"/>
                <a:gd name="T19" fmla="*/ 30 h 30"/>
                <a:gd name="T20" fmla="*/ 16 w 30"/>
                <a:gd name="T21" fmla="*/ 30 h 30"/>
                <a:gd name="T22" fmla="*/ 16 w 30"/>
                <a:gd name="T23" fmla="*/ 30 h 30"/>
                <a:gd name="T24" fmla="*/ 10 w 30"/>
                <a:gd name="T25" fmla="*/ 30 h 30"/>
                <a:gd name="T26" fmla="*/ 6 w 30"/>
                <a:gd name="T27" fmla="*/ 26 h 30"/>
                <a:gd name="T28" fmla="*/ 2 w 30"/>
                <a:gd name="T29" fmla="*/ 22 h 30"/>
                <a:gd name="T30" fmla="*/ 0 w 30"/>
                <a:gd name="T31" fmla="*/ 16 h 30"/>
                <a:gd name="T32" fmla="*/ 0 w 30"/>
                <a:gd name="T33" fmla="*/ 16 h 30"/>
                <a:gd name="T34" fmla="*/ 2 w 30"/>
                <a:gd name="T35" fmla="*/ 10 h 30"/>
                <a:gd name="T36" fmla="*/ 6 w 30"/>
                <a:gd name="T37" fmla="*/ 4 h 30"/>
                <a:gd name="T38" fmla="*/ 10 w 30"/>
                <a:gd name="T39" fmla="*/ 2 h 30"/>
                <a:gd name="T40" fmla="*/ 16 w 30"/>
                <a:gd name="T41" fmla="*/ 0 h 30"/>
                <a:gd name="T42" fmla="*/ 16 w 30"/>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6" y="0"/>
                  </a:moveTo>
                  <a:lnTo>
                    <a:pt x="16" y="0"/>
                  </a:lnTo>
                  <a:lnTo>
                    <a:pt x="22" y="2"/>
                  </a:lnTo>
                  <a:lnTo>
                    <a:pt x="26" y="4"/>
                  </a:lnTo>
                  <a:lnTo>
                    <a:pt x="30" y="10"/>
                  </a:lnTo>
                  <a:lnTo>
                    <a:pt x="30" y="16"/>
                  </a:lnTo>
                  <a:lnTo>
                    <a:pt x="30" y="16"/>
                  </a:lnTo>
                  <a:lnTo>
                    <a:pt x="30" y="22"/>
                  </a:lnTo>
                  <a:lnTo>
                    <a:pt x="26" y="26"/>
                  </a:lnTo>
                  <a:lnTo>
                    <a:pt x="22" y="30"/>
                  </a:lnTo>
                  <a:lnTo>
                    <a:pt x="16" y="30"/>
                  </a:lnTo>
                  <a:lnTo>
                    <a:pt x="16" y="30"/>
                  </a:lnTo>
                  <a:lnTo>
                    <a:pt x="10" y="30"/>
                  </a:lnTo>
                  <a:lnTo>
                    <a:pt x="6" y="26"/>
                  </a:lnTo>
                  <a:lnTo>
                    <a:pt x="2" y="22"/>
                  </a:lnTo>
                  <a:lnTo>
                    <a:pt x="0" y="16"/>
                  </a:lnTo>
                  <a:lnTo>
                    <a:pt x="0" y="16"/>
                  </a:lnTo>
                  <a:lnTo>
                    <a:pt x="2" y="10"/>
                  </a:lnTo>
                  <a:lnTo>
                    <a:pt x="6" y="4"/>
                  </a:lnTo>
                  <a:lnTo>
                    <a:pt x="10" y="2"/>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77" name="Freeform 778"/>
            <p:cNvSpPr/>
            <p:nvPr/>
          </p:nvSpPr>
          <p:spPr bwMode="auto">
            <a:xfrm>
              <a:off x="5208538" y="3159869"/>
              <a:ext cx="47625" cy="47625"/>
            </a:xfrm>
            <a:custGeom>
              <a:avLst/>
              <a:gdLst>
                <a:gd name="T0" fmla="*/ 16 w 30"/>
                <a:gd name="T1" fmla="*/ 0 h 30"/>
                <a:gd name="T2" fmla="*/ 16 w 30"/>
                <a:gd name="T3" fmla="*/ 0 h 30"/>
                <a:gd name="T4" fmla="*/ 22 w 30"/>
                <a:gd name="T5" fmla="*/ 2 h 30"/>
                <a:gd name="T6" fmla="*/ 26 w 30"/>
                <a:gd name="T7" fmla="*/ 4 h 30"/>
                <a:gd name="T8" fmla="*/ 30 w 30"/>
                <a:gd name="T9" fmla="*/ 10 h 30"/>
                <a:gd name="T10" fmla="*/ 30 w 30"/>
                <a:gd name="T11" fmla="*/ 16 h 30"/>
                <a:gd name="T12" fmla="*/ 30 w 30"/>
                <a:gd name="T13" fmla="*/ 16 h 30"/>
                <a:gd name="T14" fmla="*/ 30 w 30"/>
                <a:gd name="T15" fmla="*/ 20 h 30"/>
                <a:gd name="T16" fmla="*/ 26 w 30"/>
                <a:gd name="T17" fmla="*/ 26 h 30"/>
                <a:gd name="T18" fmla="*/ 22 w 30"/>
                <a:gd name="T19" fmla="*/ 30 h 30"/>
                <a:gd name="T20" fmla="*/ 16 w 30"/>
                <a:gd name="T21" fmla="*/ 30 h 30"/>
                <a:gd name="T22" fmla="*/ 16 w 30"/>
                <a:gd name="T23" fmla="*/ 30 h 30"/>
                <a:gd name="T24" fmla="*/ 10 w 30"/>
                <a:gd name="T25" fmla="*/ 30 h 30"/>
                <a:gd name="T26" fmla="*/ 6 w 30"/>
                <a:gd name="T27" fmla="*/ 26 h 30"/>
                <a:gd name="T28" fmla="*/ 2 w 30"/>
                <a:gd name="T29" fmla="*/ 20 h 30"/>
                <a:gd name="T30" fmla="*/ 0 w 30"/>
                <a:gd name="T31" fmla="*/ 16 h 30"/>
                <a:gd name="T32" fmla="*/ 0 w 30"/>
                <a:gd name="T33" fmla="*/ 16 h 30"/>
                <a:gd name="T34" fmla="*/ 2 w 30"/>
                <a:gd name="T35" fmla="*/ 10 h 30"/>
                <a:gd name="T36" fmla="*/ 6 w 30"/>
                <a:gd name="T37" fmla="*/ 4 h 30"/>
                <a:gd name="T38" fmla="*/ 10 w 30"/>
                <a:gd name="T39" fmla="*/ 2 h 30"/>
                <a:gd name="T40" fmla="*/ 16 w 30"/>
                <a:gd name="T41" fmla="*/ 0 h 30"/>
                <a:gd name="T42" fmla="*/ 16 w 30"/>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6" y="0"/>
                  </a:moveTo>
                  <a:lnTo>
                    <a:pt x="16" y="0"/>
                  </a:lnTo>
                  <a:lnTo>
                    <a:pt x="22" y="2"/>
                  </a:lnTo>
                  <a:lnTo>
                    <a:pt x="26" y="4"/>
                  </a:lnTo>
                  <a:lnTo>
                    <a:pt x="30" y="10"/>
                  </a:lnTo>
                  <a:lnTo>
                    <a:pt x="30" y="16"/>
                  </a:lnTo>
                  <a:lnTo>
                    <a:pt x="30" y="16"/>
                  </a:lnTo>
                  <a:lnTo>
                    <a:pt x="30" y="20"/>
                  </a:lnTo>
                  <a:lnTo>
                    <a:pt x="26" y="26"/>
                  </a:lnTo>
                  <a:lnTo>
                    <a:pt x="22" y="30"/>
                  </a:lnTo>
                  <a:lnTo>
                    <a:pt x="16" y="30"/>
                  </a:lnTo>
                  <a:lnTo>
                    <a:pt x="16" y="30"/>
                  </a:lnTo>
                  <a:lnTo>
                    <a:pt x="10" y="30"/>
                  </a:lnTo>
                  <a:lnTo>
                    <a:pt x="6" y="26"/>
                  </a:lnTo>
                  <a:lnTo>
                    <a:pt x="2" y="20"/>
                  </a:lnTo>
                  <a:lnTo>
                    <a:pt x="0" y="16"/>
                  </a:lnTo>
                  <a:lnTo>
                    <a:pt x="0" y="16"/>
                  </a:lnTo>
                  <a:lnTo>
                    <a:pt x="2" y="10"/>
                  </a:lnTo>
                  <a:lnTo>
                    <a:pt x="6" y="4"/>
                  </a:lnTo>
                  <a:lnTo>
                    <a:pt x="10" y="2"/>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78" name="Freeform 779"/>
            <p:cNvSpPr/>
            <p:nvPr/>
          </p:nvSpPr>
          <p:spPr bwMode="auto">
            <a:xfrm>
              <a:off x="5208538" y="3096369"/>
              <a:ext cx="47625" cy="47625"/>
            </a:xfrm>
            <a:custGeom>
              <a:avLst/>
              <a:gdLst>
                <a:gd name="T0" fmla="*/ 16 w 30"/>
                <a:gd name="T1" fmla="*/ 0 h 30"/>
                <a:gd name="T2" fmla="*/ 16 w 30"/>
                <a:gd name="T3" fmla="*/ 0 h 30"/>
                <a:gd name="T4" fmla="*/ 22 w 30"/>
                <a:gd name="T5" fmla="*/ 0 h 30"/>
                <a:gd name="T6" fmla="*/ 26 w 30"/>
                <a:gd name="T7" fmla="*/ 4 h 30"/>
                <a:gd name="T8" fmla="*/ 30 w 30"/>
                <a:gd name="T9" fmla="*/ 8 h 30"/>
                <a:gd name="T10" fmla="*/ 30 w 30"/>
                <a:gd name="T11" fmla="*/ 14 h 30"/>
                <a:gd name="T12" fmla="*/ 30 w 30"/>
                <a:gd name="T13" fmla="*/ 14 h 30"/>
                <a:gd name="T14" fmla="*/ 30 w 30"/>
                <a:gd name="T15" fmla="*/ 20 h 30"/>
                <a:gd name="T16" fmla="*/ 26 w 30"/>
                <a:gd name="T17" fmla="*/ 26 h 30"/>
                <a:gd name="T18" fmla="*/ 22 w 30"/>
                <a:gd name="T19" fmla="*/ 28 h 30"/>
                <a:gd name="T20" fmla="*/ 16 w 30"/>
                <a:gd name="T21" fmla="*/ 30 h 30"/>
                <a:gd name="T22" fmla="*/ 16 w 30"/>
                <a:gd name="T23" fmla="*/ 30 h 30"/>
                <a:gd name="T24" fmla="*/ 10 w 30"/>
                <a:gd name="T25" fmla="*/ 28 h 30"/>
                <a:gd name="T26" fmla="*/ 6 w 30"/>
                <a:gd name="T27" fmla="*/ 26 h 30"/>
                <a:gd name="T28" fmla="*/ 2 w 30"/>
                <a:gd name="T29" fmla="*/ 20 h 30"/>
                <a:gd name="T30" fmla="*/ 0 w 30"/>
                <a:gd name="T31" fmla="*/ 14 h 30"/>
                <a:gd name="T32" fmla="*/ 0 w 30"/>
                <a:gd name="T33" fmla="*/ 14 h 30"/>
                <a:gd name="T34" fmla="*/ 2 w 30"/>
                <a:gd name="T35" fmla="*/ 8 h 30"/>
                <a:gd name="T36" fmla="*/ 6 w 30"/>
                <a:gd name="T37" fmla="*/ 4 h 30"/>
                <a:gd name="T38" fmla="*/ 10 w 30"/>
                <a:gd name="T39" fmla="*/ 0 h 30"/>
                <a:gd name="T40" fmla="*/ 16 w 30"/>
                <a:gd name="T41" fmla="*/ 0 h 30"/>
                <a:gd name="T42" fmla="*/ 16 w 30"/>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6" y="0"/>
                  </a:moveTo>
                  <a:lnTo>
                    <a:pt x="16" y="0"/>
                  </a:lnTo>
                  <a:lnTo>
                    <a:pt x="22" y="0"/>
                  </a:lnTo>
                  <a:lnTo>
                    <a:pt x="26" y="4"/>
                  </a:lnTo>
                  <a:lnTo>
                    <a:pt x="30" y="8"/>
                  </a:lnTo>
                  <a:lnTo>
                    <a:pt x="30" y="14"/>
                  </a:lnTo>
                  <a:lnTo>
                    <a:pt x="30" y="14"/>
                  </a:lnTo>
                  <a:lnTo>
                    <a:pt x="30" y="20"/>
                  </a:lnTo>
                  <a:lnTo>
                    <a:pt x="26" y="26"/>
                  </a:lnTo>
                  <a:lnTo>
                    <a:pt x="22" y="28"/>
                  </a:lnTo>
                  <a:lnTo>
                    <a:pt x="16" y="30"/>
                  </a:lnTo>
                  <a:lnTo>
                    <a:pt x="16" y="30"/>
                  </a:lnTo>
                  <a:lnTo>
                    <a:pt x="10" y="28"/>
                  </a:lnTo>
                  <a:lnTo>
                    <a:pt x="6" y="26"/>
                  </a:lnTo>
                  <a:lnTo>
                    <a:pt x="2" y="20"/>
                  </a:lnTo>
                  <a:lnTo>
                    <a:pt x="0" y="14"/>
                  </a:lnTo>
                  <a:lnTo>
                    <a:pt x="0" y="14"/>
                  </a:lnTo>
                  <a:lnTo>
                    <a:pt x="2" y="8"/>
                  </a:lnTo>
                  <a:lnTo>
                    <a:pt x="6" y="4"/>
                  </a:lnTo>
                  <a:lnTo>
                    <a:pt x="10" y="0"/>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79" name="Freeform 780"/>
            <p:cNvSpPr/>
            <p:nvPr/>
          </p:nvSpPr>
          <p:spPr bwMode="auto">
            <a:xfrm>
              <a:off x="5208538" y="3029694"/>
              <a:ext cx="47625" cy="50800"/>
            </a:xfrm>
            <a:custGeom>
              <a:avLst/>
              <a:gdLst>
                <a:gd name="T0" fmla="*/ 16 w 30"/>
                <a:gd name="T1" fmla="*/ 0 h 32"/>
                <a:gd name="T2" fmla="*/ 16 w 30"/>
                <a:gd name="T3" fmla="*/ 0 h 32"/>
                <a:gd name="T4" fmla="*/ 22 w 30"/>
                <a:gd name="T5" fmla="*/ 2 h 32"/>
                <a:gd name="T6" fmla="*/ 26 w 30"/>
                <a:gd name="T7" fmla="*/ 6 h 32"/>
                <a:gd name="T8" fmla="*/ 30 w 30"/>
                <a:gd name="T9" fmla="*/ 10 h 32"/>
                <a:gd name="T10" fmla="*/ 30 w 30"/>
                <a:gd name="T11" fmla="*/ 16 h 32"/>
                <a:gd name="T12" fmla="*/ 30 w 30"/>
                <a:gd name="T13" fmla="*/ 16 h 32"/>
                <a:gd name="T14" fmla="*/ 30 w 30"/>
                <a:gd name="T15" fmla="*/ 22 h 32"/>
                <a:gd name="T16" fmla="*/ 26 w 30"/>
                <a:gd name="T17" fmla="*/ 26 h 32"/>
                <a:gd name="T18" fmla="*/ 22 w 30"/>
                <a:gd name="T19" fmla="*/ 30 h 32"/>
                <a:gd name="T20" fmla="*/ 16 w 30"/>
                <a:gd name="T21" fmla="*/ 32 h 32"/>
                <a:gd name="T22" fmla="*/ 16 w 30"/>
                <a:gd name="T23" fmla="*/ 32 h 32"/>
                <a:gd name="T24" fmla="*/ 10 w 30"/>
                <a:gd name="T25" fmla="*/ 30 h 32"/>
                <a:gd name="T26" fmla="*/ 6 w 30"/>
                <a:gd name="T27" fmla="*/ 26 h 32"/>
                <a:gd name="T28" fmla="*/ 2 w 30"/>
                <a:gd name="T29" fmla="*/ 22 h 32"/>
                <a:gd name="T30" fmla="*/ 0 w 30"/>
                <a:gd name="T31" fmla="*/ 16 h 32"/>
                <a:gd name="T32" fmla="*/ 0 w 30"/>
                <a:gd name="T33" fmla="*/ 16 h 32"/>
                <a:gd name="T34" fmla="*/ 2 w 30"/>
                <a:gd name="T35" fmla="*/ 10 h 32"/>
                <a:gd name="T36" fmla="*/ 6 w 30"/>
                <a:gd name="T37" fmla="*/ 6 h 32"/>
                <a:gd name="T38" fmla="*/ 10 w 30"/>
                <a:gd name="T39" fmla="*/ 2 h 32"/>
                <a:gd name="T40" fmla="*/ 16 w 30"/>
                <a:gd name="T41" fmla="*/ 0 h 32"/>
                <a:gd name="T42" fmla="*/ 16 w 30"/>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2">
                  <a:moveTo>
                    <a:pt x="16" y="0"/>
                  </a:moveTo>
                  <a:lnTo>
                    <a:pt x="16" y="0"/>
                  </a:lnTo>
                  <a:lnTo>
                    <a:pt x="22" y="2"/>
                  </a:lnTo>
                  <a:lnTo>
                    <a:pt x="26" y="6"/>
                  </a:lnTo>
                  <a:lnTo>
                    <a:pt x="30" y="10"/>
                  </a:lnTo>
                  <a:lnTo>
                    <a:pt x="30" y="16"/>
                  </a:lnTo>
                  <a:lnTo>
                    <a:pt x="30" y="16"/>
                  </a:lnTo>
                  <a:lnTo>
                    <a:pt x="30" y="22"/>
                  </a:lnTo>
                  <a:lnTo>
                    <a:pt x="26" y="26"/>
                  </a:lnTo>
                  <a:lnTo>
                    <a:pt x="22" y="30"/>
                  </a:lnTo>
                  <a:lnTo>
                    <a:pt x="16" y="32"/>
                  </a:lnTo>
                  <a:lnTo>
                    <a:pt x="16" y="32"/>
                  </a:lnTo>
                  <a:lnTo>
                    <a:pt x="10" y="30"/>
                  </a:lnTo>
                  <a:lnTo>
                    <a:pt x="6" y="26"/>
                  </a:lnTo>
                  <a:lnTo>
                    <a:pt x="2" y="22"/>
                  </a:lnTo>
                  <a:lnTo>
                    <a:pt x="0" y="16"/>
                  </a:lnTo>
                  <a:lnTo>
                    <a:pt x="0" y="16"/>
                  </a:lnTo>
                  <a:lnTo>
                    <a:pt x="2" y="10"/>
                  </a:lnTo>
                  <a:lnTo>
                    <a:pt x="6" y="6"/>
                  </a:lnTo>
                  <a:lnTo>
                    <a:pt x="10" y="2"/>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80" name="Freeform 781"/>
            <p:cNvSpPr/>
            <p:nvPr/>
          </p:nvSpPr>
          <p:spPr bwMode="auto">
            <a:xfrm>
              <a:off x="5208538" y="2966194"/>
              <a:ext cx="47625" cy="47625"/>
            </a:xfrm>
            <a:custGeom>
              <a:avLst/>
              <a:gdLst>
                <a:gd name="T0" fmla="*/ 16 w 30"/>
                <a:gd name="T1" fmla="*/ 0 h 30"/>
                <a:gd name="T2" fmla="*/ 16 w 30"/>
                <a:gd name="T3" fmla="*/ 0 h 30"/>
                <a:gd name="T4" fmla="*/ 22 w 30"/>
                <a:gd name="T5" fmla="*/ 2 h 30"/>
                <a:gd name="T6" fmla="*/ 26 w 30"/>
                <a:gd name="T7" fmla="*/ 4 h 30"/>
                <a:gd name="T8" fmla="*/ 30 w 30"/>
                <a:gd name="T9" fmla="*/ 10 h 30"/>
                <a:gd name="T10" fmla="*/ 30 w 30"/>
                <a:gd name="T11" fmla="*/ 16 h 30"/>
                <a:gd name="T12" fmla="*/ 30 w 30"/>
                <a:gd name="T13" fmla="*/ 16 h 30"/>
                <a:gd name="T14" fmla="*/ 30 w 30"/>
                <a:gd name="T15" fmla="*/ 22 h 30"/>
                <a:gd name="T16" fmla="*/ 26 w 30"/>
                <a:gd name="T17" fmla="*/ 26 h 30"/>
                <a:gd name="T18" fmla="*/ 22 w 30"/>
                <a:gd name="T19" fmla="*/ 30 h 30"/>
                <a:gd name="T20" fmla="*/ 16 w 30"/>
                <a:gd name="T21" fmla="*/ 30 h 30"/>
                <a:gd name="T22" fmla="*/ 16 w 30"/>
                <a:gd name="T23" fmla="*/ 30 h 30"/>
                <a:gd name="T24" fmla="*/ 10 w 30"/>
                <a:gd name="T25" fmla="*/ 30 h 30"/>
                <a:gd name="T26" fmla="*/ 6 w 30"/>
                <a:gd name="T27" fmla="*/ 26 h 30"/>
                <a:gd name="T28" fmla="*/ 2 w 30"/>
                <a:gd name="T29" fmla="*/ 22 h 30"/>
                <a:gd name="T30" fmla="*/ 0 w 30"/>
                <a:gd name="T31" fmla="*/ 16 h 30"/>
                <a:gd name="T32" fmla="*/ 0 w 30"/>
                <a:gd name="T33" fmla="*/ 16 h 30"/>
                <a:gd name="T34" fmla="*/ 2 w 30"/>
                <a:gd name="T35" fmla="*/ 10 h 30"/>
                <a:gd name="T36" fmla="*/ 6 w 30"/>
                <a:gd name="T37" fmla="*/ 4 h 30"/>
                <a:gd name="T38" fmla="*/ 10 w 30"/>
                <a:gd name="T39" fmla="*/ 2 h 30"/>
                <a:gd name="T40" fmla="*/ 16 w 30"/>
                <a:gd name="T41" fmla="*/ 0 h 30"/>
                <a:gd name="T42" fmla="*/ 16 w 30"/>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6" y="0"/>
                  </a:moveTo>
                  <a:lnTo>
                    <a:pt x="16" y="0"/>
                  </a:lnTo>
                  <a:lnTo>
                    <a:pt x="22" y="2"/>
                  </a:lnTo>
                  <a:lnTo>
                    <a:pt x="26" y="4"/>
                  </a:lnTo>
                  <a:lnTo>
                    <a:pt x="30" y="10"/>
                  </a:lnTo>
                  <a:lnTo>
                    <a:pt x="30" y="16"/>
                  </a:lnTo>
                  <a:lnTo>
                    <a:pt x="30" y="16"/>
                  </a:lnTo>
                  <a:lnTo>
                    <a:pt x="30" y="22"/>
                  </a:lnTo>
                  <a:lnTo>
                    <a:pt x="26" y="26"/>
                  </a:lnTo>
                  <a:lnTo>
                    <a:pt x="22" y="30"/>
                  </a:lnTo>
                  <a:lnTo>
                    <a:pt x="16" y="30"/>
                  </a:lnTo>
                  <a:lnTo>
                    <a:pt x="16" y="30"/>
                  </a:lnTo>
                  <a:lnTo>
                    <a:pt x="10" y="30"/>
                  </a:lnTo>
                  <a:lnTo>
                    <a:pt x="6" y="26"/>
                  </a:lnTo>
                  <a:lnTo>
                    <a:pt x="2" y="22"/>
                  </a:lnTo>
                  <a:lnTo>
                    <a:pt x="0" y="16"/>
                  </a:lnTo>
                  <a:lnTo>
                    <a:pt x="0" y="16"/>
                  </a:lnTo>
                  <a:lnTo>
                    <a:pt x="2" y="10"/>
                  </a:lnTo>
                  <a:lnTo>
                    <a:pt x="6" y="4"/>
                  </a:lnTo>
                  <a:lnTo>
                    <a:pt x="10" y="2"/>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81" name="Freeform 782"/>
            <p:cNvSpPr/>
            <p:nvPr/>
          </p:nvSpPr>
          <p:spPr bwMode="auto">
            <a:xfrm>
              <a:off x="5208538" y="2902694"/>
              <a:ext cx="47625" cy="47625"/>
            </a:xfrm>
            <a:custGeom>
              <a:avLst/>
              <a:gdLst>
                <a:gd name="T0" fmla="*/ 16 w 30"/>
                <a:gd name="T1" fmla="*/ 0 h 30"/>
                <a:gd name="T2" fmla="*/ 16 w 30"/>
                <a:gd name="T3" fmla="*/ 0 h 30"/>
                <a:gd name="T4" fmla="*/ 22 w 30"/>
                <a:gd name="T5" fmla="*/ 2 h 30"/>
                <a:gd name="T6" fmla="*/ 26 w 30"/>
                <a:gd name="T7" fmla="*/ 4 h 30"/>
                <a:gd name="T8" fmla="*/ 30 w 30"/>
                <a:gd name="T9" fmla="*/ 10 h 30"/>
                <a:gd name="T10" fmla="*/ 30 w 30"/>
                <a:gd name="T11" fmla="*/ 16 h 30"/>
                <a:gd name="T12" fmla="*/ 30 w 30"/>
                <a:gd name="T13" fmla="*/ 16 h 30"/>
                <a:gd name="T14" fmla="*/ 30 w 30"/>
                <a:gd name="T15" fmla="*/ 20 h 30"/>
                <a:gd name="T16" fmla="*/ 26 w 30"/>
                <a:gd name="T17" fmla="*/ 26 h 30"/>
                <a:gd name="T18" fmla="*/ 22 w 30"/>
                <a:gd name="T19" fmla="*/ 30 h 30"/>
                <a:gd name="T20" fmla="*/ 16 w 30"/>
                <a:gd name="T21" fmla="*/ 30 h 30"/>
                <a:gd name="T22" fmla="*/ 16 w 30"/>
                <a:gd name="T23" fmla="*/ 30 h 30"/>
                <a:gd name="T24" fmla="*/ 10 w 30"/>
                <a:gd name="T25" fmla="*/ 30 h 30"/>
                <a:gd name="T26" fmla="*/ 6 w 30"/>
                <a:gd name="T27" fmla="*/ 26 h 30"/>
                <a:gd name="T28" fmla="*/ 2 w 30"/>
                <a:gd name="T29" fmla="*/ 20 h 30"/>
                <a:gd name="T30" fmla="*/ 0 w 30"/>
                <a:gd name="T31" fmla="*/ 16 h 30"/>
                <a:gd name="T32" fmla="*/ 0 w 30"/>
                <a:gd name="T33" fmla="*/ 16 h 30"/>
                <a:gd name="T34" fmla="*/ 2 w 30"/>
                <a:gd name="T35" fmla="*/ 10 h 30"/>
                <a:gd name="T36" fmla="*/ 6 w 30"/>
                <a:gd name="T37" fmla="*/ 4 h 30"/>
                <a:gd name="T38" fmla="*/ 10 w 30"/>
                <a:gd name="T39" fmla="*/ 2 h 30"/>
                <a:gd name="T40" fmla="*/ 16 w 30"/>
                <a:gd name="T41" fmla="*/ 0 h 30"/>
                <a:gd name="T42" fmla="*/ 16 w 30"/>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6" y="0"/>
                  </a:moveTo>
                  <a:lnTo>
                    <a:pt x="16" y="0"/>
                  </a:lnTo>
                  <a:lnTo>
                    <a:pt x="22" y="2"/>
                  </a:lnTo>
                  <a:lnTo>
                    <a:pt x="26" y="4"/>
                  </a:lnTo>
                  <a:lnTo>
                    <a:pt x="30" y="10"/>
                  </a:lnTo>
                  <a:lnTo>
                    <a:pt x="30" y="16"/>
                  </a:lnTo>
                  <a:lnTo>
                    <a:pt x="30" y="16"/>
                  </a:lnTo>
                  <a:lnTo>
                    <a:pt x="30" y="20"/>
                  </a:lnTo>
                  <a:lnTo>
                    <a:pt x="26" y="26"/>
                  </a:lnTo>
                  <a:lnTo>
                    <a:pt x="22" y="30"/>
                  </a:lnTo>
                  <a:lnTo>
                    <a:pt x="16" y="30"/>
                  </a:lnTo>
                  <a:lnTo>
                    <a:pt x="16" y="30"/>
                  </a:lnTo>
                  <a:lnTo>
                    <a:pt x="10" y="30"/>
                  </a:lnTo>
                  <a:lnTo>
                    <a:pt x="6" y="26"/>
                  </a:lnTo>
                  <a:lnTo>
                    <a:pt x="2" y="20"/>
                  </a:lnTo>
                  <a:lnTo>
                    <a:pt x="0" y="16"/>
                  </a:lnTo>
                  <a:lnTo>
                    <a:pt x="0" y="16"/>
                  </a:lnTo>
                  <a:lnTo>
                    <a:pt x="2" y="10"/>
                  </a:lnTo>
                  <a:lnTo>
                    <a:pt x="6" y="4"/>
                  </a:lnTo>
                  <a:lnTo>
                    <a:pt x="10" y="2"/>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82" name="Freeform 783"/>
            <p:cNvSpPr/>
            <p:nvPr/>
          </p:nvSpPr>
          <p:spPr bwMode="auto">
            <a:xfrm>
              <a:off x="5208538" y="2839194"/>
              <a:ext cx="47625" cy="47625"/>
            </a:xfrm>
            <a:custGeom>
              <a:avLst/>
              <a:gdLst>
                <a:gd name="T0" fmla="*/ 16 w 30"/>
                <a:gd name="T1" fmla="*/ 0 h 30"/>
                <a:gd name="T2" fmla="*/ 16 w 30"/>
                <a:gd name="T3" fmla="*/ 0 h 30"/>
                <a:gd name="T4" fmla="*/ 22 w 30"/>
                <a:gd name="T5" fmla="*/ 0 h 30"/>
                <a:gd name="T6" fmla="*/ 26 w 30"/>
                <a:gd name="T7" fmla="*/ 4 h 30"/>
                <a:gd name="T8" fmla="*/ 30 w 30"/>
                <a:gd name="T9" fmla="*/ 8 h 30"/>
                <a:gd name="T10" fmla="*/ 30 w 30"/>
                <a:gd name="T11" fmla="*/ 14 h 30"/>
                <a:gd name="T12" fmla="*/ 30 w 30"/>
                <a:gd name="T13" fmla="*/ 14 h 30"/>
                <a:gd name="T14" fmla="*/ 30 w 30"/>
                <a:gd name="T15" fmla="*/ 20 h 30"/>
                <a:gd name="T16" fmla="*/ 26 w 30"/>
                <a:gd name="T17" fmla="*/ 26 h 30"/>
                <a:gd name="T18" fmla="*/ 22 w 30"/>
                <a:gd name="T19" fmla="*/ 28 h 30"/>
                <a:gd name="T20" fmla="*/ 16 w 30"/>
                <a:gd name="T21" fmla="*/ 30 h 30"/>
                <a:gd name="T22" fmla="*/ 16 w 30"/>
                <a:gd name="T23" fmla="*/ 30 h 30"/>
                <a:gd name="T24" fmla="*/ 10 w 30"/>
                <a:gd name="T25" fmla="*/ 28 h 30"/>
                <a:gd name="T26" fmla="*/ 6 w 30"/>
                <a:gd name="T27" fmla="*/ 26 h 30"/>
                <a:gd name="T28" fmla="*/ 2 w 30"/>
                <a:gd name="T29" fmla="*/ 20 h 30"/>
                <a:gd name="T30" fmla="*/ 0 w 30"/>
                <a:gd name="T31" fmla="*/ 14 h 30"/>
                <a:gd name="T32" fmla="*/ 0 w 30"/>
                <a:gd name="T33" fmla="*/ 14 h 30"/>
                <a:gd name="T34" fmla="*/ 2 w 30"/>
                <a:gd name="T35" fmla="*/ 8 h 30"/>
                <a:gd name="T36" fmla="*/ 6 w 30"/>
                <a:gd name="T37" fmla="*/ 4 h 30"/>
                <a:gd name="T38" fmla="*/ 10 w 30"/>
                <a:gd name="T39" fmla="*/ 0 h 30"/>
                <a:gd name="T40" fmla="*/ 16 w 30"/>
                <a:gd name="T41" fmla="*/ 0 h 30"/>
                <a:gd name="T42" fmla="*/ 16 w 30"/>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6" y="0"/>
                  </a:moveTo>
                  <a:lnTo>
                    <a:pt x="16" y="0"/>
                  </a:lnTo>
                  <a:lnTo>
                    <a:pt x="22" y="0"/>
                  </a:lnTo>
                  <a:lnTo>
                    <a:pt x="26" y="4"/>
                  </a:lnTo>
                  <a:lnTo>
                    <a:pt x="30" y="8"/>
                  </a:lnTo>
                  <a:lnTo>
                    <a:pt x="30" y="14"/>
                  </a:lnTo>
                  <a:lnTo>
                    <a:pt x="30" y="14"/>
                  </a:lnTo>
                  <a:lnTo>
                    <a:pt x="30" y="20"/>
                  </a:lnTo>
                  <a:lnTo>
                    <a:pt x="26" y="26"/>
                  </a:lnTo>
                  <a:lnTo>
                    <a:pt x="22" y="28"/>
                  </a:lnTo>
                  <a:lnTo>
                    <a:pt x="16" y="30"/>
                  </a:lnTo>
                  <a:lnTo>
                    <a:pt x="16" y="30"/>
                  </a:lnTo>
                  <a:lnTo>
                    <a:pt x="10" y="28"/>
                  </a:lnTo>
                  <a:lnTo>
                    <a:pt x="6" y="26"/>
                  </a:lnTo>
                  <a:lnTo>
                    <a:pt x="2" y="20"/>
                  </a:lnTo>
                  <a:lnTo>
                    <a:pt x="0" y="14"/>
                  </a:lnTo>
                  <a:lnTo>
                    <a:pt x="0" y="14"/>
                  </a:lnTo>
                  <a:lnTo>
                    <a:pt x="2" y="8"/>
                  </a:lnTo>
                  <a:lnTo>
                    <a:pt x="6" y="4"/>
                  </a:lnTo>
                  <a:lnTo>
                    <a:pt x="10" y="0"/>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83" name="Freeform 784"/>
            <p:cNvSpPr/>
            <p:nvPr/>
          </p:nvSpPr>
          <p:spPr bwMode="auto">
            <a:xfrm>
              <a:off x="5272038" y="3353544"/>
              <a:ext cx="47625" cy="47625"/>
            </a:xfrm>
            <a:custGeom>
              <a:avLst/>
              <a:gdLst>
                <a:gd name="T0" fmla="*/ 16 w 30"/>
                <a:gd name="T1" fmla="*/ 0 h 30"/>
                <a:gd name="T2" fmla="*/ 16 w 30"/>
                <a:gd name="T3" fmla="*/ 0 h 30"/>
                <a:gd name="T4" fmla="*/ 20 w 30"/>
                <a:gd name="T5" fmla="*/ 0 h 30"/>
                <a:gd name="T6" fmla="*/ 26 w 30"/>
                <a:gd name="T7" fmla="*/ 4 h 30"/>
                <a:gd name="T8" fmla="*/ 30 w 30"/>
                <a:gd name="T9" fmla="*/ 8 h 30"/>
                <a:gd name="T10" fmla="*/ 30 w 30"/>
                <a:gd name="T11" fmla="*/ 14 h 30"/>
                <a:gd name="T12" fmla="*/ 30 w 30"/>
                <a:gd name="T13" fmla="*/ 14 h 30"/>
                <a:gd name="T14" fmla="*/ 30 w 30"/>
                <a:gd name="T15" fmla="*/ 20 h 30"/>
                <a:gd name="T16" fmla="*/ 26 w 30"/>
                <a:gd name="T17" fmla="*/ 26 h 30"/>
                <a:gd name="T18" fmla="*/ 20 w 30"/>
                <a:gd name="T19" fmla="*/ 28 h 30"/>
                <a:gd name="T20" fmla="*/ 16 w 30"/>
                <a:gd name="T21" fmla="*/ 30 h 30"/>
                <a:gd name="T22" fmla="*/ 16 w 30"/>
                <a:gd name="T23" fmla="*/ 30 h 30"/>
                <a:gd name="T24" fmla="*/ 10 w 30"/>
                <a:gd name="T25" fmla="*/ 28 h 30"/>
                <a:gd name="T26" fmla="*/ 4 w 30"/>
                <a:gd name="T27" fmla="*/ 26 h 30"/>
                <a:gd name="T28" fmla="*/ 2 w 30"/>
                <a:gd name="T29" fmla="*/ 20 h 30"/>
                <a:gd name="T30" fmla="*/ 0 w 30"/>
                <a:gd name="T31" fmla="*/ 14 h 30"/>
                <a:gd name="T32" fmla="*/ 0 w 30"/>
                <a:gd name="T33" fmla="*/ 14 h 30"/>
                <a:gd name="T34" fmla="*/ 2 w 30"/>
                <a:gd name="T35" fmla="*/ 8 h 30"/>
                <a:gd name="T36" fmla="*/ 4 w 30"/>
                <a:gd name="T37" fmla="*/ 4 h 30"/>
                <a:gd name="T38" fmla="*/ 10 w 30"/>
                <a:gd name="T39" fmla="*/ 0 h 30"/>
                <a:gd name="T40" fmla="*/ 16 w 30"/>
                <a:gd name="T41" fmla="*/ 0 h 30"/>
                <a:gd name="T42" fmla="*/ 16 w 30"/>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6" y="0"/>
                  </a:moveTo>
                  <a:lnTo>
                    <a:pt x="16" y="0"/>
                  </a:lnTo>
                  <a:lnTo>
                    <a:pt x="20" y="0"/>
                  </a:lnTo>
                  <a:lnTo>
                    <a:pt x="26" y="4"/>
                  </a:lnTo>
                  <a:lnTo>
                    <a:pt x="30" y="8"/>
                  </a:lnTo>
                  <a:lnTo>
                    <a:pt x="30" y="14"/>
                  </a:lnTo>
                  <a:lnTo>
                    <a:pt x="30" y="14"/>
                  </a:lnTo>
                  <a:lnTo>
                    <a:pt x="30" y="20"/>
                  </a:lnTo>
                  <a:lnTo>
                    <a:pt x="26" y="26"/>
                  </a:lnTo>
                  <a:lnTo>
                    <a:pt x="20" y="28"/>
                  </a:lnTo>
                  <a:lnTo>
                    <a:pt x="16" y="30"/>
                  </a:lnTo>
                  <a:lnTo>
                    <a:pt x="16" y="30"/>
                  </a:lnTo>
                  <a:lnTo>
                    <a:pt x="10" y="28"/>
                  </a:lnTo>
                  <a:lnTo>
                    <a:pt x="4" y="26"/>
                  </a:lnTo>
                  <a:lnTo>
                    <a:pt x="2" y="20"/>
                  </a:lnTo>
                  <a:lnTo>
                    <a:pt x="0" y="14"/>
                  </a:lnTo>
                  <a:lnTo>
                    <a:pt x="0" y="14"/>
                  </a:lnTo>
                  <a:lnTo>
                    <a:pt x="2" y="8"/>
                  </a:lnTo>
                  <a:lnTo>
                    <a:pt x="4" y="4"/>
                  </a:lnTo>
                  <a:lnTo>
                    <a:pt x="10" y="0"/>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84" name="Freeform 785"/>
            <p:cNvSpPr/>
            <p:nvPr/>
          </p:nvSpPr>
          <p:spPr bwMode="auto">
            <a:xfrm>
              <a:off x="5272038" y="3286869"/>
              <a:ext cx="47625" cy="50800"/>
            </a:xfrm>
            <a:custGeom>
              <a:avLst/>
              <a:gdLst>
                <a:gd name="T0" fmla="*/ 16 w 30"/>
                <a:gd name="T1" fmla="*/ 0 h 32"/>
                <a:gd name="T2" fmla="*/ 16 w 30"/>
                <a:gd name="T3" fmla="*/ 0 h 32"/>
                <a:gd name="T4" fmla="*/ 20 w 30"/>
                <a:gd name="T5" fmla="*/ 2 h 32"/>
                <a:gd name="T6" fmla="*/ 26 w 30"/>
                <a:gd name="T7" fmla="*/ 6 h 32"/>
                <a:gd name="T8" fmla="*/ 30 w 30"/>
                <a:gd name="T9" fmla="*/ 10 h 32"/>
                <a:gd name="T10" fmla="*/ 30 w 30"/>
                <a:gd name="T11" fmla="*/ 16 h 32"/>
                <a:gd name="T12" fmla="*/ 30 w 30"/>
                <a:gd name="T13" fmla="*/ 16 h 32"/>
                <a:gd name="T14" fmla="*/ 30 w 30"/>
                <a:gd name="T15" fmla="*/ 22 h 32"/>
                <a:gd name="T16" fmla="*/ 26 w 30"/>
                <a:gd name="T17" fmla="*/ 26 h 32"/>
                <a:gd name="T18" fmla="*/ 20 w 30"/>
                <a:gd name="T19" fmla="*/ 30 h 32"/>
                <a:gd name="T20" fmla="*/ 16 w 30"/>
                <a:gd name="T21" fmla="*/ 32 h 32"/>
                <a:gd name="T22" fmla="*/ 16 w 30"/>
                <a:gd name="T23" fmla="*/ 32 h 32"/>
                <a:gd name="T24" fmla="*/ 10 w 30"/>
                <a:gd name="T25" fmla="*/ 30 h 32"/>
                <a:gd name="T26" fmla="*/ 4 w 30"/>
                <a:gd name="T27" fmla="*/ 26 h 32"/>
                <a:gd name="T28" fmla="*/ 2 w 30"/>
                <a:gd name="T29" fmla="*/ 22 h 32"/>
                <a:gd name="T30" fmla="*/ 0 w 30"/>
                <a:gd name="T31" fmla="*/ 16 h 32"/>
                <a:gd name="T32" fmla="*/ 0 w 30"/>
                <a:gd name="T33" fmla="*/ 16 h 32"/>
                <a:gd name="T34" fmla="*/ 2 w 30"/>
                <a:gd name="T35" fmla="*/ 10 h 32"/>
                <a:gd name="T36" fmla="*/ 4 w 30"/>
                <a:gd name="T37" fmla="*/ 6 h 32"/>
                <a:gd name="T38" fmla="*/ 10 w 30"/>
                <a:gd name="T39" fmla="*/ 2 h 32"/>
                <a:gd name="T40" fmla="*/ 16 w 30"/>
                <a:gd name="T41" fmla="*/ 0 h 32"/>
                <a:gd name="T42" fmla="*/ 16 w 30"/>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2">
                  <a:moveTo>
                    <a:pt x="16" y="0"/>
                  </a:moveTo>
                  <a:lnTo>
                    <a:pt x="16" y="0"/>
                  </a:lnTo>
                  <a:lnTo>
                    <a:pt x="20" y="2"/>
                  </a:lnTo>
                  <a:lnTo>
                    <a:pt x="26" y="6"/>
                  </a:lnTo>
                  <a:lnTo>
                    <a:pt x="30" y="10"/>
                  </a:lnTo>
                  <a:lnTo>
                    <a:pt x="30" y="16"/>
                  </a:lnTo>
                  <a:lnTo>
                    <a:pt x="30" y="16"/>
                  </a:lnTo>
                  <a:lnTo>
                    <a:pt x="30" y="22"/>
                  </a:lnTo>
                  <a:lnTo>
                    <a:pt x="26" y="26"/>
                  </a:lnTo>
                  <a:lnTo>
                    <a:pt x="20" y="30"/>
                  </a:lnTo>
                  <a:lnTo>
                    <a:pt x="16" y="32"/>
                  </a:lnTo>
                  <a:lnTo>
                    <a:pt x="16" y="32"/>
                  </a:lnTo>
                  <a:lnTo>
                    <a:pt x="10" y="30"/>
                  </a:lnTo>
                  <a:lnTo>
                    <a:pt x="4" y="26"/>
                  </a:lnTo>
                  <a:lnTo>
                    <a:pt x="2" y="22"/>
                  </a:lnTo>
                  <a:lnTo>
                    <a:pt x="0" y="16"/>
                  </a:lnTo>
                  <a:lnTo>
                    <a:pt x="0" y="16"/>
                  </a:lnTo>
                  <a:lnTo>
                    <a:pt x="2" y="10"/>
                  </a:lnTo>
                  <a:lnTo>
                    <a:pt x="4" y="6"/>
                  </a:lnTo>
                  <a:lnTo>
                    <a:pt x="10" y="2"/>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85" name="Freeform 786"/>
            <p:cNvSpPr/>
            <p:nvPr/>
          </p:nvSpPr>
          <p:spPr bwMode="auto">
            <a:xfrm>
              <a:off x="5272038" y="3223369"/>
              <a:ext cx="47625" cy="47625"/>
            </a:xfrm>
            <a:custGeom>
              <a:avLst/>
              <a:gdLst>
                <a:gd name="T0" fmla="*/ 16 w 30"/>
                <a:gd name="T1" fmla="*/ 0 h 30"/>
                <a:gd name="T2" fmla="*/ 16 w 30"/>
                <a:gd name="T3" fmla="*/ 0 h 30"/>
                <a:gd name="T4" fmla="*/ 20 w 30"/>
                <a:gd name="T5" fmla="*/ 2 h 30"/>
                <a:gd name="T6" fmla="*/ 26 w 30"/>
                <a:gd name="T7" fmla="*/ 4 h 30"/>
                <a:gd name="T8" fmla="*/ 30 w 30"/>
                <a:gd name="T9" fmla="*/ 10 h 30"/>
                <a:gd name="T10" fmla="*/ 30 w 30"/>
                <a:gd name="T11" fmla="*/ 16 h 30"/>
                <a:gd name="T12" fmla="*/ 30 w 30"/>
                <a:gd name="T13" fmla="*/ 16 h 30"/>
                <a:gd name="T14" fmla="*/ 30 w 30"/>
                <a:gd name="T15" fmla="*/ 22 h 30"/>
                <a:gd name="T16" fmla="*/ 26 w 30"/>
                <a:gd name="T17" fmla="*/ 26 h 30"/>
                <a:gd name="T18" fmla="*/ 20 w 30"/>
                <a:gd name="T19" fmla="*/ 30 h 30"/>
                <a:gd name="T20" fmla="*/ 16 w 30"/>
                <a:gd name="T21" fmla="*/ 30 h 30"/>
                <a:gd name="T22" fmla="*/ 16 w 30"/>
                <a:gd name="T23" fmla="*/ 30 h 30"/>
                <a:gd name="T24" fmla="*/ 10 w 30"/>
                <a:gd name="T25" fmla="*/ 30 h 30"/>
                <a:gd name="T26" fmla="*/ 4 w 30"/>
                <a:gd name="T27" fmla="*/ 26 h 30"/>
                <a:gd name="T28" fmla="*/ 2 w 30"/>
                <a:gd name="T29" fmla="*/ 22 h 30"/>
                <a:gd name="T30" fmla="*/ 0 w 30"/>
                <a:gd name="T31" fmla="*/ 16 h 30"/>
                <a:gd name="T32" fmla="*/ 0 w 30"/>
                <a:gd name="T33" fmla="*/ 16 h 30"/>
                <a:gd name="T34" fmla="*/ 2 w 30"/>
                <a:gd name="T35" fmla="*/ 10 h 30"/>
                <a:gd name="T36" fmla="*/ 4 w 30"/>
                <a:gd name="T37" fmla="*/ 4 h 30"/>
                <a:gd name="T38" fmla="*/ 10 w 30"/>
                <a:gd name="T39" fmla="*/ 2 h 30"/>
                <a:gd name="T40" fmla="*/ 16 w 30"/>
                <a:gd name="T41" fmla="*/ 0 h 30"/>
                <a:gd name="T42" fmla="*/ 16 w 30"/>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6" y="0"/>
                  </a:moveTo>
                  <a:lnTo>
                    <a:pt x="16" y="0"/>
                  </a:lnTo>
                  <a:lnTo>
                    <a:pt x="20" y="2"/>
                  </a:lnTo>
                  <a:lnTo>
                    <a:pt x="26" y="4"/>
                  </a:lnTo>
                  <a:lnTo>
                    <a:pt x="30" y="10"/>
                  </a:lnTo>
                  <a:lnTo>
                    <a:pt x="30" y="16"/>
                  </a:lnTo>
                  <a:lnTo>
                    <a:pt x="30" y="16"/>
                  </a:lnTo>
                  <a:lnTo>
                    <a:pt x="30" y="22"/>
                  </a:lnTo>
                  <a:lnTo>
                    <a:pt x="26" y="26"/>
                  </a:lnTo>
                  <a:lnTo>
                    <a:pt x="20" y="30"/>
                  </a:lnTo>
                  <a:lnTo>
                    <a:pt x="16" y="30"/>
                  </a:lnTo>
                  <a:lnTo>
                    <a:pt x="16" y="30"/>
                  </a:lnTo>
                  <a:lnTo>
                    <a:pt x="10" y="30"/>
                  </a:lnTo>
                  <a:lnTo>
                    <a:pt x="4" y="26"/>
                  </a:lnTo>
                  <a:lnTo>
                    <a:pt x="2" y="22"/>
                  </a:lnTo>
                  <a:lnTo>
                    <a:pt x="0" y="16"/>
                  </a:lnTo>
                  <a:lnTo>
                    <a:pt x="0" y="16"/>
                  </a:lnTo>
                  <a:lnTo>
                    <a:pt x="2" y="10"/>
                  </a:lnTo>
                  <a:lnTo>
                    <a:pt x="4" y="4"/>
                  </a:lnTo>
                  <a:lnTo>
                    <a:pt x="10" y="2"/>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86" name="Freeform 787"/>
            <p:cNvSpPr/>
            <p:nvPr/>
          </p:nvSpPr>
          <p:spPr bwMode="auto">
            <a:xfrm>
              <a:off x="5272038" y="3159869"/>
              <a:ext cx="47625" cy="47625"/>
            </a:xfrm>
            <a:custGeom>
              <a:avLst/>
              <a:gdLst>
                <a:gd name="T0" fmla="*/ 16 w 30"/>
                <a:gd name="T1" fmla="*/ 0 h 30"/>
                <a:gd name="T2" fmla="*/ 16 w 30"/>
                <a:gd name="T3" fmla="*/ 0 h 30"/>
                <a:gd name="T4" fmla="*/ 20 w 30"/>
                <a:gd name="T5" fmla="*/ 2 h 30"/>
                <a:gd name="T6" fmla="*/ 26 w 30"/>
                <a:gd name="T7" fmla="*/ 4 h 30"/>
                <a:gd name="T8" fmla="*/ 30 w 30"/>
                <a:gd name="T9" fmla="*/ 10 h 30"/>
                <a:gd name="T10" fmla="*/ 30 w 30"/>
                <a:gd name="T11" fmla="*/ 16 h 30"/>
                <a:gd name="T12" fmla="*/ 30 w 30"/>
                <a:gd name="T13" fmla="*/ 16 h 30"/>
                <a:gd name="T14" fmla="*/ 30 w 30"/>
                <a:gd name="T15" fmla="*/ 20 h 30"/>
                <a:gd name="T16" fmla="*/ 26 w 30"/>
                <a:gd name="T17" fmla="*/ 26 h 30"/>
                <a:gd name="T18" fmla="*/ 20 w 30"/>
                <a:gd name="T19" fmla="*/ 30 h 30"/>
                <a:gd name="T20" fmla="*/ 16 w 30"/>
                <a:gd name="T21" fmla="*/ 30 h 30"/>
                <a:gd name="T22" fmla="*/ 16 w 30"/>
                <a:gd name="T23" fmla="*/ 30 h 30"/>
                <a:gd name="T24" fmla="*/ 10 w 30"/>
                <a:gd name="T25" fmla="*/ 30 h 30"/>
                <a:gd name="T26" fmla="*/ 4 w 30"/>
                <a:gd name="T27" fmla="*/ 26 h 30"/>
                <a:gd name="T28" fmla="*/ 2 w 30"/>
                <a:gd name="T29" fmla="*/ 20 h 30"/>
                <a:gd name="T30" fmla="*/ 0 w 30"/>
                <a:gd name="T31" fmla="*/ 16 h 30"/>
                <a:gd name="T32" fmla="*/ 0 w 30"/>
                <a:gd name="T33" fmla="*/ 16 h 30"/>
                <a:gd name="T34" fmla="*/ 2 w 30"/>
                <a:gd name="T35" fmla="*/ 10 h 30"/>
                <a:gd name="T36" fmla="*/ 4 w 30"/>
                <a:gd name="T37" fmla="*/ 4 h 30"/>
                <a:gd name="T38" fmla="*/ 10 w 30"/>
                <a:gd name="T39" fmla="*/ 2 h 30"/>
                <a:gd name="T40" fmla="*/ 16 w 30"/>
                <a:gd name="T41" fmla="*/ 0 h 30"/>
                <a:gd name="T42" fmla="*/ 16 w 30"/>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6" y="0"/>
                  </a:moveTo>
                  <a:lnTo>
                    <a:pt x="16" y="0"/>
                  </a:lnTo>
                  <a:lnTo>
                    <a:pt x="20" y="2"/>
                  </a:lnTo>
                  <a:lnTo>
                    <a:pt x="26" y="4"/>
                  </a:lnTo>
                  <a:lnTo>
                    <a:pt x="30" y="10"/>
                  </a:lnTo>
                  <a:lnTo>
                    <a:pt x="30" y="16"/>
                  </a:lnTo>
                  <a:lnTo>
                    <a:pt x="30" y="16"/>
                  </a:lnTo>
                  <a:lnTo>
                    <a:pt x="30" y="20"/>
                  </a:lnTo>
                  <a:lnTo>
                    <a:pt x="26" y="26"/>
                  </a:lnTo>
                  <a:lnTo>
                    <a:pt x="20" y="30"/>
                  </a:lnTo>
                  <a:lnTo>
                    <a:pt x="16" y="30"/>
                  </a:lnTo>
                  <a:lnTo>
                    <a:pt x="16" y="30"/>
                  </a:lnTo>
                  <a:lnTo>
                    <a:pt x="10" y="30"/>
                  </a:lnTo>
                  <a:lnTo>
                    <a:pt x="4" y="26"/>
                  </a:lnTo>
                  <a:lnTo>
                    <a:pt x="2" y="20"/>
                  </a:lnTo>
                  <a:lnTo>
                    <a:pt x="0" y="16"/>
                  </a:lnTo>
                  <a:lnTo>
                    <a:pt x="0" y="16"/>
                  </a:lnTo>
                  <a:lnTo>
                    <a:pt x="2" y="10"/>
                  </a:lnTo>
                  <a:lnTo>
                    <a:pt x="4" y="4"/>
                  </a:lnTo>
                  <a:lnTo>
                    <a:pt x="10" y="2"/>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87" name="Freeform 788"/>
            <p:cNvSpPr/>
            <p:nvPr/>
          </p:nvSpPr>
          <p:spPr bwMode="auto">
            <a:xfrm>
              <a:off x="5272038" y="3096369"/>
              <a:ext cx="47625" cy="47625"/>
            </a:xfrm>
            <a:custGeom>
              <a:avLst/>
              <a:gdLst>
                <a:gd name="T0" fmla="*/ 16 w 30"/>
                <a:gd name="T1" fmla="*/ 0 h 30"/>
                <a:gd name="T2" fmla="*/ 16 w 30"/>
                <a:gd name="T3" fmla="*/ 0 h 30"/>
                <a:gd name="T4" fmla="*/ 20 w 30"/>
                <a:gd name="T5" fmla="*/ 0 h 30"/>
                <a:gd name="T6" fmla="*/ 26 w 30"/>
                <a:gd name="T7" fmla="*/ 4 h 30"/>
                <a:gd name="T8" fmla="*/ 30 w 30"/>
                <a:gd name="T9" fmla="*/ 8 h 30"/>
                <a:gd name="T10" fmla="*/ 30 w 30"/>
                <a:gd name="T11" fmla="*/ 14 h 30"/>
                <a:gd name="T12" fmla="*/ 30 w 30"/>
                <a:gd name="T13" fmla="*/ 14 h 30"/>
                <a:gd name="T14" fmla="*/ 30 w 30"/>
                <a:gd name="T15" fmla="*/ 20 h 30"/>
                <a:gd name="T16" fmla="*/ 26 w 30"/>
                <a:gd name="T17" fmla="*/ 26 h 30"/>
                <a:gd name="T18" fmla="*/ 20 w 30"/>
                <a:gd name="T19" fmla="*/ 28 h 30"/>
                <a:gd name="T20" fmla="*/ 16 w 30"/>
                <a:gd name="T21" fmla="*/ 30 h 30"/>
                <a:gd name="T22" fmla="*/ 16 w 30"/>
                <a:gd name="T23" fmla="*/ 30 h 30"/>
                <a:gd name="T24" fmla="*/ 10 w 30"/>
                <a:gd name="T25" fmla="*/ 28 h 30"/>
                <a:gd name="T26" fmla="*/ 4 w 30"/>
                <a:gd name="T27" fmla="*/ 26 h 30"/>
                <a:gd name="T28" fmla="*/ 2 w 30"/>
                <a:gd name="T29" fmla="*/ 20 h 30"/>
                <a:gd name="T30" fmla="*/ 0 w 30"/>
                <a:gd name="T31" fmla="*/ 14 h 30"/>
                <a:gd name="T32" fmla="*/ 0 w 30"/>
                <a:gd name="T33" fmla="*/ 14 h 30"/>
                <a:gd name="T34" fmla="*/ 2 w 30"/>
                <a:gd name="T35" fmla="*/ 8 h 30"/>
                <a:gd name="T36" fmla="*/ 4 w 30"/>
                <a:gd name="T37" fmla="*/ 4 h 30"/>
                <a:gd name="T38" fmla="*/ 10 w 30"/>
                <a:gd name="T39" fmla="*/ 0 h 30"/>
                <a:gd name="T40" fmla="*/ 16 w 30"/>
                <a:gd name="T41" fmla="*/ 0 h 30"/>
                <a:gd name="T42" fmla="*/ 16 w 30"/>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6" y="0"/>
                  </a:moveTo>
                  <a:lnTo>
                    <a:pt x="16" y="0"/>
                  </a:lnTo>
                  <a:lnTo>
                    <a:pt x="20" y="0"/>
                  </a:lnTo>
                  <a:lnTo>
                    <a:pt x="26" y="4"/>
                  </a:lnTo>
                  <a:lnTo>
                    <a:pt x="30" y="8"/>
                  </a:lnTo>
                  <a:lnTo>
                    <a:pt x="30" y="14"/>
                  </a:lnTo>
                  <a:lnTo>
                    <a:pt x="30" y="14"/>
                  </a:lnTo>
                  <a:lnTo>
                    <a:pt x="30" y="20"/>
                  </a:lnTo>
                  <a:lnTo>
                    <a:pt x="26" y="26"/>
                  </a:lnTo>
                  <a:lnTo>
                    <a:pt x="20" y="28"/>
                  </a:lnTo>
                  <a:lnTo>
                    <a:pt x="16" y="30"/>
                  </a:lnTo>
                  <a:lnTo>
                    <a:pt x="16" y="30"/>
                  </a:lnTo>
                  <a:lnTo>
                    <a:pt x="10" y="28"/>
                  </a:lnTo>
                  <a:lnTo>
                    <a:pt x="4" y="26"/>
                  </a:lnTo>
                  <a:lnTo>
                    <a:pt x="2" y="20"/>
                  </a:lnTo>
                  <a:lnTo>
                    <a:pt x="0" y="14"/>
                  </a:lnTo>
                  <a:lnTo>
                    <a:pt x="0" y="14"/>
                  </a:lnTo>
                  <a:lnTo>
                    <a:pt x="2" y="8"/>
                  </a:lnTo>
                  <a:lnTo>
                    <a:pt x="4" y="4"/>
                  </a:lnTo>
                  <a:lnTo>
                    <a:pt x="10" y="0"/>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88" name="Freeform 789"/>
            <p:cNvSpPr/>
            <p:nvPr/>
          </p:nvSpPr>
          <p:spPr bwMode="auto">
            <a:xfrm>
              <a:off x="5272038" y="3029694"/>
              <a:ext cx="47625" cy="50800"/>
            </a:xfrm>
            <a:custGeom>
              <a:avLst/>
              <a:gdLst>
                <a:gd name="T0" fmla="*/ 16 w 30"/>
                <a:gd name="T1" fmla="*/ 0 h 32"/>
                <a:gd name="T2" fmla="*/ 16 w 30"/>
                <a:gd name="T3" fmla="*/ 0 h 32"/>
                <a:gd name="T4" fmla="*/ 20 w 30"/>
                <a:gd name="T5" fmla="*/ 2 h 32"/>
                <a:gd name="T6" fmla="*/ 26 w 30"/>
                <a:gd name="T7" fmla="*/ 6 h 32"/>
                <a:gd name="T8" fmla="*/ 30 w 30"/>
                <a:gd name="T9" fmla="*/ 10 h 32"/>
                <a:gd name="T10" fmla="*/ 30 w 30"/>
                <a:gd name="T11" fmla="*/ 16 h 32"/>
                <a:gd name="T12" fmla="*/ 30 w 30"/>
                <a:gd name="T13" fmla="*/ 16 h 32"/>
                <a:gd name="T14" fmla="*/ 30 w 30"/>
                <a:gd name="T15" fmla="*/ 22 h 32"/>
                <a:gd name="T16" fmla="*/ 26 w 30"/>
                <a:gd name="T17" fmla="*/ 26 h 32"/>
                <a:gd name="T18" fmla="*/ 20 w 30"/>
                <a:gd name="T19" fmla="*/ 30 h 32"/>
                <a:gd name="T20" fmla="*/ 16 w 30"/>
                <a:gd name="T21" fmla="*/ 32 h 32"/>
                <a:gd name="T22" fmla="*/ 16 w 30"/>
                <a:gd name="T23" fmla="*/ 32 h 32"/>
                <a:gd name="T24" fmla="*/ 10 w 30"/>
                <a:gd name="T25" fmla="*/ 30 h 32"/>
                <a:gd name="T26" fmla="*/ 4 w 30"/>
                <a:gd name="T27" fmla="*/ 26 h 32"/>
                <a:gd name="T28" fmla="*/ 2 w 30"/>
                <a:gd name="T29" fmla="*/ 22 h 32"/>
                <a:gd name="T30" fmla="*/ 0 w 30"/>
                <a:gd name="T31" fmla="*/ 16 h 32"/>
                <a:gd name="T32" fmla="*/ 0 w 30"/>
                <a:gd name="T33" fmla="*/ 16 h 32"/>
                <a:gd name="T34" fmla="*/ 2 w 30"/>
                <a:gd name="T35" fmla="*/ 10 h 32"/>
                <a:gd name="T36" fmla="*/ 4 w 30"/>
                <a:gd name="T37" fmla="*/ 6 h 32"/>
                <a:gd name="T38" fmla="*/ 10 w 30"/>
                <a:gd name="T39" fmla="*/ 2 h 32"/>
                <a:gd name="T40" fmla="*/ 16 w 30"/>
                <a:gd name="T41" fmla="*/ 0 h 32"/>
                <a:gd name="T42" fmla="*/ 16 w 30"/>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2">
                  <a:moveTo>
                    <a:pt x="16" y="0"/>
                  </a:moveTo>
                  <a:lnTo>
                    <a:pt x="16" y="0"/>
                  </a:lnTo>
                  <a:lnTo>
                    <a:pt x="20" y="2"/>
                  </a:lnTo>
                  <a:lnTo>
                    <a:pt x="26" y="6"/>
                  </a:lnTo>
                  <a:lnTo>
                    <a:pt x="30" y="10"/>
                  </a:lnTo>
                  <a:lnTo>
                    <a:pt x="30" y="16"/>
                  </a:lnTo>
                  <a:lnTo>
                    <a:pt x="30" y="16"/>
                  </a:lnTo>
                  <a:lnTo>
                    <a:pt x="30" y="22"/>
                  </a:lnTo>
                  <a:lnTo>
                    <a:pt x="26" y="26"/>
                  </a:lnTo>
                  <a:lnTo>
                    <a:pt x="20" y="30"/>
                  </a:lnTo>
                  <a:lnTo>
                    <a:pt x="16" y="32"/>
                  </a:lnTo>
                  <a:lnTo>
                    <a:pt x="16" y="32"/>
                  </a:lnTo>
                  <a:lnTo>
                    <a:pt x="10" y="30"/>
                  </a:lnTo>
                  <a:lnTo>
                    <a:pt x="4" y="26"/>
                  </a:lnTo>
                  <a:lnTo>
                    <a:pt x="2" y="22"/>
                  </a:lnTo>
                  <a:lnTo>
                    <a:pt x="0" y="16"/>
                  </a:lnTo>
                  <a:lnTo>
                    <a:pt x="0" y="16"/>
                  </a:lnTo>
                  <a:lnTo>
                    <a:pt x="2" y="10"/>
                  </a:lnTo>
                  <a:lnTo>
                    <a:pt x="4" y="6"/>
                  </a:lnTo>
                  <a:lnTo>
                    <a:pt x="10" y="2"/>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89" name="Freeform 790"/>
            <p:cNvSpPr/>
            <p:nvPr/>
          </p:nvSpPr>
          <p:spPr bwMode="auto">
            <a:xfrm>
              <a:off x="5272038" y="2966194"/>
              <a:ext cx="47625" cy="47625"/>
            </a:xfrm>
            <a:custGeom>
              <a:avLst/>
              <a:gdLst>
                <a:gd name="T0" fmla="*/ 16 w 30"/>
                <a:gd name="T1" fmla="*/ 0 h 30"/>
                <a:gd name="T2" fmla="*/ 16 w 30"/>
                <a:gd name="T3" fmla="*/ 0 h 30"/>
                <a:gd name="T4" fmla="*/ 20 w 30"/>
                <a:gd name="T5" fmla="*/ 2 h 30"/>
                <a:gd name="T6" fmla="*/ 26 w 30"/>
                <a:gd name="T7" fmla="*/ 4 h 30"/>
                <a:gd name="T8" fmla="*/ 30 w 30"/>
                <a:gd name="T9" fmla="*/ 10 h 30"/>
                <a:gd name="T10" fmla="*/ 30 w 30"/>
                <a:gd name="T11" fmla="*/ 16 h 30"/>
                <a:gd name="T12" fmla="*/ 30 w 30"/>
                <a:gd name="T13" fmla="*/ 16 h 30"/>
                <a:gd name="T14" fmla="*/ 30 w 30"/>
                <a:gd name="T15" fmla="*/ 22 h 30"/>
                <a:gd name="T16" fmla="*/ 26 w 30"/>
                <a:gd name="T17" fmla="*/ 26 h 30"/>
                <a:gd name="T18" fmla="*/ 20 w 30"/>
                <a:gd name="T19" fmla="*/ 30 h 30"/>
                <a:gd name="T20" fmla="*/ 16 w 30"/>
                <a:gd name="T21" fmla="*/ 30 h 30"/>
                <a:gd name="T22" fmla="*/ 16 w 30"/>
                <a:gd name="T23" fmla="*/ 30 h 30"/>
                <a:gd name="T24" fmla="*/ 10 w 30"/>
                <a:gd name="T25" fmla="*/ 30 h 30"/>
                <a:gd name="T26" fmla="*/ 4 w 30"/>
                <a:gd name="T27" fmla="*/ 26 h 30"/>
                <a:gd name="T28" fmla="*/ 2 w 30"/>
                <a:gd name="T29" fmla="*/ 22 h 30"/>
                <a:gd name="T30" fmla="*/ 0 w 30"/>
                <a:gd name="T31" fmla="*/ 16 h 30"/>
                <a:gd name="T32" fmla="*/ 0 w 30"/>
                <a:gd name="T33" fmla="*/ 16 h 30"/>
                <a:gd name="T34" fmla="*/ 2 w 30"/>
                <a:gd name="T35" fmla="*/ 10 h 30"/>
                <a:gd name="T36" fmla="*/ 4 w 30"/>
                <a:gd name="T37" fmla="*/ 4 h 30"/>
                <a:gd name="T38" fmla="*/ 10 w 30"/>
                <a:gd name="T39" fmla="*/ 2 h 30"/>
                <a:gd name="T40" fmla="*/ 16 w 30"/>
                <a:gd name="T41" fmla="*/ 0 h 30"/>
                <a:gd name="T42" fmla="*/ 16 w 30"/>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6" y="0"/>
                  </a:moveTo>
                  <a:lnTo>
                    <a:pt x="16" y="0"/>
                  </a:lnTo>
                  <a:lnTo>
                    <a:pt x="20" y="2"/>
                  </a:lnTo>
                  <a:lnTo>
                    <a:pt x="26" y="4"/>
                  </a:lnTo>
                  <a:lnTo>
                    <a:pt x="30" y="10"/>
                  </a:lnTo>
                  <a:lnTo>
                    <a:pt x="30" y="16"/>
                  </a:lnTo>
                  <a:lnTo>
                    <a:pt x="30" y="16"/>
                  </a:lnTo>
                  <a:lnTo>
                    <a:pt x="30" y="22"/>
                  </a:lnTo>
                  <a:lnTo>
                    <a:pt x="26" y="26"/>
                  </a:lnTo>
                  <a:lnTo>
                    <a:pt x="20" y="30"/>
                  </a:lnTo>
                  <a:lnTo>
                    <a:pt x="16" y="30"/>
                  </a:lnTo>
                  <a:lnTo>
                    <a:pt x="16" y="30"/>
                  </a:lnTo>
                  <a:lnTo>
                    <a:pt x="10" y="30"/>
                  </a:lnTo>
                  <a:lnTo>
                    <a:pt x="4" y="26"/>
                  </a:lnTo>
                  <a:lnTo>
                    <a:pt x="2" y="22"/>
                  </a:lnTo>
                  <a:lnTo>
                    <a:pt x="0" y="16"/>
                  </a:lnTo>
                  <a:lnTo>
                    <a:pt x="0" y="16"/>
                  </a:lnTo>
                  <a:lnTo>
                    <a:pt x="2" y="10"/>
                  </a:lnTo>
                  <a:lnTo>
                    <a:pt x="4" y="4"/>
                  </a:lnTo>
                  <a:lnTo>
                    <a:pt x="10" y="2"/>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90" name="Freeform 791"/>
            <p:cNvSpPr/>
            <p:nvPr/>
          </p:nvSpPr>
          <p:spPr bwMode="auto">
            <a:xfrm>
              <a:off x="5272038" y="2902694"/>
              <a:ext cx="47625" cy="47625"/>
            </a:xfrm>
            <a:custGeom>
              <a:avLst/>
              <a:gdLst>
                <a:gd name="T0" fmla="*/ 16 w 30"/>
                <a:gd name="T1" fmla="*/ 0 h 30"/>
                <a:gd name="T2" fmla="*/ 16 w 30"/>
                <a:gd name="T3" fmla="*/ 0 h 30"/>
                <a:gd name="T4" fmla="*/ 20 w 30"/>
                <a:gd name="T5" fmla="*/ 2 h 30"/>
                <a:gd name="T6" fmla="*/ 26 w 30"/>
                <a:gd name="T7" fmla="*/ 4 h 30"/>
                <a:gd name="T8" fmla="*/ 30 w 30"/>
                <a:gd name="T9" fmla="*/ 10 h 30"/>
                <a:gd name="T10" fmla="*/ 30 w 30"/>
                <a:gd name="T11" fmla="*/ 16 h 30"/>
                <a:gd name="T12" fmla="*/ 30 w 30"/>
                <a:gd name="T13" fmla="*/ 16 h 30"/>
                <a:gd name="T14" fmla="*/ 30 w 30"/>
                <a:gd name="T15" fmla="*/ 20 h 30"/>
                <a:gd name="T16" fmla="*/ 26 w 30"/>
                <a:gd name="T17" fmla="*/ 26 h 30"/>
                <a:gd name="T18" fmla="*/ 20 w 30"/>
                <a:gd name="T19" fmla="*/ 30 h 30"/>
                <a:gd name="T20" fmla="*/ 16 w 30"/>
                <a:gd name="T21" fmla="*/ 30 h 30"/>
                <a:gd name="T22" fmla="*/ 16 w 30"/>
                <a:gd name="T23" fmla="*/ 30 h 30"/>
                <a:gd name="T24" fmla="*/ 10 w 30"/>
                <a:gd name="T25" fmla="*/ 30 h 30"/>
                <a:gd name="T26" fmla="*/ 4 w 30"/>
                <a:gd name="T27" fmla="*/ 26 h 30"/>
                <a:gd name="T28" fmla="*/ 2 w 30"/>
                <a:gd name="T29" fmla="*/ 20 h 30"/>
                <a:gd name="T30" fmla="*/ 0 w 30"/>
                <a:gd name="T31" fmla="*/ 16 h 30"/>
                <a:gd name="T32" fmla="*/ 0 w 30"/>
                <a:gd name="T33" fmla="*/ 16 h 30"/>
                <a:gd name="T34" fmla="*/ 2 w 30"/>
                <a:gd name="T35" fmla="*/ 10 h 30"/>
                <a:gd name="T36" fmla="*/ 4 w 30"/>
                <a:gd name="T37" fmla="*/ 4 h 30"/>
                <a:gd name="T38" fmla="*/ 10 w 30"/>
                <a:gd name="T39" fmla="*/ 2 h 30"/>
                <a:gd name="T40" fmla="*/ 16 w 30"/>
                <a:gd name="T41" fmla="*/ 0 h 30"/>
                <a:gd name="T42" fmla="*/ 16 w 30"/>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6" y="0"/>
                  </a:moveTo>
                  <a:lnTo>
                    <a:pt x="16" y="0"/>
                  </a:lnTo>
                  <a:lnTo>
                    <a:pt x="20" y="2"/>
                  </a:lnTo>
                  <a:lnTo>
                    <a:pt x="26" y="4"/>
                  </a:lnTo>
                  <a:lnTo>
                    <a:pt x="30" y="10"/>
                  </a:lnTo>
                  <a:lnTo>
                    <a:pt x="30" y="16"/>
                  </a:lnTo>
                  <a:lnTo>
                    <a:pt x="30" y="16"/>
                  </a:lnTo>
                  <a:lnTo>
                    <a:pt x="30" y="20"/>
                  </a:lnTo>
                  <a:lnTo>
                    <a:pt x="26" y="26"/>
                  </a:lnTo>
                  <a:lnTo>
                    <a:pt x="20" y="30"/>
                  </a:lnTo>
                  <a:lnTo>
                    <a:pt x="16" y="30"/>
                  </a:lnTo>
                  <a:lnTo>
                    <a:pt x="16" y="30"/>
                  </a:lnTo>
                  <a:lnTo>
                    <a:pt x="10" y="30"/>
                  </a:lnTo>
                  <a:lnTo>
                    <a:pt x="4" y="26"/>
                  </a:lnTo>
                  <a:lnTo>
                    <a:pt x="2" y="20"/>
                  </a:lnTo>
                  <a:lnTo>
                    <a:pt x="0" y="16"/>
                  </a:lnTo>
                  <a:lnTo>
                    <a:pt x="0" y="16"/>
                  </a:lnTo>
                  <a:lnTo>
                    <a:pt x="2" y="10"/>
                  </a:lnTo>
                  <a:lnTo>
                    <a:pt x="4" y="4"/>
                  </a:lnTo>
                  <a:lnTo>
                    <a:pt x="10" y="2"/>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91" name="Freeform 792"/>
            <p:cNvSpPr/>
            <p:nvPr/>
          </p:nvSpPr>
          <p:spPr bwMode="auto">
            <a:xfrm>
              <a:off x="5335538" y="3029694"/>
              <a:ext cx="47625" cy="50800"/>
            </a:xfrm>
            <a:custGeom>
              <a:avLst/>
              <a:gdLst>
                <a:gd name="T0" fmla="*/ 14 w 30"/>
                <a:gd name="T1" fmla="*/ 0 h 32"/>
                <a:gd name="T2" fmla="*/ 14 w 30"/>
                <a:gd name="T3" fmla="*/ 0 h 32"/>
                <a:gd name="T4" fmla="*/ 20 w 30"/>
                <a:gd name="T5" fmla="*/ 2 h 32"/>
                <a:gd name="T6" fmla="*/ 26 w 30"/>
                <a:gd name="T7" fmla="*/ 6 h 32"/>
                <a:gd name="T8" fmla="*/ 28 w 30"/>
                <a:gd name="T9" fmla="*/ 10 h 32"/>
                <a:gd name="T10" fmla="*/ 30 w 30"/>
                <a:gd name="T11" fmla="*/ 16 h 32"/>
                <a:gd name="T12" fmla="*/ 30 w 30"/>
                <a:gd name="T13" fmla="*/ 16 h 32"/>
                <a:gd name="T14" fmla="*/ 28 w 30"/>
                <a:gd name="T15" fmla="*/ 22 h 32"/>
                <a:gd name="T16" fmla="*/ 26 w 30"/>
                <a:gd name="T17" fmla="*/ 26 h 32"/>
                <a:gd name="T18" fmla="*/ 20 w 30"/>
                <a:gd name="T19" fmla="*/ 30 h 32"/>
                <a:gd name="T20" fmla="*/ 14 w 30"/>
                <a:gd name="T21" fmla="*/ 32 h 32"/>
                <a:gd name="T22" fmla="*/ 14 w 30"/>
                <a:gd name="T23" fmla="*/ 32 h 32"/>
                <a:gd name="T24" fmla="*/ 8 w 30"/>
                <a:gd name="T25" fmla="*/ 30 h 32"/>
                <a:gd name="T26" fmla="*/ 4 w 30"/>
                <a:gd name="T27" fmla="*/ 26 h 32"/>
                <a:gd name="T28" fmla="*/ 0 w 30"/>
                <a:gd name="T29" fmla="*/ 22 h 32"/>
                <a:gd name="T30" fmla="*/ 0 w 30"/>
                <a:gd name="T31" fmla="*/ 16 h 32"/>
                <a:gd name="T32" fmla="*/ 0 w 30"/>
                <a:gd name="T33" fmla="*/ 16 h 32"/>
                <a:gd name="T34" fmla="*/ 0 w 30"/>
                <a:gd name="T35" fmla="*/ 10 h 32"/>
                <a:gd name="T36" fmla="*/ 4 w 30"/>
                <a:gd name="T37" fmla="*/ 6 h 32"/>
                <a:gd name="T38" fmla="*/ 8 w 30"/>
                <a:gd name="T39" fmla="*/ 2 h 32"/>
                <a:gd name="T40" fmla="*/ 14 w 30"/>
                <a:gd name="T41" fmla="*/ 0 h 32"/>
                <a:gd name="T42" fmla="*/ 14 w 30"/>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2">
                  <a:moveTo>
                    <a:pt x="14" y="0"/>
                  </a:moveTo>
                  <a:lnTo>
                    <a:pt x="14" y="0"/>
                  </a:lnTo>
                  <a:lnTo>
                    <a:pt x="20" y="2"/>
                  </a:lnTo>
                  <a:lnTo>
                    <a:pt x="26" y="6"/>
                  </a:lnTo>
                  <a:lnTo>
                    <a:pt x="28" y="10"/>
                  </a:lnTo>
                  <a:lnTo>
                    <a:pt x="30" y="16"/>
                  </a:lnTo>
                  <a:lnTo>
                    <a:pt x="30" y="16"/>
                  </a:lnTo>
                  <a:lnTo>
                    <a:pt x="28" y="22"/>
                  </a:lnTo>
                  <a:lnTo>
                    <a:pt x="26" y="26"/>
                  </a:lnTo>
                  <a:lnTo>
                    <a:pt x="20" y="30"/>
                  </a:lnTo>
                  <a:lnTo>
                    <a:pt x="14" y="32"/>
                  </a:lnTo>
                  <a:lnTo>
                    <a:pt x="14" y="32"/>
                  </a:lnTo>
                  <a:lnTo>
                    <a:pt x="8" y="30"/>
                  </a:lnTo>
                  <a:lnTo>
                    <a:pt x="4" y="26"/>
                  </a:lnTo>
                  <a:lnTo>
                    <a:pt x="0" y="22"/>
                  </a:lnTo>
                  <a:lnTo>
                    <a:pt x="0" y="16"/>
                  </a:lnTo>
                  <a:lnTo>
                    <a:pt x="0" y="16"/>
                  </a:lnTo>
                  <a:lnTo>
                    <a:pt x="0" y="10"/>
                  </a:lnTo>
                  <a:lnTo>
                    <a:pt x="4" y="6"/>
                  </a:lnTo>
                  <a:lnTo>
                    <a:pt x="8" y="2"/>
                  </a:lnTo>
                  <a:lnTo>
                    <a:pt x="14" y="0"/>
                  </a:lnTo>
                  <a:lnTo>
                    <a:pt x="14"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92" name="Freeform 793"/>
            <p:cNvSpPr/>
            <p:nvPr/>
          </p:nvSpPr>
          <p:spPr bwMode="auto">
            <a:xfrm>
              <a:off x="5335538" y="2966194"/>
              <a:ext cx="47625" cy="47625"/>
            </a:xfrm>
            <a:custGeom>
              <a:avLst/>
              <a:gdLst>
                <a:gd name="T0" fmla="*/ 14 w 30"/>
                <a:gd name="T1" fmla="*/ 0 h 30"/>
                <a:gd name="T2" fmla="*/ 14 w 30"/>
                <a:gd name="T3" fmla="*/ 0 h 30"/>
                <a:gd name="T4" fmla="*/ 20 w 30"/>
                <a:gd name="T5" fmla="*/ 2 h 30"/>
                <a:gd name="T6" fmla="*/ 26 w 30"/>
                <a:gd name="T7" fmla="*/ 4 h 30"/>
                <a:gd name="T8" fmla="*/ 28 w 30"/>
                <a:gd name="T9" fmla="*/ 10 h 30"/>
                <a:gd name="T10" fmla="*/ 30 w 30"/>
                <a:gd name="T11" fmla="*/ 16 h 30"/>
                <a:gd name="T12" fmla="*/ 30 w 30"/>
                <a:gd name="T13" fmla="*/ 16 h 30"/>
                <a:gd name="T14" fmla="*/ 28 w 30"/>
                <a:gd name="T15" fmla="*/ 22 h 30"/>
                <a:gd name="T16" fmla="*/ 26 w 30"/>
                <a:gd name="T17" fmla="*/ 26 h 30"/>
                <a:gd name="T18" fmla="*/ 20 w 30"/>
                <a:gd name="T19" fmla="*/ 30 h 30"/>
                <a:gd name="T20" fmla="*/ 14 w 30"/>
                <a:gd name="T21" fmla="*/ 30 h 30"/>
                <a:gd name="T22" fmla="*/ 14 w 30"/>
                <a:gd name="T23" fmla="*/ 30 h 30"/>
                <a:gd name="T24" fmla="*/ 8 w 30"/>
                <a:gd name="T25" fmla="*/ 30 h 30"/>
                <a:gd name="T26" fmla="*/ 4 w 30"/>
                <a:gd name="T27" fmla="*/ 26 h 30"/>
                <a:gd name="T28" fmla="*/ 0 w 30"/>
                <a:gd name="T29" fmla="*/ 22 h 30"/>
                <a:gd name="T30" fmla="*/ 0 w 30"/>
                <a:gd name="T31" fmla="*/ 16 h 30"/>
                <a:gd name="T32" fmla="*/ 0 w 30"/>
                <a:gd name="T33" fmla="*/ 16 h 30"/>
                <a:gd name="T34" fmla="*/ 0 w 30"/>
                <a:gd name="T35" fmla="*/ 10 h 30"/>
                <a:gd name="T36" fmla="*/ 4 w 30"/>
                <a:gd name="T37" fmla="*/ 4 h 30"/>
                <a:gd name="T38" fmla="*/ 8 w 30"/>
                <a:gd name="T39" fmla="*/ 2 h 30"/>
                <a:gd name="T40" fmla="*/ 14 w 30"/>
                <a:gd name="T41" fmla="*/ 0 h 30"/>
                <a:gd name="T42" fmla="*/ 14 w 30"/>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4" y="0"/>
                  </a:moveTo>
                  <a:lnTo>
                    <a:pt x="14" y="0"/>
                  </a:lnTo>
                  <a:lnTo>
                    <a:pt x="20" y="2"/>
                  </a:lnTo>
                  <a:lnTo>
                    <a:pt x="26" y="4"/>
                  </a:lnTo>
                  <a:lnTo>
                    <a:pt x="28" y="10"/>
                  </a:lnTo>
                  <a:lnTo>
                    <a:pt x="30" y="16"/>
                  </a:lnTo>
                  <a:lnTo>
                    <a:pt x="30" y="16"/>
                  </a:lnTo>
                  <a:lnTo>
                    <a:pt x="28" y="22"/>
                  </a:lnTo>
                  <a:lnTo>
                    <a:pt x="26" y="26"/>
                  </a:lnTo>
                  <a:lnTo>
                    <a:pt x="20" y="30"/>
                  </a:lnTo>
                  <a:lnTo>
                    <a:pt x="14" y="30"/>
                  </a:lnTo>
                  <a:lnTo>
                    <a:pt x="14" y="30"/>
                  </a:lnTo>
                  <a:lnTo>
                    <a:pt x="8" y="30"/>
                  </a:lnTo>
                  <a:lnTo>
                    <a:pt x="4" y="26"/>
                  </a:lnTo>
                  <a:lnTo>
                    <a:pt x="0" y="22"/>
                  </a:lnTo>
                  <a:lnTo>
                    <a:pt x="0" y="16"/>
                  </a:lnTo>
                  <a:lnTo>
                    <a:pt x="0" y="16"/>
                  </a:lnTo>
                  <a:lnTo>
                    <a:pt x="0" y="10"/>
                  </a:lnTo>
                  <a:lnTo>
                    <a:pt x="4" y="4"/>
                  </a:lnTo>
                  <a:lnTo>
                    <a:pt x="8" y="2"/>
                  </a:lnTo>
                  <a:lnTo>
                    <a:pt x="14" y="0"/>
                  </a:lnTo>
                  <a:lnTo>
                    <a:pt x="14"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93" name="Freeform 794"/>
            <p:cNvSpPr/>
            <p:nvPr/>
          </p:nvSpPr>
          <p:spPr bwMode="auto">
            <a:xfrm>
              <a:off x="5395863" y="3029694"/>
              <a:ext cx="47625" cy="50800"/>
            </a:xfrm>
            <a:custGeom>
              <a:avLst/>
              <a:gdLst>
                <a:gd name="T0" fmla="*/ 16 w 30"/>
                <a:gd name="T1" fmla="*/ 0 h 32"/>
                <a:gd name="T2" fmla="*/ 16 w 30"/>
                <a:gd name="T3" fmla="*/ 0 h 32"/>
                <a:gd name="T4" fmla="*/ 22 w 30"/>
                <a:gd name="T5" fmla="*/ 2 h 32"/>
                <a:gd name="T6" fmla="*/ 26 w 30"/>
                <a:gd name="T7" fmla="*/ 6 h 32"/>
                <a:gd name="T8" fmla="*/ 30 w 30"/>
                <a:gd name="T9" fmla="*/ 10 h 32"/>
                <a:gd name="T10" fmla="*/ 30 w 30"/>
                <a:gd name="T11" fmla="*/ 16 h 32"/>
                <a:gd name="T12" fmla="*/ 30 w 30"/>
                <a:gd name="T13" fmla="*/ 16 h 32"/>
                <a:gd name="T14" fmla="*/ 30 w 30"/>
                <a:gd name="T15" fmla="*/ 22 h 32"/>
                <a:gd name="T16" fmla="*/ 26 w 30"/>
                <a:gd name="T17" fmla="*/ 26 h 32"/>
                <a:gd name="T18" fmla="*/ 22 w 30"/>
                <a:gd name="T19" fmla="*/ 30 h 32"/>
                <a:gd name="T20" fmla="*/ 16 w 30"/>
                <a:gd name="T21" fmla="*/ 32 h 32"/>
                <a:gd name="T22" fmla="*/ 16 w 30"/>
                <a:gd name="T23" fmla="*/ 32 h 32"/>
                <a:gd name="T24" fmla="*/ 10 w 30"/>
                <a:gd name="T25" fmla="*/ 30 h 32"/>
                <a:gd name="T26" fmla="*/ 4 w 30"/>
                <a:gd name="T27" fmla="*/ 26 h 32"/>
                <a:gd name="T28" fmla="*/ 2 w 30"/>
                <a:gd name="T29" fmla="*/ 22 h 32"/>
                <a:gd name="T30" fmla="*/ 0 w 30"/>
                <a:gd name="T31" fmla="*/ 16 h 32"/>
                <a:gd name="T32" fmla="*/ 0 w 30"/>
                <a:gd name="T33" fmla="*/ 16 h 32"/>
                <a:gd name="T34" fmla="*/ 2 w 30"/>
                <a:gd name="T35" fmla="*/ 10 h 32"/>
                <a:gd name="T36" fmla="*/ 4 w 30"/>
                <a:gd name="T37" fmla="*/ 6 h 32"/>
                <a:gd name="T38" fmla="*/ 10 w 30"/>
                <a:gd name="T39" fmla="*/ 2 h 32"/>
                <a:gd name="T40" fmla="*/ 16 w 30"/>
                <a:gd name="T41" fmla="*/ 0 h 32"/>
                <a:gd name="T42" fmla="*/ 16 w 30"/>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2">
                  <a:moveTo>
                    <a:pt x="16" y="0"/>
                  </a:moveTo>
                  <a:lnTo>
                    <a:pt x="16" y="0"/>
                  </a:lnTo>
                  <a:lnTo>
                    <a:pt x="22" y="2"/>
                  </a:lnTo>
                  <a:lnTo>
                    <a:pt x="26" y="6"/>
                  </a:lnTo>
                  <a:lnTo>
                    <a:pt x="30" y="10"/>
                  </a:lnTo>
                  <a:lnTo>
                    <a:pt x="30" y="16"/>
                  </a:lnTo>
                  <a:lnTo>
                    <a:pt x="30" y="16"/>
                  </a:lnTo>
                  <a:lnTo>
                    <a:pt x="30" y="22"/>
                  </a:lnTo>
                  <a:lnTo>
                    <a:pt x="26" y="26"/>
                  </a:lnTo>
                  <a:lnTo>
                    <a:pt x="22" y="30"/>
                  </a:lnTo>
                  <a:lnTo>
                    <a:pt x="16" y="32"/>
                  </a:lnTo>
                  <a:lnTo>
                    <a:pt x="16" y="32"/>
                  </a:lnTo>
                  <a:lnTo>
                    <a:pt x="10" y="30"/>
                  </a:lnTo>
                  <a:lnTo>
                    <a:pt x="4" y="26"/>
                  </a:lnTo>
                  <a:lnTo>
                    <a:pt x="2" y="22"/>
                  </a:lnTo>
                  <a:lnTo>
                    <a:pt x="0" y="16"/>
                  </a:lnTo>
                  <a:lnTo>
                    <a:pt x="0" y="16"/>
                  </a:lnTo>
                  <a:lnTo>
                    <a:pt x="2" y="10"/>
                  </a:lnTo>
                  <a:lnTo>
                    <a:pt x="4" y="6"/>
                  </a:lnTo>
                  <a:lnTo>
                    <a:pt x="10" y="2"/>
                  </a:lnTo>
                  <a:lnTo>
                    <a:pt x="16" y="0"/>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grpSp>
      <p:sp>
        <p:nvSpPr>
          <p:cNvPr id="94" name="Freeform 795"/>
          <p:cNvSpPr>
            <a:spLocks noEditPoints="1"/>
          </p:cNvSpPr>
          <p:nvPr/>
        </p:nvSpPr>
        <p:spPr bwMode="auto">
          <a:xfrm>
            <a:off x="1337944" y="4502396"/>
            <a:ext cx="695325" cy="676275"/>
          </a:xfrm>
          <a:custGeom>
            <a:avLst/>
            <a:gdLst>
              <a:gd name="T0" fmla="*/ 94 w 438"/>
              <a:gd name="T1" fmla="*/ 182 h 426"/>
              <a:gd name="T2" fmla="*/ 100 w 438"/>
              <a:gd name="T3" fmla="*/ 176 h 426"/>
              <a:gd name="T4" fmla="*/ 192 w 438"/>
              <a:gd name="T5" fmla="*/ 238 h 426"/>
              <a:gd name="T6" fmla="*/ 180 w 438"/>
              <a:gd name="T7" fmla="*/ 188 h 426"/>
              <a:gd name="T8" fmla="*/ 152 w 438"/>
              <a:gd name="T9" fmla="*/ 144 h 426"/>
              <a:gd name="T10" fmla="*/ 122 w 438"/>
              <a:gd name="T11" fmla="*/ 118 h 426"/>
              <a:gd name="T12" fmla="*/ 72 w 438"/>
              <a:gd name="T13" fmla="*/ 94 h 426"/>
              <a:gd name="T14" fmla="*/ 18 w 438"/>
              <a:gd name="T15" fmla="*/ 88 h 426"/>
              <a:gd name="T16" fmla="*/ 0 w 438"/>
              <a:gd name="T17" fmla="*/ 108 h 426"/>
              <a:gd name="T18" fmla="*/ 10 w 438"/>
              <a:gd name="T19" fmla="*/ 162 h 426"/>
              <a:gd name="T20" fmla="*/ 40 w 438"/>
              <a:gd name="T21" fmla="*/ 210 h 426"/>
              <a:gd name="T22" fmla="*/ 68 w 438"/>
              <a:gd name="T23" fmla="*/ 236 h 426"/>
              <a:gd name="T24" fmla="*/ 114 w 438"/>
              <a:gd name="T25" fmla="*/ 260 h 426"/>
              <a:gd name="T26" fmla="*/ 166 w 438"/>
              <a:gd name="T27" fmla="*/ 266 h 426"/>
              <a:gd name="T28" fmla="*/ 316 w 438"/>
              <a:gd name="T29" fmla="*/ 144 h 426"/>
              <a:gd name="T30" fmla="*/ 328 w 438"/>
              <a:gd name="T31" fmla="*/ 108 h 426"/>
              <a:gd name="T32" fmla="*/ 330 w 438"/>
              <a:gd name="T33" fmla="*/ 52 h 426"/>
              <a:gd name="T34" fmla="*/ 316 w 438"/>
              <a:gd name="T35" fmla="*/ 0 h 426"/>
              <a:gd name="T36" fmla="*/ 280 w 438"/>
              <a:gd name="T37" fmla="*/ 10 h 426"/>
              <a:gd name="T38" fmla="*/ 234 w 438"/>
              <a:gd name="T39" fmla="*/ 42 h 426"/>
              <a:gd name="T40" fmla="*/ 202 w 438"/>
              <a:gd name="T41" fmla="*/ 88 h 426"/>
              <a:gd name="T42" fmla="*/ 190 w 438"/>
              <a:gd name="T43" fmla="*/ 122 h 426"/>
              <a:gd name="T44" fmla="*/ 186 w 438"/>
              <a:gd name="T45" fmla="*/ 174 h 426"/>
              <a:gd name="T46" fmla="*/ 198 w 438"/>
              <a:gd name="T47" fmla="*/ 224 h 426"/>
              <a:gd name="T48" fmla="*/ 302 w 438"/>
              <a:gd name="T49" fmla="*/ 26 h 426"/>
              <a:gd name="T50" fmla="*/ 230 w 438"/>
              <a:gd name="T51" fmla="*/ 190 h 426"/>
              <a:gd name="T52" fmla="*/ 176 w 438"/>
              <a:gd name="T53" fmla="*/ 330 h 426"/>
              <a:gd name="T54" fmla="*/ 152 w 438"/>
              <a:gd name="T55" fmla="*/ 384 h 426"/>
              <a:gd name="T56" fmla="*/ 126 w 438"/>
              <a:gd name="T57" fmla="*/ 410 h 426"/>
              <a:gd name="T58" fmla="*/ 118 w 438"/>
              <a:gd name="T59" fmla="*/ 420 h 426"/>
              <a:gd name="T60" fmla="*/ 140 w 438"/>
              <a:gd name="T61" fmla="*/ 426 h 426"/>
              <a:gd name="T62" fmla="*/ 168 w 438"/>
              <a:gd name="T63" fmla="*/ 400 h 426"/>
              <a:gd name="T64" fmla="*/ 190 w 438"/>
              <a:gd name="T65" fmla="*/ 350 h 426"/>
              <a:gd name="T66" fmla="*/ 206 w 438"/>
              <a:gd name="T67" fmla="*/ 274 h 426"/>
              <a:gd name="T68" fmla="*/ 216 w 438"/>
              <a:gd name="T69" fmla="*/ 228 h 426"/>
              <a:gd name="T70" fmla="*/ 260 w 438"/>
              <a:gd name="T71" fmla="*/ 208 h 426"/>
              <a:gd name="T72" fmla="*/ 298 w 438"/>
              <a:gd name="T73" fmla="*/ 172 h 426"/>
              <a:gd name="T74" fmla="*/ 316 w 438"/>
              <a:gd name="T75" fmla="*/ 144 h 426"/>
              <a:gd name="T76" fmla="*/ 278 w 438"/>
              <a:gd name="T77" fmla="*/ 214 h 426"/>
              <a:gd name="T78" fmla="*/ 240 w 438"/>
              <a:gd name="T79" fmla="*/ 252 h 426"/>
              <a:gd name="T80" fmla="*/ 218 w 438"/>
              <a:gd name="T81" fmla="*/ 298 h 426"/>
              <a:gd name="T82" fmla="*/ 320 w 438"/>
              <a:gd name="T83" fmla="*/ 258 h 426"/>
              <a:gd name="T84" fmla="*/ 324 w 438"/>
              <a:gd name="T85" fmla="*/ 264 h 426"/>
              <a:gd name="T86" fmla="*/ 236 w 438"/>
              <a:gd name="T87" fmla="*/ 332 h 426"/>
              <a:gd name="T88" fmla="*/ 288 w 438"/>
              <a:gd name="T89" fmla="*/ 336 h 426"/>
              <a:gd name="T90" fmla="*/ 338 w 438"/>
              <a:gd name="T91" fmla="*/ 324 h 426"/>
              <a:gd name="T92" fmla="*/ 372 w 438"/>
              <a:gd name="T93" fmla="*/ 304 h 426"/>
              <a:gd name="T94" fmla="*/ 410 w 438"/>
              <a:gd name="T95" fmla="*/ 264 h 426"/>
              <a:gd name="T96" fmla="*/ 434 w 438"/>
              <a:gd name="T97" fmla="*/ 214 h 426"/>
              <a:gd name="T98" fmla="*/ 420 w 438"/>
              <a:gd name="T99" fmla="*/ 190 h 426"/>
              <a:gd name="T100" fmla="*/ 366 w 438"/>
              <a:gd name="T101" fmla="*/ 184 h 426"/>
              <a:gd name="T102" fmla="*/ 312 w 438"/>
              <a:gd name="T103" fmla="*/ 19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8" h="426">
                <a:moveTo>
                  <a:pt x="182" y="266"/>
                </a:moveTo>
                <a:lnTo>
                  <a:pt x="182" y="266"/>
                </a:lnTo>
                <a:lnTo>
                  <a:pt x="94" y="182"/>
                </a:lnTo>
                <a:lnTo>
                  <a:pt x="22" y="110"/>
                </a:lnTo>
                <a:lnTo>
                  <a:pt x="22" y="110"/>
                </a:lnTo>
                <a:lnTo>
                  <a:pt x="100" y="176"/>
                </a:lnTo>
                <a:lnTo>
                  <a:pt x="192" y="256"/>
                </a:lnTo>
                <a:lnTo>
                  <a:pt x="192" y="256"/>
                </a:lnTo>
                <a:lnTo>
                  <a:pt x="192" y="238"/>
                </a:lnTo>
                <a:lnTo>
                  <a:pt x="190" y="222"/>
                </a:lnTo>
                <a:lnTo>
                  <a:pt x="186" y="204"/>
                </a:lnTo>
                <a:lnTo>
                  <a:pt x="180" y="188"/>
                </a:lnTo>
                <a:lnTo>
                  <a:pt x="172" y="172"/>
                </a:lnTo>
                <a:lnTo>
                  <a:pt x="162" y="158"/>
                </a:lnTo>
                <a:lnTo>
                  <a:pt x="152" y="144"/>
                </a:lnTo>
                <a:lnTo>
                  <a:pt x="138" y="130"/>
                </a:lnTo>
                <a:lnTo>
                  <a:pt x="138" y="130"/>
                </a:lnTo>
                <a:lnTo>
                  <a:pt x="122" y="118"/>
                </a:lnTo>
                <a:lnTo>
                  <a:pt x="106" y="108"/>
                </a:lnTo>
                <a:lnTo>
                  <a:pt x="90" y="100"/>
                </a:lnTo>
                <a:lnTo>
                  <a:pt x="72" y="94"/>
                </a:lnTo>
                <a:lnTo>
                  <a:pt x="54" y="90"/>
                </a:lnTo>
                <a:lnTo>
                  <a:pt x="36" y="88"/>
                </a:lnTo>
                <a:lnTo>
                  <a:pt x="18" y="88"/>
                </a:lnTo>
                <a:lnTo>
                  <a:pt x="0" y="90"/>
                </a:lnTo>
                <a:lnTo>
                  <a:pt x="0" y="90"/>
                </a:lnTo>
                <a:lnTo>
                  <a:pt x="0" y="108"/>
                </a:lnTo>
                <a:lnTo>
                  <a:pt x="0" y="126"/>
                </a:lnTo>
                <a:lnTo>
                  <a:pt x="4" y="144"/>
                </a:lnTo>
                <a:lnTo>
                  <a:pt x="10" y="162"/>
                </a:lnTo>
                <a:lnTo>
                  <a:pt x="18" y="178"/>
                </a:lnTo>
                <a:lnTo>
                  <a:pt x="28" y="194"/>
                </a:lnTo>
                <a:lnTo>
                  <a:pt x="40" y="210"/>
                </a:lnTo>
                <a:lnTo>
                  <a:pt x="52" y="224"/>
                </a:lnTo>
                <a:lnTo>
                  <a:pt x="52" y="224"/>
                </a:lnTo>
                <a:lnTo>
                  <a:pt x="68" y="236"/>
                </a:lnTo>
                <a:lnTo>
                  <a:pt x="82" y="246"/>
                </a:lnTo>
                <a:lnTo>
                  <a:pt x="98" y="254"/>
                </a:lnTo>
                <a:lnTo>
                  <a:pt x="114" y="260"/>
                </a:lnTo>
                <a:lnTo>
                  <a:pt x="132" y="264"/>
                </a:lnTo>
                <a:lnTo>
                  <a:pt x="148" y="266"/>
                </a:lnTo>
                <a:lnTo>
                  <a:pt x="166" y="266"/>
                </a:lnTo>
                <a:lnTo>
                  <a:pt x="182" y="266"/>
                </a:lnTo>
                <a:lnTo>
                  <a:pt x="182" y="266"/>
                </a:lnTo>
                <a:close/>
                <a:moveTo>
                  <a:pt x="316" y="144"/>
                </a:moveTo>
                <a:lnTo>
                  <a:pt x="316" y="144"/>
                </a:lnTo>
                <a:lnTo>
                  <a:pt x="324" y="126"/>
                </a:lnTo>
                <a:lnTo>
                  <a:pt x="328" y="108"/>
                </a:lnTo>
                <a:lnTo>
                  <a:pt x="332" y="88"/>
                </a:lnTo>
                <a:lnTo>
                  <a:pt x="332" y="70"/>
                </a:lnTo>
                <a:lnTo>
                  <a:pt x="330" y="52"/>
                </a:lnTo>
                <a:lnTo>
                  <a:pt x="328" y="34"/>
                </a:lnTo>
                <a:lnTo>
                  <a:pt x="322" y="16"/>
                </a:lnTo>
                <a:lnTo>
                  <a:pt x="316" y="0"/>
                </a:lnTo>
                <a:lnTo>
                  <a:pt x="316" y="0"/>
                </a:lnTo>
                <a:lnTo>
                  <a:pt x="298" y="4"/>
                </a:lnTo>
                <a:lnTo>
                  <a:pt x="280" y="10"/>
                </a:lnTo>
                <a:lnTo>
                  <a:pt x="264" y="20"/>
                </a:lnTo>
                <a:lnTo>
                  <a:pt x="250" y="30"/>
                </a:lnTo>
                <a:lnTo>
                  <a:pt x="234" y="42"/>
                </a:lnTo>
                <a:lnTo>
                  <a:pt x="222" y="56"/>
                </a:lnTo>
                <a:lnTo>
                  <a:pt x="212" y="72"/>
                </a:lnTo>
                <a:lnTo>
                  <a:pt x="202" y="88"/>
                </a:lnTo>
                <a:lnTo>
                  <a:pt x="202" y="88"/>
                </a:lnTo>
                <a:lnTo>
                  <a:pt x="194" y="106"/>
                </a:lnTo>
                <a:lnTo>
                  <a:pt x="190" y="122"/>
                </a:lnTo>
                <a:lnTo>
                  <a:pt x="186" y="140"/>
                </a:lnTo>
                <a:lnTo>
                  <a:pt x="186" y="158"/>
                </a:lnTo>
                <a:lnTo>
                  <a:pt x="186" y="174"/>
                </a:lnTo>
                <a:lnTo>
                  <a:pt x="188" y="192"/>
                </a:lnTo>
                <a:lnTo>
                  <a:pt x="192" y="208"/>
                </a:lnTo>
                <a:lnTo>
                  <a:pt x="198" y="224"/>
                </a:lnTo>
                <a:lnTo>
                  <a:pt x="198" y="224"/>
                </a:lnTo>
                <a:lnTo>
                  <a:pt x="254" y="116"/>
                </a:lnTo>
                <a:lnTo>
                  <a:pt x="302" y="26"/>
                </a:lnTo>
                <a:lnTo>
                  <a:pt x="302" y="26"/>
                </a:lnTo>
                <a:lnTo>
                  <a:pt x="230" y="190"/>
                </a:lnTo>
                <a:lnTo>
                  <a:pt x="230" y="190"/>
                </a:lnTo>
                <a:lnTo>
                  <a:pt x="212" y="226"/>
                </a:lnTo>
                <a:lnTo>
                  <a:pt x="198" y="264"/>
                </a:lnTo>
                <a:lnTo>
                  <a:pt x="176" y="330"/>
                </a:lnTo>
                <a:lnTo>
                  <a:pt x="164" y="360"/>
                </a:lnTo>
                <a:lnTo>
                  <a:pt x="158" y="372"/>
                </a:lnTo>
                <a:lnTo>
                  <a:pt x="152" y="384"/>
                </a:lnTo>
                <a:lnTo>
                  <a:pt x="144" y="394"/>
                </a:lnTo>
                <a:lnTo>
                  <a:pt x="136" y="404"/>
                </a:lnTo>
                <a:lnTo>
                  <a:pt x="126" y="410"/>
                </a:lnTo>
                <a:lnTo>
                  <a:pt x="114" y="416"/>
                </a:lnTo>
                <a:lnTo>
                  <a:pt x="114" y="416"/>
                </a:lnTo>
                <a:lnTo>
                  <a:pt x="118" y="420"/>
                </a:lnTo>
                <a:lnTo>
                  <a:pt x="124" y="424"/>
                </a:lnTo>
                <a:lnTo>
                  <a:pt x="132" y="426"/>
                </a:lnTo>
                <a:lnTo>
                  <a:pt x="140" y="426"/>
                </a:lnTo>
                <a:lnTo>
                  <a:pt x="148" y="424"/>
                </a:lnTo>
                <a:lnTo>
                  <a:pt x="158" y="416"/>
                </a:lnTo>
                <a:lnTo>
                  <a:pt x="168" y="400"/>
                </a:lnTo>
                <a:lnTo>
                  <a:pt x="168" y="400"/>
                </a:lnTo>
                <a:lnTo>
                  <a:pt x="180" y="374"/>
                </a:lnTo>
                <a:lnTo>
                  <a:pt x="190" y="350"/>
                </a:lnTo>
                <a:lnTo>
                  <a:pt x="196" y="330"/>
                </a:lnTo>
                <a:lnTo>
                  <a:pt x="200" y="312"/>
                </a:lnTo>
                <a:lnTo>
                  <a:pt x="206" y="274"/>
                </a:lnTo>
                <a:lnTo>
                  <a:pt x="210" y="254"/>
                </a:lnTo>
                <a:lnTo>
                  <a:pt x="216" y="228"/>
                </a:lnTo>
                <a:lnTo>
                  <a:pt x="216" y="228"/>
                </a:lnTo>
                <a:lnTo>
                  <a:pt x="232" y="224"/>
                </a:lnTo>
                <a:lnTo>
                  <a:pt x="246" y="216"/>
                </a:lnTo>
                <a:lnTo>
                  <a:pt x="260" y="208"/>
                </a:lnTo>
                <a:lnTo>
                  <a:pt x="274" y="198"/>
                </a:lnTo>
                <a:lnTo>
                  <a:pt x="286" y="186"/>
                </a:lnTo>
                <a:lnTo>
                  <a:pt x="298" y="172"/>
                </a:lnTo>
                <a:lnTo>
                  <a:pt x="308" y="158"/>
                </a:lnTo>
                <a:lnTo>
                  <a:pt x="316" y="144"/>
                </a:lnTo>
                <a:lnTo>
                  <a:pt x="316" y="144"/>
                </a:lnTo>
                <a:close/>
                <a:moveTo>
                  <a:pt x="294" y="204"/>
                </a:moveTo>
                <a:lnTo>
                  <a:pt x="294" y="204"/>
                </a:lnTo>
                <a:lnTo>
                  <a:pt x="278" y="214"/>
                </a:lnTo>
                <a:lnTo>
                  <a:pt x="264" y="226"/>
                </a:lnTo>
                <a:lnTo>
                  <a:pt x="252" y="238"/>
                </a:lnTo>
                <a:lnTo>
                  <a:pt x="240" y="252"/>
                </a:lnTo>
                <a:lnTo>
                  <a:pt x="230" y="266"/>
                </a:lnTo>
                <a:lnTo>
                  <a:pt x="224" y="282"/>
                </a:lnTo>
                <a:lnTo>
                  <a:pt x="218" y="298"/>
                </a:lnTo>
                <a:lnTo>
                  <a:pt x="212" y="314"/>
                </a:lnTo>
                <a:lnTo>
                  <a:pt x="212" y="314"/>
                </a:lnTo>
                <a:lnTo>
                  <a:pt x="320" y="258"/>
                </a:lnTo>
                <a:lnTo>
                  <a:pt x="410" y="212"/>
                </a:lnTo>
                <a:lnTo>
                  <a:pt x="410" y="212"/>
                </a:lnTo>
                <a:lnTo>
                  <a:pt x="324" y="264"/>
                </a:lnTo>
                <a:lnTo>
                  <a:pt x="220" y="326"/>
                </a:lnTo>
                <a:lnTo>
                  <a:pt x="220" y="326"/>
                </a:lnTo>
                <a:lnTo>
                  <a:pt x="236" y="332"/>
                </a:lnTo>
                <a:lnTo>
                  <a:pt x="252" y="334"/>
                </a:lnTo>
                <a:lnTo>
                  <a:pt x="270" y="336"/>
                </a:lnTo>
                <a:lnTo>
                  <a:pt x="288" y="336"/>
                </a:lnTo>
                <a:lnTo>
                  <a:pt x="304" y="334"/>
                </a:lnTo>
                <a:lnTo>
                  <a:pt x="322" y="330"/>
                </a:lnTo>
                <a:lnTo>
                  <a:pt x="338" y="324"/>
                </a:lnTo>
                <a:lnTo>
                  <a:pt x="356" y="316"/>
                </a:lnTo>
                <a:lnTo>
                  <a:pt x="356" y="316"/>
                </a:lnTo>
                <a:lnTo>
                  <a:pt x="372" y="304"/>
                </a:lnTo>
                <a:lnTo>
                  <a:pt x="386" y="292"/>
                </a:lnTo>
                <a:lnTo>
                  <a:pt x="400" y="280"/>
                </a:lnTo>
                <a:lnTo>
                  <a:pt x="410" y="264"/>
                </a:lnTo>
                <a:lnTo>
                  <a:pt x="420" y="248"/>
                </a:lnTo>
                <a:lnTo>
                  <a:pt x="428" y="232"/>
                </a:lnTo>
                <a:lnTo>
                  <a:pt x="434" y="214"/>
                </a:lnTo>
                <a:lnTo>
                  <a:pt x="438" y="196"/>
                </a:lnTo>
                <a:lnTo>
                  <a:pt x="438" y="196"/>
                </a:lnTo>
                <a:lnTo>
                  <a:pt x="420" y="190"/>
                </a:lnTo>
                <a:lnTo>
                  <a:pt x="402" y="186"/>
                </a:lnTo>
                <a:lnTo>
                  <a:pt x="384" y="184"/>
                </a:lnTo>
                <a:lnTo>
                  <a:pt x="366" y="184"/>
                </a:lnTo>
                <a:lnTo>
                  <a:pt x="348" y="186"/>
                </a:lnTo>
                <a:lnTo>
                  <a:pt x="330" y="190"/>
                </a:lnTo>
                <a:lnTo>
                  <a:pt x="312" y="196"/>
                </a:lnTo>
                <a:lnTo>
                  <a:pt x="294" y="204"/>
                </a:lnTo>
                <a:lnTo>
                  <a:pt x="294" y="204"/>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GB"/>
          </a:p>
        </p:txBody>
      </p:sp>
      <p:sp>
        <p:nvSpPr>
          <p:cNvPr id="2" name="文本框 1"/>
          <p:cNvSpPr txBox="1"/>
          <p:nvPr/>
        </p:nvSpPr>
        <p:spPr>
          <a:xfrm>
            <a:off x="2220885" y="2137812"/>
            <a:ext cx="3791315" cy="646331"/>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人力资本：在知识经济时代，掌握一定管理经验和核心</a:t>
            </a:r>
            <a:r>
              <a:rPr lang="zh-CN" altLang="en-US" sz="1200" b="1" dirty="0" smtClean="0">
                <a:solidFill>
                  <a:schemeClr val="bg1"/>
                </a:solidFill>
                <a:latin typeface="微软雅黑" panose="020B0503020204020204" pitchFamily="34" charset="-122"/>
                <a:ea typeface="微软雅黑" panose="020B0503020204020204" pitchFamily="34" charset="-122"/>
              </a:rPr>
              <a:t>技术</a:t>
            </a:r>
            <a:r>
              <a:rPr lang="zh-CN" altLang="en-US" sz="1200" b="1" dirty="0">
                <a:solidFill>
                  <a:schemeClr val="bg1"/>
                </a:solidFill>
                <a:latin typeface="微软雅黑" panose="020B0503020204020204" pitchFamily="34" charset="-122"/>
                <a:ea typeface="微软雅黑" panose="020B0503020204020204" pitchFamily="34" charset="-122"/>
              </a:rPr>
              <a:t>的特殊人才成为公司的人力资本，人力资本是企业</a:t>
            </a:r>
            <a:r>
              <a:rPr lang="zh-CN" altLang="en-US" sz="1200" b="1" dirty="0" smtClean="0">
                <a:solidFill>
                  <a:schemeClr val="bg1"/>
                </a:solidFill>
                <a:latin typeface="微软雅黑" panose="020B0503020204020204" pitchFamily="34" charset="-122"/>
                <a:ea typeface="微软雅黑" panose="020B0503020204020204" pitchFamily="34" charset="-122"/>
              </a:rPr>
              <a:t>资产负债表</a:t>
            </a:r>
            <a:r>
              <a:rPr lang="zh-CN" altLang="en-US" sz="1200" b="1" dirty="0">
                <a:solidFill>
                  <a:schemeClr val="bg1"/>
                </a:solidFill>
                <a:latin typeface="微软雅黑" panose="020B0503020204020204" pitchFamily="34" charset="-122"/>
                <a:ea typeface="微软雅黑" panose="020B0503020204020204" pitchFamily="34" charset="-122"/>
              </a:rPr>
              <a:t>没有体现的但又是最重要的资产</a:t>
            </a:r>
          </a:p>
        </p:txBody>
      </p:sp>
      <p:sp>
        <p:nvSpPr>
          <p:cNvPr id="95" name="文本框 94"/>
          <p:cNvSpPr txBox="1"/>
          <p:nvPr/>
        </p:nvSpPr>
        <p:spPr>
          <a:xfrm>
            <a:off x="2269794" y="3382771"/>
            <a:ext cx="3569791" cy="461665"/>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人力资本作为要素投入，应该同其他物质资本一样参与</a:t>
            </a:r>
            <a:r>
              <a:rPr lang="zh-CN" altLang="en-US" sz="1200" b="1" dirty="0" smtClean="0">
                <a:solidFill>
                  <a:schemeClr val="bg1"/>
                </a:solidFill>
                <a:latin typeface="微软雅黑" panose="020B0503020204020204" pitchFamily="34" charset="-122"/>
                <a:ea typeface="微软雅黑" panose="020B0503020204020204" pitchFamily="34" charset="-122"/>
              </a:rPr>
              <a:t>企业</a:t>
            </a:r>
            <a:r>
              <a:rPr lang="zh-CN" altLang="en-US" sz="1200" b="1" dirty="0">
                <a:solidFill>
                  <a:schemeClr val="bg1"/>
                </a:solidFill>
                <a:latin typeface="微软雅黑" panose="020B0503020204020204" pitchFamily="34" charset="-122"/>
                <a:ea typeface="微软雅黑" panose="020B0503020204020204" pitchFamily="34" charset="-122"/>
              </a:rPr>
              <a:t>剩余价值索取</a:t>
            </a:r>
          </a:p>
        </p:txBody>
      </p:sp>
      <p:sp>
        <p:nvSpPr>
          <p:cNvPr id="96" name="文本框 95"/>
          <p:cNvSpPr txBox="1"/>
          <p:nvPr/>
        </p:nvSpPr>
        <p:spPr>
          <a:xfrm>
            <a:off x="2220886" y="4341674"/>
            <a:ext cx="3618700" cy="1015663"/>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人力资本地位上升引发其对企业产权归属要求，须通过</a:t>
            </a:r>
            <a:r>
              <a:rPr lang="zh-CN" altLang="en-US" sz="1200" b="1" dirty="0" smtClean="0">
                <a:solidFill>
                  <a:schemeClr val="bg1"/>
                </a:solidFill>
                <a:latin typeface="微软雅黑" panose="020B0503020204020204" pitchFamily="34" charset="-122"/>
                <a:ea typeface="微软雅黑" panose="020B0503020204020204" pitchFamily="34" charset="-122"/>
              </a:rPr>
              <a:t>持有</a:t>
            </a:r>
            <a:r>
              <a:rPr lang="zh-CN" altLang="en-US" sz="1200" b="1" dirty="0">
                <a:solidFill>
                  <a:schemeClr val="bg1"/>
                </a:solidFill>
                <a:latin typeface="微软雅黑" panose="020B0503020204020204" pitchFamily="34" charset="-122"/>
                <a:ea typeface="微软雅黑" panose="020B0503020204020204" pitchFamily="34" charset="-122"/>
              </a:rPr>
              <a:t>股权使其剩余价值索取权进行固化。人力资本的</a:t>
            </a:r>
            <a:r>
              <a:rPr lang="zh-CN" altLang="en-US" sz="1200" b="1" dirty="0" smtClean="0">
                <a:solidFill>
                  <a:schemeClr val="bg1"/>
                </a:solidFill>
                <a:latin typeface="微软雅黑" panose="020B0503020204020204" pitchFamily="34" charset="-122"/>
                <a:ea typeface="微软雅黑" panose="020B0503020204020204" pitchFamily="34" charset="-122"/>
              </a:rPr>
              <a:t>特殊性即</a:t>
            </a:r>
            <a:r>
              <a:rPr lang="zh-CN" altLang="en-US" sz="1200" b="1" dirty="0">
                <a:solidFill>
                  <a:schemeClr val="bg1"/>
                </a:solidFill>
                <a:latin typeface="微软雅黑" panose="020B0503020204020204" pitchFamily="34" charset="-122"/>
                <a:ea typeface="微软雅黑" panose="020B0503020204020204" pitchFamily="34" charset="-122"/>
              </a:rPr>
              <a:t>人力资本与其所有者不可分离，如果人力资本的回报</a:t>
            </a:r>
            <a:r>
              <a:rPr lang="zh-CN" altLang="en-US" sz="1200" b="1" dirty="0" smtClean="0">
                <a:solidFill>
                  <a:schemeClr val="bg1"/>
                </a:solidFill>
                <a:latin typeface="微软雅黑" panose="020B0503020204020204" pitchFamily="34" charset="-122"/>
                <a:ea typeface="微软雅黑" panose="020B0503020204020204" pitchFamily="34" charset="-122"/>
              </a:rPr>
              <a:t>不能</a:t>
            </a:r>
            <a:r>
              <a:rPr lang="zh-CN" altLang="en-US" sz="1200" b="1" dirty="0">
                <a:solidFill>
                  <a:schemeClr val="bg1"/>
                </a:solidFill>
                <a:latin typeface="微软雅黑" panose="020B0503020204020204" pitchFamily="34" charset="-122"/>
                <a:ea typeface="微软雅黑" panose="020B0503020204020204" pitchFamily="34" charset="-122"/>
              </a:rPr>
              <a:t>及时得到承认和保障，人力资本所有者就会采取投机</a:t>
            </a:r>
            <a:r>
              <a:rPr lang="zh-CN" altLang="en-US" sz="1200" b="1" dirty="0" smtClean="0">
                <a:solidFill>
                  <a:schemeClr val="bg1"/>
                </a:solidFill>
                <a:latin typeface="微软雅黑" panose="020B0503020204020204" pitchFamily="34" charset="-122"/>
                <a:ea typeface="微软雅黑" panose="020B0503020204020204" pitchFamily="34" charset="-122"/>
              </a:rPr>
              <a:t>行为</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847025" y="823113"/>
            <a:ext cx="2932865" cy="290500"/>
          </a:xfrm>
          <a:prstGeom prst="rect">
            <a:avLst/>
          </a:prstGeom>
          <a:solidFill>
            <a:schemeClr val="accent2">
              <a:lumMod val="75000"/>
            </a:schemeClr>
          </a:solidFill>
          <a:ln>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股份支付条件的种类</a:t>
            </a:r>
            <a:endParaRPr lang="en-US" altLang="ko-KR" sz="1400" b="1" dirty="0">
              <a:latin typeface="微软雅黑" panose="020B0503020204020204" pitchFamily="34" charset="-122"/>
              <a:ea typeface="微软雅黑" panose="020B0503020204020204" pitchFamily="34" charset="-122"/>
            </a:endParaRPr>
          </a:p>
        </p:txBody>
      </p:sp>
      <p:sp>
        <p:nvSpPr>
          <p:cNvPr id="11"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3.1  </a:t>
            </a:r>
            <a:r>
              <a:rPr lang="zh-CN" altLang="en-US" b="1" dirty="0">
                <a:solidFill>
                  <a:srgbClr val="A32122"/>
                </a:solidFill>
              </a:rPr>
              <a:t>股权激励的会计处理</a:t>
            </a:r>
            <a:endParaRPr lang="zh-CN" altLang="en-US" sz="1800" b="1" dirty="0">
              <a:solidFill>
                <a:srgbClr val="A32122"/>
              </a:solidFill>
            </a:endParaRPr>
          </a:p>
        </p:txBody>
      </p:sp>
      <p:sp>
        <p:nvSpPr>
          <p:cNvPr id="18" name="矩形 17"/>
          <p:cNvSpPr/>
          <p:nvPr/>
        </p:nvSpPr>
        <p:spPr bwMode="auto">
          <a:xfrm>
            <a:off x="847090" y="3382645"/>
            <a:ext cx="7689850" cy="1318895"/>
          </a:xfrm>
          <a:prstGeom prst="rect">
            <a:avLst/>
          </a:prstGeom>
          <a:noFill/>
          <a:ln>
            <a:solidFill>
              <a:srgbClr val="A32020"/>
            </a:solidFill>
            <a:prstDash val="sysDash"/>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1450" indent="-171450">
              <a:lnSpc>
                <a:spcPct val="150000"/>
              </a:lnSpc>
              <a:buFont typeface="Wingdings" panose="05000000000000000000" pitchFamily="2" charset="2"/>
              <a:buChar char="ü"/>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可行权条件，是指能够确定企业是否得到职工或其他方提供的服务且该服务使职工或其他方具有获取股份支付协议规定的权益工具或现金等权利的条件；反之，为非可行权条件。</a:t>
            </a:r>
          </a:p>
          <a:p>
            <a:pPr marL="171450" indent="-171450">
              <a:lnSpc>
                <a:spcPct val="150000"/>
              </a:lnSpc>
              <a:buFont typeface="Wingdings" panose="05000000000000000000" pitchFamily="2" charset="2"/>
              <a:buChar char="ü"/>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服务期限条件，是指职工完成规定服务期限才可行权的条件。</a:t>
            </a:r>
          </a:p>
          <a:p>
            <a:pPr marL="171450" indent="-171450">
              <a:lnSpc>
                <a:spcPct val="150000"/>
              </a:lnSpc>
              <a:buFont typeface="Wingdings" panose="05000000000000000000" pitchFamily="2" charset="2"/>
              <a:buChar char="ü"/>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业绩条件，指职工或其他方完成规定服务期限且企业达到特定业绩目标职工才可行权的条件，具体包括市场条件和非市场条件。</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图片 1" descr="04"/>
          <p:cNvPicPr>
            <a:picLocks noChangeAspect="1"/>
          </p:cNvPicPr>
          <p:nvPr/>
        </p:nvPicPr>
        <p:blipFill>
          <a:blip r:embed="rId3" cstate="print"/>
          <a:stretch>
            <a:fillRect/>
          </a:stretch>
        </p:blipFill>
        <p:spPr>
          <a:xfrm>
            <a:off x="1115520" y="1345290"/>
            <a:ext cx="7012940" cy="1854460"/>
          </a:xfrm>
          <a:prstGeom prst="rect">
            <a:avLst/>
          </a:prstGeom>
          <a:noFill/>
          <a:ln w="9525">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3025140" y="751840"/>
            <a:ext cx="2933065" cy="397510"/>
          </a:xfrm>
          <a:prstGeom prst="rect">
            <a:avLst/>
          </a:prstGeom>
          <a:solidFill>
            <a:schemeClr val="accent2">
              <a:lumMod val="75000"/>
            </a:schemeClr>
          </a:solidFill>
          <a:ln>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权益工具公允价值的确定</a:t>
            </a:r>
          </a:p>
        </p:txBody>
      </p:sp>
      <p:sp>
        <p:nvSpPr>
          <p:cNvPr id="11"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3.1  </a:t>
            </a:r>
            <a:r>
              <a:rPr lang="zh-CN" altLang="en-US" b="1" dirty="0">
                <a:solidFill>
                  <a:srgbClr val="A32122"/>
                </a:solidFill>
              </a:rPr>
              <a:t>股权激励的会计处理</a:t>
            </a:r>
            <a:endParaRPr lang="zh-CN" altLang="en-US" sz="1800" b="1" dirty="0">
              <a:solidFill>
                <a:srgbClr val="A32122"/>
              </a:solidFill>
            </a:endParaRPr>
          </a:p>
        </p:txBody>
      </p:sp>
      <p:sp>
        <p:nvSpPr>
          <p:cNvPr id="8" name="矩形 7"/>
          <p:cNvSpPr/>
          <p:nvPr/>
        </p:nvSpPr>
        <p:spPr bwMode="auto">
          <a:xfrm>
            <a:off x="576211" y="1832820"/>
            <a:ext cx="3630410" cy="1782365"/>
          </a:xfrm>
          <a:prstGeom prst="rect">
            <a:avLst/>
          </a:prstGeom>
          <a:noFill/>
          <a:ln>
            <a:solidFill>
              <a:srgbClr val="A32020"/>
            </a:solidFill>
            <a:prstDash val="sysDash"/>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pP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授予股份</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ü"/>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其公允价值应按企业股份的市场价格计量，同时考虑授予股份所依据的条款和条件（不包括市场条件之外的可行权条件）进行调整。</a:t>
            </a:r>
          </a:p>
          <a:p>
            <a:pPr marL="171450" indent="-171450">
              <a:lnSpc>
                <a:spcPct val="150000"/>
              </a:lnSpc>
              <a:buFont typeface="Wingdings" panose="05000000000000000000" pitchFamily="2" charset="2"/>
              <a:buChar char="ü"/>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如果企业股份未公开交易，则应按估计的市场价格计量，并考虑授予股份所依据的条款和条件进行调整。</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 name="直接箭头连接符 2"/>
          <p:cNvCxnSpPr>
            <a:stCxn id="10" idx="2"/>
            <a:endCxn id="8" idx="0"/>
          </p:cNvCxnSpPr>
          <p:nvPr/>
        </p:nvCxnSpPr>
        <p:spPr>
          <a:xfrm flipH="1">
            <a:off x="2391410" y="1149350"/>
            <a:ext cx="2100580" cy="683260"/>
          </a:xfrm>
          <a:prstGeom prst="straightConnector1">
            <a:avLst/>
          </a:prstGeom>
          <a:ln>
            <a:solidFill>
              <a:schemeClr val="tx1"/>
            </a:solidFill>
            <a:headEnd type="none" w="med" len="med"/>
            <a:tailEnd type="arrow" w="med" len="med"/>
          </a:ln>
        </p:spPr>
        <p:style>
          <a:lnRef idx="1">
            <a:schemeClr val="accent2"/>
          </a:lnRef>
          <a:fillRef idx="0">
            <a:schemeClr val="accent2"/>
          </a:fillRef>
          <a:effectRef idx="0">
            <a:schemeClr val="accent2"/>
          </a:effectRef>
          <a:fontRef idx="minor">
            <a:schemeClr val="tx1"/>
          </a:fontRef>
        </p:style>
      </p:cxnSp>
      <p:sp>
        <p:nvSpPr>
          <p:cNvPr id="4" name="矩形 3"/>
          <p:cNvSpPr/>
          <p:nvPr/>
        </p:nvSpPr>
        <p:spPr bwMode="auto">
          <a:xfrm>
            <a:off x="4810391" y="1832820"/>
            <a:ext cx="3630410" cy="1782365"/>
          </a:xfrm>
          <a:prstGeom prst="rect">
            <a:avLst/>
          </a:prstGeom>
          <a:noFill/>
          <a:ln>
            <a:solidFill>
              <a:srgbClr val="A32020"/>
            </a:solidFill>
            <a:prstDash val="sysDash"/>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pP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授予股票期权</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ü"/>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因其通常受到一些不同于交易期权的条款和条件的限制，因而在许多情况下难以获得其市场价格。</a:t>
            </a:r>
          </a:p>
          <a:p>
            <a:pPr marL="171450" indent="-171450">
              <a:lnSpc>
                <a:spcPct val="150000"/>
              </a:lnSpc>
              <a:buFont typeface="Wingdings" panose="05000000000000000000" pitchFamily="2" charset="2"/>
              <a:buChar char="ü"/>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如果不存在条款和条件相似的交易期权，就应通过期权定价模型（</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Black-Scholes期权定价模型）</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来估计所授予的期权的公允价值。</a:t>
            </a:r>
          </a:p>
        </p:txBody>
      </p:sp>
      <p:cxnSp>
        <p:nvCxnSpPr>
          <p:cNvPr id="5" name="直接箭头连接符 4"/>
          <p:cNvCxnSpPr>
            <a:stCxn id="10" idx="2"/>
            <a:endCxn id="4" idx="0"/>
          </p:cNvCxnSpPr>
          <p:nvPr/>
        </p:nvCxnSpPr>
        <p:spPr>
          <a:xfrm>
            <a:off x="4491990" y="1149350"/>
            <a:ext cx="2133600" cy="683260"/>
          </a:xfrm>
          <a:prstGeom prst="straightConnector1">
            <a:avLst/>
          </a:prstGeom>
          <a:ln>
            <a:solidFill>
              <a:schemeClr val="tx1"/>
            </a:solidFill>
            <a:headEnd type="none" w="med" len="med"/>
            <a:tailEnd type="arrow" w="med" len="med"/>
          </a:ln>
        </p:spPr>
        <p:style>
          <a:lnRef idx="1">
            <a:schemeClr val="accent2"/>
          </a:lnRef>
          <a:fillRef idx="0">
            <a:schemeClr val="accent2"/>
          </a:fillRef>
          <a:effectRef idx="0">
            <a:schemeClr val="accent2"/>
          </a:effectRef>
          <a:fontRef idx="minor">
            <a:schemeClr val="tx1"/>
          </a:fontRef>
        </p:style>
      </p:cxnSp>
      <p:sp>
        <p:nvSpPr>
          <p:cNvPr id="6" name="矩形 5"/>
          <p:cNvSpPr/>
          <p:nvPr/>
        </p:nvSpPr>
        <p:spPr bwMode="auto">
          <a:xfrm>
            <a:off x="1468755" y="4298315"/>
            <a:ext cx="6045835" cy="616585"/>
          </a:xfrm>
          <a:prstGeom prst="rect">
            <a:avLst/>
          </a:prstGeom>
          <a:noFill/>
          <a:ln>
            <a:solidFill>
              <a:srgbClr val="A32020"/>
            </a:solidFill>
            <a:prstDash val="sysDash"/>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indent="0">
              <a:lnSpc>
                <a:spcPct val="150000"/>
              </a:lnSpc>
              <a:buFont typeface="Wingdings" panose="05000000000000000000" pitchFamily="2" charset="2"/>
              <a:buNone/>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股份支付准则涉及的权益工具公允价值，企业应当遵循其他相关会计准则进行计量和披露，而不是按照《企业会计准则第39号一一公允价值计量》进行计量和披露。</a:t>
            </a:r>
          </a:p>
        </p:txBody>
      </p:sp>
      <p:cxnSp>
        <p:nvCxnSpPr>
          <p:cNvPr id="7" name="直接箭头连接符 6"/>
          <p:cNvCxnSpPr>
            <a:stCxn id="6" idx="0"/>
            <a:endCxn id="4" idx="2"/>
          </p:cNvCxnSpPr>
          <p:nvPr/>
        </p:nvCxnSpPr>
        <p:spPr>
          <a:xfrm flipV="1">
            <a:off x="4491990" y="3615055"/>
            <a:ext cx="2133600" cy="683260"/>
          </a:xfrm>
          <a:prstGeom prst="straightConnector1">
            <a:avLst/>
          </a:prstGeom>
          <a:ln>
            <a:solidFill>
              <a:schemeClr val="tx1"/>
            </a:solidFill>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9" name="直接箭头连接符 8"/>
          <p:cNvCxnSpPr>
            <a:stCxn id="6" idx="0"/>
            <a:endCxn id="8" idx="2"/>
          </p:cNvCxnSpPr>
          <p:nvPr/>
        </p:nvCxnSpPr>
        <p:spPr>
          <a:xfrm flipH="1" flipV="1">
            <a:off x="2391410" y="3615055"/>
            <a:ext cx="2100580" cy="683260"/>
          </a:xfrm>
          <a:prstGeom prst="straightConnector1">
            <a:avLst/>
          </a:prstGeom>
          <a:ln>
            <a:solidFill>
              <a:schemeClr val="tx1"/>
            </a:solidFill>
            <a:headEnd type="none" w="med" len="med"/>
            <a:tailEnd type="arrow"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847025" y="1123675"/>
            <a:ext cx="7610866" cy="307777"/>
          </a:xfrm>
          <a:prstGeom prst="rect">
            <a:avLst/>
          </a:prstGeom>
          <a:noFill/>
        </p:spPr>
        <p:txBody>
          <a:bodyPr wrap="none" rtlCol="0">
            <a:spAutoFit/>
          </a:bodyPr>
          <a:lstStyle/>
          <a:p>
            <a:r>
              <a:rPr lang="zh-CN" altLang="en-US" sz="1400" dirty="0">
                <a:solidFill>
                  <a:schemeClr val="dk1"/>
                </a:solidFill>
                <a:latin typeface="微软雅黑" panose="020B0503020204020204" pitchFamily="34" charset="-122"/>
                <a:ea typeface="微软雅黑" panose="020B0503020204020204" pitchFamily="34" charset="-122"/>
              </a:rPr>
              <a:t>依照财政部</a:t>
            </a:r>
            <a:r>
              <a:rPr lang="en-US" altLang="zh-CN" sz="1400" dirty="0">
                <a:solidFill>
                  <a:schemeClr val="dk1"/>
                </a:solidFill>
                <a:latin typeface="微软雅黑" panose="020B0503020204020204" pitchFamily="34" charset="-122"/>
                <a:ea typeface="微软雅黑" panose="020B0503020204020204" pitchFamily="34" charset="-122"/>
              </a:rPr>
              <a:t>《</a:t>
            </a:r>
            <a:r>
              <a:rPr lang="zh-CN" altLang="en-US" sz="1400" dirty="0">
                <a:solidFill>
                  <a:schemeClr val="dk1"/>
                </a:solidFill>
                <a:latin typeface="微软雅黑" panose="020B0503020204020204" pitchFamily="34" charset="-122"/>
                <a:ea typeface="微软雅黑" panose="020B0503020204020204" pitchFamily="34" charset="-122"/>
              </a:rPr>
              <a:t>企业会计准则</a:t>
            </a:r>
            <a:r>
              <a:rPr lang="en-US" altLang="zh-CN" sz="1400" dirty="0">
                <a:solidFill>
                  <a:schemeClr val="dk1"/>
                </a:solidFill>
                <a:latin typeface="微软雅黑" panose="020B0503020204020204" pitchFamily="34" charset="-122"/>
                <a:ea typeface="微软雅黑" panose="020B0503020204020204" pitchFamily="34" charset="-122"/>
              </a:rPr>
              <a:t>》11-</a:t>
            </a:r>
            <a:r>
              <a:rPr lang="zh-CN" altLang="en-US" sz="1400" dirty="0">
                <a:solidFill>
                  <a:schemeClr val="dk1"/>
                </a:solidFill>
                <a:latin typeface="微软雅黑" panose="020B0503020204020204" pitchFamily="34" charset="-122"/>
                <a:ea typeface="微软雅黑" panose="020B0503020204020204" pitchFamily="34" charset="-122"/>
              </a:rPr>
              <a:t>股份支付，需要对公司为股权激励而承担的成本进行记账处理</a:t>
            </a:r>
          </a:p>
        </p:txBody>
      </p:sp>
      <p:sp>
        <p:nvSpPr>
          <p:cNvPr id="4" name="矩形 3"/>
          <p:cNvSpPr/>
          <p:nvPr/>
        </p:nvSpPr>
        <p:spPr bwMode="auto">
          <a:xfrm>
            <a:off x="3561715" y="1909445"/>
            <a:ext cx="1687195" cy="575945"/>
          </a:xfrm>
          <a:prstGeom prst="rect">
            <a:avLst/>
          </a:prstGeom>
          <a:solidFill>
            <a:schemeClr val="accent2">
              <a:lumMod val="75000"/>
            </a:schemeClr>
          </a:solidFill>
          <a:ln>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实际可行权工具的数量</a:t>
            </a:r>
          </a:p>
        </p:txBody>
      </p:sp>
      <p:sp>
        <p:nvSpPr>
          <p:cNvPr id="5" name="等于号 4"/>
          <p:cNvSpPr/>
          <p:nvPr/>
        </p:nvSpPr>
        <p:spPr bwMode="auto">
          <a:xfrm>
            <a:off x="2604364" y="2017208"/>
            <a:ext cx="596397" cy="360040"/>
          </a:xfrm>
          <a:prstGeom prst="mathEqual">
            <a:avLst/>
          </a:prstGeom>
          <a:solidFill>
            <a:srgbClr val="FFC000"/>
          </a:solidFill>
          <a:ln>
            <a:noFill/>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 name="乘号 5"/>
          <p:cNvSpPr/>
          <p:nvPr/>
        </p:nvSpPr>
        <p:spPr bwMode="auto">
          <a:xfrm>
            <a:off x="5648697" y="1946470"/>
            <a:ext cx="530130" cy="504056"/>
          </a:xfrm>
          <a:prstGeom prst="mathMultiply">
            <a:avLst/>
          </a:prstGeom>
          <a:solidFill>
            <a:srgbClr val="FFC000"/>
          </a:solidFill>
          <a:ln>
            <a:noFill/>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矩形 7"/>
          <p:cNvSpPr/>
          <p:nvPr/>
        </p:nvSpPr>
        <p:spPr bwMode="auto">
          <a:xfrm>
            <a:off x="793115" y="1910080"/>
            <a:ext cx="1639570" cy="574675"/>
          </a:xfrm>
          <a:prstGeom prst="rect">
            <a:avLst/>
          </a:prstGeom>
          <a:solidFill>
            <a:schemeClr val="accent2">
              <a:lumMod val="75000"/>
            </a:schemeClr>
          </a:solidFill>
          <a:ln>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公司累计应承担的总激励成本</a:t>
            </a:r>
          </a:p>
        </p:txBody>
      </p:sp>
      <p:sp>
        <p:nvSpPr>
          <p:cNvPr id="9" name="矩形 8"/>
          <p:cNvSpPr/>
          <p:nvPr/>
        </p:nvSpPr>
        <p:spPr bwMode="auto">
          <a:xfrm>
            <a:off x="6370320" y="1909445"/>
            <a:ext cx="2087880" cy="575945"/>
          </a:xfrm>
          <a:prstGeom prst="rect">
            <a:avLst/>
          </a:prstGeom>
          <a:solidFill>
            <a:schemeClr val="accent2">
              <a:lumMod val="75000"/>
            </a:schemeClr>
          </a:solidFill>
          <a:ln>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激励工具的单位价值（授予日</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资产负债表日）</a:t>
            </a:r>
          </a:p>
        </p:txBody>
      </p:sp>
      <p:sp>
        <p:nvSpPr>
          <p:cNvPr id="11"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3.1  </a:t>
            </a:r>
            <a:r>
              <a:rPr lang="zh-CN" altLang="en-US" b="1" dirty="0">
                <a:solidFill>
                  <a:srgbClr val="A32122"/>
                </a:solidFill>
              </a:rPr>
              <a:t>股权激励的会计处理</a:t>
            </a:r>
            <a:endParaRPr lang="zh-CN" altLang="en-US" sz="1800" b="1" dirty="0">
              <a:solidFill>
                <a:srgbClr val="A32122"/>
              </a:solidFill>
            </a:endParaRPr>
          </a:p>
        </p:txBody>
      </p:sp>
      <p:sp>
        <p:nvSpPr>
          <p:cNvPr id="10" name="矩形 9"/>
          <p:cNvSpPr/>
          <p:nvPr/>
        </p:nvSpPr>
        <p:spPr bwMode="auto">
          <a:xfrm>
            <a:off x="777615" y="2929510"/>
            <a:ext cx="7718996" cy="2016280"/>
          </a:xfrm>
          <a:prstGeom prst="rect">
            <a:avLst/>
          </a:prstGeom>
          <a:noFill/>
          <a:ln>
            <a:solidFill>
              <a:srgbClr val="A32020"/>
            </a:solidFill>
            <a:prstDash val="sysDash"/>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zh-CN" altLang="en-US" sz="1200" b="1" dirty="0" smtClean="0">
                <a:solidFill>
                  <a:schemeClr val="tx1"/>
                </a:solidFill>
                <a:latin typeface="微软雅黑" pitchFamily="34" charset="-122"/>
                <a:ea typeface="微软雅黑" pitchFamily="34" charset="-122"/>
              </a:rPr>
              <a:t>注意：</a:t>
            </a:r>
            <a:endParaRPr lang="en-US" altLang="zh-CN" sz="1200" b="1" dirty="0" smtClean="0">
              <a:solidFill>
                <a:schemeClr val="tx1"/>
              </a:solidFill>
              <a:latin typeface="微软雅黑" pitchFamily="34" charset="-122"/>
              <a:ea typeface="微软雅黑" pitchFamily="34" charset="-122"/>
            </a:endParaRPr>
          </a:p>
          <a:p>
            <a:pPr>
              <a:lnSpc>
                <a:spcPct val="150000"/>
              </a:lnSpc>
            </a:pPr>
            <a:r>
              <a:rPr lang="en-US" altLang="zh-CN" sz="1200" dirty="0" smtClean="0">
                <a:solidFill>
                  <a:schemeClr val="tx1"/>
                </a:solidFill>
                <a:latin typeface="微软雅黑" pitchFamily="34" charset="-122"/>
                <a:ea typeface="微软雅黑" pitchFamily="34" charset="-122"/>
              </a:rPr>
              <a:t>1</a:t>
            </a:r>
            <a:r>
              <a:rPr lang="zh-CN" altLang="en-US" sz="1200" dirty="0" smtClean="0">
                <a:solidFill>
                  <a:schemeClr val="tx1"/>
                </a:solidFill>
                <a:latin typeface="微软雅黑" pitchFamily="34" charset="-122"/>
                <a:ea typeface="微软雅黑" pitchFamily="34" charset="-122"/>
              </a:rPr>
              <a:t>、</a:t>
            </a:r>
            <a:r>
              <a:rPr lang="zh-CN" altLang="zh-CN" sz="1200" dirty="0" smtClean="0">
                <a:solidFill>
                  <a:schemeClr val="tx1"/>
                </a:solidFill>
                <a:latin typeface="微软雅黑" pitchFamily="34" charset="-122"/>
                <a:ea typeface="微软雅黑" pitchFamily="34" charset="-122"/>
              </a:rPr>
              <a:t>对于</a:t>
            </a:r>
            <a:r>
              <a:rPr lang="zh-CN" altLang="zh-CN" sz="1200" dirty="0">
                <a:solidFill>
                  <a:schemeClr val="tx1"/>
                </a:solidFill>
                <a:latin typeface="微软雅黑" pitchFamily="34" charset="-122"/>
                <a:ea typeface="微软雅黑" pitchFamily="34" charset="-122"/>
              </a:rPr>
              <a:t>可行权条件为市场条件的股份支付，只要职工满足了其他所有非市场条件（如利润增长率、服务期限等</a:t>
            </a:r>
            <a:r>
              <a:rPr lang="zh-CN" altLang="zh-CN" sz="1200" dirty="0" smtClean="0">
                <a:solidFill>
                  <a:schemeClr val="tx1"/>
                </a:solidFill>
                <a:latin typeface="微软雅黑" pitchFamily="34" charset="-122"/>
                <a:ea typeface="微软雅黑" pitchFamily="34" charset="-122"/>
              </a:rPr>
              <a:t>），</a:t>
            </a:r>
            <a:r>
              <a:rPr lang="zh-CN" altLang="en-US" sz="1200" dirty="0" smtClean="0">
                <a:solidFill>
                  <a:schemeClr val="tx1"/>
                </a:solidFill>
                <a:latin typeface="微软雅黑" pitchFamily="34" charset="-122"/>
                <a:ea typeface="微软雅黑" pitchFamily="34" charset="-122"/>
              </a:rPr>
              <a:t>即使没有满足市场条件，</a:t>
            </a:r>
            <a:r>
              <a:rPr lang="zh-CN" altLang="zh-CN" sz="1200" dirty="0" smtClean="0">
                <a:solidFill>
                  <a:schemeClr val="tx1"/>
                </a:solidFill>
                <a:latin typeface="微软雅黑" pitchFamily="34" charset="-122"/>
                <a:ea typeface="微软雅黑" pitchFamily="34" charset="-122"/>
              </a:rPr>
              <a:t>企业</a:t>
            </a:r>
            <a:r>
              <a:rPr lang="zh-CN" altLang="en-US" sz="1200" dirty="0" smtClean="0">
                <a:solidFill>
                  <a:schemeClr val="tx1"/>
                </a:solidFill>
                <a:latin typeface="微软雅黑" pitchFamily="34" charset="-122"/>
                <a:ea typeface="微软雅黑" pitchFamily="34" charset="-122"/>
              </a:rPr>
              <a:t>也</a:t>
            </a:r>
            <a:r>
              <a:rPr lang="zh-CN" altLang="zh-CN" sz="1200" dirty="0" smtClean="0">
                <a:solidFill>
                  <a:schemeClr val="tx1"/>
                </a:solidFill>
                <a:latin typeface="微软雅黑" pitchFamily="34" charset="-122"/>
                <a:ea typeface="微软雅黑" pitchFamily="34" charset="-122"/>
              </a:rPr>
              <a:t>应当</a:t>
            </a:r>
            <a:r>
              <a:rPr lang="zh-CN" altLang="zh-CN" sz="1200" dirty="0">
                <a:solidFill>
                  <a:schemeClr val="tx1"/>
                </a:solidFill>
                <a:latin typeface="微软雅黑" pitchFamily="34" charset="-122"/>
                <a:ea typeface="微软雅黑" pitchFamily="34" charset="-122"/>
              </a:rPr>
              <a:t>确认已取得的</a:t>
            </a:r>
            <a:r>
              <a:rPr lang="zh-CN" altLang="zh-CN" sz="1200" dirty="0" smtClean="0">
                <a:solidFill>
                  <a:schemeClr val="tx1"/>
                </a:solidFill>
                <a:latin typeface="微软雅黑" pitchFamily="34" charset="-122"/>
                <a:ea typeface="微软雅黑" pitchFamily="34" charset="-122"/>
              </a:rPr>
              <a:t>服务</a:t>
            </a:r>
            <a:r>
              <a:rPr lang="zh-CN" altLang="en-US" sz="1200" b="1" dirty="0" smtClean="0">
                <a:solidFill>
                  <a:schemeClr val="tx1"/>
                </a:solidFill>
                <a:latin typeface="微软雅黑" pitchFamily="34" charset="-122"/>
                <a:ea typeface="微软雅黑" pitchFamily="34" charset="-122"/>
              </a:rPr>
              <a:t>（</a:t>
            </a:r>
            <a:r>
              <a:rPr lang="zh-CN" altLang="zh-CN" sz="1200" b="1" dirty="0" smtClean="0">
                <a:solidFill>
                  <a:schemeClr val="tx1"/>
                </a:solidFill>
                <a:latin typeface="微软雅黑" pitchFamily="34" charset="-122"/>
                <a:ea typeface="微软雅黑" pitchFamily="34" charset="-122"/>
              </a:rPr>
              <a:t>市场</a:t>
            </a:r>
            <a:r>
              <a:rPr lang="zh-CN" altLang="zh-CN" sz="1200" b="1" dirty="0">
                <a:solidFill>
                  <a:schemeClr val="tx1"/>
                </a:solidFill>
                <a:latin typeface="微软雅黑" pitchFamily="34" charset="-122"/>
                <a:ea typeface="微软雅黑" pitchFamily="34" charset="-122"/>
              </a:rPr>
              <a:t>条件是否得到满足不影响企业对预计可行权情况的</a:t>
            </a:r>
            <a:r>
              <a:rPr lang="zh-CN" altLang="zh-CN" sz="1200" b="1" dirty="0" smtClean="0">
                <a:solidFill>
                  <a:schemeClr val="tx1"/>
                </a:solidFill>
                <a:latin typeface="微软雅黑" pitchFamily="34" charset="-122"/>
                <a:ea typeface="微软雅黑" pitchFamily="34" charset="-122"/>
              </a:rPr>
              <a:t>估计</a:t>
            </a:r>
            <a:r>
              <a:rPr lang="zh-CN" altLang="en-US" sz="1200" b="1" dirty="0" smtClean="0">
                <a:solidFill>
                  <a:schemeClr val="tx1"/>
                </a:solidFill>
                <a:latin typeface="微软雅黑" pitchFamily="34" charset="-122"/>
                <a:ea typeface="微软雅黑" pitchFamily="34" charset="-122"/>
              </a:rPr>
              <a:t>）</a:t>
            </a:r>
            <a:r>
              <a:rPr lang="zh-CN" altLang="zh-CN" sz="1200" b="1" dirty="0" smtClean="0">
                <a:solidFill>
                  <a:schemeClr val="tx1"/>
                </a:solidFill>
                <a:latin typeface="微软雅黑" pitchFamily="34" charset="-122"/>
                <a:ea typeface="微软雅黑" pitchFamily="34" charset="-122"/>
              </a:rPr>
              <a:t>。</a:t>
            </a:r>
            <a:endParaRPr lang="en-US" altLang="zh-CN" sz="1200" dirty="0">
              <a:solidFill>
                <a:schemeClr val="tx1"/>
              </a:solidFill>
              <a:latin typeface="微软雅黑" pitchFamily="34" charset="-122"/>
              <a:ea typeface="微软雅黑" pitchFamily="34" charset="-122"/>
            </a:endParaRPr>
          </a:p>
          <a:p>
            <a:pPr>
              <a:lnSpc>
                <a:spcPct val="150000"/>
              </a:lnSpc>
            </a:pPr>
            <a:r>
              <a:rPr lang="en-US" altLang="zh-CN" sz="1200" dirty="0">
                <a:solidFill>
                  <a:schemeClr val="tx1"/>
                </a:solidFill>
                <a:latin typeface="微软雅黑" pitchFamily="34" charset="-122"/>
                <a:ea typeface="微软雅黑" pitchFamily="34" charset="-122"/>
              </a:rPr>
              <a:t>2</a:t>
            </a:r>
            <a:r>
              <a:rPr lang="zh-CN" altLang="en-US" sz="1200" dirty="0">
                <a:solidFill>
                  <a:schemeClr val="tx1"/>
                </a:solidFill>
                <a:latin typeface="微软雅黑" pitchFamily="34" charset="-122"/>
                <a:ea typeface="微软雅黑" pitchFamily="34" charset="-122"/>
              </a:rPr>
              <a:t>、</a:t>
            </a:r>
            <a:r>
              <a:rPr lang="zh-CN" altLang="zh-CN" sz="1200" dirty="0">
                <a:solidFill>
                  <a:schemeClr val="tx1"/>
                </a:solidFill>
                <a:latin typeface="微软雅黑" pitchFamily="34" charset="-122"/>
                <a:ea typeface="微软雅黑" pitchFamily="34" charset="-122"/>
              </a:rPr>
              <a:t>股份支付存在非可行权条件的，只要职工满足了非市场条件（如利润增长率、服务期限等），企业就应当确认已取得的</a:t>
            </a:r>
            <a:r>
              <a:rPr lang="zh-CN" altLang="zh-CN" sz="1200" dirty="0" smtClean="0">
                <a:solidFill>
                  <a:schemeClr val="tx1"/>
                </a:solidFill>
                <a:latin typeface="微软雅黑" pitchFamily="34" charset="-122"/>
                <a:ea typeface="微软雅黑" pitchFamily="34" charset="-122"/>
              </a:rPr>
              <a:t>服务</a:t>
            </a:r>
            <a:r>
              <a:rPr lang="zh-CN" altLang="en-US" sz="1200" dirty="0" smtClean="0">
                <a:solidFill>
                  <a:schemeClr val="tx1"/>
                </a:solidFill>
                <a:latin typeface="微软雅黑" pitchFamily="34" charset="-122"/>
                <a:ea typeface="微软雅黑" pitchFamily="34" charset="-122"/>
              </a:rPr>
              <a:t>；若</a:t>
            </a:r>
            <a:r>
              <a:rPr lang="zh-CN" altLang="zh-CN" sz="1200" b="1" dirty="0" smtClean="0">
                <a:solidFill>
                  <a:schemeClr val="tx1"/>
                </a:solidFill>
                <a:latin typeface="微软雅黑" pitchFamily="34" charset="-122"/>
                <a:ea typeface="微软雅黑" pitchFamily="34" charset="-122"/>
              </a:rPr>
              <a:t>没有</a:t>
            </a:r>
            <a:r>
              <a:rPr lang="zh-CN" altLang="zh-CN" sz="1200" b="1" dirty="0">
                <a:solidFill>
                  <a:schemeClr val="tx1"/>
                </a:solidFill>
                <a:latin typeface="微软雅黑" pitchFamily="34" charset="-122"/>
                <a:ea typeface="微软雅黑" pitchFamily="34" charset="-122"/>
              </a:rPr>
              <a:t>满足非市场条件时，不应确认相关</a:t>
            </a:r>
            <a:r>
              <a:rPr lang="zh-CN" altLang="zh-CN" sz="1200" b="1" dirty="0" smtClean="0">
                <a:solidFill>
                  <a:schemeClr val="tx1"/>
                </a:solidFill>
                <a:latin typeface="微软雅黑" pitchFamily="34" charset="-122"/>
                <a:ea typeface="微软雅黑" pitchFamily="34" charset="-122"/>
              </a:rPr>
              <a:t>费用</a:t>
            </a:r>
            <a:r>
              <a:rPr lang="zh-CN" altLang="en-US" sz="1200" b="1" dirty="0" smtClean="0">
                <a:solidFill>
                  <a:schemeClr val="tx1"/>
                </a:solidFill>
                <a:latin typeface="微软雅黑" pitchFamily="34" charset="-122"/>
                <a:ea typeface="微软雅黑" pitchFamily="34" charset="-122"/>
              </a:rPr>
              <a:t>（</a:t>
            </a:r>
            <a:r>
              <a:rPr lang="zh-CN" altLang="zh-CN" sz="1200" b="1" dirty="0" smtClean="0">
                <a:solidFill>
                  <a:schemeClr val="tx1"/>
                </a:solidFill>
                <a:latin typeface="微软雅黑" pitchFamily="34" charset="-122"/>
                <a:ea typeface="微软雅黑" pitchFamily="34" charset="-122"/>
              </a:rPr>
              <a:t>即非</a:t>
            </a:r>
            <a:r>
              <a:rPr lang="zh-CN" altLang="zh-CN" sz="1200" b="1" dirty="0">
                <a:solidFill>
                  <a:schemeClr val="tx1"/>
                </a:solidFill>
                <a:latin typeface="微软雅黑" pitchFamily="34" charset="-122"/>
                <a:ea typeface="微软雅黑" pitchFamily="34" charset="-122"/>
              </a:rPr>
              <a:t>市场条件是否得到满足影响企业对预计可行权情况的</a:t>
            </a:r>
            <a:r>
              <a:rPr lang="zh-CN" altLang="zh-CN" sz="1200" b="1" dirty="0" smtClean="0">
                <a:solidFill>
                  <a:schemeClr val="tx1"/>
                </a:solidFill>
                <a:latin typeface="微软雅黑" pitchFamily="34" charset="-122"/>
                <a:ea typeface="微软雅黑" pitchFamily="34" charset="-122"/>
              </a:rPr>
              <a:t>估计</a:t>
            </a:r>
            <a:r>
              <a:rPr lang="zh-CN" altLang="en-US" sz="1200" b="1" dirty="0" smtClean="0">
                <a:solidFill>
                  <a:schemeClr val="tx1"/>
                </a:solidFill>
                <a:latin typeface="微软雅黑" pitchFamily="34" charset="-122"/>
                <a:ea typeface="微软雅黑" pitchFamily="34" charset="-122"/>
              </a:rPr>
              <a:t>）。</a:t>
            </a:r>
            <a:endParaRPr lang="zh-CN" altLang="en-US" sz="1200"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3"/>
          <p:cNvSpPr txBox="1">
            <a:spLocks noChangeArrowheads="1"/>
          </p:cNvSpPr>
          <p:nvPr/>
        </p:nvSpPr>
        <p:spPr bwMode="auto">
          <a:xfrm>
            <a:off x="782616" y="1045880"/>
            <a:ext cx="2338354" cy="327376"/>
          </a:xfrm>
          <a:prstGeom prst="rect">
            <a:avLst/>
          </a:prstGeom>
          <a:solidFill>
            <a:srgbClr val="E12E22"/>
          </a:solidFill>
          <a:ln w="9525">
            <a:noFill/>
            <a:prstDash val="dashDot"/>
            <a:miter lim="800000"/>
          </a:ln>
          <a:effectLst>
            <a:outerShdw dist="71842" dir="2700000" algn="ctr" rotWithShape="0">
              <a:srgbClr val="808080">
                <a:alpha val="50000"/>
              </a:srgbClr>
            </a:outerShdw>
          </a:effectLst>
        </p:spPr>
        <p:txBody>
          <a:bodyPr wrap="square" lIns="78847" tIns="39423" rIns="78847" bIns="39423">
            <a:spAutoFit/>
          </a:bodyPr>
          <a:lstStyle/>
          <a:p>
            <a:pPr marL="215265" lvl="1" indent="-215265" algn="ctr" defTabSz="864235" hangingPunct="0">
              <a:lnSpc>
                <a:spcPct val="115000"/>
              </a:lnSpc>
              <a:buSzPct val="70000"/>
              <a:defRPr/>
            </a:pPr>
            <a:r>
              <a:rPr lang="zh-CN" altLang="en-US" sz="1400" b="1" dirty="0">
                <a:solidFill>
                  <a:srgbClr val="FFFFFF"/>
                </a:solidFill>
                <a:latin typeface="微软雅黑" panose="020B0503020204020204" pitchFamily="34" charset="-122"/>
                <a:ea typeface="微软雅黑" panose="020B0503020204020204" pitchFamily="34" charset="-122"/>
              </a:rPr>
              <a:t>股票</a:t>
            </a:r>
            <a:r>
              <a:rPr lang="zh-CN" altLang="en-US" sz="1400" b="1" dirty="0" smtClean="0">
                <a:solidFill>
                  <a:srgbClr val="FFFFFF"/>
                </a:solidFill>
                <a:latin typeface="微软雅黑" panose="020B0503020204020204" pitchFamily="34" charset="-122"/>
                <a:ea typeface="微软雅黑" panose="020B0503020204020204" pitchFamily="34" charset="-122"/>
              </a:rPr>
              <a:t>期权（不可立即行权）</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4" name="Rectangle 21"/>
          <p:cNvSpPr txBox="1">
            <a:spLocks noChangeArrowheads="1"/>
          </p:cNvSpPr>
          <p:nvPr/>
        </p:nvSpPr>
        <p:spPr bwMode="auto">
          <a:xfrm>
            <a:off x="758886" y="1705340"/>
            <a:ext cx="7451064" cy="2839239"/>
          </a:xfrm>
          <a:prstGeom prst="rect">
            <a:avLst/>
          </a:prstGeom>
          <a:ln w="12700" cap="flat" cmpd="sng" algn="ctr">
            <a:solidFill>
              <a:schemeClr val="accent2"/>
            </a:solidFill>
            <a:prstDash val="solid"/>
            <a:miter lim="800000"/>
          </a:ln>
        </p:spPr>
        <p:style>
          <a:lnRef idx="2">
            <a:schemeClr val="accent2"/>
          </a:lnRef>
          <a:fillRef idx="1">
            <a:schemeClr val="lt1"/>
          </a:fillRef>
          <a:effectRef idx="0">
            <a:schemeClr val="accent2"/>
          </a:effectRef>
          <a:fontRef idx="minor">
            <a:schemeClr val="dk1"/>
          </a:fontRef>
        </p:style>
        <p:txBody>
          <a:bodyPr vert="horz" wrap="square" lIns="108000" tIns="34290" rIns="108000" bIns="34290" numCol="1" anchor="t" anchorCtr="0" compatLnSpc="1">
            <a:spAutoFit/>
          </a:bodyPr>
          <a:lstStyle/>
          <a:p>
            <a:pPr>
              <a:lnSpc>
                <a:spcPct val="150000"/>
              </a:lnSpc>
            </a:pPr>
            <a:r>
              <a:rPr lang="zh-CN" altLang="zh-CN"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1</a:t>
            </a:r>
            <a:r>
              <a:rPr lang="zh-CN" altLang="zh-CN" sz="1200" b="1" dirty="0">
                <a:latin typeface="微软雅黑" panose="020B0503020204020204" pitchFamily="34" charset="-122"/>
                <a:ea typeface="微软雅黑" panose="020B0503020204020204" pitchFamily="34" charset="-122"/>
              </a:rPr>
              <a:t>）授权日会计处理：</a:t>
            </a:r>
            <a:endParaRPr lang="en-US" altLang="zh-CN" sz="1200" b="1" dirty="0">
              <a:latin typeface="微软雅黑" panose="020B0503020204020204" pitchFamily="34" charset="-122"/>
              <a:ea typeface="微软雅黑" panose="020B0503020204020204" pitchFamily="34" charset="-122"/>
            </a:endParaRPr>
          </a:p>
          <a:p>
            <a:pPr>
              <a:lnSpc>
                <a:spcPct val="150000"/>
              </a:lnSpc>
            </a:pPr>
            <a:r>
              <a:rPr lang="zh-CN" altLang="zh-CN" sz="1200" dirty="0" smtClean="0">
                <a:latin typeface="微软雅黑" panose="020B0503020204020204" pitchFamily="34" charset="-122"/>
                <a:ea typeface="微软雅黑" panose="020B0503020204020204" pitchFamily="34" charset="-122"/>
              </a:rPr>
              <a:t>授权</a:t>
            </a:r>
            <a:r>
              <a:rPr lang="zh-CN" altLang="zh-CN" sz="1200" dirty="0">
                <a:latin typeface="微软雅黑" panose="020B0503020204020204" pitchFamily="34" charset="-122"/>
                <a:ea typeface="微软雅黑" panose="020B0503020204020204" pitchFamily="34" charset="-122"/>
              </a:rPr>
              <a:t>日股票期权尚不能行</a:t>
            </a:r>
            <a:r>
              <a:rPr lang="zh-CN" altLang="zh-CN" sz="1200" dirty="0" smtClean="0">
                <a:latin typeface="微软雅黑" panose="020B0503020204020204" pitchFamily="34" charset="-122"/>
                <a:ea typeface="微软雅黑" panose="020B0503020204020204" pitchFamily="34" charset="-122"/>
              </a:rPr>
              <a:t>权</a:t>
            </a:r>
            <a:r>
              <a:rPr lang="zh-CN" altLang="en-US" sz="1200" dirty="0" smtClean="0">
                <a:latin typeface="微软雅黑" panose="020B0503020204020204" pitchFamily="34" charset="-122"/>
                <a:ea typeface="微软雅黑" panose="020B0503020204020204" pitchFamily="34" charset="-122"/>
              </a:rPr>
              <a:t>的</a:t>
            </a:r>
            <a:r>
              <a:rPr lang="zh-CN" altLang="zh-CN" sz="1200" dirty="0" smtClean="0">
                <a:latin typeface="微软雅黑" panose="020B0503020204020204" pitchFamily="34" charset="-122"/>
                <a:ea typeface="微软雅黑" panose="020B0503020204020204" pitchFamily="34" charset="-122"/>
              </a:rPr>
              <a:t>，不</a:t>
            </a:r>
            <a:r>
              <a:rPr lang="zh-CN" altLang="zh-CN" sz="1200" dirty="0">
                <a:latin typeface="微软雅黑" panose="020B0503020204020204" pitchFamily="34" charset="-122"/>
                <a:ea typeface="微软雅黑" panose="020B0503020204020204" pitchFamily="34" charset="-122"/>
              </a:rPr>
              <a:t>需要进行相关会计</a:t>
            </a:r>
            <a:r>
              <a:rPr lang="zh-CN" altLang="zh-CN" sz="1200" dirty="0" smtClean="0">
                <a:latin typeface="微软雅黑" panose="020B0503020204020204" pitchFamily="34" charset="-122"/>
                <a:ea typeface="微软雅黑" panose="020B0503020204020204" pitchFamily="34" charset="-122"/>
              </a:rPr>
              <a:t>处理</a:t>
            </a:r>
            <a:r>
              <a:rPr lang="zh-CN" altLang="en-US" sz="1200" dirty="0" smtClean="0">
                <a:latin typeface="微软雅黑" panose="020B0503020204020204" pitchFamily="34" charset="-122"/>
                <a:ea typeface="微软雅黑" panose="020B0503020204020204" pitchFamily="34" charset="-122"/>
              </a:rPr>
              <a:t>，但</a:t>
            </a:r>
            <a:r>
              <a:rPr lang="zh-CN" altLang="en-US" sz="1200" dirty="0">
                <a:latin typeface="微软雅黑" panose="020B0503020204020204" pitchFamily="34" charset="-122"/>
                <a:ea typeface="微软雅黑" panose="020B0503020204020204" pitchFamily="34" charset="-122"/>
              </a:rPr>
              <a:t>需要确立期权</a:t>
            </a:r>
            <a:r>
              <a:rPr lang="zh-CN" altLang="zh-CN" sz="1200" dirty="0">
                <a:latin typeface="微软雅黑" panose="020B0503020204020204" pitchFamily="34" charset="-122"/>
                <a:ea typeface="微软雅黑" panose="020B0503020204020204" pitchFamily="34" charset="-122"/>
              </a:rPr>
              <a:t>公允价值</a:t>
            </a:r>
            <a:r>
              <a:rPr lang="zh-CN" altLang="zh-CN"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zh-CN" sz="1200" b="1" dirty="0" smtClean="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2</a:t>
            </a:r>
            <a:r>
              <a:rPr lang="zh-CN" altLang="zh-CN" sz="1200" b="1" dirty="0">
                <a:latin typeface="微软雅黑" panose="020B0503020204020204" pitchFamily="34" charset="-122"/>
                <a:ea typeface="微软雅黑" panose="020B0503020204020204" pitchFamily="34" charset="-122"/>
              </a:rPr>
              <a:t>）等待期会计处理：</a:t>
            </a:r>
            <a:endParaRPr lang="en-US" altLang="zh-CN" sz="1200" b="1" dirty="0">
              <a:latin typeface="微软雅黑" panose="020B0503020204020204" pitchFamily="34" charset="-122"/>
              <a:ea typeface="微软雅黑" panose="020B0503020204020204" pitchFamily="34" charset="-122"/>
            </a:endParaRPr>
          </a:p>
          <a:p>
            <a:pPr>
              <a:lnSpc>
                <a:spcPct val="150000"/>
              </a:lnSpc>
            </a:pPr>
            <a:r>
              <a:rPr lang="zh-CN" altLang="zh-CN" sz="1200" dirty="0" smtClean="0">
                <a:latin typeface="微软雅黑" panose="020B0503020204020204" pitchFamily="34" charset="-122"/>
                <a:ea typeface="微软雅黑" panose="020B0503020204020204" pitchFamily="34" charset="-122"/>
              </a:rPr>
              <a:t>公司</a:t>
            </a:r>
            <a:r>
              <a:rPr lang="zh-CN" altLang="zh-CN" sz="1200" dirty="0">
                <a:latin typeface="微软雅黑" panose="020B0503020204020204" pitchFamily="34" charset="-122"/>
                <a:ea typeface="微软雅黑" panose="020B0503020204020204" pitchFamily="34" charset="-122"/>
              </a:rPr>
              <a:t>在等待期的每个资产负债表日，以对可行权股票期权数量的最佳估算为基础，按照股票期权在授权日的公允价值，将当期取得的服务计入相关成本或费用和资本公</a:t>
            </a:r>
            <a:r>
              <a:rPr lang="zh-CN" altLang="zh-CN" sz="1200" dirty="0" smtClean="0">
                <a:latin typeface="微软雅黑" panose="020B0503020204020204" pitchFamily="34" charset="-122"/>
                <a:ea typeface="微软雅黑" panose="020B0503020204020204" pitchFamily="34" charset="-122"/>
              </a:rPr>
              <a:t>积</a:t>
            </a:r>
            <a:r>
              <a:rPr lang="zh-CN" altLang="en-US" sz="1200" dirty="0" smtClean="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其他资本公</a:t>
            </a:r>
            <a:r>
              <a:rPr lang="zh-CN" altLang="zh-CN" sz="1200" dirty="0" smtClean="0">
                <a:latin typeface="微软雅黑" panose="020B0503020204020204" pitchFamily="34" charset="-122"/>
                <a:ea typeface="微软雅黑" panose="020B0503020204020204" pitchFamily="34" charset="-122"/>
              </a:rPr>
              <a:t>积</a:t>
            </a:r>
            <a:r>
              <a:rPr lang="zh-CN" altLang="en-US" sz="1200" dirty="0" smtClean="0">
                <a:latin typeface="微软雅黑" panose="020B0503020204020204" pitchFamily="34" charset="-122"/>
                <a:ea typeface="微软雅黑" panose="020B0503020204020204" pitchFamily="34" charset="-122"/>
              </a:rPr>
              <a:t>）</a:t>
            </a:r>
            <a:r>
              <a:rPr lang="zh-CN" altLang="zh-CN" sz="1200" dirty="0" smtClean="0">
                <a:latin typeface="微软雅黑" panose="020B0503020204020204" pitchFamily="34" charset="-122"/>
                <a:ea typeface="微软雅黑" panose="020B0503020204020204" pitchFamily="34" charset="-122"/>
              </a:rPr>
              <a:t>。</a:t>
            </a:r>
            <a:endParaRPr lang="zh-CN" altLang="zh-CN" sz="1200" dirty="0">
              <a:latin typeface="微软雅黑" panose="020B0503020204020204" pitchFamily="34" charset="-122"/>
              <a:ea typeface="微软雅黑" panose="020B0503020204020204" pitchFamily="34" charset="-122"/>
            </a:endParaRPr>
          </a:p>
          <a:p>
            <a:pPr>
              <a:lnSpc>
                <a:spcPct val="150000"/>
              </a:lnSpc>
            </a:pPr>
            <a:r>
              <a:rPr lang="zh-CN" altLang="zh-CN"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3</a:t>
            </a:r>
            <a:r>
              <a:rPr lang="zh-CN" altLang="zh-CN" sz="1200" b="1" dirty="0">
                <a:latin typeface="微软雅黑" panose="020B0503020204020204" pitchFamily="34" charset="-122"/>
                <a:ea typeface="微软雅黑" panose="020B0503020204020204" pitchFamily="34" charset="-122"/>
              </a:rPr>
              <a:t>）可行权日之后会计处理：</a:t>
            </a:r>
            <a:endParaRPr lang="en-US" altLang="zh-CN" sz="1200" b="1" dirty="0">
              <a:latin typeface="微软雅黑" panose="020B0503020204020204" pitchFamily="34" charset="-122"/>
              <a:ea typeface="微软雅黑" panose="020B0503020204020204" pitchFamily="34" charset="-122"/>
            </a:endParaRPr>
          </a:p>
          <a:p>
            <a:pPr>
              <a:lnSpc>
                <a:spcPct val="150000"/>
              </a:lnSpc>
            </a:pPr>
            <a:r>
              <a:rPr lang="zh-CN" altLang="zh-CN" sz="1200" dirty="0" smtClean="0">
                <a:latin typeface="微软雅黑" panose="020B0503020204020204" pitchFamily="34" charset="-122"/>
                <a:ea typeface="微软雅黑" panose="020B0503020204020204" pitchFamily="34" charset="-122"/>
              </a:rPr>
              <a:t>不再</a:t>
            </a:r>
            <a:r>
              <a:rPr lang="zh-CN" altLang="zh-CN" sz="1200" dirty="0">
                <a:latin typeface="微软雅黑" panose="020B0503020204020204" pitchFamily="34" charset="-122"/>
                <a:ea typeface="微软雅黑" panose="020B0503020204020204" pitchFamily="34" charset="-122"/>
              </a:rPr>
              <a:t>对已确认的成本费用和所有者权益总额进行调整。 </a:t>
            </a:r>
          </a:p>
          <a:p>
            <a:pPr>
              <a:lnSpc>
                <a:spcPct val="150000"/>
              </a:lnSpc>
            </a:pPr>
            <a:r>
              <a:rPr lang="zh-CN" altLang="zh-CN"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4</a:t>
            </a:r>
            <a:r>
              <a:rPr lang="zh-CN" altLang="zh-CN" sz="1200" b="1" dirty="0">
                <a:latin typeface="微软雅黑" panose="020B0503020204020204" pitchFamily="34" charset="-122"/>
                <a:ea typeface="微软雅黑" panose="020B0503020204020204" pitchFamily="34" charset="-122"/>
              </a:rPr>
              <a:t>）行权日会计处理：</a:t>
            </a:r>
            <a:endParaRPr lang="en-US" altLang="zh-CN" sz="1200" b="1" dirty="0">
              <a:latin typeface="微软雅黑" panose="020B0503020204020204" pitchFamily="34" charset="-122"/>
              <a:ea typeface="微软雅黑" panose="020B0503020204020204" pitchFamily="34" charset="-122"/>
            </a:endParaRPr>
          </a:p>
          <a:p>
            <a:pPr>
              <a:lnSpc>
                <a:spcPct val="150000"/>
              </a:lnSpc>
            </a:pPr>
            <a:r>
              <a:rPr lang="zh-CN" altLang="zh-CN" sz="1200" dirty="0" smtClean="0">
                <a:latin typeface="微软雅黑" panose="020B0503020204020204" pitchFamily="34" charset="-122"/>
                <a:ea typeface="微软雅黑" panose="020B0503020204020204" pitchFamily="34" charset="-122"/>
              </a:rPr>
              <a:t>根据</a:t>
            </a:r>
            <a:r>
              <a:rPr lang="zh-CN" altLang="zh-CN" sz="1200" dirty="0">
                <a:latin typeface="微软雅黑" panose="020B0503020204020204" pitchFamily="34" charset="-122"/>
                <a:ea typeface="微软雅黑" panose="020B0503020204020204" pitchFamily="34" charset="-122"/>
              </a:rPr>
              <a:t>行权情况，确认股本和股本溢价，同时将等待期内确认的</a:t>
            </a:r>
            <a:r>
              <a:rPr lang="en-US" altLang="zh-CN" sz="1200" dirty="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资本公积</a:t>
            </a:r>
            <a:r>
              <a:rPr lang="en-US" altLang="zh-CN" sz="1200" dirty="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其他资本公积</a:t>
            </a:r>
            <a:r>
              <a:rPr lang="en-US" altLang="zh-CN" sz="1200" dirty="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转入</a:t>
            </a:r>
            <a:r>
              <a:rPr lang="en-US" altLang="zh-CN" sz="1200" dirty="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资本公积</a:t>
            </a:r>
            <a:r>
              <a:rPr lang="en-US" altLang="zh-CN" sz="1200" dirty="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资本溢价</a:t>
            </a:r>
            <a:r>
              <a:rPr lang="en-US" altLang="zh-CN" sz="1200" dirty="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 </a:t>
            </a:r>
            <a:endParaRPr lang="en-US" altLang="zh-CN" sz="1200" dirty="0" smtClean="0">
              <a:latin typeface="微软雅黑" panose="020B0503020204020204" pitchFamily="34" charset="-122"/>
              <a:ea typeface="微软雅黑" panose="020B0503020204020204" pitchFamily="34" charset="-122"/>
            </a:endParaRPr>
          </a:p>
        </p:txBody>
      </p:sp>
      <p:sp>
        <p:nvSpPr>
          <p:cNvPr id="5"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3.1  </a:t>
            </a:r>
            <a:r>
              <a:rPr lang="zh-CN" altLang="en-US" b="1" dirty="0">
                <a:solidFill>
                  <a:srgbClr val="A32122"/>
                </a:solidFill>
              </a:rPr>
              <a:t>股权激励的会计处理</a:t>
            </a:r>
            <a:r>
              <a:rPr lang="en-US" altLang="zh-CN" b="1" dirty="0">
                <a:solidFill>
                  <a:srgbClr val="A32122"/>
                </a:solidFill>
              </a:rPr>
              <a:t>—</a:t>
            </a:r>
            <a:r>
              <a:rPr lang="zh-CN" altLang="en-US" b="1" dirty="0">
                <a:solidFill>
                  <a:srgbClr val="A32122"/>
                </a:solidFill>
              </a:rPr>
              <a:t>股票期权</a:t>
            </a:r>
            <a:endParaRPr lang="zh-CN" altLang="en-US" sz="1800" b="1" dirty="0">
              <a:solidFill>
                <a:srgbClr val="A32122"/>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3.1  </a:t>
            </a:r>
            <a:r>
              <a:rPr lang="zh-CN" altLang="en-US" b="1" dirty="0">
                <a:solidFill>
                  <a:srgbClr val="A32122"/>
                </a:solidFill>
              </a:rPr>
              <a:t>股权激励的会计处理</a:t>
            </a:r>
            <a:r>
              <a:rPr lang="en-US" altLang="zh-CN" b="1" dirty="0">
                <a:solidFill>
                  <a:srgbClr val="A32122"/>
                </a:solidFill>
              </a:rPr>
              <a:t>—</a:t>
            </a:r>
            <a:r>
              <a:rPr lang="zh-CN" altLang="en-US" b="1" dirty="0">
                <a:solidFill>
                  <a:srgbClr val="A32122"/>
                </a:solidFill>
              </a:rPr>
              <a:t>股票期权</a:t>
            </a:r>
            <a:endParaRPr lang="zh-CN" altLang="en-US" sz="1800" b="1" dirty="0">
              <a:solidFill>
                <a:srgbClr val="A32122"/>
              </a:solidFill>
            </a:endParaRPr>
          </a:p>
        </p:txBody>
      </p:sp>
      <p:sp>
        <p:nvSpPr>
          <p:cNvPr id="4" name="Rectangle 21"/>
          <p:cNvSpPr txBox="1">
            <a:spLocks noChangeArrowheads="1"/>
          </p:cNvSpPr>
          <p:nvPr/>
        </p:nvSpPr>
        <p:spPr bwMode="auto">
          <a:xfrm>
            <a:off x="625157" y="913230"/>
            <a:ext cx="7858760" cy="3946525"/>
          </a:xfrm>
          <a:prstGeom prst="rect">
            <a:avLst/>
          </a:prstGeom>
          <a:ln w="12700" cap="flat" cmpd="sng" algn="ctr">
            <a:solidFill>
              <a:schemeClr val="accent2"/>
            </a:solidFill>
            <a:prstDash val="solid"/>
            <a:miter lim="800000"/>
          </a:ln>
        </p:spPr>
        <p:style>
          <a:lnRef idx="2">
            <a:schemeClr val="accent2"/>
          </a:lnRef>
          <a:fillRef idx="1">
            <a:schemeClr val="lt1"/>
          </a:fillRef>
          <a:effectRef idx="0">
            <a:schemeClr val="accent2"/>
          </a:effectRef>
          <a:fontRef idx="minor">
            <a:schemeClr val="dk1"/>
          </a:fontRef>
        </p:style>
        <p:txBody>
          <a:bodyPr vert="horz" wrap="square" lIns="108000" tIns="34290" rIns="108000" bIns="34290" numCol="1" anchor="t" anchorCtr="0" compatLnSpc="1">
            <a:spAutoFit/>
          </a:bodyPr>
          <a:lstStyle/>
          <a:p>
            <a:pPr>
              <a:lnSpc>
                <a:spcPct val="150000"/>
              </a:lnSpc>
            </a:pPr>
            <a:r>
              <a:rPr lang="zh-CN" altLang="zh-CN" sz="1200" b="1" dirty="0">
                <a:latin typeface="微软雅黑" panose="020B0503020204020204" pitchFamily="34" charset="-122"/>
                <a:ea typeface="微软雅黑" panose="020B0503020204020204" pitchFamily="34" charset="-122"/>
              </a:rPr>
              <a:t>案例</a:t>
            </a:r>
            <a:r>
              <a:rPr lang="en-US" altLang="zh-CN" sz="1200" b="1" dirty="0">
                <a:latin typeface="微软雅黑" panose="020B0503020204020204" pitchFamily="34" charset="-122"/>
                <a:ea typeface="微软雅黑" panose="020B0503020204020204" pitchFamily="34" charset="-122"/>
              </a:rPr>
              <a:t>1</a:t>
            </a:r>
            <a:endParaRPr lang="zh-CN" altLang="zh-CN" sz="1200" dirty="0">
              <a:latin typeface="微软雅黑" panose="020B0503020204020204" pitchFamily="34" charset="-122"/>
              <a:ea typeface="微软雅黑" panose="020B0503020204020204" pitchFamily="34" charset="-122"/>
            </a:endParaRPr>
          </a:p>
          <a:p>
            <a:pPr>
              <a:lnSpc>
                <a:spcPct val="150000"/>
              </a:lnSpc>
            </a:pPr>
            <a:r>
              <a:rPr lang="zh-CN" altLang="zh-CN" sz="1200" dirty="0">
                <a:latin typeface="微软雅黑" panose="020B0503020204020204" pitchFamily="34" charset="-122"/>
                <a:ea typeface="微软雅黑" panose="020B0503020204020204" pitchFamily="34" charset="-122"/>
              </a:rPr>
              <a:t>A公司于2015年1月2日与</a:t>
            </a:r>
            <a:r>
              <a:rPr lang="en-US" altLang="zh-CN" sz="1200" dirty="0">
                <a:latin typeface="微软雅黑" panose="020B0503020204020204" pitchFamily="34" charset="-122"/>
                <a:ea typeface="微软雅黑" panose="020B0503020204020204" pitchFamily="34" charset="-122"/>
              </a:rPr>
              <a:t>5</a:t>
            </a:r>
            <a:r>
              <a:rPr lang="zh-CN" altLang="zh-CN" sz="1200" dirty="0">
                <a:latin typeface="微软雅黑" panose="020B0503020204020204" pitchFamily="34" charset="-122"/>
                <a:ea typeface="微软雅黑" panose="020B0503020204020204" pitchFamily="34" charset="-122"/>
              </a:rPr>
              <a:t>0名高管人员签订股权激励协议并经股东大会批准，协议约定：</a:t>
            </a:r>
            <a:r>
              <a:rPr lang="en-US" altLang="zh-CN" sz="1200" dirty="0">
                <a:latin typeface="微软雅黑" panose="020B0503020204020204" pitchFamily="34" charset="-122"/>
                <a:ea typeface="微软雅黑" panose="020B0503020204020204" pitchFamily="34" charset="-122"/>
              </a:rPr>
              <a:t>A</a:t>
            </a:r>
            <a:r>
              <a:rPr lang="zh-CN" altLang="en-US" sz="1200" dirty="0">
                <a:latin typeface="微软雅黑" panose="020B0503020204020204" pitchFamily="34" charset="-122"/>
                <a:ea typeface="微软雅黑" panose="020B0503020204020204" pitchFamily="34" charset="-122"/>
              </a:rPr>
              <a:t>公司</a:t>
            </a:r>
            <a:r>
              <a:rPr lang="zh-CN" altLang="zh-CN" sz="1200" dirty="0">
                <a:latin typeface="微软雅黑" panose="020B0503020204020204" pitchFamily="34" charset="-122"/>
                <a:ea typeface="微软雅黑" panose="020B0503020204020204" pitchFamily="34" charset="-122"/>
              </a:rPr>
              <a:t>向每</a:t>
            </a:r>
            <a:r>
              <a:rPr lang="zh-CN" altLang="en-US" sz="1200" dirty="0">
                <a:latin typeface="微软雅黑" panose="020B0503020204020204" pitchFamily="34" charset="-122"/>
                <a:ea typeface="微软雅黑" panose="020B0503020204020204" pitchFamily="34" charset="-122"/>
              </a:rPr>
              <a:t>名</a:t>
            </a:r>
            <a:r>
              <a:rPr lang="zh-CN" altLang="zh-CN" sz="1200" dirty="0">
                <a:latin typeface="微软雅黑" panose="020B0503020204020204" pitchFamily="34" charset="-122"/>
                <a:ea typeface="微软雅黑" panose="020B0503020204020204" pitchFamily="34" charset="-122"/>
              </a:rPr>
              <a:t>高级管理人员授予股票期权</a:t>
            </a:r>
            <a:r>
              <a:rPr lang="en-US" altLang="zh-CN" sz="1200" dirty="0">
                <a:latin typeface="微软雅黑" panose="020B0503020204020204" pitchFamily="34" charset="-122"/>
                <a:ea typeface="微软雅黑" panose="020B0503020204020204" pitchFamily="34" charset="-122"/>
              </a:rPr>
              <a:t>2.244</a:t>
            </a:r>
            <a:r>
              <a:rPr lang="zh-CN" altLang="zh-CN" sz="1200" dirty="0">
                <a:latin typeface="微软雅黑" panose="020B0503020204020204" pitchFamily="34" charset="-122"/>
                <a:ea typeface="微软雅黑" panose="020B0503020204020204" pitchFamily="34" charset="-122"/>
              </a:rPr>
              <a:t>万份，每份期权于到期日可以</a:t>
            </a:r>
            <a:r>
              <a:rPr lang="en-US" altLang="zh-CN" sz="1200" dirty="0">
                <a:latin typeface="微软雅黑" panose="020B0503020204020204" pitchFamily="34" charset="-122"/>
                <a:ea typeface="微软雅黑" panose="020B0503020204020204" pitchFamily="34" charset="-122"/>
              </a:rPr>
              <a:t>14</a:t>
            </a:r>
            <a:r>
              <a:rPr lang="zh-CN" altLang="zh-CN" sz="1200" dirty="0">
                <a:latin typeface="微软雅黑" panose="020B0503020204020204" pitchFamily="34" charset="-122"/>
                <a:ea typeface="微软雅黑" panose="020B0503020204020204" pitchFamily="34" charset="-122"/>
              </a:rPr>
              <a:t>元/股的价格购买</a:t>
            </a:r>
            <a:r>
              <a:rPr lang="en-US" altLang="zh-CN" sz="1200" dirty="0">
                <a:latin typeface="微软雅黑" panose="020B0503020204020204" pitchFamily="34" charset="-122"/>
                <a:ea typeface="微软雅黑" panose="020B0503020204020204" pitchFamily="34" charset="-122"/>
              </a:rPr>
              <a:t>A</a:t>
            </a:r>
            <a:r>
              <a:rPr lang="zh-CN" altLang="zh-CN" sz="1200" dirty="0">
                <a:latin typeface="微软雅黑" panose="020B0503020204020204" pitchFamily="34" charset="-122"/>
                <a:ea typeface="微软雅黑" panose="020B0503020204020204" pitchFamily="34" charset="-122"/>
              </a:rPr>
              <a:t>公司1 股普通股。根据“布莱克－斯科尔斯期权定价模型”确定授予日股票期权每份公允价值为12元</a:t>
            </a:r>
            <a:r>
              <a:rPr lang="zh-CN" altLang="en-US" sz="1200" dirty="0">
                <a:latin typeface="微软雅黑" panose="020B0503020204020204" pitchFamily="34" charset="-122"/>
                <a:ea typeface="微软雅黑" panose="020B0503020204020204" pitchFamily="34" charset="-122"/>
              </a:rPr>
              <a:t>；该股票期权自股权激励协议签订之日起</a:t>
            </a:r>
            <a:r>
              <a:rPr lang="en-US" altLang="zh-CN" sz="12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年内分</a:t>
            </a:r>
            <a:r>
              <a:rPr lang="en-US" altLang="zh-CN" sz="12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期行权，</a:t>
            </a:r>
            <a:r>
              <a:rPr lang="zh-CN" altLang="zh-CN" sz="1200" dirty="0">
                <a:latin typeface="微软雅黑" panose="020B0503020204020204" pitchFamily="34" charset="-122"/>
                <a:ea typeface="微软雅黑" panose="020B0503020204020204" pitchFamily="34" charset="-122"/>
              </a:rPr>
              <a:t>要求职工行权时在职，且行权业绩考核指标和行权安排如表所示：</a:t>
            </a:r>
          </a:p>
          <a:p>
            <a:pPr>
              <a:lnSpc>
                <a:spcPct val="150000"/>
              </a:lnSpc>
            </a:pPr>
            <a:endParaRPr lang="zh-CN" altLang="zh-CN" sz="1200" dirty="0">
              <a:latin typeface="微软雅黑" panose="020B0503020204020204" pitchFamily="34" charset="-122"/>
              <a:ea typeface="微软雅黑" panose="020B0503020204020204" pitchFamily="34" charset="-122"/>
            </a:endParaRPr>
          </a:p>
          <a:p>
            <a:pPr>
              <a:lnSpc>
                <a:spcPct val="150000"/>
              </a:lnSpc>
            </a:pPr>
            <a:endParaRPr lang="zh-CN" altLang="zh-CN" sz="1200" dirty="0">
              <a:latin typeface="微软雅黑" panose="020B0503020204020204" pitchFamily="34" charset="-122"/>
              <a:ea typeface="微软雅黑" panose="020B0503020204020204" pitchFamily="34" charset="-122"/>
            </a:endParaRPr>
          </a:p>
          <a:p>
            <a:pPr>
              <a:lnSpc>
                <a:spcPct val="150000"/>
              </a:lnSpc>
            </a:pPr>
            <a:endParaRPr lang="zh-CN" altLang="zh-CN" sz="1200" dirty="0">
              <a:latin typeface="微软雅黑" panose="020B0503020204020204" pitchFamily="34" charset="-122"/>
              <a:ea typeface="微软雅黑" panose="020B0503020204020204" pitchFamily="34" charset="-122"/>
            </a:endParaRPr>
          </a:p>
          <a:p>
            <a:pPr>
              <a:lnSpc>
                <a:spcPct val="150000"/>
              </a:lnSpc>
            </a:pPr>
            <a:endParaRPr lang="zh-CN" altLang="zh-CN" sz="1200" dirty="0">
              <a:latin typeface="微软雅黑" panose="020B0503020204020204" pitchFamily="34" charset="-122"/>
              <a:ea typeface="微软雅黑" panose="020B0503020204020204" pitchFamily="34" charset="-122"/>
            </a:endParaRPr>
          </a:p>
          <a:p>
            <a:pPr>
              <a:lnSpc>
                <a:spcPct val="150000"/>
              </a:lnSpc>
            </a:pPr>
            <a:endParaRPr lang="zh-CN" altLang="zh-CN" sz="1200" dirty="0">
              <a:latin typeface="微软雅黑" panose="020B0503020204020204" pitchFamily="34" charset="-122"/>
              <a:ea typeface="微软雅黑" panose="020B0503020204020204" pitchFamily="34" charset="-122"/>
            </a:endParaRPr>
          </a:p>
          <a:p>
            <a:pPr>
              <a:lnSpc>
                <a:spcPct val="150000"/>
              </a:lnSpc>
            </a:pPr>
            <a:endParaRPr lang="zh-CN" altLang="zh-CN" sz="1200" dirty="0">
              <a:latin typeface="微软雅黑" panose="020B0503020204020204" pitchFamily="34" charset="-122"/>
              <a:ea typeface="微软雅黑" panose="020B0503020204020204" pitchFamily="34" charset="-122"/>
            </a:endParaRPr>
          </a:p>
          <a:p>
            <a:pPr>
              <a:lnSpc>
                <a:spcPct val="150000"/>
              </a:lnSpc>
            </a:pPr>
            <a:r>
              <a:rPr lang="zh-CN" altLang="zh-CN" sz="1200" dirty="0">
                <a:latin typeface="微软雅黑" panose="020B0503020204020204" pitchFamily="34" charset="-122"/>
                <a:ea typeface="微软雅黑" panose="020B0503020204020204" pitchFamily="34" charset="-122"/>
              </a:rPr>
              <a:t>假定：2015年年度净利润较2014年经审计净利润增长率下降约20%；2016年年度净利润较2014年经审计净利润增长率达到80%。满足股权激励对象在可行权条件时均行权，不考虑离职情况。</a:t>
            </a:r>
          </a:p>
          <a:p>
            <a:pPr>
              <a:lnSpc>
                <a:spcPct val="150000"/>
              </a:lnSpc>
            </a:pPr>
            <a:r>
              <a:rPr lang="zh-CN" altLang="zh-CN" sz="1200" dirty="0" smtClean="0">
                <a:latin typeface="微软雅黑" panose="020B0503020204020204" pitchFamily="34" charset="-122"/>
                <a:ea typeface="微软雅黑" panose="020B0503020204020204" pitchFamily="34" charset="-122"/>
              </a:rPr>
              <a:t>要求</a:t>
            </a:r>
            <a:r>
              <a:rPr lang="zh-CN" altLang="zh-CN" sz="1200" dirty="0">
                <a:latin typeface="微软雅黑" panose="020B0503020204020204" pitchFamily="34" charset="-122"/>
                <a:ea typeface="微软雅黑" panose="020B0503020204020204" pitchFamily="34" charset="-122"/>
              </a:rPr>
              <a:t>：期权激励计划授予日、等待期、行权日会计处理，</a:t>
            </a:r>
            <a:r>
              <a:rPr lang="zh-CN" altLang="zh-CN" sz="1200" dirty="0" smtClean="0">
                <a:latin typeface="微软雅黑" panose="020B0503020204020204" pitchFamily="34" charset="-122"/>
                <a:ea typeface="微软雅黑" panose="020B0503020204020204" pitchFamily="34" charset="-122"/>
              </a:rPr>
              <a:t>并计算</a:t>
            </a:r>
            <a:r>
              <a:rPr lang="zh-CN" altLang="zh-CN" sz="1200" dirty="0">
                <a:latin typeface="微软雅黑" panose="020B0503020204020204" pitchFamily="34" charset="-122"/>
                <a:ea typeface="微软雅黑" panose="020B0503020204020204" pitchFamily="34" charset="-122"/>
              </a:rPr>
              <a:t>内资产负债表日股权激励费用。</a:t>
            </a:r>
          </a:p>
        </p:txBody>
      </p:sp>
      <p:graphicFrame>
        <p:nvGraphicFramePr>
          <p:cNvPr id="3" name="表格 2"/>
          <p:cNvGraphicFramePr/>
          <p:nvPr>
            <p:extLst>
              <p:ext uri="{D42A27DB-BD31-4B8C-83A1-F6EECF244321}">
                <p14:modId xmlns:p14="http://schemas.microsoft.com/office/powerpoint/2010/main" xmlns="" val="2433020902"/>
              </p:ext>
            </p:extLst>
          </p:nvPr>
        </p:nvGraphicFramePr>
        <p:xfrm>
          <a:off x="979804" y="2497450"/>
          <a:ext cx="7149465" cy="1188720"/>
        </p:xfrm>
        <a:graphic>
          <a:graphicData uri="http://schemas.openxmlformats.org/drawingml/2006/table">
            <a:tbl>
              <a:tblPr firstRow="1" bandRow="1">
                <a:tableStyleId>{5940675A-B579-460E-94D1-54222C63F5DA}</a:tableStyleId>
              </a:tblPr>
              <a:tblGrid>
                <a:gridCol w="807085"/>
                <a:gridCol w="4996815"/>
                <a:gridCol w="1345565"/>
              </a:tblGrid>
              <a:tr h="274320">
                <a:tc>
                  <a:txBody>
                    <a:bodyPr/>
                    <a:lstStyle/>
                    <a:p>
                      <a:pPr>
                        <a:buNone/>
                      </a:pPr>
                      <a:r>
                        <a:rPr lang="zh-CN" altLang="en-US" sz="1200">
                          <a:latin typeface="微软雅黑" panose="020B0503020204020204" pitchFamily="34" charset="-122"/>
                          <a:ea typeface="微软雅黑" panose="020B0503020204020204" pitchFamily="34" charset="-122"/>
                        </a:rPr>
                        <a:t>行权部分</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zh-CN" altLang="en-US" sz="1200">
                          <a:latin typeface="微软雅黑" panose="020B0503020204020204" pitchFamily="34" charset="-122"/>
                          <a:ea typeface="微软雅黑" panose="020B0503020204020204" pitchFamily="34" charset="-122"/>
                        </a:rPr>
                        <a:t>业绩指标</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zh-CN" altLang="en-US" sz="1200">
                          <a:latin typeface="微软雅黑" panose="020B0503020204020204" pitchFamily="34" charset="-122"/>
                          <a:ea typeface="微软雅黑" panose="020B0503020204020204" pitchFamily="34" charset="-122"/>
                        </a:rPr>
                        <a:t>当年行权比例</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1775">
                <a:tc>
                  <a:txBody>
                    <a:bodyPr/>
                    <a:lstStyle/>
                    <a:p>
                      <a:pPr>
                        <a:buNone/>
                      </a:pPr>
                      <a:r>
                        <a:rPr lang="zh-CN" altLang="en-US" sz="1200">
                          <a:latin typeface="微软雅黑" panose="020B0503020204020204" pitchFamily="34" charset="-122"/>
                          <a:ea typeface="微软雅黑" panose="020B0503020204020204" pitchFamily="34" charset="-122"/>
                        </a:rPr>
                        <a:t>第一期</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以2014年经审计的净利润为基数，公司2015年度经审计净利润较2014年增长率达到或超过40%</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0%（</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56.1</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万份）</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200">
                <a:tc>
                  <a:txBody>
                    <a:bodyPr/>
                    <a:lstStyle/>
                    <a:p>
                      <a:pPr>
                        <a:buNone/>
                      </a:pPr>
                      <a:r>
                        <a:rPr lang="zh-CN" altLang="en-US" sz="1200">
                          <a:latin typeface="微软雅黑" panose="020B0503020204020204" pitchFamily="34" charset="-122"/>
                          <a:ea typeface="微软雅黑" panose="020B0503020204020204" pitchFamily="34" charset="-122"/>
                        </a:rPr>
                        <a:t>第二期</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以2014年经审计的净利润为基数，公司2016年度经审计净利润较2014与增长率达到或超过80%</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0%（</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56.1</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万份）</a:t>
                      </a: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3.1  </a:t>
            </a:r>
            <a:r>
              <a:rPr lang="zh-CN" altLang="en-US" b="1" dirty="0">
                <a:solidFill>
                  <a:srgbClr val="A32122"/>
                </a:solidFill>
              </a:rPr>
              <a:t>股权激励的会计处理</a:t>
            </a:r>
            <a:r>
              <a:rPr lang="en-US" altLang="zh-CN" b="1" dirty="0">
                <a:solidFill>
                  <a:srgbClr val="A32122"/>
                </a:solidFill>
              </a:rPr>
              <a:t>—</a:t>
            </a:r>
            <a:r>
              <a:rPr lang="zh-CN" altLang="en-US" b="1" dirty="0">
                <a:solidFill>
                  <a:srgbClr val="A32122"/>
                </a:solidFill>
              </a:rPr>
              <a:t>股票期权</a:t>
            </a:r>
            <a:endParaRPr lang="zh-CN" altLang="en-US" sz="1800" b="1" dirty="0">
              <a:solidFill>
                <a:srgbClr val="A32122"/>
              </a:solidFill>
            </a:endParaRPr>
          </a:p>
        </p:txBody>
      </p:sp>
      <p:sp>
        <p:nvSpPr>
          <p:cNvPr id="4" name="Rectangle 21"/>
          <p:cNvSpPr txBox="1">
            <a:spLocks noChangeArrowheads="1"/>
          </p:cNvSpPr>
          <p:nvPr/>
        </p:nvSpPr>
        <p:spPr bwMode="auto">
          <a:xfrm>
            <a:off x="642620" y="769210"/>
            <a:ext cx="7745910" cy="4224233"/>
          </a:xfrm>
          <a:prstGeom prst="rect">
            <a:avLst/>
          </a:prstGeom>
          <a:ln w="12700" cap="flat" cmpd="sng" algn="ctr">
            <a:solidFill>
              <a:schemeClr val="accent2"/>
            </a:solidFill>
            <a:prstDash val="solid"/>
            <a:miter lim="800000"/>
          </a:ln>
        </p:spPr>
        <p:style>
          <a:lnRef idx="2">
            <a:schemeClr val="accent2"/>
          </a:lnRef>
          <a:fillRef idx="1">
            <a:schemeClr val="lt1"/>
          </a:fillRef>
          <a:effectRef idx="0">
            <a:schemeClr val="accent2"/>
          </a:effectRef>
          <a:fontRef idx="minor">
            <a:schemeClr val="dk1"/>
          </a:fontRef>
        </p:style>
        <p:txBody>
          <a:bodyPr vert="horz" wrap="square" lIns="108000" tIns="34290" rIns="108000" bIns="34290" numCol="1" anchor="t" anchorCtr="0" compatLnSpc="1">
            <a:spAutoFit/>
          </a:bodyPr>
          <a:lstStyle/>
          <a:p>
            <a:pPr>
              <a:lnSpc>
                <a:spcPct val="150000"/>
              </a:lnSpc>
            </a:pPr>
            <a:r>
              <a:rPr lang="zh-CN" altLang="zh-CN" sz="1200" b="1" dirty="0">
                <a:latin typeface="微软雅黑" panose="020B0503020204020204" pitchFamily="34" charset="-122"/>
                <a:ea typeface="微软雅黑" panose="020B0503020204020204" pitchFamily="34" charset="-122"/>
              </a:rPr>
              <a:t>会计处理：</a:t>
            </a:r>
            <a:endParaRPr lang="zh-CN" altLang="zh-CN" sz="1200" dirty="0">
              <a:latin typeface="微软雅黑" panose="020B0503020204020204" pitchFamily="34" charset="-122"/>
              <a:ea typeface="微软雅黑" panose="020B0503020204020204" pitchFamily="34" charset="-122"/>
            </a:endParaRPr>
          </a:p>
          <a:p>
            <a:pPr>
              <a:lnSpc>
                <a:spcPct val="150000"/>
              </a:lnSpc>
            </a:pPr>
            <a:r>
              <a:rPr lang="zh-CN" altLang="zh-CN"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）本例</a:t>
            </a:r>
            <a:r>
              <a:rPr lang="zh-CN" altLang="en-US" sz="1200" dirty="0" smtClean="0">
                <a:latin typeface="微软雅黑" panose="020B0503020204020204" pitchFamily="34" charset="-122"/>
                <a:ea typeface="微软雅黑" panose="020B0503020204020204" pitchFamily="34" charset="-122"/>
              </a:rPr>
              <a:t>为以</a:t>
            </a:r>
            <a:r>
              <a:rPr lang="zh-CN" altLang="en-US" sz="1200" dirty="0">
                <a:latin typeface="微软雅黑" panose="020B0503020204020204" pitchFamily="34" charset="-122"/>
                <a:ea typeface="微软雅黑" panose="020B0503020204020204" pitchFamily="34" charset="-122"/>
              </a:rPr>
              <a:t>权益结算的股份支付，授予日不需进行会计处理，授予日股票期权公允价值为</a:t>
            </a:r>
            <a:r>
              <a:rPr lang="en-US" altLang="zh-CN" sz="1200" dirty="0">
                <a:latin typeface="微软雅黑" panose="020B0503020204020204" pitchFamily="34" charset="-122"/>
                <a:ea typeface="微软雅黑" panose="020B0503020204020204" pitchFamily="34" charset="-122"/>
              </a:rPr>
              <a:t>12</a:t>
            </a:r>
            <a:r>
              <a:rPr lang="zh-CN" altLang="en-US" sz="1200" dirty="0">
                <a:latin typeface="微软雅黑" panose="020B0503020204020204" pitchFamily="34" charset="-122"/>
                <a:ea typeface="微软雅黑" panose="020B0503020204020204" pitchFamily="34" charset="-122"/>
              </a:rPr>
              <a:t>元</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份。</a:t>
            </a:r>
          </a:p>
          <a:p>
            <a:pPr>
              <a:lnSpc>
                <a:spcPct val="150000"/>
              </a:lnSpc>
            </a:pP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）等待期内会计处理</a:t>
            </a:r>
          </a:p>
          <a:p>
            <a:pPr>
              <a:lnSpc>
                <a:spcPct val="150000"/>
              </a:lnSpc>
            </a:pPr>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2015</a:t>
            </a:r>
            <a:r>
              <a:rPr lang="zh-CN" altLang="en-US" sz="1200" dirty="0">
                <a:latin typeface="微软雅黑" panose="020B0503020204020204" pitchFamily="34" charset="-122"/>
                <a:ea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rPr>
              <a:t>12</a:t>
            </a:r>
            <a:r>
              <a:rPr lang="zh-CN" altLang="en-US" sz="1200" dirty="0">
                <a:latin typeface="微软雅黑" panose="020B0503020204020204" pitchFamily="34" charset="-122"/>
                <a:ea typeface="微软雅黑" panose="020B0503020204020204" pitchFamily="34" charset="-122"/>
              </a:rPr>
              <a:t>月</a:t>
            </a:r>
            <a:r>
              <a:rPr lang="en-US" altLang="zh-CN" sz="1200" dirty="0">
                <a:latin typeface="微软雅黑" panose="020B0503020204020204" pitchFamily="34" charset="-122"/>
                <a:ea typeface="微软雅黑" panose="020B0503020204020204" pitchFamily="34" charset="-122"/>
              </a:rPr>
              <a:t>31</a:t>
            </a:r>
            <a:r>
              <a:rPr lang="zh-CN" altLang="en-US" sz="1200" dirty="0">
                <a:latin typeface="微软雅黑" panose="020B0503020204020204" pitchFamily="34" charset="-122"/>
                <a:ea typeface="微软雅黑" panose="020B0503020204020204" pitchFamily="34" charset="-122"/>
              </a:rPr>
              <a:t>日</a:t>
            </a:r>
          </a:p>
          <a:p>
            <a:pPr>
              <a:lnSpc>
                <a:spcPct val="150000"/>
              </a:lnSpc>
            </a:pPr>
            <a:r>
              <a:rPr lang="zh-CN" altLang="en-US" sz="1200" dirty="0">
                <a:latin typeface="微软雅黑" panose="020B0503020204020204" pitchFamily="34" charset="-122"/>
                <a:ea typeface="微软雅黑" panose="020B0503020204020204" pitchFamily="34" charset="-122"/>
              </a:rPr>
              <a:t>①A公司对于第一部分股票期权（即第一个期权计划），资产负债表日2015年的实际业绩指标未达到计划的业绩条件，即未达到“2015年净利润较2014年增长率达到或超过40%”的可行权条件，该部分股票期权的可行权数量为0，应确认的与这一部分期权相关的股权激励累计费用为0。</a:t>
            </a:r>
          </a:p>
          <a:p>
            <a:pPr>
              <a:lnSpc>
                <a:spcPct val="150000"/>
              </a:lnSpc>
            </a:pPr>
            <a:r>
              <a:rPr sz="1200" dirty="0">
                <a:latin typeface="微软雅黑" panose="020B0503020204020204" pitchFamily="34" charset="-122"/>
                <a:ea typeface="微软雅黑" panose="020B0503020204020204" pitchFamily="34" charset="-122"/>
              </a:rPr>
              <a:t>②由于三个部分股票期权的可行权条件相互独立，2015年实际业绩不达标不意味着未来年度业绩不达标，</a:t>
            </a:r>
            <a:r>
              <a:rPr sz="1200" dirty="0">
                <a:latin typeface="微软雅黑" panose="020B0503020204020204" pitchFamily="34" charset="-122"/>
                <a:ea typeface="微软雅黑" panose="020B0503020204020204" pitchFamily="34" charset="-122"/>
                <a:sym typeface="+mn-ea"/>
              </a:rPr>
              <a:t>对于第二部分股票期权的股权激励费用，在资产负债表日，管理层仍需要重新估计第二</a:t>
            </a:r>
            <a:r>
              <a:rPr lang="zh-CN" sz="1200" dirty="0">
                <a:latin typeface="微软雅黑" panose="020B0503020204020204" pitchFamily="34" charset="-122"/>
                <a:ea typeface="微软雅黑" panose="020B0503020204020204" pitchFamily="34" charset="-122"/>
                <a:sym typeface="+mn-ea"/>
              </a:rPr>
              <a:t>部分</a:t>
            </a:r>
            <a:r>
              <a:rPr sz="1200" dirty="0">
                <a:latin typeface="微软雅黑" panose="020B0503020204020204" pitchFamily="34" charset="-122"/>
                <a:ea typeface="微软雅黑" panose="020B0503020204020204" pitchFamily="34" charset="-122"/>
                <a:sym typeface="+mn-ea"/>
              </a:rPr>
              <a:t>业绩达标的可能性，根据可行权职工人数变动、预计2016年经审计净利润增长率是否达到业绩条件等重新估计修正预计可行权的权益工具数量</a:t>
            </a:r>
            <a:r>
              <a:rPr sz="1200" dirty="0">
                <a:latin typeface="微软雅黑" panose="020B0503020204020204" pitchFamily="34" charset="-122"/>
                <a:ea typeface="微软雅黑" panose="020B0503020204020204" pitchFamily="34" charset="-122"/>
              </a:rPr>
              <a:t>：</a:t>
            </a:r>
          </a:p>
          <a:p>
            <a:pPr>
              <a:lnSpc>
                <a:spcPct val="150000"/>
              </a:lnSpc>
            </a:pPr>
            <a:r>
              <a:rPr lang="zh-CN" altLang="zh-CN" sz="1200" dirty="0">
                <a:latin typeface="微软雅黑" panose="020B0503020204020204" pitchFamily="34" charset="-122"/>
                <a:ea typeface="微软雅黑" panose="020B0503020204020204" pitchFamily="34" charset="-122"/>
              </a:rPr>
              <a:t>计入2015年的费用＝授予日第二部分股票期权单位公允价值12×第二部分股票期权预计可行权份数56.1×1/2＝</a:t>
            </a:r>
            <a:r>
              <a:rPr lang="en-US" altLang="zh-CN" sz="1200" dirty="0">
                <a:latin typeface="微软雅黑" panose="020B0503020204020204" pitchFamily="34" charset="-122"/>
                <a:ea typeface="微软雅黑" panose="020B0503020204020204" pitchFamily="34" charset="-122"/>
              </a:rPr>
              <a:t>336</a:t>
            </a:r>
            <a:r>
              <a:rPr lang="zh-CN" altLang="zh-CN" sz="1200" dirty="0">
                <a:latin typeface="微软雅黑" panose="020B0503020204020204" pitchFamily="34" charset="-122"/>
                <a:ea typeface="微软雅黑" panose="020B0503020204020204" pitchFamily="34" charset="-122"/>
              </a:rPr>
              <a:t>.6（万元）</a:t>
            </a:r>
          </a:p>
          <a:p>
            <a:pPr>
              <a:lnSpc>
                <a:spcPct val="150000"/>
              </a:lnSpc>
            </a:pPr>
            <a:r>
              <a:rPr lang="zh-CN" altLang="zh-CN" sz="1200" dirty="0">
                <a:latin typeface="微软雅黑" panose="020B0503020204020204" pitchFamily="34" charset="-122"/>
                <a:ea typeface="微软雅黑" panose="020B0503020204020204" pitchFamily="34" charset="-122"/>
              </a:rPr>
              <a:t>即：借：管理费用   </a:t>
            </a:r>
            <a:r>
              <a:rPr lang="en-US" altLang="zh-CN" sz="1200" dirty="0">
                <a:latin typeface="微软雅黑" panose="020B0503020204020204" pitchFamily="34" charset="-122"/>
                <a:ea typeface="微软雅黑" panose="020B0503020204020204" pitchFamily="34" charset="-122"/>
              </a:rPr>
              <a:t>336</a:t>
            </a:r>
            <a:r>
              <a:rPr lang="zh-CN" altLang="zh-CN" sz="1200" dirty="0">
                <a:latin typeface="微软雅黑" panose="020B0503020204020204" pitchFamily="34" charset="-122"/>
                <a:ea typeface="微软雅黑" panose="020B0503020204020204" pitchFamily="34" charset="-122"/>
              </a:rPr>
              <a:t>.6</a:t>
            </a:r>
          </a:p>
          <a:p>
            <a:pPr>
              <a:lnSpc>
                <a:spcPct val="150000"/>
              </a:lnSpc>
            </a:pPr>
            <a:r>
              <a:rPr lang="zh-CN" altLang="zh-CN" sz="1200" dirty="0">
                <a:latin typeface="微软雅黑" panose="020B0503020204020204" pitchFamily="34" charset="-122"/>
                <a:ea typeface="微软雅黑" panose="020B0503020204020204" pitchFamily="34" charset="-122"/>
              </a:rPr>
              <a:t>              贷：资本公积</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其他资本公积  </a:t>
            </a:r>
            <a:r>
              <a:rPr lang="en-US" altLang="zh-CN" sz="1200" dirty="0">
                <a:latin typeface="微软雅黑" panose="020B0503020204020204" pitchFamily="34" charset="-122"/>
                <a:ea typeface="微软雅黑" panose="020B0503020204020204" pitchFamily="34" charset="-122"/>
              </a:rPr>
              <a:t>336</a:t>
            </a:r>
            <a:r>
              <a:rPr lang="zh-CN" altLang="en-US" sz="1200" dirty="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6</a:t>
            </a:r>
            <a:endParaRPr lang="en-US" altLang="zh-CN" sz="1200"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3.1  </a:t>
            </a:r>
            <a:r>
              <a:rPr lang="zh-CN" altLang="en-US" b="1" dirty="0">
                <a:solidFill>
                  <a:srgbClr val="A32122"/>
                </a:solidFill>
              </a:rPr>
              <a:t>股权激励的会计处理</a:t>
            </a:r>
            <a:r>
              <a:rPr lang="en-US" altLang="zh-CN" b="1" dirty="0">
                <a:solidFill>
                  <a:srgbClr val="A32122"/>
                </a:solidFill>
              </a:rPr>
              <a:t>—</a:t>
            </a:r>
            <a:r>
              <a:rPr lang="zh-CN" altLang="en-US" b="1" dirty="0">
                <a:solidFill>
                  <a:srgbClr val="A32122"/>
                </a:solidFill>
              </a:rPr>
              <a:t>股票期权</a:t>
            </a:r>
            <a:endParaRPr lang="zh-CN" altLang="en-US" sz="1800" b="1" dirty="0">
              <a:solidFill>
                <a:srgbClr val="A32122"/>
              </a:solidFill>
            </a:endParaRPr>
          </a:p>
        </p:txBody>
      </p:sp>
      <p:sp>
        <p:nvSpPr>
          <p:cNvPr id="4" name="Rectangle 21"/>
          <p:cNvSpPr txBox="1">
            <a:spLocks noChangeArrowheads="1"/>
          </p:cNvSpPr>
          <p:nvPr/>
        </p:nvSpPr>
        <p:spPr bwMode="auto">
          <a:xfrm>
            <a:off x="827480" y="769210"/>
            <a:ext cx="7673900" cy="4265270"/>
          </a:xfrm>
          <a:prstGeom prst="rect">
            <a:avLst/>
          </a:prstGeom>
          <a:ln w="12700" cap="flat" cmpd="sng" algn="ctr">
            <a:solidFill>
              <a:schemeClr val="accent2"/>
            </a:solidFill>
            <a:prstDash val="solid"/>
            <a:miter lim="800000"/>
          </a:ln>
        </p:spPr>
        <p:style>
          <a:lnRef idx="2">
            <a:schemeClr val="accent2"/>
          </a:lnRef>
          <a:fillRef idx="1">
            <a:schemeClr val="lt1"/>
          </a:fillRef>
          <a:effectRef idx="0">
            <a:schemeClr val="accent2"/>
          </a:effectRef>
          <a:fontRef idx="minor">
            <a:schemeClr val="dk1"/>
          </a:fontRef>
        </p:style>
        <p:txBody>
          <a:bodyPr vert="horz" wrap="square" lIns="108000" tIns="34290" rIns="108000" bIns="34290" numCol="1" anchor="t" anchorCtr="0" compatLnSpc="1">
            <a:spAutoFit/>
          </a:bodyPr>
          <a:lstStyle/>
          <a:p>
            <a:pPr>
              <a:lnSpc>
                <a:spcPct val="150000"/>
              </a:lnSpc>
            </a:pPr>
            <a:r>
              <a:rPr lang="zh-CN" altLang="zh-CN" sz="1200" b="1" dirty="0">
                <a:latin typeface="微软雅黑" panose="020B0503020204020204" pitchFamily="34" charset="-122"/>
                <a:ea typeface="微软雅黑" panose="020B0503020204020204" pitchFamily="34" charset="-122"/>
              </a:rPr>
              <a:t>会计处理：</a:t>
            </a:r>
            <a:endParaRPr lang="zh-CN" altLang="en-US" sz="1200" dirty="0">
              <a:latin typeface="微软雅黑" panose="020B0503020204020204" pitchFamily="34" charset="-122"/>
              <a:ea typeface="微软雅黑" panose="020B0503020204020204" pitchFamily="34" charset="-122"/>
            </a:endParaRPr>
          </a:p>
          <a:p>
            <a:pPr>
              <a:lnSpc>
                <a:spcPct val="150000"/>
              </a:lnSpc>
            </a:pPr>
            <a:r>
              <a:rPr lang="en-US" altLang="zh-CN" sz="12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2016</a:t>
            </a:r>
            <a:r>
              <a:rPr lang="zh-CN" altLang="en-US" sz="1200" dirty="0">
                <a:latin typeface="微软雅黑" panose="020B0503020204020204" pitchFamily="34" charset="-122"/>
                <a:ea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rPr>
              <a:t>12</a:t>
            </a:r>
            <a:r>
              <a:rPr lang="zh-CN" altLang="en-US" sz="1200" dirty="0">
                <a:latin typeface="微软雅黑" panose="020B0503020204020204" pitchFamily="34" charset="-122"/>
                <a:ea typeface="微软雅黑" panose="020B0503020204020204" pitchFamily="34" charset="-122"/>
              </a:rPr>
              <a:t>月</a:t>
            </a:r>
            <a:r>
              <a:rPr lang="en-US" altLang="zh-CN" sz="1200" dirty="0">
                <a:latin typeface="微软雅黑" panose="020B0503020204020204" pitchFamily="34" charset="-122"/>
                <a:ea typeface="微软雅黑" panose="020B0503020204020204" pitchFamily="34" charset="-122"/>
              </a:rPr>
              <a:t>31</a:t>
            </a:r>
            <a:r>
              <a:rPr lang="zh-CN" altLang="en-US" sz="1200" dirty="0" smtClean="0">
                <a:latin typeface="微软雅黑" panose="020B0503020204020204" pitchFamily="34" charset="-122"/>
                <a:ea typeface="微软雅黑" panose="020B0503020204020204" pitchFamily="34" charset="-122"/>
              </a:rPr>
              <a:t>日</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zh-CN" sz="1200" dirty="0">
                <a:latin typeface="微软雅黑" panose="020B0503020204020204" pitchFamily="34" charset="-122"/>
                <a:ea typeface="微软雅黑" panose="020B0503020204020204" pitchFamily="34" charset="-122"/>
              </a:rPr>
              <a:t>2016年年度净利润较2014年经审计净利润增长率达到80</a:t>
            </a:r>
            <a:r>
              <a:rPr lang="zh-CN"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，达到</a:t>
            </a:r>
            <a:r>
              <a:rPr lang="zh-CN" altLang="en-US" sz="1200" dirty="0">
                <a:latin typeface="微软雅黑" panose="020B0503020204020204" pitchFamily="34" charset="-122"/>
                <a:ea typeface="微软雅黑" panose="020B0503020204020204" pitchFamily="34" charset="-122"/>
              </a:rPr>
              <a:t>计划</a:t>
            </a:r>
            <a:r>
              <a:rPr lang="zh-CN" altLang="en-US" sz="1200" dirty="0" smtClean="0">
                <a:latin typeface="微软雅黑" panose="020B0503020204020204" pitchFamily="34" charset="-122"/>
                <a:ea typeface="微软雅黑" panose="020B0503020204020204" pitchFamily="34" charset="-122"/>
              </a:rPr>
              <a:t>的可行权业绩条件</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计</a:t>
            </a:r>
            <a:r>
              <a:rPr lang="zh-CN" altLang="en-US" sz="1200" dirty="0">
                <a:latin typeface="微软雅黑" panose="020B0503020204020204" pitchFamily="34" charset="-122"/>
                <a:ea typeface="微软雅黑" panose="020B0503020204020204" pitchFamily="34" charset="-122"/>
              </a:rPr>
              <a:t>入2016年的费用＝授予日第二部分股票期权单位公允价值12×第二部分股票期权实际可行权份数56.1×</a:t>
            </a:r>
            <a:r>
              <a:rPr lang="zh-CN" altLang="en-US" sz="1200" dirty="0" smtClean="0">
                <a:latin typeface="微软雅黑" panose="020B0503020204020204" pitchFamily="34" charset="-122"/>
                <a:ea typeface="微软雅黑" panose="020B0503020204020204" pitchFamily="34" charset="-122"/>
              </a:rPr>
              <a:t>2/2</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第二</a:t>
            </a:r>
            <a:r>
              <a:rPr lang="zh-CN" altLang="en-US" sz="1200" dirty="0">
                <a:latin typeface="微软雅黑" panose="020B0503020204020204" pitchFamily="34" charset="-122"/>
                <a:ea typeface="微软雅黑" panose="020B0503020204020204" pitchFamily="34" charset="-122"/>
              </a:rPr>
              <a:t>部分股票期权计入2015年的费用</a:t>
            </a:r>
            <a:r>
              <a:rPr lang="en-US" altLang="zh-CN" sz="1200" dirty="0">
                <a:latin typeface="微软雅黑" panose="020B0503020204020204" pitchFamily="34" charset="-122"/>
                <a:ea typeface="微软雅黑" panose="020B0503020204020204" pitchFamily="34" charset="-122"/>
              </a:rPr>
              <a:t>336</a:t>
            </a:r>
            <a:r>
              <a:rPr lang="zh-CN" altLang="en-US" sz="1200" dirty="0">
                <a:latin typeface="微软雅黑" panose="020B0503020204020204" pitchFamily="34" charset="-122"/>
                <a:ea typeface="微软雅黑" panose="020B0503020204020204" pitchFamily="34" charset="-122"/>
              </a:rPr>
              <a:t>.6＝</a:t>
            </a:r>
            <a:r>
              <a:rPr lang="en-US" altLang="zh-CN" sz="1200" dirty="0">
                <a:latin typeface="微软雅黑" panose="020B0503020204020204" pitchFamily="34" charset="-122"/>
                <a:ea typeface="微软雅黑" panose="020B0503020204020204" pitchFamily="34" charset="-122"/>
              </a:rPr>
              <a:t>336.6</a:t>
            </a:r>
            <a:r>
              <a:rPr lang="zh-CN" altLang="en-US" sz="1200" dirty="0">
                <a:latin typeface="微软雅黑" panose="020B0503020204020204" pitchFamily="34" charset="-122"/>
                <a:ea typeface="微软雅黑" panose="020B0503020204020204" pitchFamily="34" charset="-122"/>
              </a:rPr>
              <a:t>（万元）</a:t>
            </a:r>
          </a:p>
          <a:p>
            <a:pPr>
              <a:lnSpc>
                <a:spcPct val="150000"/>
              </a:lnSpc>
            </a:pPr>
            <a:r>
              <a:rPr lang="zh-CN" altLang="zh-CN" sz="1200" dirty="0" smtClean="0">
                <a:latin typeface="微软雅黑" panose="020B0503020204020204" pitchFamily="34" charset="-122"/>
                <a:ea typeface="微软雅黑" panose="020B0503020204020204" pitchFamily="34" charset="-122"/>
                <a:sym typeface="+mn-ea"/>
              </a:rPr>
              <a:t>借</a:t>
            </a:r>
            <a:r>
              <a:rPr lang="zh-CN" altLang="zh-CN" sz="1200" dirty="0">
                <a:latin typeface="微软雅黑" panose="020B0503020204020204" pitchFamily="34" charset="-122"/>
                <a:ea typeface="微软雅黑" panose="020B0503020204020204" pitchFamily="34" charset="-122"/>
                <a:sym typeface="+mn-ea"/>
              </a:rPr>
              <a:t>：管理费用   </a:t>
            </a:r>
            <a:r>
              <a:rPr lang="en-US" altLang="zh-CN" sz="1200" dirty="0">
                <a:latin typeface="微软雅黑" panose="020B0503020204020204" pitchFamily="34" charset="-122"/>
                <a:ea typeface="微软雅黑" panose="020B0503020204020204" pitchFamily="34" charset="-122"/>
                <a:sym typeface="+mn-ea"/>
              </a:rPr>
              <a:t>336.6</a:t>
            </a:r>
            <a:endParaRPr lang="zh-CN" altLang="zh-CN" sz="1200" dirty="0">
              <a:latin typeface="微软雅黑" panose="020B0503020204020204" pitchFamily="34" charset="-122"/>
              <a:ea typeface="微软雅黑" panose="020B0503020204020204" pitchFamily="34" charset="-122"/>
            </a:endParaRPr>
          </a:p>
          <a:p>
            <a:pPr>
              <a:lnSpc>
                <a:spcPct val="150000"/>
              </a:lnSpc>
            </a:pPr>
            <a:r>
              <a:rPr lang="zh-CN" altLang="zh-CN" sz="1200" dirty="0">
                <a:latin typeface="微软雅黑" panose="020B0503020204020204" pitchFamily="34" charset="-122"/>
                <a:ea typeface="微软雅黑" panose="020B0503020204020204" pitchFamily="34" charset="-122"/>
                <a:sym typeface="+mn-ea"/>
              </a:rPr>
              <a:t>              贷：资本公积</a:t>
            </a:r>
            <a:r>
              <a:rPr lang="en-US" altLang="zh-CN"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其他资本公积  </a:t>
            </a:r>
            <a:r>
              <a:rPr lang="en-US" altLang="zh-CN" sz="1200" dirty="0">
                <a:latin typeface="微软雅黑" panose="020B0503020204020204" pitchFamily="34" charset="-122"/>
                <a:ea typeface="微软雅黑" panose="020B0503020204020204" pitchFamily="34" charset="-122"/>
                <a:sym typeface="+mn-ea"/>
              </a:rPr>
              <a:t>336.6</a:t>
            </a:r>
            <a:endParaRPr lang="zh-CN" altLang="en-US" sz="1200" dirty="0">
              <a:latin typeface="微软雅黑" panose="020B0503020204020204" pitchFamily="34" charset="-122"/>
              <a:ea typeface="微软雅黑" panose="020B0503020204020204" pitchFamily="34" charset="-122"/>
              <a:sym typeface="+mn-ea"/>
            </a:endParaRPr>
          </a:p>
          <a:p>
            <a:pPr>
              <a:lnSpc>
                <a:spcPct val="150000"/>
              </a:lnSpc>
            </a:pPr>
            <a:r>
              <a:rPr lang="zh-CN" altLang="en-US" sz="1200" dirty="0" smtClean="0">
                <a:latin typeface="微软雅黑" panose="020B0503020204020204" pitchFamily="34" charset="-122"/>
                <a:ea typeface="微软雅黑" panose="020B0503020204020204" pitchFamily="34" charset="-122"/>
                <a:sym typeface="+mn-ea"/>
              </a:rPr>
              <a:t>（</a:t>
            </a:r>
            <a:r>
              <a:rPr lang="en-US" altLang="zh-CN" sz="1200" dirty="0" smtClean="0">
                <a:latin typeface="微软雅黑" panose="020B0503020204020204" pitchFamily="34" charset="-122"/>
                <a:ea typeface="微软雅黑" panose="020B0503020204020204" pitchFamily="34" charset="-122"/>
                <a:sym typeface="+mn-ea"/>
              </a:rPr>
              <a:t>3</a:t>
            </a:r>
            <a:r>
              <a:rPr lang="zh-CN" altLang="en-US" sz="1200" dirty="0" smtClean="0">
                <a:latin typeface="微软雅黑" panose="020B0503020204020204" pitchFamily="34" charset="-122"/>
                <a:ea typeface="微软雅黑" panose="020B0503020204020204" pitchFamily="34" charset="-122"/>
                <a:sym typeface="+mn-ea"/>
              </a:rPr>
              <a:t>）第二</a:t>
            </a:r>
            <a:r>
              <a:rPr lang="zh-CN" altLang="en-US" sz="1200" dirty="0">
                <a:latin typeface="微软雅黑" panose="020B0503020204020204" pitchFamily="34" charset="-122"/>
                <a:ea typeface="微软雅黑" panose="020B0503020204020204" pitchFamily="34" charset="-122"/>
                <a:sym typeface="+mn-ea"/>
              </a:rPr>
              <a:t>期股票期权满足行权</a:t>
            </a:r>
            <a:r>
              <a:rPr lang="zh-CN" altLang="en-US" sz="1200" dirty="0" smtClean="0">
                <a:latin typeface="微软雅黑" panose="020B0503020204020204" pitchFamily="34" charset="-122"/>
                <a:ea typeface="微软雅黑" panose="020B0503020204020204" pitchFamily="34" charset="-122"/>
                <a:sym typeface="+mn-ea"/>
              </a:rPr>
              <a:t>条件全部</a:t>
            </a:r>
            <a:r>
              <a:rPr lang="zh-CN" altLang="en-US" sz="1200" dirty="0">
                <a:latin typeface="微软雅黑" panose="020B0503020204020204" pitchFamily="34" charset="-122"/>
                <a:ea typeface="微软雅黑" panose="020B0503020204020204" pitchFamily="34" charset="-122"/>
                <a:sym typeface="+mn-ea"/>
              </a:rPr>
              <a:t>行权：</a:t>
            </a:r>
          </a:p>
          <a:p>
            <a:pPr>
              <a:lnSpc>
                <a:spcPts val="1700"/>
              </a:lnSpc>
            </a:pPr>
            <a:r>
              <a:rPr lang="zh-CN" altLang="en-US" sz="1200" dirty="0">
                <a:latin typeface="微软雅黑" panose="020B0503020204020204" pitchFamily="34" charset="-122"/>
                <a:ea typeface="微软雅黑" panose="020B0503020204020204" pitchFamily="34" charset="-122"/>
                <a:sym typeface="+mn-ea"/>
              </a:rPr>
              <a:t>借：资本公积</a:t>
            </a:r>
            <a:r>
              <a:rPr lang="en-US" altLang="zh-CN"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其他资本公积  </a:t>
            </a:r>
            <a:r>
              <a:rPr lang="en-US" altLang="zh-CN" sz="1200" dirty="0">
                <a:latin typeface="微软雅黑" panose="020B0503020204020204" pitchFamily="34" charset="-122"/>
                <a:ea typeface="微软雅黑" panose="020B0503020204020204" pitchFamily="34" charset="-122"/>
                <a:sym typeface="+mn-ea"/>
              </a:rPr>
              <a:t>673.2</a:t>
            </a:r>
          </a:p>
          <a:p>
            <a:pPr>
              <a:lnSpc>
                <a:spcPts val="1700"/>
              </a:lnSpc>
            </a:pPr>
            <a:r>
              <a:rPr lang="en-US" altLang="zh-CN" sz="1200" dirty="0">
                <a:latin typeface="微软雅黑" panose="020B0503020204020204" pitchFamily="34" charset="-122"/>
                <a:ea typeface="微软雅黑" panose="020B0503020204020204" pitchFamily="34" charset="-122"/>
                <a:sym typeface="+mn-ea"/>
              </a:rPr>
              <a:t>       </a:t>
            </a:r>
            <a:r>
              <a:rPr lang="zh-CN" altLang="en-US" sz="1200" dirty="0">
                <a:latin typeface="微软雅黑" panose="020B0503020204020204" pitchFamily="34" charset="-122"/>
                <a:ea typeface="微软雅黑" panose="020B0503020204020204" pitchFamily="34" charset="-122"/>
                <a:sym typeface="+mn-ea"/>
              </a:rPr>
              <a:t>银行存款   </a:t>
            </a:r>
            <a:r>
              <a:rPr lang="en-US" altLang="zh-CN" sz="1200" dirty="0">
                <a:latin typeface="微软雅黑" panose="020B0503020204020204" pitchFamily="34" charset="-122"/>
                <a:ea typeface="微软雅黑" panose="020B0503020204020204" pitchFamily="34" charset="-122"/>
                <a:sym typeface="+mn-ea"/>
              </a:rPr>
              <a:t>785.4</a:t>
            </a:r>
            <a:endParaRPr lang="zh-CN" altLang="en-US" sz="1200" dirty="0">
              <a:latin typeface="微软雅黑" panose="020B0503020204020204" pitchFamily="34" charset="-122"/>
              <a:ea typeface="微软雅黑" panose="020B0503020204020204" pitchFamily="34" charset="-122"/>
              <a:sym typeface="+mn-ea"/>
            </a:endParaRPr>
          </a:p>
          <a:p>
            <a:pPr>
              <a:lnSpc>
                <a:spcPts val="1700"/>
              </a:lnSpc>
            </a:pPr>
            <a:r>
              <a:rPr lang="zh-CN" altLang="en-US" sz="1200" dirty="0">
                <a:latin typeface="微软雅黑" panose="020B0503020204020204" pitchFamily="34" charset="-122"/>
                <a:ea typeface="微软雅黑" panose="020B0503020204020204" pitchFamily="34" charset="-122"/>
                <a:sym typeface="+mn-ea"/>
              </a:rPr>
              <a:t>       贷：股本  </a:t>
            </a:r>
            <a:r>
              <a:rPr lang="en-US" altLang="zh-CN" sz="1200" dirty="0">
                <a:latin typeface="微软雅黑" panose="020B0503020204020204" pitchFamily="34" charset="-122"/>
                <a:ea typeface="微软雅黑" panose="020B0503020204020204" pitchFamily="34" charset="-122"/>
                <a:sym typeface="+mn-ea"/>
              </a:rPr>
              <a:t>56.1</a:t>
            </a:r>
            <a:endParaRPr lang="zh-CN" altLang="en-US" sz="1200" dirty="0">
              <a:latin typeface="微软雅黑" panose="020B0503020204020204" pitchFamily="34" charset="-122"/>
              <a:ea typeface="微软雅黑" panose="020B0503020204020204" pitchFamily="34" charset="-122"/>
              <a:sym typeface="+mn-ea"/>
            </a:endParaRPr>
          </a:p>
          <a:p>
            <a:pPr>
              <a:lnSpc>
                <a:spcPts val="1700"/>
              </a:lnSpc>
            </a:pPr>
            <a:r>
              <a:rPr lang="zh-CN" altLang="en-US" sz="1200" dirty="0">
                <a:latin typeface="微软雅黑" panose="020B0503020204020204" pitchFamily="34" charset="-122"/>
                <a:ea typeface="微软雅黑" panose="020B0503020204020204" pitchFamily="34" charset="-122"/>
                <a:sym typeface="+mn-ea"/>
              </a:rPr>
              <a:t>              资本公积</a:t>
            </a:r>
            <a:r>
              <a:rPr lang="en-US" altLang="zh-CN"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股本溢价   </a:t>
            </a:r>
            <a:r>
              <a:rPr lang="en-US" altLang="zh-CN" sz="1200" dirty="0">
                <a:latin typeface="微软雅黑" panose="020B0503020204020204" pitchFamily="34" charset="-122"/>
                <a:ea typeface="微软雅黑" panose="020B0503020204020204" pitchFamily="34" charset="-122"/>
                <a:sym typeface="+mn-ea"/>
              </a:rPr>
              <a:t>1402.5</a:t>
            </a:r>
            <a:endParaRPr lang="zh-CN" altLang="en-US" sz="1200" dirty="0">
              <a:latin typeface="微软雅黑" panose="020B0503020204020204" pitchFamily="34" charset="-122"/>
              <a:ea typeface="微软雅黑" panose="020B0503020204020204" pitchFamily="34" charset="-122"/>
              <a:sym typeface="+mn-ea"/>
            </a:endParaRPr>
          </a:p>
          <a:p>
            <a:pPr>
              <a:lnSpc>
                <a:spcPct val="150000"/>
              </a:lnSpc>
            </a:pPr>
            <a:endParaRPr lang="zh-CN" altLang="zh-CN" sz="1200" dirty="0">
              <a:latin typeface="微软雅黑" panose="020B0503020204020204" pitchFamily="34" charset="-122"/>
              <a:ea typeface="微软雅黑" panose="020B0503020204020204" pitchFamily="34" charset="-122"/>
            </a:endParaRPr>
          </a:p>
          <a:p>
            <a:pPr>
              <a:lnSpc>
                <a:spcPct val="150000"/>
              </a:lnSpc>
            </a:pPr>
            <a:endParaRPr lang="en-US" altLang="zh-CN" sz="1200" dirty="0" smtClean="0">
              <a:latin typeface="微软雅黑" panose="020B0503020204020204" pitchFamily="34" charset="-122"/>
              <a:ea typeface="微软雅黑" panose="020B0503020204020204" pitchFamily="34" charset="-122"/>
            </a:endParaRPr>
          </a:p>
          <a:p>
            <a:pPr>
              <a:lnSpc>
                <a:spcPct val="150000"/>
              </a:lnSpc>
            </a:pPr>
            <a:endParaRPr lang="en-US" altLang="zh-CN" sz="1200" dirty="0" smtClean="0">
              <a:latin typeface="微软雅黑" panose="020B0503020204020204" pitchFamily="34" charset="-122"/>
              <a:ea typeface="微软雅黑" panose="020B0503020204020204" pitchFamily="34" charset="-122"/>
            </a:endParaRPr>
          </a:p>
          <a:p>
            <a:pPr>
              <a:lnSpc>
                <a:spcPct val="150000"/>
              </a:lnSpc>
            </a:pPr>
            <a:endParaRPr lang="en-US" altLang="zh-CN" sz="1200" dirty="0">
              <a:latin typeface="微软雅黑" panose="020B0503020204020204" pitchFamily="34" charset="-122"/>
              <a:ea typeface="微软雅黑" panose="020B0503020204020204" pitchFamily="34" charset="-122"/>
            </a:endParaRPr>
          </a:p>
        </p:txBody>
      </p:sp>
      <p:graphicFrame>
        <p:nvGraphicFramePr>
          <p:cNvPr id="2" name="表格 1"/>
          <p:cNvGraphicFramePr/>
          <p:nvPr>
            <p:extLst>
              <p:ext uri="{D42A27DB-BD31-4B8C-83A1-F6EECF244321}">
                <p14:modId xmlns:p14="http://schemas.microsoft.com/office/powerpoint/2010/main" xmlns="" val="2953359721"/>
              </p:ext>
            </p:extLst>
          </p:nvPr>
        </p:nvGraphicFramePr>
        <p:xfrm>
          <a:off x="1135940" y="4009660"/>
          <a:ext cx="7056980" cy="927100"/>
        </p:xfrm>
        <a:graphic>
          <a:graphicData uri="http://schemas.openxmlformats.org/drawingml/2006/table">
            <a:tbl>
              <a:tblPr firstRow="1" bandRow="1">
                <a:tableStyleId>{5940675A-B579-460E-94D1-54222C63F5DA}</a:tableStyleId>
              </a:tblPr>
              <a:tblGrid>
                <a:gridCol w="1934978"/>
                <a:gridCol w="796756"/>
                <a:gridCol w="3528490"/>
                <a:gridCol w="796756"/>
              </a:tblGrid>
              <a:tr h="231775">
                <a:tc>
                  <a:txBody>
                    <a:bodyPr/>
                    <a:lstStyle/>
                    <a:p>
                      <a:pPr indent="0">
                        <a:buNone/>
                      </a:pPr>
                      <a:r>
                        <a:rPr lang="en-US" sz="1200" b="0" dirty="0" err="1">
                          <a:solidFill>
                            <a:srgbClr val="000000"/>
                          </a:solidFill>
                          <a:latin typeface="微软雅黑" panose="020B0503020204020204" pitchFamily="34" charset="-122"/>
                          <a:ea typeface="微软雅黑" panose="020B0503020204020204" pitchFamily="34" charset="-122"/>
                          <a:cs typeface="宋体" panose="02010600030101010101" pitchFamily="2" charset="-122"/>
                        </a:rPr>
                        <a:t>分摊</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第一期</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dirty="0" err="1">
                          <a:solidFill>
                            <a:srgbClr val="000000"/>
                          </a:solidFill>
                          <a:latin typeface="微软雅黑" panose="020B0503020204020204" pitchFamily="34" charset="-122"/>
                          <a:ea typeface="微软雅黑" panose="020B0503020204020204" pitchFamily="34" charset="-122"/>
                          <a:cs typeface="宋体" panose="02010600030101010101" pitchFamily="2" charset="-122"/>
                        </a:rPr>
                        <a:t>第二期</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合计</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1775">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计入2015年费用</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0</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12×56.1×1/2＝336.6 </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336.6 </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1775">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计入2016年费用</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12×56.1×2/2－336.6＝336.6 </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336.6 </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1775">
                <a:tc>
                  <a:txBody>
                    <a:bodyPr/>
                    <a:lstStyle/>
                    <a:p>
                      <a:pPr indent="0">
                        <a:buNone/>
                      </a:pP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合 计</a:t>
                      </a:r>
                      <a:endPar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0</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673.2</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673.2</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3"/>
          <p:cNvSpPr txBox="1">
            <a:spLocks noChangeArrowheads="1"/>
          </p:cNvSpPr>
          <p:nvPr/>
        </p:nvSpPr>
        <p:spPr bwMode="auto">
          <a:xfrm>
            <a:off x="772450" y="1072109"/>
            <a:ext cx="2935430" cy="327376"/>
          </a:xfrm>
          <a:prstGeom prst="rect">
            <a:avLst/>
          </a:prstGeom>
          <a:solidFill>
            <a:srgbClr val="E12E22"/>
          </a:solidFill>
          <a:ln w="9525">
            <a:noFill/>
            <a:prstDash val="dashDot"/>
            <a:miter lim="800000"/>
          </a:ln>
          <a:effectLst>
            <a:outerShdw dist="71842" dir="2700000" algn="ctr" rotWithShape="0">
              <a:srgbClr val="808080">
                <a:alpha val="50000"/>
              </a:srgbClr>
            </a:outerShdw>
          </a:effectLst>
        </p:spPr>
        <p:txBody>
          <a:bodyPr wrap="square" lIns="78847" tIns="39423" rIns="78847" bIns="39423">
            <a:spAutoFit/>
          </a:bodyPr>
          <a:lstStyle/>
          <a:p>
            <a:pPr marL="215265" lvl="1" indent="-215265" algn="ctr" defTabSz="864235" hangingPunct="0">
              <a:lnSpc>
                <a:spcPct val="115000"/>
              </a:lnSpc>
              <a:buSzPct val="70000"/>
              <a:defRPr/>
            </a:pPr>
            <a:r>
              <a:rPr lang="zh-CN" altLang="en-US" sz="1400" b="1" dirty="0">
                <a:solidFill>
                  <a:srgbClr val="FFFFFF"/>
                </a:solidFill>
                <a:latin typeface="微软雅黑" panose="020B0503020204020204" pitchFamily="34" charset="-122"/>
                <a:ea typeface="微软雅黑" panose="020B0503020204020204" pitchFamily="34" charset="-122"/>
              </a:rPr>
              <a:t>限制性</a:t>
            </a:r>
            <a:r>
              <a:rPr lang="zh-CN" altLang="en-US" sz="1400" b="1" dirty="0" smtClean="0">
                <a:solidFill>
                  <a:srgbClr val="FFFFFF"/>
                </a:solidFill>
                <a:latin typeface="微软雅黑" panose="020B0503020204020204" pitchFamily="34" charset="-122"/>
                <a:ea typeface="微软雅黑" panose="020B0503020204020204" pitchFamily="34" charset="-122"/>
              </a:rPr>
              <a:t>股票（不可立即解除限售）</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4" name="Rectangle 21"/>
          <p:cNvSpPr txBox="1">
            <a:spLocks noChangeArrowheads="1"/>
          </p:cNvSpPr>
          <p:nvPr/>
        </p:nvSpPr>
        <p:spPr bwMode="auto">
          <a:xfrm>
            <a:off x="755470" y="1777350"/>
            <a:ext cx="7379054" cy="2839239"/>
          </a:xfrm>
          <a:prstGeom prst="rect">
            <a:avLst/>
          </a:prstGeom>
          <a:ln w="12700" cap="flat" cmpd="sng" algn="ctr">
            <a:solidFill>
              <a:schemeClr val="accent2"/>
            </a:solidFill>
            <a:prstDash val="solid"/>
            <a:miter lim="800000"/>
          </a:ln>
        </p:spPr>
        <p:style>
          <a:lnRef idx="2">
            <a:schemeClr val="accent2"/>
          </a:lnRef>
          <a:fillRef idx="1">
            <a:schemeClr val="lt1"/>
          </a:fillRef>
          <a:effectRef idx="0">
            <a:schemeClr val="accent2"/>
          </a:effectRef>
          <a:fontRef idx="minor">
            <a:schemeClr val="dk1"/>
          </a:fontRef>
        </p:style>
        <p:txBody>
          <a:bodyPr vert="horz" wrap="square" lIns="108000" tIns="34290" rIns="108000" bIns="34290" numCol="1" anchor="t" anchorCtr="0" compatLnSpc="1">
            <a:spAutoFit/>
          </a:bodyPr>
          <a:lstStyle/>
          <a:p>
            <a:pPr>
              <a:lnSpc>
                <a:spcPct val="150000"/>
              </a:lnSpc>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a:t>
            </a:r>
            <a:r>
              <a:rPr lang="zh-CN" altLang="zh-CN" sz="1200" b="1" dirty="0">
                <a:latin typeface="微软雅黑" panose="020B0503020204020204" pitchFamily="34" charset="-122"/>
                <a:ea typeface="微软雅黑" panose="020B0503020204020204" pitchFamily="34" charset="-122"/>
              </a:rPr>
              <a:t>授予日</a:t>
            </a:r>
            <a:r>
              <a:rPr lang="zh-CN" altLang="en-US" sz="1200" b="1" dirty="0">
                <a:latin typeface="微软雅黑" panose="020B0503020204020204" pitchFamily="34" charset="-122"/>
                <a:ea typeface="微软雅黑" panose="020B0503020204020204" pitchFamily="34" charset="-122"/>
              </a:rPr>
              <a:t>：</a:t>
            </a:r>
            <a:r>
              <a:rPr lang="zh-CN" altLang="zh-CN" sz="1200" b="1" dirty="0">
                <a:latin typeface="微软雅黑" panose="020B0503020204020204" pitchFamily="34" charset="-122"/>
                <a:ea typeface="微软雅黑" panose="020B0503020204020204" pitchFamily="34" charset="-122"/>
              </a:rPr>
              <a:t> </a:t>
            </a:r>
          </a:p>
          <a:p>
            <a:pPr>
              <a:lnSpc>
                <a:spcPct val="150000"/>
              </a:lnSpc>
            </a:pPr>
            <a:r>
              <a:rPr lang="zh-CN" altLang="zh-CN" sz="1200" dirty="0">
                <a:latin typeface="微软雅黑" panose="020B0503020204020204" pitchFamily="34" charset="-122"/>
                <a:ea typeface="微软雅黑" panose="020B0503020204020204" pitchFamily="34" charset="-122"/>
              </a:rPr>
              <a:t>根据公司向激励对象定向发行股份的情况确认股本和资本公积</a:t>
            </a:r>
            <a:r>
              <a:rPr lang="en-US" altLang="zh-CN" sz="1200" dirty="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股本溢价</a:t>
            </a:r>
            <a:r>
              <a:rPr lang="zh-CN" altLang="en-US" sz="1200" dirty="0">
                <a:latin typeface="微软雅黑" panose="020B0503020204020204" pitchFamily="34" charset="-122"/>
                <a:ea typeface="微软雅黑" panose="020B0503020204020204" pitchFamily="34" charset="-122"/>
              </a:rPr>
              <a:t>；同时</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就回购义务确认负债（作收购库存股处理</a:t>
            </a:r>
            <a:r>
              <a:rPr lang="zh-CN" altLang="en-US" sz="1200" dirty="0" smtClean="0">
                <a:latin typeface="微软雅黑" panose="020B0503020204020204" pitchFamily="34" charset="-122"/>
                <a:ea typeface="微软雅黑" panose="020B0503020204020204" pitchFamily="34" charset="-122"/>
              </a:rPr>
              <a:t>）。</a:t>
            </a:r>
            <a:endParaRPr lang="zh-CN" altLang="zh-CN" sz="1200" dirty="0">
              <a:latin typeface="微软雅黑" panose="020B0503020204020204" pitchFamily="34" charset="-122"/>
              <a:ea typeface="微软雅黑" panose="020B0503020204020204" pitchFamily="34" charset="-122"/>
            </a:endParaRPr>
          </a:p>
          <a:p>
            <a:pPr>
              <a:lnSpc>
                <a:spcPct val="150000"/>
              </a:lnSpc>
            </a:pPr>
            <a:r>
              <a:rPr lang="zh-CN" altLang="zh-CN"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2</a:t>
            </a:r>
            <a:r>
              <a:rPr lang="zh-CN" altLang="zh-CN" sz="1200" b="1" dirty="0">
                <a:latin typeface="微软雅黑" panose="020B0503020204020204" pitchFamily="34" charset="-122"/>
                <a:ea typeface="微软雅黑" panose="020B0503020204020204" pitchFamily="34" charset="-122"/>
              </a:rPr>
              <a:t>）解锁日前的每个资产负债表日</a:t>
            </a:r>
            <a:r>
              <a:rPr lang="zh-CN" altLang="en-US" sz="1200" b="1" dirty="0">
                <a:latin typeface="微软雅黑" panose="020B0503020204020204" pitchFamily="34" charset="-122"/>
                <a:ea typeface="微软雅黑" panose="020B0503020204020204" pitchFamily="34" charset="-122"/>
              </a:rPr>
              <a:t>：</a:t>
            </a:r>
            <a:r>
              <a:rPr lang="zh-CN" altLang="zh-CN" sz="1200" b="1" dirty="0">
                <a:latin typeface="微软雅黑" panose="020B0503020204020204" pitchFamily="34" charset="-122"/>
                <a:ea typeface="微软雅黑" panose="020B0503020204020204" pitchFamily="34" charset="-122"/>
              </a:rPr>
              <a:t> </a:t>
            </a:r>
          </a:p>
          <a:p>
            <a:pPr>
              <a:lnSpc>
                <a:spcPct val="150000"/>
              </a:lnSpc>
            </a:pPr>
            <a:r>
              <a:rPr lang="zh-CN" altLang="zh-CN" sz="1200" dirty="0">
                <a:latin typeface="微软雅黑" panose="020B0503020204020204" pitchFamily="34" charset="-122"/>
                <a:ea typeface="微软雅黑" panose="020B0503020204020204" pitchFamily="34" charset="-122"/>
              </a:rPr>
              <a:t>根据会计准则规定，在解锁日前的每个资产负债表日，按照授予日权益工具的公允价值和限制性股票各期的解锁比例将取得职工提供的服务计入成本费用和资本公积（其它资本公积），不确认其后续公允价值变动。 </a:t>
            </a:r>
          </a:p>
          <a:p>
            <a:pPr>
              <a:lnSpc>
                <a:spcPct val="150000"/>
              </a:lnSpc>
            </a:pPr>
            <a:r>
              <a:rPr lang="zh-CN" altLang="zh-CN"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3</a:t>
            </a:r>
            <a:r>
              <a:rPr lang="zh-CN" altLang="zh-CN" sz="1200" b="1" dirty="0">
                <a:latin typeface="微软雅黑" panose="020B0503020204020204" pitchFamily="34" charset="-122"/>
                <a:ea typeface="微软雅黑" panose="020B0503020204020204" pitchFamily="34" charset="-122"/>
              </a:rPr>
              <a:t>）解锁日</a:t>
            </a:r>
            <a:r>
              <a:rPr lang="zh-CN" altLang="en-US" sz="1200" b="1" dirty="0">
                <a:latin typeface="微软雅黑" panose="020B0503020204020204" pitchFamily="34" charset="-122"/>
                <a:ea typeface="微软雅黑" panose="020B0503020204020204" pitchFamily="34" charset="-122"/>
              </a:rPr>
              <a:t>：</a:t>
            </a:r>
            <a:r>
              <a:rPr lang="zh-CN" altLang="zh-CN" sz="1200" b="1" dirty="0">
                <a:latin typeface="微软雅黑" panose="020B0503020204020204" pitchFamily="34" charset="-122"/>
                <a:ea typeface="微软雅黑" panose="020B0503020204020204" pitchFamily="34" charset="-122"/>
              </a:rPr>
              <a:t> </a:t>
            </a:r>
          </a:p>
          <a:p>
            <a:pPr>
              <a:lnSpc>
                <a:spcPct val="150000"/>
              </a:lnSpc>
            </a:pPr>
            <a:r>
              <a:rPr lang="zh-CN" altLang="zh-CN" sz="1200" dirty="0">
                <a:latin typeface="微软雅黑" panose="020B0503020204020204" pitchFamily="34" charset="-122"/>
                <a:ea typeface="微软雅黑" panose="020B0503020204020204" pitchFamily="34" charset="-122"/>
              </a:rPr>
              <a:t>在解锁日，如果达到解锁条件，可以解锁，结转解锁日前每个资产负债表日确认的资本公积（其它资本公积）；如果全部或部分股票未被解锁而失效或作废， 则由公司按照授予价格进行回购，并按照会计准则及相关规定处理。</a:t>
            </a:r>
          </a:p>
        </p:txBody>
      </p:sp>
      <p:sp>
        <p:nvSpPr>
          <p:cNvPr id="5"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3.1  </a:t>
            </a:r>
            <a:r>
              <a:rPr lang="zh-CN" altLang="en-US" b="1" dirty="0">
                <a:solidFill>
                  <a:srgbClr val="A32122"/>
                </a:solidFill>
              </a:rPr>
              <a:t>股权激励的会计处理</a:t>
            </a:r>
            <a:r>
              <a:rPr lang="en-US" altLang="zh-CN" b="1" dirty="0">
                <a:solidFill>
                  <a:srgbClr val="A32122"/>
                </a:solidFill>
              </a:rPr>
              <a:t>—</a:t>
            </a:r>
            <a:r>
              <a:rPr lang="zh-CN" altLang="en-US" b="1" dirty="0">
                <a:solidFill>
                  <a:srgbClr val="A32122"/>
                </a:solidFill>
              </a:rPr>
              <a:t>限制性股票</a:t>
            </a:r>
            <a:endParaRPr lang="zh-CN" altLang="en-US" sz="1800" b="1" dirty="0">
              <a:solidFill>
                <a:srgbClr val="A32122"/>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3.1  </a:t>
            </a:r>
            <a:r>
              <a:rPr lang="zh-CN" altLang="en-US" b="1" dirty="0">
                <a:solidFill>
                  <a:srgbClr val="A32122"/>
                </a:solidFill>
              </a:rPr>
              <a:t>股权激励的会计处理</a:t>
            </a:r>
            <a:r>
              <a:rPr lang="en-US" altLang="zh-CN" b="1" dirty="0">
                <a:solidFill>
                  <a:srgbClr val="A32122"/>
                </a:solidFill>
              </a:rPr>
              <a:t>—</a:t>
            </a:r>
            <a:r>
              <a:rPr lang="zh-CN" altLang="en-US" b="1" dirty="0">
                <a:solidFill>
                  <a:srgbClr val="A32122"/>
                </a:solidFill>
              </a:rPr>
              <a:t>限制性股票</a:t>
            </a:r>
            <a:endParaRPr lang="zh-CN" altLang="en-US" sz="1800" b="1" dirty="0">
              <a:solidFill>
                <a:srgbClr val="A32122"/>
              </a:solidFill>
            </a:endParaRPr>
          </a:p>
        </p:txBody>
      </p:sp>
      <p:graphicFrame>
        <p:nvGraphicFramePr>
          <p:cNvPr id="2" name="表格 1"/>
          <p:cNvGraphicFramePr/>
          <p:nvPr>
            <p:extLst>
              <p:ext uri="{D42A27DB-BD31-4B8C-83A1-F6EECF244321}">
                <p14:modId xmlns:p14="http://schemas.microsoft.com/office/powerpoint/2010/main" xmlns="" val="4287335772"/>
              </p:ext>
            </p:extLst>
          </p:nvPr>
        </p:nvGraphicFramePr>
        <p:xfrm>
          <a:off x="485140" y="763905"/>
          <a:ext cx="8173720" cy="4187190"/>
        </p:xfrm>
        <a:graphic>
          <a:graphicData uri="http://schemas.openxmlformats.org/drawingml/2006/table">
            <a:tbl>
              <a:tblPr firstRow="1" bandRow="1">
                <a:tableStyleId>{5C22544A-7EE6-4342-B048-85BDC9FD1C3A}</a:tableStyleId>
              </a:tblPr>
              <a:tblGrid>
                <a:gridCol w="774400"/>
                <a:gridCol w="3600500"/>
                <a:gridCol w="3798820"/>
              </a:tblGrid>
              <a:tr h="448310">
                <a:tc>
                  <a:txBody>
                    <a:bodyPr/>
                    <a:lstStyle/>
                    <a:p>
                      <a:pPr>
                        <a:buNone/>
                      </a:pPr>
                      <a:r>
                        <a:rPr lang="zh-CN" altLang="en-US" sz="1400" dirty="0">
                          <a:latin typeface="微软雅黑" pitchFamily="34" charset="-122"/>
                          <a:ea typeface="微软雅黑" pitchFamily="34" charset="-122"/>
                        </a:rPr>
                        <a:t>时点</a:t>
                      </a:r>
                    </a:p>
                  </a:txBody>
                  <a:tcPr anchor="ctr"/>
                </a:tc>
                <a:tc gridSpan="2">
                  <a:txBody>
                    <a:bodyPr/>
                    <a:lstStyle/>
                    <a:p>
                      <a:pPr>
                        <a:buNone/>
                      </a:pPr>
                      <a:r>
                        <a:rPr lang="zh-CN" altLang="en-US" sz="1400" dirty="0">
                          <a:latin typeface="微软雅黑" pitchFamily="34" charset="-122"/>
                          <a:ea typeface="微软雅黑" pitchFamily="34" charset="-122"/>
                        </a:rPr>
                        <a:t>相关分录</a:t>
                      </a:r>
                    </a:p>
                  </a:txBody>
                  <a:tcPr anchor="ctr"/>
                </a:tc>
                <a:tc hMerge="1">
                  <a:txBody>
                    <a:bodyPr/>
                    <a:lstStyle/>
                    <a:p>
                      <a:endParaRPr lang="zh-CN" altLang="en-US"/>
                    </a:p>
                  </a:txBody>
                  <a:tcPr/>
                </a:tc>
              </a:tr>
              <a:tr h="1016635">
                <a:tc>
                  <a:txBody>
                    <a:bodyPr/>
                    <a:lstStyle/>
                    <a:p>
                      <a:pPr>
                        <a:buNone/>
                      </a:pPr>
                      <a:r>
                        <a:rPr lang="zh-CN" altLang="en-US" sz="1400" b="1" dirty="0">
                          <a:latin typeface="微软雅黑" pitchFamily="34" charset="-122"/>
                          <a:ea typeface="微软雅黑" pitchFamily="34" charset="-122"/>
                        </a:rPr>
                        <a:t>授予日</a:t>
                      </a:r>
                    </a:p>
                  </a:txBody>
                  <a:tcPr anchor="ctr"/>
                </a:tc>
                <a:tc>
                  <a:txBody>
                    <a:bodyPr/>
                    <a:lstStyle/>
                    <a:p>
                      <a:pPr algn="l">
                        <a:buNone/>
                      </a:pPr>
                      <a:r>
                        <a:rPr lang="zh-CN" altLang="zh-CN" sz="1200" dirty="0">
                          <a:latin typeface="微软雅黑" panose="020B0503020204020204" pitchFamily="34" charset="-122"/>
                          <a:ea typeface="微软雅黑" panose="020B0503020204020204" pitchFamily="34" charset="-122"/>
                        </a:rPr>
                        <a:t>借：银行存款【按照职工缴纳的认股款】</a:t>
                      </a:r>
                    </a:p>
                    <a:p>
                      <a:pPr algn="l">
                        <a:buNone/>
                      </a:pP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贷：股本</a:t>
                      </a:r>
                    </a:p>
                    <a:p>
                      <a:pPr algn="l">
                        <a:buNone/>
                      </a:pPr>
                      <a:r>
                        <a:rPr lang="zh-CN" altLang="en-US" sz="1200" dirty="0">
                          <a:latin typeface="微软雅黑" panose="020B0503020204020204" pitchFamily="34" charset="-122"/>
                          <a:ea typeface="微软雅黑" panose="020B0503020204020204" pitchFamily="34" charset="-122"/>
                        </a:rPr>
                        <a:t>              资本公积</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股本溢价</a:t>
                      </a:r>
                    </a:p>
                    <a:p>
                      <a:pPr algn="l">
                        <a:buNone/>
                      </a:pP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l">
                        <a:buNone/>
                      </a:pPr>
                      <a:r>
                        <a:rPr lang="zh-CN" altLang="en-US" sz="1200" dirty="0">
                          <a:latin typeface="微软雅黑" panose="020B0503020204020204" pitchFamily="34" charset="-122"/>
                          <a:ea typeface="微软雅黑" panose="020B0503020204020204" pitchFamily="34" charset="-122"/>
                          <a:sym typeface="+mn-ea"/>
                        </a:rPr>
                        <a:t>同时：</a:t>
                      </a:r>
                    </a:p>
                    <a:p>
                      <a:pPr algn="l">
                        <a:buNone/>
                      </a:pPr>
                      <a:r>
                        <a:rPr lang="zh-CN" altLang="en-US" sz="1200" dirty="0">
                          <a:latin typeface="微软雅黑" panose="020B0503020204020204" pitchFamily="34" charset="-122"/>
                          <a:ea typeface="微软雅黑" panose="020B0503020204020204" pitchFamily="34" charset="-122"/>
                          <a:sym typeface="+mn-ea"/>
                        </a:rPr>
                        <a:t>借：库存股【按照发行限制性股票的数量以及相应的回购价格计算确定的金额】</a:t>
                      </a:r>
                    </a:p>
                    <a:p>
                      <a:pPr algn="l">
                        <a:buNone/>
                      </a:pPr>
                      <a:r>
                        <a:rPr lang="zh-CN" altLang="en-US" sz="1200" dirty="0">
                          <a:latin typeface="微软雅黑" panose="020B0503020204020204" pitchFamily="34" charset="-122"/>
                          <a:ea typeface="微软雅黑" panose="020B0503020204020204" pitchFamily="34" charset="-122"/>
                          <a:sym typeface="+mn-ea"/>
                        </a:rPr>
                        <a:t>　　　　贷：其他应付款——限制性股票回购义务【包括未满足条件而须立即回购的部分】</a:t>
                      </a:r>
                      <a:endParaRPr lang="zh-CN" altLang="en-US" sz="1200" dirty="0">
                        <a:latin typeface="微软雅黑" panose="020B0503020204020204" pitchFamily="34" charset="-122"/>
                        <a:ea typeface="微软雅黑" panose="020B0503020204020204" pitchFamily="34" charset="-122"/>
                      </a:endParaRPr>
                    </a:p>
                  </a:txBody>
                  <a:tcPr anchor="ctr"/>
                </a:tc>
              </a:tr>
              <a:tr h="457200">
                <a:tc>
                  <a:txBody>
                    <a:bodyPr/>
                    <a:lstStyle/>
                    <a:p>
                      <a:pPr>
                        <a:buNone/>
                      </a:pPr>
                      <a:r>
                        <a:rPr lang="zh-CN" altLang="en-US" sz="1400" b="1" dirty="0">
                          <a:latin typeface="微软雅黑" pitchFamily="34" charset="-122"/>
                          <a:ea typeface="微软雅黑" pitchFamily="34" charset="-122"/>
                        </a:rPr>
                        <a:t>解锁期</a:t>
                      </a:r>
                    </a:p>
                  </a:txBody>
                  <a:tcPr anchor="ctr"/>
                </a:tc>
                <a:tc gridSpan="2">
                  <a:txBody>
                    <a:bodyPr/>
                    <a:lstStyle/>
                    <a:p>
                      <a:pPr algn="l">
                        <a:lnSpc>
                          <a:spcPct val="100000"/>
                        </a:lnSpc>
                        <a:buNone/>
                      </a:pPr>
                      <a:r>
                        <a:rPr lang="zh-CN" altLang="zh-CN" sz="1200" dirty="0">
                          <a:latin typeface="微软雅黑" panose="020B0503020204020204" pitchFamily="34" charset="-122"/>
                          <a:ea typeface="微软雅黑" panose="020B0503020204020204" pitchFamily="34" charset="-122"/>
                          <a:sym typeface="+mn-ea"/>
                        </a:rPr>
                        <a:t>借：管理费用等</a:t>
                      </a:r>
                    </a:p>
                    <a:p>
                      <a:pPr algn="l">
                        <a:lnSpc>
                          <a:spcPct val="100000"/>
                        </a:lnSpc>
                        <a:buNone/>
                      </a:pPr>
                      <a:r>
                        <a:rPr lang="zh-CN" altLang="zh-CN" sz="1200" dirty="0">
                          <a:latin typeface="微软雅黑" panose="020B0503020204020204" pitchFamily="34" charset="-122"/>
                          <a:ea typeface="微软雅黑" panose="020B0503020204020204" pitchFamily="34" charset="-122"/>
                          <a:sym typeface="+mn-ea"/>
                        </a:rPr>
                        <a:t>       贷：资本公积——其他资本公积</a:t>
                      </a:r>
                      <a:endParaRPr lang="zh-CN" altLang="zh-CN" sz="1200" dirty="0">
                        <a:latin typeface="微软雅黑" panose="020B0503020204020204" pitchFamily="34" charset="-122"/>
                        <a:ea typeface="微软雅黑" panose="020B0503020204020204" pitchFamily="34" charset="-122"/>
                      </a:endParaRPr>
                    </a:p>
                  </a:txBody>
                  <a:tcPr anchor="ctr"/>
                </a:tc>
                <a:tc hMerge="1">
                  <a:txBody>
                    <a:bodyPr/>
                    <a:lstStyle/>
                    <a:p>
                      <a:endParaRPr lang="zh-CN" altLang="en-US"/>
                    </a:p>
                  </a:txBody>
                  <a:tcPr/>
                </a:tc>
              </a:tr>
              <a:tr h="2265045">
                <a:tc>
                  <a:txBody>
                    <a:bodyPr/>
                    <a:lstStyle/>
                    <a:p>
                      <a:pPr>
                        <a:buNone/>
                      </a:pPr>
                      <a:r>
                        <a:rPr lang="zh-CN" altLang="en-US" sz="1400" b="1" dirty="0">
                          <a:latin typeface="微软雅黑" pitchFamily="34" charset="-122"/>
                          <a:ea typeface="微软雅黑" pitchFamily="34" charset="-122"/>
                        </a:rPr>
                        <a:t>解锁日</a:t>
                      </a:r>
                    </a:p>
                  </a:txBody>
                  <a:tcPr anchor="ctr"/>
                </a:tc>
                <a:tc>
                  <a:txBody>
                    <a:bodyPr/>
                    <a:lstStyle/>
                    <a:p>
                      <a:pPr algn="l">
                        <a:buNone/>
                      </a:pPr>
                      <a:r>
                        <a:rPr lang="zh-CN" altLang="zh-CN" sz="1200" dirty="0">
                          <a:latin typeface="微软雅黑" panose="020B0503020204020204" pitchFamily="34" charset="-122"/>
                          <a:ea typeface="微软雅黑" panose="020B0503020204020204" pitchFamily="34" charset="-122"/>
                          <a:sym typeface="+mn-ea"/>
                        </a:rPr>
                        <a:t>（</a:t>
                      </a:r>
                      <a:r>
                        <a:rPr lang="en-US" altLang="zh-CN" sz="1200" dirty="0">
                          <a:latin typeface="微软雅黑" panose="020B0503020204020204" pitchFamily="34" charset="-122"/>
                          <a:ea typeface="微软雅黑" panose="020B0503020204020204" pitchFamily="34" charset="-122"/>
                          <a:sym typeface="+mn-ea"/>
                        </a:rPr>
                        <a:t>1</a:t>
                      </a:r>
                      <a:r>
                        <a:rPr lang="zh-CN" altLang="en-US" sz="1200" dirty="0">
                          <a:latin typeface="微软雅黑" panose="020B0503020204020204" pitchFamily="34" charset="-122"/>
                          <a:ea typeface="微软雅黑" panose="020B0503020204020204" pitchFamily="34" charset="-122"/>
                          <a:sym typeface="+mn-ea"/>
                        </a:rPr>
                        <a:t>）</a:t>
                      </a:r>
                      <a:r>
                        <a:rPr lang="zh-CN" altLang="zh-CN" sz="1200" dirty="0">
                          <a:latin typeface="微软雅黑" panose="020B0503020204020204" pitchFamily="34" charset="-122"/>
                          <a:ea typeface="微软雅黑" panose="020B0503020204020204" pitchFamily="34" charset="-122"/>
                          <a:sym typeface="+mn-ea"/>
                        </a:rPr>
                        <a:t>达到解锁条件无需回购的股份</a:t>
                      </a:r>
                      <a:endParaRPr lang="zh-CN" altLang="en-US" sz="1200" dirty="0">
                        <a:latin typeface="微软雅黑" panose="020B0503020204020204" pitchFamily="34" charset="-122"/>
                        <a:ea typeface="微软雅黑" panose="020B0503020204020204" pitchFamily="34" charset="-122"/>
                        <a:sym typeface="+mn-ea"/>
                      </a:endParaRPr>
                    </a:p>
                    <a:p>
                      <a:pPr algn="l">
                        <a:buNone/>
                      </a:pPr>
                      <a:r>
                        <a:rPr lang="zh-CN" altLang="zh-CN" sz="1200" dirty="0">
                          <a:latin typeface="微软雅黑" panose="020B0503020204020204" pitchFamily="34" charset="-122"/>
                          <a:ea typeface="微软雅黑" panose="020B0503020204020204" pitchFamily="34" charset="-122"/>
                          <a:sym typeface="+mn-ea"/>
                        </a:rPr>
                        <a:t>借：资本公积——其他资本公积 </a:t>
                      </a:r>
                    </a:p>
                    <a:p>
                      <a:pPr algn="l">
                        <a:buNone/>
                      </a:pPr>
                      <a:r>
                        <a:rPr lang="zh-CN" altLang="zh-CN" sz="1200" dirty="0">
                          <a:latin typeface="微软雅黑" panose="020B0503020204020204" pitchFamily="34" charset="-122"/>
                          <a:ea typeface="微软雅黑" panose="020B0503020204020204" pitchFamily="34" charset="-122"/>
                          <a:sym typeface="+mn-ea"/>
                        </a:rPr>
                        <a:t>　　贷：资本公积——股本溢价</a:t>
                      </a:r>
                    </a:p>
                    <a:p>
                      <a:pPr algn="l">
                        <a:buNone/>
                      </a:pPr>
                      <a:endParaRPr lang="zh-CN" altLang="zh-CN" sz="1200" dirty="0">
                        <a:latin typeface="微软雅黑" panose="020B0503020204020204" pitchFamily="34" charset="-122"/>
                        <a:ea typeface="微软雅黑" panose="020B0503020204020204" pitchFamily="34" charset="-122"/>
                        <a:sym typeface="+mn-ea"/>
                      </a:endParaRPr>
                    </a:p>
                    <a:p>
                      <a:pPr algn="l">
                        <a:buNone/>
                      </a:pPr>
                      <a:r>
                        <a:rPr lang="zh-CN" altLang="zh-CN" sz="1200" dirty="0">
                          <a:latin typeface="微软雅黑" panose="020B0503020204020204" pitchFamily="34" charset="-122"/>
                          <a:ea typeface="微软雅黑" panose="020B0503020204020204" pitchFamily="34" charset="-122"/>
                          <a:sym typeface="+mn-ea"/>
                        </a:rPr>
                        <a:t>同时：</a:t>
                      </a:r>
                    </a:p>
                    <a:p>
                      <a:pPr algn="l">
                        <a:buNone/>
                      </a:pPr>
                      <a:r>
                        <a:rPr lang="zh-CN" altLang="zh-CN" sz="1200" dirty="0">
                          <a:latin typeface="微软雅黑" panose="020B0503020204020204" pitchFamily="34" charset="-122"/>
                          <a:ea typeface="微软雅黑" panose="020B0503020204020204" pitchFamily="34" charset="-122"/>
                          <a:sym typeface="+mn-ea"/>
                        </a:rPr>
                        <a:t>借：其他应付款——限制性股票回购义务【按照解锁股票相对应的负债的账面价值】</a:t>
                      </a:r>
                    </a:p>
                    <a:p>
                      <a:pPr algn="l">
                        <a:buNone/>
                      </a:pPr>
                      <a:r>
                        <a:rPr lang="zh-CN" altLang="zh-CN" sz="1200" dirty="0">
                          <a:latin typeface="微软雅黑" panose="020B0503020204020204" pitchFamily="34" charset="-122"/>
                          <a:ea typeface="微软雅黑" panose="020B0503020204020204" pitchFamily="34" charset="-122"/>
                          <a:sym typeface="+mn-ea"/>
                        </a:rPr>
                        <a:t>　　贷：库存股【按照解锁股票相对应的库存股的账面价值】</a:t>
                      </a:r>
                    </a:p>
                    <a:p>
                      <a:pPr algn="l">
                        <a:buNone/>
                      </a:pPr>
                      <a:r>
                        <a:rPr lang="zh-CN" altLang="zh-CN" sz="1200" dirty="0">
                          <a:latin typeface="微软雅黑" panose="020B0503020204020204" pitchFamily="34" charset="-122"/>
                          <a:ea typeface="微软雅黑" panose="020B0503020204020204" pitchFamily="34" charset="-122"/>
                          <a:sym typeface="+mn-ea"/>
                        </a:rPr>
                        <a:t>　　　　　　资本公积——股本溢价【如有差额】</a:t>
                      </a:r>
                      <a:endParaRPr lang="zh-CN" altLang="zh-CN" sz="1200" dirty="0">
                        <a:latin typeface="微软雅黑" panose="020B0503020204020204" pitchFamily="34" charset="-122"/>
                        <a:ea typeface="微软雅黑" panose="020B0503020204020204" pitchFamily="34" charset="-122"/>
                      </a:endParaRPr>
                    </a:p>
                  </a:txBody>
                  <a:tcPr anchor="ctr"/>
                </a:tc>
                <a:tc>
                  <a:txBody>
                    <a:bodyPr/>
                    <a:lstStyle/>
                    <a:p>
                      <a:pPr algn="l">
                        <a:buNone/>
                      </a:pPr>
                      <a:r>
                        <a:rPr lang="zh-CN" altLang="zh-CN" sz="1200" dirty="0">
                          <a:latin typeface="微软雅黑" panose="020B0503020204020204" pitchFamily="34" charset="-122"/>
                          <a:ea typeface="微软雅黑" panose="020B0503020204020204" pitchFamily="34" charset="-122"/>
                          <a:sym typeface="+mn-ea"/>
                        </a:rPr>
                        <a:t>（</a:t>
                      </a:r>
                      <a:r>
                        <a:rPr lang="en-US" altLang="zh-CN" sz="1200" dirty="0">
                          <a:latin typeface="微软雅黑" panose="020B0503020204020204" pitchFamily="34" charset="-122"/>
                          <a:ea typeface="微软雅黑" panose="020B0503020204020204" pitchFamily="34" charset="-122"/>
                          <a:sym typeface="+mn-ea"/>
                        </a:rPr>
                        <a:t>2</a:t>
                      </a:r>
                      <a:r>
                        <a:rPr lang="zh-CN" altLang="en-US" sz="1200" dirty="0">
                          <a:latin typeface="微软雅黑" panose="020B0503020204020204" pitchFamily="34" charset="-122"/>
                          <a:ea typeface="微软雅黑" panose="020B0503020204020204" pitchFamily="34" charset="-122"/>
                          <a:sym typeface="+mn-ea"/>
                        </a:rPr>
                        <a:t>）</a:t>
                      </a:r>
                      <a:r>
                        <a:rPr lang="zh-CN" altLang="zh-CN" sz="1200" dirty="0">
                          <a:latin typeface="微软雅黑" panose="020B0503020204020204" pitchFamily="34" charset="-122"/>
                          <a:ea typeface="微软雅黑" panose="020B0503020204020204" pitchFamily="34" charset="-122"/>
                          <a:sym typeface="+mn-ea"/>
                        </a:rPr>
                        <a:t>若未被解锁而失效或作废，回购股份：</a:t>
                      </a:r>
                    </a:p>
                    <a:p>
                      <a:pPr algn="l">
                        <a:buNone/>
                      </a:pPr>
                      <a:r>
                        <a:rPr lang="zh-CN" altLang="zh-CN" sz="1200" dirty="0">
                          <a:latin typeface="微软雅黑" panose="020B0503020204020204" pitchFamily="34" charset="-122"/>
                          <a:ea typeface="微软雅黑" panose="020B0503020204020204" pitchFamily="34" charset="-122"/>
                          <a:sym typeface="+mn-ea"/>
                        </a:rPr>
                        <a:t>借：其他应付款——限制性股票回购义务【按照应支付的金额】</a:t>
                      </a:r>
                    </a:p>
                    <a:p>
                      <a:pPr algn="l">
                        <a:buNone/>
                      </a:pPr>
                      <a:r>
                        <a:rPr lang="zh-CN" altLang="zh-CN" sz="1200" dirty="0">
                          <a:latin typeface="微软雅黑" panose="020B0503020204020204" pitchFamily="34" charset="-122"/>
                          <a:ea typeface="微软雅黑" panose="020B0503020204020204" pitchFamily="34" charset="-122"/>
                          <a:sym typeface="+mn-ea"/>
                        </a:rPr>
                        <a:t>　　贷：银行存款</a:t>
                      </a:r>
                    </a:p>
                    <a:p>
                      <a:pPr algn="l">
                        <a:buNone/>
                      </a:pPr>
                      <a:r>
                        <a:rPr lang="zh-CN" altLang="zh-CN" sz="1200" dirty="0">
                          <a:latin typeface="微软雅黑" panose="020B0503020204020204" pitchFamily="34" charset="-122"/>
                          <a:ea typeface="微软雅黑" panose="020B0503020204020204" pitchFamily="34" charset="-122"/>
                          <a:sym typeface="+mn-ea"/>
                        </a:rPr>
                        <a:t>同时：</a:t>
                      </a:r>
                    </a:p>
                    <a:p>
                      <a:pPr algn="l">
                        <a:buNone/>
                      </a:pPr>
                      <a:r>
                        <a:rPr lang="zh-CN" altLang="zh-CN" sz="1200" dirty="0">
                          <a:latin typeface="微软雅黑" panose="020B0503020204020204" pitchFamily="34" charset="-122"/>
                          <a:ea typeface="微软雅黑" panose="020B0503020204020204" pitchFamily="34" charset="-122"/>
                          <a:sym typeface="+mn-ea"/>
                        </a:rPr>
                        <a:t>借：股本【按照注销的限制性股票数量相对应的股本金额】</a:t>
                      </a:r>
                    </a:p>
                    <a:p>
                      <a:pPr algn="l">
                        <a:buNone/>
                      </a:pPr>
                      <a:r>
                        <a:rPr lang="zh-CN" altLang="zh-CN" sz="1200" dirty="0">
                          <a:latin typeface="微软雅黑" panose="020B0503020204020204" pitchFamily="34" charset="-122"/>
                          <a:ea typeface="微软雅黑" panose="020B0503020204020204" pitchFamily="34" charset="-122"/>
                          <a:sym typeface="+mn-ea"/>
                        </a:rPr>
                        <a:t>　　资本公积——股本溢价【按其差额】</a:t>
                      </a:r>
                    </a:p>
                    <a:p>
                      <a:pPr algn="l">
                        <a:buNone/>
                      </a:pPr>
                      <a:r>
                        <a:rPr lang="zh-CN" altLang="zh-CN" sz="1200" dirty="0">
                          <a:latin typeface="微软雅黑" panose="020B0503020204020204" pitchFamily="34" charset="-122"/>
                          <a:ea typeface="微软雅黑" panose="020B0503020204020204" pitchFamily="34" charset="-122"/>
                          <a:sym typeface="+mn-ea"/>
                        </a:rPr>
                        <a:t>　　贷：库存股 【按照注销的限制性股票数量相对应的库存股的账面价值】</a:t>
                      </a:r>
                      <a:endParaRPr lang="zh-CN" altLang="zh-CN" sz="1200" dirty="0">
                        <a:latin typeface="微软雅黑" panose="020B0503020204020204" pitchFamily="34" charset="-122"/>
                        <a:ea typeface="微软雅黑" panose="020B0503020204020204" pitchFamily="34" charset="-122"/>
                      </a:endParaRPr>
                    </a:p>
                  </a:txBody>
                  <a:tcPr anchor="ct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3.1  </a:t>
            </a:r>
            <a:r>
              <a:rPr lang="zh-CN" altLang="en-US" b="1" dirty="0">
                <a:solidFill>
                  <a:srgbClr val="A32122"/>
                </a:solidFill>
              </a:rPr>
              <a:t>股权激励的会计处理</a:t>
            </a:r>
            <a:r>
              <a:rPr lang="en-US" altLang="zh-CN" b="1" dirty="0">
                <a:solidFill>
                  <a:srgbClr val="A32122"/>
                </a:solidFill>
              </a:rPr>
              <a:t>—</a:t>
            </a:r>
            <a:r>
              <a:rPr lang="zh-CN" altLang="en-US" b="1" dirty="0">
                <a:solidFill>
                  <a:srgbClr val="A32122"/>
                </a:solidFill>
              </a:rPr>
              <a:t>限制性股票</a:t>
            </a:r>
            <a:endParaRPr lang="zh-CN" altLang="en-US" sz="1800" b="1" dirty="0">
              <a:solidFill>
                <a:srgbClr val="A32122"/>
              </a:solidFill>
            </a:endParaRPr>
          </a:p>
        </p:txBody>
      </p:sp>
      <p:sp>
        <p:nvSpPr>
          <p:cNvPr id="4" name="Rectangle 21"/>
          <p:cNvSpPr txBox="1">
            <a:spLocks noChangeArrowheads="1"/>
          </p:cNvSpPr>
          <p:nvPr/>
        </p:nvSpPr>
        <p:spPr bwMode="auto">
          <a:xfrm>
            <a:off x="804860" y="1201270"/>
            <a:ext cx="7345020" cy="3116238"/>
          </a:xfrm>
          <a:prstGeom prst="rect">
            <a:avLst/>
          </a:prstGeom>
          <a:ln w="12700" cap="flat" cmpd="sng" algn="ctr">
            <a:solidFill>
              <a:schemeClr val="accent2"/>
            </a:solidFill>
            <a:prstDash val="solid"/>
            <a:miter lim="800000"/>
          </a:ln>
        </p:spPr>
        <p:style>
          <a:lnRef idx="2">
            <a:schemeClr val="accent2"/>
          </a:lnRef>
          <a:fillRef idx="1">
            <a:schemeClr val="lt1"/>
          </a:fillRef>
          <a:effectRef idx="0">
            <a:schemeClr val="accent2"/>
          </a:effectRef>
          <a:fontRef idx="minor">
            <a:schemeClr val="dk1"/>
          </a:fontRef>
        </p:style>
        <p:txBody>
          <a:bodyPr vert="horz" wrap="square" lIns="108000" tIns="34290" rIns="108000" bIns="34290" numCol="1" anchor="t" anchorCtr="0" compatLnSpc="1">
            <a:spAutoFit/>
          </a:bodyPr>
          <a:lstStyle/>
          <a:p>
            <a:pPr>
              <a:lnSpc>
                <a:spcPct val="150000"/>
              </a:lnSpc>
            </a:pPr>
            <a:r>
              <a:rPr lang="zh-CN" altLang="zh-CN" sz="1200" b="1" dirty="0">
                <a:latin typeface="微软雅黑" panose="020B0503020204020204" pitchFamily="34" charset="-122"/>
                <a:ea typeface="微软雅黑" panose="020B0503020204020204" pitchFamily="34" charset="-122"/>
              </a:rPr>
              <a:t>案例</a:t>
            </a:r>
            <a:r>
              <a:rPr lang="en-US" altLang="zh-CN" sz="1200" b="1" dirty="0">
                <a:latin typeface="微软雅黑" panose="020B0503020204020204" pitchFamily="34" charset="-122"/>
                <a:ea typeface="微软雅黑" panose="020B0503020204020204" pitchFamily="34" charset="-122"/>
              </a:rPr>
              <a:t>2</a:t>
            </a:r>
            <a:endParaRPr lang="zh-CN" altLang="en-US" sz="1200" dirty="0">
              <a:latin typeface="微软雅黑" panose="020B0503020204020204" pitchFamily="34" charset="-122"/>
              <a:ea typeface="微软雅黑" panose="020B0503020204020204" pitchFamily="34" charset="-122"/>
            </a:endParaRPr>
          </a:p>
          <a:p>
            <a:pPr>
              <a:lnSpc>
                <a:spcPct val="150000"/>
              </a:lnSpc>
            </a:pPr>
            <a:r>
              <a:rPr sz="1200" dirty="0">
                <a:latin typeface="微软雅黑" panose="020B0503020204020204" pitchFamily="34" charset="-122"/>
                <a:ea typeface="微软雅黑" panose="020B0503020204020204" pitchFamily="34" charset="-122"/>
              </a:rPr>
              <a:t>A公司为上市公司，有关授予限制性股票资料如下：2015年1月6日，A公司向25名公司高级管理人员授予了3 000万股限制性股票，授予后锁定3年。2015年、2016年、2017年为申请解锁考核年，每年的解锁比例分别为30%、30%和40%，经测算，授予日限制性股票的公允价值每股为10元。高级管理人员认购价格为授予日限制性股票的公允价值的50%，即5元。</a:t>
            </a:r>
          </a:p>
          <a:p>
            <a:pPr>
              <a:lnSpc>
                <a:spcPct val="150000"/>
              </a:lnSpc>
            </a:pPr>
            <a:r>
              <a:rPr lang="zh-CN" sz="1200" dirty="0">
                <a:latin typeface="微软雅黑" panose="020B0503020204020204" pitchFamily="34" charset="-122"/>
                <a:ea typeface="微软雅黑" panose="020B0503020204020204" pitchFamily="34" charset="-122"/>
              </a:rPr>
              <a:t>假定</a:t>
            </a:r>
          </a:p>
          <a:p>
            <a:pPr>
              <a:lnSpc>
                <a:spcPct val="150000"/>
              </a:lnSpc>
            </a:pPr>
            <a:r>
              <a:rPr lang="zh-CN"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a:t>
            </a:r>
            <a:r>
              <a:rPr lang="zh-CN" sz="1200" dirty="0" smtClean="0">
                <a:latin typeface="微软雅黑" panose="020B0503020204020204" pitchFamily="34" charset="-122"/>
                <a:ea typeface="微软雅黑" panose="020B0503020204020204" pitchFamily="34" charset="-122"/>
              </a:rPr>
              <a:t>协议约定</a:t>
            </a:r>
            <a:r>
              <a:rPr lang="zh-CN" altLang="en-US" sz="1200" dirty="0" smtClean="0">
                <a:latin typeface="微软雅黑" panose="020B0503020204020204" pitchFamily="34" charset="-122"/>
                <a:ea typeface="微软雅黑" panose="020B0503020204020204" pitchFamily="34" charset="-122"/>
              </a:rPr>
              <a:t>的可行权条件包括市场条件和非市场条件</a:t>
            </a:r>
            <a:r>
              <a:rPr lang="zh-CN" altLang="zh-CN" sz="1200" dirty="0" smtClean="0">
                <a:latin typeface="微软雅黑" panose="020B0503020204020204" pitchFamily="34" charset="-122"/>
                <a:ea typeface="微软雅黑" panose="020B0503020204020204" pitchFamily="34" charset="-122"/>
                <a:sym typeface="+mn-ea"/>
              </a:rPr>
              <a:t>；</a:t>
            </a:r>
            <a:endParaRPr lang="zh-CN" altLang="zh-CN" sz="1200" dirty="0">
              <a:latin typeface="微软雅黑" panose="020B0503020204020204" pitchFamily="34" charset="-122"/>
              <a:ea typeface="微软雅黑" panose="020B0503020204020204" pitchFamily="34" charset="-122"/>
              <a:sym typeface="+mn-ea"/>
            </a:endParaRPr>
          </a:p>
          <a:p>
            <a:pPr>
              <a:lnSpc>
                <a:spcPct val="150000"/>
              </a:lnSpc>
            </a:pP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2015</a:t>
            </a:r>
            <a:r>
              <a:rPr lang="zh-CN" altLang="en-US" sz="1200" dirty="0">
                <a:latin typeface="微软雅黑" panose="020B0503020204020204" pitchFamily="34" charset="-122"/>
                <a:ea typeface="微软雅黑" panose="020B0503020204020204" pitchFamily="34" charset="-122"/>
              </a:rPr>
              <a:t>年市场条件和非市场</a:t>
            </a:r>
            <a:r>
              <a:rPr lang="zh-CN" altLang="en-US" sz="1200" dirty="0" smtClean="0">
                <a:latin typeface="微软雅黑" panose="020B0503020204020204" pitchFamily="34" charset="-122"/>
                <a:ea typeface="微软雅黑" panose="020B0503020204020204" pitchFamily="34" charset="-122"/>
              </a:rPr>
              <a:t>条件均满足，达到可解锁条件；</a:t>
            </a:r>
            <a:r>
              <a:rPr lang="en-US" altLang="zh-CN" sz="1200" dirty="0" smtClean="0">
                <a:latin typeface="微软雅黑" panose="020B0503020204020204" pitchFamily="34" charset="-122"/>
                <a:ea typeface="微软雅黑" panose="020B0503020204020204" pitchFamily="34" charset="-122"/>
              </a:rPr>
              <a:t>2016</a:t>
            </a:r>
            <a:r>
              <a:rPr lang="zh-CN" altLang="en-US" sz="1200" dirty="0">
                <a:latin typeface="微软雅黑" panose="020B0503020204020204" pitchFamily="34" charset="-122"/>
                <a:ea typeface="微软雅黑" panose="020B0503020204020204" pitchFamily="34" charset="-122"/>
              </a:rPr>
              <a:t>年第二期、</a:t>
            </a:r>
            <a:r>
              <a:rPr lang="en-US" altLang="zh-CN" sz="1200" dirty="0">
                <a:latin typeface="微软雅黑" panose="020B0503020204020204" pitchFamily="34" charset="-122"/>
                <a:ea typeface="微软雅黑" panose="020B0503020204020204" pitchFamily="34" charset="-122"/>
              </a:rPr>
              <a:t>2017</a:t>
            </a:r>
            <a:r>
              <a:rPr lang="zh-CN" altLang="en-US" sz="1200" dirty="0">
                <a:latin typeface="微软雅黑" panose="020B0503020204020204" pitchFamily="34" charset="-122"/>
                <a:ea typeface="微软雅黑" panose="020B0503020204020204" pitchFamily="34" charset="-122"/>
              </a:rPr>
              <a:t>年第三</a:t>
            </a:r>
            <a:r>
              <a:rPr lang="zh-CN" altLang="en-US" sz="1200" dirty="0" smtClean="0">
                <a:latin typeface="微软雅黑" panose="020B0503020204020204" pitchFamily="34" charset="-122"/>
                <a:ea typeface="微软雅黑" panose="020B0503020204020204" pitchFamily="34" charset="-122"/>
              </a:rPr>
              <a:t>期非市场条件满足，市场条件未满足，没有达到可解锁条件，不能解锁；</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zh-CN" sz="1200" dirty="0" smtClean="0">
                <a:latin typeface="微软雅黑" panose="020B0503020204020204" pitchFamily="34" charset="-122"/>
                <a:ea typeface="微软雅黑" panose="020B0503020204020204" pitchFamily="34" charset="-122"/>
              </a:rPr>
              <a:t>授予</a:t>
            </a:r>
            <a:r>
              <a:rPr lang="zh-CN" altLang="zh-CN" sz="1200" dirty="0">
                <a:latin typeface="微软雅黑" panose="020B0503020204020204" pitchFamily="34" charset="-122"/>
                <a:ea typeface="微软雅黑" panose="020B0503020204020204" pitchFamily="34" charset="-122"/>
              </a:rPr>
              <a:t>日、锁定期、解锁期相关会计处理如下：</a:t>
            </a:r>
          </a:p>
          <a:p>
            <a:pPr>
              <a:lnSpc>
                <a:spcPct val="150000"/>
              </a:lnSpc>
            </a:pPr>
            <a:endParaRPr lang="zh-CN" altLang="zh-CN" sz="12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2"/>
          <p:cNvSpPr txBox="1"/>
          <p:nvPr/>
        </p:nvSpPr>
        <p:spPr bwMode="auto">
          <a:xfrm>
            <a:off x="793446" y="185186"/>
            <a:ext cx="8001000" cy="460375"/>
          </a:xfrm>
          <a:prstGeom prst="rect">
            <a:avLst/>
          </a:prstGeom>
          <a:noFill/>
          <a:ln w="9525">
            <a:noFill/>
            <a:miter lim="800000"/>
          </a:ln>
        </p:spPr>
        <p:txBody>
          <a:bodyPr vert="horz" wrap="square" lIns="91440" tIns="45720" rIns="91440" bIns="45720" numCol="1" anchor="b" anchorCtr="0" compatLnSpc="1"/>
          <a:lstStyle>
            <a:lvl1pPr algn="l" rtl="0" eaLnBrk="0" fontAlgn="base" hangingPunct="0">
              <a:spcBef>
                <a:spcPct val="0"/>
              </a:spcBef>
              <a:spcAft>
                <a:spcPct val="0"/>
              </a:spcAft>
              <a:defRPr sz="2000">
                <a:solidFill>
                  <a:schemeClr val="bg1"/>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楷体_GB2312" pitchFamily="49" charset="-122"/>
              </a:defRPr>
            </a:lvl6pPr>
            <a:lvl7pPr marL="914400" algn="l" rtl="0" fontAlgn="base">
              <a:spcBef>
                <a:spcPct val="0"/>
              </a:spcBef>
              <a:spcAft>
                <a:spcPct val="0"/>
              </a:spcAft>
              <a:defRPr sz="2400">
                <a:solidFill>
                  <a:schemeClr val="tx2"/>
                </a:solidFill>
                <a:latin typeface="Arial" panose="020B0604020202020204" pitchFamily="34" charset="0"/>
                <a:ea typeface="楷体_GB2312" pitchFamily="49" charset="-122"/>
              </a:defRPr>
            </a:lvl7pPr>
            <a:lvl8pPr marL="1371600" algn="l" rtl="0" fontAlgn="base">
              <a:spcBef>
                <a:spcPct val="0"/>
              </a:spcBef>
              <a:spcAft>
                <a:spcPct val="0"/>
              </a:spcAft>
              <a:defRPr sz="2400">
                <a:solidFill>
                  <a:schemeClr val="tx2"/>
                </a:solidFill>
                <a:latin typeface="Arial" panose="020B0604020202020204" pitchFamily="34" charset="0"/>
                <a:ea typeface="楷体_GB2312" pitchFamily="49" charset="-122"/>
              </a:defRPr>
            </a:lvl8pPr>
            <a:lvl9pPr marL="1828800" algn="l" rtl="0" fontAlgn="base">
              <a:spcBef>
                <a:spcPct val="0"/>
              </a:spcBef>
              <a:spcAft>
                <a:spcPct val="0"/>
              </a:spcAft>
              <a:defRPr sz="2400">
                <a:solidFill>
                  <a:schemeClr val="tx2"/>
                </a:solidFill>
                <a:latin typeface="Arial" panose="020B0604020202020204" pitchFamily="34" charset="0"/>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rgbClr val="A32122"/>
                </a:solidFill>
                <a:effectLst/>
                <a:uLnTx/>
                <a:uFillTx/>
                <a:latin typeface="微软雅黑" panose="020B0503020204020204" pitchFamily="34" charset="-122"/>
                <a:ea typeface="微软雅黑" panose="020B0503020204020204" pitchFamily="34" charset="-122"/>
                <a:cs typeface="+mj-cs"/>
              </a:rPr>
              <a:t>股权激励的理论支持</a:t>
            </a:r>
            <a:endParaRPr kumimoji="0" lang="en-US" altLang="zh-CN" sz="2000" b="1" i="0" u="none" strike="noStrike" kern="0" cap="none" spc="0" normalizeH="0" baseline="0" noProof="0" dirty="0">
              <a:ln>
                <a:noFill/>
              </a:ln>
              <a:solidFill>
                <a:srgbClr val="A32122"/>
              </a:solidFill>
              <a:effectLst/>
              <a:uLnTx/>
              <a:uFillTx/>
              <a:latin typeface="微软雅黑" panose="020B0503020204020204" pitchFamily="34" charset="-122"/>
              <a:ea typeface="微软雅黑" panose="020B0503020204020204" pitchFamily="34" charset="-122"/>
              <a:cs typeface="+mj-cs"/>
            </a:endParaRPr>
          </a:p>
        </p:txBody>
      </p:sp>
      <p:sp>
        <p:nvSpPr>
          <p:cNvPr id="4" name="Rectangle 7"/>
          <p:cNvSpPr>
            <a:spLocks noChangeArrowheads="1"/>
          </p:cNvSpPr>
          <p:nvPr/>
        </p:nvSpPr>
        <p:spPr bwMode="auto">
          <a:xfrm>
            <a:off x="820996" y="1743764"/>
            <a:ext cx="659881" cy="681961"/>
          </a:xfrm>
          <a:prstGeom prst="rect">
            <a:avLst/>
          </a:prstGeom>
          <a:solidFill>
            <a:schemeClr val="tx1">
              <a:lumMod val="65000"/>
              <a:lumOff val="35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rtlCol="0" anchor="ctr" anchorCtr="0" compatLnSpc="1"/>
          <a:lstStyle/>
          <a:p>
            <a:pPr algn="ctr"/>
            <a:r>
              <a:rPr lang="zh-CN" altLang="en-US" sz="1400" b="1" dirty="0">
                <a:solidFill>
                  <a:schemeClr val="bg1"/>
                </a:solidFill>
                <a:latin typeface="微软雅黑" panose="020B0503020204020204" pitchFamily="34" charset="-122"/>
                <a:ea typeface="微软雅黑" panose="020B0503020204020204" pitchFamily="34" charset="-122"/>
              </a:rPr>
              <a:t>冲突</a:t>
            </a:r>
            <a:endParaRPr lang="en-US" altLang="ko-KR" sz="1400" b="1" dirty="0">
              <a:solidFill>
                <a:schemeClr val="bg1"/>
              </a:solidFill>
              <a:latin typeface="微软雅黑" panose="020B0503020204020204" pitchFamily="34" charset="-122"/>
              <a:ea typeface="微软雅黑" panose="020B0503020204020204" pitchFamily="34" charset="-122"/>
            </a:endParaRPr>
          </a:p>
        </p:txBody>
      </p:sp>
      <p:sp>
        <p:nvSpPr>
          <p:cNvPr id="5" name="Rectangle 21"/>
          <p:cNvSpPr txBox="1">
            <a:spLocks noChangeArrowheads="1"/>
          </p:cNvSpPr>
          <p:nvPr/>
        </p:nvSpPr>
        <p:spPr bwMode="auto">
          <a:xfrm>
            <a:off x="1619590" y="1798267"/>
            <a:ext cx="6480900" cy="623248"/>
          </a:xfrm>
          <a:prstGeom prst="rect">
            <a:avLst/>
          </a:prstGeom>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vert="horz" wrap="square" lIns="108000" tIns="34290" rIns="108000" bIns="34290" numCol="1" anchor="t" anchorCtr="0" compatLnSpc="1">
            <a:spAutoFit/>
          </a:bodyPr>
          <a:lstStyle/>
          <a:p>
            <a:pPr>
              <a:lnSpc>
                <a:spcPct val="150000"/>
              </a:lnSpc>
              <a:buClr>
                <a:srgbClr val="C00000"/>
              </a:buClr>
              <a:buSzPct val="75000"/>
            </a:pPr>
            <a:r>
              <a:rPr lang="zh-CN" altLang="en-US" sz="1200" dirty="0">
                <a:latin typeface="微软雅黑" panose="020B0503020204020204" pitchFamily="34" charset="-122"/>
                <a:ea typeface="微软雅黑" panose="020B0503020204020204" pitchFamily="34" charset="-122"/>
              </a:rPr>
              <a:t>所有权与经营权分离，委托人（股东）与代理人（管理层）掌握的信息与目标利益不一致，企业出现</a:t>
            </a:r>
            <a:r>
              <a:rPr lang="zh-CN" altLang="en-US" sz="1200" b="1" u="sng" dirty="0">
                <a:solidFill>
                  <a:srgbClr val="C00000"/>
                </a:solidFill>
                <a:latin typeface="微软雅黑" panose="020B0503020204020204" pitchFamily="34" charset="-122"/>
                <a:ea typeface="微软雅黑" panose="020B0503020204020204" pitchFamily="34" charset="-122"/>
              </a:rPr>
              <a:t>委托代理成本问题</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p:txBody>
      </p:sp>
      <p:sp>
        <p:nvSpPr>
          <p:cNvPr id="6" name="Rectangle 7"/>
          <p:cNvSpPr>
            <a:spLocks noChangeArrowheads="1"/>
          </p:cNvSpPr>
          <p:nvPr/>
        </p:nvSpPr>
        <p:spPr bwMode="auto">
          <a:xfrm>
            <a:off x="820996" y="2653993"/>
            <a:ext cx="665713" cy="596773"/>
          </a:xfrm>
          <a:prstGeom prst="rect">
            <a:avLst/>
          </a:prstGeom>
          <a:solidFill>
            <a:srgbClr val="C00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rtlCol="0" anchor="ctr" anchorCtr="0" compatLnSpc="1"/>
          <a:lstStyle/>
          <a:p>
            <a:pPr algn="ctr"/>
            <a:r>
              <a:rPr lang="zh-CN" altLang="en-US" sz="1400" b="1" dirty="0">
                <a:solidFill>
                  <a:schemeClr val="bg1"/>
                </a:solidFill>
                <a:latin typeface="微软雅黑" panose="020B0503020204020204" pitchFamily="34" charset="-122"/>
                <a:ea typeface="微软雅黑" panose="020B0503020204020204" pitchFamily="34" charset="-122"/>
              </a:rPr>
              <a:t>解决方法</a:t>
            </a:r>
            <a:endParaRPr lang="en-US" altLang="ko-KR" sz="1400" b="1" dirty="0">
              <a:solidFill>
                <a:schemeClr val="bg1"/>
              </a:solidFill>
              <a:latin typeface="微软雅黑" panose="020B0503020204020204" pitchFamily="34" charset="-122"/>
              <a:ea typeface="微软雅黑" panose="020B0503020204020204" pitchFamily="34" charset="-122"/>
            </a:endParaRPr>
          </a:p>
        </p:txBody>
      </p:sp>
      <p:sp>
        <p:nvSpPr>
          <p:cNvPr id="7" name="Rectangle 21"/>
          <p:cNvSpPr txBox="1">
            <a:spLocks noChangeArrowheads="1"/>
          </p:cNvSpPr>
          <p:nvPr/>
        </p:nvSpPr>
        <p:spPr bwMode="auto">
          <a:xfrm>
            <a:off x="1619591" y="2733088"/>
            <a:ext cx="6480900" cy="438582"/>
          </a:xfrm>
          <a:prstGeom prst="rect">
            <a:avLst/>
          </a:prstGeom>
          <a:ln>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vert="horz" wrap="square" lIns="108000" tIns="34290" rIns="108000" bIns="34290" numCol="1" anchor="ctr" anchorCtr="0" compatLnSpc="1">
            <a:spAutoFit/>
          </a:bodyPr>
          <a:lstStyle/>
          <a:p>
            <a:pPr>
              <a:lnSpc>
                <a:spcPct val="200000"/>
              </a:lnSpc>
              <a:buClr>
                <a:srgbClr val="C00000"/>
              </a:buClr>
              <a:buSzPct val="75000"/>
            </a:pPr>
            <a:r>
              <a:rPr lang="zh-CN" altLang="en-US" sz="1200" b="1" u="sng" dirty="0">
                <a:solidFill>
                  <a:srgbClr val="C00000"/>
                </a:solidFill>
                <a:latin typeface="微软雅黑" panose="020B0503020204020204" pitchFamily="34" charset="-122"/>
                <a:ea typeface="微软雅黑" panose="020B0503020204020204" pitchFamily="34" charset="-122"/>
              </a:rPr>
              <a:t>股权激励</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将委托人（股东）与代理人（管理层） 绑定，寻求双方的利益共同点</a:t>
            </a:r>
            <a:r>
              <a:rPr lang="zh-CN" altLang="en-US" sz="1200" dirty="0" smtClean="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grpSp>
        <p:nvGrpSpPr>
          <p:cNvPr id="9" name="组合 8"/>
          <p:cNvGrpSpPr/>
          <p:nvPr/>
        </p:nvGrpSpPr>
        <p:grpSpPr>
          <a:xfrm>
            <a:off x="1837139" y="3750144"/>
            <a:ext cx="6045802" cy="1503937"/>
            <a:chOff x="840319" y="3728497"/>
            <a:chExt cx="6045802" cy="1503937"/>
          </a:xfrm>
        </p:grpSpPr>
        <p:sp>
          <p:nvSpPr>
            <p:cNvPr id="2" name="矩形 1"/>
            <p:cNvSpPr/>
            <p:nvPr/>
          </p:nvSpPr>
          <p:spPr>
            <a:xfrm>
              <a:off x="840319" y="3728497"/>
              <a:ext cx="1008140" cy="1503937"/>
            </a:xfrm>
            <a:prstGeom prst="rect">
              <a:avLst/>
            </a:prstGeom>
            <a:noFill/>
            <a:ln>
              <a:solidFill>
                <a:schemeClr val="bg1">
                  <a:lumMod val="50000"/>
                </a:schemeClr>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1472" y="3801903"/>
              <a:ext cx="720100" cy="433468"/>
            </a:xfrm>
            <a:prstGeom prst="rect">
              <a:avLst/>
            </a:prstGeom>
            <a:solidFill>
              <a:schemeClr val="tx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经营权</a:t>
              </a:r>
            </a:p>
          </p:txBody>
        </p:sp>
        <p:sp>
          <p:nvSpPr>
            <p:cNvPr id="10" name="矩形 9"/>
            <p:cNvSpPr/>
            <p:nvPr/>
          </p:nvSpPr>
          <p:spPr>
            <a:xfrm>
              <a:off x="961472" y="4714498"/>
              <a:ext cx="720100" cy="455595"/>
            </a:xfrm>
            <a:prstGeom prst="rect">
              <a:avLst/>
            </a:prstGeom>
            <a:solidFill>
              <a:schemeClr val="tx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所有权</a:t>
              </a:r>
            </a:p>
          </p:txBody>
        </p:sp>
        <p:sp>
          <p:nvSpPr>
            <p:cNvPr id="8" name="箭头: 右 7"/>
            <p:cNvSpPr/>
            <p:nvPr/>
          </p:nvSpPr>
          <p:spPr>
            <a:xfrm>
              <a:off x="2056957" y="3870769"/>
              <a:ext cx="432060" cy="295736"/>
            </a:xfrm>
            <a:prstGeom prst="rightArrow">
              <a:avLst/>
            </a:prstGeom>
            <a:solidFill>
              <a:schemeClr val="bg1">
                <a:lumMod val="65000"/>
              </a:schemeClr>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箭头: 右 11"/>
            <p:cNvSpPr/>
            <p:nvPr/>
          </p:nvSpPr>
          <p:spPr>
            <a:xfrm>
              <a:off x="2056957" y="4809628"/>
              <a:ext cx="432060" cy="295736"/>
            </a:xfrm>
            <a:prstGeom prst="rightArrow">
              <a:avLst/>
            </a:prstGeom>
            <a:solidFill>
              <a:schemeClr val="bg1">
                <a:lumMod val="65000"/>
              </a:schemeClr>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561027" y="3805047"/>
              <a:ext cx="720100" cy="433468"/>
            </a:xfrm>
            <a:prstGeom prst="rect">
              <a:avLst/>
            </a:prstGeom>
            <a:solidFill>
              <a:srgbClr val="6E869D"/>
            </a:solidFill>
            <a:ln>
              <a:noFill/>
            </a:ln>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管理层</a:t>
              </a:r>
            </a:p>
          </p:txBody>
        </p:sp>
        <p:sp>
          <p:nvSpPr>
            <p:cNvPr id="15" name="矩形 14"/>
            <p:cNvSpPr/>
            <p:nvPr/>
          </p:nvSpPr>
          <p:spPr>
            <a:xfrm>
              <a:off x="2565502" y="4771921"/>
              <a:ext cx="720100" cy="398171"/>
            </a:xfrm>
            <a:prstGeom prst="rect">
              <a:avLst/>
            </a:prstGeom>
            <a:solidFill>
              <a:srgbClr val="6E869D"/>
            </a:solidFill>
            <a:ln>
              <a:noFill/>
            </a:ln>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股东</a:t>
              </a:r>
            </a:p>
          </p:txBody>
        </p:sp>
        <p:sp>
          <p:nvSpPr>
            <p:cNvPr id="16" name="箭头: 右 15"/>
            <p:cNvSpPr/>
            <p:nvPr/>
          </p:nvSpPr>
          <p:spPr>
            <a:xfrm>
              <a:off x="3353137" y="3870769"/>
              <a:ext cx="432060" cy="295736"/>
            </a:xfrm>
            <a:prstGeom prst="rightArrow">
              <a:avLst/>
            </a:prstGeom>
            <a:solidFill>
              <a:schemeClr val="bg1">
                <a:lumMod val="65000"/>
              </a:schemeClr>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箭头: 右 16"/>
            <p:cNvSpPr/>
            <p:nvPr/>
          </p:nvSpPr>
          <p:spPr>
            <a:xfrm>
              <a:off x="3353137" y="4810598"/>
              <a:ext cx="432060" cy="295736"/>
            </a:xfrm>
            <a:prstGeom prst="rightArrow">
              <a:avLst/>
            </a:prstGeom>
            <a:solidFill>
              <a:schemeClr val="bg1">
                <a:lumMod val="65000"/>
              </a:schemeClr>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857207" y="3801903"/>
              <a:ext cx="875220" cy="433468"/>
            </a:xfrm>
            <a:prstGeom prst="rect">
              <a:avLst/>
            </a:prstGeom>
            <a:solidFill>
              <a:srgbClr val="6E869D"/>
            </a:solidFill>
            <a:ln>
              <a:noFill/>
            </a:ln>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b="1" dirty="0">
                  <a:latin typeface="微软雅黑" panose="020B0503020204020204" pitchFamily="34" charset="-122"/>
                  <a:ea typeface="微软雅黑" panose="020B0503020204020204" pitchFamily="34" charset="-122"/>
                </a:rPr>
                <a:t>自身</a:t>
              </a:r>
              <a:endParaRPr lang="en-US" altLang="zh-CN" sz="900" b="1" dirty="0">
                <a:latin typeface="微软雅黑" panose="020B0503020204020204" pitchFamily="34" charset="-122"/>
                <a:ea typeface="微软雅黑" panose="020B0503020204020204" pitchFamily="34" charset="-122"/>
              </a:endParaRPr>
            </a:p>
            <a:p>
              <a:pPr algn="ctr"/>
              <a:r>
                <a:rPr lang="zh-CN" altLang="en-US" sz="900" b="1" dirty="0">
                  <a:latin typeface="微软雅黑" panose="020B0503020204020204" pitchFamily="34" charset="-122"/>
                  <a:ea typeface="微软雅黑" panose="020B0503020204020204" pitchFamily="34" charset="-122"/>
                </a:rPr>
                <a:t>利益最大化</a:t>
              </a:r>
            </a:p>
          </p:txBody>
        </p:sp>
        <p:sp>
          <p:nvSpPr>
            <p:cNvPr id="21" name="矩形 20"/>
            <p:cNvSpPr/>
            <p:nvPr/>
          </p:nvSpPr>
          <p:spPr>
            <a:xfrm>
              <a:off x="3852732" y="4771920"/>
              <a:ext cx="880875" cy="387109"/>
            </a:xfrm>
            <a:prstGeom prst="rect">
              <a:avLst/>
            </a:prstGeom>
            <a:solidFill>
              <a:srgbClr val="6E869D"/>
            </a:solidFill>
            <a:ln>
              <a:noFill/>
            </a:ln>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b="1" dirty="0">
                  <a:latin typeface="微软雅黑" panose="020B0503020204020204" pitchFamily="34" charset="-122"/>
                  <a:ea typeface="微软雅黑" panose="020B0503020204020204" pitchFamily="34" charset="-122"/>
                </a:rPr>
                <a:t>股东</a:t>
              </a:r>
              <a:endParaRPr lang="en-US" altLang="zh-CN" sz="900" b="1" dirty="0">
                <a:latin typeface="微软雅黑" panose="020B0503020204020204" pitchFamily="34" charset="-122"/>
                <a:ea typeface="微软雅黑" panose="020B0503020204020204" pitchFamily="34" charset="-122"/>
              </a:endParaRPr>
            </a:p>
            <a:p>
              <a:pPr algn="ctr"/>
              <a:r>
                <a:rPr lang="zh-CN" altLang="en-US" sz="900" b="1" dirty="0">
                  <a:latin typeface="微软雅黑" panose="020B0503020204020204" pitchFamily="34" charset="-122"/>
                  <a:ea typeface="微软雅黑" panose="020B0503020204020204" pitchFamily="34" charset="-122"/>
                </a:rPr>
                <a:t>利益最大化</a:t>
              </a:r>
            </a:p>
          </p:txBody>
        </p:sp>
        <p:sp>
          <p:nvSpPr>
            <p:cNvPr id="22" name="箭头: 右 21"/>
            <p:cNvSpPr/>
            <p:nvPr/>
          </p:nvSpPr>
          <p:spPr>
            <a:xfrm rot="1480485">
              <a:off x="4835342" y="3947453"/>
              <a:ext cx="432060" cy="295736"/>
            </a:xfrm>
            <a:prstGeom prst="rightArrow">
              <a:avLst/>
            </a:prstGeom>
            <a:solidFill>
              <a:schemeClr val="bg1">
                <a:lumMod val="65000"/>
              </a:schemeClr>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箭头: 右 22"/>
            <p:cNvSpPr/>
            <p:nvPr/>
          </p:nvSpPr>
          <p:spPr>
            <a:xfrm rot="20163818">
              <a:off x="4835932" y="4743323"/>
              <a:ext cx="432060" cy="295736"/>
            </a:xfrm>
            <a:prstGeom prst="rightArrow">
              <a:avLst/>
            </a:prstGeom>
            <a:solidFill>
              <a:schemeClr val="bg1">
                <a:lumMod val="65000"/>
              </a:schemeClr>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星形: 十角 56"/>
            <p:cNvSpPr/>
            <p:nvPr/>
          </p:nvSpPr>
          <p:spPr bwMode="auto">
            <a:xfrm>
              <a:off x="5370317" y="3745800"/>
              <a:ext cx="1515804" cy="1368190"/>
            </a:xfrm>
            <a:prstGeom prst="irregularSeal2">
              <a:avLst/>
            </a:prstGeom>
            <a:solidFill>
              <a:srgbClr val="C00000"/>
            </a:solidFill>
            <a:ln>
              <a:noFill/>
              <a:headEnd type="none" w="med" len="me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1">
              <a:schemeClr val="accent2"/>
            </a:lnRef>
            <a:fillRef idx="0">
              <a:schemeClr val="accent2"/>
            </a:fillRef>
            <a:effectRef idx="0">
              <a:schemeClr val="accent2"/>
            </a:effectRef>
            <a:fontRef idx="minor">
              <a:schemeClr val="tx1"/>
            </a:fontRef>
          </p:style>
          <p:txBody>
            <a:bodyPr rtlCol="0" anchor="ctr"/>
            <a:lstStyle/>
            <a:p>
              <a:pPr algn="ctr"/>
              <a:r>
                <a:rPr lang="zh-CN" altLang="en-US" sz="1200" b="1" dirty="0">
                  <a:solidFill>
                    <a:schemeClr val="bg1"/>
                  </a:solidFill>
                  <a:latin typeface="微软雅黑" panose="020B0503020204020204" pitchFamily="34" charset="-122"/>
                  <a:ea typeface="微软雅黑" panose="020B0503020204020204" pitchFamily="34" charset="-122"/>
                </a:rPr>
                <a:t>管理层股权激励机制</a:t>
              </a:r>
            </a:p>
          </p:txBody>
        </p:sp>
        <p:cxnSp>
          <p:nvCxnSpPr>
            <p:cNvPr id="11" name="直接箭头连接符 10"/>
            <p:cNvCxnSpPr>
              <a:stCxn id="15" idx="0"/>
              <a:endCxn id="14" idx="2"/>
            </p:cNvCxnSpPr>
            <p:nvPr/>
          </p:nvCxnSpPr>
          <p:spPr>
            <a:xfrm flipH="1" flipV="1">
              <a:off x="2921077" y="4238515"/>
              <a:ext cx="4475" cy="533406"/>
            </a:xfrm>
            <a:prstGeom prst="straightConnector1">
              <a:avLst/>
            </a:prstGeom>
            <a:ln>
              <a:solidFill>
                <a:srgbClr val="818181"/>
              </a:solidFill>
              <a:headEnd type="triangle"/>
              <a:tailEnd type="triangle"/>
            </a:ln>
          </p:spPr>
          <p:style>
            <a:lnRef idx="2">
              <a:schemeClr val="accent6"/>
            </a:lnRef>
            <a:fillRef idx="0">
              <a:schemeClr val="accent6"/>
            </a:fillRef>
            <a:effectRef idx="1">
              <a:schemeClr val="accent6"/>
            </a:effectRef>
            <a:fontRef idx="minor">
              <a:schemeClr val="tx1"/>
            </a:fontRef>
          </p:style>
        </p:cxnSp>
        <p:cxnSp>
          <p:nvCxnSpPr>
            <p:cNvPr id="29" name="直接箭头连接符 28"/>
            <p:cNvCxnSpPr/>
            <p:nvPr/>
          </p:nvCxnSpPr>
          <p:spPr>
            <a:xfrm flipH="1" flipV="1">
              <a:off x="4251024" y="4225690"/>
              <a:ext cx="4475" cy="487047"/>
            </a:xfrm>
            <a:prstGeom prst="straightConnector1">
              <a:avLst/>
            </a:prstGeom>
            <a:ln>
              <a:solidFill>
                <a:srgbClr val="818181"/>
              </a:solidFill>
              <a:headEnd type="triangle"/>
              <a:tailEnd type="triangle"/>
            </a:ln>
          </p:spPr>
          <p:style>
            <a:lnRef idx="2">
              <a:schemeClr val="accent6"/>
            </a:lnRef>
            <a:fillRef idx="0">
              <a:schemeClr val="accent6"/>
            </a:fillRef>
            <a:effectRef idx="1">
              <a:schemeClr val="accent6"/>
            </a:effectRef>
            <a:fontRef idx="minor">
              <a:schemeClr val="tx1"/>
            </a:fontRef>
          </p:style>
        </p:cxnSp>
        <p:sp>
          <p:nvSpPr>
            <p:cNvPr id="30" name="文本框 29"/>
            <p:cNvSpPr txBox="1"/>
            <p:nvPr/>
          </p:nvSpPr>
          <p:spPr>
            <a:xfrm>
              <a:off x="2403149" y="4266595"/>
              <a:ext cx="466794" cy="430887"/>
            </a:xfrm>
            <a:prstGeom prst="rect">
              <a:avLst/>
            </a:prstGeom>
            <a:noFill/>
          </p:spPr>
          <p:txBody>
            <a:bodyPr wrap="none" rtlCol="0">
              <a:spAutoFit/>
            </a:bodyPr>
            <a:lstStyle/>
            <a:p>
              <a:r>
                <a:rPr lang="zh-CN" altLang="en-US" sz="1050" b="1" dirty="0">
                  <a:latin typeface="微软雅黑" panose="020B0503020204020204" pitchFamily="34" charset="-122"/>
                  <a:ea typeface="微软雅黑" panose="020B0503020204020204" pitchFamily="34" charset="-122"/>
                </a:rPr>
                <a:t>委托</a:t>
              </a:r>
              <a:endParaRPr lang="en-US" altLang="zh-CN" sz="1050" b="1" dirty="0">
                <a:latin typeface="微软雅黑" panose="020B0503020204020204" pitchFamily="34" charset="-122"/>
                <a:ea typeface="微软雅黑" panose="020B0503020204020204" pitchFamily="34" charset="-122"/>
              </a:endParaRPr>
            </a:p>
            <a:p>
              <a:r>
                <a:rPr lang="zh-CN" altLang="en-US" sz="1050" b="1" dirty="0">
                  <a:latin typeface="微软雅黑" panose="020B0503020204020204" pitchFamily="34" charset="-122"/>
                  <a:ea typeface="微软雅黑" panose="020B0503020204020204" pitchFamily="34" charset="-122"/>
                </a:rPr>
                <a:t>代理</a:t>
              </a:r>
            </a:p>
          </p:txBody>
        </p:sp>
        <p:sp>
          <p:nvSpPr>
            <p:cNvPr id="31" name="文本框 30"/>
            <p:cNvSpPr txBox="1"/>
            <p:nvPr/>
          </p:nvSpPr>
          <p:spPr>
            <a:xfrm>
              <a:off x="2915770" y="4342255"/>
              <a:ext cx="857927" cy="253916"/>
            </a:xfrm>
            <a:prstGeom prst="rect">
              <a:avLst/>
            </a:prstGeom>
            <a:noFill/>
          </p:spPr>
          <p:txBody>
            <a:bodyPr wrap="none" rtlCol="0">
              <a:spAutoFit/>
            </a:bodyPr>
            <a:lstStyle/>
            <a:p>
              <a:r>
                <a:rPr lang="zh-CN" altLang="en-US" sz="1050" b="1" dirty="0">
                  <a:latin typeface="微软雅黑" panose="020B0503020204020204" pitchFamily="34" charset="-122"/>
                  <a:ea typeface="微软雅黑" panose="020B0503020204020204" pitchFamily="34" charset="-122"/>
                </a:rPr>
                <a:t>信息不对称</a:t>
              </a:r>
            </a:p>
          </p:txBody>
        </p:sp>
        <p:sp>
          <p:nvSpPr>
            <p:cNvPr id="32" name="文本框 31"/>
            <p:cNvSpPr txBox="1"/>
            <p:nvPr/>
          </p:nvSpPr>
          <p:spPr>
            <a:xfrm>
              <a:off x="4220353" y="4353508"/>
              <a:ext cx="857927" cy="253916"/>
            </a:xfrm>
            <a:prstGeom prst="rect">
              <a:avLst/>
            </a:prstGeom>
            <a:noFill/>
          </p:spPr>
          <p:txBody>
            <a:bodyPr wrap="none" rtlCol="0">
              <a:spAutoFit/>
            </a:bodyPr>
            <a:lstStyle/>
            <a:p>
              <a:r>
                <a:rPr lang="zh-CN" altLang="en-US" sz="1050" b="1" dirty="0">
                  <a:latin typeface="微软雅黑" panose="020B0503020204020204" pitchFamily="34" charset="-122"/>
                  <a:ea typeface="微软雅黑" panose="020B0503020204020204" pitchFamily="34" charset="-122"/>
                </a:rPr>
                <a:t>目标不一致</a:t>
              </a:r>
            </a:p>
          </p:txBody>
        </p:sp>
      </p:grpSp>
      <p:sp>
        <p:nvSpPr>
          <p:cNvPr id="34" name="AutoShape 15"/>
          <p:cNvSpPr>
            <a:spLocks noChangeArrowheads="1"/>
          </p:cNvSpPr>
          <p:nvPr/>
        </p:nvSpPr>
        <p:spPr bwMode="auto">
          <a:xfrm>
            <a:off x="899490" y="841220"/>
            <a:ext cx="2304320" cy="504070"/>
          </a:xfrm>
          <a:prstGeom prst="roundRect">
            <a:avLst/>
          </a:prstGeom>
          <a:solidFill>
            <a:schemeClr val="bg1">
              <a:lumMod val="85000"/>
              <a:alpha val="89018"/>
            </a:schemeClr>
          </a:solidFill>
          <a:ln w="25400">
            <a:noFill/>
            <a:round/>
          </a:ln>
          <a:effectLst>
            <a:reflection blurRad="6350" stA="50000" endA="275" endPos="40000" dist="101600" dir="5400000" sy="-100000" algn="bl" rotWithShape="0"/>
          </a:effectLst>
        </p:spPr>
        <p:txBody>
          <a:bodyPr/>
          <a:lstStyle/>
          <a:p>
            <a:pPr algn="ctr">
              <a:lnSpc>
                <a:spcPct val="150000"/>
              </a:lnSpc>
              <a:buClr>
                <a:schemeClr val="accent6"/>
              </a:buClr>
              <a:buSzPct val="75000"/>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2</a:t>
            </a:r>
            <a:r>
              <a:rPr lang="en-US"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委托代理理论</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3.1  </a:t>
            </a:r>
            <a:r>
              <a:rPr lang="zh-CN" altLang="en-US" b="1" dirty="0">
                <a:solidFill>
                  <a:srgbClr val="A32122"/>
                </a:solidFill>
              </a:rPr>
              <a:t>股权激励的会计处理</a:t>
            </a:r>
            <a:r>
              <a:rPr lang="en-US" altLang="zh-CN" b="1" dirty="0">
                <a:solidFill>
                  <a:srgbClr val="A32122"/>
                </a:solidFill>
              </a:rPr>
              <a:t>—</a:t>
            </a:r>
            <a:r>
              <a:rPr lang="zh-CN" altLang="en-US" b="1" dirty="0">
                <a:solidFill>
                  <a:srgbClr val="A32122"/>
                </a:solidFill>
              </a:rPr>
              <a:t>限制性股票</a:t>
            </a:r>
            <a:endParaRPr lang="zh-CN" altLang="en-US" sz="1800" b="1" dirty="0">
              <a:solidFill>
                <a:srgbClr val="A32122"/>
              </a:solidFill>
            </a:endParaRPr>
          </a:p>
        </p:txBody>
      </p:sp>
      <p:sp>
        <p:nvSpPr>
          <p:cNvPr id="4" name="Rectangle 21"/>
          <p:cNvSpPr txBox="1">
            <a:spLocks noChangeArrowheads="1"/>
          </p:cNvSpPr>
          <p:nvPr/>
        </p:nvSpPr>
        <p:spPr bwMode="auto">
          <a:xfrm>
            <a:off x="642620" y="769210"/>
            <a:ext cx="7858760" cy="4224233"/>
          </a:xfrm>
          <a:prstGeom prst="rect">
            <a:avLst/>
          </a:prstGeom>
          <a:ln w="12700" cap="flat" cmpd="sng" algn="ctr">
            <a:solidFill>
              <a:schemeClr val="accent2"/>
            </a:solidFill>
            <a:prstDash val="solid"/>
            <a:miter lim="800000"/>
          </a:ln>
        </p:spPr>
        <p:style>
          <a:lnRef idx="2">
            <a:schemeClr val="accent2"/>
          </a:lnRef>
          <a:fillRef idx="1">
            <a:schemeClr val="lt1"/>
          </a:fillRef>
          <a:effectRef idx="0">
            <a:schemeClr val="accent2"/>
          </a:effectRef>
          <a:fontRef idx="minor">
            <a:schemeClr val="dk1"/>
          </a:fontRef>
        </p:style>
        <p:txBody>
          <a:bodyPr vert="horz" wrap="square" lIns="108000" tIns="34290" rIns="108000" bIns="34290" numCol="1" anchor="t" anchorCtr="0" compatLnSpc="1">
            <a:spAutoFit/>
          </a:bodyPr>
          <a:lstStyle/>
          <a:p>
            <a:pPr>
              <a:lnSpc>
                <a:spcPct val="150000"/>
              </a:lnSpc>
            </a:pPr>
            <a:r>
              <a:rPr lang="zh-CN" altLang="zh-CN" sz="1200" b="1" dirty="0">
                <a:latin typeface="微软雅黑" panose="020B0503020204020204" pitchFamily="34" charset="-122"/>
                <a:ea typeface="微软雅黑" panose="020B0503020204020204" pitchFamily="34" charset="-122"/>
              </a:rPr>
              <a:t>会计处理：</a:t>
            </a:r>
            <a:endParaRPr lang="zh-CN" altLang="en-US" sz="1200" dirty="0">
              <a:latin typeface="微软雅黑" panose="020B0503020204020204" pitchFamily="34" charset="-122"/>
              <a:ea typeface="微软雅黑" panose="020B0503020204020204" pitchFamily="34" charset="-122"/>
            </a:endParaRPr>
          </a:p>
          <a:p>
            <a:pPr>
              <a:lnSpc>
                <a:spcPct val="150000"/>
              </a:lnSpc>
            </a:pPr>
            <a:r>
              <a:rPr sz="1200" dirty="0">
                <a:latin typeface="微软雅黑" panose="020B0503020204020204" pitchFamily="34" charset="-122"/>
                <a:ea typeface="微软雅黑" panose="020B0503020204020204" pitchFamily="34" charset="-122"/>
              </a:rPr>
              <a:t>（1）向职工发行的限制性股票并按有关规定履行了注册登记等增资手续，2015年1月6日收到职工缴纳的认股款15000万元时：</a:t>
            </a:r>
          </a:p>
          <a:p>
            <a:pPr>
              <a:lnSpc>
                <a:spcPct val="150000"/>
              </a:lnSpc>
            </a:pPr>
            <a:r>
              <a:rPr sz="1200" dirty="0" err="1" smtClean="0">
                <a:latin typeface="微软雅黑" panose="020B0503020204020204" pitchFamily="34" charset="-122"/>
                <a:ea typeface="微软雅黑" panose="020B0503020204020204" pitchFamily="34" charset="-122"/>
              </a:rPr>
              <a:t>借</a:t>
            </a:r>
            <a:r>
              <a:rPr sz="1200" dirty="0" err="1">
                <a:latin typeface="微软雅黑" panose="020B0503020204020204" pitchFamily="34" charset="-122"/>
                <a:ea typeface="微软雅黑" panose="020B0503020204020204" pitchFamily="34" charset="-122"/>
              </a:rPr>
              <a:t>：银行存款</a:t>
            </a:r>
            <a:r>
              <a:rPr sz="1200" dirty="0">
                <a:latin typeface="微软雅黑" panose="020B0503020204020204" pitchFamily="34" charset="-122"/>
                <a:ea typeface="微软雅黑" panose="020B0503020204020204" pitchFamily="34" charset="-122"/>
              </a:rPr>
              <a:t>　　　　　　　　　（3 000×5）15 000 </a:t>
            </a:r>
          </a:p>
          <a:p>
            <a:pPr>
              <a:lnSpc>
                <a:spcPct val="150000"/>
              </a:lnSpc>
            </a:pPr>
            <a:r>
              <a:rPr sz="1200" dirty="0">
                <a:latin typeface="微软雅黑" panose="020B0503020204020204" pitchFamily="34" charset="-122"/>
                <a:ea typeface="微软雅黑" panose="020B0503020204020204" pitchFamily="34" charset="-122"/>
              </a:rPr>
              <a:t>　　</a:t>
            </a:r>
            <a:r>
              <a:rPr sz="1200" dirty="0" err="1" smtClean="0">
                <a:latin typeface="微软雅黑" panose="020B0503020204020204" pitchFamily="34" charset="-122"/>
                <a:ea typeface="微软雅黑" panose="020B0503020204020204" pitchFamily="34" charset="-122"/>
              </a:rPr>
              <a:t>贷</a:t>
            </a:r>
            <a:r>
              <a:rPr sz="1200" dirty="0" err="1">
                <a:latin typeface="微软雅黑" panose="020B0503020204020204" pitchFamily="34" charset="-122"/>
                <a:ea typeface="微软雅黑" panose="020B0503020204020204" pitchFamily="34" charset="-122"/>
              </a:rPr>
              <a:t>：股本</a:t>
            </a:r>
            <a:r>
              <a:rPr sz="1200" dirty="0">
                <a:latin typeface="微软雅黑" panose="020B0503020204020204" pitchFamily="34" charset="-122"/>
                <a:ea typeface="微软雅黑" panose="020B0503020204020204" pitchFamily="34" charset="-122"/>
              </a:rPr>
              <a:t>　　　　　　　　　 （3 000×1）3 000 </a:t>
            </a:r>
          </a:p>
          <a:p>
            <a:pPr>
              <a:lnSpc>
                <a:spcPct val="150000"/>
              </a:lnSpc>
            </a:pPr>
            <a:r>
              <a:rPr sz="1200" dirty="0">
                <a:latin typeface="微软雅黑" panose="020B0503020204020204" pitchFamily="34" charset="-122"/>
                <a:ea typeface="微软雅黑" panose="020B0503020204020204" pitchFamily="34" charset="-122"/>
              </a:rPr>
              <a:t>　　　　</a:t>
            </a:r>
            <a:r>
              <a:rPr sz="1200" dirty="0" err="1" smtClean="0">
                <a:latin typeface="微软雅黑" panose="020B0503020204020204" pitchFamily="34" charset="-122"/>
                <a:ea typeface="微软雅黑" panose="020B0503020204020204" pitchFamily="34" charset="-122"/>
              </a:rPr>
              <a:t>资本公积</a:t>
            </a:r>
            <a:r>
              <a:rPr sz="1200" dirty="0">
                <a:latin typeface="微软雅黑" panose="020B0503020204020204" pitchFamily="34" charset="-122"/>
                <a:ea typeface="微软雅黑" panose="020B0503020204020204" pitchFamily="34" charset="-122"/>
              </a:rPr>
              <a:t>——股本溢价　　　（3 000×4）12 000 </a:t>
            </a:r>
            <a:endParaRPr lang="en-US" sz="1200" dirty="0" smtClean="0">
              <a:latin typeface="微软雅黑" panose="020B0503020204020204" pitchFamily="34" charset="-122"/>
              <a:ea typeface="微软雅黑" panose="020B0503020204020204" pitchFamily="34" charset="-122"/>
            </a:endParaRPr>
          </a:p>
          <a:p>
            <a:pPr>
              <a:lnSpc>
                <a:spcPct val="150000"/>
              </a:lnSpc>
            </a:pPr>
            <a:r>
              <a:rPr sz="1200" dirty="0" err="1" smtClean="0">
                <a:latin typeface="微软雅黑" panose="020B0503020204020204" pitchFamily="34" charset="-122"/>
                <a:ea typeface="微软雅黑" panose="020B0503020204020204" pitchFamily="34" charset="-122"/>
              </a:rPr>
              <a:t>同时</a:t>
            </a:r>
            <a:r>
              <a:rPr sz="1200" dirty="0" err="1">
                <a:latin typeface="微软雅黑" panose="020B0503020204020204" pitchFamily="34" charset="-122"/>
                <a:ea typeface="微软雅黑" panose="020B0503020204020204" pitchFamily="34" charset="-122"/>
              </a:rPr>
              <a:t>，就回购义务确认负债（作收购库存股处理，按照授予日限制性股票的公允价值确认</a:t>
            </a:r>
            <a:r>
              <a:rPr sz="1200" dirty="0">
                <a:latin typeface="微软雅黑" panose="020B0503020204020204" pitchFamily="34" charset="-122"/>
                <a:ea typeface="微软雅黑" panose="020B0503020204020204" pitchFamily="34" charset="-122"/>
              </a:rPr>
              <a:t>）</a:t>
            </a:r>
          </a:p>
          <a:p>
            <a:pPr>
              <a:lnSpc>
                <a:spcPct val="150000"/>
              </a:lnSpc>
            </a:pPr>
            <a:r>
              <a:rPr sz="1200" dirty="0" err="1" smtClean="0">
                <a:latin typeface="微软雅黑" panose="020B0503020204020204" pitchFamily="34" charset="-122"/>
                <a:ea typeface="微软雅黑" panose="020B0503020204020204" pitchFamily="34" charset="-122"/>
              </a:rPr>
              <a:t>借</a:t>
            </a:r>
            <a:r>
              <a:rPr sz="1200" dirty="0" err="1">
                <a:latin typeface="微软雅黑" panose="020B0503020204020204" pitchFamily="34" charset="-122"/>
                <a:ea typeface="微软雅黑" panose="020B0503020204020204" pitchFamily="34" charset="-122"/>
              </a:rPr>
              <a:t>：库存股</a:t>
            </a:r>
            <a:r>
              <a:rPr sz="1200" dirty="0">
                <a:latin typeface="微软雅黑" panose="020B0503020204020204" pitchFamily="34" charset="-122"/>
                <a:ea typeface="微软雅黑" panose="020B0503020204020204" pitchFamily="34" charset="-122"/>
              </a:rPr>
              <a:t>　　　　　　　　　　　　　　　　15 000 </a:t>
            </a:r>
          </a:p>
          <a:p>
            <a:pPr>
              <a:lnSpc>
                <a:spcPct val="150000"/>
              </a:lnSpc>
            </a:pPr>
            <a:r>
              <a:rPr sz="1200" dirty="0">
                <a:latin typeface="微软雅黑" panose="020B0503020204020204" pitchFamily="34" charset="-122"/>
                <a:ea typeface="微软雅黑" panose="020B0503020204020204" pitchFamily="34" charset="-122"/>
              </a:rPr>
              <a:t>　　</a:t>
            </a:r>
            <a:r>
              <a:rPr sz="1200" dirty="0" err="1" smtClean="0">
                <a:latin typeface="微软雅黑" panose="020B0503020204020204" pitchFamily="34" charset="-122"/>
                <a:ea typeface="微软雅黑" panose="020B0503020204020204" pitchFamily="34" charset="-122"/>
              </a:rPr>
              <a:t>贷</a:t>
            </a:r>
            <a:r>
              <a:rPr sz="1200" dirty="0" err="1">
                <a:latin typeface="微软雅黑" panose="020B0503020204020204" pitchFamily="34" charset="-122"/>
                <a:ea typeface="微软雅黑" panose="020B0503020204020204" pitchFamily="34" charset="-122"/>
              </a:rPr>
              <a:t>：其他应付款</a:t>
            </a:r>
            <a:r>
              <a:rPr sz="1200" dirty="0">
                <a:latin typeface="微软雅黑" panose="020B0503020204020204" pitchFamily="34" charset="-122"/>
                <a:ea typeface="微软雅黑" panose="020B0503020204020204" pitchFamily="34" charset="-122"/>
              </a:rPr>
              <a:t>——限制性股票回购义务　　　15 000 </a:t>
            </a:r>
          </a:p>
          <a:p>
            <a:pPr>
              <a:lnSpc>
                <a:spcPct val="150000"/>
              </a:lnSpc>
            </a:pPr>
            <a:r>
              <a:rPr sz="1200" dirty="0">
                <a:latin typeface="微软雅黑" panose="020B0503020204020204" pitchFamily="34" charset="-122"/>
                <a:ea typeface="微软雅黑" panose="020B0503020204020204" pitchFamily="34" charset="-122"/>
              </a:rPr>
              <a:t>（2）该计划为一次授予、分期行权的计划，费用在各期的分摊如表:</a:t>
            </a:r>
          </a:p>
          <a:p>
            <a:pPr>
              <a:lnSpc>
                <a:spcPct val="150000"/>
              </a:lnSpc>
            </a:pPr>
            <a:endParaRPr sz="1200" dirty="0">
              <a:latin typeface="微软雅黑" panose="020B0503020204020204" pitchFamily="34" charset="-122"/>
              <a:ea typeface="微软雅黑" panose="020B0503020204020204" pitchFamily="34" charset="-122"/>
            </a:endParaRPr>
          </a:p>
          <a:p>
            <a:pPr>
              <a:lnSpc>
                <a:spcPct val="150000"/>
              </a:lnSpc>
            </a:pPr>
            <a:endParaRPr lang="zh-CN" altLang="zh-CN" sz="1200" dirty="0">
              <a:latin typeface="微软雅黑" panose="020B0503020204020204" pitchFamily="34" charset="-122"/>
              <a:ea typeface="微软雅黑" panose="020B0503020204020204" pitchFamily="34" charset="-122"/>
              <a:sym typeface="+mn-ea"/>
            </a:endParaRPr>
          </a:p>
          <a:p>
            <a:pPr>
              <a:lnSpc>
                <a:spcPct val="150000"/>
              </a:lnSpc>
            </a:pPr>
            <a:endParaRPr lang="zh-CN" altLang="zh-CN" sz="1200" dirty="0">
              <a:latin typeface="微软雅黑" panose="020B0503020204020204" pitchFamily="34" charset="-122"/>
              <a:ea typeface="微软雅黑" panose="020B0503020204020204" pitchFamily="34" charset="-122"/>
              <a:sym typeface="+mn-ea"/>
            </a:endParaRPr>
          </a:p>
          <a:p>
            <a:pPr>
              <a:lnSpc>
                <a:spcPct val="150000"/>
              </a:lnSpc>
            </a:pPr>
            <a:endParaRPr lang="zh-CN" altLang="zh-CN" sz="1200" dirty="0">
              <a:latin typeface="微软雅黑" panose="020B0503020204020204" pitchFamily="34" charset="-122"/>
              <a:ea typeface="微软雅黑" panose="020B0503020204020204" pitchFamily="34" charset="-122"/>
              <a:sym typeface="+mn-ea"/>
            </a:endParaRPr>
          </a:p>
          <a:p>
            <a:pPr>
              <a:lnSpc>
                <a:spcPct val="150000"/>
              </a:lnSpc>
            </a:pPr>
            <a:endParaRPr lang="zh-CN" altLang="zh-CN" sz="1200" dirty="0">
              <a:latin typeface="微软雅黑" panose="020B0503020204020204" pitchFamily="34" charset="-122"/>
              <a:ea typeface="微软雅黑" panose="020B0503020204020204" pitchFamily="34" charset="-122"/>
            </a:endParaRPr>
          </a:p>
        </p:txBody>
      </p:sp>
      <p:graphicFrame>
        <p:nvGraphicFramePr>
          <p:cNvPr id="6" name="表格 5"/>
          <p:cNvGraphicFramePr/>
          <p:nvPr>
            <p:extLst>
              <p:ext uri="{D42A27DB-BD31-4B8C-83A1-F6EECF244321}">
                <p14:modId xmlns:p14="http://schemas.microsoft.com/office/powerpoint/2010/main" xmlns="" val="2687128776"/>
              </p:ext>
            </p:extLst>
          </p:nvPr>
        </p:nvGraphicFramePr>
        <p:xfrm>
          <a:off x="740727" y="3577600"/>
          <a:ext cx="7662545" cy="1301750"/>
        </p:xfrm>
        <a:graphic>
          <a:graphicData uri="http://schemas.openxmlformats.org/drawingml/2006/table">
            <a:tbl>
              <a:tblPr firstRow="1" bandRow="1">
                <a:tableStyleId>{5940675A-B579-460E-94D1-54222C63F5DA}</a:tableStyleId>
              </a:tblPr>
              <a:tblGrid>
                <a:gridCol w="968375"/>
                <a:gridCol w="1740535"/>
                <a:gridCol w="2225675"/>
                <a:gridCol w="2224405"/>
                <a:gridCol w="503555"/>
              </a:tblGrid>
              <a:tr h="260350">
                <a:tc>
                  <a:txBody>
                    <a:bodyPr/>
                    <a:lstStyle/>
                    <a:p>
                      <a:pPr indent="0">
                        <a:buNone/>
                      </a:pPr>
                      <a:r>
                        <a:rPr 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分摊费用</a:t>
                      </a: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第一期 </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第二期 </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第三期 </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合计 </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0350">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计入 2015年 </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30000×30%×1/1=9000 </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30000×30%×1/2＝4500 </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30000×40%×1/3＝4000 </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17500 </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0350">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计入 2016年 </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30000×30%×2/2－4500=4500 </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30000×40%×2/3－4000=4000 </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8500 </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0350">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计入 2017年 </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30000×40%×3/3－8000=4000 </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4000 </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0350">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合 计 </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9000 </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9000 </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12000 </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30000 </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3.1  </a:t>
            </a:r>
            <a:r>
              <a:rPr lang="zh-CN" altLang="en-US" b="1" dirty="0">
                <a:solidFill>
                  <a:srgbClr val="A32122"/>
                </a:solidFill>
              </a:rPr>
              <a:t>股权激励的会计处理</a:t>
            </a:r>
            <a:r>
              <a:rPr lang="en-US" altLang="zh-CN" b="1" dirty="0">
                <a:solidFill>
                  <a:srgbClr val="A32122"/>
                </a:solidFill>
              </a:rPr>
              <a:t>—</a:t>
            </a:r>
            <a:r>
              <a:rPr lang="zh-CN" altLang="en-US" b="1" dirty="0">
                <a:solidFill>
                  <a:srgbClr val="A32122"/>
                </a:solidFill>
              </a:rPr>
              <a:t>限制性股票</a:t>
            </a:r>
            <a:endParaRPr lang="zh-CN" altLang="en-US" sz="1800" b="1" dirty="0">
              <a:solidFill>
                <a:srgbClr val="A32122"/>
              </a:solidFill>
            </a:endParaRPr>
          </a:p>
        </p:txBody>
      </p:sp>
      <p:graphicFrame>
        <p:nvGraphicFramePr>
          <p:cNvPr id="6" name="表格 5"/>
          <p:cNvGraphicFramePr/>
          <p:nvPr>
            <p:extLst>
              <p:ext uri="{D42A27DB-BD31-4B8C-83A1-F6EECF244321}">
                <p14:modId xmlns:p14="http://schemas.microsoft.com/office/powerpoint/2010/main" xmlns="" val="1231629488"/>
              </p:ext>
            </p:extLst>
          </p:nvPr>
        </p:nvGraphicFramePr>
        <p:xfrm>
          <a:off x="755470" y="841220"/>
          <a:ext cx="7682230" cy="4149725"/>
        </p:xfrm>
        <a:graphic>
          <a:graphicData uri="http://schemas.openxmlformats.org/drawingml/2006/table">
            <a:tbl>
              <a:tblPr firstRow="1" bandRow="1">
                <a:tableStyleId>{5940675A-B579-460E-94D1-54222C63F5DA}</a:tableStyleId>
              </a:tblPr>
              <a:tblGrid>
                <a:gridCol w="3600500"/>
                <a:gridCol w="4081730"/>
              </a:tblGrid>
              <a:tr h="309245">
                <a:tc gridSpan="2">
                  <a:txBody>
                    <a:bodyPr/>
                    <a:lstStyle/>
                    <a:p>
                      <a:pPr indent="0">
                        <a:buNone/>
                      </a:pPr>
                      <a:r>
                        <a:rPr lang="zh-CN" altLang="en-US" sz="12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会计处理：</a:t>
                      </a: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450">
                <a:tc>
                  <a:txBody>
                    <a:bodyPr/>
                    <a:lstStyle/>
                    <a:p>
                      <a:pPr>
                        <a:lnSpc>
                          <a:spcPct val="150000"/>
                        </a:lnSpc>
                      </a:pPr>
                      <a:r>
                        <a:rPr lang="en-US" altLang="en-US" sz="1200" b="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①2015年</a:t>
                      </a:r>
                      <a:r>
                        <a:rPr lang="zh-CN" altLang="en-US" sz="1200" b="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0" u="none"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达到可解锁</a:t>
                      </a:r>
                      <a:r>
                        <a:rPr lang="zh-CN" altLang="en-US" sz="1200" b="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条件</a:t>
                      </a:r>
                      <a:endParaRPr lang="en-US" altLang="en-US" sz="1200" b="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en-US" sz="1200" b="0" u="none"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借</a:t>
                      </a:r>
                      <a:r>
                        <a:rPr lang="en-US" altLang="en-US" sz="1200" b="0" u="none"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：管理费用</a:t>
                      </a:r>
                      <a:r>
                        <a:rPr lang="en-US" altLang="en-US" sz="1200" b="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17 500</a:t>
                      </a:r>
                    </a:p>
                    <a:p>
                      <a:pPr>
                        <a:lnSpc>
                          <a:spcPct val="150000"/>
                        </a:lnSpc>
                      </a:pPr>
                      <a:r>
                        <a:rPr lang="en-US" altLang="en-US" sz="1200" b="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en-US" sz="1200" b="0" u="none"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贷</a:t>
                      </a:r>
                      <a:r>
                        <a:rPr lang="en-US" altLang="en-US" sz="1200" b="0" u="none"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：资本公积</a:t>
                      </a:r>
                      <a:r>
                        <a:rPr lang="en-US" altLang="en-US" sz="1200" b="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en-US" sz="1200" b="0" u="none"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其他资本公积</a:t>
                      </a:r>
                      <a:r>
                        <a:rPr lang="en-US" altLang="en-US" sz="1200" b="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17 500 </a:t>
                      </a:r>
                    </a:p>
                    <a:p>
                      <a:pPr>
                        <a:lnSpc>
                          <a:spcPct val="150000"/>
                        </a:lnSpc>
                      </a:pPr>
                      <a:r>
                        <a:rPr lang="en-US" altLang="en-US" sz="1200" b="0" u="none"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同时解锁日</a:t>
                      </a:r>
                      <a:r>
                        <a:rPr lang="en-US" altLang="en-US" sz="1200" b="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p>
                    <a:p>
                      <a:pPr>
                        <a:lnSpc>
                          <a:spcPct val="150000"/>
                        </a:lnSpc>
                      </a:pPr>
                      <a:r>
                        <a:rPr lang="en-US" altLang="en-US" sz="1200" b="0" u="none"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借</a:t>
                      </a:r>
                      <a:r>
                        <a:rPr lang="en-US" altLang="en-US" sz="1200" b="0" u="none"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：资本公积</a:t>
                      </a:r>
                      <a:r>
                        <a:rPr lang="en-US" altLang="en-US" sz="1200" b="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en-US" sz="1200" b="0" u="none"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其他资本公积</a:t>
                      </a:r>
                      <a:r>
                        <a:rPr lang="en-US" altLang="en-US" sz="1200" b="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9 000 </a:t>
                      </a:r>
                    </a:p>
                    <a:p>
                      <a:pPr>
                        <a:lnSpc>
                          <a:spcPct val="150000"/>
                        </a:lnSpc>
                      </a:pPr>
                      <a:r>
                        <a:rPr lang="en-US" altLang="en-US" sz="1200" b="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en-US" sz="1200" b="0" u="none"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贷</a:t>
                      </a:r>
                      <a:r>
                        <a:rPr lang="en-US" altLang="en-US" sz="1200" b="0" u="none"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：资本公积</a:t>
                      </a:r>
                      <a:r>
                        <a:rPr lang="en-US" altLang="en-US" sz="1200" b="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en-US" sz="1200" b="0" u="none"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股本溢价</a:t>
                      </a:r>
                      <a:r>
                        <a:rPr lang="en-US" altLang="en-US" sz="1200" b="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9 000 </a:t>
                      </a:r>
                    </a:p>
                    <a:p>
                      <a:pPr>
                        <a:lnSpc>
                          <a:spcPct val="150000"/>
                        </a:lnSpc>
                      </a:pPr>
                      <a:r>
                        <a:rPr lang="en-US" altLang="en-US" sz="1200" b="0" u="none"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同时达到限制性股票解锁条件而无需回购的股票</a:t>
                      </a:r>
                      <a:endParaRPr lang="en-US" altLang="en-US" sz="1200" b="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en-US" sz="1200" b="0" u="none"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借</a:t>
                      </a:r>
                      <a:r>
                        <a:rPr lang="en-US" altLang="en-US" sz="1200" b="0" u="none"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：其他应付款</a:t>
                      </a:r>
                      <a:r>
                        <a:rPr lang="en-US" altLang="en-US" sz="1200" b="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en-US" sz="1200" b="0" u="none"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限制性股票回购义务</a:t>
                      </a:r>
                      <a:r>
                        <a:rPr lang="en-US" altLang="en-US" sz="1200" b="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（15000×30%）4500 </a:t>
                      </a:r>
                    </a:p>
                    <a:p>
                      <a:pPr>
                        <a:lnSpc>
                          <a:spcPct val="150000"/>
                        </a:lnSpc>
                      </a:pPr>
                      <a:r>
                        <a:rPr lang="en-US" altLang="en-US" sz="1200" b="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en-US" sz="1200" b="0" u="none"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贷</a:t>
                      </a:r>
                      <a:r>
                        <a:rPr lang="en-US" altLang="en-US" sz="1200" b="0" u="none"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：库存股</a:t>
                      </a:r>
                      <a:r>
                        <a:rPr lang="en-US" altLang="en-US" sz="1200" b="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（3000万股×30%×5）4500 </a:t>
                      </a:r>
                    </a:p>
                    <a:p>
                      <a:pPr>
                        <a:lnSpc>
                          <a:spcPct val="150000"/>
                        </a:lnSpc>
                      </a:pPr>
                      <a:endParaRPr lang="en-US" altLang="en-US" sz="1200" b="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endParaRPr lang="en-US" altLang="en-US" sz="1200" b="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nSpc>
                          <a:spcPct val="150000"/>
                        </a:lnSpc>
                      </a:pPr>
                      <a:r>
                        <a:rPr lang="en-US" altLang="en-US" sz="120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②2016年</a:t>
                      </a:r>
                      <a:r>
                        <a:rPr lang="zh-CN" altLang="en-US" sz="120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，未</a:t>
                      </a:r>
                      <a:r>
                        <a:rPr lang="zh-CN" altLang="en-US" sz="1200" u="none"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达到解锁条件</a:t>
                      </a:r>
                      <a:endParaRPr lang="en-US" altLang="en-US" sz="1200" b="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en-US" altLang="en-US" sz="1200" u="none"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借</a:t>
                      </a:r>
                      <a:r>
                        <a:rPr lang="en-US" altLang="en-US" sz="1200" u="none"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：管理费用</a:t>
                      </a:r>
                      <a:r>
                        <a:rPr lang="en-US" altLang="en-US" sz="120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8 500</a:t>
                      </a:r>
                      <a:endParaRPr lang="en-US" altLang="en-US" sz="1200" b="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en-US" altLang="en-US" sz="120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en-US" sz="1200" u="none"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贷</a:t>
                      </a:r>
                      <a:r>
                        <a:rPr lang="en-US" altLang="en-US" sz="1200" u="none"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：资本公积</a:t>
                      </a:r>
                      <a:r>
                        <a:rPr lang="en-US" altLang="en-US" sz="120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en-US" sz="1200" u="none"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其他资本公积</a:t>
                      </a:r>
                      <a:r>
                        <a:rPr lang="en-US" altLang="en-US" sz="120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8 500 </a:t>
                      </a:r>
                      <a:endParaRPr lang="en-US" altLang="en-US" sz="1200" b="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en-US" altLang="en-US" sz="1200" u="none"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同时解锁日</a:t>
                      </a:r>
                      <a:r>
                        <a:rPr lang="en-US" altLang="en-US" sz="120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en-US" sz="1200" b="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en-US" altLang="en-US" sz="1200" u="none"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借</a:t>
                      </a:r>
                      <a:r>
                        <a:rPr lang="en-US" altLang="en-US" sz="1200" u="none"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：资本公积</a:t>
                      </a:r>
                      <a:r>
                        <a:rPr lang="en-US" altLang="en-US" sz="120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en-US" sz="1200" u="none"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其他资本公积</a:t>
                      </a:r>
                      <a:r>
                        <a:rPr lang="en-US" altLang="en-US" sz="120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en-US" sz="1200" u="none"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9 </a:t>
                      </a:r>
                      <a:r>
                        <a:rPr lang="en-US" altLang="en-US" sz="120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000 </a:t>
                      </a:r>
                      <a:endParaRPr lang="en-US" altLang="en-US" sz="1200" b="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en-US" altLang="en-US" sz="120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en-US" sz="1200" u="none"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贷</a:t>
                      </a:r>
                      <a:r>
                        <a:rPr lang="en-US" altLang="en-US" sz="1200" u="none"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：资本公积</a:t>
                      </a:r>
                      <a:r>
                        <a:rPr lang="en-US" altLang="en-US" sz="120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en-US" sz="1200" u="none"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股本溢价</a:t>
                      </a:r>
                      <a:r>
                        <a:rPr lang="en-US" altLang="en-US" sz="120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9 000 </a:t>
                      </a:r>
                    </a:p>
                    <a:p>
                      <a:pPr>
                        <a:lnSpc>
                          <a:spcPct val="150000"/>
                        </a:lnSpc>
                      </a:pPr>
                      <a:r>
                        <a:rPr lang="zh-CN" altLang="en-US" sz="120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rPr>
                        <a:t>同时，</a:t>
                      </a:r>
                      <a:r>
                        <a:rPr lang="en-US" altLang="en-US" sz="1200" u="none"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rPr>
                        <a:t>未达到限制性股票解锁条件而需回购的股票</a:t>
                      </a:r>
                      <a:r>
                        <a:rPr lang="en-US" altLang="en-US" sz="1200" u="none"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rPr>
                        <a:t>（</a:t>
                      </a:r>
                      <a:r>
                        <a:rPr lang="zh-CN" altLang="en-US" sz="1200" u="none"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rPr>
                        <a:t>非</a:t>
                      </a:r>
                      <a:r>
                        <a:rPr lang="en-US" altLang="en-US" sz="1200" u="none"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rPr>
                        <a:t>市场条件</a:t>
                      </a:r>
                      <a:r>
                        <a:rPr lang="zh-CN" altLang="en-US" sz="1200" u="none"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rPr>
                        <a:t>满足</a:t>
                      </a:r>
                      <a:r>
                        <a:rPr lang="en-US" altLang="en-US" sz="1200" u="none"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rPr>
                        <a:t>，</a:t>
                      </a:r>
                      <a:r>
                        <a:rPr lang="en-US" altLang="en-US" sz="1200" u="none"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rPr>
                        <a:t>已确认的费用无需调整转回</a:t>
                      </a:r>
                      <a:r>
                        <a:rPr lang="en-US" altLang="en-US" sz="120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rPr>
                        <a:t>） </a:t>
                      </a:r>
                      <a:endParaRPr lang="en-US" altLang="en-US" sz="1200" b="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endParaRPr>
                    </a:p>
                    <a:p>
                      <a:pPr>
                        <a:lnSpc>
                          <a:spcPct val="150000"/>
                        </a:lnSpc>
                      </a:pPr>
                      <a:r>
                        <a:rPr lang="en-US" altLang="en-US" sz="1200" u="none"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rPr>
                        <a:t>借</a:t>
                      </a:r>
                      <a:r>
                        <a:rPr lang="en-US" altLang="en-US" sz="1200" u="none"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rPr>
                        <a:t>：其他应付款</a:t>
                      </a:r>
                      <a:r>
                        <a:rPr lang="en-US" altLang="en-US" sz="120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rPr>
                        <a:t>——</a:t>
                      </a:r>
                      <a:r>
                        <a:rPr lang="en-US" altLang="en-US" sz="1200" u="none"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rPr>
                        <a:t>限制性股票回购义务</a:t>
                      </a:r>
                      <a:r>
                        <a:rPr lang="en-US" altLang="en-US" sz="120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rPr>
                        <a:t>　4500 </a:t>
                      </a:r>
                      <a:endParaRPr lang="en-US" altLang="en-US" sz="1200" b="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endParaRPr>
                    </a:p>
                    <a:p>
                      <a:pPr>
                        <a:lnSpc>
                          <a:spcPct val="150000"/>
                        </a:lnSpc>
                      </a:pPr>
                      <a:r>
                        <a:rPr lang="en-US" altLang="en-US" sz="120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rPr>
                        <a:t>　　</a:t>
                      </a:r>
                      <a:r>
                        <a:rPr lang="en-US" altLang="en-US" sz="1200" u="none"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rPr>
                        <a:t>贷</a:t>
                      </a:r>
                      <a:r>
                        <a:rPr lang="en-US" altLang="en-US" sz="1200" u="none"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rPr>
                        <a:t>：银行存款</a:t>
                      </a:r>
                      <a:r>
                        <a:rPr lang="en-US" altLang="en-US" sz="120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rPr>
                        <a:t>　　4500 </a:t>
                      </a:r>
                      <a:endParaRPr lang="en-US" altLang="en-US" sz="1200" b="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endParaRPr>
                    </a:p>
                    <a:p>
                      <a:pPr>
                        <a:lnSpc>
                          <a:spcPct val="150000"/>
                        </a:lnSpc>
                      </a:pPr>
                      <a:r>
                        <a:rPr lang="en-US" altLang="en-US" sz="1200" u="none"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rPr>
                        <a:t>同时</a:t>
                      </a:r>
                      <a:endParaRPr lang="en-US" altLang="en-US" sz="1200" b="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endParaRPr>
                    </a:p>
                    <a:p>
                      <a:pPr>
                        <a:lnSpc>
                          <a:spcPct val="150000"/>
                        </a:lnSpc>
                      </a:pPr>
                      <a:r>
                        <a:rPr lang="en-US" altLang="en-US" sz="1200" u="none"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rPr>
                        <a:t>借</a:t>
                      </a:r>
                      <a:r>
                        <a:rPr lang="en-US" altLang="en-US" sz="1200" u="none"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rPr>
                        <a:t>：股本</a:t>
                      </a:r>
                      <a:r>
                        <a:rPr lang="en-US" altLang="en-US" sz="120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rPr>
                        <a:t>　（3000万股×30%）900 </a:t>
                      </a:r>
                      <a:endParaRPr lang="en-US" altLang="en-US" sz="1200" b="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endParaRPr>
                    </a:p>
                    <a:p>
                      <a:pPr>
                        <a:lnSpc>
                          <a:spcPct val="150000"/>
                        </a:lnSpc>
                      </a:pPr>
                      <a:r>
                        <a:rPr lang="en-US" altLang="en-US" sz="120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rPr>
                        <a:t>　　</a:t>
                      </a:r>
                      <a:r>
                        <a:rPr lang="en-US" altLang="en-US" sz="1200" u="none"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rPr>
                        <a:t>资本公积</a:t>
                      </a:r>
                      <a:r>
                        <a:rPr lang="en-US" altLang="en-US" sz="120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rPr>
                        <a:t>——股本溢价（12000×30%）3600 </a:t>
                      </a:r>
                      <a:endParaRPr lang="en-US" altLang="en-US" sz="1200" b="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endParaRPr>
                    </a:p>
                    <a:p>
                      <a:pPr>
                        <a:lnSpc>
                          <a:spcPct val="150000"/>
                        </a:lnSpc>
                      </a:pPr>
                      <a:r>
                        <a:rPr lang="en-US" altLang="en-US" sz="120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rPr>
                        <a:t>　　</a:t>
                      </a:r>
                      <a:r>
                        <a:rPr lang="en-US" altLang="en-US" sz="1200" u="none"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rPr>
                        <a:t>贷</a:t>
                      </a:r>
                      <a:r>
                        <a:rPr lang="en-US" altLang="en-US" sz="1200" u="none"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rPr>
                        <a:t>：库存股</a:t>
                      </a:r>
                      <a:r>
                        <a:rPr lang="en-US" altLang="en-US" sz="1200" u="none"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楷体_GB2312" pitchFamily="49" charset="-122"/>
                        </a:rPr>
                        <a:t>　（3000万股×30%×5）4500 </a:t>
                      </a: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3.1  </a:t>
            </a:r>
            <a:r>
              <a:rPr lang="zh-CN" altLang="en-US" b="1" dirty="0">
                <a:solidFill>
                  <a:srgbClr val="A32122"/>
                </a:solidFill>
              </a:rPr>
              <a:t>股权激励的会计处理</a:t>
            </a:r>
            <a:r>
              <a:rPr lang="en-US" altLang="zh-CN" b="1" dirty="0">
                <a:solidFill>
                  <a:srgbClr val="A32122"/>
                </a:solidFill>
              </a:rPr>
              <a:t>—</a:t>
            </a:r>
            <a:r>
              <a:rPr lang="zh-CN" altLang="en-US" b="1" dirty="0">
                <a:solidFill>
                  <a:srgbClr val="A32122"/>
                </a:solidFill>
              </a:rPr>
              <a:t>限制性股票</a:t>
            </a:r>
            <a:endParaRPr lang="zh-CN" altLang="en-US" sz="1800" b="1" dirty="0">
              <a:solidFill>
                <a:srgbClr val="A32122"/>
              </a:solidFill>
            </a:endParaRPr>
          </a:p>
        </p:txBody>
      </p:sp>
      <p:graphicFrame>
        <p:nvGraphicFramePr>
          <p:cNvPr id="6" name="表格 5"/>
          <p:cNvGraphicFramePr/>
          <p:nvPr>
            <p:extLst>
              <p:ext uri="{D42A27DB-BD31-4B8C-83A1-F6EECF244321}">
                <p14:modId xmlns:p14="http://schemas.microsoft.com/office/powerpoint/2010/main" xmlns="" val="429756335"/>
              </p:ext>
            </p:extLst>
          </p:nvPr>
        </p:nvGraphicFramePr>
        <p:xfrm>
          <a:off x="794385" y="919480"/>
          <a:ext cx="7610475" cy="3875405"/>
        </p:xfrm>
        <a:graphic>
          <a:graphicData uri="http://schemas.openxmlformats.org/drawingml/2006/table">
            <a:tbl>
              <a:tblPr firstRow="1" bandRow="1">
                <a:tableStyleId>{5940675A-B579-460E-94D1-54222C63F5DA}</a:tableStyleId>
              </a:tblPr>
              <a:tblGrid>
                <a:gridCol w="7610475"/>
              </a:tblGrid>
              <a:tr h="309245">
                <a:tc>
                  <a:txBody>
                    <a:bodyPr/>
                    <a:lstStyle/>
                    <a:p>
                      <a:pPr indent="0">
                        <a:buNone/>
                      </a:pPr>
                      <a:r>
                        <a:rPr lang="zh-CN" altLang="en-US" sz="12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会计处理：</a:t>
                      </a: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20240">
                <a:tc>
                  <a:txBody>
                    <a:bodyPr/>
                    <a:lstStyle/>
                    <a:p>
                      <a:pPr>
                        <a:lnSpc>
                          <a:spcPct val="150000"/>
                        </a:lnSpc>
                        <a:buNone/>
                      </a:pPr>
                      <a:r>
                        <a:rPr lang="zh-CN"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③2017年，</a:t>
                      </a: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未</a:t>
                      </a:r>
                      <a:r>
                        <a:rPr lang="zh-CN" altLang="en-US" sz="12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达到解锁条件</a:t>
                      </a:r>
                      <a:endParaRPr lang="zh-CN"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buNone/>
                      </a:pPr>
                      <a:r>
                        <a:rPr lang="zh-CN" altLang="en-US" sz="1200" b="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借</a:t>
                      </a:r>
                      <a:r>
                        <a:rPr lang="zh-CN"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：管理费用　　4 000</a:t>
                      </a:r>
                    </a:p>
                    <a:p>
                      <a:pPr>
                        <a:lnSpc>
                          <a:spcPct val="150000"/>
                        </a:lnSpc>
                        <a:buNone/>
                      </a:pPr>
                      <a:r>
                        <a:rPr lang="zh-CN"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贷</a:t>
                      </a:r>
                      <a:r>
                        <a:rPr lang="zh-CN"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：资本公积——其他资本公积　　4 000 </a:t>
                      </a:r>
                      <a:endParaRPr lang="en-US" altLang="zh-CN" sz="1200" b="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buNone/>
                      </a:pPr>
                      <a:r>
                        <a:rPr lang="zh-CN" altLang="en-US" sz="1200" b="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同时</a:t>
                      </a:r>
                      <a:r>
                        <a:rPr lang="zh-CN"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解锁日：</a:t>
                      </a:r>
                    </a:p>
                    <a:p>
                      <a:pPr>
                        <a:lnSpc>
                          <a:spcPct val="150000"/>
                        </a:lnSpc>
                        <a:buNone/>
                      </a:pPr>
                      <a:r>
                        <a:rPr lang="zh-CN" altLang="en-US" sz="1200" b="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借</a:t>
                      </a:r>
                      <a:r>
                        <a:rPr lang="zh-CN"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：资本公积——其他资本公积　　12 000 </a:t>
                      </a:r>
                    </a:p>
                    <a:p>
                      <a:pPr>
                        <a:lnSpc>
                          <a:spcPct val="150000"/>
                        </a:lnSpc>
                        <a:buNone/>
                      </a:pPr>
                      <a:r>
                        <a:rPr lang="zh-CN"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贷</a:t>
                      </a:r>
                      <a:r>
                        <a:rPr lang="zh-CN"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：资本公积——股本溢价　　　12 000 </a:t>
                      </a:r>
                    </a:p>
                    <a:p>
                      <a:pPr>
                        <a:lnSpc>
                          <a:spcPct val="150000"/>
                        </a:lnSpc>
                      </a:pPr>
                      <a:r>
                        <a:rPr lang="zh-CN"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同时，</a:t>
                      </a:r>
                      <a:r>
                        <a:rPr lang="en-US" alt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未达到限制性股票解锁条件而需回购的股票</a:t>
                      </a:r>
                      <a:r>
                        <a:rPr lang="en-US" altLang="en-US" sz="1200" b="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非</a:t>
                      </a:r>
                      <a:r>
                        <a:rPr lang="en-US" altLang="en-US" sz="1200" b="0"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市场条件</a:t>
                      </a:r>
                      <a:r>
                        <a:rPr lang="zh-CN" altLang="en-US" sz="1200" b="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满足</a:t>
                      </a:r>
                      <a:r>
                        <a:rPr lang="en-US" altLang="en-US" sz="1200" b="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已确认的费用无需调整转回</a:t>
                      </a:r>
                      <a:r>
                        <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p>
                    <a:p>
                      <a:pPr>
                        <a:lnSpc>
                          <a:spcPct val="150000"/>
                        </a:lnSpc>
                      </a:pPr>
                      <a:r>
                        <a:rPr lang="en-US" altLang="en-US" sz="1200" b="0"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借</a:t>
                      </a:r>
                      <a:r>
                        <a:rPr lang="en-US" alt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：其他应付款</a:t>
                      </a:r>
                      <a:r>
                        <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限制性股票回购义务</a:t>
                      </a:r>
                      <a:r>
                        <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6000 </a:t>
                      </a:r>
                    </a:p>
                    <a:p>
                      <a:pPr>
                        <a:lnSpc>
                          <a:spcPct val="150000"/>
                        </a:lnSpc>
                      </a:pPr>
                      <a:r>
                        <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en-US" sz="1200" b="0"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贷</a:t>
                      </a:r>
                      <a:r>
                        <a:rPr lang="en-US" alt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：银行存款</a:t>
                      </a:r>
                      <a:r>
                        <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6000 </a:t>
                      </a:r>
                    </a:p>
                    <a:p>
                      <a:pPr>
                        <a:lnSpc>
                          <a:spcPct val="150000"/>
                        </a:lnSpc>
                      </a:pPr>
                      <a:r>
                        <a:rPr lang="en-US" altLang="en-US" sz="1200" b="0"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同时</a:t>
                      </a:r>
                      <a:endPar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en-US" sz="1200" b="0"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借</a:t>
                      </a:r>
                      <a:r>
                        <a:rPr lang="en-US" alt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：股本</a:t>
                      </a:r>
                      <a:r>
                        <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（3000万股×40%）1200 </a:t>
                      </a:r>
                    </a:p>
                    <a:p>
                      <a:pPr>
                        <a:lnSpc>
                          <a:spcPct val="150000"/>
                        </a:lnSpc>
                      </a:pPr>
                      <a:r>
                        <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en-US" sz="1200" b="0"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资本公积</a:t>
                      </a:r>
                      <a:r>
                        <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股本溢价</a:t>
                      </a:r>
                      <a:r>
                        <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（12000×40%）4800 </a:t>
                      </a:r>
                    </a:p>
                    <a:p>
                      <a:pPr>
                        <a:lnSpc>
                          <a:spcPct val="150000"/>
                        </a:lnSpc>
                      </a:pPr>
                      <a:r>
                        <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en-US" sz="1200" b="0"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贷</a:t>
                      </a:r>
                      <a:r>
                        <a:rPr lang="en-US" alt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：库存股</a:t>
                      </a:r>
                      <a:r>
                        <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（3000万股×40%×5）6000 </a:t>
                      </a: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3"/>
          <p:cNvSpPr txBox="1">
            <a:spLocks noChangeArrowheads="1"/>
          </p:cNvSpPr>
          <p:nvPr/>
        </p:nvSpPr>
        <p:spPr bwMode="auto">
          <a:xfrm>
            <a:off x="793825" y="926694"/>
            <a:ext cx="2554005" cy="327376"/>
          </a:xfrm>
          <a:prstGeom prst="rect">
            <a:avLst/>
          </a:prstGeom>
          <a:solidFill>
            <a:srgbClr val="E12E22"/>
          </a:solidFill>
          <a:ln w="9525">
            <a:noFill/>
            <a:prstDash val="dashDot"/>
            <a:miter lim="800000"/>
          </a:ln>
          <a:effectLst>
            <a:outerShdw dist="71842" dir="2700000" algn="ctr" rotWithShape="0">
              <a:srgbClr val="808080">
                <a:alpha val="50000"/>
              </a:srgbClr>
            </a:outerShdw>
          </a:effectLst>
        </p:spPr>
        <p:txBody>
          <a:bodyPr wrap="square" lIns="78847" tIns="39423" rIns="78847" bIns="39423">
            <a:spAutoFit/>
          </a:bodyPr>
          <a:lstStyle/>
          <a:p>
            <a:pPr marL="215265" lvl="1" indent="-215265" algn="ctr" defTabSz="864235" hangingPunct="0">
              <a:lnSpc>
                <a:spcPct val="115000"/>
              </a:lnSpc>
              <a:buSzPct val="70000"/>
              <a:defRPr/>
            </a:pPr>
            <a:r>
              <a:rPr lang="zh-CN" altLang="en-US" sz="1400" b="1" dirty="0">
                <a:solidFill>
                  <a:srgbClr val="FFFFFF"/>
                </a:solidFill>
                <a:latin typeface="微软雅黑" panose="020B0503020204020204" pitchFamily="34" charset="-122"/>
                <a:ea typeface="微软雅黑" panose="020B0503020204020204" pitchFamily="34" charset="-122"/>
              </a:rPr>
              <a:t>股票增值</a:t>
            </a:r>
            <a:r>
              <a:rPr lang="zh-CN" altLang="en-US" sz="1400" b="1" dirty="0" smtClean="0">
                <a:solidFill>
                  <a:srgbClr val="FFFFFF"/>
                </a:solidFill>
                <a:latin typeface="微软雅黑" panose="020B0503020204020204" pitchFamily="34" charset="-122"/>
                <a:ea typeface="微软雅黑" panose="020B0503020204020204" pitchFamily="34" charset="-122"/>
              </a:rPr>
              <a:t>权（不可立即行权）</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4" name="Rectangle 21"/>
          <p:cNvSpPr txBox="1">
            <a:spLocks noChangeArrowheads="1"/>
          </p:cNvSpPr>
          <p:nvPr/>
        </p:nvSpPr>
        <p:spPr bwMode="auto">
          <a:xfrm>
            <a:off x="793825" y="1532385"/>
            <a:ext cx="7379054" cy="2838450"/>
          </a:xfrm>
          <a:prstGeom prst="rect">
            <a:avLst/>
          </a:prstGeom>
          <a:ln w="12700" cap="flat" cmpd="sng" algn="ctr">
            <a:solidFill>
              <a:schemeClr val="accent2"/>
            </a:solidFill>
            <a:prstDash val="solid"/>
            <a:miter lim="800000"/>
          </a:ln>
        </p:spPr>
        <p:style>
          <a:lnRef idx="2">
            <a:schemeClr val="accent2"/>
          </a:lnRef>
          <a:fillRef idx="1">
            <a:schemeClr val="lt1"/>
          </a:fillRef>
          <a:effectRef idx="0">
            <a:schemeClr val="accent2"/>
          </a:effectRef>
          <a:fontRef idx="minor">
            <a:schemeClr val="dk1"/>
          </a:fontRef>
        </p:style>
        <p:txBody>
          <a:bodyPr vert="horz" wrap="square" lIns="108000" tIns="34290" rIns="108000" bIns="34290" numCol="1" anchor="t" anchorCtr="0" compatLnSpc="1">
            <a:spAutoFit/>
          </a:bodyPr>
          <a:lstStyle/>
          <a:p>
            <a:pPr>
              <a:lnSpc>
                <a:spcPct val="150000"/>
              </a:lnSpc>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a:t>
            </a:r>
            <a:r>
              <a:rPr lang="zh-CN" altLang="zh-CN" sz="1200" b="1" dirty="0">
                <a:latin typeface="微软雅黑" panose="020B0503020204020204" pitchFamily="34" charset="-122"/>
                <a:ea typeface="微软雅黑" panose="020B0503020204020204" pitchFamily="34" charset="-122"/>
              </a:rPr>
              <a:t>授予日</a:t>
            </a:r>
            <a:r>
              <a:rPr lang="zh-CN" altLang="en-US" sz="1200" b="1" dirty="0">
                <a:latin typeface="微软雅黑" panose="020B0503020204020204" pitchFamily="34" charset="-122"/>
                <a:ea typeface="微软雅黑" panose="020B0503020204020204" pitchFamily="34" charset="-122"/>
              </a:rPr>
              <a:t>：</a:t>
            </a:r>
            <a:r>
              <a:rPr lang="zh-CN" altLang="zh-CN" sz="1200" b="1" dirty="0">
                <a:latin typeface="微软雅黑" panose="020B0503020204020204" pitchFamily="34" charset="-122"/>
                <a:ea typeface="微软雅黑" panose="020B0503020204020204" pitchFamily="34" charset="-122"/>
              </a:rPr>
              <a:t> </a:t>
            </a:r>
          </a:p>
          <a:p>
            <a:pPr>
              <a:lnSpc>
                <a:spcPct val="150000"/>
              </a:lnSpc>
            </a:pPr>
            <a:r>
              <a:rPr lang="en-US" altLang="zh-CN" sz="1200" dirty="0">
                <a:latin typeface="微软雅黑" panose="020B0503020204020204" pitchFamily="34" charset="-122"/>
                <a:ea typeface="微软雅黑" panose="020B0503020204020204" pitchFamily="34" charset="-122"/>
                <a:sym typeface="+mn-ea"/>
              </a:rPr>
              <a:t> </a:t>
            </a:r>
            <a:r>
              <a:rPr lang="zh-CN" altLang="zh-CN" sz="1200" dirty="0">
                <a:latin typeface="微软雅黑" panose="020B0503020204020204" pitchFamily="34" charset="-122"/>
                <a:ea typeface="微软雅黑" panose="020B0503020204020204" pitchFamily="34" charset="-122"/>
                <a:sym typeface="+mn-ea"/>
              </a:rPr>
              <a:t>由于授权日现金股票增值权尚不能行权，因此不需要进行相关会计处理。</a:t>
            </a:r>
            <a:endParaRPr lang="zh-CN" altLang="zh-CN" sz="1200" dirty="0">
              <a:latin typeface="微软雅黑" panose="020B0503020204020204" pitchFamily="34" charset="-122"/>
              <a:ea typeface="微软雅黑" panose="020B0503020204020204" pitchFamily="34" charset="-122"/>
            </a:endParaRPr>
          </a:p>
          <a:p>
            <a:pPr>
              <a:lnSpc>
                <a:spcPct val="150000"/>
              </a:lnSpc>
            </a:pPr>
            <a:r>
              <a:rPr lang="zh-CN" altLang="zh-CN" sz="1200" b="1" dirty="0">
                <a:latin typeface="微软雅黑" panose="020B0503020204020204" pitchFamily="34" charset="-122"/>
                <a:ea typeface="微软雅黑" panose="020B0503020204020204" pitchFamily="34" charset="-122"/>
                <a:sym typeface="+mn-ea"/>
              </a:rPr>
              <a:t>（</a:t>
            </a:r>
            <a:r>
              <a:rPr lang="en-US" altLang="zh-CN" sz="1200" b="1" dirty="0">
                <a:latin typeface="微软雅黑" panose="020B0503020204020204" pitchFamily="34" charset="-122"/>
                <a:ea typeface="微软雅黑" panose="020B0503020204020204" pitchFamily="34" charset="-122"/>
                <a:sym typeface="+mn-ea"/>
              </a:rPr>
              <a:t>2</a:t>
            </a:r>
            <a:r>
              <a:rPr lang="zh-CN" altLang="zh-CN" sz="1200" b="1" dirty="0">
                <a:latin typeface="微软雅黑" panose="020B0503020204020204" pitchFamily="34" charset="-122"/>
                <a:ea typeface="微软雅黑" panose="020B0503020204020204" pitchFamily="34" charset="-122"/>
                <a:sym typeface="+mn-ea"/>
              </a:rPr>
              <a:t>）等待期会计处理：</a:t>
            </a:r>
            <a:endParaRPr lang="zh-CN" altLang="zh-CN" sz="1200" b="1" dirty="0">
              <a:latin typeface="微软雅黑" panose="020B0503020204020204" pitchFamily="34" charset="-122"/>
              <a:ea typeface="微软雅黑" panose="020B0503020204020204" pitchFamily="34" charset="-122"/>
            </a:endParaRPr>
          </a:p>
          <a:p>
            <a:pPr>
              <a:lnSpc>
                <a:spcPct val="150000"/>
              </a:lnSpc>
            </a:pPr>
            <a:r>
              <a:rPr lang="zh-CN" altLang="zh-CN" sz="1200" dirty="0">
                <a:latin typeface="微软雅黑" panose="020B0503020204020204" pitchFamily="34" charset="-122"/>
                <a:ea typeface="微软雅黑" panose="020B0503020204020204" pitchFamily="34" charset="-122"/>
              </a:rPr>
              <a:t>根据会计准则规定，在解锁日前的每个资产负债表日，按照资产负债表日公允价值和股票增值权各期的解锁比例将取得职工提供的服务计入成本费用和应付职工薪酬。 </a:t>
            </a:r>
          </a:p>
          <a:p>
            <a:pPr>
              <a:lnSpc>
                <a:spcPct val="150000"/>
              </a:lnSpc>
            </a:pPr>
            <a:r>
              <a:rPr lang="zh-CN" altLang="zh-CN" sz="1200" b="1" dirty="0">
                <a:latin typeface="微软雅黑" panose="020B0503020204020204" pitchFamily="34" charset="-122"/>
                <a:ea typeface="微软雅黑" panose="020B0503020204020204" pitchFamily="34" charset="-122"/>
                <a:sym typeface="+mn-ea"/>
              </a:rPr>
              <a:t>（</a:t>
            </a:r>
            <a:r>
              <a:rPr lang="en-US" altLang="zh-CN" sz="1200" b="1" dirty="0">
                <a:latin typeface="微软雅黑" panose="020B0503020204020204" pitchFamily="34" charset="-122"/>
                <a:ea typeface="微软雅黑" panose="020B0503020204020204" pitchFamily="34" charset="-122"/>
                <a:sym typeface="+mn-ea"/>
              </a:rPr>
              <a:t>3</a:t>
            </a:r>
            <a:r>
              <a:rPr lang="zh-CN" altLang="zh-CN" sz="1200" b="1" dirty="0">
                <a:latin typeface="微软雅黑" panose="020B0503020204020204" pitchFamily="34" charset="-122"/>
                <a:ea typeface="微软雅黑" panose="020B0503020204020204" pitchFamily="34" charset="-122"/>
                <a:sym typeface="+mn-ea"/>
              </a:rPr>
              <a:t>）可行权日之后会计处理：</a:t>
            </a:r>
            <a:endParaRPr lang="zh-CN" altLang="zh-CN" sz="1200" b="1" dirty="0">
              <a:latin typeface="微软雅黑" panose="020B0503020204020204" pitchFamily="34" charset="-122"/>
              <a:ea typeface="微软雅黑" panose="020B0503020204020204" pitchFamily="34" charset="-122"/>
            </a:endParaRPr>
          </a:p>
          <a:p>
            <a:pPr>
              <a:lnSpc>
                <a:spcPct val="150000"/>
              </a:lnSpc>
            </a:pPr>
            <a:r>
              <a:rPr lang="zh-CN" altLang="zh-CN" sz="1200" dirty="0">
                <a:latin typeface="微软雅黑" panose="020B0503020204020204" pitchFamily="34" charset="-122"/>
                <a:ea typeface="微软雅黑" panose="020B0503020204020204" pitchFamily="34" charset="-122"/>
              </a:rPr>
              <a:t>企业在可行权日之后不再确认成本费用，</a:t>
            </a:r>
            <a:r>
              <a:rPr lang="zh-CN" altLang="zh-CN" sz="1200" dirty="0">
                <a:latin typeface="微软雅黑" panose="020B0503020204020204" pitchFamily="34" charset="-122"/>
                <a:ea typeface="微软雅黑" panose="020B0503020204020204" pitchFamily="34" charset="-122"/>
                <a:sym typeface="+mn-ea"/>
              </a:rPr>
              <a:t>按照资产负债表日公允价值为基础计量，</a:t>
            </a:r>
            <a:r>
              <a:rPr lang="zh-CN" altLang="zh-CN" sz="1200" dirty="0">
                <a:latin typeface="微软雅黑" panose="020B0503020204020204" pitchFamily="34" charset="-122"/>
                <a:ea typeface="微软雅黑" panose="020B0503020204020204" pitchFamily="34" charset="-122"/>
              </a:rPr>
              <a:t>公允价值的变动应当计入当期损益（公允价值变动损益）。</a:t>
            </a:r>
          </a:p>
          <a:p>
            <a:pPr>
              <a:lnSpc>
                <a:spcPct val="150000"/>
              </a:lnSpc>
            </a:pPr>
            <a:r>
              <a:rPr lang="zh-CN" altLang="zh-CN" sz="1200" b="1" dirty="0">
                <a:latin typeface="微软雅黑" panose="020B0503020204020204" pitchFamily="34" charset="-122"/>
                <a:ea typeface="微软雅黑" panose="020B0503020204020204" pitchFamily="34" charset="-122"/>
                <a:sym typeface="+mn-ea"/>
              </a:rPr>
              <a:t>（</a:t>
            </a:r>
            <a:r>
              <a:rPr lang="en-US" altLang="zh-CN" sz="1200" b="1" dirty="0">
                <a:latin typeface="微软雅黑" panose="020B0503020204020204" pitchFamily="34" charset="-122"/>
                <a:ea typeface="微软雅黑" panose="020B0503020204020204" pitchFamily="34" charset="-122"/>
                <a:sym typeface="+mn-ea"/>
              </a:rPr>
              <a:t>4</a:t>
            </a:r>
            <a:r>
              <a:rPr lang="zh-CN" altLang="zh-CN" sz="1200" b="1" dirty="0">
                <a:latin typeface="微软雅黑" panose="020B0503020204020204" pitchFamily="34" charset="-122"/>
                <a:ea typeface="微软雅黑" panose="020B0503020204020204" pitchFamily="34" charset="-122"/>
                <a:sym typeface="+mn-ea"/>
              </a:rPr>
              <a:t>）行权日会计处理：</a:t>
            </a:r>
            <a:endParaRPr lang="en-US" altLang="zh-CN" sz="1200" b="1" dirty="0">
              <a:latin typeface="微软雅黑" panose="020B0503020204020204" pitchFamily="34" charset="-122"/>
              <a:ea typeface="微软雅黑" panose="020B0503020204020204" pitchFamily="34" charset="-122"/>
            </a:endParaRPr>
          </a:p>
          <a:p>
            <a:pPr>
              <a:lnSpc>
                <a:spcPct val="150000"/>
              </a:lnSpc>
            </a:pPr>
            <a:r>
              <a:rPr lang="en-US" altLang="zh-CN" sz="1200" dirty="0">
                <a:latin typeface="微软雅黑" panose="020B0503020204020204" pitchFamily="34" charset="-122"/>
                <a:ea typeface="微软雅黑" panose="020B0503020204020204" pitchFamily="34" charset="-122"/>
                <a:sym typeface="+mn-ea"/>
              </a:rPr>
              <a:t>    </a:t>
            </a:r>
            <a:r>
              <a:rPr lang="zh-CN" altLang="zh-CN" sz="1200" dirty="0">
                <a:latin typeface="微软雅黑" panose="020B0503020204020204" pitchFamily="34" charset="-122"/>
                <a:ea typeface="微软雅黑" panose="020B0503020204020204" pitchFamily="34" charset="-122"/>
                <a:sym typeface="+mn-ea"/>
              </a:rPr>
              <a:t>根据行权情况，按等待期内确认的</a:t>
            </a:r>
            <a:r>
              <a:rPr lang="en-US" altLang="zh-CN"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应付职工薪酬</a:t>
            </a:r>
            <a:r>
              <a:rPr lang="en-US" altLang="zh-CN"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进行支付</a:t>
            </a:r>
            <a:r>
              <a:rPr lang="zh-CN" altLang="zh-CN" sz="1200" dirty="0">
                <a:latin typeface="微软雅黑" panose="020B0503020204020204" pitchFamily="34" charset="-122"/>
                <a:ea typeface="微软雅黑" panose="020B0503020204020204" pitchFamily="34" charset="-122"/>
                <a:sym typeface="+mn-ea"/>
              </a:rPr>
              <a:t>。 </a:t>
            </a:r>
            <a:endParaRPr lang="zh-CN" altLang="zh-CN" sz="1200" dirty="0">
              <a:latin typeface="微软雅黑" panose="020B0503020204020204" pitchFamily="34" charset="-122"/>
              <a:ea typeface="微软雅黑" panose="020B0503020204020204" pitchFamily="34" charset="-122"/>
            </a:endParaRPr>
          </a:p>
        </p:txBody>
      </p:sp>
      <p:sp>
        <p:nvSpPr>
          <p:cNvPr id="5"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3.1  </a:t>
            </a:r>
            <a:r>
              <a:rPr lang="zh-CN" altLang="en-US" b="1" dirty="0">
                <a:solidFill>
                  <a:srgbClr val="A32122"/>
                </a:solidFill>
              </a:rPr>
              <a:t>股权激励的会计处理</a:t>
            </a:r>
            <a:r>
              <a:rPr lang="en-US" altLang="zh-CN" b="1" dirty="0">
                <a:solidFill>
                  <a:srgbClr val="A32122"/>
                </a:solidFill>
              </a:rPr>
              <a:t>—</a:t>
            </a:r>
            <a:r>
              <a:rPr lang="zh-CN" altLang="en-US" b="1" dirty="0">
                <a:solidFill>
                  <a:srgbClr val="A32122"/>
                </a:solidFill>
                <a:sym typeface="+mn-ea"/>
              </a:rPr>
              <a:t>股票增值权</a:t>
            </a:r>
            <a:endParaRPr lang="zh-CN" altLang="en-US" sz="1800" b="1" dirty="0">
              <a:solidFill>
                <a:srgbClr val="A32122"/>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3.1  </a:t>
            </a:r>
            <a:r>
              <a:rPr lang="zh-CN" altLang="en-US" b="1" dirty="0">
                <a:solidFill>
                  <a:srgbClr val="A32122"/>
                </a:solidFill>
              </a:rPr>
              <a:t>股权激励的会计处理</a:t>
            </a:r>
            <a:r>
              <a:rPr lang="en-US" altLang="zh-CN" b="1" dirty="0">
                <a:solidFill>
                  <a:srgbClr val="A32122"/>
                </a:solidFill>
              </a:rPr>
              <a:t>—</a:t>
            </a:r>
            <a:r>
              <a:rPr lang="zh-CN" altLang="en-US" b="1" dirty="0">
                <a:solidFill>
                  <a:srgbClr val="A32122"/>
                </a:solidFill>
                <a:sym typeface="+mn-ea"/>
              </a:rPr>
              <a:t>股票增值权</a:t>
            </a:r>
            <a:endParaRPr lang="zh-CN" altLang="en-US" sz="1800" b="1" dirty="0">
              <a:solidFill>
                <a:srgbClr val="A32122"/>
              </a:solidFill>
            </a:endParaRPr>
          </a:p>
        </p:txBody>
      </p:sp>
      <p:sp>
        <p:nvSpPr>
          <p:cNvPr id="4" name="Rectangle 21"/>
          <p:cNvSpPr txBox="1">
            <a:spLocks noChangeArrowheads="1"/>
          </p:cNvSpPr>
          <p:nvPr/>
        </p:nvSpPr>
        <p:spPr bwMode="auto">
          <a:xfrm>
            <a:off x="642620" y="883920"/>
            <a:ext cx="7858760" cy="3947234"/>
          </a:xfrm>
          <a:prstGeom prst="rect">
            <a:avLst/>
          </a:prstGeom>
          <a:ln w="12700" cap="flat" cmpd="sng" algn="ctr">
            <a:solidFill>
              <a:schemeClr val="accent2"/>
            </a:solidFill>
            <a:prstDash val="solid"/>
            <a:miter lim="800000"/>
          </a:ln>
        </p:spPr>
        <p:style>
          <a:lnRef idx="2">
            <a:schemeClr val="accent2"/>
          </a:lnRef>
          <a:fillRef idx="1">
            <a:schemeClr val="lt1"/>
          </a:fillRef>
          <a:effectRef idx="0">
            <a:schemeClr val="accent2"/>
          </a:effectRef>
          <a:fontRef idx="minor">
            <a:schemeClr val="dk1"/>
          </a:fontRef>
        </p:style>
        <p:txBody>
          <a:bodyPr vert="horz" wrap="square" lIns="108000" tIns="34290" rIns="108000" bIns="34290" numCol="1" anchor="t" anchorCtr="0" compatLnSpc="1">
            <a:spAutoFit/>
          </a:bodyPr>
          <a:lstStyle/>
          <a:p>
            <a:pPr>
              <a:lnSpc>
                <a:spcPct val="150000"/>
              </a:lnSpc>
            </a:pPr>
            <a:r>
              <a:rPr lang="zh-CN" altLang="zh-CN" sz="1200" b="1" dirty="0">
                <a:latin typeface="微软雅黑" panose="020B0503020204020204" pitchFamily="34" charset="-122"/>
                <a:ea typeface="微软雅黑" panose="020B0503020204020204" pitchFamily="34" charset="-122"/>
              </a:rPr>
              <a:t>案例</a:t>
            </a:r>
            <a:r>
              <a:rPr lang="en-US" altLang="zh-CN" sz="1200" b="1" dirty="0">
                <a:latin typeface="微软雅黑" panose="020B0503020204020204" pitchFamily="34" charset="-122"/>
                <a:ea typeface="微软雅黑" panose="020B0503020204020204" pitchFamily="34" charset="-122"/>
              </a:rPr>
              <a:t>3</a:t>
            </a:r>
            <a:endParaRPr lang="zh-CN" altLang="en-US" sz="1200" dirty="0">
              <a:latin typeface="微软雅黑" panose="020B0503020204020204" pitchFamily="34" charset="-122"/>
              <a:ea typeface="微软雅黑" panose="020B0503020204020204" pitchFamily="34" charset="-122"/>
            </a:endParaRPr>
          </a:p>
          <a:p>
            <a:pPr>
              <a:lnSpc>
                <a:spcPct val="150000"/>
              </a:lnSpc>
            </a:pPr>
            <a:r>
              <a:rPr sz="1200" dirty="0" err="1">
                <a:latin typeface="微软雅黑" panose="020B0503020204020204" pitchFamily="34" charset="-122"/>
                <a:ea typeface="微软雅黑" panose="020B0503020204020204" pitchFamily="34" charset="-122"/>
              </a:rPr>
              <a:t>甲公司有关现金结算的股份支付资料如下</a:t>
            </a:r>
            <a:r>
              <a:rPr sz="1200" dirty="0" smtClean="0">
                <a:latin typeface="微软雅黑" panose="020B0503020204020204" pitchFamily="34" charset="-122"/>
                <a:ea typeface="微软雅黑" panose="020B0503020204020204" pitchFamily="34" charset="-122"/>
              </a:rPr>
              <a:t>：</a:t>
            </a:r>
            <a:endParaRPr lang="en-US" sz="1200" dirty="0" smtClean="0">
              <a:latin typeface="微软雅黑" panose="020B0503020204020204" pitchFamily="34" charset="-122"/>
              <a:ea typeface="微软雅黑" panose="020B0503020204020204" pitchFamily="34" charset="-122"/>
            </a:endParaRPr>
          </a:p>
          <a:p>
            <a:pPr>
              <a:lnSpc>
                <a:spcPct val="150000"/>
              </a:lnSpc>
            </a:pPr>
            <a:r>
              <a:rPr sz="1200" dirty="0" smtClean="0">
                <a:latin typeface="微软雅黑" panose="020B0503020204020204" pitchFamily="34" charset="-122"/>
                <a:ea typeface="微软雅黑" panose="020B0503020204020204" pitchFamily="34" charset="-122"/>
              </a:rPr>
              <a:t>（</a:t>
            </a:r>
            <a:r>
              <a:rPr sz="1200" dirty="0">
                <a:latin typeface="微软雅黑" panose="020B0503020204020204" pitchFamily="34" charset="-122"/>
                <a:ea typeface="微软雅黑" panose="020B0503020204020204" pitchFamily="34" charset="-122"/>
              </a:rPr>
              <a:t>1）2013年1月1日，甲公司为其120名销售人员每人授予10万份现金股票增值权，这些人员从2013年1月1日起必须在该公司连续服务3年，同时三年的销售数量分别达到1000万台、1200万台、1500万台，即可自2015年12月31日起根据甲公司股价的增长幅度获得现金，该增值权应在2017年12月31日之前行使完毕</a:t>
            </a:r>
            <a:r>
              <a:rPr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各期实际情况及相关会计处理如下。</a:t>
            </a:r>
            <a:endParaRPr sz="1200" dirty="0">
              <a:latin typeface="微软雅黑" panose="020B0503020204020204" pitchFamily="34" charset="-122"/>
              <a:ea typeface="微软雅黑" panose="020B0503020204020204" pitchFamily="34" charset="-122"/>
            </a:endParaRPr>
          </a:p>
          <a:p>
            <a:pPr>
              <a:lnSpc>
                <a:spcPct val="150000"/>
              </a:lnSpc>
            </a:pPr>
            <a:r>
              <a:rPr lang="zh-CN" altLang="zh-CN" sz="1200" b="1" dirty="0">
                <a:latin typeface="微软雅黑" panose="020B0503020204020204" pitchFamily="34" charset="-122"/>
                <a:ea typeface="微软雅黑" panose="020B0503020204020204" pitchFamily="34" charset="-122"/>
                <a:sym typeface="+mn-ea"/>
              </a:rPr>
              <a:t>会计处理：</a:t>
            </a:r>
            <a:endParaRPr lang="zh-CN" altLang="zh-CN" sz="1200" dirty="0">
              <a:latin typeface="微软雅黑" panose="020B0503020204020204" pitchFamily="34" charset="-122"/>
              <a:ea typeface="微软雅黑" panose="020B0503020204020204" pitchFamily="34" charset="-122"/>
              <a:sym typeface="+mn-ea"/>
            </a:endParaRPr>
          </a:p>
          <a:p>
            <a:pPr>
              <a:lnSpc>
                <a:spcPct val="150000"/>
              </a:lnSpc>
            </a:pPr>
            <a:r>
              <a:rPr lang="zh-CN" altLang="zh-CN" sz="1200" dirty="0">
                <a:latin typeface="微软雅黑" panose="020B0503020204020204" pitchFamily="34" charset="-122"/>
                <a:ea typeface="微软雅黑" panose="020B0503020204020204" pitchFamily="34" charset="-122"/>
                <a:sym typeface="+mn-ea"/>
              </a:rPr>
              <a:t>（</a:t>
            </a:r>
            <a:r>
              <a:rPr lang="en-US" altLang="zh-CN" sz="1200" dirty="0">
                <a:latin typeface="微软雅黑" panose="020B0503020204020204" pitchFamily="34" charset="-122"/>
                <a:ea typeface="微软雅黑" panose="020B0503020204020204" pitchFamily="34" charset="-122"/>
                <a:sym typeface="+mn-ea"/>
              </a:rPr>
              <a:t>1</a:t>
            </a:r>
            <a:r>
              <a:rPr lang="zh-CN" altLang="en-US" sz="1200" dirty="0">
                <a:latin typeface="微软雅黑" panose="020B0503020204020204" pitchFamily="34" charset="-122"/>
                <a:ea typeface="微软雅黑" panose="020B0503020204020204" pitchFamily="34" charset="-122"/>
                <a:sym typeface="+mn-ea"/>
              </a:rPr>
              <a:t>）可行权条件：连续服务3年为服务期限条件，三年的销售数量为非市场业绩条件。</a:t>
            </a:r>
          </a:p>
          <a:p>
            <a:pPr>
              <a:lnSpc>
                <a:spcPct val="150000"/>
              </a:lnSpc>
            </a:pPr>
            <a:r>
              <a:rPr lang="zh-CN" altLang="zh-CN" sz="1200" dirty="0">
                <a:latin typeface="微软雅黑" panose="020B0503020204020204" pitchFamily="34" charset="-122"/>
                <a:ea typeface="微软雅黑" panose="020B0503020204020204" pitchFamily="34" charset="-122"/>
                <a:sym typeface="+mn-ea"/>
              </a:rPr>
              <a:t>　　2013年1月1日：授予日不进行处理。 </a:t>
            </a:r>
          </a:p>
          <a:p>
            <a:pPr>
              <a:lnSpc>
                <a:spcPct val="150000"/>
              </a:lnSpc>
            </a:pPr>
            <a:r>
              <a:rPr lang="zh-CN" altLang="zh-CN" sz="1200" dirty="0">
                <a:latin typeface="微软雅黑" panose="020B0503020204020204" pitchFamily="34" charset="-122"/>
                <a:ea typeface="微软雅黑" panose="020B0503020204020204" pitchFamily="34" charset="-122"/>
                <a:sym typeface="+mn-ea"/>
              </a:rPr>
              <a:t>（2）2013年12月31日每份现金股票增值权的公允价值为12元。本年有20名管理人员离开甲公司，甲公司估计还将有15名管理人员离开。2013年实际销售数量为1 050万</a:t>
            </a:r>
            <a:r>
              <a:rPr lang="zh-CN" altLang="zh-CN" sz="1200" dirty="0" smtClean="0">
                <a:latin typeface="微软雅黑" panose="020B0503020204020204" pitchFamily="34" charset="-122"/>
                <a:ea typeface="微软雅黑" panose="020B0503020204020204" pitchFamily="34" charset="-122"/>
                <a:sym typeface="+mn-ea"/>
              </a:rPr>
              <a:t>台。</a:t>
            </a:r>
            <a:endParaRPr lang="zh-CN" altLang="zh-CN" sz="1200" dirty="0">
              <a:latin typeface="微软雅黑" panose="020B0503020204020204" pitchFamily="34" charset="-122"/>
              <a:ea typeface="微软雅黑" panose="020B0503020204020204" pitchFamily="34" charset="-122"/>
              <a:sym typeface="+mn-ea"/>
            </a:endParaRPr>
          </a:p>
          <a:p>
            <a:pPr>
              <a:lnSpc>
                <a:spcPct val="150000"/>
              </a:lnSpc>
            </a:pPr>
            <a:r>
              <a:rPr lang="zh-CN" altLang="zh-CN" sz="1200" dirty="0" smtClean="0">
                <a:latin typeface="微软雅黑" panose="020B0503020204020204" pitchFamily="34" charset="-122"/>
                <a:ea typeface="微软雅黑" panose="020B0503020204020204" pitchFamily="34" charset="-122"/>
                <a:sym typeface="+mn-ea"/>
              </a:rPr>
              <a:t>“</a:t>
            </a:r>
            <a:r>
              <a:rPr lang="zh-CN" altLang="zh-CN" sz="1200" dirty="0">
                <a:latin typeface="微软雅黑" panose="020B0503020204020204" pitchFamily="34" charset="-122"/>
                <a:ea typeface="微软雅黑" panose="020B0503020204020204" pitchFamily="34" charset="-122"/>
                <a:sym typeface="+mn-ea"/>
              </a:rPr>
              <a:t>应付职工薪酬” 科目发生额＝（120－20－15）×10×</a:t>
            </a:r>
            <a:r>
              <a:rPr lang="zh-CN" altLang="zh-CN" sz="1200" b="1" dirty="0">
                <a:latin typeface="微软雅黑" panose="020B0503020204020204" pitchFamily="34" charset="-122"/>
                <a:ea typeface="微软雅黑" panose="020B0503020204020204" pitchFamily="34" charset="-122"/>
                <a:sym typeface="+mn-ea"/>
              </a:rPr>
              <a:t>12</a:t>
            </a:r>
            <a:r>
              <a:rPr lang="zh-CN" altLang="zh-CN" sz="1200" dirty="0">
                <a:latin typeface="微软雅黑" panose="020B0503020204020204" pitchFamily="34" charset="-122"/>
                <a:ea typeface="微软雅黑" panose="020B0503020204020204" pitchFamily="34" charset="-122"/>
                <a:sym typeface="+mn-ea"/>
              </a:rPr>
              <a:t>×1/3＝3 400（万元）</a:t>
            </a:r>
          </a:p>
          <a:p>
            <a:pPr>
              <a:lnSpc>
                <a:spcPct val="150000"/>
              </a:lnSpc>
            </a:pPr>
            <a:r>
              <a:rPr lang="zh-CN" altLang="zh-CN" sz="1200" dirty="0" smtClean="0">
                <a:latin typeface="微软雅黑" panose="020B0503020204020204" pitchFamily="34" charset="-122"/>
                <a:ea typeface="微软雅黑" panose="020B0503020204020204" pitchFamily="34" charset="-122"/>
                <a:sym typeface="+mn-ea"/>
              </a:rPr>
              <a:t>借</a:t>
            </a:r>
            <a:r>
              <a:rPr lang="zh-CN" altLang="zh-CN" sz="1200" dirty="0">
                <a:latin typeface="微软雅黑" panose="020B0503020204020204" pitchFamily="34" charset="-122"/>
                <a:ea typeface="微软雅黑" panose="020B0503020204020204" pitchFamily="34" charset="-122"/>
                <a:sym typeface="+mn-ea"/>
              </a:rPr>
              <a:t>：销售费用　　　　　　　3 400</a:t>
            </a:r>
          </a:p>
          <a:p>
            <a:pPr>
              <a:lnSpc>
                <a:spcPct val="150000"/>
              </a:lnSpc>
            </a:pPr>
            <a:r>
              <a:rPr lang="zh-CN" altLang="zh-CN" sz="1200" dirty="0">
                <a:latin typeface="微软雅黑" panose="020B0503020204020204" pitchFamily="34" charset="-122"/>
                <a:ea typeface="微软雅黑" panose="020B0503020204020204" pitchFamily="34" charset="-122"/>
                <a:sym typeface="+mn-ea"/>
              </a:rPr>
              <a:t>　　</a:t>
            </a:r>
            <a:r>
              <a:rPr lang="zh-CN" altLang="zh-CN" sz="1200" dirty="0" smtClean="0">
                <a:latin typeface="微软雅黑" panose="020B0503020204020204" pitchFamily="34" charset="-122"/>
                <a:ea typeface="微软雅黑" panose="020B0503020204020204" pitchFamily="34" charset="-122"/>
                <a:sym typeface="+mn-ea"/>
              </a:rPr>
              <a:t>贷</a:t>
            </a:r>
            <a:r>
              <a:rPr lang="zh-CN" altLang="zh-CN" sz="1200" dirty="0">
                <a:latin typeface="微软雅黑" panose="020B0503020204020204" pitchFamily="34" charset="-122"/>
                <a:ea typeface="微软雅黑" panose="020B0503020204020204" pitchFamily="34" charset="-122"/>
                <a:sym typeface="+mn-ea"/>
              </a:rPr>
              <a:t>：应付职工薪酬　　　　　3 </a:t>
            </a:r>
            <a:r>
              <a:rPr lang="zh-CN" altLang="zh-CN" sz="1200" dirty="0" smtClean="0">
                <a:latin typeface="微软雅黑" panose="020B0503020204020204" pitchFamily="34" charset="-122"/>
                <a:ea typeface="微软雅黑" panose="020B0503020204020204" pitchFamily="34" charset="-122"/>
                <a:sym typeface="+mn-ea"/>
              </a:rPr>
              <a:t>400</a:t>
            </a:r>
            <a:endParaRPr lang="zh-CN" altLang="zh-CN" sz="1200" dirty="0">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3.1  </a:t>
            </a:r>
            <a:r>
              <a:rPr lang="zh-CN" altLang="en-US" b="1" dirty="0">
                <a:solidFill>
                  <a:srgbClr val="A32122"/>
                </a:solidFill>
              </a:rPr>
              <a:t>股权激励的会计处理</a:t>
            </a:r>
            <a:r>
              <a:rPr lang="en-US" altLang="zh-CN" b="1" dirty="0">
                <a:solidFill>
                  <a:srgbClr val="A32122"/>
                </a:solidFill>
              </a:rPr>
              <a:t>—</a:t>
            </a:r>
            <a:r>
              <a:rPr lang="zh-CN" altLang="en-US" b="1" dirty="0">
                <a:solidFill>
                  <a:srgbClr val="A32122"/>
                </a:solidFill>
                <a:sym typeface="+mn-ea"/>
              </a:rPr>
              <a:t>股票增值权</a:t>
            </a:r>
            <a:endParaRPr lang="zh-CN" altLang="en-US" sz="1800" b="1" dirty="0">
              <a:solidFill>
                <a:srgbClr val="A32122"/>
              </a:solidFill>
            </a:endParaRPr>
          </a:p>
        </p:txBody>
      </p:sp>
      <p:graphicFrame>
        <p:nvGraphicFramePr>
          <p:cNvPr id="6" name="表格 5"/>
          <p:cNvGraphicFramePr/>
          <p:nvPr>
            <p:extLst>
              <p:ext uri="{D42A27DB-BD31-4B8C-83A1-F6EECF244321}">
                <p14:modId xmlns:p14="http://schemas.microsoft.com/office/powerpoint/2010/main" xmlns="" val="951260020"/>
              </p:ext>
            </p:extLst>
          </p:nvPr>
        </p:nvGraphicFramePr>
        <p:xfrm>
          <a:off x="792480" y="713740"/>
          <a:ext cx="7682230" cy="4149725"/>
        </p:xfrm>
        <a:graphic>
          <a:graphicData uri="http://schemas.openxmlformats.org/drawingml/2006/table">
            <a:tbl>
              <a:tblPr firstRow="1" bandRow="1">
                <a:tableStyleId>{5940675A-B579-460E-94D1-54222C63F5DA}</a:tableStyleId>
              </a:tblPr>
              <a:tblGrid>
                <a:gridCol w="3841115"/>
                <a:gridCol w="3841115"/>
              </a:tblGrid>
              <a:tr h="309245">
                <a:tc gridSpan="2">
                  <a:txBody>
                    <a:bodyPr/>
                    <a:lstStyle/>
                    <a:p>
                      <a:pPr indent="0">
                        <a:buNone/>
                      </a:pPr>
                      <a:r>
                        <a:rPr lang="zh-CN" altLang="en-US" sz="12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会计处理：</a:t>
                      </a: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450">
                <a:tc>
                  <a:txBody>
                    <a:bodyPr/>
                    <a:lstStyle/>
                    <a:p>
                      <a:pPr>
                        <a:lnSpc>
                          <a:spcPct val="150000"/>
                        </a:lnSpc>
                      </a:pPr>
                      <a:r>
                        <a:rPr sz="1200" dirty="0">
                          <a:latin typeface="微软雅黑" panose="020B0503020204020204" pitchFamily="34" charset="-122"/>
                          <a:ea typeface="微软雅黑" panose="020B0503020204020204" pitchFamily="34" charset="-122"/>
                          <a:sym typeface="+mn-ea"/>
                        </a:rPr>
                        <a:t>（3）2014年12月31日每份现金股票增值权的公允价值为15元。本年有又有10名管理人员离开公司，公司估计还将有8名管理人员离开。2014年实际销售数量为1 300万台。</a:t>
                      </a:r>
                    </a:p>
                    <a:p>
                      <a:pPr>
                        <a:lnSpc>
                          <a:spcPct val="150000"/>
                        </a:lnSpc>
                      </a:pPr>
                      <a:r>
                        <a:rPr sz="1200" dirty="0" smtClean="0">
                          <a:latin typeface="微软雅黑" panose="020B0503020204020204" pitchFamily="34" charset="-122"/>
                          <a:ea typeface="微软雅黑" panose="020B0503020204020204" pitchFamily="34" charset="-122"/>
                          <a:sym typeface="+mn-ea"/>
                        </a:rPr>
                        <a:t>“</a:t>
                      </a:r>
                      <a:r>
                        <a:rPr sz="1200" dirty="0">
                          <a:latin typeface="微软雅黑" panose="020B0503020204020204" pitchFamily="34" charset="-122"/>
                          <a:ea typeface="微软雅黑" panose="020B0503020204020204" pitchFamily="34" charset="-122"/>
                          <a:sym typeface="+mn-ea"/>
                        </a:rPr>
                        <a:t>应付职工薪酬”科目余额＝（120－20－10－8）×10×</a:t>
                      </a:r>
                      <a:r>
                        <a:rPr sz="1200" b="1" dirty="0">
                          <a:latin typeface="微软雅黑" panose="020B0503020204020204" pitchFamily="34" charset="-122"/>
                          <a:ea typeface="微软雅黑" panose="020B0503020204020204" pitchFamily="34" charset="-122"/>
                          <a:sym typeface="+mn-ea"/>
                        </a:rPr>
                        <a:t>15</a:t>
                      </a:r>
                      <a:r>
                        <a:rPr sz="1200" dirty="0">
                          <a:latin typeface="微软雅黑" panose="020B0503020204020204" pitchFamily="34" charset="-122"/>
                          <a:ea typeface="微软雅黑" panose="020B0503020204020204" pitchFamily="34" charset="-122"/>
                          <a:sym typeface="+mn-ea"/>
                        </a:rPr>
                        <a:t>×2/3＝8 200（万元）</a:t>
                      </a:r>
                    </a:p>
                    <a:p>
                      <a:pPr>
                        <a:lnSpc>
                          <a:spcPct val="150000"/>
                        </a:lnSpc>
                      </a:pPr>
                      <a:r>
                        <a:rPr sz="1200" dirty="0" smtClean="0">
                          <a:latin typeface="微软雅黑" panose="020B0503020204020204" pitchFamily="34" charset="-122"/>
                          <a:ea typeface="微软雅黑" panose="020B0503020204020204" pitchFamily="34" charset="-122"/>
                          <a:sym typeface="+mn-ea"/>
                        </a:rPr>
                        <a:t>“</a:t>
                      </a:r>
                      <a:r>
                        <a:rPr sz="1200" dirty="0">
                          <a:latin typeface="微软雅黑" panose="020B0503020204020204" pitchFamily="34" charset="-122"/>
                          <a:ea typeface="微软雅黑" panose="020B0503020204020204" pitchFamily="34" charset="-122"/>
                          <a:sym typeface="+mn-ea"/>
                        </a:rPr>
                        <a:t>应付职工薪酬”科目发生额＝8 200－3 400＝4 800（万元）</a:t>
                      </a:r>
                    </a:p>
                    <a:p>
                      <a:pPr>
                        <a:lnSpc>
                          <a:spcPct val="150000"/>
                        </a:lnSpc>
                      </a:pPr>
                      <a:r>
                        <a:rPr sz="1200" dirty="0" err="1" smtClean="0">
                          <a:latin typeface="微软雅黑" panose="020B0503020204020204" pitchFamily="34" charset="-122"/>
                          <a:ea typeface="微软雅黑" panose="020B0503020204020204" pitchFamily="34" charset="-122"/>
                          <a:sym typeface="+mn-ea"/>
                        </a:rPr>
                        <a:t>借</a:t>
                      </a:r>
                      <a:r>
                        <a:rPr sz="1200" dirty="0" err="1">
                          <a:latin typeface="微软雅黑" panose="020B0503020204020204" pitchFamily="34" charset="-122"/>
                          <a:ea typeface="微软雅黑" panose="020B0503020204020204" pitchFamily="34" charset="-122"/>
                          <a:sym typeface="+mn-ea"/>
                        </a:rPr>
                        <a:t>：销售费用</a:t>
                      </a:r>
                      <a:r>
                        <a:rPr sz="1200" dirty="0">
                          <a:latin typeface="微软雅黑" panose="020B0503020204020204" pitchFamily="34" charset="-122"/>
                          <a:ea typeface="微软雅黑" panose="020B0503020204020204" pitchFamily="34" charset="-122"/>
                          <a:sym typeface="+mn-ea"/>
                        </a:rPr>
                        <a:t>　　　　　　　　　4 800</a:t>
                      </a:r>
                    </a:p>
                    <a:p>
                      <a:pPr>
                        <a:lnSpc>
                          <a:spcPct val="150000"/>
                        </a:lnSpc>
                      </a:pPr>
                      <a:r>
                        <a:rPr sz="1200" dirty="0">
                          <a:latin typeface="微软雅黑" panose="020B0503020204020204" pitchFamily="34" charset="-122"/>
                          <a:ea typeface="微软雅黑" panose="020B0503020204020204" pitchFamily="34" charset="-122"/>
                          <a:sym typeface="+mn-ea"/>
                        </a:rPr>
                        <a:t>　　</a:t>
                      </a:r>
                      <a:r>
                        <a:rPr sz="1200" dirty="0" err="1" smtClean="0">
                          <a:latin typeface="微软雅黑" panose="020B0503020204020204" pitchFamily="34" charset="-122"/>
                          <a:ea typeface="微软雅黑" panose="020B0503020204020204" pitchFamily="34" charset="-122"/>
                          <a:sym typeface="+mn-ea"/>
                        </a:rPr>
                        <a:t>贷</a:t>
                      </a:r>
                      <a:r>
                        <a:rPr sz="1200" dirty="0" err="1">
                          <a:latin typeface="微软雅黑" panose="020B0503020204020204" pitchFamily="34" charset="-122"/>
                          <a:ea typeface="微软雅黑" panose="020B0503020204020204" pitchFamily="34" charset="-122"/>
                          <a:sym typeface="+mn-ea"/>
                        </a:rPr>
                        <a:t>：应付职工薪酬</a:t>
                      </a:r>
                      <a:r>
                        <a:rPr sz="1200" dirty="0">
                          <a:latin typeface="微软雅黑" panose="020B0503020204020204" pitchFamily="34" charset="-122"/>
                          <a:ea typeface="微软雅黑" panose="020B0503020204020204" pitchFamily="34" charset="-122"/>
                          <a:sym typeface="+mn-ea"/>
                        </a:rPr>
                        <a:t>　　　　　　　4 800</a:t>
                      </a:r>
                      <a:endPar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nSpc>
                          <a:spcPct val="150000"/>
                        </a:lnSpc>
                      </a:pPr>
                      <a:r>
                        <a:rPr sz="1200" dirty="0">
                          <a:latin typeface="微软雅黑" panose="020B0503020204020204" pitchFamily="34" charset="-122"/>
                          <a:ea typeface="微软雅黑" panose="020B0503020204020204" pitchFamily="34" charset="-122"/>
                          <a:sym typeface="+mn-ea"/>
                        </a:rPr>
                        <a:t>（4）2015年12月31日有50人行使股票增值权取得了现金，每份增值权现金支出额为16元。2015年12月31日每份现金股票增值权的公允价值为18元。本年又有3名管理人员离开。2015年实际销售数量为1 550万台。</a:t>
                      </a:r>
                    </a:p>
                    <a:p>
                      <a:pPr>
                        <a:lnSpc>
                          <a:spcPct val="150000"/>
                        </a:lnSpc>
                      </a:pPr>
                      <a:r>
                        <a:rPr sz="1200" dirty="0" smtClean="0">
                          <a:latin typeface="微软雅黑" panose="020B0503020204020204" pitchFamily="34" charset="-122"/>
                          <a:ea typeface="微软雅黑" panose="020B0503020204020204" pitchFamily="34" charset="-122"/>
                          <a:sym typeface="+mn-ea"/>
                        </a:rPr>
                        <a:t>①</a:t>
                      </a:r>
                      <a:r>
                        <a:rPr sz="1200" dirty="0">
                          <a:latin typeface="微软雅黑" panose="020B0503020204020204" pitchFamily="34" charset="-122"/>
                          <a:ea typeface="微软雅黑" panose="020B0503020204020204" pitchFamily="34" charset="-122"/>
                          <a:sym typeface="+mn-ea"/>
                        </a:rPr>
                        <a:t>行权时会计分录：</a:t>
                      </a:r>
                    </a:p>
                    <a:p>
                      <a:pPr>
                        <a:lnSpc>
                          <a:spcPct val="150000"/>
                        </a:lnSpc>
                      </a:pPr>
                      <a:r>
                        <a:rPr sz="1200" dirty="0" err="1" smtClean="0">
                          <a:latin typeface="微软雅黑" panose="020B0503020204020204" pitchFamily="34" charset="-122"/>
                          <a:ea typeface="微软雅黑" panose="020B0503020204020204" pitchFamily="34" charset="-122"/>
                          <a:sym typeface="+mn-ea"/>
                        </a:rPr>
                        <a:t>借</a:t>
                      </a:r>
                      <a:r>
                        <a:rPr sz="1200" dirty="0" err="1">
                          <a:latin typeface="微软雅黑" panose="020B0503020204020204" pitchFamily="34" charset="-122"/>
                          <a:ea typeface="微软雅黑" panose="020B0503020204020204" pitchFamily="34" charset="-122"/>
                          <a:sym typeface="+mn-ea"/>
                        </a:rPr>
                        <a:t>：应付职工薪酬</a:t>
                      </a:r>
                      <a:r>
                        <a:rPr sz="1200" dirty="0">
                          <a:latin typeface="微软雅黑" panose="020B0503020204020204" pitchFamily="34" charset="-122"/>
                          <a:ea typeface="微软雅黑" panose="020B0503020204020204" pitchFamily="34" charset="-122"/>
                          <a:sym typeface="+mn-ea"/>
                        </a:rPr>
                        <a:t>　（50×10×16）8 000</a:t>
                      </a:r>
                    </a:p>
                    <a:p>
                      <a:pPr>
                        <a:lnSpc>
                          <a:spcPct val="150000"/>
                        </a:lnSpc>
                      </a:pPr>
                      <a:r>
                        <a:rPr sz="1200" dirty="0">
                          <a:latin typeface="微软雅黑" panose="020B0503020204020204" pitchFamily="34" charset="-122"/>
                          <a:ea typeface="微软雅黑" panose="020B0503020204020204" pitchFamily="34" charset="-122"/>
                          <a:sym typeface="+mn-ea"/>
                        </a:rPr>
                        <a:t>　　</a:t>
                      </a:r>
                      <a:r>
                        <a:rPr sz="1200" dirty="0" err="1" smtClean="0">
                          <a:latin typeface="微软雅黑" panose="020B0503020204020204" pitchFamily="34" charset="-122"/>
                          <a:ea typeface="微软雅黑" panose="020B0503020204020204" pitchFamily="34" charset="-122"/>
                          <a:sym typeface="+mn-ea"/>
                        </a:rPr>
                        <a:t>贷</a:t>
                      </a:r>
                      <a:r>
                        <a:rPr sz="1200" dirty="0" err="1">
                          <a:latin typeface="微软雅黑" panose="020B0503020204020204" pitchFamily="34" charset="-122"/>
                          <a:ea typeface="微软雅黑" panose="020B0503020204020204" pitchFamily="34" charset="-122"/>
                          <a:sym typeface="+mn-ea"/>
                        </a:rPr>
                        <a:t>：银行存款</a:t>
                      </a:r>
                      <a:r>
                        <a:rPr sz="1200" dirty="0">
                          <a:latin typeface="微软雅黑" panose="020B0503020204020204" pitchFamily="34" charset="-122"/>
                          <a:ea typeface="微软雅黑" panose="020B0503020204020204" pitchFamily="34" charset="-122"/>
                          <a:sym typeface="+mn-ea"/>
                        </a:rPr>
                        <a:t>　　　　　　　　　　8 000</a:t>
                      </a:r>
                    </a:p>
                    <a:p>
                      <a:pPr>
                        <a:lnSpc>
                          <a:spcPct val="150000"/>
                        </a:lnSpc>
                      </a:pPr>
                      <a:r>
                        <a:rPr sz="1200" dirty="0" smtClean="0">
                          <a:latin typeface="微软雅黑" panose="020B0503020204020204" pitchFamily="34" charset="-122"/>
                          <a:ea typeface="微软雅黑" panose="020B0503020204020204" pitchFamily="34" charset="-122"/>
                          <a:sym typeface="+mn-ea"/>
                        </a:rPr>
                        <a:t>②</a:t>
                      </a:r>
                      <a:r>
                        <a:rPr sz="1200" dirty="0">
                          <a:latin typeface="微软雅黑" panose="020B0503020204020204" pitchFamily="34" charset="-122"/>
                          <a:ea typeface="微软雅黑" panose="020B0503020204020204" pitchFamily="34" charset="-122"/>
                          <a:sym typeface="+mn-ea"/>
                        </a:rPr>
                        <a:t>确认费用及会计分录：</a:t>
                      </a:r>
                    </a:p>
                    <a:p>
                      <a:pPr>
                        <a:lnSpc>
                          <a:spcPct val="150000"/>
                        </a:lnSpc>
                      </a:pPr>
                      <a:r>
                        <a:rPr sz="1200" dirty="0" smtClean="0">
                          <a:latin typeface="微软雅黑" panose="020B0503020204020204" pitchFamily="34" charset="-122"/>
                          <a:ea typeface="微软雅黑" panose="020B0503020204020204" pitchFamily="34" charset="-122"/>
                          <a:sym typeface="+mn-ea"/>
                        </a:rPr>
                        <a:t>“</a:t>
                      </a:r>
                      <a:r>
                        <a:rPr sz="1200" dirty="0">
                          <a:latin typeface="微软雅黑" panose="020B0503020204020204" pitchFamily="34" charset="-122"/>
                          <a:ea typeface="微软雅黑" panose="020B0503020204020204" pitchFamily="34" charset="-122"/>
                          <a:sym typeface="+mn-ea"/>
                        </a:rPr>
                        <a:t>应付职工薪酬”科目余额＝（120－20－10－3－50）×10×</a:t>
                      </a:r>
                      <a:r>
                        <a:rPr sz="1200" b="1" dirty="0">
                          <a:latin typeface="微软雅黑" panose="020B0503020204020204" pitchFamily="34" charset="-122"/>
                          <a:ea typeface="微软雅黑" panose="020B0503020204020204" pitchFamily="34" charset="-122"/>
                          <a:sym typeface="+mn-ea"/>
                        </a:rPr>
                        <a:t>18</a:t>
                      </a:r>
                      <a:r>
                        <a:rPr sz="1200" dirty="0">
                          <a:latin typeface="微软雅黑" panose="020B0503020204020204" pitchFamily="34" charset="-122"/>
                          <a:ea typeface="微软雅黑" panose="020B0503020204020204" pitchFamily="34" charset="-122"/>
                          <a:sym typeface="+mn-ea"/>
                        </a:rPr>
                        <a:t>×3/3＝6 660（万元）</a:t>
                      </a:r>
                    </a:p>
                    <a:p>
                      <a:pPr>
                        <a:lnSpc>
                          <a:spcPct val="150000"/>
                        </a:lnSpc>
                      </a:pPr>
                      <a:r>
                        <a:rPr sz="1200" dirty="0" smtClean="0">
                          <a:latin typeface="微软雅黑" panose="020B0503020204020204" pitchFamily="34" charset="-122"/>
                          <a:ea typeface="微软雅黑" panose="020B0503020204020204" pitchFamily="34" charset="-122"/>
                          <a:sym typeface="+mn-ea"/>
                        </a:rPr>
                        <a:t>“</a:t>
                      </a:r>
                      <a:r>
                        <a:rPr sz="1200" dirty="0">
                          <a:latin typeface="微软雅黑" panose="020B0503020204020204" pitchFamily="34" charset="-122"/>
                          <a:ea typeface="微软雅黑" panose="020B0503020204020204" pitchFamily="34" charset="-122"/>
                          <a:sym typeface="+mn-ea"/>
                        </a:rPr>
                        <a:t>应付职工薪酬”科目发生额＝6 660－8 200＋8 000＝6 460（万元）</a:t>
                      </a:r>
                    </a:p>
                    <a:p>
                      <a:pPr>
                        <a:lnSpc>
                          <a:spcPct val="150000"/>
                        </a:lnSpc>
                      </a:pPr>
                      <a:r>
                        <a:rPr sz="1200" dirty="0" err="1" smtClean="0">
                          <a:latin typeface="微软雅黑" panose="020B0503020204020204" pitchFamily="34" charset="-122"/>
                          <a:ea typeface="微软雅黑" panose="020B0503020204020204" pitchFamily="34" charset="-122"/>
                          <a:sym typeface="+mn-ea"/>
                        </a:rPr>
                        <a:t>借</a:t>
                      </a:r>
                      <a:r>
                        <a:rPr sz="1200" dirty="0" err="1">
                          <a:latin typeface="微软雅黑" panose="020B0503020204020204" pitchFamily="34" charset="-122"/>
                          <a:ea typeface="微软雅黑" panose="020B0503020204020204" pitchFamily="34" charset="-122"/>
                          <a:sym typeface="+mn-ea"/>
                        </a:rPr>
                        <a:t>：销售费用</a:t>
                      </a:r>
                      <a:r>
                        <a:rPr sz="1200" dirty="0">
                          <a:latin typeface="微软雅黑" panose="020B0503020204020204" pitchFamily="34" charset="-122"/>
                          <a:ea typeface="微软雅黑" panose="020B0503020204020204" pitchFamily="34" charset="-122"/>
                          <a:sym typeface="+mn-ea"/>
                        </a:rPr>
                        <a:t>　　　　　　　　　　6 460</a:t>
                      </a:r>
                    </a:p>
                    <a:p>
                      <a:pPr>
                        <a:lnSpc>
                          <a:spcPct val="150000"/>
                        </a:lnSpc>
                      </a:pPr>
                      <a:r>
                        <a:rPr sz="1200" dirty="0">
                          <a:latin typeface="微软雅黑" panose="020B0503020204020204" pitchFamily="34" charset="-122"/>
                          <a:ea typeface="微软雅黑" panose="020B0503020204020204" pitchFamily="34" charset="-122"/>
                          <a:sym typeface="+mn-ea"/>
                        </a:rPr>
                        <a:t>　　</a:t>
                      </a:r>
                      <a:r>
                        <a:rPr sz="1200" dirty="0" err="1" smtClean="0">
                          <a:latin typeface="微软雅黑" panose="020B0503020204020204" pitchFamily="34" charset="-122"/>
                          <a:ea typeface="微软雅黑" panose="020B0503020204020204" pitchFamily="34" charset="-122"/>
                          <a:sym typeface="+mn-ea"/>
                        </a:rPr>
                        <a:t>贷</a:t>
                      </a:r>
                      <a:r>
                        <a:rPr sz="1200" dirty="0" err="1">
                          <a:latin typeface="微软雅黑" panose="020B0503020204020204" pitchFamily="34" charset="-122"/>
                          <a:ea typeface="微软雅黑" panose="020B0503020204020204" pitchFamily="34" charset="-122"/>
                          <a:sym typeface="+mn-ea"/>
                        </a:rPr>
                        <a:t>：应付职工薪酬</a:t>
                      </a:r>
                      <a:r>
                        <a:rPr sz="1200" dirty="0">
                          <a:latin typeface="微软雅黑" panose="020B0503020204020204" pitchFamily="34" charset="-122"/>
                          <a:ea typeface="微软雅黑" panose="020B0503020204020204" pitchFamily="34" charset="-122"/>
                          <a:sym typeface="+mn-ea"/>
                        </a:rPr>
                        <a:t>　　　　　　　　6 460</a:t>
                      </a:r>
                      <a:endParaRPr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3.1  </a:t>
            </a:r>
            <a:r>
              <a:rPr lang="zh-CN" altLang="en-US" b="1" dirty="0">
                <a:solidFill>
                  <a:srgbClr val="A32122"/>
                </a:solidFill>
              </a:rPr>
              <a:t>股权激励的会计处理</a:t>
            </a:r>
            <a:r>
              <a:rPr lang="en-US" altLang="zh-CN" b="1" dirty="0">
                <a:solidFill>
                  <a:srgbClr val="A32122"/>
                </a:solidFill>
              </a:rPr>
              <a:t>—</a:t>
            </a:r>
            <a:r>
              <a:rPr lang="zh-CN" altLang="en-US" b="1" dirty="0">
                <a:solidFill>
                  <a:srgbClr val="A32122"/>
                </a:solidFill>
                <a:sym typeface="+mn-ea"/>
              </a:rPr>
              <a:t>股票增值权</a:t>
            </a:r>
            <a:endParaRPr lang="zh-CN" altLang="en-US" sz="1800" b="1" dirty="0">
              <a:solidFill>
                <a:srgbClr val="A32122"/>
              </a:solidFill>
            </a:endParaRPr>
          </a:p>
        </p:txBody>
      </p:sp>
      <p:graphicFrame>
        <p:nvGraphicFramePr>
          <p:cNvPr id="6" name="表格 5"/>
          <p:cNvGraphicFramePr/>
          <p:nvPr>
            <p:extLst>
              <p:ext uri="{D42A27DB-BD31-4B8C-83A1-F6EECF244321}">
                <p14:modId xmlns:p14="http://schemas.microsoft.com/office/powerpoint/2010/main" xmlns="" val="3669435314"/>
              </p:ext>
            </p:extLst>
          </p:nvPr>
        </p:nvGraphicFramePr>
        <p:xfrm>
          <a:off x="792480" y="713740"/>
          <a:ext cx="7682230" cy="4149725"/>
        </p:xfrm>
        <a:graphic>
          <a:graphicData uri="http://schemas.openxmlformats.org/drawingml/2006/table">
            <a:tbl>
              <a:tblPr firstRow="1" bandRow="1">
                <a:tableStyleId>{5940675A-B579-460E-94D1-54222C63F5DA}</a:tableStyleId>
              </a:tblPr>
              <a:tblGrid>
                <a:gridCol w="3841115"/>
                <a:gridCol w="3841115"/>
              </a:tblGrid>
              <a:tr h="309245">
                <a:tc gridSpan="2">
                  <a:txBody>
                    <a:bodyPr/>
                    <a:lstStyle/>
                    <a:p>
                      <a:pPr indent="0">
                        <a:buNone/>
                      </a:pPr>
                      <a:r>
                        <a:rPr lang="zh-CN" altLang="en-US" sz="12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会计处理：</a:t>
                      </a: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00450">
                <a:tc>
                  <a:txBody>
                    <a:bodyPr/>
                    <a:lstStyle/>
                    <a:p>
                      <a:pPr>
                        <a:lnSpc>
                          <a:spcPct val="150000"/>
                        </a:lnSpc>
                      </a:pPr>
                      <a:r>
                        <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（5）2016年12月31日</a:t>
                      </a:r>
                      <a:r>
                        <a:rPr lang="en-US" altLang="en-US" sz="1200" b="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（超过等待期，可行权日以后）</a:t>
                      </a:r>
                      <a:r>
                        <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，有27人行使了股票增值权取得了现金，每份增值权现金支出额为20元。2016年12月31日每份现金股票增值权的公允价值为21元。</a:t>
                      </a:r>
                    </a:p>
                    <a:p>
                      <a:pPr>
                        <a:lnSpc>
                          <a:spcPct val="150000"/>
                        </a:lnSpc>
                      </a:pPr>
                      <a:r>
                        <a:rPr lang="en-US" altLang="en-US" sz="1200" b="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①</a:t>
                      </a:r>
                      <a:r>
                        <a:rPr lang="en-US" alt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行权时会计分录</a:t>
                      </a:r>
                      <a:r>
                        <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p>
                    <a:p>
                      <a:pPr>
                        <a:lnSpc>
                          <a:spcPct val="150000"/>
                        </a:lnSpc>
                      </a:pPr>
                      <a:r>
                        <a:rPr lang="en-US" altLang="en-US" sz="1200" b="0"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借</a:t>
                      </a:r>
                      <a:r>
                        <a:rPr lang="en-US" alt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：应付职工薪酬</a:t>
                      </a:r>
                      <a:r>
                        <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（27×10×20）5 400</a:t>
                      </a:r>
                    </a:p>
                    <a:p>
                      <a:pPr>
                        <a:lnSpc>
                          <a:spcPct val="150000"/>
                        </a:lnSpc>
                      </a:pPr>
                      <a:r>
                        <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en-US" sz="1200" b="0"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贷</a:t>
                      </a:r>
                      <a:r>
                        <a:rPr lang="en-US" alt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：银行存款</a:t>
                      </a:r>
                      <a:r>
                        <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5 400</a:t>
                      </a:r>
                    </a:p>
                    <a:p>
                      <a:pPr>
                        <a:lnSpc>
                          <a:spcPct val="150000"/>
                        </a:lnSpc>
                      </a:pPr>
                      <a:r>
                        <a:rPr lang="en-US" altLang="en-US" sz="1200" b="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②</a:t>
                      </a:r>
                      <a:r>
                        <a:rPr lang="en-US" alt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确认公允价值变动损益及会计分录</a:t>
                      </a:r>
                      <a:r>
                        <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p>
                    <a:p>
                      <a:pPr>
                        <a:lnSpc>
                          <a:spcPct val="150000"/>
                        </a:lnSpc>
                      </a:pPr>
                      <a:r>
                        <a:rPr lang="en-US" altLang="en-US" sz="1200" b="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应付职工薪酬”科目余额</a:t>
                      </a:r>
                      <a:r>
                        <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＝（120－33－50－27）×10×</a:t>
                      </a:r>
                      <a:r>
                        <a:rPr lang="en-US" altLang="en-US" sz="1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21</a:t>
                      </a:r>
                      <a:r>
                        <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＝2 100（万元）</a:t>
                      </a:r>
                    </a:p>
                    <a:p>
                      <a:pPr>
                        <a:lnSpc>
                          <a:spcPct val="150000"/>
                        </a:lnSpc>
                      </a:pPr>
                      <a:r>
                        <a:rPr lang="en-US" altLang="en-US" sz="1200" b="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应付职工薪酬”科目发生额＝2 100－6 660＋5 400＝840（万元）</a:t>
                      </a:r>
                    </a:p>
                    <a:p>
                      <a:pPr>
                        <a:lnSpc>
                          <a:spcPct val="150000"/>
                        </a:lnSpc>
                      </a:pPr>
                      <a:r>
                        <a:rPr lang="en-US" altLang="en-US" sz="1200" b="0"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借</a:t>
                      </a:r>
                      <a:r>
                        <a:rPr lang="en-US" alt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：公允价值变动损益</a:t>
                      </a:r>
                      <a:r>
                        <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840</a:t>
                      </a:r>
                    </a:p>
                    <a:p>
                      <a:pPr>
                        <a:lnSpc>
                          <a:spcPct val="150000"/>
                        </a:lnSpc>
                      </a:pPr>
                      <a:r>
                        <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en-US" sz="1200" b="0"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贷</a:t>
                      </a:r>
                      <a:r>
                        <a:rPr lang="en-US" alt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：应付职工薪酬</a:t>
                      </a:r>
                      <a:r>
                        <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840</a:t>
                      </a: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nSpc>
                          <a:spcPct val="150000"/>
                        </a:lnSpc>
                      </a:pPr>
                      <a:r>
                        <a:rPr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（6）2017年12月31日</a:t>
                      </a:r>
                      <a:r>
                        <a:rPr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（超过等待期，可行权日以后）</a:t>
                      </a:r>
                      <a:r>
                        <a:rPr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剩余10（120－33－50－27）人全部行使了股票增值权取得了现金，每份增值权现金支出额为25元。</a:t>
                      </a:r>
                    </a:p>
                    <a:p>
                      <a:pPr>
                        <a:lnSpc>
                          <a:spcPct val="150000"/>
                        </a:lnSpc>
                      </a:pPr>
                      <a:r>
                        <a:rPr sz="12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①</a:t>
                      </a:r>
                      <a:r>
                        <a:rPr sz="12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行权时会计分录</a:t>
                      </a:r>
                      <a:r>
                        <a:rPr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a:p>
                      <a:pPr>
                        <a:lnSpc>
                          <a:spcPct val="150000"/>
                        </a:lnSpc>
                      </a:pPr>
                      <a:r>
                        <a:rPr sz="1200"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借</a:t>
                      </a:r>
                      <a:r>
                        <a:rPr sz="12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：应付职工薪酬</a:t>
                      </a:r>
                      <a:r>
                        <a:rPr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（10×10×25）2 500</a:t>
                      </a:r>
                    </a:p>
                    <a:p>
                      <a:pPr>
                        <a:lnSpc>
                          <a:spcPct val="150000"/>
                        </a:lnSpc>
                      </a:pPr>
                      <a:r>
                        <a:rPr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200"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贷</a:t>
                      </a:r>
                      <a:r>
                        <a:rPr sz="12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：银行存款</a:t>
                      </a:r>
                      <a:r>
                        <a:rPr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2 500</a:t>
                      </a:r>
                    </a:p>
                    <a:p>
                      <a:pPr>
                        <a:lnSpc>
                          <a:spcPct val="150000"/>
                        </a:lnSpc>
                      </a:pPr>
                      <a:r>
                        <a:rPr sz="12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②</a:t>
                      </a:r>
                      <a:r>
                        <a:rPr sz="12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确认公允价值变动损益及会计分录</a:t>
                      </a:r>
                      <a:r>
                        <a:rPr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a:p>
                      <a:pPr>
                        <a:lnSpc>
                          <a:spcPct val="150000"/>
                        </a:lnSpc>
                      </a:pPr>
                      <a:r>
                        <a:rPr sz="12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应付职工薪酬”科目余额＝0</a:t>
                      </a:r>
                    </a:p>
                    <a:p>
                      <a:pPr>
                        <a:lnSpc>
                          <a:spcPct val="150000"/>
                        </a:lnSpc>
                      </a:pPr>
                      <a:r>
                        <a:rPr sz="12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应付职工薪酬”科目发生额＝0－2 100＋2 500＝400（万元）</a:t>
                      </a:r>
                    </a:p>
                    <a:p>
                      <a:pPr>
                        <a:lnSpc>
                          <a:spcPct val="150000"/>
                        </a:lnSpc>
                      </a:pPr>
                      <a:r>
                        <a:rPr sz="1200"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借</a:t>
                      </a:r>
                      <a:r>
                        <a:rPr sz="12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：公允价值变动损益</a:t>
                      </a:r>
                      <a:r>
                        <a:rPr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400</a:t>
                      </a:r>
                    </a:p>
                    <a:p>
                      <a:pPr>
                        <a:lnSpc>
                          <a:spcPct val="150000"/>
                        </a:lnSpc>
                      </a:pPr>
                      <a:r>
                        <a:rPr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200" dirty="0" err="1"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贷</a:t>
                      </a:r>
                      <a:r>
                        <a:rPr sz="12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：应付职工薪酬</a:t>
                      </a:r>
                      <a:r>
                        <a:rPr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400</a:t>
                      </a: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3"/>
          <p:cNvSpPr txBox="1">
            <a:spLocks noChangeArrowheads="1"/>
          </p:cNvSpPr>
          <p:nvPr/>
        </p:nvSpPr>
        <p:spPr bwMode="auto">
          <a:xfrm>
            <a:off x="827480" y="791124"/>
            <a:ext cx="3096430" cy="327376"/>
          </a:xfrm>
          <a:prstGeom prst="rect">
            <a:avLst/>
          </a:prstGeom>
          <a:solidFill>
            <a:srgbClr val="E12E22"/>
          </a:solidFill>
          <a:ln w="9525">
            <a:noFill/>
            <a:prstDash val="dashDot"/>
            <a:miter lim="800000"/>
          </a:ln>
          <a:effectLst>
            <a:outerShdw dist="71842" dir="2700000" algn="ctr" rotWithShape="0">
              <a:srgbClr val="808080">
                <a:alpha val="50000"/>
              </a:srgbClr>
            </a:outerShdw>
          </a:effectLst>
        </p:spPr>
        <p:txBody>
          <a:bodyPr wrap="square" lIns="78847" tIns="39423" rIns="78847" bIns="39423">
            <a:spAutoFit/>
          </a:bodyPr>
          <a:lstStyle/>
          <a:p>
            <a:pPr marL="215265" lvl="1" indent="-215265" algn="ctr" defTabSz="864235" hangingPunct="0">
              <a:lnSpc>
                <a:spcPct val="115000"/>
              </a:lnSpc>
              <a:buSzPct val="70000"/>
              <a:defRPr/>
            </a:pPr>
            <a:r>
              <a:rPr lang="zh-CN" altLang="en-US" sz="1400" b="1" dirty="0" smtClean="0">
                <a:solidFill>
                  <a:srgbClr val="FFFFFF"/>
                </a:solidFill>
                <a:latin typeface="微软雅黑" panose="020B0503020204020204" pitchFamily="34" charset="-122"/>
                <a:ea typeface="微软雅黑" panose="020B0503020204020204" pitchFamily="34" charset="-122"/>
              </a:rPr>
              <a:t>等待期内发放现金股利的会计处理</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4" name="Rectangle 21"/>
          <p:cNvSpPr txBox="1">
            <a:spLocks noChangeArrowheads="1"/>
          </p:cNvSpPr>
          <p:nvPr/>
        </p:nvSpPr>
        <p:spPr bwMode="auto">
          <a:xfrm>
            <a:off x="793750" y="2641600"/>
            <a:ext cx="3665220" cy="2376805"/>
          </a:xfrm>
          <a:prstGeom prst="rect">
            <a:avLst/>
          </a:prstGeom>
          <a:solidFill>
            <a:schemeClr val="bg1">
              <a:lumMod val="95000"/>
            </a:schemeClr>
          </a:solidFill>
          <a:ln w="12700" cap="flat" cmpd="sng" algn="ctr">
            <a:noFill/>
            <a:prstDash val="solid"/>
            <a:miter lim="800000"/>
          </a:ln>
        </p:spPr>
        <p:style>
          <a:lnRef idx="2">
            <a:schemeClr val="accent2"/>
          </a:lnRef>
          <a:fillRef idx="1">
            <a:schemeClr val="lt1"/>
          </a:fillRef>
          <a:effectRef idx="0">
            <a:schemeClr val="accent2"/>
          </a:effectRef>
          <a:fontRef idx="minor">
            <a:schemeClr val="dk1"/>
          </a:fontRef>
        </p:style>
        <p:txBody>
          <a:bodyPr vert="horz" wrap="square" lIns="108000" tIns="34290" rIns="108000" bIns="34290" numCol="1" anchor="t" anchorCtr="0" compatLnSpc="1">
            <a:spAutoFit/>
          </a:bodyPr>
          <a:lstStyle/>
          <a:p>
            <a:pPr>
              <a:lnSpc>
                <a:spcPct val="150000"/>
              </a:lnSpc>
            </a:pPr>
            <a:r>
              <a:rPr lang="zh-CN" altLang="en-US" sz="1000" b="1" u="sng" dirty="0" smtClean="0">
                <a:solidFill>
                  <a:srgbClr val="FFC000"/>
                </a:solidFill>
                <a:latin typeface="微软雅黑" panose="020B0503020204020204" pitchFamily="34" charset="-122"/>
                <a:ea typeface="微软雅黑" panose="020B0503020204020204" pitchFamily="34" charset="-122"/>
              </a:rPr>
              <a:t>对于</a:t>
            </a:r>
            <a:r>
              <a:rPr lang="zh-CN" altLang="en-US" sz="1000" b="1" u="sng" dirty="0">
                <a:solidFill>
                  <a:srgbClr val="FFC000"/>
                </a:solidFill>
                <a:latin typeface="微软雅黑" panose="020B0503020204020204" pitchFamily="34" charset="-122"/>
                <a:ea typeface="微软雅黑" panose="020B0503020204020204" pitchFamily="34" charset="-122"/>
              </a:rPr>
              <a:t>预计未来可解锁限制性股票持有</a:t>
            </a:r>
            <a:r>
              <a:rPr lang="zh-CN" altLang="en-US" sz="1000" b="1" u="sng" dirty="0" smtClean="0">
                <a:solidFill>
                  <a:srgbClr val="FFC000"/>
                </a:solidFill>
                <a:latin typeface="微软雅黑" panose="020B0503020204020204" pitchFamily="34" charset="-122"/>
                <a:ea typeface="微软雅黑" panose="020B0503020204020204" pitchFamily="34" charset="-122"/>
              </a:rPr>
              <a:t>者</a:t>
            </a:r>
            <a:endParaRPr lang="en-US" altLang="zh-CN" sz="1000" b="1" u="sng" dirty="0" smtClean="0">
              <a:solidFill>
                <a:srgbClr val="FFC000"/>
              </a:solidFill>
              <a:latin typeface="微软雅黑" panose="020B0503020204020204" pitchFamily="34" charset="-122"/>
              <a:ea typeface="微软雅黑" panose="020B0503020204020204" pitchFamily="34" charset="-122"/>
            </a:endParaRPr>
          </a:p>
          <a:p>
            <a:pPr>
              <a:lnSpc>
                <a:spcPct val="150000"/>
              </a:lnSpc>
            </a:pPr>
            <a:r>
              <a:rPr lang="zh-CN" altLang="en-US" sz="1000" dirty="0" smtClean="0">
                <a:latin typeface="微软雅黑" panose="020B0503020204020204" pitchFamily="34" charset="-122"/>
                <a:ea typeface="微软雅黑" panose="020B0503020204020204" pitchFamily="34" charset="-122"/>
              </a:rPr>
              <a:t>借： 利润</a:t>
            </a:r>
            <a:r>
              <a:rPr lang="zh-CN" altLang="en-US" sz="1000" dirty="0">
                <a:latin typeface="微软雅黑" panose="020B0503020204020204" pitchFamily="34" charset="-122"/>
                <a:ea typeface="微软雅黑" panose="020B0503020204020204" pitchFamily="34" charset="-122"/>
              </a:rPr>
              <a:t>分配</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应付现金股利或</a:t>
            </a:r>
            <a:r>
              <a:rPr lang="zh-CN" altLang="en-US" sz="1000" dirty="0" smtClean="0">
                <a:latin typeface="微软雅黑" panose="020B0503020204020204" pitchFamily="34" charset="-122"/>
                <a:ea typeface="微软雅黑" panose="020B0503020204020204" pitchFamily="34" charset="-122"/>
              </a:rPr>
              <a:t>利润</a:t>
            </a:r>
            <a:endParaRPr lang="en-US" altLang="zh-CN" sz="1000" dirty="0" smtClean="0">
              <a:latin typeface="微软雅黑" panose="020B0503020204020204" pitchFamily="34" charset="-122"/>
              <a:ea typeface="微软雅黑" panose="020B0503020204020204" pitchFamily="34" charset="-122"/>
            </a:endParaRPr>
          </a:p>
          <a:p>
            <a:pPr>
              <a:lnSpc>
                <a:spcPct val="150000"/>
              </a:lnSpc>
            </a:pPr>
            <a:r>
              <a:rPr lang="en-US" altLang="zh-CN" sz="1000" dirty="0">
                <a:latin typeface="微软雅黑" panose="020B0503020204020204" pitchFamily="34" charset="-122"/>
                <a:ea typeface="微软雅黑" panose="020B0503020204020204" pitchFamily="34" charset="-122"/>
              </a:rPr>
              <a:t> </a:t>
            </a:r>
            <a:r>
              <a:rPr lang="en-US" altLang="zh-CN" sz="1000" dirty="0" smtClean="0">
                <a:latin typeface="微软雅黑" panose="020B0503020204020204" pitchFamily="34" charset="-122"/>
                <a:ea typeface="微软雅黑" panose="020B0503020204020204" pitchFamily="34" charset="-122"/>
              </a:rPr>
              <a:t> </a:t>
            </a:r>
            <a:r>
              <a:rPr lang="zh-CN" altLang="en-US" sz="1000" dirty="0" smtClean="0">
                <a:latin typeface="微软雅黑" panose="020B0503020204020204" pitchFamily="34" charset="-122"/>
                <a:ea typeface="微软雅黑" panose="020B0503020204020204" pitchFamily="34" charset="-122"/>
              </a:rPr>
              <a:t>贷： 应付</a:t>
            </a:r>
            <a:r>
              <a:rPr lang="zh-CN" altLang="en-US" sz="1000" dirty="0">
                <a:latin typeface="微软雅黑" panose="020B0503020204020204" pitchFamily="34" charset="-122"/>
                <a:ea typeface="微软雅黑" panose="020B0503020204020204" pitchFamily="34" charset="-122"/>
              </a:rPr>
              <a:t>股利</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限制性股票</a:t>
            </a:r>
            <a:r>
              <a:rPr lang="zh-CN" altLang="en-US" sz="1000" dirty="0" smtClean="0">
                <a:latin typeface="微软雅黑" panose="020B0503020204020204" pitchFamily="34" charset="-122"/>
                <a:ea typeface="微软雅黑" panose="020B0503020204020204" pitchFamily="34" charset="-122"/>
              </a:rPr>
              <a:t>股利</a:t>
            </a:r>
            <a:endParaRPr lang="en-US" altLang="zh-CN" sz="1000" dirty="0" smtClean="0">
              <a:latin typeface="微软雅黑" panose="020B0503020204020204" pitchFamily="34" charset="-122"/>
              <a:ea typeface="微软雅黑" panose="020B0503020204020204" pitchFamily="34" charset="-122"/>
            </a:endParaRPr>
          </a:p>
          <a:p>
            <a:pPr>
              <a:lnSpc>
                <a:spcPct val="150000"/>
              </a:lnSpc>
            </a:pPr>
            <a:endParaRPr lang="en-US" altLang="zh-CN" sz="1000" dirty="0" smtClean="0">
              <a:latin typeface="微软雅黑" panose="020B0503020204020204" pitchFamily="34" charset="-122"/>
              <a:ea typeface="微软雅黑" panose="020B0503020204020204" pitchFamily="34" charset="-122"/>
            </a:endParaRPr>
          </a:p>
          <a:p>
            <a:pPr>
              <a:lnSpc>
                <a:spcPct val="150000"/>
              </a:lnSpc>
            </a:pPr>
            <a:r>
              <a:rPr lang="zh-CN" altLang="en-US" sz="1000" dirty="0" smtClean="0">
                <a:latin typeface="微软雅黑" panose="020B0503020204020204" pitchFamily="34" charset="-122"/>
                <a:ea typeface="微软雅黑" panose="020B0503020204020204" pitchFamily="34" charset="-122"/>
              </a:rPr>
              <a:t>借：其他</a:t>
            </a:r>
            <a:r>
              <a:rPr lang="zh-CN" altLang="en-US" sz="1000" dirty="0">
                <a:latin typeface="微软雅黑" panose="020B0503020204020204" pitchFamily="34" charset="-122"/>
                <a:ea typeface="微软雅黑" panose="020B0503020204020204" pitchFamily="34" charset="-122"/>
              </a:rPr>
              <a:t>应付款</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限制性股票回购</a:t>
            </a:r>
            <a:r>
              <a:rPr lang="zh-CN" altLang="en-US" sz="1000" dirty="0" smtClean="0">
                <a:latin typeface="微软雅黑" panose="020B0503020204020204" pitchFamily="34" charset="-122"/>
                <a:ea typeface="微软雅黑" panose="020B0503020204020204" pitchFamily="34" charset="-122"/>
              </a:rPr>
              <a:t>义务</a:t>
            </a:r>
            <a:endParaRPr lang="en-US" altLang="zh-CN" sz="1000" dirty="0" smtClean="0">
              <a:latin typeface="微软雅黑" panose="020B0503020204020204" pitchFamily="34" charset="-122"/>
              <a:ea typeface="微软雅黑" panose="020B0503020204020204" pitchFamily="34" charset="-122"/>
            </a:endParaRPr>
          </a:p>
          <a:p>
            <a:pPr>
              <a:lnSpc>
                <a:spcPct val="150000"/>
              </a:lnSpc>
            </a:pPr>
            <a:r>
              <a:rPr lang="en-US" altLang="zh-CN" sz="1000" dirty="0">
                <a:latin typeface="微软雅黑" panose="020B0503020204020204" pitchFamily="34" charset="-122"/>
                <a:ea typeface="微软雅黑" panose="020B0503020204020204" pitchFamily="34" charset="-122"/>
              </a:rPr>
              <a:t> </a:t>
            </a:r>
            <a:r>
              <a:rPr lang="en-US" altLang="zh-CN" sz="1000" dirty="0" smtClean="0">
                <a:latin typeface="微软雅黑" panose="020B0503020204020204" pitchFamily="34" charset="-122"/>
                <a:ea typeface="微软雅黑" panose="020B0503020204020204" pitchFamily="34" charset="-122"/>
              </a:rPr>
              <a:t> </a:t>
            </a:r>
            <a:r>
              <a:rPr lang="zh-CN" altLang="en-US" sz="1000" dirty="0" smtClean="0">
                <a:latin typeface="微软雅黑" panose="020B0503020204020204" pitchFamily="34" charset="-122"/>
                <a:ea typeface="微软雅黑" panose="020B0503020204020204" pitchFamily="34" charset="-122"/>
              </a:rPr>
              <a:t>贷： 库存股</a:t>
            </a:r>
            <a:endParaRPr lang="en-US" altLang="zh-CN" sz="1000" dirty="0" smtClean="0">
              <a:latin typeface="微软雅黑" panose="020B0503020204020204" pitchFamily="34" charset="-122"/>
              <a:ea typeface="微软雅黑" panose="020B0503020204020204" pitchFamily="34" charset="-122"/>
            </a:endParaRPr>
          </a:p>
          <a:p>
            <a:pPr>
              <a:lnSpc>
                <a:spcPct val="150000"/>
              </a:lnSpc>
            </a:pPr>
            <a:endParaRPr lang="en-US" altLang="zh-CN" sz="1000" dirty="0">
              <a:latin typeface="微软雅黑" panose="020B0503020204020204" pitchFamily="34" charset="-122"/>
              <a:ea typeface="微软雅黑" panose="020B0503020204020204" pitchFamily="34" charset="-122"/>
            </a:endParaRPr>
          </a:p>
          <a:p>
            <a:pPr>
              <a:lnSpc>
                <a:spcPct val="150000"/>
              </a:lnSpc>
            </a:pPr>
            <a:r>
              <a:rPr lang="zh-CN" altLang="en-US" sz="1000" b="1" dirty="0" smtClean="0">
                <a:latin typeface="微软雅黑" panose="020B0503020204020204" pitchFamily="34" charset="-122"/>
                <a:ea typeface="微软雅黑" panose="020B0503020204020204" pitchFamily="34" charset="-122"/>
              </a:rPr>
              <a:t>实际</a:t>
            </a:r>
            <a:r>
              <a:rPr lang="zh-CN" altLang="en-US" sz="1000" b="1" dirty="0">
                <a:latin typeface="微软雅黑" panose="020B0503020204020204" pitchFamily="34" charset="-122"/>
                <a:ea typeface="微软雅黑" panose="020B0503020204020204" pitchFamily="34" charset="-122"/>
              </a:rPr>
              <a:t>支付</a:t>
            </a:r>
            <a:r>
              <a:rPr lang="zh-CN" altLang="en-US" sz="1000" b="1" dirty="0" smtClean="0">
                <a:latin typeface="微软雅黑" panose="020B0503020204020204" pitchFamily="34" charset="-122"/>
                <a:ea typeface="微软雅黑" panose="020B0503020204020204" pitchFamily="34" charset="-122"/>
              </a:rPr>
              <a:t>时：</a:t>
            </a:r>
            <a:endParaRPr lang="en-US" altLang="zh-CN" sz="1000" b="1" dirty="0" smtClean="0">
              <a:latin typeface="微软雅黑" panose="020B0503020204020204" pitchFamily="34" charset="-122"/>
              <a:ea typeface="微软雅黑" panose="020B0503020204020204" pitchFamily="34" charset="-122"/>
            </a:endParaRPr>
          </a:p>
          <a:p>
            <a:pPr>
              <a:lnSpc>
                <a:spcPct val="150000"/>
              </a:lnSpc>
            </a:pPr>
            <a:r>
              <a:rPr lang="zh-CN" altLang="en-US" sz="1000" dirty="0" smtClean="0">
                <a:latin typeface="微软雅黑" panose="020B0503020204020204" pitchFamily="34" charset="-122"/>
                <a:ea typeface="微软雅黑" panose="020B0503020204020204" pitchFamily="34" charset="-122"/>
              </a:rPr>
              <a:t>借： 应付</a:t>
            </a:r>
            <a:r>
              <a:rPr lang="zh-CN" altLang="en-US" sz="1000" dirty="0">
                <a:latin typeface="微软雅黑" panose="020B0503020204020204" pitchFamily="34" charset="-122"/>
                <a:ea typeface="微软雅黑" panose="020B0503020204020204" pitchFamily="34" charset="-122"/>
              </a:rPr>
              <a:t>股利</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限制性股票</a:t>
            </a:r>
            <a:r>
              <a:rPr lang="zh-CN" altLang="en-US" sz="1000" dirty="0" smtClean="0">
                <a:latin typeface="微软雅黑" panose="020B0503020204020204" pitchFamily="34" charset="-122"/>
                <a:ea typeface="微软雅黑" panose="020B0503020204020204" pitchFamily="34" charset="-122"/>
              </a:rPr>
              <a:t>股利</a:t>
            </a:r>
            <a:endParaRPr lang="en-US" altLang="zh-CN" sz="1000" dirty="0" smtClean="0">
              <a:latin typeface="微软雅黑" panose="020B0503020204020204" pitchFamily="34" charset="-122"/>
              <a:ea typeface="微软雅黑" panose="020B0503020204020204" pitchFamily="34" charset="-122"/>
            </a:endParaRPr>
          </a:p>
          <a:p>
            <a:pPr>
              <a:lnSpc>
                <a:spcPct val="150000"/>
              </a:lnSpc>
            </a:pPr>
            <a:r>
              <a:rPr lang="en-US" altLang="zh-CN" sz="1000" dirty="0">
                <a:latin typeface="微软雅黑" panose="020B0503020204020204" pitchFamily="34" charset="-122"/>
                <a:ea typeface="微软雅黑" panose="020B0503020204020204" pitchFamily="34" charset="-122"/>
              </a:rPr>
              <a:t> </a:t>
            </a:r>
            <a:r>
              <a:rPr lang="en-US" altLang="zh-CN" sz="1000" dirty="0" smtClean="0">
                <a:latin typeface="微软雅黑" panose="020B0503020204020204" pitchFamily="34" charset="-122"/>
                <a:ea typeface="微软雅黑" panose="020B0503020204020204" pitchFamily="34" charset="-122"/>
              </a:rPr>
              <a:t> </a:t>
            </a:r>
            <a:r>
              <a:rPr lang="zh-CN" altLang="en-US" sz="1000" dirty="0" smtClean="0">
                <a:latin typeface="微软雅黑" panose="020B0503020204020204" pitchFamily="34" charset="-122"/>
                <a:ea typeface="微软雅黑" panose="020B0503020204020204" pitchFamily="34" charset="-122"/>
              </a:rPr>
              <a:t>贷： 银行存款</a:t>
            </a:r>
            <a:endParaRPr lang="en-US" altLang="zh-CN" sz="1000" dirty="0" smtClean="0">
              <a:latin typeface="微软雅黑" panose="020B0503020204020204" pitchFamily="34" charset="-122"/>
              <a:ea typeface="微软雅黑" panose="020B0503020204020204" pitchFamily="34" charset="-122"/>
            </a:endParaRPr>
          </a:p>
        </p:txBody>
      </p:sp>
      <p:sp>
        <p:nvSpPr>
          <p:cNvPr id="5"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3.1  </a:t>
            </a:r>
            <a:r>
              <a:rPr lang="zh-CN" altLang="en-US" b="1" dirty="0">
                <a:solidFill>
                  <a:srgbClr val="A32122"/>
                </a:solidFill>
              </a:rPr>
              <a:t>股权激励的会计</a:t>
            </a:r>
            <a:r>
              <a:rPr lang="zh-CN" altLang="en-US" b="1" dirty="0" smtClean="0">
                <a:solidFill>
                  <a:srgbClr val="A32122"/>
                </a:solidFill>
              </a:rPr>
              <a:t>处理</a:t>
            </a:r>
            <a:endParaRPr lang="zh-CN" altLang="en-US" sz="1800" b="1" dirty="0">
              <a:solidFill>
                <a:srgbClr val="A32122"/>
              </a:solidFill>
            </a:endParaRPr>
          </a:p>
        </p:txBody>
      </p:sp>
      <p:sp>
        <p:nvSpPr>
          <p:cNvPr id="6" name="TextBox 3"/>
          <p:cNvSpPr txBox="1"/>
          <p:nvPr/>
        </p:nvSpPr>
        <p:spPr>
          <a:xfrm>
            <a:off x="793750" y="1118870"/>
            <a:ext cx="7399020" cy="645160"/>
          </a:xfrm>
          <a:prstGeom prst="rect">
            <a:avLst/>
          </a:prstGeom>
          <a:noFill/>
        </p:spPr>
        <p:txBody>
          <a:bodyPr wrap="square" rtlCol="0">
            <a:spAutoFit/>
          </a:bodyPr>
          <a:lstStyle/>
          <a:p>
            <a:pPr>
              <a:lnSpc>
                <a:spcPct val="150000"/>
              </a:lnSpc>
            </a:pPr>
            <a:r>
              <a:rPr lang="zh-CN" altLang="en-US" sz="1200" dirty="0">
                <a:solidFill>
                  <a:schemeClr val="dk1"/>
                </a:solidFill>
                <a:latin typeface="微软雅黑" panose="020B0503020204020204" pitchFamily="34" charset="-122"/>
                <a:ea typeface="微软雅黑" panose="020B0503020204020204" pitchFamily="34" charset="-122"/>
              </a:rPr>
              <a:t>上市公司在等待期内发放现金股利的会计处理及基本每股收益的计算，应视其发放的现金股利是否可撤销采取不同的</a:t>
            </a:r>
            <a:r>
              <a:rPr lang="zh-CN" altLang="en-US" sz="1200" dirty="0" smtClean="0">
                <a:solidFill>
                  <a:schemeClr val="dk1"/>
                </a:solidFill>
                <a:latin typeface="微软雅黑" panose="020B0503020204020204" pitchFamily="34" charset="-122"/>
                <a:ea typeface="微软雅黑" panose="020B0503020204020204" pitchFamily="34" charset="-122"/>
              </a:rPr>
              <a:t>方法：</a:t>
            </a:r>
            <a:endParaRPr lang="zh-CN" altLang="en-US" sz="1200" dirty="0">
              <a:solidFill>
                <a:schemeClr val="dk1"/>
              </a:solidFill>
              <a:latin typeface="微软雅黑" panose="020B0503020204020204" pitchFamily="34" charset="-122"/>
              <a:ea typeface="微软雅黑" panose="020B0503020204020204" pitchFamily="34" charset="-122"/>
            </a:endParaRPr>
          </a:p>
        </p:txBody>
      </p:sp>
      <p:sp>
        <p:nvSpPr>
          <p:cNvPr id="2" name="矩形 1"/>
          <p:cNvSpPr/>
          <p:nvPr/>
        </p:nvSpPr>
        <p:spPr>
          <a:xfrm>
            <a:off x="4458970" y="2641600"/>
            <a:ext cx="3646170" cy="1684020"/>
          </a:xfrm>
          <a:prstGeom prst="rect">
            <a:avLst/>
          </a:prstGeom>
          <a:solidFill>
            <a:schemeClr val="bg1">
              <a:lumMod val="95000"/>
            </a:schemeClr>
          </a:solidFill>
          <a:ln w="12700" cap="flat" cmpd="sng" algn="ctr">
            <a:noFill/>
            <a:prstDash val="solid"/>
            <a:miter lim="800000"/>
          </a:ln>
        </p:spPr>
        <p:style>
          <a:lnRef idx="2">
            <a:schemeClr val="accent2"/>
          </a:lnRef>
          <a:fillRef idx="1">
            <a:schemeClr val="lt1"/>
          </a:fillRef>
          <a:effectRef idx="0">
            <a:schemeClr val="accent2"/>
          </a:effectRef>
          <a:fontRef idx="minor">
            <a:schemeClr val="dk1"/>
          </a:fontRef>
        </p:style>
        <p:txBody>
          <a:bodyPr vert="horz" wrap="square" lIns="108000" tIns="34290" rIns="108000" bIns="34290" numCol="1" anchor="t" anchorCtr="0" compatLnSpc="1">
            <a:spAutoFit/>
          </a:bodyPr>
          <a:lstStyle/>
          <a:p>
            <a:pPr>
              <a:lnSpc>
                <a:spcPct val="150000"/>
              </a:lnSpc>
            </a:pPr>
            <a:r>
              <a:rPr lang="zh-CN" altLang="en-US" sz="1000" b="1" u="sng" dirty="0">
                <a:solidFill>
                  <a:srgbClr val="FFC000"/>
                </a:solidFill>
                <a:latin typeface="微软雅黑" panose="020B0503020204020204" pitchFamily="34" charset="-122"/>
                <a:ea typeface="微软雅黑" panose="020B0503020204020204" pitchFamily="34" charset="-122"/>
              </a:rPr>
              <a:t>对于预计未来不可解锁限制性股票持有者</a:t>
            </a:r>
            <a:endParaRPr lang="en-US" altLang="zh-CN" sz="1000" b="1" u="sng" dirty="0">
              <a:solidFill>
                <a:srgbClr val="FFC000"/>
              </a:solidFill>
              <a:latin typeface="微软雅黑" panose="020B0503020204020204" pitchFamily="34" charset="-122"/>
              <a:ea typeface="微软雅黑" panose="020B0503020204020204" pitchFamily="34" charset="-122"/>
            </a:endParaRPr>
          </a:p>
          <a:p>
            <a:pPr>
              <a:lnSpc>
                <a:spcPct val="150000"/>
              </a:lnSpc>
            </a:pPr>
            <a:r>
              <a:rPr lang="zh-CN" altLang="en-US" sz="1000" dirty="0" smtClean="0">
                <a:solidFill>
                  <a:schemeClr val="dk1"/>
                </a:solidFill>
                <a:latin typeface="微软雅黑" panose="020B0503020204020204" pitchFamily="34" charset="-122"/>
                <a:ea typeface="微软雅黑" panose="020B0503020204020204" pitchFamily="34" charset="-122"/>
              </a:rPr>
              <a:t>借： 其他</a:t>
            </a:r>
            <a:r>
              <a:rPr lang="zh-CN" altLang="en-US" sz="1000" dirty="0">
                <a:solidFill>
                  <a:schemeClr val="dk1"/>
                </a:solidFill>
                <a:latin typeface="微软雅黑" panose="020B0503020204020204" pitchFamily="34" charset="-122"/>
                <a:ea typeface="微软雅黑" panose="020B0503020204020204" pitchFamily="34" charset="-122"/>
              </a:rPr>
              <a:t>应付款</a:t>
            </a:r>
            <a:r>
              <a:rPr lang="en-US" altLang="zh-CN" sz="1000" dirty="0">
                <a:solidFill>
                  <a:schemeClr val="dk1"/>
                </a:solidFill>
                <a:latin typeface="微软雅黑" panose="020B0503020204020204" pitchFamily="34" charset="-122"/>
                <a:ea typeface="微软雅黑" panose="020B0503020204020204" pitchFamily="34" charset="-122"/>
              </a:rPr>
              <a:t>——</a:t>
            </a:r>
            <a:r>
              <a:rPr lang="zh-CN" altLang="en-US" sz="1000" dirty="0">
                <a:solidFill>
                  <a:schemeClr val="dk1"/>
                </a:solidFill>
                <a:latin typeface="微软雅黑" panose="020B0503020204020204" pitchFamily="34" charset="-122"/>
                <a:ea typeface="微软雅黑" panose="020B0503020204020204" pitchFamily="34" charset="-122"/>
              </a:rPr>
              <a:t>限制性股票回购</a:t>
            </a:r>
            <a:r>
              <a:rPr lang="zh-CN" altLang="en-US" sz="1000" dirty="0" smtClean="0">
                <a:solidFill>
                  <a:schemeClr val="dk1"/>
                </a:solidFill>
                <a:latin typeface="微软雅黑" panose="020B0503020204020204" pitchFamily="34" charset="-122"/>
                <a:ea typeface="微软雅黑" panose="020B0503020204020204" pitchFamily="34" charset="-122"/>
              </a:rPr>
              <a:t>义务</a:t>
            </a:r>
            <a:endParaRPr lang="en-US" altLang="zh-CN" sz="1000" dirty="0" smtClean="0">
              <a:solidFill>
                <a:schemeClr val="dk1"/>
              </a:solidFill>
              <a:latin typeface="微软雅黑" panose="020B0503020204020204" pitchFamily="34" charset="-122"/>
              <a:ea typeface="微软雅黑" panose="020B0503020204020204" pitchFamily="34" charset="-122"/>
            </a:endParaRPr>
          </a:p>
          <a:p>
            <a:pPr>
              <a:lnSpc>
                <a:spcPct val="150000"/>
              </a:lnSpc>
            </a:pPr>
            <a:r>
              <a:rPr lang="en-US" altLang="zh-CN" sz="1000" dirty="0">
                <a:latin typeface="微软雅黑" panose="020B0503020204020204" pitchFamily="34" charset="-122"/>
                <a:ea typeface="微软雅黑" panose="020B0503020204020204" pitchFamily="34" charset="-122"/>
              </a:rPr>
              <a:t> </a:t>
            </a:r>
            <a:r>
              <a:rPr lang="en-US" altLang="zh-CN" sz="1000" dirty="0" smtClean="0">
                <a:latin typeface="微软雅黑" panose="020B0503020204020204" pitchFamily="34" charset="-122"/>
                <a:ea typeface="微软雅黑" panose="020B0503020204020204" pitchFamily="34" charset="-122"/>
              </a:rPr>
              <a:t> </a:t>
            </a:r>
            <a:r>
              <a:rPr lang="zh-CN" altLang="en-US" sz="1000" dirty="0" smtClean="0">
                <a:solidFill>
                  <a:schemeClr val="dk1"/>
                </a:solidFill>
                <a:latin typeface="微软雅黑" panose="020B0503020204020204" pitchFamily="34" charset="-122"/>
                <a:ea typeface="微软雅黑" panose="020B0503020204020204" pitchFamily="34" charset="-122"/>
              </a:rPr>
              <a:t>贷： 应付</a:t>
            </a:r>
            <a:r>
              <a:rPr lang="zh-CN" altLang="en-US" sz="1000" dirty="0">
                <a:solidFill>
                  <a:schemeClr val="dk1"/>
                </a:solidFill>
                <a:latin typeface="微软雅黑" panose="020B0503020204020204" pitchFamily="34" charset="-122"/>
                <a:ea typeface="微软雅黑" panose="020B0503020204020204" pitchFamily="34" charset="-122"/>
              </a:rPr>
              <a:t>股利</a:t>
            </a:r>
            <a:r>
              <a:rPr lang="en-US" altLang="zh-CN" sz="1000" dirty="0">
                <a:solidFill>
                  <a:schemeClr val="dk1"/>
                </a:solidFill>
                <a:latin typeface="微软雅黑" panose="020B0503020204020204" pitchFamily="34" charset="-122"/>
                <a:ea typeface="微软雅黑" panose="020B0503020204020204" pitchFamily="34" charset="-122"/>
              </a:rPr>
              <a:t>——</a:t>
            </a:r>
            <a:r>
              <a:rPr lang="zh-CN" altLang="en-US" sz="1000" dirty="0">
                <a:solidFill>
                  <a:schemeClr val="dk1"/>
                </a:solidFill>
                <a:latin typeface="微软雅黑" panose="020B0503020204020204" pitchFamily="34" charset="-122"/>
                <a:ea typeface="微软雅黑" panose="020B0503020204020204" pitchFamily="34" charset="-122"/>
              </a:rPr>
              <a:t>限制性股票</a:t>
            </a:r>
            <a:r>
              <a:rPr lang="zh-CN" altLang="en-US" sz="1000" dirty="0" smtClean="0">
                <a:solidFill>
                  <a:schemeClr val="dk1"/>
                </a:solidFill>
                <a:latin typeface="微软雅黑" panose="020B0503020204020204" pitchFamily="34" charset="-122"/>
                <a:ea typeface="微软雅黑" panose="020B0503020204020204" pitchFamily="34" charset="-122"/>
              </a:rPr>
              <a:t>股利</a:t>
            </a:r>
            <a:endParaRPr lang="en-US" altLang="zh-CN" sz="1000" dirty="0" smtClean="0">
              <a:solidFill>
                <a:schemeClr val="dk1"/>
              </a:solidFill>
              <a:latin typeface="微软雅黑" panose="020B0503020204020204" pitchFamily="34" charset="-122"/>
              <a:ea typeface="微软雅黑" panose="020B0503020204020204" pitchFamily="34" charset="-122"/>
            </a:endParaRPr>
          </a:p>
          <a:p>
            <a:pPr>
              <a:lnSpc>
                <a:spcPct val="150000"/>
              </a:lnSpc>
            </a:pPr>
            <a:endParaRPr lang="en-US" altLang="zh-CN" sz="1000" dirty="0">
              <a:latin typeface="微软雅黑" panose="020B0503020204020204" pitchFamily="34" charset="-122"/>
              <a:ea typeface="微软雅黑" panose="020B0503020204020204" pitchFamily="34" charset="-122"/>
            </a:endParaRPr>
          </a:p>
          <a:p>
            <a:pPr>
              <a:lnSpc>
                <a:spcPct val="150000"/>
              </a:lnSpc>
            </a:pPr>
            <a:r>
              <a:rPr lang="zh-CN" altLang="en-US" sz="1000" b="1" dirty="0" smtClean="0">
                <a:solidFill>
                  <a:schemeClr val="dk1"/>
                </a:solidFill>
                <a:latin typeface="微软雅黑" panose="020B0503020204020204" pitchFamily="34" charset="-122"/>
                <a:ea typeface="微软雅黑" panose="020B0503020204020204" pitchFamily="34" charset="-122"/>
              </a:rPr>
              <a:t>实际</a:t>
            </a:r>
            <a:r>
              <a:rPr lang="zh-CN" altLang="en-US" sz="1000" b="1" dirty="0">
                <a:solidFill>
                  <a:schemeClr val="dk1"/>
                </a:solidFill>
                <a:latin typeface="微软雅黑" panose="020B0503020204020204" pitchFamily="34" charset="-122"/>
                <a:ea typeface="微软雅黑" panose="020B0503020204020204" pitchFamily="34" charset="-122"/>
              </a:rPr>
              <a:t>支付时</a:t>
            </a:r>
            <a:r>
              <a:rPr lang="zh-CN" altLang="en-US" sz="1000" b="1" dirty="0" smtClean="0">
                <a:solidFill>
                  <a:schemeClr val="dk1"/>
                </a:solidFill>
                <a:latin typeface="微软雅黑" panose="020B0503020204020204" pitchFamily="34" charset="-122"/>
                <a:ea typeface="微软雅黑" panose="020B0503020204020204" pitchFamily="34" charset="-122"/>
              </a:rPr>
              <a:t>，</a:t>
            </a:r>
            <a:endParaRPr lang="en-US" altLang="zh-CN" sz="1000" b="1" dirty="0" smtClean="0">
              <a:solidFill>
                <a:schemeClr val="dk1"/>
              </a:solidFill>
              <a:latin typeface="微软雅黑" panose="020B0503020204020204" pitchFamily="34" charset="-122"/>
              <a:ea typeface="微软雅黑" panose="020B0503020204020204" pitchFamily="34" charset="-122"/>
            </a:endParaRPr>
          </a:p>
          <a:p>
            <a:pPr>
              <a:lnSpc>
                <a:spcPct val="150000"/>
              </a:lnSpc>
            </a:pPr>
            <a:r>
              <a:rPr lang="zh-CN" altLang="en-US" sz="1000" dirty="0" smtClean="0">
                <a:solidFill>
                  <a:schemeClr val="dk1"/>
                </a:solidFill>
                <a:latin typeface="微软雅黑" panose="020B0503020204020204" pitchFamily="34" charset="-122"/>
                <a:ea typeface="微软雅黑" panose="020B0503020204020204" pitchFamily="34" charset="-122"/>
              </a:rPr>
              <a:t>借</a:t>
            </a:r>
            <a:r>
              <a:rPr lang="zh-CN" altLang="en-US" sz="1000" dirty="0" smtClean="0">
                <a:latin typeface="微软雅黑" panose="020B0503020204020204" pitchFamily="34" charset="-122"/>
                <a:ea typeface="微软雅黑" panose="020B0503020204020204" pitchFamily="34" charset="-122"/>
              </a:rPr>
              <a:t>： </a:t>
            </a:r>
            <a:r>
              <a:rPr lang="zh-CN" altLang="en-US" sz="1000" dirty="0" smtClean="0">
                <a:solidFill>
                  <a:schemeClr val="dk1"/>
                </a:solidFill>
                <a:latin typeface="微软雅黑" panose="020B0503020204020204" pitchFamily="34" charset="-122"/>
                <a:ea typeface="微软雅黑" panose="020B0503020204020204" pitchFamily="34" charset="-122"/>
              </a:rPr>
              <a:t>应付</a:t>
            </a:r>
            <a:r>
              <a:rPr lang="zh-CN" altLang="en-US" sz="1000" dirty="0">
                <a:solidFill>
                  <a:schemeClr val="dk1"/>
                </a:solidFill>
                <a:latin typeface="微软雅黑" panose="020B0503020204020204" pitchFamily="34" charset="-122"/>
                <a:ea typeface="微软雅黑" panose="020B0503020204020204" pitchFamily="34" charset="-122"/>
              </a:rPr>
              <a:t>股利</a:t>
            </a:r>
            <a:r>
              <a:rPr lang="en-US" altLang="zh-CN" sz="1000" dirty="0">
                <a:solidFill>
                  <a:schemeClr val="dk1"/>
                </a:solidFill>
                <a:latin typeface="微软雅黑" panose="020B0503020204020204" pitchFamily="34" charset="-122"/>
                <a:ea typeface="微软雅黑" panose="020B0503020204020204" pitchFamily="34" charset="-122"/>
              </a:rPr>
              <a:t>——</a:t>
            </a:r>
            <a:r>
              <a:rPr lang="zh-CN" altLang="en-US" sz="1000" dirty="0">
                <a:solidFill>
                  <a:schemeClr val="dk1"/>
                </a:solidFill>
                <a:latin typeface="微软雅黑" panose="020B0503020204020204" pitchFamily="34" charset="-122"/>
                <a:ea typeface="微软雅黑" panose="020B0503020204020204" pitchFamily="34" charset="-122"/>
              </a:rPr>
              <a:t>限制性股票</a:t>
            </a:r>
            <a:r>
              <a:rPr lang="zh-CN" altLang="en-US" sz="1000" dirty="0" smtClean="0">
                <a:solidFill>
                  <a:schemeClr val="dk1"/>
                </a:solidFill>
                <a:latin typeface="微软雅黑" panose="020B0503020204020204" pitchFamily="34" charset="-122"/>
                <a:ea typeface="微软雅黑" panose="020B0503020204020204" pitchFamily="34" charset="-122"/>
              </a:rPr>
              <a:t>股利</a:t>
            </a:r>
            <a:endParaRPr lang="en-US" altLang="zh-CN" sz="1000" dirty="0" smtClean="0">
              <a:solidFill>
                <a:schemeClr val="dk1"/>
              </a:solidFill>
              <a:latin typeface="微软雅黑" panose="020B0503020204020204" pitchFamily="34" charset="-122"/>
              <a:ea typeface="微软雅黑" panose="020B0503020204020204" pitchFamily="34" charset="-122"/>
            </a:endParaRPr>
          </a:p>
          <a:p>
            <a:pPr>
              <a:lnSpc>
                <a:spcPct val="150000"/>
              </a:lnSpc>
            </a:pPr>
            <a:r>
              <a:rPr lang="en-US" altLang="zh-CN" sz="1000" dirty="0">
                <a:latin typeface="微软雅黑" panose="020B0503020204020204" pitchFamily="34" charset="-122"/>
                <a:ea typeface="微软雅黑" panose="020B0503020204020204" pitchFamily="34" charset="-122"/>
              </a:rPr>
              <a:t> </a:t>
            </a:r>
            <a:r>
              <a:rPr lang="en-US" altLang="zh-CN" sz="1000" dirty="0" smtClean="0">
                <a:latin typeface="微软雅黑" panose="020B0503020204020204" pitchFamily="34" charset="-122"/>
                <a:ea typeface="微软雅黑" panose="020B0503020204020204" pitchFamily="34" charset="-122"/>
              </a:rPr>
              <a:t> </a:t>
            </a:r>
            <a:r>
              <a:rPr lang="zh-CN" altLang="en-US" sz="1000" dirty="0" smtClean="0">
                <a:solidFill>
                  <a:schemeClr val="dk1"/>
                </a:solidFill>
                <a:latin typeface="微软雅黑" panose="020B0503020204020204" pitchFamily="34" charset="-122"/>
                <a:ea typeface="微软雅黑" panose="020B0503020204020204" pitchFamily="34" charset="-122"/>
              </a:rPr>
              <a:t>贷： 银行存款</a:t>
            </a:r>
          </a:p>
        </p:txBody>
      </p:sp>
      <p:sp>
        <p:nvSpPr>
          <p:cNvPr id="8" name="矩形 7"/>
          <p:cNvSpPr/>
          <p:nvPr/>
        </p:nvSpPr>
        <p:spPr>
          <a:xfrm>
            <a:off x="810895" y="1742440"/>
            <a:ext cx="7294245" cy="829945"/>
          </a:xfrm>
          <a:prstGeom prst="rect">
            <a:avLst/>
          </a:prstGeom>
          <a:noFill/>
          <a:ln w="19050">
            <a:solidFill>
              <a:srgbClr val="A32020"/>
            </a:solidFill>
          </a:ln>
        </p:spPr>
        <p:txBody>
          <a:bodyPr wrap="square">
            <a:spAutoFit/>
          </a:bodyPr>
          <a:lstStyle/>
          <a:p>
            <a:pPr>
              <a:lnSpc>
                <a:spcPct val="150000"/>
              </a:lnSpc>
            </a:pPr>
            <a:r>
              <a:rPr lang="en-US" altLang="zh-CN" sz="1200" b="1" u="sng" dirty="0" smtClean="0">
                <a:solidFill>
                  <a:srgbClr val="A32020"/>
                </a:solidFill>
                <a:latin typeface="微软雅黑" panose="020B0503020204020204" pitchFamily="34" charset="-122"/>
                <a:ea typeface="微软雅黑" panose="020B0503020204020204" pitchFamily="34" charset="-122"/>
              </a:rPr>
              <a:t>【1】</a:t>
            </a:r>
            <a:r>
              <a:rPr lang="zh-CN" altLang="en-US" sz="1200" b="1" u="sng" dirty="0" smtClean="0">
                <a:solidFill>
                  <a:srgbClr val="A32020"/>
                </a:solidFill>
                <a:latin typeface="微软雅黑" panose="020B0503020204020204" pitchFamily="34" charset="-122"/>
                <a:ea typeface="微软雅黑" panose="020B0503020204020204" pitchFamily="34" charset="-122"/>
              </a:rPr>
              <a:t>现金股利</a:t>
            </a:r>
            <a:r>
              <a:rPr lang="zh-CN" altLang="en-US" sz="1200" b="1" u="sng" dirty="0">
                <a:solidFill>
                  <a:srgbClr val="A32020"/>
                </a:solidFill>
                <a:latin typeface="微软雅黑" panose="020B0503020204020204" pitchFamily="34" charset="-122"/>
                <a:ea typeface="微软雅黑" panose="020B0503020204020204" pitchFamily="34" charset="-122"/>
              </a:rPr>
              <a:t>可</a:t>
            </a:r>
            <a:r>
              <a:rPr lang="zh-CN" altLang="en-US" sz="1200" b="1" u="sng" dirty="0" smtClean="0">
                <a:solidFill>
                  <a:srgbClr val="A32020"/>
                </a:solidFill>
                <a:latin typeface="微软雅黑" panose="020B0503020204020204" pitchFamily="34" charset="-122"/>
                <a:ea typeface="微软雅黑" panose="020B0503020204020204" pitchFamily="34" charset="-122"/>
              </a:rPr>
              <a:t>撤销</a:t>
            </a:r>
            <a:r>
              <a:rPr lang="zh-CN" altLang="en-US" sz="12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即</a:t>
            </a:r>
            <a:r>
              <a:rPr lang="zh-CN" altLang="en-US" sz="1000" dirty="0">
                <a:latin typeface="微软雅黑" panose="020B0503020204020204" pitchFamily="34" charset="-122"/>
                <a:ea typeface="微软雅黑" panose="020B0503020204020204" pitchFamily="34" charset="-122"/>
              </a:rPr>
              <a:t>一旦未达到解锁条件，被回购限制性股票的持有者将无法获得（或需要退回）其在等待期内应收（或已收）的现金股利。等待期内，上市公司在核算应分配给限制性股票持有者的现金股利时，应合理估计未来解锁条件的满足情况，该估计与进行股份支付会计处理时在等待期内每个资产负债表日对可行权权益工具数量进行的估计应当保持一致。</a:t>
            </a:r>
          </a:p>
        </p:txBody>
      </p:sp>
      <p:sp>
        <p:nvSpPr>
          <p:cNvPr id="9" name="矩形 8"/>
          <p:cNvSpPr/>
          <p:nvPr/>
        </p:nvSpPr>
        <p:spPr>
          <a:xfrm>
            <a:off x="4458970" y="4349115"/>
            <a:ext cx="3646170" cy="668020"/>
          </a:xfrm>
          <a:prstGeom prst="rect">
            <a:avLst/>
          </a:prstGeom>
          <a:solidFill>
            <a:schemeClr val="accent6">
              <a:lumMod val="20000"/>
              <a:lumOff val="80000"/>
            </a:schemeClr>
          </a:solidFill>
        </p:spPr>
        <p:txBody>
          <a:bodyPr wrap="square">
            <a:spAutoFit/>
          </a:bodyPr>
          <a:lstStyle/>
          <a:p>
            <a:pPr>
              <a:lnSpc>
                <a:spcPct val="150000"/>
              </a:lnSpc>
            </a:pPr>
            <a:r>
              <a:rPr lang="zh-CN" altLang="en-US" sz="800" i="1" dirty="0">
                <a:solidFill>
                  <a:schemeClr val="dk1"/>
                </a:solidFill>
                <a:latin typeface="微软雅黑" panose="020B0503020204020204" pitchFamily="34" charset="-122"/>
                <a:ea typeface="微软雅黑" panose="020B0503020204020204" pitchFamily="34" charset="-122"/>
              </a:rPr>
              <a:t>后续信息表明不可解锁限制性股票的数量与以前估计不同的，应当作为会计估计变更处理，直到解锁日预计不可解锁限制性股票的数量与实际未解锁限制性股票的数量一致</a:t>
            </a:r>
            <a:r>
              <a:rPr lang="zh-CN" altLang="en-US" sz="900" dirty="0">
                <a:solidFill>
                  <a:schemeClr val="dk1"/>
                </a:solidFill>
                <a:latin typeface="微软雅黑" panose="020B0503020204020204" pitchFamily="34" charset="-122"/>
                <a:ea typeface="微软雅黑" panose="020B0503020204020204" pitchFamily="34" charset="-122"/>
              </a:rPr>
              <a: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3.1  </a:t>
            </a:r>
            <a:r>
              <a:rPr lang="zh-CN" altLang="en-US" b="1" dirty="0">
                <a:solidFill>
                  <a:srgbClr val="A32122"/>
                </a:solidFill>
              </a:rPr>
              <a:t>股权激励的会计处理</a:t>
            </a:r>
            <a:r>
              <a:rPr lang="en-US" altLang="zh-CN" b="1" dirty="0">
                <a:solidFill>
                  <a:srgbClr val="A32122"/>
                </a:solidFill>
              </a:rPr>
              <a:t>—</a:t>
            </a:r>
            <a:r>
              <a:rPr lang="zh-CN" altLang="en-US" b="1" dirty="0">
                <a:solidFill>
                  <a:srgbClr val="A32122"/>
                </a:solidFill>
              </a:rPr>
              <a:t>限制性股票</a:t>
            </a:r>
            <a:endParaRPr lang="zh-CN" altLang="en-US" sz="1800" b="1" dirty="0">
              <a:solidFill>
                <a:srgbClr val="A32122"/>
              </a:solidFill>
            </a:endParaRPr>
          </a:p>
        </p:txBody>
      </p:sp>
      <p:sp>
        <p:nvSpPr>
          <p:cNvPr id="4" name="Rectangle 21"/>
          <p:cNvSpPr txBox="1">
            <a:spLocks noChangeArrowheads="1"/>
          </p:cNvSpPr>
          <p:nvPr/>
        </p:nvSpPr>
        <p:spPr bwMode="auto">
          <a:xfrm>
            <a:off x="661899" y="841220"/>
            <a:ext cx="7858760" cy="4224233"/>
          </a:xfrm>
          <a:prstGeom prst="rect">
            <a:avLst/>
          </a:prstGeom>
          <a:ln w="12700" cap="flat" cmpd="sng" algn="ctr">
            <a:solidFill>
              <a:schemeClr val="accent2"/>
            </a:solidFill>
            <a:prstDash val="solid"/>
            <a:miter lim="800000"/>
          </a:ln>
        </p:spPr>
        <p:style>
          <a:lnRef idx="2">
            <a:schemeClr val="accent2"/>
          </a:lnRef>
          <a:fillRef idx="1">
            <a:schemeClr val="lt1"/>
          </a:fillRef>
          <a:effectRef idx="0">
            <a:schemeClr val="accent2"/>
          </a:effectRef>
          <a:fontRef idx="minor">
            <a:schemeClr val="dk1"/>
          </a:fontRef>
        </p:style>
        <p:txBody>
          <a:bodyPr vert="horz" wrap="square" lIns="108000" tIns="34290" rIns="108000" bIns="34290" numCol="1" anchor="t" anchorCtr="0" compatLnSpc="1">
            <a:spAutoFit/>
          </a:bodyPr>
          <a:lstStyle/>
          <a:p>
            <a:pPr>
              <a:lnSpc>
                <a:spcPct val="150000"/>
              </a:lnSpc>
            </a:pPr>
            <a:r>
              <a:rPr lang="zh-CN" altLang="zh-CN" sz="1200" b="1" dirty="0">
                <a:latin typeface="微软雅黑" panose="020B0503020204020204" pitchFamily="34" charset="-122"/>
                <a:ea typeface="微软雅黑" panose="020B0503020204020204" pitchFamily="34" charset="-122"/>
              </a:rPr>
              <a:t>案例</a:t>
            </a:r>
            <a:r>
              <a:rPr lang="en-US" altLang="zh-CN" sz="1200" b="1" dirty="0">
                <a:latin typeface="微软雅黑" panose="020B0503020204020204" pitchFamily="34" charset="-122"/>
                <a:ea typeface="微软雅黑" panose="020B0503020204020204" pitchFamily="34" charset="-122"/>
              </a:rPr>
              <a:t>4</a:t>
            </a:r>
            <a:r>
              <a:rPr lang="zh-CN" altLang="en-US" sz="1200" b="1" dirty="0">
                <a:latin typeface="微软雅黑" panose="020B0503020204020204" pitchFamily="34" charset="-122"/>
                <a:ea typeface="微软雅黑" panose="020B0503020204020204" pitchFamily="34" charset="-122"/>
              </a:rPr>
              <a:t>（衔接案例</a:t>
            </a: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a:p>
            <a:pPr>
              <a:lnSpc>
                <a:spcPct val="150000"/>
              </a:lnSpc>
            </a:pPr>
            <a:r>
              <a:rPr lang="en-US" altLang="zh-CN" sz="1200" dirty="0">
                <a:latin typeface="微软雅黑" pitchFamily="34" charset="-122"/>
                <a:ea typeface="微软雅黑" pitchFamily="34" charset="-122"/>
              </a:rPr>
              <a:t>A</a:t>
            </a:r>
            <a:r>
              <a:rPr lang="zh-CN" altLang="zh-CN" sz="1200" dirty="0">
                <a:latin typeface="微软雅黑" pitchFamily="34" charset="-122"/>
                <a:ea typeface="微软雅黑" pitchFamily="34" charset="-122"/>
              </a:rPr>
              <a:t>公司为上市公司，</a:t>
            </a:r>
            <a:r>
              <a:rPr lang="zh-CN" altLang="zh-CN" sz="1200" dirty="0" smtClean="0">
                <a:latin typeface="微软雅黑" pitchFamily="34" charset="-122"/>
                <a:ea typeface="微软雅黑" pitchFamily="34" charset="-122"/>
              </a:rPr>
              <a:t>有关资料</a:t>
            </a:r>
            <a:r>
              <a:rPr lang="zh-CN" altLang="zh-CN" sz="1200" dirty="0">
                <a:latin typeface="微软雅黑" pitchFamily="34" charset="-122"/>
                <a:ea typeface="微软雅黑" pitchFamily="34" charset="-122"/>
              </a:rPr>
              <a:t>如下</a:t>
            </a:r>
            <a:r>
              <a:rPr lang="zh-CN" altLang="zh-CN" sz="1200" dirty="0" smtClean="0">
                <a:latin typeface="微软雅黑" pitchFamily="34" charset="-122"/>
                <a:ea typeface="微软雅黑" pitchFamily="34" charset="-122"/>
              </a:rPr>
              <a:t>：</a:t>
            </a:r>
            <a:r>
              <a:rPr lang="en-US" altLang="zh-CN" sz="1200" dirty="0" smtClean="0">
                <a:latin typeface="微软雅黑" pitchFamily="34" charset="-122"/>
                <a:ea typeface="微软雅黑" pitchFamily="34" charset="-122"/>
              </a:rPr>
              <a:t>2015</a:t>
            </a:r>
            <a:r>
              <a:rPr lang="zh-CN" altLang="zh-CN" sz="1200" dirty="0">
                <a:latin typeface="微软雅黑" pitchFamily="34" charset="-122"/>
                <a:ea typeface="微软雅黑" pitchFamily="34" charset="-122"/>
              </a:rPr>
              <a:t>年</a:t>
            </a:r>
            <a:r>
              <a:rPr lang="en-US" altLang="zh-CN" sz="1200" dirty="0">
                <a:latin typeface="微软雅黑" pitchFamily="34" charset="-122"/>
                <a:ea typeface="微软雅黑" pitchFamily="34" charset="-122"/>
              </a:rPr>
              <a:t>1</a:t>
            </a:r>
            <a:r>
              <a:rPr lang="zh-CN" altLang="zh-CN" sz="1200" dirty="0">
                <a:latin typeface="微软雅黑" pitchFamily="34" charset="-122"/>
                <a:ea typeface="微软雅黑" pitchFamily="34" charset="-122"/>
              </a:rPr>
              <a:t>月</a:t>
            </a:r>
            <a:r>
              <a:rPr lang="en-US" altLang="zh-CN" sz="1200" dirty="0">
                <a:latin typeface="微软雅黑" pitchFamily="34" charset="-122"/>
                <a:ea typeface="微软雅黑" pitchFamily="34" charset="-122"/>
              </a:rPr>
              <a:t>6</a:t>
            </a:r>
            <a:r>
              <a:rPr lang="zh-CN" altLang="zh-CN" sz="1200" dirty="0">
                <a:latin typeface="微软雅黑" pitchFamily="34" charset="-122"/>
                <a:ea typeface="微软雅黑" pitchFamily="34" charset="-122"/>
              </a:rPr>
              <a:t>日，</a:t>
            </a:r>
            <a:r>
              <a:rPr lang="en-US" altLang="zh-CN" sz="1200" dirty="0">
                <a:latin typeface="微软雅黑" pitchFamily="34" charset="-122"/>
                <a:ea typeface="微软雅黑" pitchFamily="34" charset="-122"/>
              </a:rPr>
              <a:t>A</a:t>
            </a:r>
            <a:r>
              <a:rPr lang="zh-CN" altLang="zh-CN" sz="1200" dirty="0">
                <a:latin typeface="微软雅黑" pitchFamily="34" charset="-122"/>
                <a:ea typeface="微软雅黑" pitchFamily="34" charset="-122"/>
              </a:rPr>
              <a:t>公司向</a:t>
            </a:r>
            <a:r>
              <a:rPr lang="en-US" altLang="zh-CN" sz="1200" dirty="0">
                <a:latin typeface="微软雅黑" pitchFamily="34" charset="-122"/>
                <a:ea typeface="微软雅黑" pitchFamily="34" charset="-122"/>
              </a:rPr>
              <a:t>25</a:t>
            </a:r>
            <a:r>
              <a:rPr lang="zh-CN" altLang="zh-CN" sz="1200" dirty="0">
                <a:latin typeface="微软雅黑" pitchFamily="34" charset="-122"/>
                <a:ea typeface="微软雅黑" pitchFamily="34" charset="-122"/>
              </a:rPr>
              <a:t>名公司高级管理人员授予了</a:t>
            </a:r>
            <a:r>
              <a:rPr lang="en-US" altLang="zh-CN" sz="1200" dirty="0">
                <a:latin typeface="微软雅黑" pitchFamily="34" charset="-122"/>
                <a:ea typeface="微软雅黑" pitchFamily="34" charset="-122"/>
              </a:rPr>
              <a:t>3 000</a:t>
            </a:r>
            <a:r>
              <a:rPr lang="zh-CN" altLang="zh-CN" sz="1200" dirty="0">
                <a:latin typeface="微软雅黑" pitchFamily="34" charset="-122"/>
                <a:ea typeface="微软雅黑" pitchFamily="34" charset="-122"/>
              </a:rPr>
              <a:t>万股限制性股票，授予后锁定</a:t>
            </a:r>
            <a:r>
              <a:rPr lang="en-US" altLang="zh-CN" sz="1200" dirty="0">
                <a:latin typeface="微软雅黑" pitchFamily="34" charset="-122"/>
                <a:ea typeface="微软雅黑" pitchFamily="34" charset="-122"/>
              </a:rPr>
              <a:t>3</a:t>
            </a:r>
            <a:r>
              <a:rPr lang="zh-CN" altLang="zh-CN" sz="1200" dirty="0">
                <a:latin typeface="微软雅黑" pitchFamily="34" charset="-122"/>
                <a:ea typeface="微软雅黑" pitchFamily="34" charset="-122"/>
              </a:rPr>
              <a:t>年。其他资料</a:t>
            </a:r>
            <a:r>
              <a:rPr lang="zh-CN" altLang="zh-CN" sz="1200" dirty="0" smtClean="0">
                <a:latin typeface="微软雅黑" pitchFamily="34" charset="-122"/>
                <a:ea typeface="微软雅黑" pitchFamily="34" charset="-122"/>
              </a:rPr>
              <a:t>同</a:t>
            </a:r>
            <a:r>
              <a:rPr lang="zh-CN" altLang="en-US" sz="1200" b="1" dirty="0" smtClean="0">
                <a:latin typeface="微软雅黑" pitchFamily="34" charset="-122"/>
                <a:ea typeface="微软雅黑" pitchFamily="34" charset="-122"/>
              </a:rPr>
              <a:t>案例</a:t>
            </a:r>
            <a:r>
              <a:rPr lang="en-US" altLang="zh-CN" sz="1200" b="1" dirty="0" smtClean="0">
                <a:latin typeface="微软雅黑" pitchFamily="34" charset="-122"/>
                <a:ea typeface="微软雅黑" pitchFamily="34" charset="-122"/>
              </a:rPr>
              <a:t>2</a:t>
            </a:r>
            <a:r>
              <a:rPr lang="zh-CN" altLang="en-US" sz="1200" dirty="0" smtClean="0">
                <a:latin typeface="微软雅黑" pitchFamily="34" charset="-122"/>
                <a:ea typeface="微软雅黑" pitchFamily="34" charset="-122"/>
              </a:rPr>
              <a:t>。</a:t>
            </a:r>
            <a:r>
              <a:rPr lang="en-US" altLang="zh-CN" sz="1200" dirty="0" smtClean="0">
                <a:latin typeface="微软雅黑" pitchFamily="34" charset="-122"/>
                <a:ea typeface="微软雅黑" pitchFamily="34" charset="-122"/>
              </a:rPr>
              <a:t>2015</a:t>
            </a:r>
            <a:r>
              <a:rPr lang="zh-CN" altLang="zh-CN" sz="1200" dirty="0">
                <a:latin typeface="微软雅黑" pitchFamily="34" charset="-122"/>
                <a:ea typeface="微软雅黑" pitchFamily="34" charset="-122"/>
              </a:rPr>
              <a:t>年宣告现金股利共计</a:t>
            </a:r>
            <a:r>
              <a:rPr lang="en-US" altLang="zh-CN" sz="1200" dirty="0">
                <a:latin typeface="微软雅黑" pitchFamily="34" charset="-122"/>
                <a:ea typeface="微软雅黑" pitchFamily="34" charset="-122"/>
              </a:rPr>
              <a:t>1000</a:t>
            </a:r>
            <a:r>
              <a:rPr lang="zh-CN" altLang="zh-CN" sz="1200" dirty="0">
                <a:latin typeface="微软雅黑" pitchFamily="34" charset="-122"/>
                <a:ea typeface="微软雅黑" pitchFamily="34" charset="-122"/>
              </a:rPr>
              <a:t>万元。合同规定，</a:t>
            </a:r>
            <a:r>
              <a:rPr lang="zh-CN" altLang="zh-CN" sz="1200" dirty="0" smtClean="0">
                <a:latin typeface="微软雅黑" pitchFamily="34" charset="-122"/>
                <a:ea typeface="微软雅黑" pitchFamily="34" charset="-122"/>
              </a:rPr>
              <a:t>现金股利可</a:t>
            </a:r>
            <a:r>
              <a:rPr lang="zh-CN" altLang="zh-CN" sz="1200" dirty="0">
                <a:latin typeface="微软雅黑" pitchFamily="34" charset="-122"/>
                <a:ea typeface="微软雅黑" pitchFamily="34" charset="-122"/>
              </a:rPr>
              <a:t>撤销</a:t>
            </a:r>
            <a:r>
              <a:rPr lang="zh-CN" altLang="zh-CN" sz="1200" dirty="0" smtClean="0">
                <a:latin typeface="微软雅黑" pitchFamily="34" charset="-122"/>
                <a:ea typeface="微软雅黑" pitchFamily="34" charset="-122"/>
              </a:rPr>
              <a:t>。</a:t>
            </a:r>
            <a:endParaRPr lang="en-US" altLang="zh-CN" sz="1200" dirty="0" smtClean="0">
              <a:latin typeface="微软雅黑" pitchFamily="34" charset="-122"/>
              <a:ea typeface="微软雅黑" pitchFamily="34" charset="-122"/>
            </a:endParaRPr>
          </a:p>
          <a:p>
            <a:pPr>
              <a:lnSpc>
                <a:spcPct val="150000"/>
              </a:lnSpc>
            </a:pPr>
            <a:endParaRPr sz="1200" dirty="0">
              <a:latin typeface="微软雅黑" panose="020B0503020204020204" pitchFamily="34" charset="-122"/>
              <a:ea typeface="微软雅黑" panose="020B0503020204020204" pitchFamily="34" charset="-122"/>
            </a:endParaRPr>
          </a:p>
          <a:p>
            <a:pPr>
              <a:lnSpc>
                <a:spcPct val="150000"/>
              </a:lnSpc>
            </a:pPr>
            <a:endParaRPr lang="zh-CN" altLang="zh-CN" sz="1200" dirty="0">
              <a:latin typeface="微软雅黑" panose="020B0503020204020204" pitchFamily="34" charset="-122"/>
              <a:ea typeface="微软雅黑" panose="020B0503020204020204" pitchFamily="34" charset="-122"/>
              <a:sym typeface="+mn-ea"/>
            </a:endParaRPr>
          </a:p>
          <a:p>
            <a:pPr>
              <a:lnSpc>
                <a:spcPct val="150000"/>
              </a:lnSpc>
            </a:pPr>
            <a:endParaRPr lang="zh-CN" altLang="zh-CN" sz="1200" dirty="0">
              <a:latin typeface="微软雅黑" panose="020B0503020204020204" pitchFamily="34" charset="-122"/>
              <a:ea typeface="微软雅黑" panose="020B0503020204020204" pitchFamily="34" charset="-122"/>
              <a:sym typeface="+mn-ea"/>
            </a:endParaRPr>
          </a:p>
          <a:p>
            <a:pPr>
              <a:lnSpc>
                <a:spcPct val="150000"/>
              </a:lnSpc>
            </a:pPr>
            <a:endParaRPr lang="zh-CN" altLang="zh-CN" sz="1200" dirty="0">
              <a:latin typeface="微软雅黑" panose="020B0503020204020204" pitchFamily="34" charset="-122"/>
              <a:ea typeface="微软雅黑" panose="020B0503020204020204" pitchFamily="34" charset="-122"/>
              <a:sym typeface="+mn-ea"/>
            </a:endParaRPr>
          </a:p>
          <a:p>
            <a:pPr>
              <a:lnSpc>
                <a:spcPct val="150000"/>
              </a:lnSpc>
            </a:pPr>
            <a:endParaRPr lang="zh-CN" altLang="zh-CN" sz="1200" dirty="0">
              <a:latin typeface="微软雅黑" panose="020B0503020204020204" pitchFamily="34" charset="-122"/>
              <a:ea typeface="微软雅黑" panose="020B0503020204020204" pitchFamily="34" charset="-122"/>
              <a:sym typeface="+mn-ea"/>
            </a:endParaRPr>
          </a:p>
          <a:p>
            <a:pPr>
              <a:lnSpc>
                <a:spcPct val="150000"/>
              </a:lnSpc>
            </a:pPr>
            <a:endParaRPr lang="zh-CN" altLang="zh-CN" sz="1200" dirty="0">
              <a:latin typeface="微软雅黑" panose="020B0503020204020204" pitchFamily="34" charset="-122"/>
              <a:ea typeface="微软雅黑" panose="020B0503020204020204" pitchFamily="34" charset="-122"/>
              <a:sym typeface="+mn-ea"/>
            </a:endParaRPr>
          </a:p>
          <a:p>
            <a:pPr>
              <a:lnSpc>
                <a:spcPct val="150000"/>
              </a:lnSpc>
            </a:pPr>
            <a:endParaRPr lang="zh-CN" altLang="zh-CN" sz="1200" dirty="0">
              <a:latin typeface="微软雅黑" panose="020B0503020204020204" pitchFamily="34" charset="-122"/>
              <a:ea typeface="微软雅黑" panose="020B0503020204020204" pitchFamily="34" charset="-122"/>
              <a:sym typeface="+mn-ea"/>
            </a:endParaRPr>
          </a:p>
          <a:p>
            <a:pPr>
              <a:lnSpc>
                <a:spcPct val="150000"/>
              </a:lnSpc>
            </a:pPr>
            <a:endParaRPr lang="zh-CN" altLang="zh-CN" sz="1200" dirty="0">
              <a:latin typeface="微软雅黑" panose="020B0503020204020204" pitchFamily="34" charset="-122"/>
              <a:ea typeface="微软雅黑" panose="020B0503020204020204" pitchFamily="34" charset="-122"/>
            </a:endParaRPr>
          </a:p>
          <a:p>
            <a:pPr>
              <a:lnSpc>
                <a:spcPct val="150000"/>
              </a:lnSpc>
            </a:pPr>
            <a:endParaRPr lang="zh-CN" altLang="zh-CN" sz="1200" dirty="0">
              <a:latin typeface="微软雅黑" panose="020B0503020204020204" pitchFamily="34" charset="-122"/>
              <a:ea typeface="微软雅黑" panose="020B0503020204020204" pitchFamily="34" charset="-122"/>
            </a:endParaRPr>
          </a:p>
          <a:p>
            <a:pPr>
              <a:lnSpc>
                <a:spcPct val="150000"/>
              </a:lnSpc>
            </a:pPr>
            <a:endParaRPr lang="zh-CN" altLang="zh-CN" sz="1200" dirty="0">
              <a:latin typeface="微软雅黑" panose="020B0503020204020204" pitchFamily="34" charset="-122"/>
              <a:ea typeface="微软雅黑" panose="020B0503020204020204" pitchFamily="34" charset="-122"/>
            </a:endParaRPr>
          </a:p>
          <a:p>
            <a:pPr>
              <a:lnSpc>
                <a:spcPct val="150000"/>
              </a:lnSpc>
            </a:pPr>
            <a:endParaRPr lang="zh-CN" altLang="zh-CN" sz="1200" dirty="0">
              <a:latin typeface="微软雅黑" panose="020B0503020204020204" pitchFamily="34" charset="-122"/>
              <a:ea typeface="微软雅黑" panose="020B0503020204020204" pitchFamily="34" charset="-122"/>
            </a:endParaRPr>
          </a:p>
          <a:p>
            <a:pPr>
              <a:lnSpc>
                <a:spcPct val="150000"/>
              </a:lnSpc>
            </a:pPr>
            <a:endParaRPr lang="zh-CN" altLang="zh-CN" sz="1200" dirty="0">
              <a:latin typeface="微软雅黑" panose="020B0503020204020204" pitchFamily="34" charset="-122"/>
              <a:ea typeface="微软雅黑" panose="020B0503020204020204" pitchFamily="34" charset="-122"/>
            </a:endParaRPr>
          </a:p>
        </p:txBody>
      </p:sp>
      <p:graphicFrame>
        <p:nvGraphicFramePr>
          <p:cNvPr id="2" name="表格 1"/>
          <p:cNvGraphicFramePr/>
          <p:nvPr>
            <p:extLst>
              <p:ext uri="{D42A27DB-BD31-4B8C-83A1-F6EECF244321}">
                <p14:modId xmlns:p14="http://schemas.microsoft.com/office/powerpoint/2010/main" xmlns="" val="1953219651"/>
              </p:ext>
            </p:extLst>
          </p:nvPr>
        </p:nvGraphicFramePr>
        <p:xfrm>
          <a:off x="793661" y="1777350"/>
          <a:ext cx="7595235" cy="3206115"/>
        </p:xfrm>
        <a:graphic>
          <a:graphicData uri="http://schemas.openxmlformats.org/drawingml/2006/table">
            <a:tbl>
              <a:tblPr firstRow="1" bandRow="1">
                <a:tableStyleId>{5940675A-B579-460E-94D1-54222C63F5DA}</a:tableStyleId>
              </a:tblPr>
              <a:tblGrid>
                <a:gridCol w="852170"/>
                <a:gridCol w="3402330"/>
                <a:gridCol w="3340735"/>
              </a:tblGrid>
              <a:tr h="182880">
                <a:tc gridSpan="3">
                  <a:txBody>
                    <a:bodyPr/>
                    <a:lstStyle/>
                    <a:p>
                      <a:pPr indent="0">
                        <a:buNone/>
                      </a:pPr>
                      <a:r>
                        <a:rPr lang="zh-CN" altLang="en-US" sz="1200" b="1" dirty="0">
                          <a:solidFill>
                            <a:srgbClr val="000000"/>
                          </a:solidFill>
                          <a:latin typeface="微软雅黑" panose="020B0503020204020204" pitchFamily="34" charset="-122"/>
                          <a:ea typeface="微软雅黑" panose="020B0503020204020204" pitchFamily="34" charset="-122"/>
                        </a:rPr>
                        <a:t>会计处理：</a:t>
                      </a:r>
                      <a:endParaRPr lang="zh-CN" altLang="en-US" sz="12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
                <a:tc>
                  <a:txBody>
                    <a:bodyPr/>
                    <a:lstStyle/>
                    <a:p>
                      <a:pPr indent="0">
                        <a:buNone/>
                      </a:pP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预计未来可解锁限制性股票 </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预计未来不可解锁限制性股票</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14400">
                <a:tc>
                  <a:txBody>
                    <a:bodyPr/>
                    <a:lstStyle/>
                    <a:p>
                      <a:pPr indent="0">
                        <a:buNone/>
                      </a:pPr>
                      <a:r>
                        <a:rPr lang="zh-CN"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宣告分红</a:t>
                      </a: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借：利润分配　　　1000　　</a:t>
                      </a:r>
                    </a:p>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贷：应付股利　　　1000 </a:t>
                      </a:r>
                    </a:p>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同时： </a:t>
                      </a:r>
                    </a:p>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借：其他应付款　　1000 　　</a:t>
                      </a:r>
                    </a:p>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贷：库存股　　　　1000 </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借：其他应付款　　1000 　　</a:t>
                      </a:r>
                    </a:p>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贷：应付股利　　　1000 </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760">
                <a:tc>
                  <a:txBody>
                    <a:bodyPr/>
                    <a:lstStyle/>
                    <a:p>
                      <a:pPr indent="0">
                        <a:buNone/>
                      </a:pPr>
                      <a:r>
                        <a:rPr lang="zh-CN"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实际支付</a:t>
                      </a: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借：应付股利</a:t>
                      </a: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1000 </a:t>
                      </a:r>
                    </a:p>
                    <a:p>
                      <a:pPr indent="0">
                        <a:buNone/>
                      </a:pP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贷：银行存款</a:t>
                      </a: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1000 </a:t>
                      </a:r>
                      <a:endPar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借：应付股利　　　1000</a:t>
                      </a:r>
                    </a:p>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贷：银行存款　　　1000 </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60195">
                <a:tc>
                  <a:txBody>
                    <a:bodyPr/>
                    <a:lstStyle/>
                    <a:p>
                      <a:pPr indent="0">
                        <a:buNone/>
                      </a:pPr>
                      <a:r>
                        <a:rPr lang="zh-CN"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锁定期满</a:t>
                      </a: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无需回购的股票</a:t>
                      </a: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p>
                    <a:p>
                      <a:pPr indent="0">
                        <a:buNone/>
                      </a:pP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借：其他应付款（15 000×30%－1000）3500 　　        </a:t>
                      </a:r>
                    </a:p>
                    <a:p>
                      <a:pPr indent="0">
                        <a:buNone/>
                      </a:pP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贷：库存股（3000万股×30%×5-1000）3500 </a:t>
                      </a:r>
                      <a:endPar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需回购的股票（可行权条件为市场条件，已确认的费用无需调整转回</a:t>
                      </a: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p>
                    <a:p>
                      <a:pPr indent="0">
                        <a:buNone/>
                      </a:pPr>
                      <a:r>
                        <a:rPr 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借：其他应付款</a:t>
                      </a: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3500</a:t>
                      </a:r>
                    </a:p>
                    <a:p>
                      <a:pPr indent="0">
                        <a:buNone/>
                      </a:pP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贷：银行存款</a:t>
                      </a: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3500 </a:t>
                      </a:r>
                    </a:p>
                    <a:p>
                      <a:pPr indent="0">
                        <a:buNone/>
                      </a:pPr>
                      <a:r>
                        <a:rPr 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同时</a:t>
                      </a:r>
                      <a:endPar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buNone/>
                      </a:pPr>
                      <a:r>
                        <a:rPr 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借：股本</a:t>
                      </a: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（3000万股×30%）900</a:t>
                      </a:r>
                    </a:p>
                    <a:p>
                      <a:pPr indent="0">
                        <a:buNone/>
                      </a:pP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资本公积</a:t>
                      </a: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——股本溢价（12000×30%）3600</a:t>
                      </a:r>
                    </a:p>
                    <a:p>
                      <a:pPr indent="0">
                        <a:buNone/>
                      </a:pP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贷：库存股</a:t>
                      </a: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（3000万股×30%×5）4500 </a:t>
                      </a:r>
                      <a:endPar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3"/>
          <p:cNvSpPr txBox="1">
            <a:spLocks noChangeArrowheads="1"/>
          </p:cNvSpPr>
          <p:nvPr/>
        </p:nvSpPr>
        <p:spPr bwMode="auto">
          <a:xfrm>
            <a:off x="1295912" y="784860"/>
            <a:ext cx="3096430" cy="327376"/>
          </a:xfrm>
          <a:prstGeom prst="rect">
            <a:avLst/>
          </a:prstGeom>
          <a:solidFill>
            <a:srgbClr val="E12E22"/>
          </a:solidFill>
          <a:ln w="9525">
            <a:noFill/>
            <a:prstDash val="dashDot"/>
            <a:miter lim="800000"/>
          </a:ln>
          <a:effectLst>
            <a:outerShdw dist="71842" dir="2700000" algn="ctr" rotWithShape="0">
              <a:srgbClr val="808080">
                <a:alpha val="50000"/>
              </a:srgbClr>
            </a:outerShdw>
          </a:effectLst>
        </p:spPr>
        <p:txBody>
          <a:bodyPr wrap="square" lIns="78847" tIns="39423" rIns="78847" bIns="39423">
            <a:spAutoFit/>
          </a:bodyPr>
          <a:lstStyle/>
          <a:p>
            <a:pPr marL="215265" lvl="1" indent="-215265" algn="ctr" defTabSz="864235" hangingPunct="0">
              <a:lnSpc>
                <a:spcPct val="115000"/>
              </a:lnSpc>
              <a:buSzPct val="70000"/>
              <a:defRPr/>
            </a:pPr>
            <a:r>
              <a:rPr lang="zh-CN" altLang="en-US" sz="1400" b="1" dirty="0" smtClean="0">
                <a:solidFill>
                  <a:srgbClr val="FFFFFF"/>
                </a:solidFill>
                <a:latin typeface="微软雅黑" panose="020B0503020204020204" pitchFamily="34" charset="-122"/>
                <a:ea typeface="微软雅黑" panose="020B0503020204020204" pitchFamily="34" charset="-122"/>
              </a:rPr>
              <a:t>等待期内发放现金股利的会计处理</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4" name="Rectangle 21"/>
          <p:cNvSpPr txBox="1">
            <a:spLocks noChangeArrowheads="1"/>
          </p:cNvSpPr>
          <p:nvPr/>
        </p:nvSpPr>
        <p:spPr bwMode="auto">
          <a:xfrm>
            <a:off x="1295912" y="2697591"/>
            <a:ext cx="3153782" cy="1685077"/>
          </a:xfrm>
          <a:prstGeom prst="rect">
            <a:avLst/>
          </a:prstGeom>
          <a:solidFill>
            <a:schemeClr val="bg1">
              <a:lumMod val="95000"/>
            </a:schemeClr>
          </a:solidFill>
          <a:ln w="12700" cap="flat" cmpd="sng" algn="ctr">
            <a:noFill/>
            <a:prstDash val="solid"/>
            <a:miter lim="800000"/>
          </a:ln>
        </p:spPr>
        <p:style>
          <a:lnRef idx="2">
            <a:schemeClr val="accent2"/>
          </a:lnRef>
          <a:fillRef idx="1">
            <a:schemeClr val="lt1"/>
          </a:fillRef>
          <a:effectRef idx="0">
            <a:schemeClr val="accent2"/>
          </a:effectRef>
          <a:fontRef idx="minor">
            <a:schemeClr val="dk1"/>
          </a:fontRef>
        </p:style>
        <p:txBody>
          <a:bodyPr vert="horz" wrap="square" lIns="108000" tIns="34290" rIns="108000" bIns="34290" numCol="1" anchor="t" anchorCtr="0" compatLnSpc="1">
            <a:spAutoFit/>
          </a:bodyPr>
          <a:lstStyle/>
          <a:p>
            <a:pPr>
              <a:lnSpc>
                <a:spcPct val="150000"/>
              </a:lnSpc>
            </a:pPr>
            <a:r>
              <a:rPr lang="zh-CN" altLang="en-US" sz="1000" b="1" u="sng" dirty="0" smtClean="0">
                <a:solidFill>
                  <a:srgbClr val="FFC000"/>
                </a:solidFill>
                <a:latin typeface="微软雅黑" panose="020B0503020204020204" pitchFamily="34" charset="-122"/>
                <a:ea typeface="微软雅黑" panose="020B0503020204020204" pitchFamily="34" charset="-122"/>
              </a:rPr>
              <a:t>对于</a:t>
            </a:r>
            <a:r>
              <a:rPr lang="zh-CN" altLang="en-US" sz="1000" b="1" u="sng" dirty="0">
                <a:solidFill>
                  <a:srgbClr val="FFC000"/>
                </a:solidFill>
                <a:latin typeface="微软雅黑" panose="020B0503020204020204" pitchFamily="34" charset="-122"/>
                <a:ea typeface="微软雅黑" panose="020B0503020204020204" pitchFamily="34" charset="-122"/>
              </a:rPr>
              <a:t>预计未来可解锁限制性股票持有</a:t>
            </a:r>
            <a:r>
              <a:rPr lang="zh-CN" altLang="en-US" sz="1000" b="1" u="sng" dirty="0" smtClean="0">
                <a:solidFill>
                  <a:srgbClr val="FFC000"/>
                </a:solidFill>
                <a:latin typeface="微软雅黑" panose="020B0503020204020204" pitchFamily="34" charset="-122"/>
                <a:ea typeface="微软雅黑" panose="020B0503020204020204" pitchFamily="34" charset="-122"/>
              </a:rPr>
              <a:t>者</a:t>
            </a:r>
            <a:endParaRPr lang="en-US" altLang="zh-CN" sz="1000" b="1" u="sng" dirty="0" smtClean="0">
              <a:solidFill>
                <a:srgbClr val="FFC000"/>
              </a:solidFill>
              <a:latin typeface="微软雅黑" panose="020B0503020204020204" pitchFamily="34" charset="-122"/>
              <a:ea typeface="微软雅黑" panose="020B0503020204020204" pitchFamily="34" charset="-122"/>
            </a:endParaRPr>
          </a:p>
          <a:p>
            <a:pPr>
              <a:lnSpc>
                <a:spcPct val="150000"/>
              </a:lnSpc>
            </a:pPr>
            <a:r>
              <a:rPr lang="zh-CN" altLang="en-US" sz="1000" dirty="0" smtClean="0">
                <a:latin typeface="微软雅黑" panose="020B0503020204020204" pitchFamily="34" charset="-122"/>
                <a:ea typeface="微软雅黑" panose="020B0503020204020204" pitchFamily="34" charset="-122"/>
              </a:rPr>
              <a:t>借： 利润</a:t>
            </a:r>
            <a:r>
              <a:rPr lang="zh-CN" altLang="en-US" sz="1000" dirty="0">
                <a:latin typeface="微软雅黑" panose="020B0503020204020204" pitchFamily="34" charset="-122"/>
                <a:ea typeface="微软雅黑" panose="020B0503020204020204" pitchFamily="34" charset="-122"/>
              </a:rPr>
              <a:t>分配</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应付现金股利或</a:t>
            </a:r>
            <a:r>
              <a:rPr lang="zh-CN" altLang="en-US" sz="1000" dirty="0" smtClean="0">
                <a:latin typeface="微软雅黑" panose="020B0503020204020204" pitchFamily="34" charset="-122"/>
                <a:ea typeface="微软雅黑" panose="020B0503020204020204" pitchFamily="34" charset="-122"/>
              </a:rPr>
              <a:t>利润</a:t>
            </a:r>
            <a:endParaRPr lang="en-US" altLang="zh-CN" sz="1000" dirty="0" smtClean="0">
              <a:latin typeface="微软雅黑" panose="020B0503020204020204" pitchFamily="34" charset="-122"/>
              <a:ea typeface="微软雅黑" panose="020B0503020204020204" pitchFamily="34" charset="-122"/>
            </a:endParaRPr>
          </a:p>
          <a:p>
            <a:pPr>
              <a:lnSpc>
                <a:spcPct val="150000"/>
              </a:lnSpc>
            </a:pPr>
            <a:r>
              <a:rPr lang="en-US" altLang="zh-CN" sz="1000" dirty="0">
                <a:latin typeface="微软雅黑" panose="020B0503020204020204" pitchFamily="34" charset="-122"/>
                <a:ea typeface="微软雅黑" panose="020B0503020204020204" pitchFamily="34" charset="-122"/>
              </a:rPr>
              <a:t> </a:t>
            </a:r>
            <a:r>
              <a:rPr lang="en-US" altLang="zh-CN" sz="1000" dirty="0" smtClean="0">
                <a:latin typeface="微软雅黑" panose="020B0503020204020204" pitchFamily="34" charset="-122"/>
                <a:ea typeface="微软雅黑" panose="020B0503020204020204" pitchFamily="34" charset="-122"/>
              </a:rPr>
              <a:t> </a:t>
            </a:r>
            <a:r>
              <a:rPr lang="zh-CN" altLang="en-US" sz="1000" dirty="0" smtClean="0">
                <a:latin typeface="微软雅黑" panose="020B0503020204020204" pitchFamily="34" charset="-122"/>
                <a:ea typeface="微软雅黑" panose="020B0503020204020204" pitchFamily="34" charset="-122"/>
              </a:rPr>
              <a:t>贷： 应付</a:t>
            </a:r>
            <a:r>
              <a:rPr lang="zh-CN" altLang="en-US" sz="1000" dirty="0">
                <a:latin typeface="微软雅黑" panose="020B0503020204020204" pitchFamily="34" charset="-122"/>
                <a:ea typeface="微软雅黑" panose="020B0503020204020204" pitchFamily="34" charset="-122"/>
              </a:rPr>
              <a:t>股利</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限制性股票</a:t>
            </a:r>
            <a:r>
              <a:rPr lang="zh-CN" altLang="en-US" sz="1000" dirty="0" smtClean="0">
                <a:latin typeface="微软雅黑" panose="020B0503020204020204" pitchFamily="34" charset="-122"/>
                <a:ea typeface="微软雅黑" panose="020B0503020204020204" pitchFamily="34" charset="-122"/>
              </a:rPr>
              <a:t>股利</a:t>
            </a:r>
            <a:endParaRPr lang="en-US" altLang="zh-CN" sz="1000" dirty="0" smtClean="0">
              <a:latin typeface="微软雅黑" panose="020B0503020204020204" pitchFamily="34" charset="-122"/>
              <a:ea typeface="微软雅黑" panose="020B0503020204020204" pitchFamily="34" charset="-122"/>
            </a:endParaRPr>
          </a:p>
          <a:p>
            <a:pPr>
              <a:lnSpc>
                <a:spcPct val="150000"/>
              </a:lnSpc>
            </a:pPr>
            <a:endParaRPr lang="en-US" altLang="zh-CN" sz="1000" dirty="0">
              <a:latin typeface="微软雅黑" panose="020B0503020204020204" pitchFamily="34" charset="-122"/>
              <a:ea typeface="微软雅黑" panose="020B0503020204020204" pitchFamily="34" charset="-122"/>
            </a:endParaRPr>
          </a:p>
          <a:p>
            <a:pPr>
              <a:lnSpc>
                <a:spcPct val="150000"/>
              </a:lnSpc>
            </a:pPr>
            <a:r>
              <a:rPr lang="zh-CN" altLang="en-US" sz="1000" b="1" dirty="0" smtClean="0">
                <a:latin typeface="微软雅黑" panose="020B0503020204020204" pitchFamily="34" charset="-122"/>
                <a:ea typeface="微软雅黑" panose="020B0503020204020204" pitchFamily="34" charset="-122"/>
              </a:rPr>
              <a:t>实际</a:t>
            </a:r>
            <a:r>
              <a:rPr lang="zh-CN" altLang="en-US" sz="1000" b="1" dirty="0">
                <a:latin typeface="微软雅黑" panose="020B0503020204020204" pitchFamily="34" charset="-122"/>
                <a:ea typeface="微软雅黑" panose="020B0503020204020204" pitchFamily="34" charset="-122"/>
              </a:rPr>
              <a:t>支付</a:t>
            </a:r>
            <a:r>
              <a:rPr lang="zh-CN" altLang="en-US" sz="1000" b="1" dirty="0" smtClean="0">
                <a:latin typeface="微软雅黑" panose="020B0503020204020204" pitchFamily="34" charset="-122"/>
                <a:ea typeface="微软雅黑" panose="020B0503020204020204" pitchFamily="34" charset="-122"/>
              </a:rPr>
              <a:t>时：</a:t>
            </a:r>
            <a:endParaRPr lang="en-US" altLang="zh-CN" sz="1000" b="1" dirty="0" smtClean="0">
              <a:latin typeface="微软雅黑" panose="020B0503020204020204" pitchFamily="34" charset="-122"/>
              <a:ea typeface="微软雅黑" panose="020B0503020204020204" pitchFamily="34" charset="-122"/>
            </a:endParaRPr>
          </a:p>
          <a:p>
            <a:pPr>
              <a:lnSpc>
                <a:spcPct val="150000"/>
              </a:lnSpc>
            </a:pPr>
            <a:r>
              <a:rPr lang="zh-CN" altLang="en-US" sz="1000" dirty="0" smtClean="0">
                <a:latin typeface="微软雅黑" panose="020B0503020204020204" pitchFamily="34" charset="-122"/>
                <a:ea typeface="微软雅黑" panose="020B0503020204020204" pitchFamily="34" charset="-122"/>
              </a:rPr>
              <a:t>借： 应付</a:t>
            </a:r>
            <a:r>
              <a:rPr lang="zh-CN" altLang="en-US" sz="1000" dirty="0">
                <a:latin typeface="微软雅黑" panose="020B0503020204020204" pitchFamily="34" charset="-122"/>
                <a:ea typeface="微软雅黑" panose="020B0503020204020204" pitchFamily="34" charset="-122"/>
              </a:rPr>
              <a:t>股利</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限制性股票</a:t>
            </a:r>
            <a:r>
              <a:rPr lang="zh-CN" altLang="en-US" sz="1000" dirty="0" smtClean="0">
                <a:latin typeface="微软雅黑" panose="020B0503020204020204" pitchFamily="34" charset="-122"/>
                <a:ea typeface="微软雅黑" panose="020B0503020204020204" pitchFamily="34" charset="-122"/>
              </a:rPr>
              <a:t>股利</a:t>
            </a:r>
            <a:endParaRPr lang="en-US" altLang="zh-CN" sz="1000" dirty="0" smtClean="0">
              <a:latin typeface="微软雅黑" panose="020B0503020204020204" pitchFamily="34" charset="-122"/>
              <a:ea typeface="微软雅黑" panose="020B0503020204020204" pitchFamily="34" charset="-122"/>
            </a:endParaRPr>
          </a:p>
          <a:p>
            <a:pPr>
              <a:lnSpc>
                <a:spcPct val="150000"/>
              </a:lnSpc>
            </a:pPr>
            <a:r>
              <a:rPr lang="en-US" altLang="zh-CN" sz="1000" dirty="0">
                <a:latin typeface="微软雅黑" panose="020B0503020204020204" pitchFamily="34" charset="-122"/>
                <a:ea typeface="微软雅黑" panose="020B0503020204020204" pitchFamily="34" charset="-122"/>
              </a:rPr>
              <a:t> </a:t>
            </a:r>
            <a:r>
              <a:rPr lang="en-US" altLang="zh-CN" sz="1000" dirty="0" smtClean="0">
                <a:latin typeface="微软雅黑" panose="020B0503020204020204" pitchFamily="34" charset="-122"/>
                <a:ea typeface="微软雅黑" panose="020B0503020204020204" pitchFamily="34" charset="-122"/>
              </a:rPr>
              <a:t> </a:t>
            </a:r>
            <a:r>
              <a:rPr lang="zh-CN" altLang="en-US" sz="1000" dirty="0" smtClean="0">
                <a:latin typeface="微软雅黑" panose="020B0503020204020204" pitchFamily="34" charset="-122"/>
                <a:ea typeface="微软雅黑" panose="020B0503020204020204" pitchFamily="34" charset="-122"/>
              </a:rPr>
              <a:t>贷： 银行存款</a:t>
            </a:r>
            <a:endParaRPr lang="en-US" altLang="zh-CN" sz="1000" dirty="0" smtClean="0">
              <a:latin typeface="微软雅黑" panose="020B0503020204020204" pitchFamily="34" charset="-122"/>
              <a:ea typeface="微软雅黑" panose="020B0503020204020204" pitchFamily="34" charset="-122"/>
            </a:endParaRPr>
          </a:p>
        </p:txBody>
      </p:sp>
      <p:sp>
        <p:nvSpPr>
          <p:cNvPr id="5"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3.1  </a:t>
            </a:r>
            <a:r>
              <a:rPr lang="zh-CN" altLang="en-US" b="1" dirty="0">
                <a:solidFill>
                  <a:srgbClr val="A32122"/>
                </a:solidFill>
              </a:rPr>
              <a:t>股权激励的会计</a:t>
            </a:r>
            <a:r>
              <a:rPr lang="zh-CN" altLang="en-US" b="1" dirty="0" smtClean="0">
                <a:solidFill>
                  <a:srgbClr val="A32122"/>
                </a:solidFill>
              </a:rPr>
              <a:t>处理</a:t>
            </a:r>
            <a:endParaRPr lang="zh-CN" altLang="en-US" sz="1800" b="1" dirty="0">
              <a:solidFill>
                <a:srgbClr val="A32122"/>
              </a:solidFill>
            </a:endParaRPr>
          </a:p>
        </p:txBody>
      </p:sp>
      <p:sp>
        <p:nvSpPr>
          <p:cNvPr id="6" name="TextBox 3"/>
          <p:cNvSpPr txBox="1"/>
          <p:nvPr/>
        </p:nvSpPr>
        <p:spPr>
          <a:xfrm>
            <a:off x="1184983" y="1251536"/>
            <a:ext cx="6802974" cy="646331"/>
          </a:xfrm>
          <a:prstGeom prst="rect">
            <a:avLst/>
          </a:prstGeom>
          <a:noFill/>
        </p:spPr>
        <p:txBody>
          <a:bodyPr wrap="square" rtlCol="0">
            <a:spAutoFit/>
          </a:bodyPr>
          <a:lstStyle/>
          <a:p>
            <a:pPr>
              <a:lnSpc>
                <a:spcPct val="150000"/>
              </a:lnSpc>
            </a:pPr>
            <a:r>
              <a:rPr lang="zh-CN" altLang="en-US" sz="1200" dirty="0">
                <a:solidFill>
                  <a:schemeClr val="dk1"/>
                </a:solidFill>
                <a:latin typeface="微软雅黑" panose="020B0503020204020204" pitchFamily="34" charset="-122"/>
                <a:ea typeface="微软雅黑" panose="020B0503020204020204" pitchFamily="34" charset="-122"/>
              </a:rPr>
              <a:t>上市公司在等待期内发放现金股利的会计处理及基本每股收益的计算，应视其发放的现金股利是否可撤销采取不同的</a:t>
            </a:r>
            <a:r>
              <a:rPr lang="zh-CN" altLang="en-US" sz="1200" dirty="0" smtClean="0">
                <a:solidFill>
                  <a:schemeClr val="dk1"/>
                </a:solidFill>
                <a:latin typeface="微软雅黑" panose="020B0503020204020204" pitchFamily="34" charset="-122"/>
                <a:ea typeface="微软雅黑" panose="020B0503020204020204" pitchFamily="34" charset="-122"/>
              </a:rPr>
              <a:t>方法：</a:t>
            </a:r>
            <a:endParaRPr lang="zh-CN" altLang="en-US" sz="1200" dirty="0">
              <a:solidFill>
                <a:schemeClr val="dk1"/>
              </a:solidFill>
              <a:latin typeface="微软雅黑" panose="020B0503020204020204" pitchFamily="34" charset="-122"/>
              <a:ea typeface="微软雅黑" panose="020B0503020204020204" pitchFamily="34" charset="-122"/>
            </a:endParaRPr>
          </a:p>
        </p:txBody>
      </p:sp>
      <p:sp>
        <p:nvSpPr>
          <p:cNvPr id="2" name="矩形 1"/>
          <p:cNvSpPr/>
          <p:nvPr/>
        </p:nvSpPr>
        <p:spPr>
          <a:xfrm>
            <a:off x="4572000" y="2697590"/>
            <a:ext cx="3355139" cy="1685077"/>
          </a:xfrm>
          <a:prstGeom prst="rect">
            <a:avLst/>
          </a:prstGeom>
          <a:solidFill>
            <a:schemeClr val="bg1">
              <a:lumMod val="95000"/>
            </a:schemeClr>
          </a:solidFill>
          <a:ln w="12700" cap="flat" cmpd="sng" algn="ctr">
            <a:noFill/>
            <a:prstDash val="solid"/>
            <a:miter lim="800000"/>
          </a:ln>
        </p:spPr>
        <p:style>
          <a:lnRef idx="2">
            <a:schemeClr val="accent2"/>
          </a:lnRef>
          <a:fillRef idx="1">
            <a:schemeClr val="lt1"/>
          </a:fillRef>
          <a:effectRef idx="0">
            <a:schemeClr val="accent2"/>
          </a:effectRef>
          <a:fontRef idx="minor">
            <a:schemeClr val="dk1"/>
          </a:fontRef>
        </p:style>
        <p:txBody>
          <a:bodyPr vert="horz" wrap="square" lIns="108000" tIns="34290" rIns="108000" bIns="34290" numCol="1" anchor="t" anchorCtr="0" compatLnSpc="1">
            <a:spAutoFit/>
          </a:bodyPr>
          <a:lstStyle/>
          <a:p>
            <a:pPr>
              <a:lnSpc>
                <a:spcPct val="150000"/>
              </a:lnSpc>
            </a:pPr>
            <a:r>
              <a:rPr lang="zh-CN" altLang="en-US" sz="1000" b="1" u="sng" dirty="0">
                <a:solidFill>
                  <a:srgbClr val="FFC000"/>
                </a:solidFill>
                <a:latin typeface="微软雅黑" panose="020B0503020204020204" pitchFamily="34" charset="-122"/>
                <a:ea typeface="微软雅黑" panose="020B0503020204020204" pitchFamily="34" charset="-122"/>
              </a:rPr>
              <a:t>对于预计未来不可解锁限制性股票持有者</a:t>
            </a:r>
            <a:endParaRPr lang="en-US" altLang="zh-CN" sz="1000" b="1" u="sng" dirty="0">
              <a:solidFill>
                <a:srgbClr val="FFC000"/>
              </a:solidFill>
              <a:latin typeface="微软雅黑" panose="020B0503020204020204" pitchFamily="34" charset="-122"/>
              <a:ea typeface="微软雅黑" panose="020B0503020204020204" pitchFamily="34" charset="-122"/>
            </a:endParaRPr>
          </a:p>
          <a:p>
            <a:pPr>
              <a:lnSpc>
                <a:spcPct val="150000"/>
              </a:lnSpc>
            </a:pPr>
            <a:r>
              <a:rPr lang="zh-CN" altLang="en-US" sz="1000" dirty="0" smtClean="0">
                <a:solidFill>
                  <a:schemeClr val="dk1"/>
                </a:solidFill>
                <a:latin typeface="微软雅黑" panose="020B0503020204020204" pitchFamily="34" charset="-122"/>
                <a:ea typeface="微软雅黑" panose="020B0503020204020204" pitchFamily="34" charset="-122"/>
              </a:rPr>
              <a:t>借： 管理费用</a:t>
            </a:r>
            <a:endParaRPr lang="en-US" altLang="zh-CN" sz="1000" dirty="0" smtClean="0">
              <a:solidFill>
                <a:schemeClr val="dk1"/>
              </a:solidFill>
              <a:latin typeface="微软雅黑" panose="020B0503020204020204" pitchFamily="34" charset="-122"/>
              <a:ea typeface="微软雅黑" panose="020B0503020204020204" pitchFamily="34" charset="-122"/>
            </a:endParaRPr>
          </a:p>
          <a:p>
            <a:pPr>
              <a:lnSpc>
                <a:spcPct val="150000"/>
              </a:lnSpc>
            </a:pPr>
            <a:r>
              <a:rPr lang="en-US" altLang="zh-CN" sz="1000" dirty="0">
                <a:latin typeface="微软雅黑" panose="020B0503020204020204" pitchFamily="34" charset="-122"/>
                <a:ea typeface="微软雅黑" panose="020B0503020204020204" pitchFamily="34" charset="-122"/>
              </a:rPr>
              <a:t> </a:t>
            </a:r>
            <a:r>
              <a:rPr lang="en-US" altLang="zh-CN" sz="1000" dirty="0" smtClean="0">
                <a:latin typeface="微软雅黑" panose="020B0503020204020204" pitchFamily="34" charset="-122"/>
                <a:ea typeface="微软雅黑" panose="020B0503020204020204" pitchFamily="34" charset="-122"/>
              </a:rPr>
              <a:t> </a:t>
            </a:r>
            <a:r>
              <a:rPr lang="zh-CN" altLang="en-US" sz="1000" dirty="0" smtClean="0">
                <a:solidFill>
                  <a:schemeClr val="dk1"/>
                </a:solidFill>
                <a:latin typeface="微软雅黑" panose="020B0503020204020204" pitchFamily="34" charset="-122"/>
                <a:ea typeface="微软雅黑" panose="020B0503020204020204" pitchFamily="34" charset="-122"/>
              </a:rPr>
              <a:t>贷： 应付</a:t>
            </a:r>
            <a:r>
              <a:rPr lang="zh-CN" altLang="en-US" sz="1000" dirty="0">
                <a:solidFill>
                  <a:schemeClr val="dk1"/>
                </a:solidFill>
                <a:latin typeface="微软雅黑" panose="020B0503020204020204" pitchFamily="34" charset="-122"/>
                <a:ea typeface="微软雅黑" panose="020B0503020204020204" pitchFamily="34" charset="-122"/>
              </a:rPr>
              <a:t>股利</a:t>
            </a:r>
            <a:r>
              <a:rPr lang="en-US" altLang="zh-CN" sz="1000" dirty="0" smtClean="0">
                <a:solidFill>
                  <a:schemeClr val="dk1"/>
                </a:solidFill>
                <a:latin typeface="微软雅黑" panose="020B0503020204020204" pitchFamily="34" charset="-122"/>
                <a:ea typeface="微软雅黑" panose="020B0503020204020204" pitchFamily="34" charset="-122"/>
              </a:rPr>
              <a:t>——</a:t>
            </a:r>
            <a:r>
              <a:rPr lang="zh-CN" altLang="en-US" sz="1000" dirty="0" smtClean="0">
                <a:solidFill>
                  <a:schemeClr val="dk1"/>
                </a:solidFill>
                <a:latin typeface="微软雅黑" panose="020B0503020204020204" pitchFamily="34" charset="-122"/>
                <a:ea typeface="微软雅黑" panose="020B0503020204020204" pitchFamily="34" charset="-122"/>
              </a:rPr>
              <a:t>应付限制性</a:t>
            </a:r>
            <a:r>
              <a:rPr lang="zh-CN" altLang="en-US" sz="1000" dirty="0">
                <a:solidFill>
                  <a:schemeClr val="dk1"/>
                </a:solidFill>
                <a:latin typeface="微软雅黑" panose="020B0503020204020204" pitchFamily="34" charset="-122"/>
                <a:ea typeface="微软雅黑" panose="020B0503020204020204" pitchFamily="34" charset="-122"/>
              </a:rPr>
              <a:t>股票</a:t>
            </a:r>
            <a:r>
              <a:rPr lang="zh-CN" altLang="en-US" sz="1000" dirty="0" smtClean="0">
                <a:solidFill>
                  <a:schemeClr val="dk1"/>
                </a:solidFill>
                <a:latin typeface="微软雅黑" panose="020B0503020204020204" pitchFamily="34" charset="-122"/>
                <a:ea typeface="微软雅黑" panose="020B0503020204020204" pitchFamily="34" charset="-122"/>
              </a:rPr>
              <a:t>股利</a:t>
            </a:r>
            <a:endParaRPr lang="en-US" altLang="zh-CN" sz="1000" dirty="0" smtClean="0">
              <a:solidFill>
                <a:schemeClr val="dk1"/>
              </a:solidFill>
              <a:latin typeface="微软雅黑" panose="020B0503020204020204" pitchFamily="34" charset="-122"/>
              <a:ea typeface="微软雅黑" panose="020B0503020204020204" pitchFamily="34" charset="-122"/>
            </a:endParaRPr>
          </a:p>
          <a:p>
            <a:pPr>
              <a:lnSpc>
                <a:spcPct val="150000"/>
              </a:lnSpc>
            </a:pPr>
            <a:endParaRPr lang="en-US" altLang="zh-CN" sz="1000" dirty="0">
              <a:latin typeface="微软雅黑" panose="020B0503020204020204" pitchFamily="34" charset="-122"/>
              <a:ea typeface="微软雅黑" panose="020B0503020204020204" pitchFamily="34" charset="-122"/>
            </a:endParaRPr>
          </a:p>
          <a:p>
            <a:pPr>
              <a:lnSpc>
                <a:spcPct val="150000"/>
              </a:lnSpc>
            </a:pPr>
            <a:r>
              <a:rPr lang="zh-CN" altLang="en-US" sz="1000" b="1" dirty="0" smtClean="0">
                <a:solidFill>
                  <a:schemeClr val="dk1"/>
                </a:solidFill>
                <a:latin typeface="微软雅黑" panose="020B0503020204020204" pitchFamily="34" charset="-122"/>
                <a:ea typeface="微软雅黑" panose="020B0503020204020204" pitchFamily="34" charset="-122"/>
              </a:rPr>
              <a:t>实际</a:t>
            </a:r>
            <a:r>
              <a:rPr lang="zh-CN" altLang="en-US" sz="1000" b="1" dirty="0">
                <a:solidFill>
                  <a:schemeClr val="dk1"/>
                </a:solidFill>
                <a:latin typeface="微软雅黑" panose="020B0503020204020204" pitchFamily="34" charset="-122"/>
                <a:ea typeface="微软雅黑" panose="020B0503020204020204" pitchFamily="34" charset="-122"/>
              </a:rPr>
              <a:t>支付时</a:t>
            </a:r>
            <a:r>
              <a:rPr lang="zh-CN" altLang="en-US" sz="1000" b="1" dirty="0" smtClean="0">
                <a:solidFill>
                  <a:schemeClr val="dk1"/>
                </a:solidFill>
                <a:latin typeface="微软雅黑" panose="020B0503020204020204" pitchFamily="34" charset="-122"/>
                <a:ea typeface="微软雅黑" panose="020B0503020204020204" pitchFamily="34" charset="-122"/>
              </a:rPr>
              <a:t>，</a:t>
            </a:r>
            <a:endParaRPr lang="en-US" altLang="zh-CN" sz="1000" b="1" dirty="0" smtClean="0">
              <a:solidFill>
                <a:schemeClr val="dk1"/>
              </a:solidFill>
              <a:latin typeface="微软雅黑" panose="020B0503020204020204" pitchFamily="34" charset="-122"/>
              <a:ea typeface="微软雅黑" panose="020B0503020204020204" pitchFamily="34" charset="-122"/>
            </a:endParaRPr>
          </a:p>
          <a:p>
            <a:pPr>
              <a:lnSpc>
                <a:spcPct val="150000"/>
              </a:lnSpc>
            </a:pPr>
            <a:r>
              <a:rPr lang="zh-CN" altLang="en-US" sz="1000" dirty="0" smtClean="0">
                <a:solidFill>
                  <a:schemeClr val="dk1"/>
                </a:solidFill>
                <a:latin typeface="微软雅黑" panose="020B0503020204020204" pitchFamily="34" charset="-122"/>
                <a:ea typeface="微软雅黑" panose="020B0503020204020204" pitchFamily="34" charset="-122"/>
              </a:rPr>
              <a:t>借</a:t>
            </a:r>
            <a:r>
              <a:rPr lang="zh-CN" altLang="en-US" sz="1000" dirty="0" smtClean="0">
                <a:latin typeface="微软雅黑" panose="020B0503020204020204" pitchFamily="34" charset="-122"/>
                <a:ea typeface="微软雅黑" panose="020B0503020204020204" pitchFamily="34" charset="-122"/>
              </a:rPr>
              <a:t>： </a:t>
            </a:r>
            <a:r>
              <a:rPr lang="zh-CN" altLang="en-US" sz="1000" dirty="0" smtClean="0">
                <a:solidFill>
                  <a:schemeClr val="dk1"/>
                </a:solidFill>
                <a:latin typeface="微软雅黑" panose="020B0503020204020204" pitchFamily="34" charset="-122"/>
                <a:ea typeface="微软雅黑" panose="020B0503020204020204" pitchFamily="34" charset="-122"/>
              </a:rPr>
              <a:t>应付</a:t>
            </a:r>
            <a:r>
              <a:rPr lang="zh-CN" altLang="en-US" sz="1000" dirty="0">
                <a:solidFill>
                  <a:schemeClr val="dk1"/>
                </a:solidFill>
                <a:latin typeface="微软雅黑" panose="020B0503020204020204" pitchFamily="34" charset="-122"/>
                <a:ea typeface="微软雅黑" panose="020B0503020204020204" pitchFamily="34" charset="-122"/>
              </a:rPr>
              <a:t>股利</a:t>
            </a:r>
            <a:r>
              <a:rPr lang="en-US" altLang="zh-CN" sz="1000" dirty="0">
                <a:solidFill>
                  <a:schemeClr val="dk1"/>
                </a:solidFill>
                <a:latin typeface="微软雅黑" panose="020B0503020204020204" pitchFamily="34" charset="-122"/>
                <a:ea typeface="微软雅黑" panose="020B0503020204020204" pitchFamily="34" charset="-122"/>
              </a:rPr>
              <a:t>——</a:t>
            </a:r>
            <a:r>
              <a:rPr lang="zh-CN" altLang="en-US" sz="1000" dirty="0">
                <a:solidFill>
                  <a:schemeClr val="dk1"/>
                </a:solidFill>
                <a:latin typeface="微软雅黑" panose="020B0503020204020204" pitchFamily="34" charset="-122"/>
                <a:ea typeface="微软雅黑" panose="020B0503020204020204" pitchFamily="34" charset="-122"/>
              </a:rPr>
              <a:t>限制性股票</a:t>
            </a:r>
            <a:r>
              <a:rPr lang="zh-CN" altLang="en-US" sz="1000" dirty="0" smtClean="0">
                <a:solidFill>
                  <a:schemeClr val="dk1"/>
                </a:solidFill>
                <a:latin typeface="微软雅黑" panose="020B0503020204020204" pitchFamily="34" charset="-122"/>
                <a:ea typeface="微软雅黑" panose="020B0503020204020204" pitchFamily="34" charset="-122"/>
              </a:rPr>
              <a:t>股利</a:t>
            </a:r>
            <a:endParaRPr lang="en-US" altLang="zh-CN" sz="1000" dirty="0" smtClean="0">
              <a:solidFill>
                <a:schemeClr val="dk1"/>
              </a:solidFill>
              <a:latin typeface="微软雅黑" panose="020B0503020204020204" pitchFamily="34" charset="-122"/>
              <a:ea typeface="微软雅黑" panose="020B0503020204020204" pitchFamily="34" charset="-122"/>
            </a:endParaRPr>
          </a:p>
          <a:p>
            <a:pPr>
              <a:lnSpc>
                <a:spcPct val="150000"/>
              </a:lnSpc>
            </a:pPr>
            <a:r>
              <a:rPr lang="en-US" altLang="zh-CN" sz="1000" dirty="0">
                <a:latin typeface="微软雅黑" panose="020B0503020204020204" pitchFamily="34" charset="-122"/>
                <a:ea typeface="微软雅黑" panose="020B0503020204020204" pitchFamily="34" charset="-122"/>
              </a:rPr>
              <a:t> </a:t>
            </a:r>
            <a:r>
              <a:rPr lang="en-US" altLang="zh-CN" sz="1000" dirty="0" smtClean="0">
                <a:latin typeface="微软雅黑" panose="020B0503020204020204" pitchFamily="34" charset="-122"/>
                <a:ea typeface="微软雅黑" panose="020B0503020204020204" pitchFamily="34" charset="-122"/>
              </a:rPr>
              <a:t> </a:t>
            </a:r>
            <a:r>
              <a:rPr lang="zh-CN" altLang="en-US" sz="1000" dirty="0" smtClean="0">
                <a:solidFill>
                  <a:schemeClr val="dk1"/>
                </a:solidFill>
                <a:latin typeface="微软雅黑" panose="020B0503020204020204" pitchFamily="34" charset="-122"/>
                <a:ea typeface="微软雅黑" panose="020B0503020204020204" pitchFamily="34" charset="-122"/>
              </a:rPr>
              <a:t>贷： 银行存款</a:t>
            </a:r>
            <a:endParaRPr lang="en-US" altLang="zh-CN" sz="1000" dirty="0" smtClean="0">
              <a:latin typeface="微软雅黑" panose="020B0503020204020204" pitchFamily="34" charset="-122"/>
              <a:ea typeface="微软雅黑" panose="020B0503020204020204" pitchFamily="34" charset="-122"/>
            </a:endParaRPr>
          </a:p>
        </p:txBody>
      </p:sp>
      <p:sp>
        <p:nvSpPr>
          <p:cNvPr id="8" name="矩形 7"/>
          <p:cNvSpPr/>
          <p:nvPr/>
        </p:nvSpPr>
        <p:spPr>
          <a:xfrm>
            <a:off x="1295912" y="1897867"/>
            <a:ext cx="6631227" cy="645160"/>
          </a:xfrm>
          <a:prstGeom prst="rect">
            <a:avLst/>
          </a:prstGeom>
          <a:noFill/>
          <a:ln w="19050">
            <a:solidFill>
              <a:srgbClr val="A32020"/>
            </a:solidFill>
          </a:ln>
        </p:spPr>
        <p:txBody>
          <a:bodyPr wrap="square">
            <a:spAutoFit/>
          </a:bodyPr>
          <a:lstStyle/>
          <a:p>
            <a:pPr>
              <a:lnSpc>
                <a:spcPct val="150000"/>
              </a:lnSpc>
            </a:pPr>
            <a:r>
              <a:rPr lang="en-US" altLang="zh-CN" sz="1200" b="1" u="sng" dirty="0" smtClean="0">
                <a:solidFill>
                  <a:srgbClr val="A32020"/>
                </a:solidFill>
                <a:latin typeface="微软雅黑" panose="020B0503020204020204" pitchFamily="34" charset="-122"/>
                <a:ea typeface="微软雅黑" panose="020B0503020204020204" pitchFamily="34" charset="-122"/>
              </a:rPr>
              <a:t>【2】</a:t>
            </a:r>
            <a:r>
              <a:rPr lang="zh-CN" altLang="en-US" sz="1200" b="1" u="sng" dirty="0" smtClean="0">
                <a:solidFill>
                  <a:srgbClr val="A32020"/>
                </a:solidFill>
                <a:latin typeface="微软雅黑" panose="020B0503020204020204" pitchFamily="34" charset="-122"/>
                <a:ea typeface="微软雅黑" panose="020B0503020204020204" pitchFamily="34" charset="-122"/>
              </a:rPr>
              <a:t>现金股利不可撤销</a:t>
            </a:r>
            <a:r>
              <a:rPr lang="zh-CN" altLang="en-US" sz="1200" dirty="0">
                <a:latin typeface="微软雅黑" panose="020B0503020204020204" pitchFamily="34" charset="-122"/>
                <a:ea typeface="微软雅黑" panose="020B0503020204020204" pitchFamily="34" charset="-122"/>
              </a:rPr>
              <a:t>：即不论是否达到解锁条件，限制性股票持有者仍有权获得（或不得被要求退回）其在等待期内应收（或已收）的现金股利</a:t>
            </a:r>
            <a:r>
              <a:rPr lang="zh-CN" altLang="en-US" sz="1200" dirty="0" smtClean="0">
                <a:latin typeface="微软雅黑" panose="020B0503020204020204" pitchFamily="34" charset="-122"/>
                <a:ea typeface="微软雅黑" panose="020B0503020204020204" pitchFamily="34" charset="-122"/>
              </a:rPr>
              <a:t>。</a:t>
            </a:r>
          </a:p>
        </p:txBody>
      </p:sp>
      <p:sp>
        <p:nvSpPr>
          <p:cNvPr id="9" name="矩形 8"/>
          <p:cNvSpPr/>
          <p:nvPr/>
        </p:nvSpPr>
        <p:spPr>
          <a:xfrm>
            <a:off x="1295912" y="4536059"/>
            <a:ext cx="6631227" cy="484748"/>
          </a:xfrm>
          <a:prstGeom prst="rect">
            <a:avLst/>
          </a:prstGeom>
          <a:solidFill>
            <a:schemeClr val="accent6">
              <a:lumMod val="20000"/>
              <a:lumOff val="80000"/>
            </a:schemeClr>
          </a:solidFill>
        </p:spPr>
        <p:txBody>
          <a:bodyPr wrap="square">
            <a:spAutoFit/>
          </a:bodyPr>
          <a:lstStyle/>
          <a:p>
            <a:pPr>
              <a:lnSpc>
                <a:spcPct val="150000"/>
              </a:lnSpc>
            </a:pPr>
            <a:r>
              <a:rPr lang="zh-CN" altLang="en-US" sz="800" i="1" dirty="0">
                <a:solidFill>
                  <a:schemeClr val="dk1"/>
                </a:solidFill>
                <a:latin typeface="微软雅黑" panose="020B0503020204020204" pitchFamily="34" charset="-122"/>
                <a:ea typeface="微软雅黑" panose="020B0503020204020204" pitchFamily="34" charset="-122"/>
              </a:rPr>
              <a:t>后续信息表明不可解锁限制性股票的数量与以前估计不同的，应当作为会计估计变更处理，直到解锁日预计不可解锁限制性股票的数量与实际未解锁限制性股票的数量一致</a:t>
            </a:r>
            <a:r>
              <a:rPr lang="zh-CN" altLang="en-US" sz="900" dirty="0">
                <a:solidFill>
                  <a:schemeClr val="dk1"/>
                </a:solidFill>
                <a:latin typeface="微软雅黑" panose="020B0503020204020204" pitchFamily="34" charset="-122"/>
                <a:ea typeface="微软雅黑" panose="020B0503020204020204" pitchFamily="34" charset="-122"/>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2"/>
          <p:cNvSpPr txBox="1"/>
          <p:nvPr/>
        </p:nvSpPr>
        <p:spPr bwMode="auto">
          <a:xfrm>
            <a:off x="793446" y="185186"/>
            <a:ext cx="8001000" cy="460375"/>
          </a:xfrm>
          <a:prstGeom prst="rect">
            <a:avLst/>
          </a:prstGeom>
          <a:noFill/>
          <a:ln w="9525">
            <a:noFill/>
            <a:miter lim="800000"/>
          </a:ln>
        </p:spPr>
        <p:txBody>
          <a:bodyPr vert="horz" wrap="square" lIns="91440" tIns="45720" rIns="91440" bIns="45720" numCol="1" anchor="b" anchorCtr="0" compatLnSpc="1"/>
          <a:lstStyle>
            <a:lvl1pPr algn="l" rtl="0" eaLnBrk="0" fontAlgn="base" hangingPunct="0">
              <a:spcBef>
                <a:spcPct val="0"/>
              </a:spcBef>
              <a:spcAft>
                <a:spcPct val="0"/>
              </a:spcAft>
              <a:defRPr sz="2000">
                <a:solidFill>
                  <a:schemeClr val="bg1"/>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楷体_GB2312" pitchFamily="49" charset="-122"/>
              </a:defRPr>
            </a:lvl6pPr>
            <a:lvl7pPr marL="914400" algn="l" rtl="0" fontAlgn="base">
              <a:spcBef>
                <a:spcPct val="0"/>
              </a:spcBef>
              <a:spcAft>
                <a:spcPct val="0"/>
              </a:spcAft>
              <a:defRPr sz="2400">
                <a:solidFill>
                  <a:schemeClr val="tx2"/>
                </a:solidFill>
                <a:latin typeface="Arial" panose="020B0604020202020204" pitchFamily="34" charset="0"/>
                <a:ea typeface="楷体_GB2312" pitchFamily="49" charset="-122"/>
              </a:defRPr>
            </a:lvl7pPr>
            <a:lvl8pPr marL="1371600" algn="l" rtl="0" fontAlgn="base">
              <a:spcBef>
                <a:spcPct val="0"/>
              </a:spcBef>
              <a:spcAft>
                <a:spcPct val="0"/>
              </a:spcAft>
              <a:defRPr sz="2400">
                <a:solidFill>
                  <a:schemeClr val="tx2"/>
                </a:solidFill>
                <a:latin typeface="Arial" panose="020B0604020202020204" pitchFamily="34" charset="0"/>
                <a:ea typeface="楷体_GB2312" pitchFamily="49" charset="-122"/>
              </a:defRPr>
            </a:lvl8pPr>
            <a:lvl9pPr marL="1828800" algn="l" rtl="0" fontAlgn="base">
              <a:spcBef>
                <a:spcPct val="0"/>
              </a:spcBef>
              <a:spcAft>
                <a:spcPct val="0"/>
              </a:spcAft>
              <a:defRPr sz="2400">
                <a:solidFill>
                  <a:schemeClr val="tx2"/>
                </a:solidFill>
                <a:latin typeface="Arial" panose="020B0604020202020204" pitchFamily="34" charset="0"/>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rgbClr val="A32122"/>
                </a:solidFill>
                <a:effectLst/>
                <a:uLnTx/>
                <a:uFillTx/>
                <a:latin typeface="微软雅黑" panose="020B0503020204020204" pitchFamily="34" charset="-122"/>
                <a:ea typeface="微软雅黑" panose="020B0503020204020204" pitchFamily="34" charset="-122"/>
                <a:cs typeface="+mj-cs"/>
              </a:rPr>
              <a:t>股权激励的理论支持</a:t>
            </a:r>
            <a:endParaRPr kumimoji="0" lang="en-US" altLang="zh-CN" sz="2000" b="1" i="0" u="none" strike="noStrike" kern="0" cap="none" spc="0" normalizeH="0" baseline="0" noProof="0" dirty="0">
              <a:ln>
                <a:noFill/>
              </a:ln>
              <a:solidFill>
                <a:srgbClr val="A32122"/>
              </a:solidFill>
              <a:effectLst/>
              <a:uLnTx/>
              <a:uFillTx/>
              <a:latin typeface="微软雅黑" panose="020B0503020204020204" pitchFamily="34" charset="-122"/>
              <a:ea typeface="微软雅黑" panose="020B0503020204020204" pitchFamily="34" charset="-122"/>
              <a:cs typeface="+mj-cs"/>
            </a:endParaRPr>
          </a:p>
        </p:txBody>
      </p:sp>
      <p:grpSp>
        <p:nvGrpSpPr>
          <p:cNvPr id="38" name="Group 4"/>
          <p:cNvGrpSpPr/>
          <p:nvPr/>
        </p:nvGrpSpPr>
        <p:grpSpPr bwMode="auto">
          <a:xfrm>
            <a:off x="1115520" y="2223355"/>
            <a:ext cx="7128990" cy="3389790"/>
            <a:chOff x="553" y="1040"/>
            <a:chExt cx="2544" cy="2355"/>
          </a:xfrm>
        </p:grpSpPr>
        <p:sp>
          <p:nvSpPr>
            <p:cNvPr id="39" name="Rectangle 5"/>
            <p:cNvSpPr>
              <a:spLocks noChangeArrowheads="1"/>
            </p:cNvSpPr>
            <p:nvPr/>
          </p:nvSpPr>
          <p:spPr bwMode="auto">
            <a:xfrm>
              <a:off x="1541" y="2072"/>
              <a:ext cx="1534" cy="290"/>
            </a:xfrm>
            <a:prstGeom prst="rect">
              <a:avLst/>
            </a:prstGeom>
            <a:noFill/>
            <a:ln w="6350">
              <a:noFill/>
              <a:miter lim="800000"/>
              <a:headEnd type="none" w="sm" len="sm"/>
              <a:tailEnd type="none" w="sm" len="sm"/>
            </a:ln>
            <a:effectLst/>
          </p:spPr>
          <p:txBody>
            <a:bodyPr lIns="126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0" name="Line 6"/>
            <p:cNvSpPr>
              <a:spLocks noChangeShapeType="1"/>
            </p:cNvSpPr>
            <p:nvPr/>
          </p:nvSpPr>
          <p:spPr bwMode="auto">
            <a:xfrm>
              <a:off x="1782" y="1571"/>
              <a:ext cx="1267" cy="0"/>
            </a:xfrm>
            <a:prstGeom prst="line">
              <a:avLst/>
            </a:prstGeom>
            <a:noFill/>
            <a:ln w="3175">
              <a:solidFill>
                <a:srgbClr val="DC6900"/>
              </a:solidFill>
              <a:prstDash val="dash"/>
              <a:round/>
              <a:headEnd type="none" w="sm" len="sm"/>
              <a:tailEnd type="none" w="sm" len="sm"/>
            </a:ln>
          </p:spPr>
          <p:txBody>
            <a:bodyPr lIns="126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1" name="Line 7"/>
            <p:cNvSpPr>
              <a:spLocks noChangeShapeType="1"/>
            </p:cNvSpPr>
            <p:nvPr/>
          </p:nvSpPr>
          <p:spPr bwMode="auto">
            <a:xfrm>
              <a:off x="1782" y="2026"/>
              <a:ext cx="1267" cy="0"/>
            </a:xfrm>
            <a:prstGeom prst="line">
              <a:avLst/>
            </a:prstGeom>
            <a:noFill/>
            <a:ln w="3175">
              <a:solidFill>
                <a:srgbClr val="DC6900"/>
              </a:solidFill>
              <a:prstDash val="dash"/>
              <a:round/>
              <a:headEnd type="none" w="sm" len="sm"/>
              <a:tailEnd type="none" w="sm" len="sm"/>
            </a:ln>
          </p:spPr>
          <p:txBody>
            <a:bodyPr lIns="126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2" name="Line 8"/>
            <p:cNvSpPr>
              <a:spLocks noChangeShapeType="1"/>
            </p:cNvSpPr>
            <p:nvPr/>
          </p:nvSpPr>
          <p:spPr bwMode="auto">
            <a:xfrm>
              <a:off x="1782" y="2481"/>
              <a:ext cx="1267" cy="0"/>
            </a:xfrm>
            <a:prstGeom prst="line">
              <a:avLst/>
            </a:prstGeom>
            <a:noFill/>
            <a:ln w="3175">
              <a:solidFill>
                <a:srgbClr val="DC6900"/>
              </a:solidFill>
              <a:prstDash val="dash"/>
              <a:round/>
              <a:headEnd type="none" w="sm" len="sm"/>
              <a:tailEnd type="none" w="sm" len="sm"/>
            </a:ln>
          </p:spPr>
          <p:txBody>
            <a:bodyPr lIns="126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3" name="Line 9"/>
            <p:cNvSpPr>
              <a:spLocks noChangeShapeType="1"/>
            </p:cNvSpPr>
            <p:nvPr/>
          </p:nvSpPr>
          <p:spPr bwMode="auto">
            <a:xfrm>
              <a:off x="1782" y="2936"/>
              <a:ext cx="1267" cy="0"/>
            </a:xfrm>
            <a:prstGeom prst="line">
              <a:avLst/>
            </a:prstGeom>
            <a:noFill/>
            <a:ln w="3175">
              <a:solidFill>
                <a:srgbClr val="DC6900"/>
              </a:solidFill>
              <a:prstDash val="dash"/>
              <a:round/>
              <a:headEnd type="none" w="sm" len="sm"/>
              <a:tailEnd type="none" w="sm" len="sm"/>
            </a:ln>
          </p:spPr>
          <p:txBody>
            <a:bodyPr lIns="126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4" name="Line 10"/>
            <p:cNvSpPr>
              <a:spLocks noChangeShapeType="1"/>
            </p:cNvSpPr>
            <p:nvPr/>
          </p:nvSpPr>
          <p:spPr bwMode="auto">
            <a:xfrm>
              <a:off x="1782" y="3388"/>
              <a:ext cx="1267" cy="0"/>
            </a:xfrm>
            <a:prstGeom prst="line">
              <a:avLst/>
            </a:prstGeom>
            <a:noFill/>
            <a:ln w="3175">
              <a:solidFill>
                <a:srgbClr val="DC6900"/>
              </a:solidFill>
              <a:prstDash val="dash"/>
              <a:round/>
              <a:headEnd type="none" w="sm" len="sm"/>
              <a:tailEnd type="none" w="sm" len="sm"/>
            </a:ln>
          </p:spPr>
          <p:txBody>
            <a:bodyPr lIns="126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6" name="AutoShape 15"/>
            <p:cNvSpPr>
              <a:spLocks noChangeArrowheads="1"/>
            </p:cNvSpPr>
            <p:nvPr/>
          </p:nvSpPr>
          <p:spPr bwMode="auto">
            <a:xfrm>
              <a:off x="553" y="1040"/>
              <a:ext cx="1990" cy="2355"/>
            </a:xfrm>
            <a:prstGeom prst="triangle">
              <a:avLst>
                <a:gd name="adj" fmla="val 50000"/>
              </a:avLst>
            </a:prstGeom>
            <a:solidFill>
              <a:srgbClr val="FFB600"/>
            </a:solidFill>
            <a:ln w="12700">
              <a:solidFill>
                <a:srgbClr val="FFFFFF"/>
              </a:solidFill>
              <a:miter lim="800000"/>
              <a:headEnd type="none" w="sm" len="sm"/>
              <a:tailEnd type="none" w="sm" len="sm"/>
            </a:ln>
          </p:spPr>
          <p:txBody>
            <a:bodyPr lIns="0" tIns="0" rIns="0" bIns="0" anchor="b" anchorCtr="1"/>
            <a:lstStyle/>
            <a:p>
              <a:pPr marL="0" marR="0" lvl="0" indent="0" algn="ctr" defTabSz="762000" eaLnBrk="0" fontAlgn="auto" latinLnBrk="0" hangingPunct="0">
                <a:lnSpc>
                  <a:spcPct val="100000"/>
                </a:lnSpc>
                <a:spcBef>
                  <a:spcPts val="0"/>
                </a:spcBef>
                <a:spcAft>
                  <a:spcPts val="0"/>
                </a:spcAft>
                <a:buClrTx/>
                <a:buSzTx/>
                <a:buFontTx/>
                <a:buNone/>
                <a:defRPr/>
              </a:pPr>
              <a:endParaRPr kumimoji="0" lang="en-US" sz="1200" b="1" i="0" u="none" strike="noStrike" kern="0" cap="none" spc="0" normalizeH="0" baseline="0" noProof="0">
                <a:ln>
                  <a:noFill/>
                </a:ln>
                <a:solidFill>
                  <a:srgbClr val="66BAE4"/>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7" name="AutoShape 16"/>
            <p:cNvSpPr>
              <a:spLocks noChangeArrowheads="1"/>
            </p:cNvSpPr>
            <p:nvPr/>
          </p:nvSpPr>
          <p:spPr bwMode="auto">
            <a:xfrm>
              <a:off x="748" y="1040"/>
              <a:ext cx="1601" cy="1894"/>
            </a:xfrm>
            <a:prstGeom prst="triangle">
              <a:avLst>
                <a:gd name="adj" fmla="val 50000"/>
              </a:avLst>
            </a:prstGeom>
            <a:solidFill>
              <a:srgbClr val="FFB600">
                <a:lumMod val="60000"/>
                <a:lumOff val="40000"/>
              </a:srgbClr>
            </a:solidFill>
            <a:ln w="12700">
              <a:solidFill>
                <a:srgbClr val="FFFFFF"/>
              </a:solidFill>
              <a:miter lim="800000"/>
              <a:headEnd type="none" w="sm" len="sm"/>
              <a:tailEnd type="none" w="sm" len="sm"/>
            </a:ln>
          </p:spPr>
          <p:txBody>
            <a:bodyPr lIns="0" tIns="0" rIns="0" bIns="0" anchor="b" anchorCtr="1"/>
            <a:lstStyle/>
            <a:p>
              <a:pPr marL="0" marR="0" lvl="0" indent="0" algn="ctr" defTabSz="762000" eaLnBrk="0" fontAlgn="auto" latinLnBrk="0" hangingPunct="0">
                <a:lnSpc>
                  <a:spcPct val="100000"/>
                </a:lnSpc>
                <a:spcBef>
                  <a:spcPts val="0"/>
                </a:spcBef>
                <a:spcAft>
                  <a:spcPts val="0"/>
                </a:spcAft>
                <a:buClrTx/>
                <a:buSzTx/>
                <a:buFontTx/>
                <a:buNone/>
                <a:defRPr/>
              </a:pPr>
              <a:endParaRPr kumimoji="0" lang="en-US" sz="700" b="1" i="0" u="none" strike="noStrike" kern="0" cap="none" spc="0" normalizeH="0" baseline="0" noProof="0">
                <a:ln>
                  <a:noFill/>
                </a:ln>
                <a:solidFill>
                  <a:srgbClr val="66BAE4"/>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AutoShape 17"/>
            <p:cNvSpPr>
              <a:spLocks noChangeArrowheads="1"/>
            </p:cNvSpPr>
            <p:nvPr/>
          </p:nvSpPr>
          <p:spPr bwMode="auto">
            <a:xfrm>
              <a:off x="938" y="1040"/>
              <a:ext cx="1219" cy="1441"/>
            </a:xfrm>
            <a:prstGeom prst="triangle">
              <a:avLst>
                <a:gd name="adj" fmla="val 50000"/>
              </a:avLst>
            </a:prstGeom>
            <a:solidFill>
              <a:srgbClr val="DC6900"/>
            </a:solidFill>
            <a:ln w="12700">
              <a:solidFill>
                <a:srgbClr val="FFFFFF"/>
              </a:solidFill>
              <a:miter lim="800000"/>
              <a:headEnd type="none" w="sm" len="sm"/>
              <a:tailEnd type="none" w="sm" len="sm"/>
            </a:ln>
          </p:spPr>
          <p:txBody>
            <a:bodyPr lIns="0" tIns="0" rIns="0" bIns="0" anchor="b" anchorCtr="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9" name="AutoShape 18"/>
            <p:cNvSpPr>
              <a:spLocks noChangeArrowheads="1"/>
            </p:cNvSpPr>
            <p:nvPr/>
          </p:nvSpPr>
          <p:spPr bwMode="auto">
            <a:xfrm>
              <a:off x="1129" y="1040"/>
              <a:ext cx="838" cy="991"/>
            </a:xfrm>
            <a:prstGeom prst="triangle">
              <a:avLst>
                <a:gd name="adj" fmla="val 50000"/>
              </a:avLst>
            </a:prstGeom>
            <a:solidFill>
              <a:srgbClr val="DC6900">
                <a:lumMod val="60000"/>
                <a:lumOff val="40000"/>
              </a:srgbClr>
            </a:solidFill>
            <a:ln w="12700">
              <a:solidFill>
                <a:srgbClr val="FFFFFF"/>
              </a:solidFill>
              <a:miter lim="800000"/>
              <a:headEnd type="none" w="sm" len="sm"/>
              <a:tailEnd type="none" w="sm" len="sm"/>
            </a:ln>
          </p:spPr>
          <p:txBody>
            <a:bodyPr lIns="0" tIns="0" rIns="0" bIns="0" anchor="b" anchorCtr="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0" name="AutoShape 19"/>
            <p:cNvSpPr>
              <a:spLocks noChangeArrowheads="1"/>
            </p:cNvSpPr>
            <p:nvPr/>
          </p:nvSpPr>
          <p:spPr bwMode="auto">
            <a:xfrm>
              <a:off x="1320" y="1040"/>
              <a:ext cx="455" cy="537"/>
            </a:xfrm>
            <a:prstGeom prst="triangle">
              <a:avLst>
                <a:gd name="adj" fmla="val 50000"/>
              </a:avLst>
            </a:prstGeom>
            <a:solidFill>
              <a:srgbClr val="DC6900">
                <a:lumMod val="40000"/>
                <a:lumOff val="60000"/>
              </a:srgbClr>
            </a:solidFill>
            <a:ln w="12700">
              <a:solidFill>
                <a:srgbClr val="FFFFFF"/>
              </a:solidFill>
              <a:miter lim="800000"/>
              <a:headEnd type="none" w="sm" len="sm"/>
              <a:tailEnd type="none" w="sm" len="sm"/>
            </a:ln>
          </p:spPr>
          <p:txBody>
            <a:bodyPr lIns="0" tIns="0" rIns="0" bIns="0" anchor="b" anchorCtr="1"/>
            <a:lstStyle/>
            <a:p>
              <a:pPr marL="0" marR="0" lvl="0" indent="0" algn="ctr" defTabSz="762000" eaLnBrk="0" fontAlgn="auto" latinLnBrk="0" hangingPunct="0">
                <a:lnSpc>
                  <a:spcPct val="100000"/>
                </a:lnSpc>
                <a:spcBef>
                  <a:spcPts val="0"/>
                </a:spcBef>
                <a:spcAft>
                  <a:spcPts val="0"/>
                </a:spcAft>
                <a:buClrTx/>
                <a:buSzTx/>
                <a:buFontTx/>
                <a:buNone/>
                <a:defRPr/>
              </a:pPr>
              <a:endParaRPr kumimoji="0" lang="en-US" sz="700" b="1" i="0" u="none" strike="noStrike" kern="0" cap="none" spc="0" normalizeH="0" baseline="0" noProof="0">
                <a:ln>
                  <a:noFill/>
                </a:ln>
                <a:solidFill>
                  <a:srgbClr val="66BAE4"/>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3" name="Rectangle 22"/>
            <p:cNvSpPr>
              <a:spLocks noChangeArrowheads="1"/>
            </p:cNvSpPr>
            <p:nvPr/>
          </p:nvSpPr>
          <p:spPr bwMode="auto">
            <a:xfrm>
              <a:off x="1406" y="2675"/>
              <a:ext cx="297" cy="144"/>
            </a:xfrm>
            <a:prstGeom prst="rect">
              <a:avLst/>
            </a:prstGeom>
            <a:noFill/>
            <a:ln w="6350">
              <a:noFill/>
              <a:miter lim="800000"/>
              <a:headEnd type="none" w="sm" len="sm"/>
              <a:tailEnd type="none" w="sm" len="sm"/>
            </a:ln>
          </p:spPr>
          <p:txBody>
            <a:bodyPr wrap="none" lIns="0" tIns="0" rIns="0" bIns="0">
              <a:spAutoFit/>
            </a:bodyPr>
            <a:lstStyle/>
            <a:p>
              <a:pPr marL="0" marR="0" lvl="0" indent="0" algn="ctr"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安全需求</a:t>
              </a:r>
              <a:endParaRPr kumimoji="0" lang="en-GB" sz="12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4" name="Rectangle 23"/>
            <p:cNvSpPr>
              <a:spLocks noChangeArrowheads="1"/>
            </p:cNvSpPr>
            <p:nvPr/>
          </p:nvSpPr>
          <p:spPr bwMode="auto">
            <a:xfrm>
              <a:off x="1411" y="3123"/>
              <a:ext cx="297" cy="144"/>
            </a:xfrm>
            <a:prstGeom prst="rect">
              <a:avLst/>
            </a:prstGeom>
            <a:noFill/>
            <a:ln w="6350">
              <a:noFill/>
              <a:miter lim="800000"/>
              <a:headEnd type="none" w="sm" len="sm"/>
              <a:tailEnd type="none" w="sm" len="sm"/>
            </a:ln>
          </p:spPr>
          <p:txBody>
            <a:bodyPr wrap="none" lIns="0" tIns="0" rIns="0" bIns="0">
              <a:spAutoFit/>
            </a:bodyPr>
            <a:lstStyle/>
            <a:p>
              <a:pPr marL="0" marR="0" lvl="0" indent="0" algn="ctr" defTabSz="762000" eaLnBrk="0" fontAlgn="auto" latinLnBrk="0" hangingPunct="0">
                <a:lnSpc>
                  <a:spcPct val="100000"/>
                </a:lnSpc>
                <a:spcBef>
                  <a:spcPts val="0"/>
                </a:spcBef>
                <a:spcAft>
                  <a:spcPts val="0"/>
                </a:spcAft>
                <a:buClrTx/>
                <a:buSzTx/>
                <a:buFontTx/>
                <a:buNone/>
                <a:defRPr/>
              </a:pPr>
              <a:r>
                <a:rPr lang="zh-CN" altLang="en-US" sz="12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生理需求</a:t>
              </a:r>
              <a:endParaRPr kumimoji="0" lang="en-GB" sz="12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5" name="Rectangle 24"/>
            <p:cNvSpPr>
              <a:spLocks noChangeArrowheads="1"/>
            </p:cNvSpPr>
            <p:nvPr/>
          </p:nvSpPr>
          <p:spPr bwMode="auto">
            <a:xfrm>
              <a:off x="1406" y="2186"/>
              <a:ext cx="297" cy="144"/>
            </a:xfrm>
            <a:prstGeom prst="rect">
              <a:avLst/>
            </a:prstGeom>
            <a:noFill/>
            <a:ln w="6350">
              <a:noFill/>
              <a:miter lim="800000"/>
              <a:headEnd type="none" w="sm" len="sm"/>
              <a:tailEnd type="none" w="sm" len="sm"/>
            </a:ln>
          </p:spPr>
          <p:txBody>
            <a:bodyPr wrap="none" lIns="0" tIns="0" rIns="0" bIns="0">
              <a:spAutoFit/>
            </a:bodyPr>
            <a:lstStyle/>
            <a:p>
              <a:pPr marL="0" marR="0" lvl="0" indent="0" algn="ctr" defTabSz="762000" eaLnBrk="0" fontAlgn="auto" latinLnBrk="0" hangingPunct="0">
                <a:lnSpc>
                  <a:spcPct val="100000"/>
                </a:lnSpc>
                <a:spcBef>
                  <a:spcPts val="0"/>
                </a:spcBef>
                <a:spcAft>
                  <a:spcPts val="0"/>
                </a:spcAft>
                <a:buClrTx/>
                <a:buSzTx/>
                <a:buFontTx/>
                <a:buNone/>
                <a:defRPr/>
              </a:pPr>
              <a:r>
                <a:rPr lang="zh-CN" altLang="en-US" sz="12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社交需求</a:t>
              </a:r>
              <a:endParaRPr kumimoji="0" lang="en-GB" sz="12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6" name="Rectangle 25"/>
            <p:cNvSpPr>
              <a:spLocks noChangeArrowheads="1"/>
            </p:cNvSpPr>
            <p:nvPr/>
          </p:nvSpPr>
          <p:spPr bwMode="auto">
            <a:xfrm>
              <a:off x="1412" y="1760"/>
              <a:ext cx="297" cy="144"/>
            </a:xfrm>
            <a:prstGeom prst="rect">
              <a:avLst/>
            </a:prstGeom>
            <a:noFill/>
            <a:ln w="6350">
              <a:noFill/>
              <a:miter lim="800000"/>
              <a:headEnd type="none" w="sm" len="sm"/>
              <a:tailEnd type="none" w="sm" len="sm"/>
            </a:ln>
          </p:spPr>
          <p:txBody>
            <a:bodyPr wrap="none" lIns="0" tIns="0" rIns="0" bIns="0">
              <a:spAutoFit/>
            </a:bodyPr>
            <a:lstStyle/>
            <a:p>
              <a:pPr marL="0" marR="0" lvl="0" indent="0" algn="ctr"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尊重需求</a:t>
              </a:r>
              <a:endParaRPr kumimoji="0" lang="en-GB" sz="12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7" name="Rectangle 26"/>
            <p:cNvSpPr>
              <a:spLocks noChangeArrowheads="1"/>
            </p:cNvSpPr>
            <p:nvPr/>
          </p:nvSpPr>
          <p:spPr bwMode="auto">
            <a:xfrm>
              <a:off x="1399" y="1312"/>
              <a:ext cx="297" cy="288"/>
            </a:xfrm>
            <a:prstGeom prst="rect">
              <a:avLst/>
            </a:prstGeom>
            <a:noFill/>
            <a:ln w="6350">
              <a:noFill/>
              <a:miter lim="800000"/>
              <a:headEnd type="none" w="sm" len="sm"/>
              <a:tailEnd type="none" w="sm" len="sm"/>
            </a:ln>
          </p:spPr>
          <p:txBody>
            <a:bodyPr wrap="none" lIns="0" tIns="0" rIns="0" bIns="0">
              <a:spAutoFit/>
            </a:bodyPr>
            <a:lstStyle/>
            <a:p>
              <a:pPr marL="0" marR="0" lvl="0" indent="0" algn="ctr" defTabSz="762000" eaLnBrk="0" fontAlgn="auto" latinLnBrk="0" hangingPunct="0">
                <a:lnSpc>
                  <a:spcPct val="100000"/>
                </a:lnSpc>
                <a:spcBef>
                  <a:spcPts val="0"/>
                </a:spcBef>
                <a:spcAft>
                  <a:spcPts val="0"/>
                </a:spcAft>
                <a:buClrTx/>
                <a:buSzTx/>
                <a:buFontTx/>
                <a:buNone/>
                <a:defRPr/>
              </a:pPr>
              <a:r>
                <a:rPr lang="zh-CN" altLang="en-US" sz="12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自我实现</a:t>
              </a:r>
              <a:endParaRPr lang="en-US" altLang="zh-CN" sz="12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762000" eaLnBrk="0" fontAlgn="auto" latinLnBrk="0" hangingPunct="0">
                <a:lnSpc>
                  <a:spcPct val="100000"/>
                </a:lnSpc>
                <a:spcBef>
                  <a:spcPts val="0"/>
                </a:spcBef>
                <a:spcAft>
                  <a:spcPts val="0"/>
                </a:spcAft>
                <a:buClrTx/>
                <a:buSzTx/>
                <a:buFontTx/>
                <a:buNone/>
                <a:defRPr/>
              </a:pPr>
              <a:r>
                <a:rPr lang="zh-CN" altLang="en-US" sz="12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需求</a:t>
              </a:r>
              <a:endParaRPr kumimoji="0" lang="en-GB" sz="12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9" name="Rectangle 31"/>
            <p:cNvSpPr>
              <a:spLocks noChangeArrowheads="1"/>
            </p:cNvSpPr>
            <p:nvPr/>
          </p:nvSpPr>
          <p:spPr bwMode="auto">
            <a:xfrm>
              <a:off x="1875" y="1296"/>
              <a:ext cx="1222" cy="120"/>
            </a:xfrm>
            <a:prstGeom prst="rect">
              <a:avLst/>
            </a:prstGeom>
            <a:noFill/>
            <a:ln w="6350">
              <a:noFill/>
              <a:miter lim="800000"/>
              <a:headEnd type="none" w="sm" len="sm"/>
              <a:tailEnd type="none" w="sm" len="sm"/>
            </a:ln>
          </p:spPr>
          <p:txBody>
            <a:bodyPr wrap="square" lIns="0" tIns="0" rIns="0" bIns="0">
              <a:spAutoFit/>
            </a:bodyPr>
            <a:lstStyle/>
            <a:p>
              <a:pPr marL="190500" marR="0" lvl="1" indent="-189230" defTabSz="762000" eaLnBrk="0" fontAlgn="auto" latinLnBrk="0" hangingPunct="0">
                <a:lnSpc>
                  <a:spcPct val="100000"/>
                </a:lnSpc>
                <a:spcBef>
                  <a:spcPts val="0"/>
                </a:spcBef>
                <a:spcAft>
                  <a:spcPts val="0"/>
                </a:spcAft>
                <a:buClr>
                  <a:srgbClr val="602320"/>
                </a:buClr>
                <a:buSzPct val="85000"/>
                <a:buFont typeface="Wingdings" panose="05000000000000000000" pitchFamily="2" charset="2"/>
                <a:buChar char="l"/>
                <a:defRPr/>
              </a:pPr>
              <a:r>
                <a:rPr kumimoji="0" lang="zh-CN" altLang="en-US" sz="10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主人翁、分享成果、参与决策、成就荣誉</a:t>
              </a:r>
              <a:endParaRPr kumimoji="0" lang="en-GB" sz="10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60" name="Rectangle 32"/>
            <p:cNvSpPr>
              <a:spLocks noChangeArrowheads="1"/>
            </p:cNvSpPr>
            <p:nvPr/>
          </p:nvSpPr>
          <p:spPr bwMode="auto">
            <a:xfrm>
              <a:off x="1967" y="1713"/>
              <a:ext cx="1108" cy="227"/>
            </a:xfrm>
            <a:prstGeom prst="rect">
              <a:avLst/>
            </a:prstGeom>
            <a:noFill/>
            <a:ln w="6350">
              <a:noFill/>
              <a:miter lim="800000"/>
              <a:headEnd type="none" w="sm" len="sm"/>
              <a:tailEnd type="none" w="sm" len="sm"/>
            </a:ln>
          </p:spPr>
          <p:txBody>
            <a:bodyPr wrap="square" lIns="0" tIns="0" rIns="0" bIns="0">
              <a:spAutoFit/>
            </a:bodyPr>
            <a:lstStyle/>
            <a:p>
              <a:pPr marL="190500" marR="0" lvl="1" indent="-189230" defTabSz="762000" eaLnBrk="0" fontAlgn="auto" latinLnBrk="0" hangingPunct="0">
                <a:lnSpc>
                  <a:spcPct val="100000"/>
                </a:lnSpc>
                <a:spcBef>
                  <a:spcPts val="0"/>
                </a:spcBef>
                <a:spcAft>
                  <a:spcPts val="0"/>
                </a:spcAft>
                <a:buClr>
                  <a:srgbClr val="602320"/>
                </a:buClr>
                <a:buSzPct val="85000"/>
                <a:buFont typeface="Wingdings" panose="05000000000000000000" pitchFamily="2" charset="2"/>
                <a:buChar char="l"/>
                <a:defRPr/>
              </a:pPr>
              <a:r>
                <a:rPr kumimoji="0" lang="zh-CN" altLang="en-US" sz="10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事业发展、工作自由度、工作兴趣、公正公平</a:t>
              </a:r>
              <a:endParaRPr kumimoji="0" lang="en-GB" sz="10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61" name="Rectangle 33"/>
            <p:cNvSpPr>
              <a:spLocks noChangeArrowheads="1"/>
            </p:cNvSpPr>
            <p:nvPr/>
          </p:nvSpPr>
          <p:spPr bwMode="auto">
            <a:xfrm>
              <a:off x="2118" y="2145"/>
              <a:ext cx="960" cy="231"/>
            </a:xfrm>
            <a:prstGeom prst="rect">
              <a:avLst/>
            </a:prstGeom>
            <a:noFill/>
            <a:ln w="6350">
              <a:noFill/>
              <a:miter lim="800000"/>
              <a:headEnd type="none" w="sm" len="sm"/>
              <a:tailEnd type="none" w="sm" len="sm"/>
            </a:ln>
          </p:spPr>
          <p:txBody>
            <a:bodyPr wrap="square" lIns="0" tIns="0" rIns="0" bIns="0">
              <a:spAutoFit/>
            </a:bodyPr>
            <a:lstStyle/>
            <a:p>
              <a:pPr marL="190500" marR="0" lvl="1" indent="-189230" defTabSz="762000" eaLnBrk="0" fontAlgn="auto" latinLnBrk="0" hangingPunct="0">
                <a:lnSpc>
                  <a:spcPct val="100000"/>
                </a:lnSpc>
                <a:spcBef>
                  <a:spcPts val="0"/>
                </a:spcBef>
                <a:spcAft>
                  <a:spcPts val="0"/>
                </a:spcAft>
                <a:buClr>
                  <a:srgbClr val="602320"/>
                </a:buClr>
                <a:buSzPct val="85000"/>
                <a:buFont typeface="Wingdings" panose="05000000000000000000" pitchFamily="2" charset="2"/>
                <a:buChar char="l"/>
                <a:defRPr/>
              </a:pPr>
              <a:r>
                <a:rPr kumimoji="0" lang="zh-CN" altLang="en-US" sz="10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企业文化、工作氛围、人际关系、提升机会</a:t>
              </a:r>
              <a:endParaRPr kumimoji="0" lang="en-GB" sz="10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62" name="Rectangle 34"/>
            <p:cNvSpPr>
              <a:spLocks noChangeArrowheads="1"/>
            </p:cNvSpPr>
            <p:nvPr/>
          </p:nvSpPr>
          <p:spPr bwMode="auto">
            <a:xfrm>
              <a:off x="2349" y="2615"/>
              <a:ext cx="727" cy="227"/>
            </a:xfrm>
            <a:prstGeom prst="rect">
              <a:avLst/>
            </a:prstGeom>
            <a:noFill/>
            <a:ln w="6350">
              <a:noFill/>
              <a:miter lim="800000"/>
              <a:headEnd type="none" w="sm" len="sm"/>
              <a:tailEnd type="none" w="sm" len="sm"/>
            </a:ln>
          </p:spPr>
          <p:txBody>
            <a:bodyPr wrap="square" lIns="0" tIns="0" rIns="0" bIns="0">
              <a:spAutoFit/>
            </a:bodyPr>
            <a:lstStyle/>
            <a:p>
              <a:pPr marL="190500" marR="0" lvl="1" indent="-189230" defTabSz="762000" eaLnBrk="0" fontAlgn="auto" latinLnBrk="0" hangingPunct="0">
                <a:lnSpc>
                  <a:spcPct val="100000"/>
                </a:lnSpc>
                <a:spcBef>
                  <a:spcPts val="0"/>
                </a:spcBef>
                <a:spcAft>
                  <a:spcPts val="0"/>
                </a:spcAft>
                <a:buClr>
                  <a:srgbClr val="602320"/>
                </a:buClr>
                <a:buSzPct val="85000"/>
                <a:buFont typeface="Wingdings" panose="05000000000000000000" pitchFamily="2" charset="2"/>
                <a:buChar char="l"/>
                <a:defRPr/>
              </a:pPr>
              <a:r>
                <a:rPr kumimoji="0" lang="zh-CN" altLang="en-US" sz="10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工作稳定、公司福利、工作强度</a:t>
              </a:r>
              <a:endParaRPr kumimoji="0" lang="en-GB" sz="10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63" name="Rectangle 35"/>
            <p:cNvSpPr>
              <a:spLocks noChangeArrowheads="1"/>
            </p:cNvSpPr>
            <p:nvPr/>
          </p:nvSpPr>
          <p:spPr bwMode="auto">
            <a:xfrm>
              <a:off x="2486" y="3083"/>
              <a:ext cx="566" cy="227"/>
            </a:xfrm>
            <a:prstGeom prst="rect">
              <a:avLst/>
            </a:prstGeom>
            <a:noFill/>
            <a:ln w="6350">
              <a:noFill/>
              <a:miter lim="800000"/>
              <a:headEnd type="none" w="sm" len="sm"/>
              <a:tailEnd type="none" w="sm" len="sm"/>
            </a:ln>
          </p:spPr>
          <p:txBody>
            <a:bodyPr wrap="square" lIns="0" tIns="0" rIns="0" bIns="0">
              <a:spAutoFit/>
            </a:bodyPr>
            <a:lstStyle/>
            <a:p>
              <a:pPr marL="190500" marR="0" lvl="1" indent="-189230" defTabSz="762000" eaLnBrk="0" fontAlgn="auto" latinLnBrk="0" hangingPunct="0">
                <a:lnSpc>
                  <a:spcPct val="100000"/>
                </a:lnSpc>
                <a:spcBef>
                  <a:spcPts val="0"/>
                </a:spcBef>
                <a:spcAft>
                  <a:spcPts val="0"/>
                </a:spcAft>
                <a:buClr>
                  <a:srgbClr val="602320"/>
                </a:buClr>
                <a:buSzPct val="85000"/>
                <a:buFont typeface="Wingdings" panose="05000000000000000000" pitchFamily="2" charset="2"/>
                <a:buChar char="l"/>
                <a:defRPr/>
              </a:pPr>
              <a:r>
                <a:rPr kumimoji="0" lang="zh-CN" altLang="en-US" sz="10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物质收入</a:t>
              </a:r>
              <a:r>
                <a:rPr kumimoji="0" lang="zh-CN" altLang="en-US" sz="1000" b="1"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、短期</a:t>
              </a:r>
              <a:r>
                <a:rPr kumimoji="0" lang="zh-CN" altLang="en-US" sz="10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收入</a:t>
              </a:r>
              <a:endParaRPr kumimoji="0" lang="en-GB" sz="10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70" name="Rectangle 21"/>
          <p:cNvSpPr txBox="1">
            <a:spLocks noChangeArrowheads="1"/>
          </p:cNvSpPr>
          <p:nvPr/>
        </p:nvSpPr>
        <p:spPr bwMode="auto">
          <a:xfrm>
            <a:off x="924394" y="1523626"/>
            <a:ext cx="7320116" cy="623248"/>
          </a:xfrm>
          <a:prstGeom prst="rect">
            <a:avLst/>
          </a:prstGeom>
          <a:ln>
            <a:solidFill>
              <a:srgbClr val="7E7E7E"/>
            </a:solidFill>
          </a:ln>
        </p:spPr>
        <p:style>
          <a:lnRef idx="2">
            <a:schemeClr val="accent1"/>
          </a:lnRef>
          <a:fillRef idx="1">
            <a:schemeClr val="lt1"/>
          </a:fillRef>
          <a:effectRef idx="0">
            <a:schemeClr val="accent1"/>
          </a:effectRef>
          <a:fontRef idx="minor">
            <a:schemeClr val="dk1"/>
          </a:fontRef>
        </p:style>
        <p:txBody>
          <a:bodyPr vert="horz" wrap="square" lIns="108000" tIns="34290" rIns="108000" bIns="34290" numCol="1" anchor="t" anchorCtr="0" compatLnSpc="1">
            <a:spAutoFit/>
          </a:bodyPr>
          <a:lstStyle/>
          <a:p>
            <a:pPr>
              <a:lnSpc>
                <a:spcPct val="150000"/>
              </a:lnSpc>
              <a:buClr>
                <a:srgbClr val="C00000"/>
              </a:buClr>
              <a:buSzPct val="75000"/>
            </a:pPr>
            <a:r>
              <a:rPr lang="zh-CN" altLang="en-US" sz="1200" dirty="0">
                <a:latin typeface="微软雅黑" panose="020B0503020204020204" pitchFamily="34" charset="-122"/>
                <a:ea typeface="微软雅黑" panose="020B0503020204020204" pitchFamily="34" charset="-122"/>
              </a:rPr>
              <a:t>股权激励在马斯洛需求层次理论中处于较高的尊重需求和自我实现需求层次，是员工的自我实现需求的物质体现，拥有股权不仅意味着更多的经济收入，更重要的是体现了员工在社会生活中的成就和荣誉。</a:t>
            </a:r>
            <a:endParaRPr lang="en-US" altLang="zh-CN" sz="1200" dirty="0">
              <a:latin typeface="微软雅黑" panose="020B0503020204020204" pitchFamily="34" charset="-122"/>
              <a:ea typeface="微软雅黑" panose="020B0503020204020204" pitchFamily="34" charset="-122"/>
            </a:endParaRPr>
          </a:p>
        </p:txBody>
      </p:sp>
      <p:sp>
        <p:nvSpPr>
          <p:cNvPr id="27" name="AutoShape 15"/>
          <p:cNvSpPr>
            <a:spLocks noChangeArrowheads="1"/>
          </p:cNvSpPr>
          <p:nvPr/>
        </p:nvSpPr>
        <p:spPr bwMode="auto">
          <a:xfrm>
            <a:off x="899490" y="841220"/>
            <a:ext cx="2304320" cy="504070"/>
          </a:xfrm>
          <a:prstGeom prst="roundRect">
            <a:avLst/>
          </a:prstGeom>
          <a:solidFill>
            <a:schemeClr val="bg1">
              <a:lumMod val="85000"/>
              <a:alpha val="89018"/>
            </a:schemeClr>
          </a:solidFill>
          <a:ln w="25400">
            <a:noFill/>
            <a:round/>
          </a:ln>
          <a:effectLst>
            <a:reflection blurRad="6350" stA="50000" endA="275" endPos="40000" dist="101600" dir="5400000" sy="-100000" algn="bl" rotWithShape="0"/>
          </a:effectLst>
        </p:spPr>
        <p:txBody>
          <a:bodyPr/>
          <a:lstStyle/>
          <a:p>
            <a:pPr algn="ctr">
              <a:lnSpc>
                <a:spcPct val="150000"/>
              </a:lnSpc>
              <a:buClr>
                <a:schemeClr val="accent6"/>
              </a:buClr>
              <a:buSzPct val="75000"/>
            </a:pPr>
            <a:r>
              <a:rPr lang="en-US"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马斯洛需求层次理论</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3.1  </a:t>
            </a:r>
            <a:r>
              <a:rPr lang="zh-CN" altLang="en-US" b="1" dirty="0">
                <a:solidFill>
                  <a:srgbClr val="A32122"/>
                </a:solidFill>
              </a:rPr>
              <a:t>股权激励的会计处理</a:t>
            </a:r>
            <a:r>
              <a:rPr lang="en-US" altLang="zh-CN" b="1" dirty="0">
                <a:solidFill>
                  <a:srgbClr val="A32122"/>
                </a:solidFill>
              </a:rPr>
              <a:t>—</a:t>
            </a:r>
            <a:r>
              <a:rPr lang="zh-CN" altLang="en-US" b="1" dirty="0">
                <a:solidFill>
                  <a:srgbClr val="A32122"/>
                </a:solidFill>
              </a:rPr>
              <a:t>限制性股票</a:t>
            </a:r>
            <a:endParaRPr lang="zh-CN" altLang="en-US" sz="1800" b="1" dirty="0">
              <a:solidFill>
                <a:srgbClr val="A32122"/>
              </a:solidFill>
            </a:endParaRPr>
          </a:p>
        </p:txBody>
      </p:sp>
      <p:sp>
        <p:nvSpPr>
          <p:cNvPr id="4" name="Rectangle 21"/>
          <p:cNvSpPr txBox="1">
            <a:spLocks noChangeArrowheads="1"/>
          </p:cNvSpPr>
          <p:nvPr/>
        </p:nvSpPr>
        <p:spPr bwMode="auto">
          <a:xfrm>
            <a:off x="642620" y="746125"/>
            <a:ext cx="7858760" cy="4223385"/>
          </a:xfrm>
          <a:prstGeom prst="rect">
            <a:avLst/>
          </a:prstGeom>
          <a:ln w="12700" cap="flat" cmpd="sng" algn="ctr">
            <a:solidFill>
              <a:schemeClr val="accent2"/>
            </a:solidFill>
            <a:prstDash val="solid"/>
            <a:miter lim="800000"/>
          </a:ln>
        </p:spPr>
        <p:style>
          <a:lnRef idx="2">
            <a:schemeClr val="accent2"/>
          </a:lnRef>
          <a:fillRef idx="1">
            <a:schemeClr val="lt1"/>
          </a:fillRef>
          <a:effectRef idx="0">
            <a:schemeClr val="accent2"/>
          </a:effectRef>
          <a:fontRef idx="minor">
            <a:schemeClr val="dk1"/>
          </a:fontRef>
        </p:style>
        <p:txBody>
          <a:bodyPr vert="horz" wrap="square" lIns="108000" tIns="34290" rIns="108000" bIns="34290" numCol="1" anchor="t" anchorCtr="0" compatLnSpc="1">
            <a:spAutoFit/>
          </a:bodyPr>
          <a:lstStyle/>
          <a:p>
            <a:pPr>
              <a:lnSpc>
                <a:spcPct val="150000"/>
              </a:lnSpc>
            </a:pPr>
            <a:r>
              <a:rPr lang="zh-CN" altLang="zh-CN" sz="1200" b="1" dirty="0">
                <a:latin typeface="微软雅黑" panose="020B0503020204020204" pitchFamily="34" charset="-122"/>
                <a:ea typeface="微软雅黑" panose="020B0503020204020204" pitchFamily="34" charset="-122"/>
              </a:rPr>
              <a:t>案例</a:t>
            </a:r>
            <a:r>
              <a:rPr lang="en-US" altLang="zh-CN" sz="1200" b="1" dirty="0">
                <a:latin typeface="微软雅黑" panose="020B0503020204020204" pitchFamily="34" charset="-122"/>
                <a:ea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rPr>
              <a:t>（衔接案例</a:t>
            </a: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a:p>
            <a:pPr>
              <a:lnSpc>
                <a:spcPct val="150000"/>
              </a:lnSpc>
            </a:pPr>
            <a:r>
              <a:rPr lang="en-US" altLang="zh-CN" sz="1200" dirty="0">
                <a:latin typeface="微软雅黑" pitchFamily="34" charset="-122"/>
                <a:ea typeface="微软雅黑" pitchFamily="34" charset="-122"/>
              </a:rPr>
              <a:t>A</a:t>
            </a:r>
            <a:r>
              <a:rPr lang="zh-CN" altLang="zh-CN" sz="1200" dirty="0">
                <a:latin typeface="微软雅黑" pitchFamily="34" charset="-122"/>
                <a:ea typeface="微软雅黑" pitchFamily="34" charset="-122"/>
              </a:rPr>
              <a:t>公司为上市公司，有关资料如下：</a:t>
            </a:r>
            <a:r>
              <a:rPr lang="en-US" altLang="zh-CN" sz="1200" dirty="0">
                <a:latin typeface="微软雅黑" pitchFamily="34" charset="-122"/>
                <a:ea typeface="微软雅黑" pitchFamily="34" charset="-122"/>
              </a:rPr>
              <a:t>2015</a:t>
            </a:r>
            <a:r>
              <a:rPr lang="zh-CN" altLang="zh-CN" sz="1200" dirty="0">
                <a:latin typeface="微软雅黑" pitchFamily="34" charset="-122"/>
                <a:ea typeface="微软雅黑" pitchFamily="34" charset="-122"/>
              </a:rPr>
              <a:t>年</a:t>
            </a:r>
            <a:r>
              <a:rPr lang="en-US" altLang="zh-CN" sz="1200" dirty="0">
                <a:latin typeface="微软雅黑" pitchFamily="34" charset="-122"/>
                <a:ea typeface="微软雅黑" pitchFamily="34" charset="-122"/>
              </a:rPr>
              <a:t>1</a:t>
            </a:r>
            <a:r>
              <a:rPr lang="zh-CN" altLang="zh-CN" sz="1200" dirty="0">
                <a:latin typeface="微软雅黑" pitchFamily="34" charset="-122"/>
                <a:ea typeface="微软雅黑" pitchFamily="34" charset="-122"/>
              </a:rPr>
              <a:t>月</a:t>
            </a:r>
            <a:r>
              <a:rPr lang="en-US" altLang="zh-CN" sz="1200" dirty="0">
                <a:latin typeface="微软雅黑" pitchFamily="34" charset="-122"/>
                <a:ea typeface="微软雅黑" pitchFamily="34" charset="-122"/>
              </a:rPr>
              <a:t>6</a:t>
            </a:r>
            <a:r>
              <a:rPr lang="zh-CN" altLang="zh-CN" sz="1200" dirty="0">
                <a:latin typeface="微软雅黑" pitchFamily="34" charset="-122"/>
                <a:ea typeface="微软雅黑" pitchFamily="34" charset="-122"/>
              </a:rPr>
              <a:t>日，</a:t>
            </a:r>
            <a:r>
              <a:rPr lang="en-US" altLang="zh-CN" sz="1200" dirty="0">
                <a:latin typeface="微软雅黑" pitchFamily="34" charset="-122"/>
                <a:ea typeface="微软雅黑" pitchFamily="34" charset="-122"/>
              </a:rPr>
              <a:t>A</a:t>
            </a:r>
            <a:r>
              <a:rPr lang="zh-CN" altLang="zh-CN" sz="1200" dirty="0">
                <a:latin typeface="微软雅黑" pitchFamily="34" charset="-122"/>
                <a:ea typeface="微软雅黑" pitchFamily="34" charset="-122"/>
              </a:rPr>
              <a:t>公司向</a:t>
            </a:r>
            <a:r>
              <a:rPr lang="en-US" altLang="zh-CN" sz="1200" dirty="0">
                <a:latin typeface="微软雅黑" pitchFamily="34" charset="-122"/>
                <a:ea typeface="微软雅黑" pitchFamily="34" charset="-122"/>
              </a:rPr>
              <a:t>25</a:t>
            </a:r>
            <a:r>
              <a:rPr lang="zh-CN" altLang="zh-CN" sz="1200" dirty="0">
                <a:latin typeface="微软雅黑" pitchFamily="34" charset="-122"/>
                <a:ea typeface="微软雅黑" pitchFamily="34" charset="-122"/>
              </a:rPr>
              <a:t>名公司高级管理人员授予了</a:t>
            </a:r>
            <a:r>
              <a:rPr lang="en-US" altLang="zh-CN" sz="1200" dirty="0">
                <a:latin typeface="微软雅黑" pitchFamily="34" charset="-122"/>
                <a:ea typeface="微软雅黑" pitchFamily="34" charset="-122"/>
              </a:rPr>
              <a:t>3 000</a:t>
            </a:r>
            <a:r>
              <a:rPr lang="zh-CN" altLang="zh-CN" sz="1200" dirty="0">
                <a:latin typeface="微软雅黑" pitchFamily="34" charset="-122"/>
                <a:ea typeface="微软雅黑" pitchFamily="34" charset="-122"/>
              </a:rPr>
              <a:t>万股限制性股票，授予后锁定</a:t>
            </a:r>
            <a:r>
              <a:rPr lang="en-US" altLang="zh-CN" sz="1200" dirty="0">
                <a:latin typeface="微软雅黑" pitchFamily="34" charset="-122"/>
                <a:ea typeface="微软雅黑" pitchFamily="34" charset="-122"/>
              </a:rPr>
              <a:t>3</a:t>
            </a:r>
            <a:r>
              <a:rPr lang="zh-CN" altLang="zh-CN" sz="1200" dirty="0">
                <a:latin typeface="微软雅黑" pitchFamily="34" charset="-122"/>
                <a:ea typeface="微软雅黑" pitchFamily="34" charset="-122"/>
              </a:rPr>
              <a:t>年。其他资料</a:t>
            </a:r>
            <a:r>
              <a:rPr lang="zh-CN" altLang="zh-CN" sz="1200" dirty="0" smtClean="0">
                <a:latin typeface="微软雅黑" pitchFamily="34" charset="-122"/>
                <a:ea typeface="微软雅黑" pitchFamily="34" charset="-122"/>
              </a:rPr>
              <a:t>同</a:t>
            </a:r>
            <a:r>
              <a:rPr lang="zh-CN" altLang="en-US" sz="1200" b="1" dirty="0" smtClean="0">
                <a:latin typeface="微软雅黑" pitchFamily="34" charset="-122"/>
                <a:ea typeface="微软雅黑" pitchFamily="34" charset="-122"/>
              </a:rPr>
              <a:t>案例</a:t>
            </a:r>
            <a:r>
              <a:rPr lang="en-US" altLang="zh-CN" sz="1200" b="1" dirty="0" smtClean="0">
                <a:latin typeface="微软雅黑" pitchFamily="34" charset="-122"/>
                <a:ea typeface="微软雅黑" pitchFamily="34" charset="-122"/>
              </a:rPr>
              <a:t>2</a:t>
            </a:r>
            <a:r>
              <a:rPr lang="zh-CN" altLang="en-US" sz="1200" dirty="0" smtClean="0">
                <a:latin typeface="微软雅黑" pitchFamily="34" charset="-122"/>
                <a:ea typeface="微软雅黑" pitchFamily="34" charset="-122"/>
              </a:rPr>
              <a:t>。</a:t>
            </a:r>
            <a:r>
              <a:rPr lang="en-US" altLang="zh-CN" sz="1200" dirty="0">
                <a:latin typeface="微软雅黑" pitchFamily="34" charset="-122"/>
                <a:ea typeface="微软雅黑" pitchFamily="34" charset="-122"/>
              </a:rPr>
              <a:t>2015</a:t>
            </a:r>
            <a:r>
              <a:rPr lang="zh-CN" altLang="zh-CN" sz="1200" dirty="0">
                <a:latin typeface="微软雅黑" pitchFamily="34" charset="-122"/>
                <a:ea typeface="微软雅黑" pitchFamily="34" charset="-122"/>
              </a:rPr>
              <a:t>年宣告现金股利共计</a:t>
            </a:r>
            <a:r>
              <a:rPr lang="en-US" altLang="zh-CN" sz="1200" dirty="0">
                <a:latin typeface="微软雅黑" pitchFamily="34" charset="-122"/>
                <a:ea typeface="微软雅黑" pitchFamily="34" charset="-122"/>
              </a:rPr>
              <a:t>1000</a:t>
            </a:r>
            <a:r>
              <a:rPr lang="zh-CN" altLang="zh-CN" sz="1200" dirty="0">
                <a:latin typeface="微软雅黑" pitchFamily="34" charset="-122"/>
                <a:ea typeface="微软雅黑" pitchFamily="34" charset="-122"/>
              </a:rPr>
              <a:t>万元。合同规定，</a:t>
            </a:r>
            <a:r>
              <a:rPr lang="zh-CN" altLang="zh-CN" sz="1200" dirty="0" smtClean="0">
                <a:latin typeface="微软雅黑" pitchFamily="34" charset="-122"/>
                <a:ea typeface="微软雅黑" pitchFamily="34" charset="-122"/>
              </a:rPr>
              <a:t>现金股利</a:t>
            </a:r>
            <a:r>
              <a:rPr lang="zh-CN" altLang="en-US" sz="1200" dirty="0" smtClean="0">
                <a:latin typeface="微软雅黑" pitchFamily="34" charset="-122"/>
                <a:ea typeface="微软雅黑" pitchFamily="34" charset="-122"/>
              </a:rPr>
              <a:t>不</a:t>
            </a:r>
            <a:r>
              <a:rPr lang="zh-CN" altLang="zh-CN" sz="1200" dirty="0" smtClean="0">
                <a:latin typeface="微软雅黑" pitchFamily="34" charset="-122"/>
                <a:ea typeface="微软雅黑" pitchFamily="34" charset="-122"/>
              </a:rPr>
              <a:t>可</a:t>
            </a:r>
            <a:r>
              <a:rPr lang="zh-CN" altLang="zh-CN" sz="1200" dirty="0">
                <a:latin typeface="微软雅黑" pitchFamily="34" charset="-122"/>
                <a:ea typeface="微软雅黑" pitchFamily="34" charset="-122"/>
              </a:rPr>
              <a:t>撤销。</a:t>
            </a:r>
            <a:endParaRPr lang="en-US" altLang="zh-CN" sz="1200" dirty="0">
              <a:latin typeface="微软雅黑" pitchFamily="34" charset="-122"/>
              <a:ea typeface="微软雅黑" pitchFamily="34" charset="-122"/>
            </a:endParaRPr>
          </a:p>
          <a:p>
            <a:pPr>
              <a:lnSpc>
                <a:spcPct val="150000"/>
              </a:lnSpc>
            </a:pPr>
            <a:endParaRPr sz="1200" dirty="0">
              <a:latin typeface="微软雅黑" panose="020B0503020204020204" pitchFamily="34" charset="-122"/>
              <a:ea typeface="微软雅黑" panose="020B0503020204020204" pitchFamily="34" charset="-122"/>
            </a:endParaRPr>
          </a:p>
          <a:p>
            <a:pPr>
              <a:lnSpc>
                <a:spcPct val="150000"/>
              </a:lnSpc>
            </a:pPr>
            <a:endParaRPr lang="zh-CN" altLang="zh-CN" sz="1200" dirty="0">
              <a:latin typeface="微软雅黑" panose="020B0503020204020204" pitchFamily="34" charset="-122"/>
              <a:ea typeface="微软雅黑" panose="020B0503020204020204" pitchFamily="34" charset="-122"/>
              <a:sym typeface="+mn-ea"/>
            </a:endParaRPr>
          </a:p>
          <a:p>
            <a:pPr>
              <a:lnSpc>
                <a:spcPct val="150000"/>
              </a:lnSpc>
            </a:pPr>
            <a:endParaRPr lang="zh-CN" altLang="zh-CN" sz="1200" dirty="0">
              <a:latin typeface="微软雅黑" panose="020B0503020204020204" pitchFamily="34" charset="-122"/>
              <a:ea typeface="微软雅黑" panose="020B0503020204020204" pitchFamily="34" charset="-122"/>
              <a:sym typeface="+mn-ea"/>
            </a:endParaRPr>
          </a:p>
          <a:p>
            <a:pPr>
              <a:lnSpc>
                <a:spcPct val="150000"/>
              </a:lnSpc>
            </a:pPr>
            <a:endParaRPr lang="zh-CN" altLang="zh-CN" sz="1200" dirty="0">
              <a:latin typeface="微软雅黑" panose="020B0503020204020204" pitchFamily="34" charset="-122"/>
              <a:ea typeface="微软雅黑" panose="020B0503020204020204" pitchFamily="34" charset="-122"/>
              <a:sym typeface="+mn-ea"/>
            </a:endParaRPr>
          </a:p>
          <a:p>
            <a:pPr>
              <a:lnSpc>
                <a:spcPct val="150000"/>
              </a:lnSpc>
            </a:pPr>
            <a:endParaRPr lang="zh-CN" altLang="zh-CN" sz="1200" dirty="0">
              <a:latin typeface="微软雅黑" panose="020B0503020204020204" pitchFamily="34" charset="-122"/>
              <a:ea typeface="微软雅黑" panose="020B0503020204020204" pitchFamily="34" charset="-122"/>
              <a:sym typeface="+mn-ea"/>
            </a:endParaRPr>
          </a:p>
          <a:p>
            <a:pPr>
              <a:lnSpc>
                <a:spcPct val="150000"/>
              </a:lnSpc>
            </a:pPr>
            <a:endParaRPr lang="zh-CN" altLang="zh-CN" sz="1200" dirty="0">
              <a:latin typeface="微软雅黑" panose="020B0503020204020204" pitchFamily="34" charset="-122"/>
              <a:ea typeface="微软雅黑" panose="020B0503020204020204" pitchFamily="34" charset="-122"/>
              <a:sym typeface="+mn-ea"/>
            </a:endParaRPr>
          </a:p>
          <a:p>
            <a:pPr>
              <a:lnSpc>
                <a:spcPct val="150000"/>
              </a:lnSpc>
            </a:pPr>
            <a:endParaRPr lang="zh-CN" altLang="zh-CN" sz="1200" dirty="0">
              <a:latin typeface="微软雅黑" panose="020B0503020204020204" pitchFamily="34" charset="-122"/>
              <a:ea typeface="微软雅黑" panose="020B0503020204020204" pitchFamily="34" charset="-122"/>
              <a:sym typeface="+mn-ea"/>
            </a:endParaRPr>
          </a:p>
          <a:p>
            <a:pPr>
              <a:lnSpc>
                <a:spcPct val="150000"/>
              </a:lnSpc>
            </a:pPr>
            <a:endParaRPr lang="zh-CN" altLang="zh-CN" sz="1200" dirty="0">
              <a:latin typeface="微软雅黑" panose="020B0503020204020204" pitchFamily="34" charset="-122"/>
              <a:ea typeface="微软雅黑" panose="020B0503020204020204" pitchFamily="34" charset="-122"/>
            </a:endParaRPr>
          </a:p>
          <a:p>
            <a:pPr>
              <a:lnSpc>
                <a:spcPct val="150000"/>
              </a:lnSpc>
            </a:pPr>
            <a:endParaRPr lang="zh-CN" altLang="zh-CN" sz="1200" dirty="0">
              <a:latin typeface="微软雅黑" panose="020B0503020204020204" pitchFamily="34" charset="-122"/>
              <a:ea typeface="微软雅黑" panose="020B0503020204020204" pitchFamily="34" charset="-122"/>
            </a:endParaRPr>
          </a:p>
          <a:p>
            <a:pPr>
              <a:lnSpc>
                <a:spcPct val="150000"/>
              </a:lnSpc>
            </a:pPr>
            <a:endParaRPr lang="zh-CN" altLang="zh-CN" sz="1200" dirty="0">
              <a:latin typeface="微软雅黑" panose="020B0503020204020204" pitchFamily="34" charset="-122"/>
              <a:ea typeface="微软雅黑" panose="020B0503020204020204" pitchFamily="34" charset="-122"/>
            </a:endParaRPr>
          </a:p>
          <a:p>
            <a:pPr>
              <a:lnSpc>
                <a:spcPct val="150000"/>
              </a:lnSpc>
            </a:pPr>
            <a:endParaRPr lang="zh-CN" altLang="zh-CN" sz="1200" dirty="0">
              <a:latin typeface="微软雅黑" panose="020B0503020204020204" pitchFamily="34" charset="-122"/>
              <a:ea typeface="微软雅黑" panose="020B0503020204020204" pitchFamily="34" charset="-122"/>
            </a:endParaRPr>
          </a:p>
          <a:p>
            <a:pPr>
              <a:lnSpc>
                <a:spcPct val="150000"/>
              </a:lnSpc>
            </a:pPr>
            <a:endParaRPr lang="zh-CN" altLang="zh-CN" sz="1200" dirty="0">
              <a:latin typeface="微软雅黑" panose="020B0503020204020204" pitchFamily="34" charset="-122"/>
              <a:ea typeface="微软雅黑" panose="020B0503020204020204" pitchFamily="34" charset="-122"/>
            </a:endParaRPr>
          </a:p>
        </p:txBody>
      </p:sp>
      <p:graphicFrame>
        <p:nvGraphicFramePr>
          <p:cNvPr id="2" name="表格 1"/>
          <p:cNvGraphicFramePr/>
          <p:nvPr>
            <p:extLst>
              <p:ext uri="{D42A27DB-BD31-4B8C-83A1-F6EECF244321}">
                <p14:modId xmlns:p14="http://schemas.microsoft.com/office/powerpoint/2010/main" xmlns="" val="986664310"/>
              </p:ext>
            </p:extLst>
          </p:nvPr>
        </p:nvGraphicFramePr>
        <p:xfrm>
          <a:off x="971500" y="1633330"/>
          <a:ext cx="7201000" cy="3144415"/>
        </p:xfrm>
        <a:graphic>
          <a:graphicData uri="http://schemas.openxmlformats.org/drawingml/2006/table">
            <a:tbl>
              <a:tblPr firstRow="1" bandRow="1">
                <a:tableStyleId>{5940675A-B579-460E-94D1-54222C63F5DA}</a:tableStyleId>
              </a:tblPr>
              <a:tblGrid>
                <a:gridCol w="665093"/>
                <a:gridCol w="3140525"/>
                <a:gridCol w="3395382"/>
              </a:tblGrid>
              <a:tr h="288040">
                <a:tc gridSpan="3">
                  <a:txBody>
                    <a:bodyPr/>
                    <a:lstStyle/>
                    <a:p>
                      <a:pPr indent="0">
                        <a:buNone/>
                      </a:pPr>
                      <a:r>
                        <a:rPr lang="zh-CN" altLang="en-US" sz="1200" b="1" dirty="0">
                          <a:solidFill>
                            <a:srgbClr val="000000"/>
                          </a:solidFill>
                          <a:latin typeface="微软雅黑" panose="020B0503020204020204" pitchFamily="34" charset="-122"/>
                          <a:ea typeface="微软雅黑" panose="020B0503020204020204" pitchFamily="34" charset="-122"/>
                        </a:rPr>
                        <a:t>会计处理：</a:t>
                      </a:r>
                      <a:endParaRPr lang="zh-CN" altLang="en-US" sz="1200" b="1"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8750">
                <a:tc>
                  <a:txBody>
                    <a:bodyPr/>
                    <a:lstStyle/>
                    <a:p>
                      <a:pPr indent="0" algn="ctr">
                        <a:buNone/>
                      </a:pPr>
                      <a:r>
                        <a:rPr lang="zh-CN" altLang="en-US" sz="1200" b="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时点</a:t>
                      </a:r>
                      <a:endParaRPr lang="en-US"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预计未来可解锁限制性股票 </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rPr>
                        <a:t>预计未来不可解锁限制性股票</a:t>
                      </a:r>
                      <a:endParaRPr lang="en-US" altLang="en-US" sz="1200" b="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1350">
                <a:tc>
                  <a:txBody>
                    <a:bodyPr/>
                    <a:lstStyle/>
                    <a:p>
                      <a:pPr indent="0" algn="ctr">
                        <a:buNone/>
                      </a:pPr>
                      <a:r>
                        <a:rPr lang="zh-CN"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宣告分红</a:t>
                      </a: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借：利润分配</a:t>
                      </a: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1000　　</a:t>
                      </a:r>
                    </a:p>
                    <a:p>
                      <a:pPr indent="0">
                        <a:buNone/>
                      </a:pP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贷：应付股利</a:t>
                      </a: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1000 </a:t>
                      </a:r>
                    </a:p>
                    <a:p>
                      <a:pPr indent="0">
                        <a:buNone/>
                      </a:pPr>
                      <a:endPar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借：</a:t>
                      </a:r>
                      <a:r>
                        <a:rPr lang="zh-CN"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管理费用</a:t>
                      </a: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1000 　　</a:t>
                      </a:r>
                    </a:p>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贷：应付股利　　　1000 </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78790">
                <a:tc>
                  <a:txBody>
                    <a:bodyPr/>
                    <a:lstStyle/>
                    <a:p>
                      <a:pPr indent="0" algn="ctr">
                        <a:buNone/>
                      </a:pPr>
                      <a:r>
                        <a:rPr lang="zh-CN"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实际支付</a:t>
                      </a: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借：应付股利　　　1000 </a:t>
                      </a:r>
                    </a:p>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贷：银行存款　　　1000 </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借：应付股利　　　1000</a:t>
                      </a:r>
                    </a:p>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贷：银行存款　　　1000 </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60195">
                <a:tc>
                  <a:txBody>
                    <a:bodyPr/>
                    <a:lstStyle/>
                    <a:p>
                      <a:pPr indent="0" algn="ctr">
                        <a:buNone/>
                      </a:pPr>
                      <a:r>
                        <a:rPr lang="zh-CN"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锁定期满</a:t>
                      </a: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无需回购的股票：</a:t>
                      </a:r>
                    </a:p>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借：其他应付款（15 000×30%）4500 　　        </a:t>
                      </a:r>
                    </a:p>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贷：库存股（3000万股×30%×5）4500 </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需回购的股票（可行权条件为市场条件，已确认的费用无需调整转回</a:t>
                      </a: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p>
                    <a:p>
                      <a:pPr indent="0">
                        <a:buNone/>
                      </a:pPr>
                      <a:r>
                        <a:rPr 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借：其他应付款</a:t>
                      </a: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4500</a:t>
                      </a:r>
                    </a:p>
                    <a:p>
                      <a:pPr indent="0">
                        <a:buNone/>
                      </a:pP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贷：银行存款</a:t>
                      </a: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4500 </a:t>
                      </a:r>
                    </a:p>
                    <a:p>
                      <a:pPr indent="0">
                        <a:buNone/>
                      </a:pPr>
                      <a:r>
                        <a:rPr 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同时</a:t>
                      </a:r>
                      <a:endPar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buNone/>
                      </a:pPr>
                      <a:r>
                        <a:rPr 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借：股本</a:t>
                      </a: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（3000万股×30%）900</a:t>
                      </a:r>
                    </a:p>
                    <a:p>
                      <a:pPr indent="0">
                        <a:buNone/>
                      </a:pP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资本公积</a:t>
                      </a: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——股本溢价（12000×30%）3600</a:t>
                      </a:r>
                    </a:p>
                    <a:p>
                      <a:pPr indent="0">
                        <a:buNone/>
                      </a:pP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sz="12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贷：库存股</a:t>
                      </a:r>
                      <a:r>
                        <a:rPr 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（3000万股×30%×5）4500 </a:t>
                      </a:r>
                      <a:endParaRPr lang="en-US"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847024" y="985240"/>
            <a:ext cx="4493538" cy="307777"/>
          </a:xfrm>
          <a:prstGeom prst="rect">
            <a:avLst/>
          </a:prstGeom>
          <a:noFill/>
        </p:spPr>
        <p:txBody>
          <a:bodyPr wrap="none" rtlCol="0">
            <a:spAutoFit/>
          </a:bodyPr>
          <a:lstStyle/>
          <a:p>
            <a:r>
              <a:rPr lang="zh-CN" altLang="en-US" sz="1400" dirty="0">
                <a:solidFill>
                  <a:schemeClr val="dk1"/>
                </a:solidFill>
                <a:latin typeface="微软雅黑" panose="020B0503020204020204" pitchFamily="34" charset="-122"/>
                <a:ea typeface="微软雅黑" panose="020B0503020204020204" pitchFamily="34" charset="-122"/>
              </a:rPr>
              <a:t>激励对象需根据“工资、薪金所得”缴纳个人所得税。</a:t>
            </a:r>
          </a:p>
        </p:txBody>
      </p:sp>
      <p:grpSp>
        <p:nvGrpSpPr>
          <p:cNvPr id="5" name="Group 4"/>
          <p:cNvGrpSpPr/>
          <p:nvPr/>
        </p:nvGrpSpPr>
        <p:grpSpPr>
          <a:xfrm>
            <a:off x="847025" y="1496066"/>
            <a:ext cx="6986894" cy="2985879"/>
            <a:chOff x="-1140433" y="3914649"/>
            <a:chExt cx="8151341" cy="3135740"/>
          </a:xfrm>
        </p:grpSpPr>
        <p:sp>
          <p:nvSpPr>
            <p:cNvPr id="6" name="Parallelogram 16"/>
            <p:cNvSpPr/>
            <p:nvPr/>
          </p:nvSpPr>
          <p:spPr bwMode="ltGray">
            <a:xfrm flipH="1">
              <a:off x="1246572" y="3914649"/>
              <a:ext cx="2939739" cy="3135740"/>
            </a:xfrm>
            <a:prstGeom prst="parallelogram">
              <a:avLst>
                <a:gd name="adj" fmla="val 71685"/>
              </a:avLst>
            </a:prstGeom>
            <a:solidFill>
              <a:srgbClr val="D5D1C5"/>
            </a:solidFill>
            <a:ln w="3175" cap="flat" cmpd="sng" algn="ctr">
              <a:noFill/>
              <a:prstDash val="solid"/>
            </a:ln>
            <a:effectLst/>
          </p:spPr>
          <p:txBody>
            <a:bodyPr rtlCol="0" anchor="ctr"/>
            <a:lstStyle/>
            <a:p>
              <a:pPr marL="0" marR="0" lvl="0" indent="0" algn="ctr" defTabSz="1018540" eaLnBrk="1" fontAlgn="auto" latinLnBrk="0" hangingPunct="1">
                <a:lnSpc>
                  <a:spcPct val="100000"/>
                </a:lnSpc>
                <a:spcBef>
                  <a:spcPts val="0"/>
                </a:spcBef>
                <a:spcAft>
                  <a:spcPts val="0"/>
                </a:spcAft>
                <a:buClrTx/>
                <a:buSzTx/>
                <a:buFontTx/>
                <a:buNone/>
                <a:defRPr/>
              </a:pPr>
              <a:endParaRPr kumimoji="0" lang="en-GB" sz="1200" b="0" i="0" u="none" strike="noStrike" kern="0" cap="none" spc="0" normalizeH="0" baseline="0" noProof="0" dirty="0" err="1">
                <a:ln>
                  <a:noFill/>
                </a:ln>
                <a:solidFill>
                  <a:srgbClr val="FFFFFF"/>
                </a:solidFill>
                <a:effectLst/>
                <a:uLnTx/>
                <a:uFillTx/>
                <a:latin typeface="Georgia" panose="02040502050405020303" pitchFamily="18" charset="0"/>
                <a:ea typeface="+mn-ea"/>
                <a:cs typeface="+mn-cs"/>
              </a:endParaRPr>
            </a:p>
          </p:txBody>
        </p:sp>
        <p:sp>
          <p:nvSpPr>
            <p:cNvPr id="7" name="Rectangle 2"/>
            <p:cNvSpPr/>
            <p:nvPr/>
          </p:nvSpPr>
          <p:spPr bwMode="ltGray">
            <a:xfrm>
              <a:off x="1563827" y="4742116"/>
              <a:ext cx="5447081" cy="342100"/>
            </a:xfrm>
            <a:prstGeom prst="snip2DiagRect">
              <a:avLst/>
            </a:prstGeom>
            <a:solidFill>
              <a:srgbClr val="A32020"/>
            </a:solidFill>
            <a:ln w="3175" cap="flat" cmpd="sng" algn="ctr">
              <a:noFill/>
              <a:prstDash val="solid"/>
            </a:ln>
            <a:effectLst/>
          </p:spPr>
          <p:txBody>
            <a:bodyPr rtlCol="0" anchor="ctr"/>
            <a:lstStyle/>
            <a:p>
              <a:pPr algn="ctr" defTabSz="1018540"/>
              <a:r>
                <a:rPr lang="en-US" altLang="zh-CN" sz="1200" b="1" dirty="0">
                  <a:solidFill>
                    <a:schemeClr val="bg1"/>
                  </a:solidFill>
                  <a:latin typeface="微软雅黑" panose="020B0503020204020204" pitchFamily="34" charset="-122"/>
                  <a:ea typeface="微软雅黑" panose="020B0503020204020204" pitchFamily="34" charset="-122"/>
                </a:rPr>
                <a:t>《</a:t>
              </a:r>
              <a:r>
                <a:rPr lang="zh-CN" altLang="en-US" sz="1200" b="1" dirty="0">
                  <a:solidFill>
                    <a:schemeClr val="bg1"/>
                  </a:solidFill>
                  <a:latin typeface="微软雅黑" panose="020B0503020204020204" pitchFamily="34" charset="-122"/>
                  <a:ea typeface="微软雅黑" panose="020B0503020204020204" pitchFamily="34" charset="-122"/>
                </a:rPr>
                <a:t>关于个人股票期权所得征收个人所得税问题的通知</a:t>
              </a:r>
              <a:r>
                <a:rPr lang="en-US" altLang="zh-CN" sz="1200" b="1" dirty="0">
                  <a:solidFill>
                    <a:schemeClr val="bg1"/>
                  </a:solidFill>
                  <a:latin typeface="微软雅黑" panose="020B0503020204020204" pitchFamily="34" charset="-122"/>
                  <a:ea typeface="微软雅黑" panose="020B0503020204020204" pitchFamily="34" charset="-122"/>
                </a:rPr>
                <a:t>》</a:t>
              </a:r>
            </a:p>
          </p:txBody>
        </p:sp>
        <p:sp>
          <p:nvSpPr>
            <p:cNvPr id="8" name="Rectangle 2"/>
            <p:cNvSpPr/>
            <p:nvPr/>
          </p:nvSpPr>
          <p:spPr bwMode="ltGray">
            <a:xfrm rot="10800000" flipH="1" flipV="1">
              <a:off x="-1140433" y="5263379"/>
              <a:ext cx="6255528" cy="350191"/>
            </a:xfrm>
            <a:prstGeom prst="snip2DiagRect">
              <a:avLst/>
            </a:prstGeom>
            <a:solidFill>
              <a:srgbClr val="DB536A">
                <a:lumMod val="75000"/>
              </a:srgbClr>
            </a:solidFill>
            <a:ln w="3175" cap="flat" cmpd="sng" algn="ctr">
              <a:noFill/>
              <a:prstDash val="solid"/>
            </a:ln>
            <a:effectLst/>
          </p:spPr>
          <p:txBody>
            <a:bodyPr rtlCol="0" anchor="ctr"/>
            <a:lstStyle/>
            <a:p>
              <a:pPr algn="ctr" defTabSz="1018540"/>
              <a:r>
                <a:rPr lang="en-US" altLang="zh-CN" sz="1200" b="1" dirty="0">
                  <a:solidFill>
                    <a:schemeClr val="bg1"/>
                  </a:solidFill>
                  <a:latin typeface="微软雅黑" panose="020B0503020204020204" pitchFamily="34" charset="-122"/>
                  <a:ea typeface="微软雅黑" panose="020B0503020204020204" pitchFamily="34" charset="-122"/>
                </a:rPr>
                <a:t>《</a:t>
              </a:r>
              <a:r>
                <a:rPr lang="zh-CN" altLang="en-US" sz="1200" b="1" dirty="0">
                  <a:solidFill>
                    <a:schemeClr val="bg1"/>
                  </a:solidFill>
                  <a:latin typeface="微软雅黑" panose="020B0503020204020204" pitchFamily="34" charset="-122"/>
                  <a:ea typeface="微软雅黑" panose="020B0503020204020204" pitchFamily="34" charset="-122"/>
                </a:rPr>
                <a:t>关于个人股票期权所得缴纳个人所得税有关问题的补充通知</a:t>
              </a:r>
              <a:r>
                <a:rPr lang="en-US" altLang="zh-CN" sz="1200" b="1" dirty="0">
                  <a:solidFill>
                    <a:schemeClr val="bg1"/>
                  </a:solidFill>
                  <a:latin typeface="微软雅黑" panose="020B0503020204020204" pitchFamily="34" charset="-122"/>
                  <a:ea typeface="微软雅黑" panose="020B0503020204020204" pitchFamily="34" charset="-122"/>
                </a:rPr>
                <a:t>》</a:t>
              </a:r>
              <a:endParaRPr lang="en-GB" altLang="zh-CN" sz="1200" b="1" kern="0" dirty="0">
                <a:solidFill>
                  <a:schemeClr val="bg1"/>
                </a:solidFill>
                <a:latin typeface="Georgia" panose="02040502050405020303" pitchFamily="18" charset="0"/>
              </a:endParaRPr>
            </a:p>
          </p:txBody>
        </p:sp>
        <p:sp>
          <p:nvSpPr>
            <p:cNvPr id="9" name="Rectangle 2"/>
            <p:cNvSpPr/>
            <p:nvPr/>
          </p:nvSpPr>
          <p:spPr bwMode="ltGray">
            <a:xfrm>
              <a:off x="-240161" y="5833921"/>
              <a:ext cx="7251069" cy="384627"/>
            </a:xfrm>
            <a:prstGeom prst="snip2DiagRect">
              <a:avLst/>
            </a:prstGeom>
            <a:solidFill>
              <a:srgbClr val="EB8C00"/>
            </a:solidFill>
            <a:ln w="3175" cap="flat" cmpd="sng" algn="ctr">
              <a:noFill/>
              <a:prstDash val="solid"/>
            </a:ln>
            <a:effectLst/>
          </p:spPr>
          <p:txBody>
            <a:bodyPr rtlCol="0" anchor="ctr"/>
            <a:lstStyle/>
            <a:p>
              <a:pPr algn="ctr" defTabSz="1018540"/>
              <a:r>
                <a:rPr lang="en-US" altLang="zh-CN" sz="1200" b="1" dirty="0">
                  <a:solidFill>
                    <a:schemeClr val="bg1"/>
                  </a:solidFill>
                  <a:latin typeface="微软雅黑" panose="020B0503020204020204" pitchFamily="34" charset="-122"/>
                  <a:ea typeface="微软雅黑" panose="020B0503020204020204" pitchFamily="34" charset="-122"/>
                </a:rPr>
                <a:t>《</a:t>
              </a:r>
              <a:r>
                <a:rPr lang="zh-CN" altLang="en-US" sz="1200" b="1" dirty="0">
                  <a:solidFill>
                    <a:schemeClr val="bg1"/>
                  </a:solidFill>
                  <a:latin typeface="微软雅黑" panose="020B0503020204020204" pitchFamily="34" charset="-122"/>
                  <a:ea typeface="微软雅黑" panose="020B0503020204020204" pitchFamily="34" charset="-122"/>
                </a:rPr>
                <a:t>关于股票增值权所得和限制性股票所得征收个人所得税有关问题的通知</a:t>
              </a:r>
              <a:r>
                <a:rPr lang="en-US" altLang="zh-CN" sz="1200" b="1" dirty="0">
                  <a:solidFill>
                    <a:schemeClr val="bg1"/>
                  </a:solidFill>
                  <a:latin typeface="微软雅黑" panose="020B0503020204020204" pitchFamily="34" charset="-122"/>
                  <a:ea typeface="微软雅黑" panose="020B0503020204020204" pitchFamily="34" charset="-122"/>
                </a:rPr>
                <a:t>》</a:t>
              </a:r>
              <a:endParaRPr lang="en-GB" sz="1200" b="1" dirty="0" err="1">
                <a:solidFill>
                  <a:schemeClr val="bg1"/>
                </a:solidFill>
                <a:latin typeface="微软雅黑" panose="020B0503020204020204" pitchFamily="34" charset="-122"/>
                <a:ea typeface="微软雅黑" panose="020B0503020204020204" pitchFamily="34" charset="-122"/>
              </a:endParaRPr>
            </a:p>
          </p:txBody>
        </p:sp>
        <p:sp>
          <p:nvSpPr>
            <p:cNvPr id="10" name="Rectangle 2"/>
            <p:cNvSpPr/>
            <p:nvPr/>
          </p:nvSpPr>
          <p:spPr bwMode="ltGray">
            <a:xfrm rot="10800000" flipH="1" flipV="1">
              <a:off x="-1140432" y="6440379"/>
              <a:ext cx="4530202" cy="383144"/>
            </a:xfrm>
            <a:prstGeom prst="snip2DiagRect">
              <a:avLst/>
            </a:prstGeom>
            <a:solidFill>
              <a:srgbClr val="EB8C00"/>
            </a:solidFill>
            <a:ln w="3175" cap="flat" cmpd="sng" algn="ctr">
              <a:noFill/>
              <a:prstDash val="solid"/>
            </a:ln>
            <a:effectLst/>
          </p:spPr>
          <p:txBody>
            <a:bodyPr rtlCol="0" anchor="ctr"/>
            <a:lstStyle/>
            <a:p>
              <a:pPr algn="ctr" defTabSz="1018540"/>
              <a:r>
                <a:rPr lang="en-US" altLang="zh-CN" sz="1200" b="1" dirty="0">
                  <a:solidFill>
                    <a:schemeClr val="bg1"/>
                  </a:solidFill>
                  <a:latin typeface="微软雅黑" panose="020B0503020204020204" pitchFamily="34" charset="-122"/>
                  <a:ea typeface="微软雅黑" panose="020B0503020204020204" pitchFamily="34" charset="-122"/>
                </a:rPr>
                <a:t>《</a:t>
              </a:r>
              <a:r>
                <a:rPr lang="zh-CN" altLang="en-US" sz="1200" b="1" dirty="0">
                  <a:solidFill>
                    <a:schemeClr val="bg1"/>
                  </a:solidFill>
                  <a:latin typeface="微软雅黑" panose="020B0503020204020204" pitchFamily="34" charset="-122"/>
                  <a:ea typeface="微软雅黑" panose="020B0503020204020204" pitchFamily="34" charset="-122"/>
                </a:rPr>
                <a:t>关于股权激励有关个人所得税问题的通知</a:t>
              </a:r>
              <a:r>
                <a:rPr lang="en-US" altLang="zh-CN" sz="1200" b="1" dirty="0">
                  <a:solidFill>
                    <a:schemeClr val="bg1"/>
                  </a:solidFill>
                  <a:latin typeface="微软雅黑" panose="020B0503020204020204" pitchFamily="34" charset="-122"/>
                  <a:ea typeface="微软雅黑" panose="020B0503020204020204" pitchFamily="34" charset="-122"/>
                </a:rPr>
                <a:t>》</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sp>
        <p:nvSpPr>
          <p:cNvPr id="11" name="Rectangle 2"/>
          <p:cNvSpPr/>
          <p:nvPr/>
        </p:nvSpPr>
        <p:spPr bwMode="ltGray">
          <a:xfrm>
            <a:off x="847024" y="1739496"/>
            <a:ext cx="5165136" cy="366187"/>
          </a:xfrm>
          <a:prstGeom prst="snip2DiagRect">
            <a:avLst/>
          </a:prstGeom>
          <a:solidFill>
            <a:srgbClr val="A32020"/>
          </a:solidFill>
          <a:ln w="3175" cap="flat" cmpd="sng" algn="ctr">
            <a:noFill/>
            <a:prstDash val="solid"/>
          </a:ln>
          <a:effectLst/>
        </p:spPr>
        <p:txBody>
          <a:bodyPr rtlCol="0" anchor="ctr"/>
          <a:lstStyle/>
          <a:p>
            <a:pPr algn="ctr" defTabSz="1018540"/>
            <a:r>
              <a:rPr lang="en-US" altLang="zh-CN" sz="1200" b="1" dirty="0">
                <a:solidFill>
                  <a:schemeClr val="bg1"/>
                </a:solidFill>
                <a:latin typeface="微软雅黑" panose="020B0503020204020204" pitchFamily="34" charset="-122"/>
                <a:ea typeface="微软雅黑" panose="020B0503020204020204" pitchFamily="34" charset="-122"/>
              </a:rPr>
              <a:t>《</a:t>
            </a:r>
            <a:r>
              <a:rPr lang="zh-CN" altLang="en-US" sz="1200" b="1" dirty="0">
                <a:solidFill>
                  <a:schemeClr val="bg1"/>
                </a:solidFill>
                <a:latin typeface="微软雅黑" panose="020B0503020204020204" pitchFamily="34" charset="-122"/>
                <a:ea typeface="微软雅黑" panose="020B0503020204020204" pitchFamily="34" charset="-122"/>
              </a:rPr>
              <a:t>关于我国居民企业实行股权激励计划有关企业所得税处理问题的公告</a:t>
            </a:r>
            <a:r>
              <a:rPr lang="en-US" altLang="zh-CN" sz="1200" b="1" dirty="0">
                <a:solidFill>
                  <a:schemeClr val="bg1"/>
                </a:solidFill>
                <a:latin typeface="微软雅黑" panose="020B0503020204020204" pitchFamily="34" charset="-122"/>
                <a:ea typeface="微软雅黑" panose="020B0503020204020204" pitchFamily="34" charset="-122"/>
              </a:rPr>
              <a:t>》</a:t>
            </a:r>
          </a:p>
        </p:txBody>
      </p:sp>
      <p:sp>
        <p:nvSpPr>
          <p:cNvPr id="12"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3.2  </a:t>
            </a:r>
            <a:r>
              <a:rPr lang="zh-CN" altLang="en-US" b="1" dirty="0">
                <a:solidFill>
                  <a:srgbClr val="A32122"/>
                </a:solidFill>
              </a:rPr>
              <a:t>股权激励的税务</a:t>
            </a:r>
            <a:r>
              <a:rPr lang="zh-CN" altLang="en-US" b="1" dirty="0" smtClean="0">
                <a:solidFill>
                  <a:srgbClr val="A32122"/>
                </a:solidFill>
              </a:rPr>
              <a:t>处理</a:t>
            </a:r>
            <a:r>
              <a:rPr lang="en-US" altLang="zh-CN" b="1" dirty="0" smtClean="0">
                <a:solidFill>
                  <a:srgbClr val="A32122"/>
                </a:solidFill>
              </a:rPr>
              <a:t>——</a:t>
            </a:r>
            <a:r>
              <a:rPr lang="zh-CN" altLang="en-US" b="1" dirty="0" smtClean="0">
                <a:solidFill>
                  <a:srgbClr val="A32122"/>
                </a:solidFill>
              </a:rPr>
              <a:t>个人所得税</a:t>
            </a:r>
            <a:endParaRPr lang="zh-CN" altLang="en-US" sz="1800" b="1" dirty="0">
              <a:solidFill>
                <a:srgbClr val="A32122"/>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3.2  </a:t>
            </a:r>
            <a:r>
              <a:rPr lang="zh-CN" altLang="en-US" b="1" dirty="0">
                <a:solidFill>
                  <a:srgbClr val="A32122"/>
                </a:solidFill>
              </a:rPr>
              <a:t>股权激励的税务处理</a:t>
            </a:r>
            <a:r>
              <a:rPr lang="en-US" altLang="zh-CN" b="1" dirty="0" smtClean="0">
                <a:solidFill>
                  <a:srgbClr val="A32122"/>
                </a:solidFill>
              </a:rPr>
              <a:t>—</a:t>
            </a:r>
            <a:r>
              <a:rPr lang="zh-CN" altLang="en-US" b="1" dirty="0" smtClean="0">
                <a:solidFill>
                  <a:srgbClr val="A32122"/>
                </a:solidFill>
              </a:rPr>
              <a:t>个人所得税（股票期权）</a:t>
            </a:r>
            <a:endParaRPr lang="zh-CN" altLang="en-US" sz="1800" b="1" dirty="0">
              <a:solidFill>
                <a:srgbClr val="A32122"/>
              </a:solidFill>
            </a:endParaRPr>
          </a:p>
        </p:txBody>
      </p:sp>
      <p:sp>
        <p:nvSpPr>
          <p:cNvPr id="4" name="Text Box 43"/>
          <p:cNvSpPr txBox="1">
            <a:spLocks noChangeArrowheads="1"/>
          </p:cNvSpPr>
          <p:nvPr/>
        </p:nvSpPr>
        <p:spPr bwMode="auto">
          <a:xfrm>
            <a:off x="683989" y="952029"/>
            <a:ext cx="2658462" cy="321251"/>
          </a:xfrm>
          <a:prstGeom prst="rect">
            <a:avLst/>
          </a:prstGeom>
          <a:solidFill>
            <a:srgbClr val="E12E22"/>
          </a:solidFill>
          <a:ln w="9525">
            <a:noFill/>
            <a:prstDash val="dashDot"/>
            <a:miter lim="800000"/>
          </a:ln>
          <a:effectLst/>
        </p:spPr>
        <p:txBody>
          <a:bodyPr wrap="square" lIns="72782" tIns="36390" rIns="72782" bIns="36390">
            <a:spAutoFit/>
          </a:bodyPr>
          <a:lstStyle/>
          <a:p>
            <a:pPr marL="198755" lvl="1" indent="-198755" algn="ctr" defTabSz="797560" hangingPunct="0">
              <a:lnSpc>
                <a:spcPct val="115000"/>
              </a:lnSpc>
              <a:buSzPct val="70000"/>
              <a:defRPr/>
            </a:pPr>
            <a:r>
              <a:rPr lang="zh-CN" altLang="en-US" sz="1400" b="1" dirty="0">
                <a:solidFill>
                  <a:srgbClr val="FFFFFF"/>
                </a:solidFill>
                <a:latin typeface="微软雅黑" panose="020B0503020204020204" pitchFamily="34" charset="-122"/>
                <a:ea typeface="微软雅黑" panose="020B0503020204020204" pitchFamily="34" charset="-122"/>
              </a:rPr>
              <a:t>产生纳税义务的时间</a:t>
            </a:r>
          </a:p>
        </p:txBody>
      </p:sp>
      <p:sp>
        <p:nvSpPr>
          <p:cNvPr id="5" name="Rectangle 21"/>
          <p:cNvSpPr txBox="1">
            <a:spLocks noChangeArrowheads="1"/>
          </p:cNvSpPr>
          <p:nvPr/>
        </p:nvSpPr>
        <p:spPr bwMode="auto">
          <a:xfrm>
            <a:off x="693559" y="1273280"/>
            <a:ext cx="7777080" cy="618818"/>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9692" tIns="31652" rIns="99692" bIns="31652" numCol="1" anchor="t" anchorCtr="0" compatLnSpc="1">
            <a:spAutoFit/>
          </a:bodyPr>
          <a:lstStyle/>
          <a:p>
            <a:pPr marL="504190" indent="-263525">
              <a:lnSpc>
                <a:spcPct val="150000"/>
              </a:lnSpc>
              <a:spcBef>
                <a:spcPts val="555"/>
              </a:spcBef>
              <a:buClr>
                <a:srgbClr val="C00000"/>
              </a:buClr>
              <a:buSzPct val="80000"/>
              <a:buFont typeface="Wingdings" panose="05000000000000000000" pitchFamily="2" charset="2"/>
              <a:buChar char="n"/>
            </a:pPr>
            <a:r>
              <a:rPr lang="zh-CN" altLang="en-US" sz="1100" dirty="0">
                <a:latin typeface="微软雅黑" panose="020B0503020204020204" pitchFamily="34" charset="-122"/>
                <a:ea typeface="微软雅黑" panose="020B0503020204020204" pitchFamily="34" charset="-122"/>
              </a:rPr>
              <a:t>不存在期权的公开市场交易价格时，员工行权时其购买股票的行权价低于购买日公平市场价即产生纳税义务</a:t>
            </a:r>
            <a:endParaRPr lang="en-US" altLang="zh-CN" sz="1100" dirty="0">
              <a:latin typeface="微软雅黑" panose="020B0503020204020204" pitchFamily="34" charset="-122"/>
              <a:ea typeface="微软雅黑" panose="020B0503020204020204" pitchFamily="34" charset="-122"/>
            </a:endParaRPr>
          </a:p>
          <a:p>
            <a:pPr marL="504190" indent="-263525">
              <a:lnSpc>
                <a:spcPct val="150000"/>
              </a:lnSpc>
              <a:spcBef>
                <a:spcPts val="555"/>
              </a:spcBef>
              <a:buClr>
                <a:srgbClr val="C00000"/>
              </a:buClr>
              <a:buSzPct val="80000"/>
              <a:buFont typeface="Wingdings" panose="05000000000000000000" pitchFamily="2" charset="2"/>
              <a:buChar char="n"/>
            </a:pPr>
            <a:r>
              <a:rPr lang="zh-CN" altLang="en-US" sz="1100" dirty="0">
                <a:latin typeface="微软雅黑" panose="020B0503020204020204" pitchFamily="34" charset="-122"/>
                <a:ea typeface="微软雅黑" panose="020B0503020204020204" pitchFamily="34" charset="-122"/>
              </a:rPr>
              <a:t>经向主管税务机关备案，个人可自股票期权行权之日起，在不超过</a:t>
            </a:r>
            <a:r>
              <a:rPr lang="en-US" altLang="zh-CN" sz="1100" dirty="0">
                <a:latin typeface="微软雅黑" panose="020B0503020204020204" pitchFamily="34" charset="-122"/>
                <a:ea typeface="微软雅黑" panose="020B0503020204020204" pitchFamily="34" charset="-122"/>
              </a:rPr>
              <a:t>12</a:t>
            </a:r>
            <a:r>
              <a:rPr lang="zh-CN" altLang="en-US" sz="1100" dirty="0">
                <a:latin typeface="微软雅黑" panose="020B0503020204020204" pitchFamily="34" charset="-122"/>
                <a:ea typeface="微软雅黑" panose="020B0503020204020204" pitchFamily="34" charset="-122"/>
              </a:rPr>
              <a:t>个月的期限内缴纳个人所得税</a:t>
            </a:r>
          </a:p>
        </p:txBody>
      </p:sp>
      <p:sp>
        <p:nvSpPr>
          <p:cNvPr id="6" name="Text Box 43"/>
          <p:cNvSpPr txBox="1">
            <a:spLocks noChangeArrowheads="1"/>
          </p:cNvSpPr>
          <p:nvPr/>
        </p:nvSpPr>
        <p:spPr bwMode="auto">
          <a:xfrm>
            <a:off x="696854" y="2100794"/>
            <a:ext cx="2658462" cy="396656"/>
          </a:xfrm>
          <a:prstGeom prst="rect">
            <a:avLst/>
          </a:prstGeom>
          <a:solidFill>
            <a:srgbClr val="E12E22"/>
          </a:solidFill>
          <a:ln w="9525">
            <a:noFill/>
            <a:prstDash val="dashDot"/>
            <a:miter lim="800000"/>
          </a:ln>
          <a:effectLst/>
        </p:spPr>
        <p:txBody>
          <a:bodyPr wrap="square" lIns="72782" tIns="36390" rIns="72782" bIns="36390">
            <a:spAutoFit/>
          </a:bodyPr>
          <a:lstStyle/>
          <a:p>
            <a:pPr algn="ctr">
              <a:lnSpc>
                <a:spcPct val="150000"/>
              </a:lnSpc>
              <a:spcBef>
                <a:spcPts val="555"/>
              </a:spcBef>
              <a:buClr>
                <a:schemeClr val="accent6"/>
              </a:buClr>
              <a:buSzPct val="75000"/>
            </a:pPr>
            <a:r>
              <a:rPr lang="zh-CN" altLang="en-US" sz="1400" b="1" dirty="0">
                <a:solidFill>
                  <a:srgbClr val="FFFFFF"/>
                </a:solidFill>
                <a:latin typeface="微软雅黑" panose="020B0503020204020204" pitchFamily="34" charset="-122"/>
                <a:ea typeface="微软雅黑" panose="020B0503020204020204" pitchFamily="34" charset="-122"/>
              </a:rPr>
              <a:t>应纳税所得额</a:t>
            </a:r>
            <a:endParaRPr lang="en-US" altLang="zh-CN" sz="1400" b="1" dirty="0">
              <a:solidFill>
                <a:srgbClr val="FFFFFF"/>
              </a:solidFill>
              <a:latin typeface="微软雅黑" panose="020B0503020204020204" pitchFamily="34" charset="-122"/>
              <a:ea typeface="微软雅黑" panose="020B0503020204020204" pitchFamily="34" charset="-122"/>
            </a:endParaRPr>
          </a:p>
        </p:txBody>
      </p:sp>
      <p:sp>
        <p:nvSpPr>
          <p:cNvPr id="7" name="Rectangle 21"/>
          <p:cNvSpPr txBox="1">
            <a:spLocks noChangeArrowheads="1"/>
          </p:cNvSpPr>
          <p:nvPr/>
        </p:nvSpPr>
        <p:spPr bwMode="auto">
          <a:xfrm>
            <a:off x="696854" y="2497450"/>
            <a:ext cx="7770490" cy="640715"/>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9692" tIns="31652" rIns="99692" bIns="31652" numCol="1" anchor="t" anchorCtr="0" compatLnSpc="1">
            <a:spAutoFit/>
          </a:bodyPr>
          <a:lstStyle/>
          <a:p>
            <a:pPr marL="504190" indent="-263525">
              <a:lnSpc>
                <a:spcPct val="150000"/>
              </a:lnSpc>
              <a:spcBef>
                <a:spcPts val="555"/>
              </a:spcBef>
              <a:buClr>
                <a:srgbClr val="C00000"/>
              </a:buClr>
              <a:buSzPct val="80000"/>
              <a:buFont typeface="Wingdings" panose="05000000000000000000" pitchFamily="2" charset="2"/>
              <a:buChar char="n"/>
            </a:pPr>
            <a:r>
              <a:rPr lang="zh-CN" altLang="en-US" sz="1100" dirty="0">
                <a:latin typeface="微软雅黑" panose="020B0503020204020204" pitchFamily="34" charset="-122"/>
                <a:ea typeface="微软雅黑" panose="020B0503020204020204" pitchFamily="34" charset="-122"/>
              </a:rPr>
              <a:t>股票期权形式的工资薪金应纳税所得额</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（行权股票当日的每股市场价</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每股行权价）</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股票数量</a:t>
            </a:r>
          </a:p>
          <a:p>
            <a:pPr marL="504190" indent="-263525">
              <a:lnSpc>
                <a:spcPct val="150000"/>
              </a:lnSpc>
              <a:spcBef>
                <a:spcPts val="555"/>
              </a:spcBef>
              <a:buClr>
                <a:srgbClr val="C00000"/>
              </a:buClr>
              <a:buSzPct val="80000"/>
              <a:buFont typeface="Wingdings" panose="05000000000000000000" pitchFamily="2" charset="2"/>
              <a:buChar char="n"/>
            </a:pPr>
            <a:r>
              <a:rPr lang="zh-CN" altLang="en-US" sz="1100" b="1" u="sng" dirty="0">
                <a:latin typeface="微软雅黑" panose="020B0503020204020204" pitchFamily="34" charset="-122"/>
                <a:ea typeface="微软雅黑" panose="020B0503020204020204" pitchFamily="34" charset="-122"/>
              </a:rPr>
              <a:t>行权获得股票后再转让获得的高于购买日公平市场价的差额，应按照“财产转让所得”征免计算缴纳个人所得税</a:t>
            </a:r>
          </a:p>
        </p:txBody>
      </p:sp>
      <p:sp>
        <p:nvSpPr>
          <p:cNvPr id="8" name="Text Box 43"/>
          <p:cNvSpPr txBox="1">
            <a:spLocks noChangeArrowheads="1"/>
          </p:cNvSpPr>
          <p:nvPr/>
        </p:nvSpPr>
        <p:spPr bwMode="auto">
          <a:xfrm>
            <a:off x="690264" y="3289560"/>
            <a:ext cx="2658462" cy="396656"/>
          </a:xfrm>
          <a:prstGeom prst="rect">
            <a:avLst/>
          </a:prstGeom>
          <a:solidFill>
            <a:srgbClr val="E12E22"/>
          </a:solidFill>
          <a:ln w="9525">
            <a:noFill/>
            <a:prstDash val="dashDot"/>
            <a:miter lim="800000"/>
          </a:ln>
          <a:effectLst/>
        </p:spPr>
        <p:txBody>
          <a:bodyPr wrap="square" lIns="72782" tIns="36390" rIns="72782" bIns="36390">
            <a:spAutoFit/>
          </a:bodyPr>
          <a:lstStyle/>
          <a:p>
            <a:pPr algn="ctr">
              <a:lnSpc>
                <a:spcPct val="150000"/>
              </a:lnSpc>
              <a:spcBef>
                <a:spcPts val="555"/>
              </a:spcBef>
              <a:buClr>
                <a:schemeClr val="accent6"/>
              </a:buClr>
              <a:buSzPct val="75000"/>
            </a:pPr>
            <a:r>
              <a:rPr lang="zh-CN" altLang="en-US" sz="1400" b="1" dirty="0">
                <a:solidFill>
                  <a:srgbClr val="FFFFFF"/>
                </a:solidFill>
                <a:latin typeface="微软雅黑" panose="020B0503020204020204" pitchFamily="34" charset="-122"/>
                <a:ea typeface="微软雅黑" panose="020B0503020204020204" pitchFamily="34" charset="-122"/>
              </a:rPr>
              <a:t>应纳个人所得税额的确定</a:t>
            </a:r>
            <a:endParaRPr lang="en-US" altLang="zh-CN" sz="1400" b="1" dirty="0">
              <a:solidFill>
                <a:srgbClr val="FFFFFF"/>
              </a:solidFill>
              <a:latin typeface="微软雅黑" panose="020B0503020204020204" pitchFamily="34" charset="-122"/>
              <a:ea typeface="微软雅黑" panose="020B0503020204020204" pitchFamily="34" charset="-122"/>
            </a:endParaRPr>
          </a:p>
        </p:txBody>
      </p:sp>
      <p:sp>
        <p:nvSpPr>
          <p:cNvPr id="9" name="Rectangle 21"/>
          <p:cNvSpPr txBox="1">
            <a:spLocks noChangeArrowheads="1"/>
          </p:cNvSpPr>
          <p:nvPr/>
        </p:nvSpPr>
        <p:spPr bwMode="auto">
          <a:xfrm>
            <a:off x="690264" y="3690166"/>
            <a:ext cx="7777080" cy="1141140"/>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9692" tIns="31652" rIns="99692" bIns="31652" numCol="1" anchor="t" anchorCtr="0" compatLnSpc="1">
            <a:spAutoFit/>
          </a:bodyPr>
          <a:lstStyle/>
          <a:p>
            <a:pPr marL="504190" indent="-263525">
              <a:spcBef>
                <a:spcPts val="555"/>
              </a:spcBef>
              <a:buClr>
                <a:srgbClr val="C00000"/>
              </a:buClr>
              <a:buSzPct val="80000"/>
              <a:buFont typeface="Wingdings" panose="05000000000000000000" pitchFamily="2" charset="2"/>
              <a:buChar char="n"/>
            </a:pPr>
            <a:r>
              <a:rPr lang="zh-CN" altLang="en-US" sz="1100" dirty="0" smtClean="0">
                <a:latin typeface="微软雅黑" panose="020B0503020204020204" pitchFamily="34" charset="-122"/>
                <a:ea typeface="微软雅黑" panose="020B0503020204020204" pitchFamily="34" charset="-122"/>
              </a:rPr>
              <a:t>应</a:t>
            </a:r>
            <a:r>
              <a:rPr lang="zh-CN" altLang="en-US" sz="1100" dirty="0">
                <a:latin typeface="微软雅黑" panose="020B0503020204020204" pitchFamily="34" charset="-122"/>
                <a:ea typeface="微软雅黑" panose="020B0503020204020204" pitchFamily="34" charset="-122"/>
              </a:rPr>
              <a:t>纳税额</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（股票期权形式的工资薪金应纳税所得额／规定月份数</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适用税率</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速算扣除数）</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规定月份数</a:t>
            </a:r>
          </a:p>
          <a:p>
            <a:pPr marL="504190" indent="-263525">
              <a:spcBef>
                <a:spcPts val="555"/>
              </a:spcBef>
              <a:buClr>
                <a:srgbClr val="C00000"/>
              </a:buClr>
              <a:buSzPct val="80000"/>
              <a:buFont typeface="Wingdings" panose="05000000000000000000" pitchFamily="2" charset="2"/>
              <a:buChar char="n"/>
            </a:pPr>
            <a:r>
              <a:rPr lang="zh-CN" altLang="en-US" sz="1100" b="1" u="sng" dirty="0">
                <a:latin typeface="微软雅黑" panose="020B0503020204020204" pitchFamily="34" charset="-122"/>
                <a:ea typeface="微软雅黑" panose="020B0503020204020204" pitchFamily="34" charset="-122"/>
              </a:rPr>
              <a:t>不需与每月的工资、薪金所得合并后确定适用税率</a:t>
            </a:r>
          </a:p>
          <a:p>
            <a:pPr marL="504190" indent="-263525">
              <a:spcBef>
                <a:spcPts val="555"/>
              </a:spcBef>
              <a:buClr>
                <a:srgbClr val="C00000"/>
              </a:buClr>
              <a:buSzPct val="80000"/>
              <a:buFont typeface="Wingdings" panose="05000000000000000000" pitchFamily="2" charset="2"/>
              <a:buChar char="n"/>
            </a:pPr>
            <a:r>
              <a:rPr lang="zh-CN" altLang="en-US" sz="1100" dirty="0">
                <a:latin typeface="微软雅黑" panose="020B0503020204020204" pitchFamily="34" charset="-122"/>
                <a:ea typeface="微软雅黑" panose="020B0503020204020204" pitchFamily="34" charset="-122"/>
              </a:rPr>
              <a:t>规定月份数是指员工取得来源于中国境内的股票期权形式工资薪金所得的境内工作期间月份数，长于</a:t>
            </a:r>
            <a:r>
              <a:rPr lang="en-US" altLang="zh-CN" sz="1100" dirty="0">
                <a:latin typeface="微软雅黑" panose="020B0503020204020204" pitchFamily="34" charset="-122"/>
                <a:ea typeface="微软雅黑" panose="020B0503020204020204" pitchFamily="34" charset="-122"/>
              </a:rPr>
              <a:t>12</a:t>
            </a:r>
            <a:r>
              <a:rPr lang="zh-CN" altLang="en-US" sz="1100" dirty="0">
                <a:latin typeface="微软雅黑" panose="020B0503020204020204" pitchFamily="34" charset="-122"/>
                <a:ea typeface="微软雅黑" panose="020B0503020204020204" pitchFamily="34" charset="-122"/>
              </a:rPr>
              <a:t>个月的，按</a:t>
            </a:r>
            <a:r>
              <a:rPr lang="en-US" altLang="zh-CN" sz="1100" dirty="0">
                <a:latin typeface="微软雅黑" panose="020B0503020204020204" pitchFamily="34" charset="-122"/>
                <a:ea typeface="微软雅黑" panose="020B0503020204020204" pitchFamily="34" charset="-122"/>
              </a:rPr>
              <a:t>12</a:t>
            </a:r>
            <a:r>
              <a:rPr lang="zh-CN" altLang="en-US" sz="1100" dirty="0">
                <a:latin typeface="微软雅黑" panose="020B0503020204020204" pitchFamily="34" charset="-122"/>
                <a:ea typeface="微软雅黑" panose="020B0503020204020204" pitchFamily="34" charset="-122"/>
              </a:rPr>
              <a:t>个月计算</a:t>
            </a:r>
          </a:p>
          <a:p>
            <a:pPr marL="504190" indent="-263525">
              <a:spcBef>
                <a:spcPts val="555"/>
              </a:spcBef>
              <a:buClr>
                <a:srgbClr val="C00000"/>
              </a:buClr>
              <a:buSzPct val="80000"/>
              <a:buFont typeface="Wingdings" panose="05000000000000000000" pitchFamily="2" charset="2"/>
              <a:buChar char="n"/>
            </a:pPr>
            <a:r>
              <a:rPr lang="zh-CN" altLang="en-US" sz="1100" dirty="0">
                <a:latin typeface="微软雅黑" panose="020B0503020204020204" pitchFamily="34" charset="-122"/>
                <a:ea typeface="微软雅黑" panose="020B0503020204020204" pitchFamily="34" charset="-122"/>
              </a:rPr>
              <a:t>由上市公司代扣代缴个人所得税</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p:cNvSpPr txBox="1">
            <a:spLocks noChangeArrowheads="1"/>
          </p:cNvSpPr>
          <p:nvPr/>
        </p:nvSpPr>
        <p:spPr bwMode="auto">
          <a:xfrm>
            <a:off x="642620" y="1161415"/>
            <a:ext cx="7858760" cy="3669665"/>
          </a:xfrm>
          <a:prstGeom prst="rect">
            <a:avLst/>
          </a:prstGeom>
          <a:ln w="12700" cap="flat" cmpd="sng" algn="ctr">
            <a:solidFill>
              <a:schemeClr val="accent2"/>
            </a:solidFill>
            <a:prstDash val="solid"/>
            <a:miter lim="800000"/>
          </a:ln>
        </p:spPr>
        <p:style>
          <a:lnRef idx="2">
            <a:schemeClr val="accent2"/>
          </a:lnRef>
          <a:fillRef idx="1">
            <a:schemeClr val="lt1"/>
          </a:fillRef>
          <a:effectRef idx="0">
            <a:schemeClr val="accent2"/>
          </a:effectRef>
          <a:fontRef idx="minor">
            <a:schemeClr val="dk1"/>
          </a:fontRef>
        </p:style>
        <p:txBody>
          <a:bodyPr vert="horz" wrap="square" lIns="108000" tIns="34290" rIns="108000" bIns="34290" numCol="1" anchor="t" anchorCtr="0" compatLnSpc="1">
            <a:spAutoFit/>
          </a:bodyPr>
          <a:lstStyle/>
          <a:p>
            <a:pPr>
              <a:lnSpc>
                <a:spcPct val="150000"/>
              </a:lnSpc>
            </a:pPr>
            <a:r>
              <a:rPr lang="zh-CN" altLang="zh-CN" sz="1200" b="1" dirty="0" smtClean="0">
                <a:latin typeface="微软雅黑" panose="020B0503020204020204" pitchFamily="34" charset="-122"/>
                <a:ea typeface="微软雅黑" panose="020B0503020204020204" pitchFamily="34" charset="-122"/>
              </a:rPr>
              <a:t>案例</a:t>
            </a:r>
            <a:r>
              <a:rPr lang="en-US" altLang="zh-CN" sz="1200" b="1" dirty="0" smtClean="0">
                <a:latin typeface="微软雅黑" panose="020B0503020204020204" pitchFamily="34" charset="-122"/>
                <a:ea typeface="微软雅黑" panose="020B0503020204020204" pitchFamily="34" charset="-122"/>
              </a:rPr>
              <a:t>6</a:t>
            </a:r>
            <a:endParaRPr lang="zh-CN" altLang="en-US" sz="1200" dirty="0">
              <a:latin typeface="微软雅黑" panose="020B0503020204020204" pitchFamily="34" charset="-122"/>
              <a:ea typeface="微软雅黑" panose="020B0503020204020204" pitchFamily="34" charset="-122"/>
            </a:endParaRPr>
          </a:p>
          <a:p>
            <a:pPr>
              <a:lnSpc>
                <a:spcPct val="150000"/>
              </a:lnSpc>
            </a:pPr>
            <a:r>
              <a:rPr lang="en-US" sz="1200" dirty="0" err="1">
                <a:latin typeface="微软雅黑" panose="020B0503020204020204" pitchFamily="34" charset="-122"/>
                <a:ea typeface="微软雅黑" panose="020B0503020204020204" pitchFamily="34" charset="-122"/>
              </a:rPr>
              <a:t>A</a:t>
            </a:r>
            <a:r>
              <a:rPr sz="1200" dirty="0" err="1" smtClean="0">
                <a:latin typeface="微软雅黑" panose="020B0503020204020204" pitchFamily="34" charset="-122"/>
                <a:ea typeface="微软雅黑" panose="020B0503020204020204" pitchFamily="34" charset="-122"/>
              </a:rPr>
              <a:t>上市公司</a:t>
            </a:r>
            <a:r>
              <a:rPr lang="zh-CN" sz="1200" dirty="0">
                <a:latin typeface="微软雅黑" panose="020B0503020204020204" pitchFamily="34" charset="-122"/>
                <a:ea typeface="微软雅黑" panose="020B0503020204020204" pitchFamily="34" charset="-122"/>
              </a:rPr>
              <a:t>（居民企业）</a:t>
            </a:r>
            <a:r>
              <a:rPr sz="1200" dirty="0">
                <a:latin typeface="微软雅黑" panose="020B0503020204020204" pitchFamily="34" charset="-122"/>
                <a:ea typeface="微软雅黑" panose="020B0503020204020204" pitchFamily="34" charset="-122"/>
              </a:rPr>
              <a:t>对中层以上员工2年前授予的股票期权500万股实施行权，行权价毎股6元，当日该公司股票收盘价每股10元；其中高管王某行权6万股，王某当月工资收入9万元。高管王某6月份应缴纳的个人所得税。</a:t>
            </a:r>
          </a:p>
          <a:p>
            <a:pPr>
              <a:lnSpc>
                <a:spcPct val="150000"/>
              </a:lnSpc>
            </a:pPr>
            <a:r>
              <a:rPr lang="zh-CN" sz="1200" dirty="0">
                <a:latin typeface="微软雅黑" panose="020B0503020204020204" pitchFamily="34" charset="-122"/>
                <a:ea typeface="微软雅黑" panose="020B0503020204020204" pitchFamily="34" charset="-122"/>
              </a:rPr>
              <a:t>假定：</a:t>
            </a:r>
            <a:r>
              <a:rPr lang="en-US" altLang="zh-CN" sz="1200" dirty="0">
                <a:latin typeface="微软雅黑" panose="020B0503020204020204" pitchFamily="34" charset="-122"/>
                <a:ea typeface="微软雅黑" panose="020B0503020204020204" pitchFamily="34" charset="-122"/>
              </a:rPr>
              <a:t>A</a:t>
            </a:r>
            <a:r>
              <a:rPr lang="zh-CN" altLang="en-US" sz="1200" dirty="0">
                <a:latin typeface="微软雅黑" panose="020B0503020204020204" pitchFamily="34" charset="-122"/>
                <a:ea typeface="微软雅黑" panose="020B0503020204020204" pitchFamily="34" charset="-122"/>
              </a:rPr>
              <a:t>公司高管王某是国内居民，长期在中国境内工作，取得来源于中国境内的股票期权形式工资、薪金所得。</a:t>
            </a:r>
            <a:endParaRPr sz="1200" dirty="0">
              <a:latin typeface="微软雅黑" panose="020B0503020204020204" pitchFamily="34" charset="-122"/>
              <a:ea typeface="微软雅黑" panose="020B0503020204020204" pitchFamily="34" charset="-122"/>
            </a:endParaRPr>
          </a:p>
          <a:p>
            <a:pPr>
              <a:lnSpc>
                <a:spcPct val="150000"/>
              </a:lnSpc>
            </a:pPr>
            <a:endParaRPr lang="zh-CN" sz="1200" b="1" dirty="0">
              <a:latin typeface="微软雅黑" panose="020B0503020204020204" pitchFamily="34" charset="-122"/>
              <a:ea typeface="微软雅黑" panose="020B0503020204020204" pitchFamily="34" charset="-122"/>
            </a:endParaRPr>
          </a:p>
          <a:p>
            <a:pPr>
              <a:lnSpc>
                <a:spcPct val="150000"/>
              </a:lnSpc>
            </a:pPr>
            <a:r>
              <a:rPr lang="zh-CN" sz="1200" b="1" dirty="0">
                <a:latin typeface="微软雅黑" panose="020B0503020204020204" pitchFamily="34" charset="-122"/>
                <a:ea typeface="微软雅黑" panose="020B0503020204020204" pitchFamily="34" charset="-122"/>
              </a:rPr>
              <a:t>税务处理：</a:t>
            </a:r>
            <a:endParaRPr lang="zh-CN" sz="1200" dirty="0">
              <a:latin typeface="微软雅黑" panose="020B0503020204020204" pitchFamily="34" charset="-122"/>
              <a:ea typeface="微软雅黑" panose="020B0503020204020204" pitchFamily="34" charset="-122"/>
            </a:endParaRPr>
          </a:p>
          <a:p>
            <a:pPr>
              <a:lnSpc>
                <a:spcPct val="150000"/>
              </a:lnSpc>
            </a:pPr>
            <a:r>
              <a:rPr lang="zh-CN"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sym typeface="+mn-ea"/>
              </a:rPr>
              <a:t>王某当月工资应缴纳个人所得税</a:t>
            </a:r>
          </a:p>
          <a:p>
            <a:pPr>
              <a:lnSpc>
                <a:spcPct val="150000"/>
              </a:lnSpc>
            </a:pPr>
            <a:r>
              <a:rPr lang="zh-CN" altLang="en-US" sz="1200" dirty="0" smtClean="0">
                <a:latin typeface="微软雅黑" panose="020B0503020204020204" pitchFamily="34" charset="-122"/>
                <a:ea typeface="微软雅黑" panose="020B0503020204020204" pitchFamily="34" charset="-122"/>
                <a:sym typeface="+mn-ea"/>
              </a:rPr>
              <a:t>　　＝（90000－3500）×45%－13505＝25420（元）</a:t>
            </a:r>
          </a:p>
          <a:p>
            <a:pPr>
              <a:lnSpc>
                <a:spcPct val="150000"/>
              </a:lnSpc>
            </a:pPr>
            <a:r>
              <a:rPr lang="zh-CN" altLang="en-US" sz="1200" dirty="0" smtClean="0">
                <a:latin typeface="微软雅黑" panose="020B0503020204020204" pitchFamily="34" charset="-122"/>
                <a:ea typeface="微软雅黑" panose="020B0503020204020204" pitchFamily="34" charset="-122"/>
                <a:sym typeface="+mn-ea"/>
              </a:rPr>
              <a:t>（2）股票期权所得＝60000×（10－6）＝240000（元）</a:t>
            </a:r>
          </a:p>
          <a:p>
            <a:pPr>
              <a:lnSpc>
                <a:spcPct val="150000"/>
              </a:lnSpc>
            </a:pPr>
            <a:r>
              <a:rPr lang="zh-CN" altLang="en-US" sz="1200" dirty="0" smtClean="0">
                <a:latin typeface="微软雅黑" panose="020B0503020204020204" pitchFamily="34" charset="-122"/>
                <a:ea typeface="微软雅黑" panose="020B0503020204020204" pitchFamily="34" charset="-122"/>
                <a:sym typeface="+mn-ea"/>
              </a:rPr>
              <a:t>　　期权所得应缴纳个人所得税＝（240000÷12×25%－1005）×12＝47940（元）</a:t>
            </a:r>
          </a:p>
          <a:p>
            <a:pPr>
              <a:lnSpc>
                <a:spcPct val="150000"/>
              </a:lnSpc>
            </a:pPr>
            <a:r>
              <a:rPr lang="zh-CN" altLang="en-US" sz="1200" dirty="0" smtClean="0">
                <a:latin typeface="微软雅黑" panose="020B0503020204020204" pitchFamily="34" charset="-122"/>
                <a:ea typeface="微软雅黑" panose="020B0503020204020204" pitchFamily="34" charset="-122"/>
                <a:sym typeface="+mn-ea"/>
              </a:rPr>
              <a:t>      注意：股票期权在等待期不需缴纳个人所得税，实际行权时缴纳。</a:t>
            </a:r>
          </a:p>
          <a:p>
            <a:pPr>
              <a:lnSpc>
                <a:spcPct val="150000"/>
              </a:lnSpc>
            </a:pPr>
            <a:r>
              <a:rPr lang="zh-CN" altLang="en-US" sz="1200" dirty="0" smtClean="0">
                <a:latin typeface="微软雅黑" panose="020B0503020204020204" pitchFamily="34" charset="-122"/>
                <a:ea typeface="微软雅黑" panose="020B0503020204020204" pitchFamily="34" charset="-122"/>
                <a:sym typeface="+mn-ea"/>
              </a:rPr>
              <a:t>（3）王某6月份应缴纳个人所得税</a:t>
            </a:r>
          </a:p>
          <a:p>
            <a:pPr>
              <a:lnSpc>
                <a:spcPct val="150000"/>
              </a:lnSpc>
            </a:pPr>
            <a:r>
              <a:rPr lang="zh-CN" altLang="en-US" sz="1200" dirty="0" smtClean="0">
                <a:latin typeface="微软雅黑" panose="020B0503020204020204" pitchFamily="34" charset="-122"/>
                <a:ea typeface="微软雅黑" panose="020B0503020204020204" pitchFamily="34" charset="-122"/>
                <a:sym typeface="+mn-ea"/>
              </a:rPr>
              <a:t>　　＝25420＋47940＝73360（元）</a:t>
            </a:r>
          </a:p>
        </p:txBody>
      </p:sp>
      <p:sp>
        <p:nvSpPr>
          <p:cNvPr id="10"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3.2  </a:t>
            </a:r>
            <a:r>
              <a:rPr lang="zh-CN" altLang="en-US" b="1" dirty="0">
                <a:solidFill>
                  <a:srgbClr val="A32122"/>
                </a:solidFill>
              </a:rPr>
              <a:t>股权激励的税务处理</a:t>
            </a:r>
            <a:r>
              <a:rPr lang="en-US" altLang="zh-CN" b="1" dirty="0" smtClean="0">
                <a:solidFill>
                  <a:srgbClr val="A32122"/>
                </a:solidFill>
              </a:rPr>
              <a:t>—</a:t>
            </a:r>
            <a:r>
              <a:rPr lang="zh-CN" altLang="en-US" b="1" dirty="0" smtClean="0">
                <a:solidFill>
                  <a:srgbClr val="A32122"/>
                </a:solidFill>
              </a:rPr>
              <a:t>企业所得税</a:t>
            </a:r>
            <a:r>
              <a:rPr lang="zh-CN" altLang="en-US" sz="1800" b="1" dirty="0">
                <a:solidFill>
                  <a:srgbClr val="A32122"/>
                </a:solidFill>
              </a:rPr>
              <a:t>（股票期权）</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3"/>
          <p:cNvSpPr txBox="1">
            <a:spLocks noChangeArrowheads="1"/>
          </p:cNvSpPr>
          <p:nvPr/>
        </p:nvSpPr>
        <p:spPr bwMode="auto">
          <a:xfrm>
            <a:off x="679255" y="770534"/>
            <a:ext cx="2658462" cy="321251"/>
          </a:xfrm>
          <a:prstGeom prst="rect">
            <a:avLst/>
          </a:prstGeom>
          <a:solidFill>
            <a:srgbClr val="E12E22"/>
          </a:solidFill>
          <a:ln w="9525">
            <a:noFill/>
            <a:prstDash val="dashDot"/>
            <a:miter lim="800000"/>
          </a:ln>
          <a:effectLst/>
        </p:spPr>
        <p:txBody>
          <a:bodyPr wrap="square" lIns="72782" tIns="36390" rIns="72782" bIns="36390">
            <a:spAutoFit/>
          </a:bodyPr>
          <a:lstStyle/>
          <a:p>
            <a:pPr marL="198755" lvl="1" indent="-198755" algn="ctr" defTabSz="797560" hangingPunct="0">
              <a:lnSpc>
                <a:spcPct val="115000"/>
              </a:lnSpc>
              <a:buSzPct val="70000"/>
              <a:defRPr/>
            </a:pPr>
            <a:r>
              <a:rPr lang="zh-CN" altLang="en-US" sz="1400" b="1" dirty="0">
                <a:solidFill>
                  <a:srgbClr val="FFFFFF"/>
                </a:solidFill>
                <a:latin typeface="微软雅黑" panose="020B0503020204020204" pitchFamily="34" charset="-122"/>
                <a:ea typeface="微软雅黑" panose="020B0503020204020204" pitchFamily="34" charset="-122"/>
              </a:rPr>
              <a:t>产生纳税义务的时间</a:t>
            </a:r>
          </a:p>
        </p:txBody>
      </p:sp>
      <p:sp>
        <p:nvSpPr>
          <p:cNvPr id="5" name="Rectangle 21"/>
          <p:cNvSpPr txBox="1">
            <a:spLocks noChangeArrowheads="1"/>
          </p:cNvSpPr>
          <p:nvPr/>
        </p:nvSpPr>
        <p:spPr bwMode="auto">
          <a:xfrm>
            <a:off x="683460" y="1091794"/>
            <a:ext cx="7777080" cy="902613"/>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9692" tIns="31652" rIns="99692" bIns="31652" numCol="1" anchor="t" anchorCtr="0" compatLnSpc="1">
            <a:spAutoFit/>
          </a:bodyPr>
          <a:lstStyle/>
          <a:p>
            <a:pPr marL="504190" indent="-263525">
              <a:lnSpc>
                <a:spcPct val="150000"/>
              </a:lnSpc>
              <a:spcBef>
                <a:spcPts val="555"/>
              </a:spcBef>
              <a:buClr>
                <a:srgbClr val="C00000"/>
              </a:buClr>
              <a:buSzPct val="80000"/>
              <a:buFont typeface="Wingdings" panose="05000000000000000000" pitchFamily="2" charset="2"/>
              <a:buChar char="n"/>
            </a:pPr>
            <a:r>
              <a:rPr lang="zh-CN" altLang="en-US" sz="1100" dirty="0">
                <a:latin typeface="微软雅黑" panose="020B0503020204020204" pitchFamily="34" charset="-122"/>
                <a:ea typeface="微软雅黑" panose="020B0503020204020204" pitchFamily="34" charset="-122"/>
              </a:rPr>
              <a:t>原则上应在限制性股票所有权归属于被激励对象时确认其限制性股票所得的应纳税所得额</a:t>
            </a:r>
            <a:endParaRPr lang="en-US" altLang="zh-CN" sz="1100" dirty="0">
              <a:latin typeface="微软雅黑" panose="020B0503020204020204" pitchFamily="34" charset="-122"/>
              <a:ea typeface="微软雅黑" panose="020B0503020204020204" pitchFamily="34" charset="-122"/>
            </a:endParaRPr>
          </a:p>
          <a:p>
            <a:pPr marL="504190" indent="-263525">
              <a:lnSpc>
                <a:spcPct val="150000"/>
              </a:lnSpc>
              <a:spcBef>
                <a:spcPts val="555"/>
              </a:spcBef>
              <a:buClr>
                <a:srgbClr val="C00000"/>
              </a:buClr>
              <a:buSzPct val="80000"/>
              <a:buFont typeface="Wingdings" panose="05000000000000000000" pitchFamily="2" charset="2"/>
              <a:buChar char="n"/>
            </a:pPr>
            <a:r>
              <a:rPr lang="zh-CN" altLang="en-US" sz="1100" dirty="0">
                <a:latin typeface="微软雅黑" panose="020B0503020204020204" pitchFamily="34" charset="-122"/>
                <a:ea typeface="微软雅黑" panose="020B0503020204020204" pitchFamily="34" charset="-122"/>
              </a:rPr>
              <a:t>限制性股票个人所得税纳税义务发生时间为每一批次限制性股票解禁的日期，经向主管税务机关备案，个人可自限制性股票解禁之日起，在不超过</a:t>
            </a:r>
            <a:r>
              <a:rPr lang="en-US" altLang="zh-CN" sz="1100" dirty="0">
                <a:latin typeface="微软雅黑" panose="020B0503020204020204" pitchFamily="34" charset="-122"/>
                <a:ea typeface="微软雅黑" panose="020B0503020204020204" pitchFamily="34" charset="-122"/>
              </a:rPr>
              <a:t>12</a:t>
            </a:r>
            <a:r>
              <a:rPr lang="zh-CN" altLang="en-US" sz="1100" dirty="0">
                <a:latin typeface="微软雅黑" panose="020B0503020204020204" pitchFamily="34" charset="-122"/>
                <a:ea typeface="微软雅黑" panose="020B0503020204020204" pitchFamily="34" charset="-122"/>
              </a:rPr>
              <a:t>个月的期限内缴纳个人所得税</a:t>
            </a:r>
          </a:p>
        </p:txBody>
      </p:sp>
      <p:sp>
        <p:nvSpPr>
          <p:cNvPr id="6" name="Text Box 43"/>
          <p:cNvSpPr txBox="1">
            <a:spLocks noChangeArrowheads="1"/>
          </p:cNvSpPr>
          <p:nvPr/>
        </p:nvSpPr>
        <p:spPr bwMode="auto">
          <a:xfrm>
            <a:off x="679375" y="2075461"/>
            <a:ext cx="2658462" cy="396656"/>
          </a:xfrm>
          <a:prstGeom prst="rect">
            <a:avLst/>
          </a:prstGeom>
          <a:solidFill>
            <a:srgbClr val="E12E22"/>
          </a:solidFill>
          <a:ln w="9525">
            <a:noFill/>
            <a:prstDash val="dashDot"/>
            <a:miter lim="800000"/>
          </a:ln>
          <a:effectLst/>
        </p:spPr>
        <p:txBody>
          <a:bodyPr wrap="square" lIns="72782" tIns="36390" rIns="72782" bIns="36390">
            <a:spAutoFit/>
          </a:bodyPr>
          <a:lstStyle/>
          <a:p>
            <a:pPr algn="ctr">
              <a:lnSpc>
                <a:spcPct val="150000"/>
              </a:lnSpc>
              <a:spcBef>
                <a:spcPts val="555"/>
              </a:spcBef>
              <a:buClr>
                <a:schemeClr val="accent6"/>
              </a:buClr>
              <a:buSzPct val="75000"/>
            </a:pPr>
            <a:r>
              <a:rPr lang="zh-CN" altLang="en-US" sz="1400" b="1" dirty="0">
                <a:solidFill>
                  <a:srgbClr val="FFFFFF"/>
                </a:solidFill>
                <a:latin typeface="微软雅黑" panose="020B0503020204020204" pitchFamily="34" charset="-122"/>
                <a:ea typeface="微软雅黑" panose="020B0503020204020204" pitchFamily="34" charset="-122"/>
              </a:rPr>
              <a:t>应纳税所得额</a:t>
            </a:r>
            <a:endParaRPr lang="en-US" altLang="zh-CN" sz="1400" b="1" dirty="0">
              <a:solidFill>
                <a:srgbClr val="FFFFFF"/>
              </a:solidFill>
              <a:latin typeface="微软雅黑" panose="020B0503020204020204" pitchFamily="34" charset="-122"/>
              <a:ea typeface="微软雅黑" panose="020B0503020204020204" pitchFamily="34" charset="-122"/>
            </a:endParaRPr>
          </a:p>
        </p:txBody>
      </p:sp>
      <p:sp>
        <p:nvSpPr>
          <p:cNvPr id="7" name="Rectangle 21"/>
          <p:cNvSpPr txBox="1">
            <a:spLocks noChangeArrowheads="1"/>
          </p:cNvSpPr>
          <p:nvPr/>
        </p:nvSpPr>
        <p:spPr bwMode="auto">
          <a:xfrm>
            <a:off x="679255" y="2475807"/>
            <a:ext cx="7770490" cy="902613"/>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9692" tIns="31652" rIns="99692" bIns="31652" numCol="1" anchor="t" anchorCtr="0" compatLnSpc="1">
            <a:spAutoFit/>
          </a:bodyPr>
          <a:lstStyle/>
          <a:p>
            <a:pPr marL="504190" indent="-263525">
              <a:lnSpc>
                <a:spcPct val="150000"/>
              </a:lnSpc>
              <a:spcBef>
                <a:spcPts val="555"/>
              </a:spcBef>
              <a:buClr>
                <a:srgbClr val="C00000"/>
              </a:buClr>
              <a:buSzPct val="80000"/>
              <a:buFont typeface="Wingdings" panose="05000000000000000000" pitchFamily="2" charset="2"/>
              <a:buChar char="n"/>
            </a:pPr>
            <a:r>
              <a:rPr lang="zh-CN" altLang="en-US" sz="1100" dirty="0">
                <a:latin typeface="微软雅黑" panose="020B0503020204020204" pitchFamily="34" charset="-122"/>
                <a:ea typeface="微软雅黑" panose="020B0503020204020204" pitchFamily="34" charset="-122"/>
              </a:rPr>
              <a:t>应纳税所得额</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（股票登记日股票市价</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本批次解禁股票当日市价）</a:t>
            </a:r>
            <a:r>
              <a:rPr lang="en-US" altLang="zh-CN" sz="1100" dirty="0">
                <a:latin typeface="微软雅黑" panose="020B0503020204020204" pitchFamily="34" charset="-122"/>
                <a:ea typeface="微软雅黑" panose="020B0503020204020204" pitchFamily="34" charset="-122"/>
              </a:rPr>
              <a:t>÷2×</a:t>
            </a:r>
            <a:r>
              <a:rPr lang="zh-CN" altLang="en-US" sz="1100" dirty="0">
                <a:latin typeface="微软雅黑" panose="020B0503020204020204" pitchFamily="34" charset="-122"/>
                <a:ea typeface="微软雅黑" panose="020B0503020204020204" pitchFamily="34" charset="-122"/>
              </a:rPr>
              <a:t>本批次解禁股票份数</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被激励对象实际支付的资金总额</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（本批次解禁股票份数</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被激励对象获取的限制性股票总份数）</a:t>
            </a:r>
            <a:endParaRPr lang="en-US" altLang="zh-CN" sz="1100" dirty="0">
              <a:latin typeface="微软雅黑" panose="020B0503020204020204" pitchFamily="34" charset="-122"/>
              <a:ea typeface="微软雅黑" panose="020B0503020204020204" pitchFamily="34" charset="-122"/>
            </a:endParaRPr>
          </a:p>
          <a:p>
            <a:pPr marL="504190" indent="-263525">
              <a:lnSpc>
                <a:spcPct val="150000"/>
              </a:lnSpc>
              <a:spcBef>
                <a:spcPts val="555"/>
              </a:spcBef>
              <a:buClr>
                <a:srgbClr val="C00000"/>
              </a:buClr>
              <a:buSzPct val="80000"/>
              <a:buFont typeface="Wingdings" panose="05000000000000000000" pitchFamily="2" charset="2"/>
              <a:buChar char="n"/>
            </a:pPr>
            <a:r>
              <a:rPr lang="zh-CN" altLang="en-US" sz="1100" b="1" u="sng" dirty="0">
                <a:latin typeface="微软雅黑" panose="020B0503020204020204" pitchFamily="34" charset="-122"/>
                <a:ea typeface="微软雅黑" panose="020B0503020204020204" pitchFamily="34" charset="-122"/>
              </a:rPr>
              <a:t>解禁后股票又转让的利得收入，应按现行税法和政策规定征免个人所得税</a:t>
            </a:r>
          </a:p>
        </p:txBody>
      </p:sp>
      <p:sp>
        <p:nvSpPr>
          <p:cNvPr id="8" name="Text Box 43"/>
          <p:cNvSpPr txBox="1">
            <a:spLocks noChangeArrowheads="1"/>
          </p:cNvSpPr>
          <p:nvPr/>
        </p:nvSpPr>
        <p:spPr bwMode="auto">
          <a:xfrm>
            <a:off x="679375" y="3466035"/>
            <a:ext cx="2658462" cy="358569"/>
          </a:xfrm>
          <a:prstGeom prst="rect">
            <a:avLst/>
          </a:prstGeom>
          <a:solidFill>
            <a:srgbClr val="E12E22"/>
          </a:solidFill>
          <a:ln w="9525">
            <a:noFill/>
            <a:prstDash val="dashDot"/>
            <a:miter lim="800000"/>
          </a:ln>
          <a:effectLst/>
        </p:spPr>
        <p:txBody>
          <a:bodyPr wrap="square" lIns="72782" tIns="36390" rIns="72782" bIns="36390">
            <a:spAutoFit/>
          </a:bodyPr>
          <a:lstStyle/>
          <a:p>
            <a:pPr algn="ctr">
              <a:lnSpc>
                <a:spcPct val="150000"/>
              </a:lnSpc>
              <a:spcBef>
                <a:spcPts val="555"/>
              </a:spcBef>
              <a:buClr>
                <a:schemeClr val="accent6"/>
              </a:buClr>
              <a:buSzPct val="75000"/>
            </a:pPr>
            <a:r>
              <a:rPr lang="zh-CN" altLang="en-US" sz="1400" b="1" dirty="0">
                <a:solidFill>
                  <a:srgbClr val="FFFFFF"/>
                </a:solidFill>
                <a:latin typeface="微软雅黑" panose="020B0503020204020204" pitchFamily="34" charset="-122"/>
                <a:ea typeface="微软雅黑" panose="020B0503020204020204" pitchFamily="34" charset="-122"/>
              </a:rPr>
              <a:t>应纳个人所得税额的确定</a:t>
            </a:r>
            <a:endParaRPr lang="en-US" altLang="zh-CN" sz="1400" b="1" dirty="0">
              <a:solidFill>
                <a:srgbClr val="FFFFFF"/>
              </a:solidFill>
              <a:latin typeface="微软雅黑" panose="020B0503020204020204" pitchFamily="34" charset="-122"/>
              <a:ea typeface="微软雅黑" panose="020B0503020204020204" pitchFamily="34" charset="-122"/>
            </a:endParaRPr>
          </a:p>
        </p:txBody>
      </p:sp>
      <p:sp>
        <p:nvSpPr>
          <p:cNvPr id="9" name="Rectangle 21"/>
          <p:cNvSpPr txBox="1">
            <a:spLocks noChangeArrowheads="1"/>
          </p:cNvSpPr>
          <p:nvPr/>
        </p:nvSpPr>
        <p:spPr bwMode="auto">
          <a:xfrm>
            <a:off x="683460" y="3824590"/>
            <a:ext cx="7777080" cy="1141140"/>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9692" tIns="31652" rIns="99692" bIns="31652" numCol="1" anchor="t" anchorCtr="0" compatLnSpc="1">
            <a:spAutoFit/>
          </a:bodyPr>
          <a:lstStyle/>
          <a:p>
            <a:pPr marL="504190" indent="-263525">
              <a:spcBef>
                <a:spcPts val="555"/>
              </a:spcBef>
              <a:buClr>
                <a:srgbClr val="C00000"/>
              </a:buClr>
              <a:buSzPct val="80000"/>
              <a:buFont typeface="Wingdings" panose="05000000000000000000" pitchFamily="2" charset="2"/>
              <a:buChar char="n"/>
            </a:pPr>
            <a:r>
              <a:rPr lang="zh-CN" altLang="en-US" sz="1100" dirty="0">
                <a:latin typeface="微软雅黑" panose="020B0503020204020204" pitchFamily="34" charset="-122"/>
                <a:ea typeface="微软雅黑" panose="020B0503020204020204" pitchFamily="34" charset="-122"/>
              </a:rPr>
              <a:t>应纳税额</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（限制性股票形式的工资薪金应纳税所得额／规定月份数</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适用税率</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速算扣除数）</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规定月份数</a:t>
            </a:r>
          </a:p>
          <a:p>
            <a:pPr marL="504190" indent="-263525">
              <a:spcBef>
                <a:spcPts val="555"/>
              </a:spcBef>
              <a:buClr>
                <a:srgbClr val="C00000"/>
              </a:buClr>
              <a:buSzPct val="80000"/>
              <a:buFont typeface="Wingdings" panose="05000000000000000000" pitchFamily="2" charset="2"/>
              <a:buChar char="n"/>
            </a:pPr>
            <a:r>
              <a:rPr lang="zh-CN" altLang="en-US" sz="1100" b="1" u="sng" dirty="0">
                <a:latin typeface="微软雅黑" panose="020B0503020204020204" pitchFamily="34" charset="-122"/>
                <a:ea typeface="微软雅黑" panose="020B0503020204020204" pitchFamily="34" charset="-122"/>
              </a:rPr>
              <a:t>不需与每月的工资、薪金所得合并后确定适用税率</a:t>
            </a:r>
            <a:endParaRPr lang="en-US" altLang="zh-CN" sz="1100" b="1" u="sng" dirty="0">
              <a:latin typeface="微软雅黑" panose="020B0503020204020204" pitchFamily="34" charset="-122"/>
              <a:ea typeface="微软雅黑" panose="020B0503020204020204" pitchFamily="34" charset="-122"/>
            </a:endParaRPr>
          </a:p>
          <a:p>
            <a:pPr marL="504190" indent="-263525">
              <a:spcBef>
                <a:spcPts val="555"/>
              </a:spcBef>
              <a:buClr>
                <a:srgbClr val="C00000"/>
              </a:buClr>
              <a:buSzPct val="80000"/>
              <a:buFont typeface="Wingdings" panose="05000000000000000000" pitchFamily="2" charset="2"/>
              <a:buChar char="n"/>
            </a:pPr>
            <a:r>
              <a:rPr lang="zh-CN" altLang="en-US" sz="1100" dirty="0">
                <a:latin typeface="微软雅黑" panose="020B0503020204020204" pitchFamily="34" charset="-122"/>
                <a:ea typeface="微软雅黑" panose="020B0503020204020204" pitchFamily="34" charset="-122"/>
              </a:rPr>
              <a:t>规定月份数是指员工取得来源于中国境内的限制性股票形式工资薪金所得的境内工作期间月份数，长于</a:t>
            </a:r>
            <a:r>
              <a:rPr lang="en-US" altLang="zh-CN" sz="1100" dirty="0">
                <a:latin typeface="微软雅黑" panose="020B0503020204020204" pitchFamily="34" charset="-122"/>
                <a:ea typeface="微软雅黑" panose="020B0503020204020204" pitchFamily="34" charset="-122"/>
              </a:rPr>
              <a:t>12</a:t>
            </a:r>
            <a:r>
              <a:rPr lang="zh-CN" altLang="en-US" sz="1100" dirty="0">
                <a:latin typeface="微软雅黑" panose="020B0503020204020204" pitchFamily="34" charset="-122"/>
                <a:ea typeface="微软雅黑" panose="020B0503020204020204" pitchFamily="34" charset="-122"/>
              </a:rPr>
              <a:t>个月的，按</a:t>
            </a:r>
            <a:r>
              <a:rPr lang="en-US" altLang="zh-CN" sz="1100" dirty="0">
                <a:latin typeface="微软雅黑" panose="020B0503020204020204" pitchFamily="34" charset="-122"/>
                <a:ea typeface="微软雅黑" panose="020B0503020204020204" pitchFamily="34" charset="-122"/>
              </a:rPr>
              <a:t>12</a:t>
            </a:r>
            <a:r>
              <a:rPr lang="zh-CN" altLang="en-US" sz="1100" dirty="0">
                <a:latin typeface="微软雅黑" panose="020B0503020204020204" pitchFamily="34" charset="-122"/>
                <a:ea typeface="微软雅黑" panose="020B0503020204020204" pitchFamily="34" charset="-122"/>
              </a:rPr>
              <a:t>个月计算</a:t>
            </a:r>
          </a:p>
          <a:p>
            <a:pPr marL="504190" indent="-263525">
              <a:spcBef>
                <a:spcPts val="555"/>
              </a:spcBef>
              <a:buClr>
                <a:srgbClr val="C00000"/>
              </a:buClr>
              <a:buSzPct val="80000"/>
              <a:buFont typeface="Wingdings" panose="05000000000000000000" pitchFamily="2" charset="2"/>
              <a:buChar char="n"/>
            </a:pPr>
            <a:r>
              <a:rPr lang="zh-CN" altLang="en-US" sz="1100" dirty="0">
                <a:latin typeface="微软雅黑" panose="020B0503020204020204" pitchFamily="34" charset="-122"/>
                <a:ea typeface="微软雅黑" panose="020B0503020204020204" pitchFamily="34" charset="-122"/>
              </a:rPr>
              <a:t>由上市公司代扣代缴个人所得税</a:t>
            </a:r>
            <a:endParaRPr lang="en-US" altLang="zh-CN" sz="1100" dirty="0">
              <a:latin typeface="微软雅黑" panose="020B0503020204020204" pitchFamily="34" charset="-122"/>
              <a:ea typeface="微软雅黑" panose="020B0503020204020204" pitchFamily="34" charset="-122"/>
            </a:endParaRPr>
          </a:p>
        </p:txBody>
      </p:sp>
      <p:sp>
        <p:nvSpPr>
          <p:cNvPr id="10"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3.2  </a:t>
            </a:r>
            <a:r>
              <a:rPr lang="zh-CN" altLang="en-US" b="1" dirty="0">
                <a:solidFill>
                  <a:srgbClr val="A32122"/>
                </a:solidFill>
              </a:rPr>
              <a:t>股权激励的税务处理</a:t>
            </a:r>
            <a:r>
              <a:rPr lang="en-US" altLang="zh-CN" b="1" dirty="0" smtClean="0">
                <a:solidFill>
                  <a:srgbClr val="A32122"/>
                </a:solidFill>
              </a:rPr>
              <a:t>—</a:t>
            </a:r>
            <a:r>
              <a:rPr lang="zh-CN" altLang="en-US" b="1" dirty="0" smtClean="0">
                <a:solidFill>
                  <a:srgbClr val="A32122"/>
                </a:solidFill>
              </a:rPr>
              <a:t>个人所得税（限制性股票）</a:t>
            </a:r>
            <a:endParaRPr lang="zh-CN" altLang="en-US" sz="1800" b="1" dirty="0">
              <a:solidFill>
                <a:srgbClr val="A32122"/>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p:cNvSpPr txBox="1">
            <a:spLocks noChangeArrowheads="1"/>
          </p:cNvSpPr>
          <p:nvPr/>
        </p:nvSpPr>
        <p:spPr bwMode="auto">
          <a:xfrm>
            <a:off x="642620" y="883920"/>
            <a:ext cx="7858760" cy="3946525"/>
          </a:xfrm>
          <a:prstGeom prst="rect">
            <a:avLst/>
          </a:prstGeom>
          <a:ln w="12700" cap="flat" cmpd="sng" algn="ctr">
            <a:solidFill>
              <a:schemeClr val="accent2"/>
            </a:solidFill>
            <a:prstDash val="solid"/>
            <a:miter lim="800000"/>
          </a:ln>
        </p:spPr>
        <p:style>
          <a:lnRef idx="2">
            <a:schemeClr val="accent2"/>
          </a:lnRef>
          <a:fillRef idx="1">
            <a:schemeClr val="lt1"/>
          </a:fillRef>
          <a:effectRef idx="0">
            <a:schemeClr val="accent2"/>
          </a:effectRef>
          <a:fontRef idx="minor">
            <a:schemeClr val="dk1"/>
          </a:fontRef>
        </p:style>
        <p:txBody>
          <a:bodyPr vert="horz" wrap="square" lIns="108000" tIns="34290" rIns="108000" bIns="34290" numCol="1" anchor="t" anchorCtr="0" compatLnSpc="1">
            <a:spAutoFit/>
          </a:bodyPr>
          <a:lstStyle/>
          <a:p>
            <a:pPr>
              <a:lnSpc>
                <a:spcPct val="150000"/>
              </a:lnSpc>
            </a:pPr>
            <a:r>
              <a:rPr lang="zh-CN" altLang="zh-CN" sz="1200" b="1" dirty="0" smtClean="0">
                <a:latin typeface="微软雅黑" panose="020B0503020204020204" pitchFamily="34" charset="-122"/>
                <a:ea typeface="微软雅黑" panose="020B0503020204020204" pitchFamily="34" charset="-122"/>
              </a:rPr>
              <a:t>案例</a:t>
            </a:r>
            <a:r>
              <a:rPr lang="en-US" altLang="zh-CN" sz="1200" b="1" dirty="0" smtClean="0">
                <a:latin typeface="微软雅黑" panose="020B0503020204020204" pitchFamily="34" charset="-122"/>
                <a:ea typeface="微软雅黑" panose="020B0503020204020204" pitchFamily="34" charset="-122"/>
              </a:rPr>
              <a:t>7</a:t>
            </a:r>
            <a:r>
              <a:rPr lang="zh-CN" altLang="zh-CN" sz="1200" b="1" dirty="0" smtClean="0">
                <a:latin typeface="微软雅黑" panose="020B0503020204020204" pitchFamily="34" charset="-122"/>
                <a:ea typeface="微软雅黑" panose="020B0503020204020204" pitchFamily="34" charset="-122"/>
              </a:rPr>
              <a:t>（</a:t>
            </a:r>
            <a:r>
              <a:rPr lang="zh-CN" altLang="zh-CN" sz="1200" b="1" dirty="0">
                <a:latin typeface="微软雅黑" panose="020B0503020204020204" pitchFamily="34" charset="-122"/>
                <a:ea typeface="微软雅黑" panose="020B0503020204020204" pitchFamily="34" charset="-122"/>
              </a:rPr>
              <a:t>衔接案例</a:t>
            </a: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a:p>
            <a:pPr>
              <a:lnSpc>
                <a:spcPct val="150000"/>
              </a:lnSpc>
            </a:pPr>
            <a:r>
              <a:rPr sz="1200" dirty="0">
                <a:latin typeface="微软雅黑" panose="020B0503020204020204" pitchFamily="34" charset="-122"/>
                <a:ea typeface="微软雅黑" panose="020B0503020204020204" pitchFamily="34" charset="-122"/>
              </a:rPr>
              <a:t>A公司为上市公司，有关授予限制性股票资料如下：2015年1月6日，A公司向25名公司高级管理人员授予了3 000万股限制性股票，授予后锁定3年。2015年、2016年、2017年为申请解锁考核年，每年的解锁比例分别为30%、30%和40%，经测算，授予日限制性股票的公允价值每股为1</a:t>
            </a:r>
            <a:r>
              <a:rPr lang="en-US" sz="1200" dirty="0">
                <a:latin typeface="微软雅黑" panose="020B0503020204020204" pitchFamily="34" charset="-122"/>
                <a:ea typeface="微软雅黑" panose="020B0503020204020204" pitchFamily="34" charset="-122"/>
              </a:rPr>
              <a:t>0</a:t>
            </a:r>
            <a:r>
              <a:rPr sz="1200" dirty="0">
                <a:latin typeface="微软雅黑" panose="020B0503020204020204" pitchFamily="34" charset="-122"/>
                <a:ea typeface="微软雅黑" panose="020B0503020204020204" pitchFamily="34" charset="-122"/>
              </a:rPr>
              <a:t>元。高级管理人员认购价格为授予日限制性股票的公允价值的50%，即5元。</a:t>
            </a:r>
          </a:p>
          <a:p>
            <a:pPr>
              <a:lnSpc>
                <a:spcPct val="150000"/>
              </a:lnSpc>
            </a:pPr>
            <a:r>
              <a:rPr lang="zh-CN" sz="1200" dirty="0">
                <a:latin typeface="微软雅黑" panose="020B0503020204020204" pitchFamily="34" charset="-122"/>
                <a:ea typeface="微软雅黑" panose="020B0503020204020204" pitchFamily="34" charset="-122"/>
              </a:rPr>
              <a:t>假定</a:t>
            </a:r>
          </a:p>
          <a:p>
            <a:pPr>
              <a:lnSpc>
                <a:spcPct val="150000"/>
              </a:lnSpc>
            </a:pPr>
            <a:r>
              <a:rPr lang="zh-CN"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a:t>
            </a:r>
            <a:r>
              <a:rPr lang="zh-CN" sz="1200" dirty="0">
                <a:latin typeface="微软雅黑" panose="020B0503020204020204" pitchFamily="34" charset="-122"/>
                <a:ea typeface="微软雅黑" panose="020B0503020204020204" pitchFamily="34" charset="-122"/>
              </a:rPr>
              <a:t>协议仅约定约定的市场条件即可</a:t>
            </a:r>
            <a:r>
              <a:rPr lang="zh-CN" altLang="zh-CN" sz="1200" dirty="0">
                <a:latin typeface="微软雅黑" panose="020B0503020204020204" pitchFamily="34" charset="-122"/>
                <a:ea typeface="微软雅黑" panose="020B0503020204020204" pitchFamily="34" charset="-122"/>
                <a:sym typeface="+mn-ea"/>
              </a:rPr>
              <a:t>解锁；</a:t>
            </a:r>
          </a:p>
          <a:p>
            <a:pPr>
              <a:lnSpc>
                <a:spcPct val="150000"/>
              </a:lnSpc>
            </a:pP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2015</a:t>
            </a:r>
            <a:r>
              <a:rPr lang="zh-CN" altLang="en-US" sz="1200" dirty="0">
                <a:latin typeface="微软雅黑" panose="020B0503020204020204" pitchFamily="34" charset="-122"/>
                <a:ea typeface="微软雅黑" panose="020B0503020204020204" pitchFamily="34" charset="-122"/>
              </a:rPr>
              <a:t>年满足解锁条件，所有高管均行权，</a:t>
            </a:r>
            <a:r>
              <a:rPr lang="en-US" altLang="zh-CN" sz="1200" dirty="0">
                <a:latin typeface="微软雅黑" panose="020B0503020204020204" pitchFamily="34" charset="-122"/>
                <a:ea typeface="微软雅黑" panose="020B0503020204020204" pitchFamily="34" charset="-122"/>
              </a:rPr>
              <a:t>2016</a:t>
            </a:r>
            <a:r>
              <a:rPr lang="zh-CN" altLang="en-US" sz="1200" dirty="0">
                <a:latin typeface="微软雅黑" panose="020B0503020204020204" pitchFamily="34" charset="-122"/>
                <a:ea typeface="微软雅黑" panose="020B0503020204020204" pitchFamily="34" charset="-122"/>
              </a:rPr>
              <a:t>年第二期、</a:t>
            </a:r>
            <a:r>
              <a:rPr lang="en-US" altLang="zh-CN" sz="1200" dirty="0">
                <a:latin typeface="微软雅黑" panose="020B0503020204020204" pitchFamily="34" charset="-122"/>
                <a:ea typeface="微软雅黑" panose="020B0503020204020204" pitchFamily="34" charset="-122"/>
              </a:rPr>
              <a:t>2017</a:t>
            </a:r>
            <a:r>
              <a:rPr lang="zh-CN" altLang="en-US" sz="1200" dirty="0">
                <a:latin typeface="微软雅黑" panose="020B0503020204020204" pitchFamily="34" charset="-122"/>
                <a:ea typeface="微软雅黑" panose="020B0503020204020204" pitchFamily="34" charset="-122"/>
              </a:rPr>
              <a:t>年第三期未满足行权条件；</a:t>
            </a:r>
          </a:p>
          <a:p>
            <a:pPr>
              <a:lnSpc>
                <a:spcPct val="150000"/>
              </a:lnSpc>
            </a:pP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3</a:t>
            </a:r>
            <a:r>
              <a:rPr lang="zh-CN" altLang="en-US"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sym typeface="+mn-ea"/>
              </a:rPr>
              <a:t>股票登记日股票市价为每股</a:t>
            </a:r>
            <a:r>
              <a:rPr lang="en-US" altLang="zh-CN" sz="1200" dirty="0">
                <a:latin typeface="微软雅黑" panose="020B0503020204020204" pitchFamily="34" charset="-122"/>
                <a:ea typeface="微软雅黑" panose="020B0503020204020204" pitchFamily="34" charset="-122"/>
                <a:sym typeface="+mn-ea"/>
              </a:rPr>
              <a:t>10</a:t>
            </a:r>
            <a:r>
              <a:rPr lang="zh-CN" altLang="en-US" sz="1200" dirty="0">
                <a:latin typeface="微软雅黑" panose="020B0503020204020204" pitchFamily="34" charset="-122"/>
                <a:ea typeface="微软雅黑" panose="020B0503020204020204" pitchFamily="34" charset="-122"/>
                <a:sym typeface="+mn-ea"/>
              </a:rPr>
              <a:t>元；</a:t>
            </a:r>
          </a:p>
          <a:p>
            <a:pPr>
              <a:lnSpc>
                <a:spcPct val="150000"/>
              </a:lnSpc>
            </a:pPr>
            <a:r>
              <a:rPr lang="zh-CN" altLang="en-US" sz="1200" dirty="0">
                <a:latin typeface="微软雅黑" panose="020B0503020204020204" pitchFamily="34" charset="-122"/>
                <a:ea typeface="微软雅黑" panose="020B0503020204020204" pitchFamily="34" charset="-122"/>
                <a:sym typeface="+mn-ea"/>
              </a:rPr>
              <a:t>（</a:t>
            </a:r>
            <a:r>
              <a:rPr lang="en-US" altLang="zh-CN" sz="1200" dirty="0">
                <a:latin typeface="微软雅黑" panose="020B0503020204020204" pitchFamily="34" charset="-122"/>
                <a:ea typeface="微软雅黑" panose="020B0503020204020204" pitchFamily="34" charset="-122"/>
                <a:sym typeface="+mn-ea"/>
              </a:rPr>
              <a:t>4</a:t>
            </a:r>
            <a:r>
              <a:rPr lang="zh-CN" altLang="en-US" sz="1200" dirty="0">
                <a:latin typeface="微软雅黑" panose="020B0503020204020204" pitchFamily="34" charset="-122"/>
                <a:ea typeface="微软雅黑" panose="020B0503020204020204" pitchFamily="34" charset="-122"/>
                <a:sym typeface="+mn-ea"/>
              </a:rPr>
              <a:t>）</a:t>
            </a:r>
            <a:r>
              <a:rPr lang="en-US" altLang="zh-CN" sz="1200" dirty="0">
                <a:latin typeface="微软雅黑" panose="020B0503020204020204" pitchFamily="34" charset="-122"/>
                <a:ea typeface="微软雅黑" panose="020B0503020204020204" pitchFamily="34" charset="-122"/>
                <a:sym typeface="+mn-ea"/>
              </a:rPr>
              <a:t>2015</a:t>
            </a:r>
            <a:r>
              <a:rPr lang="zh-CN" altLang="en-US" sz="1200" dirty="0">
                <a:latin typeface="微软雅黑" panose="020B0503020204020204" pitchFamily="34" charset="-122"/>
                <a:ea typeface="微软雅黑" panose="020B0503020204020204" pitchFamily="34" charset="-122"/>
                <a:sym typeface="+mn-ea"/>
              </a:rPr>
              <a:t>年第一期限制性股票解禁当日市价为每股</a:t>
            </a:r>
            <a:r>
              <a:rPr lang="en-US" altLang="zh-CN" sz="1200" dirty="0">
                <a:latin typeface="微软雅黑" panose="020B0503020204020204" pitchFamily="34" charset="-122"/>
                <a:ea typeface="微软雅黑" panose="020B0503020204020204" pitchFamily="34" charset="-122"/>
                <a:sym typeface="+mn-ea"/>
              </a:rPr>
              <a:t>13</a:t>
            </a:r>
            <a:r>
              <a:rPr lang="zh-CN" altLang="en-US" sz="1200" dirty="0">
                <a:latin typeface="微软雅黑" panose="020B0503020204020204" pitchFamily="34" charset="-122"/>
                <a:ea typeface="微软雅黑" panose="020B0503020204020204" pitchFamily="34" charset="-122"/>
                <a:sym typeface="+mn-ea"/>
              </a:rPr>
              <a:t>元</a:t>
            </a:r>
          </a:p>
          <a:p>
            <a:pPr>
              <a:lnSpc>
                <a:spcPct val="150000"/>
              </a:lnSpc>
            </a:pPr>
            <a:r>
              <a:rPr lang="zh-CN" altLang="en-US" sz="1200" b="1" dirty="0">
                <a:latin typeface="微软雅黑" panose="020B0503020204020204" pitchFamily="34" charset="-122"/>
                <a:ea typeface="微软雅黑" panose="020B0503020204020204" pitchFamily="34" charset="-122"/>
                <a:sym typeface="+mn-ea"/>
              </a:rPr>
              <a:t>税务处理：</a:t>
            </a:r>
            <a:endParaRPr lang="zh-CN" altLang="en-US" sz="1200" dirty="0">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sym typeface="+mn-ea"/>
              </a:rPr>
              <a:t>每名高管应纳税所得额</a:t>
            </a:r>
            <a:r>
              <a:rPr lang="en-US" altLang="zh-CN"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a:t>
            </a:r>
            <a:r>
              <a:rPr lang="en-US" altLang="zh-CN" sz="1200" dirty="0">
                <a:latin typeface="微软雅黑" panose="020B0503020204020204" pitchFamily="34" charset="-122"/>
                <a:ea typeface="微软雅黑" panose="020B0503020204020204" pitchFamily="34" charset="-122"/>
                <a:sym typeface="+mn-ea"/>
              </a:rPr>
              <a:t>10+13</a:t>
            </a:r>
            <a:r>
              <a:rPr lang="zh-CN" altLang="en-US" sz="1200" dirty="0">
                <a:latin typeface="微软雅黑" panose="020B0503020204020204" pitchFamily="34" charset="-122"/>
                <a:ea typeface="微软雅黑" panose="020B0503020204020204" pitchFamily="34" charset="-122"/>
                <a:sym typeface="+mn-ea"/>
              </a:rPr>
              <a:t>）</a:t>
            </a:r>
            <a:r>
              <a:rPr lang="en-US" altLang="zh-CN" sz="1200" dirty="0">
                <a:latin typeface="微软雅黑" panose="020B0503020204020204" pitchFamily="34" charset="-122"/>
                <a:ea typeface="微软雅黑" panose="020B0503020204020204" pitchFamily="34" charset="-122"/>
                <a:sym typeface="+mn-ea"/>
              </a:rPr>
              <a:t>÷2×3000×30%-</a:t>
            </a:r>
            <a:r>
              <a:rPr lang="zh-CN" altLang="en-US" sz="1200" dirty="0">
                <a:latin typeface="微软雅黑" panose="020B0503020204020204" pitchFamily="34" charset="-122"/>
                <a:ea typeface="微软雅黑" panose="020B0503020204020204" pitchFamily="34" charset="-122"/>
                <a:sym typeface="+mn-ea"/>
              </a:rPr>
              <a:t>（</a:t>
            </a:r>
            <a:r>
              <a:rPr lang="en-US" altLang="zh-CN" sz="1200" dirty="0">
                <a:latin typeface="微软雅黑" panose="020B0503020204020204" pitchFamily="34" charset="-122"/>
                <a:ea typeface="微软雅黑" panose="020B0503020204020204" pitchFamily="34" charset="-122"/>
                <a:sym typeface="+mn-ea"/>
              </a:rPr>
              <a:t>3000×5</a:t>
            </a:r>
            <a:r>
              <a:rPr lang="zh-CN" altLang="en-US" sz="1200" dirty="0">
                <a:latin typeface="微软雅黑" panose="020B0503020204020204" pitchFamily="34" charset="-122"/>
                <a:ea typeface="微软雅黑" panose="020B0503020204020204" pitchFamily="34" charset="-122"/>
                <a:sym typeface="+mn-ea"/>
              </a:rPr>
              <a:t>）</a:t>
            </a:r>
            <a:r>
              <a:rPr lang="en-US" altLang="zh-CN"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a:t>
            </a:r>
            <a:r>
              <a:rPr lang="en-US" altLang="zh-CN" sz="1200" dirty="0">
                <a:latin typeface="微软雅黑" panose="020B0503020204020204" pitchFamily="34" charset="-122"/>
                <a:ea typeface="微软雅黑" panose="020B0503020204020204" pitchFamily="34" charset="-122"/>
                <a:sym typeface="+mn-ea"/>
              </a:rPr>
              <a:t>3000×30%÷3000</a:t>
            </a:r>
            <a:r>
              <a:rPr lang="zh-CN" altLang="en-US" sz="1200" dirty="0">
                <a:latin typeface="微软雅黑" panose="020B0503020204020204" pitchFamily="34" charset="-122"/>
                <a:ea typeface="微软雅黑" panose="020B0503020204020204" pitchFamily="34" charset="-122"/>
                <a:sym typeface="+mn-ea"/>
              </a:rPr>
              <a:t>）】</a:t>
            </a:r>
            <a:r>
              <a:rPr lang="en-US" altLang="zh-CN" sz="1200" dirty="0">
                <a:latin typeface="微软雅黑" panose="020B0503020204020204" pitchFamily="34" charset="-122"/>
                <a:ea typeface="微软雅黑" panose="020B0503020204020204" pitchFamily="34" charset="-122"/>
                <a:sym typeface="+mn-ea"/>
              </a:rPr>
              <a:t>/25=234</a:t>
            </a:r>
            <a:r>
              <a:rPr lang="zh-CN" altLang="en-US" sz="1200" dirty="0">
                <a:latin typeface="微软雅黑" panose="020B0503020204020204" pitchFamily="34" charset="-122"/>
                <a:ea typeface="微软雅黑" panose="020B0503020204020204" pitchFamily="34" charset="-122"/>
                <a:sym typeface="+mn-ea"/>
              </a:rPr>
              <a:t>（万元）</a:t>
            </a:r>
          </a:p>
          <a:p>
            <a:pPr>
              <a:lnSpc>
                <a:spcPct val="150000"/>
              </a:lnSpc>
            </a:pPr>
            <a:r>
              <a:rPr lang="zh-CN" altLang="en-US" sz="1200" dirty="0">
                <a:latin typeface="微软雅黑" panose="020B0503020204020204" pitchFamily="34" charset="-122"/>
                <a:ea typeface="微软雅黑" panose="020B0503020204020204" pitchFamily="34" charset="-122"/>
                <a:sym typeface="+mn-ea"/>
              </a:rPr>
              <a:t>每名高管应纳税额</a:t>
            </a:r>
            <a:r>
              <a:rPr lang="en-US" altLang="zh-CN"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a:t>
            </a:r>
            <a:r>
              <a:rPr lang="en-US" altLang="zh-CN" sz="1200" dirty="0">
                <a:latin typeface="微软雅黑" panose="020B0503020204020204" pitchFamily="34" charset="-122"/>
                <a:ea typeface="微软雅黑" panose="020B0503020204020204" pitchFamily="34" charset="-122"/>
                <a:sym typeface="+mn-ea"/>
              </a:rPr>
              <a:t>2,340,000/12×45%-13505</a:t>
            </a:r>
            <a:r>
              <a:rPr lang="zh-CN" altLang="en-US" sz="1200" dirty="0">
                <a:latin typeface="微软雅黑" panose="020B0503020204020204" pitchFamily="34" charset="-122"/>
                <a:ea typeface="微软雅黑" panose="020B0503020204020204" pitchFamily="34" charset="-122"/>
                <a:sym typeface="+mn-ea"/>
              </a:rPr>
              <a:t>）</a:t>
            </a:r>
            <a:r>
              <a:rPr lang="en-US" altLang="zh-CN" sz="1200" dirty="0">
                <a:latin typeface="微软雅黑" panose="020B0503020204020204" pitchFamily="34" charset="-122"/>
                <a:ea typeface="微软雅黑" panose="020B0503020204020204" pitchFamily="34" charset="-122"/>
                <a:sym typeface="+mn-ea"/>
              </a:rPr>
              <a:t>×12=74245</a:t>
            </a:r>
            <a:r>
              <a:rPr lang="zh-CN" altLang="en-US" sz="1200" dirty="0">
                <a:latin typeface="微软雅黑" panose="020B0503020204020204" pitchFamily="34" charset="-122"/>
                <a:ea typeface="微软雅黑" panose="020B0503020204020204" pitchFamily="34" charset="-122"/>
                <a:sym typeface="+mn-ea"/>
              </a:rPr>
              <a:t>（元）</a:t>
            </a:r>
            <a:endParaRPr lang="zh-CN" altLang="zh-CN" sz="1200" dirty="0">
              <a:latin typeface="微软雅黑" panose="020B0503020204020204" pitchFamily="34" charset="-122"/>
              <a:ea typeface="微软雅黑" panose="020B0503020204020204" pitchFamily="34" charset="-122"/>
            </a:endParaRPr>
          </a:p>
          <a:p>
            <a:pPr>
              <a:lnSpc>
                <a:spcPct val="150000"/>
              </a:lnSpc>
            </a:pPr>
            <a:endParaRPr lang="zh-CN" altLang="zh-CN" sz="1200" dirty="0">
              <a:latin typeface="微软雅黑" panose="020B0503020204020204" pitchFamily="34" charset="-122"/>
              <a:ea typeface="微软雅黑" panose="020B0503020204020204" pitchFamily="34" charset="-122"/>
            </a:endParaRPr>
          </a:p>
        </p:txBody>
      </p:sp>
      <p:sp>
        <p:nvSpPr>
          <p:cNvPr id="10"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3.2  </a:t>
            </a:r>
            <a:r>
              <a:rPr lang="zh-CN" altLang="en-US" b="1" dirty="0">
                <a:solidFill>
                  <a:srgbClr val="A32122"/>
                </a:solidFill>
              </a:rPr>
              <a:t>股权激励的税务处理</a:t>
            </a:r>
            <a:r>
              <a:rPr lang="en-US" altLang="zh-CN" b="1" dirty="0" smtClean="0">
                <a:solidFill>
                  <a:srgbClr val="A32122"/>
                </a:solidFill>
              </a:rPr>
              <a:t>—</a:t>
            </a:r>
            <a:r>
              <a:rPr lang="zh-CN" altLang="en-US" b="1" dirty="0" smtClean="0">
                <a:solidFill>
                  <a:srgbClr val="A32122"/>
                </a:solidFill>
              </a:rPr>
              <a:t>个人所得税（限制性股票）</a:t>
            </a:r>
            <a:endParaRPr lang="zh-CN" altLang="en-US" sz="1800" b="1" dirty="0">
              <a:solidFill>
                <a:srgbClr val="A32122"/>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3"/>
          <p:cNvSpPr txBox="1">
            <a:spLocks noChangeArrowheads="1"/>
          </p:cNvSpPr>
          <p:nvPr/>
        </p:nvSpPr>
        <p:spPr bwMode="auto">
          <a:xfrm>
            <a:off x="816788" y="1533014"/>
            <a:ext cx="1978304" cy="321251"/>
          </a:xfrm>
          <a:prstGeom prst="rect">
            <a:avLst/>
          </a:prstGeom>
          <a:solidFill>
            <a:srgbClr val="E12E22"/>
          </a:solidFill>
          <a:ln w="9525">
            <a:noFill/>
            <a:prstDash val="dashDot"/>
            <a:miter lim="800000"/>
          </a:ln>
          <a:effectLst/>
        </p:spPr>
        <p:txBody>
          <a:bodyPr wrap="square" lIns="72782" tIns="36390" rIns="72782" bIns="36390">
            <a:spAutoFit/>
          </a:bodyPr>
          <a:lstStyle/>
          <a:p>
            <a:pPr marL="198755" lvl="1" indent="-198755" algn="ctr" defTabSz="797560" hangingPunct="0">
              <a:lnSpc>
                <a:spcPct val="115000"/>
              </a:lnSpc>
              <a:buSzPct val="70000"/>
              <a:defRPr/>
            </a:pPr>
            <a:r>
              <a:rPr lang="zh-CN" altLang="en-US" sz="1400" b="1" dirty="0" smtClean="0">
                <a:solidFill>
                  <a:srgbClr val="FFFFFF"/>
                </a:solidFill>
                <a:latin typeface="微软雅黑" panose="020B0503020204020204" pitchFamily="34" charset="-122"/>
                <a:ea typeface="微软雅黑" panose="020B0503020204020204" pitchFamily="34" charset="-122"/>
              </a:rPr>
              <a:t>实行后可立即行权</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5" name="Rectangle 21"/>
          <p:cNvSpPr txBox="1">
            <a:spLocks noChangeArrowheads="1"/>
          </p:cNvSpPr>
          <p:nvPr/>
        </p:nvSpPr>
        <p:spPr bwMode="auto">
          <a:xfrm>
            <a:off x="3059790" y="1247234"/>
            <a:ext cx="5112028" cy="892810"/>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9692" tIns="31652" rIns="99692" bIns="31652" numCol="1" anchor="t" anchorCtr="0" compatLnSpc="1">
            <a:spAutoFit/>
          </a:bodyPr>
          <a:lstStyle/>
          <a:p>
            <a:pPr marL="504190" indent="-263525">
              <a:lnSpc>
                <a:spcPct val="150000"/>
              </a:lnSpc>
              <a:spcBef>
                <a:spcPts val="555"/>
              </a:spcBef>
              <a:buClr>
                <a:srgbClr val="C00000"/>
              </a:buClr>
              <a:buSzPct val="80000"/>
              <a:buFont typeface="Wingdings" panose="05000000000000000000" pitchFamily="2" charset="2"/>
              <a:buChar char="n"/>
            </a:pPr>
            <a:r>
              <a:rPr lang="zh-CN" altLang="en-US" sz="1200" dirty="0" smtClean="0">
                <a:latin typeface="微软雅黑" panose="020B0503020204020204" pitchFamily="34" charset="-122"/>
                <a:ea typeface="微软雅黑" panose="020B0503020204020204" pitchFamily="34" charset="-122"/>
              </a:rPr>
              <a:t>公司可以根据实际行权时该股票的公允价格与激励对象实际行权支付价格的差额和实际行权数量，计算确定作为当年上市公司工资薪金支出，依照税法规定进行税前扣除。</a:t>
            </a:r>
            <a:endParaRPr lang="zh-CN" altLang="en-US" sz="1200" dirty="0">
              <a:latin typeface="微软雅黑" panose="020B0503020204020204" pitchFamily="34" charset="-122"/>
              <a:ea typeface="微软雅黑" panose="020B0503020204020204" pitchFamily="34" charset="-122"/>
            </a:endParaRPr>
          </a:p>
        </p:txBody>
      </p:sp>
      <p:sp>
        <p:nvSpPr>
          <p:cNvPr id="10"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3.2  </a:t>
            </a:r>
            <a:r>
              <a:rPr lang="zh-CN" altLang="en-US" b="1" dirty="0">
                <a:solidFill>
                  <a:srgbClr val="A32122"/>
                </a:solidFill>
              </a:rPr>
              <a:t>股权激励的税务处理</a:t>
            </a:r>
            <a:r>
              <a:rPr lang="en-US" altLang="zh-CN" b="1" dirty="0" smtClean="0">
                <a:solidFill>
                  <a:srgbClr val="A32122"/>
                </a:solidFill>
              </a:rPr>
              <a:t>—</a:t>
            </a:r>
            <a:r>
              <a:rPr lang="zh-CN" altLang="en-US" b="1" dirty="0" smtClean="0">
                <a:solidFill>
                  <a:srgbClr val="A32122"/>
                </a:solidFill>
              </a:rPr>
              <a:t>企业所得税</a:t>
            </a:r>
            <a:endParaRPr lang="zh-CN" altLang="en-US" sz="1800" b="1" dirty="0">
              <a:solidFill>
                <a:srgbClr val="A32122"/>
              </a:solidFill>
            </a:endParaRPr>
          </a:p>
        </p:txBody>
      </p:sp>
      <p:sp>
        <p:nvSpPr>
          <p:cNvPr id="11" name="Text Box 43"/>
          <p:cNvSpPr txBox="1">
            <a:spLocks noChangeArrowheads="1"/>
          </p:cNvSpPr>
          <p:nvPr/>
        </p:nvSpPr>
        <p:spPr bwMode="auto">
          <a:xfrm>
            <a:off x="816788" y="3217550"/>
            <a:ext cx="1978304" cy="816771"/>
          </a:xfrm>
          <a:prstGeom prst="rect">
            <a:avLst/>
          </a:prstGeom>
          <a:solidFill>
            <a:srgbClr val="E12E22"/>
          </a:solidFill>
          <a:ln w="9525">
            <a:noFill/>
            <a:prstDash val="dashDot"/>
            <a:miter lim="800000"/>
          </a:ln>
          <a:effectLst/>
        </p:spPr>
        <p:txBody>
          <a:bodyPr wrap="square" lIns="72782" tIns="36390" rIns="72782" bIns="36390">
            <a:spAutoFit/>
          </a:bodyPr>
          <a:lstStyle/>
          <a:p>
            <a:pPr marL="198755" lvl="1" indent="-198755" algn="ctr" defTabSz="797560" hangingPunct="0">
              <a:lnSpc>
                <a:spcPct val="115000"/>
              </a:lnSpc>
              <a:buSzPct val="70000"/>
              <a:defRPr/>
            </a:pPr>
            <a:r>
              <a:rPr lang="zh-CN" altLang="en-US" sz="1400" b="1" dirty="0" smtClean="0">
                <a:solidFill>
                  <a:srgbClr val="FFFFFF"/>
                </a:solidFill>
                <a:latin typeface="微软雅黑" panose="020B0503020204020204" pitchFamily="34" charset="-122"/>
                <a:ea typeface="微软雅黑" panose="020B0503020204020204" pitchFamily="34" charset="-122"/>
              </a:rPr>
              <a:t>等待期满后方可行权</a:t>
            </a:r>
            <a:endParaRPr lang="en-US" altLang="zh-CN" sz="1400" b="1" dirty="0" smtClean="0">
              <a:solidFill>
                <a:srgbClr val="FFFFFF"/>
              </a:solidFill>
              <a:latin typeface="微软雅黑" panose="020B0503020204020204" pitchFamily="34" charset="-122"/>
              <a:ea typeface="微软雅黑" panose="020B0503020204020204" pitchFamily="34" charset="-122"/>
            </a:endParaRPr>
          </a:p>
          <a:p>
            <a:pPr marL="198755" lvl="1" indent="-198755" algn="ctr" defTabSz="797560" hangingPunct="0">
              <a:lnSpc>
                <a:spcPct val="115000"/>
              </a:lnSpc>
              <a:buSzPct val="70000"/>
              <a:defRPr/>
            </a:pPr>
            <a:r>
              <a:rPr lang="zh-CN" altLang="en-US" sz="1400" b="1" dirty="0" smtClean="0">
                <a:solidFill>
                  <a:srgbClr val="FFFFFF"/>
                </a:solidFill>
                <a:latin typeface="微软雅黑" panose="020B0503020204020204" pitchFamily="34" charset="-122"/>
                <a:ea typeface="微软雅黑" panose="020B0503020204020204" pitchFamily="34" charset="-122"/>
              </a:rPr>
              <a:t>（一定服务年限</a:t>
            </a:r>
            <a:r>
              <a:rPr lang="en-US" altLang="zh-CN" sz="1400" b="1" dirty="0" smtClean="0">
                <a:solidFill>
                  <a:srgbClr val="FFFFFF"/>
                </a:solidFill>
                <a:latin typeface="微软雅黑" panose="020B0503020204020204" pitchFamily="34" charset="-122"/>
                <a:ea typeface="微软雅黑" panose="020B0503020204020204" pitchFamily="34" charset="-122"/>
              </a:rPr>
              <a:t>/</a:t>
            </a:r>
          </a:p>
          <a:p>
            <a:pPr marL="198755" lvl="1" indent="-198755" algn="ctr" defTabSz="797560" hangingPunct="0">
              <a:lnSpc>
                <a:spcPct val="115000"/>
              </a:lnSpc>
              <a:buSzPct val="70000"/>
              <a:defRPr/>
            </a:pPr>
            <a:r>
              <a:rPr lang="zh-CN" altLang="en-US" sz="1400" b="1" dirty="0" smtClean="0">
                <a:solidFill>
                  <a:srgbClr val="FFFFFF"/>
                </a:solidFill>
                <a:latin typeface="微软雅黑" panose="020B0503020204020204" pitchFamily="34" charset="-122"/>
                <a:ea typeface="微软雅黑" panose="020B0503020204020204" pitchFamily="34" charset="-122"/>
              </a:rPr>
              <a:t>规定业绩条件）</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12" name="Rectangle 21"/>
          <p:cNvSpPr txBox="1">
            <a:spLocks noChangeArrowheads="1"/>
          </p:cNvSpPr>
          <p:nvPr/>
        </p:nvSpPr>
        <p:spPr bwMode="auto">
          <a:xfrm>
            <a:off x="3059790" y="2863004"/>
            <a:ext cx="5112028" cy="1795145"/>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9692" tIns="31652" rIns="99692" bIns="31652" numCol="1" anchor="t" anchorCtr="0" compatLnSpc="1">
            <a:spAutoFit/>
          </a:bodyPr>
          <a:lstStyle/>
          <a:p>
            <a:pPr marL="504190" indent="-263525">
              <a:lnSpc>
                <a:spcPct val="150000"/>
              </a:lnSpc>
              <a:spcBef>
                <a:spcPts val="555"/>
              </a:spcBef>
              <a:buClr>
                <a:srgbClr val="C00000"/>
              </a:buClr>
              <a:buSzPct val="80000"/>
              <a:buFont typeface="Wingdings" panose="05000000000000000000" pitchFamily="2" charset="2"/>
              <a:buChar char="n"/>
            </a:pPr>
            <a:r>
              <a:rPr lang="zh-CN" altLang="en-US" sz="1200" dirty="0" smtClean="0">
                <a:latin typeface="微软雅黑" panose="020B0503020204020204" pitchFamily="34" charset="-122"/>
                <a:ea typeface="微软雅黑" panose="020B0503020204020204" pitchFamily="34" charset="-122"/>
              </a:rPr>
              <a:t>等待期内会计上计算确认的相关成本费用，不得在对应年度计算缴纳企业所得税时扣除。</a:t>
            </a:r>
            <a:endParaRPr lang="en-US" altLang="zh-CN" sz="1200" dirty="0" smtClean="0">
              <a:latin typeface="微软雅黑" panose="020B0503020204020204" pitchFamily="34" charset="-122"/>
              <a:ea typeface="微软雅黑" panose="020B0503020204020204" pitchFamily="34" charset="-122"/>
            </a:endParaRPr>
          </a:p>
          <a:p>
            <a:pPr marL="504190" indent="-263525">
              <a:lnSpc>
                <a:spcPct val="150000"/>
              </a:lnSpc>
              <a:spcBef>
                <a:spcPts val="555"/>
              </a:spcBef>
              <a:buClr>
                <a:srgbClr val="C00000"/>
              </a:buClr>
              <a:buSzPct val="80000"/>
              <a:buFont typeface="Wingdings" panose="05000000000000000000" pitchFamily="2" charset="2"/>
              <a:buChar char="n"/>
            </a:pPr>
            <a:r>
              <a:rPr lang="zh-CN" altLang="en-US" sz="1200" dirty="0" smtClean="0">
                <a:latin typeface="微软雅黑" panose="020B0503020204020204" pitchFamily="34" charset="-122"/>
                <a:ea typeface="微软雅黑" panose="020B0503020204020204" pitchFamily="34" charset="-122"/>
              </a:rPr>
              <a:t>在股权激励计划可行权后，公司方可根据该股票实际行权时的公允价格与当年激励对象实际行权支付价格的差额和实际行权数量，计算确定作为当年公司工资薪金支出，依照税法规定进行税前扣除。</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p:cNvSpPr txBox="1">
            <a:spLocks noChangeArrowheads="1"/>
          </p:cNvSpPr>
          <p:nvPr/>
        </p:nvSpPr>
        <p:spPr bwMode="auto">
          <a:xfrm>
            <a:off x="642620" y="1308735"/>
            <a:ext cx="7858760" cy="3115310"/>
          </a:xfrm>
          <a:prstGeom prst="rect">
            <a:avLst/>
          </a:prstGeom>
          <a:ln w="12700" cap="flat" cmpd="sng" algn="ctr">
            <a:solidFill>
              <a:schemeClr val="accent2"/>
            </a:solidFill>
            <a:prstDash val="solid"/>
            <a:miter lim="800000"/>
          </a:ln>
        </p:spPr>
        <p:style>
          <a:lnRef idx="2">
            <a:schemeClr val="accent2"/>
          </a:lnRef>
          <a:fillRef idx="1">
            <a:schemeClr val="lt1"/>
          </a:fillRef>
          <a:effectRef idx="0">
            <a:schemeClr val="accent2"/>
          </a:effectRef>
          <a:fontRef idx="minor">
            <a:schemeClr val="dk1"/>
          </a:fontRef>
        </p:style>
        <p:txBody>
          <a:bodyPr vert="horz" wrap="square" lIns="108000" tIns="34290" rIns="108000" bIns="34290" numCol="1" anchor="t" anchorCtr="0" compatLnSpc="1">
            <a:spAutoFit/>
          </a:bodyPr>
          <a:lstStyle/>
          <a:p>
            <a:pPr>
              <a:lnSpc>
                <a:spcPct val="150000"/>
              </a:lnSpc>
            </a:pPr>
            <a:r>
              <a:rPr lang="zh-CN" altLang="zh-CN" sz="1200" b="1" dirty="0" smtClean="0">
                <a:latin typeface="微软雅黑" panose="020B0503020204020204" pitchFamily="34" charset="-122"/>
                <a:ea typeface="微软雅黑" panose="020B0503020204020204" pitchFamily="34" charset="-122"/>
              </a:rPr>
              <a:t>案例</a:t>
            </a:r>
            <a:r>
              <a:rPr lang="en-US" altLang="zh-CN" sz="1200" b="1" dirty="0" smtClean="0">
                <a:latin typeface="微软雅黑" panose="020B0503020204020204" pitchFamily="34" charset="-122"/>
                <a:ea typeface="微软雅黑" panose="020B0503020204020204" pitchFamily="34" charset="-122"/>
              </a:rPr>
              <a:t>8</a:t>
            </a:r>
            <a:endParaRPr lang="zh-CN" altLang="en-US" sz="1200" dirty="0">
              <a:latin typeface="微软雅黑" panose="020B0503020204020204" pitchFamily="34" charset="-122"/>
              <a:ea typeface="微软雅黑" panose="020B0503020204020204" pitchFamily="34" charset="-122"/>
            </a:endParaRPr>
          </a:p>
          <a:p>
            <a:pPr>
              <a:lnSpc>
                <a:spcPct val="150000"/>
              </a:lnSpc>
            </a:pPr>
            <a:r>
              <a:rPr lang="en-US" sz="1200" dirty="0">
                <a:latin typeface="微软雅黑" panose="020B0503020204020204" pitchFamily="34" charset="-122"/>
                <a:ea typeface="微软雅黑" panose="020B0503020204020204" pitchFamily="34" charset="-122"/>
              </a:rPr>
              <a:t>A</a:t>
            </a:r>
            <a:r>
              <a:rPr sz="1200" dirty="0">
                <a:latin typeface="微软雅黑" panose="020B0503020204020204" pitchFamily="34" charset="-122"/>
                <a:ea typeface="微软雅黑" panose="020B0503020204020204" pitchFamily="34" charset="-122"/>
              </a:rPr>
              <a:t>上市公司2016年度实发工资4000万元。当年6月5日，中层以上员工对公司2年前授予的股票期权500万股实施行权，行权价毎股6元，当日该公司股票收盘价每股10元。</a:t>
            </a:r>
            <a:r>
              <a:rPr lang="zh-CN" sz="1200" dirty="0">
                <a:latin typeface="微软雅黑" panose="020B0503020204020204" pitchFamily="34" charset="-122"/>
                <a:ea typeface="微软雅黑" panose="020B0503020204020204" pitchFamily="34" charset="-122"/>
              </a:rPr>
              <a:t>则与该股权激励相关的税务处理：</a:t>
            </a:r>
          </a:p>
          <a:p>
            <a:pPr>
              <a:lnSpc>
                <a:spcPct val="150000"/>
              </a:lnSpc>
            </a:pPr>
            <a:endParaRPr lang="zh-CN" sz="1200" dirty="0">
              <a:latin typeface="微软雅黑" panose="020B0503020204020204" pitchFamily="34" charset="-122"/>
              <a:ea typeface="微软雅黑" panose="020B0503020204020204" pitchFamily="34" charset="-122"/>
            </a:endParaRPr>
          </a:p>
          <a:p>
            <a:pPr>
              <a:lnSpc>
                <a:spcPct val="150000"/>
              </a:lnSpc>
            </a:pPr>
            <a:r>
              <a:rPr lang="zh-CN" sz="1200" b="1" dirty="0">
                <a:latin typeface="微软雅黑" panose="020B0503020204020204" pitchFamily="34" charset="-122"/>
                <a:ea typeface="微软雅黑" panose="020B0503020204020204" pitchFamily="34" charset="-122"/>
              </a:rPr>
              <a:t>税务处理：</a:t>
            </a:r>
            <a:endParaRPr lang="zh-CN" sz="1200" dirty="0">
              <a:latin typeface="微软雅黑" panose="020B0503020204020204" pitchFamily="34" charset="-122"/>
              <a:ea typeface="微软雅黑" panose="020B0503020204020204" pitchFamily="34" charset="-122"/>
            </a:endParaRPr>
          </a:p>
          <a:p>
            <a:pPr>
              <a:lnSpc>
                <a:spcPct val="150000"/>
              </a:lnSpc>
            </a:pPr>
            <a:r>
              <a:rPr lang="zh-CN"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sym typeface="+mn-ea"/>
              </a:rPr>
              <a:t>等待期内，会计上计算确认的相关成本费用，不得在对应年度计算缴纳企业所得税时扣除，计算企业应纳税所得额时相应调整增加；</a:t>
            </a:r>
          </a:p>
          <a:p>
            <a:pPr>
              <a:lnSpc>
                <a:spcPct val="150000"/>
              </a:lnSpc>
            </a:pPr>
            <a:r>
              <a:rPr lang="zh-CN" altLang="en-US" sz="1200" dirty="0" smtClean="0">
                <a:latin typeface="微软雅黑" panose="020B0503020204020204" pitchFamily="34" charset="-122"/>
                <a:ea typeface="微软雅黑" panose="020B0503020204020204" pitchFamily="34" charset="-122"/>
                <a:sym typeface="+mn-ea"/>
              </a:rPr>
              <a:t>（</a:t>
            </a:r>
            <a:r>
              <a:rPr lang="en-US" altLang="zh-CN" sz="1200" dirty="0" smtClean="0">
                <a:latin typeface="微软雅黑" panose="020B0503020204020204" pitchFamily="34" charset="-122"/>
                <a:ea typeface="微软雅黑" panose="020B0503020204020204" pitchFamily="34" charset="-122"/>
                <a:sym typeface="+mn-ea"/>
              </a:rPr>
              <a:t>2</a:t>
            </a:r>
            <a:r>
              <a:rPr lang="zh-CN" altLang="en-US" sz="1200" dirty="0" smtClean="0">
                <a:latin typeface="微软雅黑" panose="020B0503020204020204" pitchFamily="34" charset="-122"/>
                <a:ea typeface="微软雅黑" panose="020B0503020204020204" pitchFamily="34" charset="-122"/>
                <a:sym typeface="+mn-ea"/>
              </a:rPr>
              <a:t>）</a:t>
            </a:r>
            <a:r>
              <a:rPr sz="1200" dirty="0">
                <a:latin typeface="微软雅黑" panose="020B0503020204020204" pitchFamily="34" charset="-122"/>
                <a:ea typeface="微软雅黑" panose="020B0503020204020204" pitchFamily="34" charset="-122"/>
              </a:rPr>
              <a:t>2016年</a:t>
            </a:r>
            <a:r>
              <a:rPr lang="zh-CN" sz="1200" dirty="0">
                <a:latin typeface="微软雅黑" panose="020B0503020204020204" pitchFamily="34" charset="-122"/>
                <a:ea typeface="微软雅黑" panose="020B0503020204020204" pitchFamily="34" charset="-122"/>
              </a:rPr>
              <a:t>对</a:t>
            </a:r>
            <a:r>
              <a:rPr sz="1200" dirty="0">
                <a:latin typeface="微软雅黑" panose="020B0503020204020204" pitchFamily="34" charset="-122"/>
                <a:ea typeface="微软雅黑" panose="020B0503020204020204" pitchFamily="34" charset="-122"/>
                <a:sym typeface="+mn-ea"/>
              </a:rPr>
              <a:t>公司2年前授予的股票期权500万股实施行权</a:t>
            </a:r>
            <a:r>
              <a:rPr lang="zh-CN" sz="1200" dirty="0">
                <a:latin typeface="微软雅黑" panose="020B0503020204020204" pitchFamily="34" charset="-122"/>
                <a:ea typeface="微软雅黑" panose="020B0503020204020204" pitchFamily="34" charset="-122"/>
                <a:sym typeface="+mn-ea"/>
              </a:rPr>
              <a:t>，</a:t>
            </a:r>
            <a:r>
              <a:rPr sz="1200" dirty="0">
                <a:latin typeface="微软雅黑" panose="020B0503020204020204" pitchFamily="34" charset="-122"/>
                <a:ea typeface="微软雅黑" panose="020B0503020204020204" pitchFamily="34" charset="-122"/>
              </a:rPr>
              <a:t>计算确定作为当年企业工资薪金支出</a:t>
            </a:r>
            <a:r>
              <a:rPr lang="zh-CN" sz="1200" dirty="0">
                <a:latin typeface="微软雅黑" panose="020B0503020204020204" pitchFamily="34" charset="-122"/>
                <a:ea typeface="微软雅黑" panose="020B0503020204020204" pitchFamily="34" charset="-122"/>
              </a:rPr>
              <a:t>的</a:t>
            </a:r>
            <a:r>
              <a:rPr sz="1200" dirty="0">
                <a:latin typeface="微软雅黑" panose="020B0503020204020204" pitchFamily="34" charset="-122"/>
                <a:ea typeface="微软雅黑" panose="020B0503020204020204" pitchFamily="34" charset="-122"/>
              </a:rPr>
              <a:t>，依照税法规定进行税前扣除。</a:t>
            </a:r>
          </a:p>
          <a:p>
            <a:pPr>
              <a:lnSpc>
                <a:spcPct val="150000"/>
              </a:lnSpc>
            </a:pPr>
            <a:r>
              <a:rPr lang="zh-CN" sz="1200" dirty="0">
                <a:latin typeface="微软雅黑" panose="020B0503020204020204" pitchFamily="34" charset="-122"/>
                <a:ea typeface="微软雅黑" panose="020B0503020204020204" pitchFamily="34" charset="-122"/>
              </a:rPr>
              <a:t>即：</a:t>
            </a:r>
            <a:r>
              <a:rPr sz="1200" dirty="0">
                <a:latin typeface="微软雅黑" panose="020B0503020204020204" pitchFamily="34" charset="-122"/>
                <a:ea typeface="微软雅黑" panose="020B0503020204020204" pitchFamily="34" charset="-122"/>
              </a:rPr>
              <a:t>2016年所得税前扣除的工资＝4000＋500×（10－6）＝6000（万元）</a:t>
            </a:r>
          </a:p>
          <a:p>
            <a:pPr>
              <a:lnSpc>
                <a:spcPct val="150000"/>
              </a:lnSpc>
            </a:pPr>
            <a:endParaRPr lang="zh-CN" altLang="zh-CN" sz="1200" dirty="0">
              <a:latin typeface="微软雅黑" panose="020B0503020204020204" pitchFamily="34" charset="-122"/>
              <a:ea typeface="微软雅黑" panose="020B0503020204020204" pitchFamily="34" charset="-122"/>
            </a:endParaRPr>
          </a:p>
        </p:txBody>
      </p:sp>
      <p:sp>
        <p:nvSpPr>
          <p:cNvPr id="10"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3.2  </a:t>
            </a:r>
            <a:r>
              <a:rPr lang="zh-CN" altLang="en-US" b="1" dirty="0">
                <a:solidFill>
                  <a:srgbClr val="A32122"/>
                </a:solidFill>
              </a:rPr>
              <a:t>股权激励的税务处理</a:t>
            </a:r>
            <a:r>
              <a:rPr lang="en-US" altLang="zh-CN" b="1" dirty="0" smtClean="0">
                <a:solidFill>
                  <a:srgbClr val="A32122"/>
                </a:solidFill>
              </a:rPr>
              <a:t>—</a:t>
            </a:r>
            <a:r>
              <a:rPr lang="zh-CN" altLang="en-US" b="1" dirty="0" smtClean="0">
                <a:solidFill>
                  <a:srgbClr val="A32122"/>
                </a:solidFill>
              </a:rPr>
              <a:t>企业所得税</a:t>
            </a:r>
            <a:endParaRPr lang="zh-CN" altLang="en-US" sz="1800" b="1" dirty="0">
              <a:solidFill>
                <a:srgbClr val="A32122"/>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
          <p:cNvSpPr>
            <a:spLocks noGrp="1"/>
          </p:cNvSpPr>
          <p:nvPr>
            <p:ph type="title" idx="4294967295"/>
          </p:nvPr>
        </p:nvSpPr>
        <p:spPr>
          <a:xfrm>
            <a:off x="793446" y="185186"/>
            <a:ext cx="8001000" cy="460375"/>
          </a:xfrm>
          <a:prstGeom prst="rect">
            <a:avLst/>
          </a:prstGeom>
        </p:spPr>
        <p:txBody>
          <a:bodyPr/>
          <a:lstStyle/>
          <a:p>
            <a:r>
              <a:rPr lang="en-US" altLang="zh-CN" b="1" dirty="0" smtClean="0">
                <a:solidFill>
                  <a:srgbClr val="A32122"/>
                </a:solidFill>
              </a:rPr>
              <a:t>3.3  </a:t>
            </a:r>
            <a:r>
              <a:rPr lang="zh-CN" altLang="en-US" b="1" dirty="0">
                <a:solidFill>
                  <a:srgbClr val="A32122"/>
                </a:solidFill>
              </a:rPr>
              <a:t>关键时间节点与流程</a:t>
            </a:r>
            <a:endParaRPr lang="zh-CN" altLang="en-US" sz="1800" b="1" dirty="0">
              <a:solidFill>
                <a:srgbClr val="A32122"/>
              </a:solidFill>
            </a:endParaRPr>
          </a:p>
        </p:txBody>
      </p:sp>
      <p:sp>
        <p:nvSpPr>
          <p:cNvPr id="11" name="TextBox 38"/>
          <p:cNvSpPr txBox="1"/>
          <p:nvPr/>
        </p:nvSpPr>
        <p:spPr>
          <a:xfrm>
            <a:off x="179390" y="769210"/>
            <a:ext cx="8748464" cy="2339102"/>
          </a:xfrm>
          <a:prstGeom prst="rect">
            <a:avLst/>
          </a:prstGeom>
          <a:noFill/>
        </p:spPr>
        <p:txBody>
          <a:bodyPr wrap="square" rtlCol="0">
            <a:spAutoFit/>
          </a:bodyPr>
          <a:lstStyle/>
          <a:p>
            <a:pPr marL="621030" indent="-354330">
              <a:lnSpc>
                <a:spcPct val="150000"/>
              </a:lnSpc>
              <a:spcBef>
                <a:spcPts val="600"/>
              </a:spcBef>
              <a:buClr>
                <a:srgbClr val="C00000"/>
              </a:buClr>
              <a:buSzPct val="80000"/>
              <a:buFont typeface="Wingdings" panose="05000000000000000000" pitchFamily="2" charset="2"/>
              <a:buChar char="n"/>
            </a:pPr>
            <a:r>
              <a:rPr lang="zh-CN" altLang="en-US" sz="1200" b="1" dirty="0">
                <a:solidFill>
                  <a:srgbClr val="000000"/>
                </a:solidFill>
                <a:latin typeface="微软雅黑" panose="020B0503020204020204" pitchFamily="34" charset="-122"/>
                <a:ea typeface="微软雅黑" panose="020B0503020204020204" pitchFamily="34" charset="-122"/>
              </a:rPr>
              <a:t>授予日：</a:t>
            </a:r>
            <a:r>
              <a:rPr lang="zh-CN" altLang="en-US" sz="1200" dirty="0">
                <a:solidFill>
                  <a:srgbClr val="000000"/>
                </a:solidFill>
                <a:latin typeface="微软雅黑" panose="020B0503020204020204" pitchFamily="34" charset="-122"/>
                <a:ea typeface="微软雅黑" panose="020B0503020204020204" pitchFamily="34" charset="-122"/>
              </a:rPr>
              <a:t>指上市公司向激励对象授予股票期权、限制性股票的日期。授予日必须为交易日</a:t>
            </a:r>
            <a:endParaRPr lang="en-US" altLang="zh-CN" sz="1200" dirty="0">
              <a:solidFill>
                <a:srgbClr val="000000"/>
              </a:solidFill>
              <a:latin typeface="微软雅黑" panose="020B0503020204020204" pitchFamily="34" charset="-122"/>
              <a:ea typeface="微软雅黑" panose="020B0503020204020204" pitchFamily="34" charset="-122"/>
            </a:endParaRPr>
          </a:p>
          <a:p>
            <a:pPr marL="621030" indent="-354330">
              <a:lnSpc>
                <a:spcPct val="150000"/>
              </a:lnSpc>
              <a:spcBef>
                <a:spcPts val="600"/>
              </a:spcBef>
              <a:buClr>
                <a:srgbClr val="C00000"/>
              </a:buClr>
              <a:buSzPct val="80000"/>
              <a:buFont typeface="Wingdings" panose="05000000000000000000" pitchFamily="2" charset="2"/>
              <a:buChar char="n"/>
            </a:pPr>
            <a:r>
              <a:rPr lang="zh-CN" altLang="en-US" sz="1200" b="1" dirty="0">
                <a:solidFill>
                  <a:srgbClr val="000000"/>
                </a:solidFill>
                <a:latin typeface="微软雅黑" panose="020B0503020204020204" pitchFamily="34" charset="-122"/>
                <a:ea typeface="微软雅黑" panose="020B0503020204020204" pitchFamily="34" charset="-122"/>
              </a:rPr>
              <a:t>等待期：</a:t>
            </a:r>
            <a:r>
              <a:rPr lang="zh-CN" altLang="en-US" sz="1200" dirty="0">
                <a:solidFill>
                  <a:srgbClr val="000000"/>
                </a:solidFill>
                <a:latin typeface="微软雅黑" panose="020B0503020204020204" pitchFamily="34" charset="-122"/>
                <a:ea typeface="微软雅黑" panose="020B0503020204020204" pitchFamily="34" charset="-122"/>
              </a:rPr>
              <a:t>股票期权授权日至股票期权每个行权期首个可行权日之间的时间，不少于</a:t>
            </a:r>
            <a:r>
              <a:rPr lang="en-US" altLang="zh-CN" sz="1200" dirty="0">
                <a:solidFill>
                  <a:srgbClr val="000000"/>
                </a:solidFill>
                <a:latin typeface="微软雅黑" panose="020B0503020204020204" pitchFamily="34" charset="-122"/>
                <a:ea typeface="微软雅黑" panose="020B0503020204020204" pitchFamily="34" charset="-122"/>
              </a:rPr>
              <a:t>12</a:t>
            </a:r>
            <a:r>
              <a:rPr lang="zh-CN" altLang="en-US" sz="1200" dirty="0">
                <a:solidFill>
                  <a:srgbClr val="000000"/>
                </a:solidFill>
                <a:latin typeface="微软雅黑" panose="020B0503020204020204" pitchFamily="34" charset="-122"/>
                <a:ea typeface="微软雅黑" panose="020B0503020204020204" pitchFamily="34" charset="-122"/>
              </a:rPr>
              <a:t>个月</a:t>
            </a:r>
            <a:endParaRPr lang="en-US" altLang="zh-CN" sz="1200" dirty="0">
              <a:solidFill>
                <a:srgbClr val="000000"/>
              </a:solidFill>
              <a:latin typeface="微软雅黑" panose="020B0503020204020204" pitchFamily="34" charset="-122"/>
              <a:ea typeface="微软雅黑" panose="020B0503020204020204" pitchFamily="34" charset="-122"/>
            </a:endParaRPr>
          </a:p>
          <a:p>
            <a:pPr marL="621030" indent="-354330">
              <a:lnSpc>
                <a:spcPct val="150000"/>
              </a:lnSpc>
              <a:spcBef>
                <a:spcPts val="600"/>
              </a:spcBef>
              <a:buClr>
                <a:srgbClr val="C00000"/>
              </a:buClr>
              <a:buSzPct val="80000"/>
              <a:buFont typeface="Wingdings" panose="05000000000000000000" pitchFamily="2" charset="2"/>
              <a:buChar char="n"/>
            </a:pPr>
            <a:r>
              <a:rPr lang="zh-CN" altLang="en-US" sz="1200" b="1" dirty="0">
                <a:solidFill>
                  <a:srgbClr val="000000"/>
                </a:solidFill>
                <a:latin typeface="微软雅黑" panose="020B0503020204020204" pitchFamily="34" charset="-122"/>
                <a:ea typeface="微软雅黑" panose="020B0503020204020204" pitchFamily="34" charset="-122"/>
              </a:rPr>
              <a:t>锁定期：</a:t>
            </a:r>
            <a:r>
              <a:rPr lang="zh-CN" altLang="en-US" sz="1200" dirty="0">
                <a:solidFill>
                  <a:srgbClr val="000000"/>
                </a:solidFill>
                <a:latin typeface="微软雅黑" panose="020B0503020204020204" pitchFamily="34" charset="-122"/>
                <a:ea typeface="微软雅黑" panose="020B0503020204020204" pitchFamily="34" charset="-122"/>
              </a:rPr>
              <a:t>激励对象获授的限制性股票禁止转让的期限，不少于</a:t>
            </a:r>
            <a:r>
              <a:rPr lang="en-US" altLang="zh-CN" sz="1200" dirty="0">
                <a:solidFill>
                  <a:srgbClr val="000000"/>
                </a:solidFill>
                <a:latin typeface="微软雅黑" panose="020B0503020204020204" pitchFamily="34" charset="-122"/>
                <a:ea typeface="微软雅黑" panose="020B0503020204020204" pitchFamily="34" charset="-122"/>
              </a:rPr>
              <a:t>12</a:t>
            </a:r>
            <a:r>
              <a:rPr lang="zh-CN" altLang="en-US" sz="1200" dirty="0">
                <a:solidFill>
                  <a:srgbClr val="000000"/>
                </a:solidFill>
                <a:latin typeface="微软雅黑" panose="020B0503020204020204" pitchFamily="34" charset="-122"/>
                <a:ea typeface="微软雅黑" panose="020B0503020204020204" pitchFamily="34" charset="-122"/>
              </a:rPr>
              <a:t>个月</a:t>
            </a:r>
            <a:endParaRPr lang="en-US" altLang="zh-CN" sz="1200" dirty="0">
              <a:solidFill>
                <a:srgbClr val="000000"/>
              </a:solidFill>
              <a:latin typeface="微软雅黑" panose="020B0503020204020204" pitchFamily="34" charset="-122"/>
              <a:ea typeface="微软雅黑" panose="020B0503020204020204" pitchFamily="34" charset="-122"/>
            </a:endParaRPr>
          </a:p>
          <a:p>
            <a:pPr marL="621030" indent="-354330">
              <a:lnSpc>
                <a:spcPct val="150000"/>
              </a:lnSpc>
              <a:spcBef>
                <a:spcPts val="600"/>
              </a:spcBef>
              <a:buClr>
                <a:srgbClr val="C00000"/>
              </a:buClr>
              <a:buSzPct val="80000"/>
              <a:buFont typeface="Wingdings" panose="05000000000000000000" pitchFamily="2" charset="2"/>
              <a:buChar char="n"/>
            </a:pPr>
            <a:r>
              <a:rPr lang="zh-CN" altLang="en-US" sz="1200" b="1" dirty="0">
                <a:solidFill>
                  <a:srgbClr val="000000"/>
                </a:solidFill>
                <a:latin typeface="微软雅黑" panose="020B0503020204020204" pitchFamily="34" charset="-122"/>
                <a:ea typeface="微软雅黑" panose="020B0503020204020204" pitchFamily="34" charset="-122"/>
              </a:rPr>
              <a:t>可行权日：</a:t>
            </a:r>
            <a:r>
              <a:rPr lang="zh-CN" altLang="en-US" sz="1200" dirty="0">
                <a:solidFill>
                  <a:srgbClr val="000000"/>
                </a:solidFill>
                <a:latin typeface="微软雅黑" panose="020B0503020204020204" pitchFamily="34" charset="-122"/>
                <a:ea typeface="微软雅黑" panose="020B0503020204020204" pitchFamily="34" charset="-122"/>
              </a:rPr>
              <a:t>指激励对象可以开始行权的日期，但超过期限后，未行权的股票期权不得再行权。可行权日必须为交易日</a:t>
            </a:r>
            <a:endParaRPr lang="en-US" altLang="zh-CN" sz="1200" dirty="0">
              <a:solidFill>
                <a:srgbClr val="000000"/>
              </a:solidFill>
              <a:latin typeface="微软雅黑" panose="020B0503020204020204" pitchFamily="34" charset="-122"/>
              <a:ea typeface="微软雅黑" panose="020B0503020204020204" pitchFamily="34" charset="-122"/>
            </a:endParaRPr>
          </a:p>
          <a:p>
            <a:pPr marL="621030" indent="-354330">
              <a:lnSpc>
                <a:spcPct val="150000"/>
              </a:lnSpc>
              <a:spcBef>
                <a:spcPts val="600"/>
              </a:spcBef>
              <a:buClr>
                <a:srgbClr val="C00000"/>
              </a:buClr>
              <a:buSzPct val="80000"/>
              <a:buFont typeface="Wingdings" panose="05000000000000000000" pitchFamily="2" charset="2"/>
              <a:buChar char="n"/>
            </a:pPr>
            <a:r>
              <a:rPr lang="zh-CN" altLang="en-US" sz="1200" b="1" dirty="0">
                <a:solidFill>
                  <a:srgbClr val="000000"/>
                </a:solidFill>
                <a:latin typeface="微软雅黑" panose="020B0503020204020204" pitchFamily="34" charset="-122"/>
                <a:ea typeface="微软雅黑" panose="020B0503020204020204" pitchFamily="34" charset="-122"/>
              </a:rPr>
              <a:t>解锁期：</a:t>
            </a:r>
            <a:r>
              <a:rPr lang="zh-CN" altLang="en-US" sz="1200" dirty="0">
                <a:solidFill>
                  <a:srgbClr val="000000"/>
                </a:solidFill>
                <a:latin typeface="微软雅黑" panose="020B0503020204020204" pitchFamily="34" charset="-122"/>
                <a:ea typeface="微软雅黑" panose="020B0503020204020204" pitchFamily="34" charset="-122"/>
              </a:rPr>
              <a:t>激励对象获授的限制性股票在锁定期届满后即进入解锁期，通常可将锁定期满后的第一个交易日设定为解锁日。在解锁日，公司为满足解锁条件的激励对象办理解锁事宜。股票解锁后，激励人员可自行进行出售，但上市公司董事、高级管理人员在解锁后卖出股票需遵守公司法、公司章程等相关规定</a:t>
            </a:r>
            <a:endParaRPr lang="en-US" altLang="zh-CN" sz="1200" dirty="0">
              <a:solidFill>
                <a:srgbClr val="000000"/>
              </a:solidFill>
              <a:latin typeface="微软雅黑" panose="020B0503020204020204" pitchFamily="34" charset="-122"/>
              <a:ea typeface="微软雅黑" panose="020B0503020204020204" pitchFamily="34" charset="-122"/>
            </a:endParaRPr>
          </a:p>
        </p:txBody>
      </p:sp>
      <p:cxnSp>
        <p:nvCxnSpPr>
          <p:cNvPr id="12" name="直接箭头连接符 11"/>
          <p:cNvCxnSpPr/>
          <p:nvPr/>
        </p:nvCxnSpPr>
        <p:spPr bwMode="auto">
          <a:xfrm>
            <a:off x="464329" y="3960615"/>
            <a:ext cx="7893899" cy="1588"/>
          </a:xfrm>
          <a:prstGeom prst="straightConnector1">
            <a:avLst/>
          </a:prstGeom>
          <a:noFill/>
          <a:ln w="28575" cap="flat" cmpd="sng" algn="ctr">
            <a:solidFill>
              <a:srgbClr val="C00000"/>
            </a:solidFill>
            <a:prstDash val="solid"/>
            <a:headEnd type="none" w="med" len="med"/>
            <a:tailEnd type="triangle" w="med" len="med"/>
          </a:ln>
          <a:effectLst/>
        </p:spPr>
      </p:cxnSp>
      <p:sp>
        <p:nvSpPr>
          <p:cNvPr id="13" name="椭圆 12"/>
          <p:cNvSpPr/>
          <p:nvPr/>
        </p:nvSpPr>
        <p:spPr bwMode="auto">
          <a:xfrm>
            <a:off x="2234481" y="3793559"/>
            <a:ext cx="77391" cy="142876"/>
          </a:xfrm>
          <a:prstGeom prst="ellipse">
            <a:avLst/>
          </a:prstGeom>
          <a:solidFill>
            <a:srgbClr val="000000">
              <a:lumMod val="50000"/>
              <a:lumOff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4" name="椭圆 13"/>
          <p:cNvSpPr/>
          <p:nvPr/>
        </p:nvSpPr>
        <p:spPr bwMode="auto">
          <a:xfrm>
            <a:off x="4765104" y="3793559"/>
            <a:ext cx="77391" cy="142876"/>
          </a:xfrm>
          <a:prstGeom prst="ellipse">
            <a:avLst/>
          </a:prstGeom>
          <a:solidFill>
            <a:srgbClr val="000000">
              <a:lumMod val="50000"/>
              <a:lumOff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5" name="椭圆 14"/>
          <p:cNvSpPr/>
          <p:nvPr/>
        </p:nvSpPr>
        <p:spPr bwMode="auto">
          <a:xfrm>
            <a:off x="6537721" y="3798359"/>
            <a:ext cx="77391" cy="142876"/>
          </a:xfrm>
          <a:prstGeom prst="ellipse">
            <a:avLst/>
          </a:prstGeom>
          <a:solidFill>
            <a:srgbClr val="000000">
              <a:lumMod val="50000"/>
              <a:lumOff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 name="AutoShape 7"/>
          <p:cNvSpPr/>
          <p:nvPr/>
        </p:nvSpPr>
        <p:spPr bwMode="auto">
          <a:xfrm rot="5400000">
            <a:off x="3403981" y="2262264"/>
            <a:ext cx="214630" cy="2507615"/>
          </a:xfrm>
          <a:prstGeom prst="leftBrace">
            <a:avLst>
              <a:gd name="adj1" fmla="val 60152"/>
              <a:gd name="adj2" fmla="val 50000"/>
            </a:avLst>
          </a:prstGeom>
          <a:noFill/>
          <a:ln w="9525">
            <a:solidFill>
              <a:srgbClr val="000000"/>
            </a:solidFill>
            <a:round/>
          </a:ln>
        </p:spPr>
        <p:txBody>
          <a:bodyPr vert="horz" wrap="square" lIns="91440" tIns="45720" rIns="91440" bIns="45720" numCol="1" anchor="t" anchorCtr="0" compatLnSpc="1"/>
          <a:lstStyle/>
          <a:p>
            <a:endParaRPr lang="zh-CN" altLang="en-US" sz="1000">
              <a:solidFill>
                <a:srgbClr val="000000"/>
              </a:solidFill>
              <a:latin typeface="微软雅黑" panose="020B0503020204020204" pitchFamily="34" charset="-122"/>
              <a:ea typeface="微软雅黑" panose="020B0503020204020204" pitchFamily="34" charset="-122"/>
            </a:endParaRPr>
          </a:p>
        </p:txBody>
      </p:sp>
      <p:sp>
        <p:nvSpPr>
          <p:cNvPr id="17" name="AutoShape 7"/>
          <p:cNvSpPr/>
          <p:nvPr/>
        </p:nvSpPr>
        <p:spPr bwMode="auto">
          <a:xfrm rot="16200000">
            <a:off x="6313670" y="3005748"/>
            <a:ext cx="233791" cy="3357588"/>
          </a:xfrm>
          <a:prstGeom prst="leftBrace">
            <a:avLst>
              <a:gd name="adj1" fmla="val 60152"/>
              <a:gd name="adj2" fmla="val 53170"/>
            </a:avLst>
          </a:prstGeom>
          <a:noFill/>
          <a:ln w="9525">
            <a:solidFill>
              <a:srgbClr val="000000"/>
            </a:solidFill>
            <a:round/>
          </a:ln>
        </p:spPr>
        <p:txBody>
          <a:bodyPr vert="horz" wrap="square" lIns="91440" tIns="45720" rIns="91440" bIns="45720" numCol="1" anchor="t" anchorCtr="0" compatLnSpc="1"/>
          <a:lstStyle/>
          <a:p>
            <a:endParaRPr lang="zh-CN" altLang="en-US" sz="1000">
              <a:solidFill>
                <a:srgbClr val="000000"/>
              </a:solidFill>
              <a:latin typeface="微软雅黑" panose="020B0503020204020204" pitchFamily="34" charset="-122"/>
              <a:ea typeface="微软雅黑" panose="020B0503020204020204" pitchFamily="34" charset="-122"/>
            </a:endParaRPr>
          </a:p>
        </p:txBody>
      </p:sp>
      <p:sp>
        <p:nvSpPr>
          <p:cNvPr id="18" name="Text Box 14"/>
          <p:cNvSpPr txBox="1">
            <a:spLocks noChangeArrowheads="1"/>
          </p:cNvSpPr>
          <p:nvPr/>
        </p:nvSpPr>
        <p:spPr bwMode="auto">
          <a:xfrm>
            <a:off x="2810867" y="3145540"/>
            <a:ext cx="1390571" cy="266566"/>
          </a:xfrm>
          <a:prstGeom prst="rect">
            <a:avLst/>
          </a:prstGeom>
          <a:noFill/>
          <a:ln w="9525">
            <a:noFill/>
            <a:miter lim="800000"/>
          </a:ln>
        </p:spPr>
        <p:txBody>
          <a:bodyPr vert="horz" wrap="square" lIns="91440" tIns="45720" rIns="91440" bIns="45720" numCol="1" anchor="t" anchorCtr="0" compatLnSpc="1"/>
          <a:lstStyle/>
          <a:p>
            <a:pPr algn="ctr" fontAlgn="base">
              <a:spcBef>
                <a:spcPct val="0"/>
              </a:spcBef>
              <a:spcAft>
                <a:spcPct val="0"/>
              </a:spcAft>
            </a:pPr>
            <a:r>
              <a:rPr lang="zh-CN" altLang="en-US" sz="1000" dirty="0">
                <a:solidFill>
                  <a:srgbClr val="000000"/>
                </a:solidFill>
                <a:latin typeface="微软雅黑" panose="020B0503020204020204" pitchFamily="34" charset="-122"/>
                <a:ea typeface="微软雅黑" panose="020B0503020204020204" pitchFamily="34" charset="-122"/>
              </a:rPr>
              <a:t>股东大会起</a:t>
            </a:r>
            <a:r>
              <a:rPr lang="en-US" altLang="zh-CN" sz="1000" dirty="0">
                <a:solidFill>
                  <a:srgbClr val="000000"/>
                </a:solidFill>
                <a:latin typeface="微软雅黑" panose="020B0503020204020204" pitchFamily="34" charset="-122"/>
                <a:ea typeface="微软雅黑" panose="020B0503020204020204" pitchFamily="34" charset="-122"/>
              </a:rPr>
              <a:t>60</a:t>
            </a:r>
            <a:r>
              <a:rPr lang="zh-CN" altLang="en-US" sz="1000" dirty="0">
                <a:solidFill>
                  <a:srgbClr val="000000"/>
                </a:solidFill>
                <a:latin typeface="微软雅黑" panose="020B0503020204020204" pitchFamily="34" charset="-122"/>
                <a:ea typeface="微软雅黑" panose="020B0503020204020204" pitchFamily="34" charset="-122"/>
              </a:rPr>
              <a:t>日内</a:t>
            </a:r>
          </a:p>
        </p:txBody>
      </p:sp>
      <p:sp>
        <p:nvSpPr>
          <p:cNvPr id="19" name="Text Box 14"/>
          <p:cNvSpPr txBox="1">
            <a:spLocks noChangeArrowheads="1"/>
          </p:cNvSpPr>
          <p:nvPr/>
        </p:nvSpPr>
        <p:spPr bwMode="auto">
          <a:xfrm>
            <a:off x="3619207" y="4082800"/>
            <a:ext cx="1132564" cy="212604"/>
          </a:xfrm>
          <a:prstGeom prst="rect">
            <a:avLst/>
          </a:prstGeom>
          <a:noFill/>
          <a:ln w="9525">
            <a:noFill/>
            <a:miter lim="800000"/>
          </a:ln>
        </p:spPr>
        <p:txBody>
          <a:bodyPr vert="horz" wrap="square" lIns="91440" tIns="45720" rIns="91440" bIns="45720" numCol="1" anchor="t" anchorCtr="0" compatLnSpc="1"/>
          <a:lstStyle/>
          <a:p>
            <a:pPr algn="ctr" fontAlgn="base">
              <a:spcBef>
                <a:spcPct val="0"/>
              </a:spcBef>
              <a:spcAft>
                <a:spcPct val="0"/>
              </a:spcAft>
            </a:pPr>
            <a:r>
              <a:rPr lang="zh-CN" altLang="en-US" sz="1000" dirty="0">
                <a:solidFill>
                  <a:srgbClr val="000000"/>
                </a:solidFill>
                <a:latin typeface="微软雅黑" panose="020B0503020204020204" pitchFamily="34" charset="-122"/>
                <a:ea typeface="微软雅黑" panose="020B0503020204020204" pitchFamily="34" charset="-122"/>
              </a:rPr>
              <a:t>董事会</a:t>
            </a:r>
            <a:endParaRPr lang="en-US" altLang="zh-CN" sz="1000" dirty="0">
              <a:solidFill>
                <a:srgbClr val="000000"/>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000" dirty="0">
                <a:solidFill>
                  <a:srgbClr val="000000"/>
                </a:solidFill>
                <a:latin typeface="微软雅黑" panose="020B0503020204020204" pitchFamily="34" charset="-122"/>
                <a:ea typeface="微软雅黑" panose="020B0503020204020204" pitchFamily="34" charset="-122"/>
              </a:rPr>
              <a:t>（授权日</a:t>
            </a:r>
            <a:r>
              <a:rPr lang="en-US" altLang="zh-CN" sz="1000" dirty="0">
                <a:solidFill>
                  <a:srgbClr val="000000"/>
                </a:solidFill>
                <a:latin typeface="微软雅黑" panose="020B0503020204020204" pitchFamily="34" charset="-122"/>
                <a:ea typeface="微软雅黑" panose="020B0503020204020204" pitchFamily="34" charset="-122"/>
              </a:rPr>
              <a:t>/</a:t>
            </a:r>
            <a:r>
              <a:rPr lang="zh-CN" altLang="en-US" sz="1000" dirty="0">
                <a:solidFill>
                  <a:srgbClr val="000000"/>
                </a:solidFill>
                <a:latin typeface="微软雅黑" panose="020B0503020204020204" pitchFamily="34" charset="-122"/>
                <a:ea typeface="微软雅黑" panose="020B0503020204020204" pitchFamily="34" charset="-122"/>
              </a:rPr>
              <a:t>授予日、确定公司成本）</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
        <p:nvSpPr>
          <p:cNvPr id="20" name="Text Box 14"/>
          <p:cNvSpPr txBox="1">
            <a:spLocks noChangeArrowheads="1"/>
          </p:cNvSpPr>
          <p:nvPr/>
        </p:nvSpPr>
        <p:spPr bwMode="auto">
          <a:xfrm>
            <a:off x="373127" y="4087885"/>
            <a:ext cx="1248139" cy="216024"/>
          </a:xfrm>
          <a:prstGeom prst="rect">
            <a:avLst/>
          </a:prstGeom>
          <a:noFill/>
          <a:ln w="9525">
            <a:noFill/>
            <a:miter lim="800000"/>
          </a:ln>
        </p:spPr>
        <p:txBody>
          <a:bodyPr vert="horz" wrap="square" lIns="91440" tIns="45720" rIns="91440" bIns="45720" numCol="1" anchor="t" anchorCtr="0" compatLnSpc="1"/>
          <a:lstStyle/>
          <a:p>
            <a:pPr algn="ctr" fontAlgn="base">
              <a:spcBef>
                <a:spcPct val="0"/>
              </a:spcBef>
              <a:spcAft>
                <a:spcPct val="0"/>
              </a:spcAft>
            </a:pPr>
            <a:r>
              <a:rPr lang="zh-CN" altLang="en-US" sz="1000" dirty="0">
                <a:solidFill>
                  <a:srgbClr val="000000"/>
                </a:solidFill>
                <a:latin typeface="微软雅黑" panose="020B0503020204020204" pitchFamily="34" charset="-122"/>
                <a:ea typeface="微软雅黑" panose="020B0503020204020204" pitchFamily="34" charset="-122"/>
              </a:rPr>
              <a:t>董事会</a:t>
            </a:r>
            <a:endParaRPr lang="en-US" altLang="zh-CN" sz="1000" dirty="0">
              <a:solidFill>
                <a:srgbClr val="000000"/>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000" dirty="0">
                <a:solidFill>
                  <a:srgbClr val="000000"/>
                </a:solidFill>
                <a:latin typeface="微软雅黑" panose="020B0503020204020204" pitchFamily="34" charset="-122"/>
                <a:ea typeface="微软雅黑" panose="020B0503020204020204" pitchFamily="34" charset="-122"/>
              </a:rPr>
              <a:t>（推出草案</a:t>
            </a:r>
            <a:r>
              <a:rPr lang="zh-CN" altLang="en-US" sz="1000" dirty="0" smtClean="0">
                <a:solidFill>
                  <a:srgbClr val="000000"/>
                </a:solidFill>
                <a:latin typeface="微软雅黑" panose="020B0503020204020204" pitchFamily="34" charset="-122"/>
                <a:ea typeface="微软雅黑" panose="020B0503020204020204" pitchFamily="34" charset="-122"/>
              </a:rPr>
              <a:t>、</a:t>
            </a:r>
            <a:endParaRPr lang="en-US" altLang="zh-CN" sz="1000" dirty="0" smtClean="0">
              <a:solidFill>
                <a:srgbClr val="000000"/>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000" dirty="0" smtClean="0">
                <a:solidFill>
                  <a:srgbClr val="000000"/>
                </a:solidFill>
                <a:latin typeface="微软雅黑" panose="020B0503020204020204" pitchFamily="34" charset="-122"/>
                <a:ea typeface="微软雅黑" panose="020B0503020204020204" pitchFamily="34" charset="-122"/>
              </a:rPr>
              <a:t>确定</a:t>
            </a:r>
            <a:r>
              <a:rPr lang="zh-CN" altLang="en-US" sz="1000" dirty="0">
                <a:solidFill>
                  <a:srgbClr val="000000"/>
                </a:solidFill>
                <a:latin typeface="微软雅黑" panose="020B0503020204020204" pitchFamily="34" charset="-122"/>
                <a:ea typeface="微软雅黑" panose="020B0503020204020204" pitchFamily="34" charset="-122"/>
              </a:rPr>
              <a:t>授予</a:t>
            </a:r>
            <a:r>
              <a:rPr lang="zh-CN" altLang="en-US" sz="1000" dirty="0" smtClean="0">
                <a:solidFill>
                  <a:srgbClr val="000000"/>
                </a:solidFill>
                <a:latin typeface="微软雅黑" panose="020B0503020204020204" pitchFamily="34" charset="-122"/>
                <a:ea typeface="微软雅黑" panose="020B0503020204020204" pitchFamily="34" charset="-122"/>
              </a:rPr>
              <a:t>价格</a:t>
            </a:r>
            <a:r>
              <a:rPr lang="en-US" altLang="zh-CN" sz="1000" dirty="0" smtClean="0">
                <a:solidFill>
                  <a:srgbClr val="000000"/>
                </a:solidFill>
                <a:latin typeface="微软雅黑" panose="020B0503020204020204" pitchFamily="34" charset="-122"/>
                <a:ea typeface="微软雅黑" panose="020B0503020204020204" pitchFamily="34" charset="-122"/>
              </a:rPr>
              <a:t>/</a:t>
            </a:r>
          </a:p>
          <a:p>
            <a:pPr algn="ctr" fontAlgn="base">
              <a:spcBef>
                <a:spcPct val="0"/>
              </a:spcBef>
              <a:spcAft>
                <a:spcPct val="0"/>
              </a:spcAft>
            </a:pPr>
            <a:r>
              <a:rPr lang="zh-CN" altLang="en-US" sz="1000" dirty="0" smtClean="0">
                <a:solidFill>
                  <a:srgbClr val="000000"/>
                </a:solidFill>
                <a:latin typeface="微软雅黑" panose="020B0503020204020204" pitchFamily="34" charset="-122"/>
                <a:ea typeface="微软雅黑" panose="020B0503020204020204" pitchFamily="34" charset="-122"/>
              </a:rPr>
              <a:t>行权价格）</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
        <p:nvSpPr>
          <p:cNvPr id="21" name="Text Box 14"/>
          <p:cNvSpPr txBox="1">
            <a:spLocks noChangeArrowheads="1"/>
          </p:cNvSpPr>
          <p:nvPr/>
        </p:nvSpPr>
        <p:spPr bwMode="auto">
          <a:xfrm>
            <a:off x="6109093" y="4084111"/>
            <a:ext cx="1132564" cy="357190"/>
          </a:xfrm>
          <a:prstGeom prst="rect">
            <a:avLst/>
          </a:prstGeom>
          <a:noFill/>
          <a:ln w="9525">
            <a:noFill/>
            <a:miter lim="800000"/>
          </a:ln>
        </p:spPr>
        <p:txBody>
          <a:bodyPr vert="horz" wrap="square" lIns="91440" tIns="45720" rIns="91440" bIns="45720" numCol="1" anchor="t" anchorCtr="0" compatLnSpc="1"/>
          <a:lstStyle/>
          <a:p>
            <a:pPr algn="ctr" fontAlgn="base">
              <a:spcBef>
                <a:spcPct val="0"/>
              </a:spcBef>
              <a:spcAft>
                <a:spcPct val="0"/>
              </a:spcAft>
            </a:pPr>
            <a:r>
              <a:rPr lang="zh-CN" altLang="en-US" sz="1000" dirty="0">
                <a:solidFill>
                  <a:srgbClr val="000000"/>
                </a:solidFill>
                <a:latin typeface="微软雅黑" panose="020B0503020204020204" pitchFamily="34" charset="-122"/>
                <a:ea typeface="微软雅黑" panose="020B0503020204020204" pitchFamily="34" charset="-122"/>
              </a:rPr>
              <a:t>期权：可行权日</a:t>
            </a:r>
            <a:endParaRPr lang="en-US" altLang="zh-CN" sz="1000" dirty="0">
              <a:solidFill>
                <a:srgbClr val="000000"/>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000" dirty="0">
                <a:solidFill>
                  <a:srgbClr val="000000"/>
                </a:solidFill>
                <a:latin typeface="微软雅黑" panose="020B0503020204020204" pitchFamily="34" charset="-122"/>
                <a:ea typeface="微软雅黑" panose="020B0503020204020204" pitchFamily="34" charset="-122"/>
              </a:rPr>
              <a:t>股票：可出售日</a:t>
            </a:r>
            <a:endParaRPr lang="en-US" altLang="zh-CN" sz="1000" dirty="0">
              <a:solidFill>
                <a:srgbClr val="000000"/>
              </a:solidFill>
              <a:latin typeface="微软雅黑" panose="020B0503020204020204" pitchFamily="34" charset="-122"/>
              <a:ea typeface="微软雅黑" panose="020B0503020204020204" pitchFamily="34" charset="-122"/>
            </a:endParaRPr>
          </a:p>
          <a:p>
            <a:pPr algn="ctr" fontAlgn="base">
              <a:spcBef>
                <a:spcPct val="0"/>
              </a:spcBef>
              <a:spcAft>
                <a:spcPct val="0"/>
              </a:spcAft>
            </a:pPr>
            <a:endParaRPr lang="en-US" altLang="zh-CN" sz="1000" dirty="0">
              <a:solidFill>
                <a:srgbClr val="000000"/>
              </a:solidFill>
              <a:latin typeface="微软雅黑" panose="020B0503020204020204" pitchFamily="34" charset="-122"/>
              <a:ea typeface="微软雅黑" panose="020B0503020204020204" pitchFamily="34" charset="-122"/>
            </a:endParaRPr>
          </a:p>
        </p:txBody>
      </p:sp>
      <p:sp>
        <p:nvSpPr>
          <p:cNvPr id="22" name="椭圆 21"/>
          <p:cNvSpPr/>
          <p:nvPr/>
        </p:nvSpPr>
        <p:spPr bwMode="auto">
          <a:xfrm>
            <a:off x="938061" y="3793559"/>
            <a:ext cx="77391" cy="142876"/>
          </a:xfrm>
          <a:prstGeom prst="ellipse">
            <a:avLst/>
          </a:prstGeom>
          <a:solidFill>
            <a:srgbClr val="000000">
              <a:lumMod val="50000"/>
              <a:lumOff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3" name="AutoShape 7"/>
          <p:cNvSpPr/>
          <p:nvPr/>
        </p:nvSpPr>
        <p:spPr bwMode="auto">
          <a:xfrm rot="5400000">
            <a:off x="1516126" y="2915044"/>
            <a:ext cx="214630" cy="1251585"/>
          </a:xfrm>
          <a:prstGeom prst="leftBrace">
            <a:avLst>
              <a:gd name="adj1" fmla="val 60152"/>
              <a:gd name="adj2" fmla="val 50000"/>
            </a:avLst>
          </a:prstGeom>
          <a:noFill/>
          <a:ln w="9525">
            <a:solidFill>
              <a:srgbClr val="000000"/>
            </a:solidFill>
            <a:round/>
          </a:ln>
        </p:spPr>
        <p:txBody>
          <a:bodyPr vert="horz" wrap="square" lIns="91440" tIns="45720" rIns="91440" bIns="45720" numCol="1" anchor="t" anchorCtr="0" compatLnSpc="1"/>
          <a:lstStyle/>
          <a:p>
            <a:endParaRPr lang="zh-CN" altLang="en-US" sz="1000">
              <a:solidFill>
                <a:srgbClr val="000000"/>
              </a:solidFill>
              <a:latin typeface="微软雅黑" panose="020B0503020204020204" pitchFamily="34" charset="-122"/>
              <a:ea typeface="微软雅黑" panose="020B0503020204020204" pitchFamily="34" charset="-122"/>
            </a:endParaRPr>
          </a:p>
        </p:txBody>
      </p:sp>
      <p:sp>
        <p:nvSpPr>
          <p:cNvPr id="24" name="Text Box 14"/>
          <p:cNvSpPr txBox="1">
            <a:spLocks noChangeArrowheads="1"/>
          </p:cNvSpPr>
          <p:nvPr/>
        </p:nvSpPr>
        <p:spPr bwMode="auto">
          <a:xfrm>
            <a:off x="1082399" y="3145862"/>
            <a:ext cx="1083476" cy="285752"/>
          </a:xfrm>
          <a:prstGeom prst="rect">
            <a:avLst/>
          </a:prstGeom>
          <a:noFill/>
          <a:ln w="9525">
            <a:noFill/>
            <a:miter lim="800000"/>
          </a:ln>
        </p:spPr>
        <p:txBody>
          <a:bodyPr vert="horz" wrap="square" lIns="91440" tIns="45720" rIns="91440" bIns="45720" numCol="1" anchor="t" anchorCtr="0" compatLnSpc="1"/>
          <a:lstStyle/>
          <a:p>
            <a:pPr algn="ctr" fontAlgn="base">
              <a:spcBef>
                <a:spcPct val="0"/>
              </a:spcBef>
              <a:spcAft>
                <a:spcPct val="0"/>
              </a:spcAft>
            </a:pPr>
            <a:r>
              <a:rPr lang="en-US" altLang="zh-CN" sz="1000" dirty="0">
                <a:solidFill>
                  <a:srgbClr val="000000"/>
                </a:solidFill>
                <a:latin typeface="微软雅黑" panose="020B0503020204020204" pitchFamily="34" charset="-122"/>
                <a:ea typeface="微软雅黑" panose="020B0503020204020204" pitchFamily="34" charset="-122"/>
              </a:rPr>
              <a:t>15</a:t>
            </a:r>
            <a:r>
              <a:rPr lang="zh-CN" altLang="en-US" sz="1000" dirty="0">
                <a:solidFill>
                  <a:srgbClr val="000000"/>
                </a:solidFill>
                <a:latin typeface="微软雅黑" panose="020B0503020204020204" pitchFamily="34" charset="-122"/>
                <a:ea typeface="微软雅黑" panose="020B0503020204020204" pitchFamily="34" charset="-122"/>
              </a:rPr>
              <a:t>天</a:t>
            </a:r>
            <a:r>
              <a:rPr lang="en-US" altLang="zh-CN" sz="1000" dirty="0">
                <a:solidFill>
                  <a:srgbClr val="000000"/>
                </a:solidFill>
                <a:latin typeface="微软雅黑" panose="020B0503020204020204" pitchFamily="34" charset="-122"/>
                <a:ea typeface="微软雅黑" panose="020B0503020204020204" pitchFamily="34" charset="-122"/>
              </a:rPr>
              <a:t>/20</a:t>
            </a:r>
            <a:r>
              <a:rPr lang="zh-CN" altLang="en-US" sz="1000" dirty="0">
                <a:solidFill>
                  <a:srgbClr val="000000"/>
                </a:solidFill>
                <a:latin typeface="微软雅黑" panose="020B0503020204020204" pitchFamily="34" charset="-122"/>
                <a:ea typeface="微软雅黑" panose="020B0503020204020204" pitchFamily="34" charset="-122"/>
              </a:rPr>
              <a:t>天通知</a:t>
            </a:r>
          </a:p>
        </p:txBody>
      </p:sp>
      <p:sp>
        <p:nvSpPr>
          <p:cNvPr id="25" name="TextBox 27"/>
          <p:cNvSpPr txBox="1"/>
          <p:nvPr/>
        </p:nvSpPr>
        <p:spPr>
          <a:xfrm>
            <a:off x="3075337" y="3640160"/>
            <a:ext cx="838414" cy="246221"/>
          </a:xfrm>
          <a:prstGeom prst="rect">
            <a:avLst/>
          </a:prstGeom>
          <a:solidFill>
            <a:srgbClr val="CC0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授予</a:t>
            </a:r>
            <a:r>
              <a:rPr kumimoji="0" lang="en-US"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登记</a:t>
            </a:r>
          </a:p>
        </p:txBody>
      </p:sp>
      <p:sp>
        <p:nvSpPr>
          <p:cNvPr id="26" name="Text Box 14"/>
          <p:cNvSpPr txBox="1">
            <a:spLocks noChangeArrowheads="1"/>
          </p:cNvSpPr>
          <p:nvPr/>
        </p:nvSpPr>
        <p:spPr bwMode="auto">
          <a:xfrm>
            <a:off x="5251837" y="3155417"/>
            <a:ext cx="2326023" cy="571504"/>
          </a:xfrm>
          <a:prstGeom prst="rect">
            <a:avLst/>
          </a:prstGeom>
          <a:noFill/>
          <a:ln w="9525">
            <a:noFill/>
            <a:miter lim="800000"/>
          </a:ln>
        </p:spPr>
        <p:txBody>
          <a:bodyPr vert="horz" wrap="square" lIns="91440" tIns="45720" rIns="91440" bIns="45720" numCol="1" anchor="t" anchorCtr="0" compatLnSpc="1"/>
          <a:lstStyle/>
          <a:p>
            <a:pPr algn="ctr" fontAlgn="base">
              <a:spcBef>
                <a:spcPct val="0"/>
              </a:spcBef>
              <a:spcAft>
                <a:spcPct val="0"/>
              </a:spcAft>
            </a:pPr>
            <a:r>
              <a:rPr lang="zh-CN" altLang="en-US" sz="1000" dirty="0">
                <a:solidFill>
                  <a:srgbClr val="000000"/>
                </a:solidFill>
                <a:latin typeface="微软雅黑" panose="020B0503020204020204" pitchFamily="34" charset="-122"/>
                <a:ea typeface="微软雅黑" panose="020B0503020204020204" pitchFamily="34" charset="-122"/>
              </a:rPr>
              <a:t>股票期权：等待期（不得少于</a:t>
            </a:r>
            <a:r>
              <a:rPr lang="en-US" altLang="zh-CN" sz="1000" dirty="0">
                <a:solidFill>
                  <a:srgbClr val="000000"/>
                </a:solidFill>
                <a:latin typeface="微软雅黑" panose="020B0503020204020204" pitchFamily="34" charset="-122"/>
                <a:ea typeface="微软雅黑" panose="020B0503020204020204" pitchFamily="34" charset="-122"/>
              </a:rPr>
              <a:t>1</a:t>
            </a:r>
            <a:r>
              <a:rPr lang="zh-CN" altLang="en-US" sz="1000" dirty="0">
                <a:solidFill>
                  <a:srgbClr val="000000"/>
                </a:solidFill>
                <a:latin typeface="微软雅黑" panose="020B0503020204020204" pitchFamily="34" charset="-122"/>
                <a:ea typeface="微软雅黑" panose="020B0503020204020204" pitchFamily="34" charset="-122"/>
              </a:rPr>
              <a:t>年）</a:t>
            </a:r>
            <a:endParaRPr lang="en-US" altLang="zh-CN" sz="1000" dirty="0">
              <a:solidFill>
                <a:srgbClr val="000000"/>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000" dirty="0">
                <a:solidFill>
                  <a:srgbClr val="000000"/>
                </a:solidFill>
                <a:latin typeface="微软雅黑" panose="020B0503020204020204" pitchFamily="34" charset="-122"/>
                <a:ea typeface="微软雅黑" panose="020B0503020204020204" pitchFamily="34" charset="-122"/>
              </a:rPr>
              <a:t>限制性股票：锁定期（不得少于</a:t>
            </a:r>
            <a:r>
              <a:rPr lang="en-US" altLang="zh-CN" sz="1000" dirty="0">
                <a:solidFill>
                  <a:srgbClr val="000000"/>
                </a:solidFill>
                <a:latin typeface="微软雅黑" panose="020B0503020204020204" pitchFamily="34" charset="-122"/>
                <a:ea typeface="微软雅黑" panose="020B0503020204020204" pitchFamily="34" charset="-122"/>
              </a:rPr>
              <a:t>1</a:t>
            </a:r>
            <a:r>
              <a:rPr lang="zh-CN" altLang="en-US" sz="1000" dirty="0">
                <a:solidFill>
                  <a:srgbClr val="000000"/>
                </a:solidFill>
                <a:latin typeface="微软雅黑" panose="020B0503020204020204" pitchFamily="34" charset="-122"/>
                <a:ea typeface="微软雅黑" panose="020B0503020204020204" pitchFamily="34" charset="-122"/>
              </a:rPr>
              <a:t>年）</a:t>
            </a:r>
          </a:p>
        </p:txBody>
      </p:sp>
      <p:sp>
        <p:nvSpPr>
          <p:cNvPr id="27" name="Text Box 14"/>
          <p:cNvSpPr txBox="1">
            <a:spLocks noChangeArrowheads="1"/>
          </p:cNvSpPr>
          <p:nvPr/>
        </p:nvSpPr>
        <p:spPr bwMode="auto">
          <a:xfrm>
            <a:off x="1733645" y="4081718"/>
            <a:ext cx="1132564" cy="212604"/>
          </a:xfrm>
          <a:prstGeom prst="rect">
            <a:avLst/>
          </a:prstGeom>
          <a:noFill/>
          <a:ln w="9525">
            <a:noFill/>
            <a:miter lim="800000"/>
          </a:ln>
        </p:spPr>
        <p:txBody>
          <a:bodyPr vert="horz" wrap="square" lIns="91440" tIns="45720" rIns="91440" bIns="45720" numCol="1" anchor="t" anchorCtr="0" compatLnSpc="1"/>
          <a:lstStyle/>
          <a:p>
            <a:pPr algn="ctr" fontAlgn="base">
              <a:spcBef>
                <a:spcPct val="0"/>
              </a:spcBef>
              <a:spcAft>
                <a:spcPct val="0"/>
              </a:spcAft>
            </a:pPr>
            <a:r>
              <a:rPr lang="zh-CN" altLang="en-US" sz="1000" dirty="0">
                <a:solidFill>
                  <a:srgbClr val="000000"/>
                </a:solidFill>
                <a:latin typeface="微软雅黑" panose="020B0503020204020204" pitchFamily="34" charset="-122"/>
                <a:ea typeface="微软雅黑" panose="020B0503020204020204" pitchFamily="34" charset="-122"/>
              </a:rPr>
              <a:t>股东大会</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
        <p:nvSpPr>
          <p:cNvPr id="28" name="椭圆 27"/>
          <p:cNvSpPr/>
          <p:nvPr/>
        </p:nvSpPr>
        <p:spPr bwMode="auto">
          <a:xfrm>
            <a:off x="8037919" y="3798359"/>
            <a:ext cx="77391" cy="142876"/>
          </a:xfrm>
          <a:prstGeom prst="ellipse">
            <a:avLst/>
          </a:prstGeom>
          <a:solidFill>
            <a:srgbClr val="000000">
              <a:lumMod val="50000"/>
              <a:lumOff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9" name="Text Box 14"/>
          <p:cNvSpPr txBox="1">
            <a:spLocks noChangeArrowheads="1"/>
          </p:cNvSpPr>
          <p:nvPr/>
        </p:nvSpPr>
        <p:spPr bwMode="auto">
          <a:xfrm>
            <a:off x="5966217" y="4853399"/>
            <a:ext cx="1643074" cy="285752"/>
          </a:xfrm>
          <a:prstGeom prst="rect">
            <a:avLst/>
          </a:prstGeom>
          <a:noFill/>
          <a:ln w="9525">
            <a:noFill/>
            <a:miter lim="800000"/>
          </a:ln>
        </p:spPr>
        <p:txBody>
          <a:bodyPr vert="horz" wrap="square" lIns="91440" tIns="45720" rIns="91440" bIns="45720" numCol="1" anchor="t" anchorCtr="0" compatLnSpc="1"/>
          <a:lstStyle/>
          <a:p>
            <a:pPr algn="ctr" fontAlgn="base">
              <a:spcBef>
                <a:spcPct val="0"/>
              </a:spcBef>
              <a:spcAft>
                <a:spcPct val="0"/>
              </a:spcAft>
            </a:pPr>
            <a:r>
              <a:rPr lang="zh-CN" altLang="en-US" sz="1000" dirty="0">
                <a:solidFill>
                  <a:srgbClr val="000000"/>
                </a:solidFill>
                <a:latin typeface="微软雅黑" panose="020B0503020204020204" pitchFamily="34" charset="-122"/>
                <a:ea typeface="微软雅黑" panose="020B0503020204020204" pitchFamily="34" charset="-122"/>
              </a:rPr>
              <a:t>有效期不得超过</a:t>
            </a:r>
            <a:r>
              <a:rPr lang="en-US" altLang="zh-CN" sz="1000" dirty="0">
                <a:solidFill>
                  <a:srgbClr val="000000"/>
                </a:solidFill>
                <a:latin typeface="微软雅黑" panose="020B0503020204020204" pitchFamily="34" charset="-122"/>
                <a:ea typeface="微软雅黑" panose="020B0503020204020204" pitchFamily="34" charset="-122"/>
              </a:rPr>
              <a:t>10</a:t>
            </a:r>
            <a:r>
              <a:rPr lang="zh-CN" altLang="en-US" sz="1000" dirty="0">
                <a:solidFill>
                  <a:srgbClr val="000000"/>
                </a:solidFill>
                <a:latin typeface="微软雅黑" panose="020B0503020204020204" pitchFamily="34" charset="-122"/>
                <a:ea typeface="微软雅黑" panose="020B0503020204020204" pitchFamily="34" charset="-122"/>
              </a:rPr>
              <a:t>年</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
        <p:nvSpPr>
          <p:cNvPr id="30" name="Text Box 14"/>
          <p:cNvSpPr txBox="1">
            <a:spLocks noChangeArrowheads="1"/>
          </p:cNvSpPr>
          <p:nvPr/>
        </p:nvSpPr>
        <p:spPr bwMode="auto">
          <a:xfrm>
            <a:off x="7680729" y="4155549"/>
            <a:ext cx="857256" cy="285752"/>
          </a:xfrm>
          <a:prstGeom prst="rect">
            <a:avLst/>
          </a:prstGeom>
          <a:noFill/>
          <a:ln w="9525">
            <a:noFill/>
            <a:miter lim="800000"/>
          </a:ln>
        </p:spPr>
        <p:txBody>
          <a:bodyPr vert="horz" wrap="square" lIns="91440" tIns="45720" rIns="91440" bIns="45720" numCol="1" anchor="t" anchorCtr="0" compatLnSpc="1"/>
          <a:lstStyle/>
          <a:p>
            <a:pPr algn="ctr" fontAlgn="base">
              <a:spcBef>
                <a:spcPct val="0"/>
              </a:spcBef>
              <a:spcAft>
                <a:spcPct val="0"/>
              </a:spcAft>
            </a:pPr>
            <a:r>
              <a:rPr lang="zh-CN" altLang="en-US" sz="1000" dirty="0">
                <a:solidFill>
                  <a:srgbClr val="000000"/>
                </a:solidFill>
                <a:latin typeface="微软雅黑" panose="020B0503020204020204" pitchFamily="34" charset="-122"/>
                <a:ea typeface="微软雅黑" panose="020B0503020204020204" pitchFamily="34" charset="-122"/>
              </a:rPr>
              <a:t>到期日</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
        <p:nvSpPr>
          <p:cNvPr id="31" name="椭圆 30"/>
          <p:cNvSpPr/>
          <p:nvPr/>
        </p:nvSpPr>
        <p:spPr bwMode="auto">
          <a:xfrm>
            <a:off x="4082602" y="3794581"/>
            <a:ext cx="77391" cy="142876"/>
          </a:xfrm>
          <a:prstGeom prst="ellipse">
            <a:avLst/>
          </a:prstGeom>
          <a:solidFill>
            <a:srgbClr val="000000">
              <a:lumMod val="50000"/>
              <a:lumOff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2" name="Text Box 14"/>
          <p:cNvSpPr txBox="1">
            <a:spLocks noChangeArrowheads="1"/>
          </p:cNvSpPr>
          <p:nvPr/>
        </p:nvSpPr>
        <p:spPr bwMode="auto">
          <a:xfrm>
            <a:off x="4297868" y="4084040"/>
            <a:ext cx="1132564" cy="212604"/>
          </a:xfrm>
          <a:prstGeom prst="rect">
            <a:avLst/>
          </a:prstGeom>
          <a:noFill/>
          <a:ln w="9525">
            <a:noFill/>
            <a:miter lim="800000"/>
          </a:ln>
        </p:spPr>
        <p:txBody>
          <a:bodyPr vert="horz" wrap="square" lIns="91440" tIns="45720" rIns="91440" bIns="45720" numCol="1" anchor="t" anchorCtr="0" compatLnSpc="1"/>
          <a:lstStyle/>
          <a:p>
            <a:pPr algn="ctr" fontAlgn="base">
              <a:spcBef>
                <a:spcPct val="0"/>
              </a:spcBef>
              <a:spcAft>
                <a:spcPct val="0"/>
              </a:spcAft>
            </a:pPr>
            <a:r>
              <a:rPr lang="zh-CN" altLang="en-US" sz="1000" dirty="0">
                <a:solidFill>
                  <a:srgbClr val="000000"/>
                </a:solidFill>
                <a:latin typeface="微软雅黑" panose="020B0503020204020204" pitchFamily="34" charset="-122"/>
                <a:ea typeface="微软雅黑" panose="020B0503020204020204" pitchFamily="34" charset="-122"/>
              </a:rPr>
              <a:t>登记完成</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a:spLocks noChangeArrowheads="1"/>
          </p:cNvSpPr>
          <p:nvPr/>
        </p:nvSpPr>
        <p:spPr bwMode="auto">
          <a:xfrm>
            <a:off x="1992936" y="3399809"/>
            <a:ext cx="5032193" cy="755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888" tIns="31444" rIns="62888" bIns="31444">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spcBef>
                <a:spcPct val="0"/>
              </a:spcBef>
              <a:buFont typeface="Arial" panose="020B0604020202020204" pitchFamily="34" charset="0"/>
              <a:buNone/>
            </a:pPr>
            <a:r>
              <a:rPr lang="zh-CN" altLang="en-US" sz="4500" dirty="0">
                <a:solidFill>
                  <a:schemeClr val="bg2">
                    <a:lumMod val="25000"/>
                  </a:schemeClr>
                </a:solidFill>
                <a:latin typeface="隶书" panose="02010509060101010101" pitchFamily="49" charset="-122"/>
                <a:ea typeface="隶书" panose="02010509060101010101" pitchFamily="49" charset="-122"/>
                <a:sym typeface="隶书" panose="02010509060101010101" pitchFamily="49" charset="-122"/>
              </a:rPr>
              <a:t>言而有</a:t>
            </a:r>
            <a:r>
              <a:rPr lang="zh-CN" altLang="en-US" sz="4500" dirty="0">
                <a:solidFill>
                  <a:srgbClr val="C00000"/>
                </a:solidFill>
                <a:latin typeface="隶书" panose="02010509060101010101" pitchFamily="49" charset="-122"/>
                <a:ea typeface="隶书" panose="02010509060101010101" pitchFamily="49" charset="-122"/>
                <a:sym typeface="隶书" panose="02010509060101010101" pitchFamily="49" charset="-122"/>
              </a:rPr>
              <a:t>信</a:t>
            </a:r>
            <a:r>
              <a:rPr lang="en-US" altLang="zh-CN" sz="4500" dirty="0">
                <a:solidFill>
                  <a:srgbClr val="FF0000"/>
                </a:solidFill>
                <a:latin typeface="隶书" panose="02010509060101010101" pitchFamily="49" charset="-122"/>
                <a:ea typeface="隶书" panose="02010509060101010101" pitchFamily="49" charset="-122"/>
                <a:sym typeface="隶书" panose="02010509060101010101" pitchFamily="49" charset="-122"/>
              </a:rPr>
              <a:t> </a:t>
            </a:r>
            <a:r>
              <a:rPr lang="zh-CN" altLang="en-US" sz="4500" dirty="0">
                <a:solidFill>
                  <a:schemeClr val="bg2">
                    <a:lumMod val="25000"/>
                  </a:schemeClr>
                </a:solidFill>
                <a:latin typeface="隶书" panose="02010509060101010101" pitchFamily="49" charset="-122"/>
                <a:ea typeface="隶书" panose="02010509060101010101" pitchFamily="49" charset="-122"/>
                <a:sym typeface="隶书" panose="02010509060101010101" pitchFamily="49" charset="-122"/>
              </a:rPr>
              <a:t>开诚布</a:t>
            </a:r>
            <a:r>
              <a:rPr lang="zh-CN" altLang="en-US" sz="4500" dirty="0">
                <a:solidFill>
                  <a:srgbClr val="C00000"/>
                </a:solidFill>
                <a:latin typeface="隶书" panose="02010509060101010101" pitchFamily="49" charset="-122"/>
                <a:ea typeface="隶书" panose="02010509060101010101" pitchFamily="49" charset="-122"/>
                <a:sym typeface="隶书" panose="02010509060101010101" pitchFamily="49" charset="-122"/>
              </a:rPr>
              <a:t>公</a:t>
            </a:r>
            <a:endParaRPr lang="zh-CN" altLang="en-US" sz="4500" dirty="0">
              <a:solidFill>
                <a:srgbClr val="C00000"/>
              </a:solidFill>
              <a:latin typeface="Arial" panose="020B0604020202020204" pitchFamily="34" charset="0"/>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75820" y="783483"/>
            <a:ext cx="2164221" cy="216422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2"/>
          <p:cNvSpPr txBox="1"/>
          <p:nvPr/>
        </p:nvSpPr>
        <p:spPr bwMode="auto">
          <a:xfrm>
            <a:off x="793446" y="185186"/>
            <a:ext cx="8001000" cy="460375"/>
          </a:xfrm>
          <a:prstGeom prst="rect">
            <a:avLst/>
          </a:prstGeom>
          <a:noFill/>
          <a:ln w="9525">
            <a:noFill/>
            <a:miter lim="800000"/>
          </a:ln>
        </p:spPr>
        <p:txBody>
          <a:bodyPr vert="horz" wrap="square" lIns="91440" tIns="45720" rIns="91440" bIns="45720" numCol="1" anchor="b" anchorCtr="0" compatLnSpc="1"/>
          <a:lstStyle>
            <a:lvl1pPr algn="l" rtl="0" eaLnBrk="0" fontAlgn="base" hangingPunct="0">
              <a:spcBef>
                <a:spcPct val="0"/>
              </a:spcBef>
              <a:spcAft>
                <a:spcPct val="0"/>
              </a:spcAft>
              <a:defRPr sz="2000">
                <a:solidFill>
                  <a:schemeClr val="bg1"/>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楷体_GB2312" pitchFamily="49" charset="-122"/>
              </a:defRPr>
            </a:lvl6pPr>
            <a:lvl7pPr marL="914400" algn="l" rtl="0" fontAlgn="base">
              <a:spcBef>
                <a:spcPct val="0"/>
              </a:spcBef>
              <a:spcAft>
                <a:spcPct val="0"/>
              </a:spcAft>
              <a:defRPr sz="2400">
                <a:solidFill>
                  <a:schemeClr val="tx2"/>
                </a:solidFill>
                <a:latin typeface="Arial" panose="020B0604020202020204" pitchFamily="34" charset="0"/>
                <a:ea typeface="楷体_GB2312" pitchFamily="49" charset="-122"/>
              </a:defRPr>
            </a:lvl7pPr>
            <a:lvl8pPr marL="1371600" algn="l" rtl="0" fontAlgn="base">
              <a:spcBef>
                <a:spcPct val="0"/>
              </a:spcBef>
              <a:spcAft>
                <a:spcPct val="0"/>
              </a:spcAft>
              <a:defRPr sz="2400">
                <a:solidFill>
                  <a:schemeClr val="tx2"/>
                </a:solidFill>
                <a:latin typeface="Arial" panose="020B0604020202020204" pitchFamily="34" charset="0"/>
                <a:ea typeface="楷体_GB2312" pitchFamily="49" charset="-122"/>
              </a:defRPr>
            </a:lvl8pPr>
            <a:lvl9pPr marL="1828800" algn="l" rtl="0" fontAlgn="base">
              <a:spcBef>
                <a:spcPct val="0"/>
              </a:spcBef>
              <a:spcAft>
                <a:spcPct val="0"/>
              </a:spcAft>
              <a:defRPr sz="2400">
                <a:solidFill>
                  <a:schemeClr val="tx2"/>
                </a:solidFill>
                <a:latin typeface="Arial" panose="020B0604020202020204" pitchFamily="34" charset="0"/>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rgbClr val="A32122"/>
                </a:solidFill>
                <a:effectLst/>
                <a:uLnTx/>
                <a:uFillTx/>
                <a:latin typeface="微软雅黑" panose="020B0503020204020204" pitchFamily="34" charset="-122"/>
                <a:ea typeface="微软雅黑" panose="020B0503020204020204" pitchFamily="34" charset="-122"/>
                <a:cs typeface="+mj-cs"/>
              </a:rPr>
              <a:t>股权激励的目的与原则</a:t>
            </a:r>
            <a:endParaRPr kumimoji="0" lang="en-US" altLang="zh-CN" sz="2000" b="1" i="0" u="none" strike="noStrike" kern="0" cap="none" spc="0" normalizeH="0" baseline="0" noProof="0" dirty="0">
              <a:ln>
                <a:noFill/>
              </a:ln>
              <a:solidFill>
                <a:srgbClr val="A32122"/>
              </a:solidFill>
              <a:effectLst/>
              <a:uLnTx/>
              <a:uFillTx/>
              <a:latin typeface="微软雅黑" panose="020B0503020204020204" pitchFamily="34" charset="-122"/>
              <a:ea typeface="微软雅黑" panose="020B0503020204020204" pitchFamily="34" charset="-122"/>
              <a:cs typeface="+mj-cs"/>
            </a:endParaRPr>
          </a:p>
        </p:txBody>
      </p:sp>
      <p:sp>
        <p:nvSpPr>
          <p:cNvPr id="31" name="Rectangle 21"/>
          <p:cNvSpPr txBox="1">
            <a:spLocks noChangeArrowheads="1"/>
          </p:cNvSpPr>
          <p:nvPr/>
        </p:nvSpPr>
        <p:spPr bwMode="auto">
          <a:xfrm>
            <a:off x="1547580" y="913230"/>
            <a:ext cx="6984860" cy="1860189"/>
          </a:xfrm>
          <a:prstGeom prst="rect">
            <a:avLst/>
          </a:prstGeom>
          <a:ln>
            <a:solidFill>
              <a:srgbClr val="7E7E7E"/>
            </a:solidFill>
          </a:ln>
        </p:spPr>
        <p:style>
          <a:lnRef idx="2">
            <a:schemeClr val="accent1"/>
          </a:lnRef>
          <a:fillRef idx="1">
            <a:schemeClr val="lt1"/>
          </a:fillRef>
          <a:effectRef idx="0">
            <a:schemeClr val="accent1"/>
          </a:effectRef>
          <a:fontRef idx="minor">
            <a:schemeClr val="dk1"/>
          </a:fontRef>
        </p:style>
        <p:txBody>
          <a:bodyPr vert="horz" wrap="square" lIns="108000" tIns="34290" rIns="108000" bIns="34290" numCol="1" anchor="t" anchorCtr="0" compatLnSpc="1">
            <a:spAutoFit/>
          </a:bodyPr>
          <a:lstStyle/>
          <a:p>
            <a:pPr marL="273050" indent="-273050">
              <a:lnSpc>
                <a:spcPct val="200000"/>
              </a:lnSpc>
              <a:buClr>
                <a:srgbClr val="C00000"/>
              </a:buClr>
              <a:buSzPct val="75000"/>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建立和完善劳动者与所有者的利益共享机制，实现公司、股东和员工利益的一致性，促进各方共同关注公司的长远发展，从而为股东带来更高效、更持久的回报。</a:t>
            </a:r>
            <a:endParaRPr lang="en-US" altLang="zh-CN" sz="1200" dirty="0">
              <a:latin typeface="微软雅黑" panose="020B0503020204020204" pitchFamily="34" charset="-122"/>
              <a:ea typeface="微软雅黑" panose="020B0503020204020204" pitchFamily="34" charset="-122"/>
            </a:endParaRPr>
          </a:p>
          <a:p>
            <a:pPr marL="273050" indent="-273050">
              <a:lnSpc>
                <a:spcPct val="200000"/>
              </a:lnSpc>
              <a:buClr>
                <a:srgbClr val="C00000"/>
              </a:buClr>
              <a:buSzPct val="75000"/>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进一步完善公司治理结构，健全公司长期、有效的激励约束机制，确保公司长期、稳定发展。</a:t>
            </a:r>
            <a:endParaRPr lang="en-US" altLang="zh-CN" sz="1200" dirty="0">
              <a:latin typeface="微软雅黑" panose="020B0503020204020204" pitchFamily="34" charset="-122"/>
              <a:ea typeface="微软雅黑" panose="020B0503020204020204" pitchFamily="34" charset="-122"/>
            </a:endParaRPr>
          </a:p>
          <a:p>
            <a:pPr marL="273050" indent="-273050">
              <a:lnSpc>
                <a:spcPct val="200000"/>
              </a:lnSpc>
              <a:buClr>
                <a:srgbClr val="C00000"/>
              </a:buClr>
              <a:buSzPct val="75000"/>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有效调动管理者和员工的积极性，吸引和保留优秀管理人才和业务骨干，提高公司员工的凝聚力和公司竞争力。</a:t>
            </a:r>
            <a:endParaRPr lang="en-US" altLang="zh-CN" sz="1200" dirty="0">
              <a:latin typeface="微软雅黑" panose="020B0503020204020204" pitchFamily="34" charset="-122"/>
              <a:ea typeface="微软雅黑" panose="020B0503020204020204" pitchFamily="34" charset="-122"/>
            </a:endParaRPr>
          </a:p>
        </p:txBody>
      </p:sp>
      <p:sp>
        <p:nvSpPr>
          <p:cNvPr id="32" name="Rectangle 7"/>
          <p:cNvSpPr>
            <a:spLocks noChangeArrowheads="1"/>
          </p:cNvSpPr>
          <p:nvPr/>
        </p:nvSpPr>
        <p:spPr bwMode="auto">
          <a:xfrm>
            <a:off x="899490" y="918705"/>
            <a:ext cx="403280" cy="786635"/>
          </a:xfrm>
          <a:prstGeom prst="rect">
            <a:avLst/>
          </a:prstGeom>
          <a:solidFill>
            <a:srgbClr val="C00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rtlCol="0" anchor="ctr" anchorCtr="0" compatLnSpc="1"/>
          <a:lstStyle/>
          <a:p>
            <a:pPr algn="ctr"/>
            <a:r>
              <a:rPr lang="zh-CN" altLang="en-US" sz="1400" b="1" dirty="0">
                <a:solidFill>
                  <a:schemeClr val="bg1"/>
                </a:solidFill>
                <a:latin typeface="微软雅黑" panose="020B0503020204020204" pitchFamily="34" charset="-122"/>
                <a:ea typeface="微软雅黑" panose="020B0503020204020204" pitchFamily="34" charset="-122"/>
              </a:rPr>
              <a:t>目的</a:t>
            </a:r>
            <a:endParaRPr lang="en-US" altLang="ko-KR" sz="1400" b="1" dirty="0">
              <a:solidFill>
                <a:schemeClr val="bg1"/>
              </a:solidFill>
              <a:latin typeface="微软雅黑" panose="020B0503020204020204" pitchFamily="34" charset="-122"/>
              <a:ea typeface="微软雅黑" panose="020B0503020204020204" pitchFamily="34" charset="-122"/>
            </a:endParaRPr>
          </a:p>
        </p:txBody>
      </p:sp>
      <p:sp>
        <p:nvSpPr>
          <p:cNvPr id="33" name="Rectangle 7"/>
          <p:cNvSpPr>
            <a:spLocks noChangeArrowheads="1"/>
          </p:cNvSpPr>
          <p:nvPr/>
        </p:nvSpPr>
        <p:spPr bwMode="auto">
          <a:xfrm>
            <a:off x="899490" y="3168332"/>
            <a:ext cx="403280" cy="827566"/>
          </a:xfrm>
          <a:prstGeom prst="rect">
            <a:avLst/>
          </a:prstGeom>
          <a:solidFill>
            <a:srgbClr val="C00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3">
            <a:schemeClr val="lt1"/>
          </a:lnRef>
          <a:fillRef idx="1">
            <a:schemeClr val="accent5"/>
          </a:fillRef>
          <a:effectRef idx="1">
            <a:schemeClr val="accent5"/>
          </a:effectRef>
          <a:fontRef idx="minor">
            <a:schemeClr val="lt1"/>
          </a:fontRef>
        </p:style>
        <p:txBody>
          <a:bodyPr vert="horz" wrap="square" lIns="84406" tIns="42203" rIns="84406" bIns="42203" numCol="1" rtlCol="0" anchor="ctr" anchorCtr="0" compatLnSpc="1"/>
          <a:lstStyle/>
          <a:p>
            <a:pPr algn="ctr"/>
            <a:r>
              <a:rPr lang="zh-CN" altLang="en-US" sz="1400" b="1" dirty="0">
                <a:solidFill>
                  <a:schemeClr val="bg1"/>
                </a:solidFill>
                <a:latin typeface="微软雅黑" panose="020B0503020204020204" pitchFamily="34" charset="-122"/>
                <a:ea typeface="微软雅黑" panose="020B0503020204020204" pitchFamily="34" charset="-122"/>
              </a:rPr>
              <a:t>原则</a:t>
            </a:r>
            <a:endParaRPr lang="en-US" altLang="ko-KR" sz="1400" b="1" dirty="0">
              <a:solidFill>
                <a:schemeClr val="bg1"/>
              </a:solidFill>
              <a:latin typeface="微软雅黑" panose="020B0503020204020204" pitchFamily="34" charset="-122"/>
              <a:ea typeface="微软雅黑" panose="020B0503020204020204" pitchFamily="34" charset="-122"/>
            </a:endParaRPr>
          </a:p>
        </p:txBody>
      </p:sp>
      <p:sp>
        <p:nvSpPr>
          <p:cNvPr id="34" name="Rectangle 21"/>
          <p:cNvSpPr txBox="1">
            <a:spLocks noChangeArrowheads="1"/>
          </p:cNvSpPr>
          <p:nvPr/>
        </p:nvSpPr>
        <p:spPr bwMode="auto">
          <a:xfrm>
            <a:off x="1547580" y="3168332"/>
            <a:ext cx="6984860" cy="2229521"/>
          </a:xfrm>
          <a:prstGeom prst="rect">
            <a:avLst/>
          </a:prstGeom>
          <a:ln>
            <a:solidFill>
              <a:srgbClr val="7E7E7E"/>
            </a:solidFill>
          </a:ln>
        </p:spPr>
        <p:style>
          <a:lnRef idx="2">
            <a:schemeClr val="accent1"/>
          </a:lnRef>
          <a:fillRef idx="1">
            <a:schemeClr val="lt1"/>
          </a:fillRef>
          <a:effectRef idx="0">
            <a:schemeClr val="accent1"/>
          </a:effectRef>
          <a:fontRef idx="minor">
            <a:schemeClr val="dk1"/>
          </a:fontRef>
        </p:style>
        <p:txBody>
          <a:bodyPr vert="horz" wrap="square" lIns="108000" tIns="34290" rIns="108000" bIns="34290" numCol="1" anchor="t" anchorCtr="0" compatLnSpc="1">
            <a:spAutoFit/>
          </a:bodyPr>
          <a:lstStyle/>
          <a:p>
            <a:pPr marL="273050" indent="-273050">
              <a:lnSpc>
                <a:spcPct val="200000"/>
              </a:lnSpc>
              <a:buClr>
                <a:srgbClr val="C00000"/>
              </a:buClr>
              <a:buSzPct val="75000"/>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依法合规原则。</a:t>
            </a:r>
            <a:endParaRPr lang="en-US" altLang="zh-CN" sz="1200" dirty="0">
              <a:latin typeface="微软雅黑" panose="020B0503020204020204" pitchFamily="34" charset="-122"/>
              <a:ea typeface="微软雅黑" panose="020B0503020204020204" pitchFamily="34" charset="-122"/>
            </a:endParaRPr>
          </a:p>
          <a:p>
            <a:pPr marL="273050" indent="-273050">
              <a:lnSpc>
                <a:spcPct val="200000"/>
              </a:lnSpc>
              <a:buClr>
                <a:srgbClr val="C00000"/>
              </a:buClr>
              <a:buSzPct val="75000"/>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股权结构的长期动态优化。</a:t>
            </a:r>
            <a:endParaRPr lang="en-US" altLang="zh-CN" sz="1200" dirty="0">
              <a:latin typeface="微软雅黑" panose="020B0503020204020204" pitchFamily="34" charset="-122"/>
              <a:ea typeface="微软雅黑" panose="020B0503020204020204" pitchFamily="34" charset="-122"/>
            </a:endParaRPr>
          </a:p>
          <a:p>
            <a:pPr marL="273050" indent="-273050">
              <a:lnSpc>
                <a:spcPct val="200000"/>
              </a:lnSpc>
              <a:buClr>
                <a:srgbClr val="C00000"/>
              </a:buClr>
              <a:buSzPct val="75000"/>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权利和义务相对称，收益和风险相一致（利益共享、风险共担）。</a:t>
            </a:r>
            <a:endParaRPr lang="en-US" altLang="zh-CN" sz="1200" dirty="0">
              <a:latin typeface="微软雅黑" panose="020B0503020204020204" pitchFamily="34" charset="-122"/>
              <a:ea typeface="微软雅黑" panose="020B0503020204020204" pitchFamily="34" charset="-122"/>
            </a:endParaRPr>
          </a:p>
          <a:p>
            <a:pPr marL="273050" indent="-273050">
              <a:lnSpc>
                <a:spcPct val="200000"/>
              </a:lnSpc>
              <a:buClr>
                <a:srgbClr val="C00000"/>
              </a:buClr>
              <a:buSzPct val="75000"/>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公平、相对公开。</a:t>
            </a:r>
            <a:endParaRPr lang="en-US" altLang="zh-CN" sz="1200" dirty="0">
              <a:latin typeface="微软雅黑" panose="020B0503020204020204" pitchFamily="34" charset="-122"/>
              <a:ea typeface="微软雅黑" panose="020B0503020204020204" pitchFamily="34" charset="-122"/>
            </a:endParaRPr>
          </a:p>
          <a:p>
            <a:pPr marL="273050" indent="-273050">
              <a:lnSpc>
                <a:spcPct val="200000"/>
              </a:lnSpc>
              <a:buClr>
                <a:srgbClr val="C00000"/>
              </a:buClr>
              <a:buSzPct val="75000"/>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退出通道畅通。</a:t>
            </a:r>
            <a:endParaRPr lang="en-US" altLang="zh-CN" sz="1200" dirty="0">
              <a:latin typeface="微软雅黑" panose="020B0503020204020204" pitchFamily="34" charset="-122"/>
              <a:ea typeface="微软雅黑" panose="020B0503020204020204" pitchFamily="34" charset="-122"/>
            </a:endParaRPr>
          </a:p>
          <a:p>
            <a:pPr marL="273050" indent="-273050">
              <a:lnSpc>
                <a:spcPct val="200000"/>
              </a:lnSpc>
              <a:buClr>
                <a:srgbClr val="C00000"/>
              </a:buClr>
              <a:buSzPct val="75000"/>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量身定制。</a:t>
            </a:r>
            <a:endParaRPr lang="en-US" altLang="zh-CN" sz="12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2"/>
          <p:cNvSpPr txBox="1"/>
          <p:nvPr/>
        </p:nvSpPr>
        <p:spPr bwMode="auto">
          <a:xfrm>
            <a:off x="793446" y="185186"/>
            <a:ext cx="8001000" cy="460375"/>
          </a:xfrm>
          <a:prstGeom prst="rect">
            <a:avLst/>
          </a:prstGeom>
          <a:noFill/>
          <a:ln w="9525">
            <a:noFill/>
            <a:miter lim="800000"/>
          </a:ln>
        </p:spPr>
        <p:txBody>
          <a:bodyPr vert="horz" wrap="square" lIns="91440" tIns="45720" rIns="91440" bIns="45720" numCol="1" anchor="b" anchorCtr="0" compatLnSpc="1"/>
          <a:lstStyle>
            <a:lvl1pPr algn="l" rtl="0" eaLnBrk="0" fontAlgn="base" hangingPunct="0">
              <a:spcBef>
                <a:spcPct val="0"/>
              </a:spcBef>
              <a:spcAft>
                <a:spcPct val="0"/>
              </a:spcAft>
              <a:defRPr sz="2000">
                <a:solidFill>
                  <a:schemeClr val="bg1"/>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楷体_GB2312" pitchFamily="49" charset="-122"/>
              </a:defRPr>
            </a:lvl6pPr>
            <a:lvl7pPr marL="914400" algn="l" rtl="0" fontAlgn="base">
              <a:spcBef>
                <a:spcPct val="0"/>
              </a:spcBef>
              <a:spcAft>
                <a:spcPct val="0"/>
              </a:spcAft>
              <a:defRPr sz="2400">
                <a:solidFill>
                  <a:schemeClr val="tx2"/>
                </a:solidFill>
                <a:latin typeface="Arial" panose="020B0604020202020204" pitchFamily="34" charset="0"/>
                <a:ea typeface="楷体_GB2312" pitchFamily="49" charset="-122"/>
              </a:defRPr>
            </a:lvl7pPr>
            <a:lvl8pPr marL="1371600" algn="l" rtl="0" fontAlgn="base">
              <a:spcBef>
                <a:spcPct val="0"/>
              </a:spcBef>
              <a:spcAft>
                <a:spcPct val="0"/>
              </a:spcAft>
              <a:defRPr sz="2400">
                <a:solidFill>
                  <a:schemeClr val="tx2"/>
                </a:solidFill>
                <a:latin typeface="Arial" panose="020B0604020202020204" pitchFamily="34" charset="0"/>
                <a:ea typeface="楷体_GB2312" pitchFamily="49" charset="-122"/>
              </a:defRPr>
            </a:lvl8pPr>
            <a:lvl9pPr marL="1828800" algn="l" rtl="0" fontAlgn="base">
              <a:spcBef>
                <a:spcPct val="0"/>
              </a:spcBef>
              <a:spcAft>
                <a:spcPct val="0"/>
              </a:spcAft>
              <a:defRPr sz="2400">
                <a:solidFill>
                  <a:schemeClr val="tx2"/>
                </a:solidFill>
                <a:latin typeface="Arial" panose="020B0604020202020204" pitchFamily="34" charset="0"/>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rgbClr val="A32122"/>
                </a:solidFill>
                <a:effectLst/>
                <a:uLnTx/>
                <a:uFillTx/>
                <a:latin typeface="微软雅黑" panose="020B0503020204020204" pitchFamily="34" charset="-122"/>
                <a:ea typeface="微软雅黑" panose="020B0503020204020204" pitchFamily="34" charset="-122"/>
                <a:cs typeface="+mj-cs"/>
              </a:rPr>
              <a:t>股权激励的价值</a:t>
            </a:r>
            <a:endParaRPr kumimoji="0" lang="en-US" altLang="zh-CN" sz="2000" b="1" i="0" u="none" strike="noStrike" kern="0" cap="none" spc="0" normalizeH="0" baseline="0" noProof="0" dirty="0">
              <a:ln>
                <a:noFill/>
              </a:ln>
              <a:solidFill>
                <a:srgbClr val="A32122"/>
              </a:solidFill>
              <a:effectLst/>
              <a:uLnTx/>
              <a:uFillTx/>
              <a:latin typeface="微软雅黑" panose="020B0503020204020204" pitchFamily="34" charset="-122"/>
              <a:ea typeface="微软雅黑" panose="020B0503020204020204" pitchFamily="34" charset="-122"/>
              <a:cs typeface="+mj-cs"/>
            </a:endParaRPr>
          </a:p>
        </p:txBody>
      </p:sp>
      <p:sp>
        <p:nvSpPr>
          <p:cNvPr id="14" name="TextBox 21"/>
          <p:cNvSpPr txBox="1"/>
          <p:nvPr/>
        </p:nvSpPr>
        <p:spPr>
          <a:xfrm>
            <a:off x="1436595" y="1705340"/>
            <a:ext cx="671512" cy="444680"/>
          </a:xfrm>
          <a:prstGeom prst="rect">
            <a:avLst/>
          </a:prstGeom>
          <a:noFill/>
        </p:spPr>
        <p:txBody>
          <a:bodyPr wrap="square" lIns="0" tIns="0" rIns="0" bIns="0" rtlCol="0">
            <a:noAutofit/>
          </a:bodyPr>
          <a:lstStyle/>
          <a:p>
            <a:pPr defTabSz="1018540">
              <a:spcAft>
                <a:spcPts val="900"/>
              </a:spcAft>
            </a:pPr>
            <a:r>
              <a:rPr lang="en-GB" sz="2800" b="1" i="1" dirty="0">
                <a:solidFill>
                  <a:srgbClr val="FFFFFF"/>
                </a:solidFill>
                <a:latin typeface="Georgia" panose="02040502050405020303" pitchFamily="18" charset="0"/>
              </a:rPr>
              <a:t>01</a:t>
            </a:r>
          </a:p>
        </p:txBody>
      </p:sp>
      <p:sp>
        <p:nvSpPr>
          <p:cNvPr id="15" name="TextBox 22"/>
          <p:cNvSpPr txBox="1"/>
          <p:nvPr/>
        </p:nvSpPr>
        <p:spPr>
          <a:xfrm>
            <a:off x="1849358" y="1819109"/>
            <a:ext cx="671512" cy="444680"/>
          </a:xfrm>
          <a:prstGeom prst="rect">
            <a:avLst/>
          </a:prstGeom>
          <a:noFill/>
        </p:spPr>
        <p:txBody>
          <a:bodyPr wrap="square" lIns="0" tIns="0" rIns="0" bIns="0" rtlCol="0">
            <a:noAutofit/>
          </a:bodyPr>
          <a:lstStyle/>
          <a:p>
            <a:pPr defTabSz="1018540">
              <a:spcAft>
                <a:spcPts val="900"/>
              </a:spcAft>
            </a:pPr>
            <a:r>
              <a:rPr lang="en-GB" sz="2800" b="1" i="1" dirty="0">
                <a:solidFill>
                  <a:srgbClr val="FFFFFF"/>
                </a:solidFill>
                <a:latin typeface="Georgia" panose="02040502050405020303" pitchFamily="18" charset="0"/>
              </a:rPr>
              <a:t>02</a:t>
            </a:r>
          </a:p>
        </p:txBody>
      </p:sp>
      <p:sp>
        <p:nvSpPr>
          <p:cNvPr id="16" name="TextBox 23"/>
          <p:cNvSpPr txBox="1"/>
          <p:nvPr/>
        </p:nvSpPr>
        <p:spPr>
          <a:xfrm>
            <a:off x="2243497" y="2494457"/>
            <a:ext cx="671512" cy="444680"/>
          </a:xfrm>
          <a:prstGeom prst="rect">
            <a:avLst/>
          </a:prstGeom>
          <a:noFill/>
        </p:spPr>
        <p:txBody>
          <a:bodyPr wrap="square" lIns="0" tIns="0" rIns="0" bIns="0" rtlCol="0">
            <a:noAutofit/>
          </a:bodyPr>
          <a:lstStyle/>
          <a:p>
            <a:pPr defTabSz="1018540">
              <a:spcAft>
                <a:spcPts val="900"/>
              </a:spcAft>
            </a:pPr>
            <a:r>
              <a:rPr lang="en-GB" sz="2800" b="1" i="1" dirty="0">
                <a:solidFill>
                  <a:srgbClr val="FFFFFF"/>
                </a:solidFill>
                <a:latin typeface="Georgia" panose="02040502050405020303" pitchFamily="18" charset="0"/>
              </a:rPr>
              <a:t>03</a:t>
            </a:r>
          </a:p>
        </p:txBody>
      </p:sp>
      <p:sp>
        <p:nvSpPr>
          <p:cNvPr id="17" name="TextBox 24"/>
          <p:cNvSpPr txBox="1"/>
          <p:nvPr/>
        </p:nvSpPr>
        <p:spPr>
          <a:xfrm>
            <a:off x="2637027" y="3201937"/>
            <a:ext cx="671512" cy="444680"/>
          </a:xfrm>
          <a:prstGeom prst="rect">
            <a:avLst/>
          </a:prstGeom>
          <a:noFill/>
        </p:spPr>
        <p:txBody>
          <a:bodyPr wrap="square" lIns="0" tIns="0" rIns="0" bIns="0" rtlCol="0">
            <a:noAutofit/>
          </a:bodyPr>
          <a:lstStyle/>
          <a:p>
            <a:pPr defTabSz="1018540">
              <a:spcAft>
                <a:spcPts val="900"/>
              </a:spcAft>
            </a:pPr>
            <a:r>
              <a:rPr lang="en-GB" sz="2800" b="1" i="1" dirty="0">
                <a:solidFill>
                  <a:srgbClr val="FFFFFF"/>
                </a:solidFill>
                <a:latin typeface="Georgia" panose="02040502050405020303" pitchFamily="18" charset="0"/>
              </a:rPr>
              <a:t>04</a:t>
            </a:r>
          </a:p>
        </p:txBody>
      </p:sp>
      <p:sp>
        <p:nvSpPr>
          <p:cNvPr id="18" name="TextBox 34"/>
          <p:cNvSpPr txBox="1"/>
          <p:nvPr/>
        </p:nvSpPr>
        <p:spPr>
          <a:xfrm>
            <a:off x="2318248" y="1885794"/>
            <a:ext cx="2109496" cy="439014"/>
          </a:xfrm>
          <a:prstGeom prst="rect">
            <a:avLst/>
          </a:prstGeom>
          <a:noFill/>
        </p:spPr>
        <p:txBody>
          <a:bodyPr wrap="square" lIns="0" tIns="0" rIns="0" bIns="0" rtlCol="0">
            <a:noAutofit/>
          </a:bodyPr>
          <a:lstStyle/>
          <a:p>
            <a:pPr defTabSz="1018540">
              <a:spcAft>
                <a:spcPts val="900"/>
              </a:spcAft>
            </a:pPr>
            <a:r>
              <a:rPr lang="en-GB" sz="1000" dirty="0">
                <a:solidFill>
                  <a:srgbClr val="FFFFFF"/>
                </a:solidFill>
                <a:latin typeface="Georgia" panose="02040502050405020303" pitchFamily="18" charset="0"/>
              </a:rPr>
              <a:t>Text to go here go here go here go here go here go here go here</a:t>
            </a:r>
          </a:p>
        </p:txBody>
      </p:sp>
      <p:sp>
        <p:nvSpPr>
          <p:cNvPr id="19" name="TextBox 35"/>
          <p:cNvSpPr txBox="1"/>
          <p:nvPr/>
        </p:nvSpPr>
        <p:spPr>
          <a:xfrm>
            <a:off x="432298" y="2059196"/>
            <a:ext cx="1691190" cy="439014"/>
          </a:xfrm>
          <a:prstGeom prst="rect">
            <a:avLst/>
          </a:prstGeom>
          <a:noFill/>
        </p:spPr>
        <p:txBody>
          <a:bodyPr wrap="square" lIns="0" tIns="0" rIns="0" bIns="0" rtlCol="0">
            <a:noAutofit/>
          </a:bodyPr>
          <a:lstStyle/>
          <a:p>
            <a:pPr defTabSz="1018540">
              <a:spcAft>
                <a:spcPts val="900"/>
              </a:spcAft>
            </a:pPr>
            <a:r>
              <a:rPr lang="en-GB" sz="1000" dirty="0">
                <a:solidFill>
                  <a:srgbClr val="FFFFFF"/>
                </a:solidFill>
                <a:latin typeface="Georgia" panose="02040502050405020303" pitchFamily="18" charset="0"/>
              </a:rPr>
              <a:t>Text to go here go here go here go here go here go here go here</a:t>
            </a:r>
          </a:p>
        </p:txBody>
      </p:sp>
      <p:sp>
        <p:nvSpPr>
          <p:cNvPr id="20" name="TextBox 36"/>
          <p:cNvSpPr txBox="1"/>
          <p:nvPr/>
        </p:nvSpPr>
        <p:spPr>
          <a:xfrm>
            <a:off x="3289798" y="3457419"/>
            <a:ext cx="1691190" cy="439014"/>
          </a:xfrm>
          <a:prstGeom prst="rect">
            <a:avLst/>
          </a:prstGeom>
          <a:noFill/>
        </p:spPr>
        <p:txBody>
          <a:bodyPr wrap="square" lIns="0" tIns="0" rIns="0" bIns="0" rtlCol="0">
            <a:noAutofit/>
          </a:bodyPr>
          <a:lstStyle/>
          <a:p>
            <a:pPr defTabSz="1018540">
              <a:spcAft>
                <a:spcPts val="900"/>
              </a:spcAft>
            </a:pPr>
            <a:r>
              <a:rPr lang="en-GB" sz="1000" dirty="0">
                <a:solidFill>
                  <a:srgbClr val="FFFFFF"/>
                </a:solidFill>
                <a:latin typeface="Georgia" panose="02040502050405020303" pitchFamily="18" charset="0"/>
              </a:rPr>
              <a:t>Text to go here go here go here go here go here go here go here</a:t>
            </a:r>
          </a:p>
        </p:txBody>
      </p:sp>
      <p:sp>
        <p:nvSpPr>
          <p:cNvPr id="21" name="TextBox 37"/>
          <p:cNvSpPr txBox="1"/>
          <p:nvPr/>
        </p:nvSpPr>
        <p:spPr>
          <a:xfrm>
            <a:off x="399976" y="3296678"/>
            <a:ext cx="2594502" cy="439014"/>
          </a:xfrm>
          <a:prstGeom prst="rect">
            <a:avLst/>
          </a:prstGeom>
          <a:noFill/>
        </p:spPr>
        <p:txBody>
          <a:bodyPr wrap="square" lIns="0" tIns="0" rIns="0" bIns="0" rtlCol="0">
            <a:noAutofit/>
          </a:bodyPr>
          <a:lstStyle/>
          <a:p>
            <a:pPr defTabSz="1018540">
              <a:spcAft>
                <a:spcPts val="900"/>
              </a:spcAft>
            </a:pPr>
            <a:r>
              <a:rPr lang="en-GB" sz="1000" dirty="0">
                <a:solidFill>
                  <a:srgbClr val="FFFFFF"/>
                </a:solidFill>
                <a:latin typeface="Georgia" panose="02040502050405020303" pitchFamily="18" charset="0"/>
              </a:rPr>
              <a:t>Text to go here go here go here go here go here go here go here</a:t>
            </a:r>
          </a:p>
        </p:txBody>
      </p:sp>
      <p:cxnSp>
        <p:nvCxnSpPr>
          <p:cNvPr id="55" name="Straight Connector 3"/>
          <p:cNvCxnSpPr/>
          <p:nvPr/>
        </p:nvCxnSpPr>
        <p:spPr>
          <a:xfrm>
            <a:off x="4612199" y="954111"/>
            <a:ext cx="0" cy="4246344"/>
          </a:xfrm>
          <a:prstGeom prst="line">
            <a:avLst/>
          </a:prstGeom>
          <a:noFill/>
          <a:ln w="9525" cap="flat" cmpd="sng" algn="ctr">
            <a:solidFill>
              <a:srgbClr val="968C6D"/>
            </a:solidFill>
            <a:prstDash val="sysDot"/>
          </a:ln>
          <a:effectLst/>
        </p:spPr>
      </p:cxnSp>
      <p:sp>
        <p:nvSpPr>
          <p:cNvPr id="160" name="Rectangle 3"/>
          <p:cNvSpPr>
            <a:spLocks noChangeArrowheads="1"/>
          </p:cNvSpPr>
          <p:nvPr/>
        </p:nvSpPr>
        <p:spPr bwMode="auto">
          <a:xfrm>
            <a:off x="693738" y="1705340"/>
            <a:ext cx="579437" cy="477837"/>
          </a:xfrm>
          <a:prstGeom prst="rect">
            <a:avLst/>
          </a:prstGeom>
          <a:solidFill>
            <a:srgbClr val="A32122"/>
          </a:solidFill>
          <a:ln>
            <a:noFill/>
          </a:ln>
          <a:effectLst/>
        </p:spPr>
        <p:txBody>
          <a:bodyPr lIns="0" tIns="0" rIns="0" bIns="0" anchor="ctr"/>
          <a:lstStyle>
            <a:lvl1pPr>
              <a:defRPr sz="1300" b="1">
                <a:solidFill>
                  <a:srgbClr val="000000"/>
                </a:solidFill>
                <a:latin typeface="Arial" panose="020B0604020202020204" pitchFamily="34" charset="0"/>
                <a:ea typeface="宋体" panose="02010600030101010101" pitchFamily="2" charset="-122"/>
              </a:defRPr>
            </a:lvl1pPr>
            <a:lvl2pPr marL="742950" indent="-285750">
              <a:defRPr sz="1300" b="1">
                <a:solidFill>
                  <a:srgbClr val="000000"/>
                </a:solidFill>
                <a:latin typeface="Arial" panose="020B0604020202020204" pitchFamily="34" charset="0"/>
                <a:ea typeface="宋体" panose="02010600030101010101" pitchFamily="2" charset="-122"/>
              </a:defRPr>
            </a:lvl2pPr>
            <a:lvl3pPr marL="1143000" indent="-228600">
              <a:defRPr sz="1300" b="1">
                <a:solidFill>
                  <a:srgbClr val="000000"/>
                </a:solidFill>
                <a:latin typeface="Arial" panose="020B0604020202020204" pitchFamily="34" charset="0"/>
                <a:ea typeface="宋体" panose="02010600030101010101" pitchFamily="2" charset="-122"/>
              </a:defRPr>
            </a:lvl3pPr>
            <a:lvl4pPr marL="1600200" indent="-228600">
              <a:defRPr sz="1300" b="1">
                <a:solidFill>
                  <a:srgbClr val="000000"/>
                </a:solidFill>
                <a:latin typeface="Arial" panose="020B0604020202020204" pitchFamily="34" charset="0"/>
                <a:ea typeface="宋体" panose="02010600030101010101" pitchFamily="2" charset="-122"/>
              </a:defRPr>
            </a:lvl4pPr>
            <a:lvl5pPr marL="2057400" indent="-228600">
              <a:defRPr sz="13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9p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300" b="1"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161" name="Rectangle 4"/>
          <p:cNvSpPr>
            <a:spLocks noChangeArrowheads="1"/>
          </p:cNvSpPr>
          <p:nvPr/>
        </p:nvSpPr>
        <p:spPr bwMode="auto">
          <a:xfrm>
            <a:off x="738188" y="1859327"/>
            <a:ext cx="506412" cy="16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defTabSz="330200">
              <a:tabLst>
                <a:tab pos="8521700" algn="r"/>
              </a:tabLst>
              <a:defRPr kumimoji="1" sz="1700" b="1">
                <a:solidFill>
                  <a:srgbClr val="000000"/>
                </a:solidFill>
                <a:latin typeface="Arial" panose="020B0604020202020204" pitchFamily="34" charset="0"/>
                <a:ea typeface="宋体" panose="02010600030101010101" pitchFamily="2" charset="-122"/>
              </a:defRPr>
            </a:lvl1pPr>
            <a:lvl2pPr marL="161925"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2pPr>
            <a:lvl3pPr marL="352425" indent="-189230"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3pPr>
            <a:lvl4pPr marL="514350"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4pPr>
            <a:lvl5pPr marL="1511300" indent="-328930" algn="ctr" defTabSz="330200">
              <a:lnSpc>
                <a:spcPts val="1600"/>
              </a:lnSpc>
              <a:tabLst>
                <a:tab pos="8521700" algn="r"/>
              </a:tabLst>
              <a:defRPr kumimoji="1" sz="1400" b="1">
                <a:solidFill>
                  <a:srgbClr val="000000"/>
                </a:solidFill>
                <a:latin typeface="Arial" panose="020B0604020202020204" pitchFamily="34" charset="0"/>
                <a:ea typeface="宋体" panose="02010600030101010101" pitchFamily="2" charset="-122"/>
              </a:defRPr>
            </a:lvl5pPr>
            <a:lvl6pPr marL="19685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6pPr>
            <a:lvl7pPr marL="24257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7pPr>
            <a:lvl8pPr marL="28829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8pPr>
            <a:lvl9pPr marL="33401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9pPr>
          </a:lstStyle>
          <a:p>
            <a:pPr marL="0" marR="0" lvl="0" indent="0" algn="ctr" defTabSz="330200" eaLnBrk="0" fontAlgn="base" latinLnBrk="0" hangingPunct="0">
              <a:lnSpc>
                <a:spcPct val="100000"/>
              </a:lnSpc>
              <a:spcBef>
                <a:spcPct val="0"/>
              </a:spcBef>
              <a:spcAft>
                <a:spcPct val="0"/>
              </a:spcAft>
              <a:buClrTx/>
              <a:buSzTx/>
              <a:buFontTx/>
              <a:buNone/>
              <a:tabLst>
                <a:tab pos="8521700" algn="r"/>
              </a:tabLst>
              <a:defRPr/>
            </a:pPr>
            <a:r>
              <a:rPr lang="en-US" altLang="zh-CN" sz="1100" kern="0" dirty="0">
                <a:solidFill>
                  <a:srgbClr val="FFFFFF"/>
                </a:solidFill>
              </a:rPr>
              <a:t>1</a:t>
            </a:r>
            <a:endParaRPr kumimoji="1" lang="zh-CN" altLang="en-US" sz="11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sp>
        <p:nvSpPr>
          <p:cNvPr id="162" name="Rectangle 5"/>
          <p:cNvSpPr>
            <a:spLocks noChangeArrowheads="1"/>
          </p:cNvSpPr>
          <p:nvPr/>
        </p:nvSpPr>
        <p:spPr bwMode="auto">
          <a:xfrm>
            <a:off x="1406525" y="1859327"/>
            <a:ext cx="2908300" cy="16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342900" indent="-342900" defTabSz="330200">
              <a:tabLst>
                <a:tab pos="8521700" algn="r"/>
              </a:tabLst>
              <a:defRPr kumimoji="1" sz="1700" b="1">
                <a:solidFill>
                  <a:srgbClr val="000000"/>
                </a:solidFill>
                <a:latin typeface="Arial" panose="020B0604020202020204" pitchFamily="34" charset="0"/>
                <a:ea typeface="宋体" panose="02010600030101010101" pitchFamily="2" charset="-122"/>
              </a:defRPr>
            </a:lvl1pPr>
            <a:lvl2pPr marL="161925"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2pPr>
            <a:lvl3pPr marL="352425" indent="-189230"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3pPr>
            <a:lvl4pPr marL="514350"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4pPr>
            <a:lvl5pPr marL="1511300" indent="-328930" algn="ctr" defTabSz="330200">
              <a:lnSpc>
                <a:spcPts val="1600"/>
              </a:lnSpc>
              <a:tabLst>
                <a:tab pos="8521700" algn="r"/>
              </a:tabLst>
              <a:defRPr kumimoji="1" sz="1400" b="1">
                <a:solidFill>
                  <a:srgbClr val="000000"/>
                </a:solidFill>
                <a:latin typeface="Arial" panose="020B0604020202020204" pitchFamily="34" charset="0"/>
                <a:ea typeface="宋体" panose="02010600030101010101" pitchFamily="2" charset="-122"/>
              </a:defRPr>
            </a:lvl5pPr>
            <a:lvl6pPr marL="19685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6pPr>
            <a:lvl7pPr marL="24257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7pPr>
            <a:lvl8pPr marL="28829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8pPr>
            <a:lvl9pPr marL="33401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9pPr>
          </a:lstStyle>
          <a:p>
            <a:pPr marL="161925" marR="0" lvl="1" indent="-160655" defTabSz="330200" eaLnBrk="0" fontAlgn="base" latinLnBrk="0" hangingPunct="0">
              <a:lnSpc>
                <a:spcPct val="100000"/>
              </a:lnSpc>
              <a:spcBef>
                <a:spcPct val="0"/>
              </a:spcBef>
              <a:spcAft>
                <a:spcPct val="0"/>
              </a:spcAft>
              <a:buClrTx/>
              <a:buSzTx/>
              <a:buFontTx/>
              <a:buChar char="•"/>
              <a:tabLst>
                <a:tab pos="8521700" algn="r"/>
              </a:tabLst>
              <a:defRPr/>
            </a:pPr>
            <a:r>
              <a:rPr kumimoji="1" lang="zh-CN" altLang="en-US" sz="11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公司对员工的认可</a:t>
            </a:r>
            <a:endParaRPr kumimoji="1" lang="en-US" altLang="de-DE" sz="11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3" name="Freeform 6"/>
          <p:cNvSpPr/>
          <p:nvPr/>
        </p:nvSpPr>
        <p:spPr bwMode="auto">
          <a:xfrm>
            <a:off x="1330325" y="1706927"/>
            <a:ext cx="3021013" cy="477838"/>
          </a:xfrm>
          <a:custGeom>
            <a:avLst/>
            <a:gdLst>
              <a:gd name="T0" fmla="*/ 0 w 1720"/>
              <a:gd name="T1" fmla="*/ 0 h 1961"/>
              <a:gd name="T2" fmla="*/ 3021013 w 1720"/>
              <a:gd name="T3" fmla="*/ 0 h 1961"/>
              <a:gd name="T4" fmla="*/ 3021013 w 1720"/>
              <a:gd name="T5" fmla="*/ 477838 h 1961"/>
              <a:gd name="T6" fmla="*/ 0 60000 65536"/>
              <a:gd name="T7" fmla="*/ 0 60000 65536"/>
              <a:gd name="T8" fmla="*/ 0 60000 65536"/>
            </a:gdLst>
            <a:ahLst/>
            <a:cxnLst>
              <a:cxn ang="T6">
                <a:pos x="T0" y="T1"/>
              </a:cxn>
              <a:cxn ang="T7">
                <a:pos x="T2" y="T3"/>
              </a:cxn>
              <a:cxn ang="T8">
                <a:pos x="T4" y="T5"/>
              </a:cxn>
            </a:cxnLst>
            <a:rect l="0" t="0" r="r" b="b"/>
            <a:pathLst>
              <a:path w="1720" h="1961">
                <a:moveTo>
                  <a:pt x="0" y="0"/>
                </a:moveTo>
                <a:lnTo>
                  <a:pt x="1720" y="0"/>
                </a:lnTo>
                <a:lnTo>
                  <a:pt x="1720" y="1961"/>
                </a:lnTo>
              </a:path>
            </a:pathLst>
          </a:custGeom>
          <a:noFill/>
          <a:ln w="22225" cap="flat" cmpd="sng">
            <a:solidFill>
              <a:srgbClr val="A32122"/>
            </a:solidFill>
            <a:prstDash val="solid"/>
            <a:rou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300"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164" name="Rectangle 14"/>
          <p:cNvSpPr>
            <a:spLocks noChangeArrowheads="1"/>
          </p:cNvSpPr>
          <p:nvPr/>
        </p:nvSpPr>
        <p:spPr bwMode="auto">
          <a:xfrm>
            <a:off x="693738" y="2267315"/>
            <a:ext cx="579437" cy="477837"/>
          </a:xfrm>
          <a:prstGeom prst="rect">
            <a:avLst/>
          </a:prstGeom>
          <a:solidFill>
            <a:srgbClr val="A32122"/>
          </a:solidFill>
          <a:ln>
            <a:noFill/>
          </a:ln>
          <a:effectLst/>
        </p:spPr>
        <p:txBody>
          <a:bodyPr lIns="0" tIns="0" rIns="0" bIns="0" anchor="ctr"/>
          <a:lstStyle>
            <a:lvl1pPr>
              <a:defRPr sz="1300" b="1">
                <a:solidFill>
                  <a:srgbClr val="000000"/>
                </a:solidFill>
                <a:latin typeface="Arial" panose="020B0604020202020204" pitchFamily="34" charset="0"/>
                <a:ea typeface="宋体" panose="02010600030101010101" pitchFamily="2" charset="-122"/>
              </a:defRPr>
            </a:lvl1pPr>
            <a:lvl2pPr marL="742950" indent="-285750">
              <a:defRPr sz="1300" b="1">
                <a:solidFill>
                  <a:srgbClr val="000000"/>
                </a:solidFill>
                <a:latin typeface="Arial" panose="020B0604020202020204" pitchFamily="34" charset="0"/>
                <a:ea typeface="宋体" panose="02010600030101010101" pitchFamily="2" charset="-122"/>
              </a:defRPr>
            </a:lvl2pPr>
            <a:lvl3pPr marL="1143000" indent="-228600">
              <a:defRPr sz="1300" b="1">
                <a:solidFill>
                  <a:srgbClr val="000000"/>
                </a:solidFill>
                <a:latin typeface="Arial" panose="020B0604020202020204" pitchFamily="34" charset="0"/>
                <a:ea typeface="宋体" panose="02010600030101010101" pitchFamily="2" charset="-122"/>
              </a:defRPr>
            </a:lvl3pPr>
            <a:lvl4pPr marL="1600200" indent="-228600">
              <a:defRPr sz="1300" b="1">
                <a:solidFill>
                  <a:srgbClr val="000000"/>
                </a:solidFill>
                <a:latin typeface="Arial" panose="020B0604020202020204" pitchFamily="34" charset="0"/>
                <a:ea typeface="宋体" panose="02010600030101010101" pitchFamily="2" charset="-122"/>
              </a:defRPr>
            </a:lvl4pPr>
            <a:lvl5pPr marL="2057400" indent="-228600">
              <a:defRPr sz="13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9p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300" b="1"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165" name="Rectangle 15"/>
          <p:cNvSpPr>
            <a:spLocks noChangeArrowheads="1"/>
          </p:cNvSpPr>
          <p:nvPr/>
        </p:nvSpPr>
        <p:spPr bwMode="auto">
          <a:xfrm>
            <a:off x="738188" y="2421302"/>
            <a:ext cx="506412" cy="16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defTabSz="330200">
              <a:tabLst>
                <a:tab pos="8521700" algn="r"/>
              </a:tabLst>
              <a:defRPr kumimoji="1" sz="1700" b="1">
                <a:solidFill>
                  <a:srgbClr val="000000"/>
                </a:solidFill>
                <a:latin typeface="Arial" panose="020B0604020202020204" pitchFamily="34" charset="0"/>
                <a:ea typeface="宋体" panose="02010600030101010101" pitchFamily="2" charset="-122"/>
              </a:defRPr>
            </a:lvl1pPr>
            <a:lvl2pPr marL="161925"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2pPr>
            <a:lvl3pPr marL="352425" indent="-189230"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3pPr>
            <a:lvl4pPr marL="514350"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4pPr>
            <a:lvl5pPr marL="1511300" indent="-328930" algn="ctr" defTabSz="330200">
              <a:lnSpc>
                <a:spcPts val="1600"/>
              </a:lnSpc>
              <a:tabLst>
                <a:tab pos="8521700" algn="r"/>
              </a:tabLst>
              <a:defRPr kumimoji="1" sz="1400" b="1">
                <a:solidFill>
                  <a:srgbClr val="000000"/>
                </a:solidFill>
                <a:latin typeface="Arial" panose="020B0604020202020204" pitchFamily="34" charset="0"/>
                <a:ea typeface="宋体" panose="02010600030101010101" pitchFamily="2" charset="-122"/>
              </a:defRPr>
            </a:lvl5pPr>
            <a:lvl6pPr marL="19685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6pPr>
            <a:lvl7pPr marL="24257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7pPr>
            <a:lvl8pPr marL="28829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8pPr>
            <a:lvl9pPr marL="33401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9pPr>
          </a:lstStyle>
          <a:p>
            <a:pPr marL="0" marR="0" lvl="0" indent="0" algn="ctr" defTabSz="330200" eaLnBrk="0" fontAlgn="base" latinLnBrk="0" hangingPunct="0">
              <a:lnSpc>
                <a:spcPct val="100000"/>
              </a:lnSpc>
              <a:spcBef>
                <a:spcPct val="0"/>
              </a:spcBef>
              <a:spcAft>
                <a:spcPct val="0"/>
              </a:spcAft>
              <a:buClrTx/>
              <a:buSzTx/>
              <a:buFontTx/>
              <a:buNone/>
              <a:tabLst>
                <a:tab pos="8521700" algn="r"/>
              </a:tabLst>
              <a:defRPr/>
            </a:pPr>
            <a:r>
              <a:rPr kumimoji="1" lang="en-US" altLang="zh-CN" sz="11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rPr>
              <a:t>2</a:t>
            </a:r>
            <a:endParaRPr kumimoji="1" lang="zh-CN" altLang="en-US" sz="11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sp>
        <p:nvSpPr>
          <p:cNvPr id="166" name="Rectangle 16"/>
          <p:cNvSpPr>
            <a:spLocks noChangeArrowheads="1"/>
          </p:cNvSpPr>
          <p:nvPr/>
        </p:nvSpPr>
        <p:spPr bwMode="auto">
          <a:xfrm>
            <a:off x="1406525" y="2421302"/>
            <a:ext cx="2908300" cy="16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342900" indent="-342900" defTabSz="330200">
              <a:tabLst>
                <a:tab pos="8521700" algn="r"/>
              </a:tabLst>
              <a:defRPr kumimoji="1" sz="1700" b="1">
                <a:solidFill>
                  <a:srgbClr val="000000"/>
                </a:solidFill>
                <a:latin typeface="Arial" panose="020B0604020202020204" pitchFamily="34" charset="0"/>
                <a:ea typeface="宋体" panose="02010600030101010101" pitchFamily="2" charset="-122"/>
              </a:defRPr>
            </a:lvl1pPr>
            <a:lvl2pPr marL="161925"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2pPr>
            <a:lvl3pPr marL="352425" indent="-189230"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3pPr>
            <a:lvl4pPr marL="514350"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4pPr>
            <a:lvl5pPr marL="1511300" indent="-328930" algn="ctr" defTabSz="330200">
              <a:lnSpc>
                <a:spcPts val="1600"/>
              </a:lnSpc>
              <a:tabLst>
                <a:tab pos="8521700" algn="r"/>
              </a:tabLst>
              <a:defRPr kumimoji="1" sz="1400" b="1">
                <a:solidFill>
                  <a:srgbClr val="000000"/>
                </a:solidFill>
                <a:latin typeface="Arial" panose="020B0604020202020204" pitchFamily="34" charset="0"/>
                <a:ea typeface="宋体" panose="02010600030101010101" pitchFamily="2" charset="-122"/>
              </a:defRPr>
            </a:lvl5pPr>
            <a:lvl6pPr marL="19685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6pPr>
            <a:lvl7pPr marL="24257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7pPr>
            <a:lvl8pPr marL="28829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8pPr>
            <a:lvl9pPr marL="33401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9pPr>
          </a:lstStyle>
          <a:p>
            <a:pPr marL="161925" marR="0" lvl="1" indent="-160655" defTabSz="330200" eaLnBrk="0" fontAlgn="base" latinLnBrk="0" hangingPunct="0">
              <a:lnSpc>
                <a:spcPct val="100000"/>
              </a:lnSpc>
              <a:spcBef>
                <a:spcPct val="0"/>
              </a:spcBef>
              <a:spcAft>
                <a:spcPct val="0"/>
              </a:spcAft>
              <a:buClrTx/>
              <a:buSzTx/>
              <a:buFontTx/>
              <a:buChar char="•"/>
              <a:tabLst>
                <a:tab pos="8521700" algn="r"/>
              </a:tabLst>
              <a:defRPr/>
            </a:pPr>
            <a:r>
              <a:rPr kumimoji="1" lang="zh-CN" altLang="en-US" sz="11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为员工提供自我价值的实现平台</a:t>
            </a:r>
            <a:endParaRPr kumimoji="1" lang="en-US" altLang="de-DE" sz="11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7" name="Freeform 17"/>
          <p:cNvSpPr/>
          <p:nvPr/>
        </p:nvSpPr>
        <p:spPr bwMode="auto">
          <a:xfrm>
            <a:off x="1330325" y="2268902"/>
            <a:ext cx="3021013" cy="477838"/>
          </a:xfrm>
          <a:custGeom>
            <a:avLst/>
            <a:gdLst>
              <a:gd name="T0" fmla="*/ 0 w 1720"/>
              <a:gd name="T1" fmla="*/ 0 h 1961"/>
              <a:gd name="T2" fmla="*/ 3021013 w 1720"/>
              <a:gd name="T3" fmla="*/ 0 h 1961"/>
              <a:gd name="T4" fmla="*/ 3021013 w 1720"/>
              <a:gd name="T5" fmla="*/ 477838 h 1961"/>
              <a:gd name="T6" fmla="*/ 0 60000 65536"/>
              <a:gd name="T7" fmla="*/ 0 60000 65536"/>
              <a:gd name="T8" fmla="*/ 0 60000 65536"/>
            </a:gdLst>
            <a:ahLst/>
            <a:cxnLst>
              <a:cxn ang="T6">
                <a:pos x="T0" y="T1"/>
              </a:cxn>
              <a:cxn ang="T7">
                <a:pos x="T2" y="T3"/>
              </a:cxn>
              <a:cxn ang="T8">
                <a:pos x="T4" y="T5"/>
              </a:cxn>
            </a:cxnLst>
            <a:rect l="0" t="0" r="r" b="b"/>
            <a:pathLst>
              <a:path w="1720" h="1961">
                <a:moveTo>
                  <a:pt x="0" y="0"/>
                </a:moveTo>
                <a:lnTo>
                  <a:pt x="1720" y="0"/>
                </a:lnTo>
                <a:lnTo>
                  <a:pt x="1720" y="1961"/>
                </a:lnTo>
              </a:path>
            </a:pathLst>
          </a:custGeom>
          <a:noFill/>
          <a:ln w="22225" cap="flat" cmpd="sng">
            <a:solidFill>
              <a:srgbClr val="A32122"/>
            </a:solidFill>
            <a:prstDash val="solid"/>
            <a:rou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300"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168" name="Rectangle 22"/>
          <p:cNvSpPr>
            <a:spLocks noChangeArrowheads="1"/>
          </p:cNvSpPr>
          <p:nvPr/>
        </p:nvSpPr>
        <p:spPr bwMode="auto">
          <a:xfrm>
            <a:off x="693738" y="2827702"/>
            <a:ext cx="579437" cy="477838"/>
          </a:xfrm>
          <a:prstGeom prst="rect">
            <a:avLst/>
          </a:prstGeom>
          <a:solidFill>
            <a:srgbClr val="A32122"/>
          </a:solidFill>
          <a:ln>
            <a:noFill/>
          </a:ln>
          <a:effectLst/>
        </p:spPr>
        <p:txBody>
          <a:bodyPr lIns="0" tIns="0" rIns="0" bIns="0" anchor="ctr"/>
          <a:lstStyle>
            <a:lvl1pPr>
              <a:defRPr sz="1300" b="1">
                <a:solidFill>
                  <a:srgbClr val="000000"/>
                </a:solidFill>
                <a:latin typeface="Arial" panose="020B0604020202020204" pitchFamily="34" charset="0"/>
                <a:ea typeface="宋体" panose="02010600030101010101" pitchFamily="2" charset="-122"/>
              </a:defRPr>
            </a:lvl1pPr>
            <a:lvl2pPr marL="742950" indent="-285750">
              <a:defRPr sz="1300" b="1">
                <a:solidFill>
                  <a:srgbClr val="000000"/>
                </a:solidFill>
                <a:latin typeface="Arial" panose="020B0604020202020204" pitchFamily="34" charset="0"/>
                <a:ea typeface="宋体" panose="02010600030101010101" pitchFamily="2" charset="-122"/>
              </a:defRPr>
            </a:lvl2pPr>
            <a:lvl3pPr marL="1143000" indent="-228600">
              <a:defRPr sz="1300" b="1">
                <a:solidFill>
                  <a:srgbClr val="000000"/>
                </a:solidFill>
                <a:latin typeface="Arial" panose="020B0604020202020204" pitchFamily="34" charset="0"/>
                <a:ea typeface="宋体" panose="02010600030101010101" pitchFamily="2" charset="-122"/>
              </a:defRPr>
            </a:lvl3pPr>
            <a:lvl4pPr marL="1600200" indent="-228600">
              <a:defRPr sz="1300" b="1">
                <a:solidFill>
                  <a:srgbClr val="000000"/>
                </a:solidFill>
                <a:latin typeface="Arial" panose="020B0604020202020204" pitchFamily="34" charset="0"/>
                <a:ea typeface="宋体" panose="02010600030101010101" pitchFamily="2" charset="-122"/>
              </a:defRPr>
            </a:lvl4pPr>
            <a:lvl5pPr marL="2057400" indent="-228600">
              <a:defRPr sz="13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9p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300" b="1"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169" name="Rectangle 23"/>
          <p:cNvSpPr>
            <a:spLocks noChangeArrowheads="1"/>
          </p:cNvSpPr>
          <p:nvPr/>
        </p:nvSpPr>
        <p:spPr bwMode="auto">
          <a:xfrm>
            <a:off x="738188" y="2981690"/>
            <a:ext cx="506412" cy="16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defTabSz="330200">
              <a:tabLst>
                <a:tab pos="8521700" algn="r"/>
              </a:tabLst>
              <a:defRPr kumimoji="1" sz="1700" b="1">
                <a:solidFill>
                  <a:srgbClr val="000000"/>
                </a:solidFill>
                <a:latin typeface="Arial" panose="020B0604020202020204" pitchFamily="34" charset="0"/>
                <a:ea typeface="宋体" panose="02010600030101010101" pitchFamily="2" charset="-122"/>
              </a:defRPr>
            </a:lvl1pPr>
            <a:lvl2pPr marL="161925"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2pPr>
            <a:lvl3pPr marL="352425" indent="-189230"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3pPr>
            <a:lvl4pPr marL="514350"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4pPr>
            <a:lvl5pPr marL="1511300" indent="-328930" algn="ctr" defTabSz="330200">
              <a:lnSpc>
                <a:spcPts val="1600"/>
              </a:lnSpc>
              <a:tabLst>
                <a:tab pos="8521700" algn="r"/>
              </a:tabLst>
              <a:defRPr kumimoji="1" sz="1400" b="1">
                <a:solidFill>
                  <a:srgbClr val="000000"/>
                </a:solidFill>
                <a:latin typeface="Arial" panose="020B0604020202020204" pitchFamily="34" charset="0"/>
                <a:ea typeface="宋体" panose="02010600030101010101" pitchFamily="2" charset="-122"/>
              </a:defRPr>
            </a:lvl5pPr>
            <a:lvl6pPr marL="19685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6pPr>
            <a:lvl7pPr marL="24257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7pPr>
            <a:lvl8pPr marL="28829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8pPr>
            <a:lvl9pPr marL="33401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9pPr>
          </a:lstStyle>
          <a:p>
            <a:pPr marL="0" marR="0" lvl="0" indent="0" algn="ctr" defTabSz="330200" eaLnBrk="0" fontAlgn="base" latinLnBrk="0" hangingPunct="0">
              <a:lnSpc>
                <a:spcPct val="100000"/>
              </a:lnSpc>
              <a:spcBef>
                <a:spcPct val="0"/>
              </a:spcBef>
              <a:spcAft>
                <a:spcPct val="0"/>
              </a:spcAft>
              <a:buClrTx/>
              <a:buSzTx/>
              <a:buFontTx/>
              <a:buNone/>
              <a:tabLst>
                <a:tab pos="8521700" algn="r"/>
              </a:tabLst>
              <a:defRPr/>
            </a:pPr>
            <a:r>
              <a:rPr kumimoji="1" lang="en-US" altLang="zh-CN" sz="11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rPr>
              <a:t>3</a:t>
            </a:r>
            <a:endParaRPr kumimoji="1" lang="zh-CN" altLang="en-US" sz="11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sp>
        <p:nvSpPr>
          <p:cNvPr id="170" name="Rectangle 24"/>
          <p:cNvSpPr>
            <a:spLocks noChangeArrowheads="1"/>
          </p:cNvSpPr>
          <p:nvPr/>
        </p:nvSpPr>
        <p:spPr bwMode="auto">
          <a:xfrm>
            <a:off x="1406525" y="2981690"/>
            <a:ext cx="2908300" cy="16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342900" indent="-342900" defTabSz="330200">
              <a:tabLst>
                <a:tab pos="8521700" algn="r"/>
              </a:tabLst>
              <a:defRPr kumimoji="1" sz="1700" b="1">
                <a:solidFill>
                  <a:srgbClr val="000000"/>
                </a:solidFill>
                <a:latin typeface="Arial" panose="020B0604020202020204" pitchFamily="34" charset="0"/>
                <a:ea typeface="宋体" panose="02010600030101010101" pitchFamily="2" charset="-122"/>
              </a:defRPr>
            </a:lvl1pPr>
            <a:lvl2pPr marL="161925"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2pPr>
            <a:lvl3pPr marL="352425" indent="-189230"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3pPr>
            <a:lvl4pPr marL="514350"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4pPr>
            <a:lvl5pPr marL="1511300" indent="-328930" algn="ctr" defTabSz="330200">
              <a:lnSpc>
                <a:spcPts val="1600"/>
              </a:lnSpc>
              <a:tabLst>
                <a:tab pos="8521700" algn="r"/>
              </a:tabLst>
              <a:defRPr kumimoji="1" sz="1400" b="1">
                <a:solidFill>
                  <a:srgbClr val="000000"/>
                </a:solidFill>
                <a:latin typeface="Arial" panose="020B0604020202020204" pitchFamily="34" charset="0"/>
                <a:ea typeface="宋体" panose="02010600030101010101" pitchFamily="2" charset="-122"/>
              </a:defRPr>
            </a:lvl5pPr>
            <a:lvl6pPr marL="19685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6pPr>
            <a:lvl7pPr marL="24257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7pPr>
            <a:lvl8pPr marL="28829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8pPr>
            <a:lvl9pPr marL="33401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9pPr>
          </a:lstStyle>
          <a:p>
            <a:pPr marL="161925" marR="0" lvl="1" indent="-160655" defTabSz="330200" eaLnBrk="0" fontAlgn="base" latinLnBrk="0" hangingPunct="0">
              <a:lnSpc>
                <a:spcPct val="100000"/>
              </a:lnSpc>
              <a:spcBef>
                <a:spcPct val="0"/>
              </a:spcBef>
              <a:spcAft>
                <a:spcPct val="0"/>
              </a:spcAft>
              <a:buClrTx/>
              <a:buSzTx/>
              <a:buFontTx/>
              <a:buChar char="•"/>
              <a:tabLst>
                <a:tab pos="8521700" algn="r"/>
              </a:tabLst>
              <a:defRPr/>
            </a:pPr>
            <a:r>
              <a:rPr kumimoji="1" lang="zh-CN" altLang="en-US" sz="11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努力工作能够分享公司发展的成果</a:t>
            </a:r>
            <a:endParaRPr kumimoji="1" lang="en-US" altLang="de-DE" sz="11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1" name="Freeform 25"/>
          <p:cNvSpPr/>
          <p:nvPr/>
        </p:nvSpPr>
        <p:spPr bwMode="auto">
          <a:xfrm>
            <a:off x="1330325" y="2829290"/>
            <a:ext cx="3021013" cy="477837"/>
          </a:xfrm>
          <a:custGeom>
            <a:avLst/>
            <a:gdLst>
              <a:gd name="T0" fmla="*/ 0 w 1720"/>
              <a:gd name="T1" fmla="*/ 0 h 1961"/>
              <a:gd name="T2" fmla="*/ 3021013 w 1720"/>
              <a:gd name="T3" fmla="*/ 0 h 1961"/>
              <a:gd name="T4" fmla="*/ 3021013 w 1720"/>
              <a:gd name="T5" fmla="*/ 477837 h 1961"/>
              <a:gd name="T6" fmla="*/ 0 60000 65536"/>
              <a:gd name="T7" fmla="*/ 0 60000 65536"/>
              <a:gd name="T8" fmla="*/ 0 60000 65536"/>
            </a:gdLst>
            <a:ahLst/>
            <a:cxnLst>
              <a:cxn ang="T6">
                <a:pos x="T0" y="T1"/>
              </a:cxn>
              <a:cxn ang="T7">
                <a:pos x="T2" y="T3"/>
              </a:cxn>
              <a:cxn ang="T8">
                <a:pos x="T4" y="T5"/>
              </a:cxn>
            </a:cxnLst>
            <a:rect l="0" t="0" r="r" b="b"/>
            <a:pathLst>
              <a:path w="1720" h="1961">
                <a:moveTo>
                  <a:pt x="0" y="0"/>
                </a:moveTo>
                <a:lnTo>
                  <a:pt x="1720" y="0"/>
                </a:lnTo>
                <a:lnTo>
                  <a:pt x="1720" y="1961"/>
                </a:lnTo>
              </a:path>
            </a:pathLst>
          </a:custGeom>
          <a:noFill/>
          <a:ln w="22225" cap="flat" cmpd="sng">
            <a:solidFill>
              <a:srgbClr val="A32122"/>
            </a:solidFill>
            <a:prstDash val="solid"/>
            <a:rou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300"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174" name="TextBox 21"/>
          <p:cNvSpPr txBox="1"/>
          <p:nvPr/>
        </p:nvSpPr>
        <p:spPr>
          <a:xfrm>
            <a:off x="1436831" y="3361570"/>
            <a:ext cx="671512" cy="444680"/>
          </a:xfrm>
          <a:prstGeom prst="rect">
            <a:avLst/>
          </a:prstGeom>
          <a:noFill/>
        </p:spPr>
        <p:txBody>
          <a:bodyPr wrap="square" lIns="0" tIns="0" rIns="0" bIns="0" rtlCol="0">
            <a:noAutofit/>
          </a:bodyPr>
          <a:lstStyle/>
          <a:p>
            <a:pPr defTabSz="1018540">
              <a:spcAft>
                <a:spcPts val="900"/>
              </a:spcAft>
            </a:pPr>
            <a:r>
              <a:rPr lang="en-GB" sz="2800" b="1" i="1" dirty="0">
                <a:solidFill>
                  <a:srgbClr val="FFFFFF"/>
                </a:solidFill>
                <a:latin typeface="Georgia" panose="02040502050405020303" pitchFamily="18" charset="0"/>
              </a:rPr>
              <a:t>01</a:t>
            </a:r>
          </a:p>
        </p:txBody>
      </p:sp>
      <p:sp>
        <p:nvSpPr>
          <p:cNvPr id="175" name="TextBox 22"/>
          <p:cNvSpPr txBox="1"/>
          <p:nvPr/>
        </p:nvSpPr>
        <p:spPr>
          <a:xfrm>
            <a:off x="1849594" y="3475339"/>
            <a:ext cx="671512" cy="444680"/>
          </a:xfrm>
          <a:prstGeom prst="rect">
            <a:avLst/>
          </a:prstGeom>
          <a:noFill/>
        </p:spPr>
        <p:txBody>
          <a:bodyPr wrap="square" lIns="0" tIns="0" rIns="0" bIns="0" rtlCol="0">
            <a:noAutofit/>
          </a:bodyPr>
          <a:lstStyle/>
          <a:p>
            <a:pPr defTabSz="1018540">
              <a:spcAft>
                <a:spcPts val="900"/>
              </a:spcAft>
            </a:pPr>
            <a:r>
              <a:rPr lang="en-GB" sz="2800" b="1" i="1" dirty="0">
                <a:solidFill>
                  <a:srgbClr val="FFFFFF"/>
                </a:solidFill>
                <a:latin typeface="Georgia" panose="02040502050405020303" pitchFamily="18" charset="0"/>
              </a:rPr>
              <a:t>02</a:t>
            </a:r>
          </a:p>
        </p:txBody>
      </p:sp>
      <p:sp>
        <p:nvSpPr>
          <p:cNvPr id="176" name="TextBox 23"/>
          <p:cNvSpPr txBox="1"/>
          <p:nvPr/>
        </p:nvSpPr>
        <p:spPr>
          <a:xfrm>
            <a:off x="2243733" y="4150687"/>
            <a:ext cx="671512" cy="444680"/>
          </a:xfrm>
          <a:prstGeom prst="rect">
            <a:avLst/>
          </a:prstGeom>
          <a:noFill/>
        </p:spPr>
        <p:txBody>
          <a:bodyPr wrap="square" lIns="0" tIns="0" rIns="0" bIns="0" rtlCol="0">
            <a:noAutofit/>
          </a:bodyPr>
          <a:lstStyle/>
          <a:p>
            <a:pPr defTabSz="1018540">
              <a:spcAft>
                <a:spcPts val="900"/>
              </a:spcAft>
            </a:pPr>
            <a:r>
              <a:rPr lang="en-GB" sz="2800" b="1" i="1" dirty="0">
                <a:solidFill>
                  <a:srgbClr val="FFFFFF"/>
                </a:solidFill>
                <a:latin typeface="Georgia" panose="02040502050405020303" pitchFamily="18" charset="0"/>
              </a:rPr>
              <a:t>03</a:t>
            </a:r>
          </a:p>
        </p:txBody>
      </p:sp>
      <p:sp>
        <p:nvSpPr>
          <p:cNvPr id="178" name="TextBox 34"/>
          <p:cNvSpPr txBox="1"/>
          <p:nvPr/>
        </p:nvSpPr>
        <p:spPr>
          <a:xfrm>
            <a:off x="2318484" y="3542024"/>
            <a:ext cx="2109496" cy="439014"/>
          </a:xfrm>
          <a:prstGeom prst="rect">
            <a:avLst/>
          </a:prstGeom>
          <a:noFill/>
        </p:spPr>
        <p:txBody>
          <a:bodyPr wrap="square" lIns="0" tIns="0" rIns="0" bIns="0" rtlCol="0">
            <a:noAutofit/>
          </a:bodyPr>
          <a:lstStyle/>
          <a:p>
            <a:pPr defTabSz="1018540">
              <a:spcAft>
                <a:spcPts val="900"/>
              </a:spcAft>
            </a:pPr>
            <a:r>
              <a:rPr lang="en-GB" sz="1000" dirty="0">
                <a:solidFill>
                  <a:srgbClr val="FFFFFF"/>
                </a:solidFill>
                <a:latin typeface="Georgia" panose="02040502050405020303" pitchFamily="18" charset="0"/>
              </a:rPr>
              <a:t>Text to go here go here go here go here go here go here go here</a:t>
            </a:r>
          </a:p>
        </p:txBody>
      </p:sp>
      <p:sp>
        <p:nvSpPr>
          <p:cNvPr id="179" name="TextBox 35"/>
          <p:cNvSpPr txBox="1"/>
          <p:nvPr/>
        </p:nvSpPr>
        <p:spPr>
          <a:xfrm>
            <a:off x="432534" y="3715426"/>
            <a:ext cx="1691190" cy="439014"/>
          </a:xfrm>
          <a:prstGeom prst="rect">
            <a:avLst/>
          </a:prstGeom>
          <a:noFill/>
        </p:spPr>
        <p:txBody>
          <a:bodyPr wrap="square" lIns="0" tIns="0" rIns="0" bIns="0" rtlCol="0">
            <a:noAutofit/>
          </a:bodyPr>
          <a:lstStyle/>
          <a:p>
            <a:pPr defTabSz="1018540">
              <a:spcAft>
                <a:spcPts val="900"/>
              </a:spcAft>
            </a:pPr>
            <a:r>
              <a:rPr lang="en-GB" sz="1000" dirty="0">
                <a:solidFill>
                  <a:srgbClr val="FFFFFF"/>
                </a:solidFill>
                <a:latin typeface="Georgia" panose="02040502050405020303" pitchFamily="18" charset="0"/>
              </a:rPr>
              <a:t>Text to go here go here go here go here go here go here go here</a:t>
            </a:r>
          </a:p>
        </p:txBody>
      </p:sp>
      <p:sp>
        <p:nvSpPr>
          <p:cNvPr id="180" name="Rectangle 3"/>
          <p:cNvSpPr>
            <a:spLocks noChangeArrowheads="1"/>
          </p:cNvSpPr>
          <p:nvPr/>
        </p:nvSpPr>
        <p:spPr bwMode="auto">
          <a:xfrm>
            <a:off x="693974" y="3361570"/>
            <a:ext cx="579437" cy="477837"/>
          </a:xfrm>
          <a:prstGeom prst="rect">
            <a:avLst/>
          </a:prstGeom>
          <a:solidFill>
            <a:srgbClr val="A32122"/>
          </a:solidFill>
          <a:ln>
            <a:noFill/>
          </a:ln>
          <a:effectLst/>
        </p:spPr>
        <p:txBody>
          <a:bodyPr lIns="0" tIns="0" rIns="0" bIns="0" anchor="ctr"/>
          <a:lstStyle>
            <a:lvl1pPr>
              <a:defRPr sz="1300" b="1">
                <a:solidFill>
                  <a:srgbClr val="000000"/>
                </a:solidFill>
                <a:latin typeface="Arial" panose="020B0604020202020204" pitchFamily="34" charset="0"/>
                <a:ea typeface="宋体" panose="02010600030101010101" pitchFamily="2" charset="-122"/>
              </a:defRPr>
            </a:lvl1pPr>
            <a:lvl2pPr marL="742950" indent="-285750">
              <a:defRPr sz="1300" b="1">
                <a:solidFill>
                  <a:srgbClr val="000000"/>
                </a:solidFill>
                <a:latin typeface="Arial" panose="020B0604020202020204" pitchFamily="34" charset="0"/>
                <a:ea typeface="宋体" panose="02010600030101010101" pitchFamily="2" charset="-122"/>
              </a:defRPr>
            </a:lvl2pPr>
            <a:lvl3pPr marL="1143000" indent="-228600">
              <a:defRPr sz="1300" b="1">
                <a:solidFill>
                  <a:srgbClr val="000000"/>
                </a:solidFill>
                <a:latin typeface="Arial" panose="020B0604020202020204" pitchFamily="34" charset="0"/>
                <a:ea typeface="宋体" panose="02010600030101010101" pitchFamily="2" charset="-122"/>
              </a:defRPr>
            </a:lvl3pPr>
            <a:lvl4pPr marL="1600200" indent="-228600">
              <a:defRPr sz="1300" b="1">
                <a:solidFill>
                  <a:srgbClr val="000000"/>
                </a:solidFill>
                <a:latin typeface="Arial" panose="020B0604020202020204" pitchFamily="34" charset="0"/>
                <a:ea typeface="宋体" panose="02010600030101010101" pitchFamily="2" charset="-122"/>
              </a:defRPr>
            </a:lvl4pPr>
            <a:lvl5pPr marL="2057400" indent="-228600">
              <a:defRPr sz="13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9p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300" b="1"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181" name="Rectangle 4"/>
          <p:cNvSpPr>
            <a:spLocks noChangeArrowheads="1"/>
          </p:cNvSpPr>
          <p:nvPr/>
        </p:nvSpPr>
        <p:spPr bwMode="auto">
          <a:xfrm>
            <a:off x="738424" y="3515557"/>
            <a:ext cx="506412" cy="16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defTabSz="330200">
              <a:tabLst>
                <a:tab pos="8521700" algn="r"/>
              </a:tabLst>
              <a:defRPr kumimoji="1" sz="1700" b="1">
                <a:solidFill>
                  <a:srgbClr val="000000"/>
                </a:solidFill>
                <a:latin typeface="Arial" panose="020B0604020202020204" pitchFamily="34" charset="0"/>
                <a:ea typeface="宋体" panose="02010600030101010101" pitchFamily="2" charset="-122"/>
              </a:defRPr>
            </a:lvl1pPr>
            <a:lvl2pPr marL="161925"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2pPr>
            <a:lvl3pPr marL="352425" indent="-189230"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3pPr>
            <a:lvl4pPr marL="514350"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4pPr>
            <a:lvl5pPr marL="1511300" indent="-328930" algn="ctr" defTabSz="330200">
              <a:lnSpc>
                <a:spcPts val="1600"/>
              </a:lnSpc>
              <a:tabLst>
                <a:tab pos="8521700" algn="r"/>
              </a:tabLst>
              <a:defRPr kumimoji="1" sz="1400" b="1">
                <a:solidFill>
                  <a:srgbClr val="000000"/>
                </a:solidFill>
                <a:latin typeface="Arial" panose="020B0604020202020204" pitchFamily="34" charset="0"/>
                <a:ea typeface="宋体" panose="02010600030101010101" pitchFamily="2" charset="-122"/>
              </a:defRPr>
            </a:lvl5pPr>
            <a:lvl6pPr marL="19685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6pPr>
            <a:lvl7pPr marL="24257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7pPr>
            <a:lvl8pPr marL="28829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8pPr>
            <a:lvl9pPr marL="33401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9pPr>
          </a:lstStyle>
          <a:p>
            <a:pPr marL="0" marR="0" lvl="0" indent="0" algn="ctr" defTabSz="330200" eaLnBrk="0" fontAlgn="base" latinLnBrk="0" hangingPunct="0">
              <a:lnSpc>
                <a:spcPct val="100000"/>
              </a:lnSpc>
              <a:spcBef>
                <a:spcPct val="0"/>
              </a:spcBef>
              <a:spcAft>
                <a:spcPct val="0"/>
              </a:spcAft>
              <a:buClrTx/>
              <a:buSzTx/>
              <a:buFontTx/>
              <a:buNone/>
              <a:tabLst>
                <a:tab pos="8521700" algn="r"/>
              </a:tabLst>
              <a:defRPr/>
            </a:pPr>
            <a:r>
              <a:rPr kumimoji="1" lang="en-US" altLang="zh-CN" sz="11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rPr>
              <a:t>4</a:t>
            </a:r>
            <a:endParaRPr kumimoji="1" lang="zh-CN" altLang="en-US" sz="11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sp>
        <p:nvSpPr>
          <p:cNvPr id="182" name="Rectangle 5"/>
          <p:cNvSpPr>
            <a:spLocks noChangeArrowheads="1"/>
          </p:cNvSpPr>
          <p:nvPr/>
        </p:nvSpPr>
        <p:spPr bwMode="auto">
          <a:xfrm>
            <a:off x="1406761" y="3515557"/>
            <a:ext cx="2908300" cy="16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342900" indent="-342900" defTabSz="330200">
              <a:tabLst>
                <a:tab pos="8521700" algn="r"/>
              </a:tabLst>
              <a:defRPr kumimoji="1" sz="1700" b="1">
                <a:solidFill>
                  <a:srgbClr val="000000"/>
                </a:solidFill>
                <a:latin typeface="Arial" panose="020B0604020202020204" pitchFamily="34" charset="0"/>
                <a:ea typeface="宋体" panose="02010600030101010101" pitchFamily="2" charset="-122"/>
              </a:defRPr>
            </a:lvl1pPr>
            <a:lvl2pPr marL="161925"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2pPr>
            <a:lvl3pPr marL="352425" indent="-189230"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3pPr>
            <a:lvl4pPr marL="514350"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4pPr>
            <a:lvl5pPr marL="1511300" indent="-328930" algn="ctr" defTabSz="330200">
              <a:lnSpc>
                <a:spcPts val="1600"/>
              </a:lnSpc>
              <a:tabLst>
                <a:tab pos="8521700" algn="r"/>
              </a:tabLst>
              <a:defRPr kumimoji="1" sz="1400" b="1">
                <a:solidFill>
                  <a:srgbClr val="000000"/>
                </a:solidFill>
                <a:latin typeface="Arial" panose="020B0604020202020204" pitchFamily="34" charset="0"/>
                <a:ea typeface="宋体" panose="02010600030101010101" pitchFamily="2" charset="-122"/>
              </a:defRPr>
            </a:lvl5pPr>
            <a:lvl6pPr marL="19685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6pPr>
            <a:lvl7pPr marL="24257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7pPr>
            <a:lvl8pPr marL="28829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8pPr>
            <a:lvl9pPr marL="33401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9pPr>
          </a:lstStyle>
          <a:p>
            <a:pPr marL="161925" marR="0" lvl="1" indent="-160655" defTabSz="330200" eaLnBrk="0" fontAlgn="base" latinLnBrk="0" hangingPunct="0">
              <a:lnSpc>
                <a:spcPct val="100000"/>
              </a:lnSpc>
              <a:spcBef>
                <a:spcPct val="0"/>
              </a:spcBef>
              <a:spcAft>
                <a:spcPct val="0"/>
              </a:spcAft>
              <a:buClrTx/>
              <a:buSzTx/>
              <a:buFontTx/>
              <a:buChar char="•"/>
              <a:tabLst>
                <a:tab pos="8521700" algn="r"/>
              </a:tabLst>
              <a:defRPr/>
            </a:pPr>
            <a:r>
              <a:rPr kumimoji="1" lang="zh-CN" altLang="en-US" sz="11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完善激励和约束机制</a:t>
            </a:r>
            <a:endParaRPr kumimoji="1" lang="en-US" altLang="de-DE" sz="11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83" name="Freeform 6"/>
          <p:cNvSpPr/>
          <p:nvPr/>
        </p:nvSpPr>
        <p:spPr bwMode="auto">
          <a:xfrm>
            <a:off x="1330561" y="3363157"/>
            <a:ext cx="3021013" cy="477838"/>
          </a:xfrm>
          <a:custGeom>
            <a:avLst/>
            <a:gdLst>
              <a:gd name="T0" fmla="*/ 0 w 1720"/>
              <a:gd name="T1" fmla="*/ 0 h 1961"/>
              <a:gd name="T2" fmla="*/ 3021013 w 1720"/>
              <a:gd name="T3" fmla="*/ 0 h 1961"/>
              <a:gd name="T4" fmla="*/ 3021013 w 1720"/>
              <a:gd name="T5" fmla="*/ 477838 h 1961"/>
              <a:gd name="T6" fmla="*/ 0 60000 65536"/>
              <a:gd name="T7" fmla="*/ 0 60000 65536"/>
              <a:gd name="T8" fmla="*/ 0 60000 65536"/>
            </a:gdLst>
            <a:ahLst/>
            <a:cxnLst>
              <a:cxn ang="T6">
                <a:pos x="T0" y="T1"/>
              </a:cxn>
              <a:cxn ang="T7">
                <a:pos x="T2" y="T3"/>
              </a:cxn>
              <a:cxn ang="T8">
                <a:pos x="T4" y="T5"/>
              </a:cxn>
            </a:cxnLst>
            <a:rect l="0" t="0" r="r" b="b"/>
            <a:pathLst>
              <a:path w="1720" h="1961">
                <a:moveTo>
                  <a:pt x="0" y="0"/>
                </a:moveTo>
                <a:lnTo>
                  <a:pt x="1720" y="0"/>
                </a:lnTo>
                <a:lnTo>
                  <a:pt x="1720" y="1961"/>
                </a:lnTo>
              </a:path>
            </a:pathLst>
          </a:custGeom>
          <a:noFill/>
          <a:ln w="22225" cap="flat" cmpd="sng">
            <a:solidFill>
              <a:srgbClr val="A32122"/>
            </a:solidFill>
            <a:prstDash val="solid"/>
            <a:rou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300"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184" name="Rectangle 14"/>
          <p:cNvSpPr>
            <a:spLocks noChangeArrowheads="1"/>
          </p:cNvSpPr>
          <p:nvPr/>
        </p:nvSpPr>
        <p:spPr bwMode="auto">
          <a:xfrm>
            <a:off x="693974" y="3923545"/>
            <a:ext cx="579437" cy="477837"/>
          </a:xfrm>
          <a:prstGeom prst="rect">
            <a:avLst/>
          </a:prstGeom>
          <a:solidFill>
            <a:srgbClr val="A32122"/>
          </a:solidFill>
          <a:ln>
            <a:noFill/>
          </a:ln>
          <a:effectLst/>
        </p:spPr>
        <p:txBody>
          <a:bodyPr lIns="0" tIns="0" rIns="0" bIns="0" anchor="ctr"/>
          <a:lstStyle>
            <a:lvl1pPr>
              <a:defRPr sz="1300" b="1">
                <a:solidFill>
                  <a:srgbClr val="000000"/>
                </a:solidFill>
                <a:latin typeface="Arial" panose="020B0604020202020204" pitchFamily="34" charset="0"/>
                <a:ea typeface="宋体" panose="02010600030101010101" pitchFamily="2" charset="-122"/>
              </a:defRPr>
            </a:lvl1pPr>
            <a:lvl2pPr marL="742950" indent="-285750">
              <a:defRPr sz="1300" b="1">
                <a:solidFill>
                  <a:srgbClr val="000000"/>
                </a:solidFill>
                <a:latin typeface="Arial" panose="020B0604020202020204" pitchFamily="34" charset="0"/>
                <a:ea typeface="宋体" panose="02010600030101010101" pitchFamily="2" charset="-122"/>
              </a:defRPr>
            </a:lvl2pPr>
            <a:lvl3pPr marL="1143000" indent="-228600">
              <a:defRPr sz="1300" b="1">
                <a:solidFill>
                  <a:srgbClr val="000000"/>
                </a:solidFill>
                <a:latin typeface="Arial" panose="020B0604020202020204" pitchFamily="34" charset="0"/>
                <a:ea typeface="宋体" panose="02010600030101010101" pitchFamily="2" charset="-122"/>
              </a:defRPr>
            </a:lvl3pPr>
            <a:lvl4pPr marL="1600200" indent="-228600">
              <a:defRPr sz="1300" b="1">
                <a:solidFill>
                  <a:srgbClr val="000000"/>
                </a:solidFill>
                <a:latin typeface="Arial" panose="020B0604020202020204" pitchFamily="34" charset="0"/>
                <a:ea typeface="宋体" panose="02010600030101010101" pitchFamily="2" charset="-122"/>
              </a:defRPr>
            </a:lvl4pPr>
            <a:lvl5pPr marL="2057400" indent="-228600">
              <a:defRPr sz="13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9p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300" b="1"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185" name="Rectangle 15"/>
          <p:cNvSpPr>
            <a:spLocks noChangeArrowheads="1"/>
          </p:cNvSpPr>
          <p:nvPr/>
        </p:nvSpPr>
        <p:spPr bwMode="auto">
          <a:xfrm>
            <a:off x="738424" y="4077532"/>
            <a:ext cx="506412" cy="16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defTabSz="330200">
              <a:tabLst>
                <a:tab pos="8521700" algn="r"/>
              </a:tabLst>
              <a:defRPr kumimoji="1" sz="1700" b="1">
                <a:solidFill>
                  <a:srgbClr val="000000"/>
                </a:solidFill>
                <a:latin typeface="Arial" panose="020B0604020202020204" pitchFamily="34" charset="0"/>
                <a:ea typeface="宋体" panose="02010600030101010101" pitchFamily="2" charset="-122"/>
              </a:defRPr>
            </a:lvl1pPr>
            <a:lvl2pPr marL="161925"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2pPr>
            <a:lvl3pPr marL="352425" indent="-189230"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3pPr>
            <a:lvl4pPr marL="514350"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4pPr>
            <a:lvl5pPr marL="1511300" indent="-328930" algn="ctr" defTabSz="330200">
              <a:lnSpc>
                <a:spcPts val="1600"/>
              </a:lnSpc>
              <a:tabLst>
                <a:tab pos="8521700" algn="r"/>
              </a:tabLst>
              <a:defRPr kumimoji="1" sz="1400" b="1">
                <a:solidFill>
                  <a:srgbClr val="000000"/>
                </a:solidFill>
                <a:latin typeface="Arial" panose="020B0604020202020204" pitchFamily="34" charset="0"/>
                <a:ea typeface="宋体" panose="02010600030101010101" pitchFamily="2" charset="-122"/>
              </a:defRPr>
            </a:lvl5pPr>
            <a:lvl6pPr marL="19685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6pPr>
            <a:lvl7pPr marL="24257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7pPr>
            <a:lvl8pPr marL="28829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8pPr>
            <a:lvl9pPr marL="33401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9pPr>
          </a:lstStyle>
          <a:p>
            <a:pPr marL="0" marR="0" lvl="0" indent="0" algn="ctr" defTabSz="330200" eaLnBrk="0" fontAlgn="base" latinLnBrk="0" hangingPunct="0">
              <a:lnSpc>
                <a:spcPct val="100000"/>
              </a:lnSpc>
              <a:spcBef>
                <a:spcPct val="0"/>
              </a:spcBef>
              <a:spcAft>
                <a:spcPct val="0"/>
              </a:spcAft>
              <a:buClrTx/>
              <a:buSzTx/>
              <a:buFontTx/>
              <a:buNone/>
              <a:tabLst>
                <a:tab pos="8521700" algn="r"/>
              </a:tabLst>
              <a:defRPr/>
            </a:pPr>
            <a:r>
              <a:rPr lang="en-US" altLang="zh-CN" sz="1100" kern="0" dirty="0">
                <a:solidFill>
                  <a:srgbClr val="FFFFFF"/>
                </a:solidFill>
              </a:rPr>
              <a:t>5</a:t>
            </a:r>
            <a:endParaRPr kumimoji="1" lang="zh-CN" altLang="en-US" sz="11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sp>
        <p:nvSpPr>
          <p:cNvPr id="186" name="Rectangle 16"/>
          <p:cNvSpPr>
            <a:spLocks noChangeArrowheads="1"/>
          </p:cNvSpPr>
          <p:nvPr/>
        </p:nvSpPr>
        <p:spPr bwMode="auto">
          <a:xfrm>
            <a:off x="1406761" y="4077532"/>
            <a:ext cx="2908300" cy="16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342900" indent="-342900" defTabSz="330200">
              <a:tabLst>
                <a:tab pos="8521700" algn="r"/>
              </a:tabLst>
              <a:defRPr kumimoji="1" sz="1700" b="1">
                <a:solidFill>
                  <a:srgbClr val="000000"/>
                </a:solidFill>
                <a:latin typeface="Arial" panose="020B0604020202020204" pitchFamily="34" charset="0"/>
                <a:ea typeface="宋体" panose="02010600030101010101" pitchFamily="2" charset="-122"/>
              </a:defRPr>
            </a:lvl1pPr>
            <a:lvl2pPr marL="161925"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2pPr>
            <a:lvl3pPr marL="352425" indent="-189230"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3pPr>
            <a:lvl4pPr marL="514350"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4pPr>
            <a:lvl5pPr marL="1511300" indent="-328930" algn="ctr" defTabSz="330200">
              <a:lnSpc>
                <a:spcPts val="1600"/>
              </a:lnSpc>
              <a:tabLst>
                <a:tab pos="8521700" algn="r"/>
              </a:tabLst>
              <a:defRPr kumimoji="1" sz="1400" b="1">
                <a:solidFill>
                  <a:srgbClr val="000000"/>
                </a:solidFill>
                <a:latin typeface="Arial" panose="020B0604020202020204" pitchFamily="34" charset="0"/>
                <a:ea typeface="宋体" panose="02010600030101010101" pitchFamily="2" charset="-122"/>
              </a:defRPr>
            </a:lvl5pPr>
            <a:lvl6pPr marL="19685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6pPr>
            <a:lvl7pPr marL="24257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7pPr>
            <a:lvl8pPr marL="28829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8pPr>
            <a:lvl9pPr marL="33401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9pPr>
          </a:lstStyle>
          <a:p>
            <a:pPr marL="161925" marR="0" lvl="1" indent="-160655" defTabSz="330200" eaLnBrk="0" fontAlgn="base" latinLnBrk="0" hangingPunct="0">
              <a:lnSpc>
                <a:spcPct val="100000"/>
              </a:lnSpc>
              <a:spcBef>
                <a:spcPct val="0"/>
              </a:spcBef>
              <a:spcAft>
                <a:spcPct val="0"/>
              </a:spcAft>
              <a:buClrTx/>
              <a:buSzTx/>
              <a:buFontTx/>
              <a:buChar char="•"/>
              <a:tabLst>
                <a:tab pos="8521700" algn="r"/>
              </a:tabLst>
              <a:defRPr/>
            </a:pPr>
            <a:r>
              <a:rPr kumimoji="1" lang="zh-CN" altLang="en-US" sz="11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拓宽员工收入的投资渠道</a:t>
            </a:r>
            <a:endParaRPr kumimoji="1" lang="en-US" altLang="de-DE" sz="11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87" name="Freeform 17"/>
          <p:cNvSpPr/>
          <p:nvPr/>
        </p:nvSpPr>
        <p:spPr bwMode="auto">
          <a:xfrm>
            <a:off x="1330561" y="3925132"/>
            <a:ext cx="3021013" cy="477838"/>
          </a:xfrm>
          <a:custGeom>
            <a:avLst/>
            <a:gdLst>
              <a:gd name="T0" fmla="*/ 0 w 1720"/>
              <a:gd name="T1" fmla="*/ 0 h 1961"/>
              <a:gd name="T2" fmla="*/ 3021013 w 1720"/>
              <a:gd name="T3" fmla="*/ 0 h 1961"/>
              <a:gd name="T4" fmla="*/ 3021013 w 1720"/>
              <a:gd name="T5" fmla="*/ 477838 h 1961"/>
              <a:gd name="T6" fmla="*/ 0 60000 65536"/>
              <a:gd name="T7" fmla="*/ 0 60000 65536"/>
              <a:gd name="T8" fmla="*/ 0 60000 65536"/>
            </a:gdLst>
            <a:ahLst/>
            <a:cxnLst>
              <a:cxn ang="T6">
                <a:pos x="T0" y="T1"/>
              </a:cxn>
              <a:cxn ang="T7">
                <a:pos x="T2" y="T3"/>
              </a:cxn>
              <a:cxn ang="T8">
                <a:pos x="T4" y="T5"/>
              </a:cxn>
            </a:cxnLst>
            <a:rect l="0" t="0" r="r" b="b"/>
            <a:pathLst>
              <a:path w="1720" h="1961">
                <a:moveTo>
                  <a:pt x="0" y="0"/>
                </a:moveTo>
                <a:lnTo>
                  <a:pt x="1720" y="0"/>
                </a:lnTo>
                <a:lnTo>
                  <a:pt x="1720" y="1961"/>
                </a:lnTo>
              </a:path>
            </a:pathLst>
          </a:custGeom>
          <a:noFill/>
          <a:ln w="22225" cap="flat" cmpd="sng">
            <a:solidFill>
              <a:srgbClr val="A32122"/>
            </a:solidFill>
            <a:prstDash val="solid"/>
            <a:rou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300"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192" name="TextBox 21"/>
          <p:cNvSpPr txBox="1"/>
          <p:nvPr/>
        </p:nvSpPr>
        <p:spPr>
          <a:xfrm>
            <a:off x="5613175" y="1705340"/>
            <a:ext cx="671512" cy="444680"/>
          </a:xfrm>
          <a:prstGeom prst="rect">
            <a:avLst/>
          </a:prstGeom>
          <a:noFill/>
        </p:spPr>
        <p:txBody>
          <a:bodyPr wrap="square" lIns="0" tIns="0" rIns="0" bIns="0" rtlCol="0">
            <a:noAutofit/>
          </a:bodyPr>
          <a:lstStyle/>
          <a:p>
            <a:pPr defTabSz="1018540">
              <a:spcAft>
                <a:spcPts val="900"/>
              </a:spcAft>
            </a:pPr>
            <a:r>
              <a:rPr lang="en-GB" sz="2800" b="1" i="1" dirty="0">
                <a:solidFill>
                  <a:srgbClr val="FFFFFF"/>
                </a:solidFill>
                <a:latin typeface="Georgia" panose="02040502050405020303" pitchFamily="18" charset="0"/>
              </a:rPr>
              <a:t>01</a:t>
            </a:r>
          </a:p>
        </p:txBody>
      </p:sp>
      <p:sp>
        <p:nvSpPr>
          <p:cNvPr id="193" name="TextBox 22"/>
          <p:cNvSpPr txBox="1"/>
          <p:nvPr/>
        </p:nvSpPr>
        <p:spPr>
          <a:xfrm>
            <a:off x="6025938" y="1819109"/>
            <a:ext cx="671512" cy="444680"/>
          </a:xfrm>
          <a:prstGeom prst="rect">
            <a:avLst/>
          </a:prstGeom>
          <a:noFill/>
        </p:spPr>
        <p:txBody>
          <a:bodyPr wrap="square" lIns="0" tIns="0" rIns="0" bIns="0" rtlCol="0">
            <a:noAutofit/>
          </a:bodyPr>
          <a:lstStyle/>
          <a:p>
            <a:pPr defTabSz="1018540">
              <a:spcAft>
                <a:spcPts val="900"/>
              </a:spcAft>
            </a:pPr>
            <a:r>
              <a:rPr lang="en-GB" sz="2800" b="1" i="1" dirty="0">
                <a:solidFill>
                  <a:srgbClr val="FFFFFF"/>
                </a:solidFill>
                <a:latin typeface="Georgia" panose="02040502050405020303" pitchFamily="18" charset="0"/>
              </a:rPr>
              <a:t>02</a:t>
            </a:r>
          </a:p>
        </p:txBody>
      </p:sp>
      <p:sp>
        <p:nvSpPr>
          <p:cNvPr id="194" name="TextBox 23"/>
          <p:cNvSpPr txBox="1"/>
          <p:nvPr/>
        </p:nvSpPr>
        <p:spPr>
          <a:xfrm>
            <a:off x="6420077" y="2494457"/>
            <a:ext cx="671512" cy="444680"/>
          </a:xfrm>
          <a:prstGeom prst="rect">
            <a:avLst/>
          </a:prstGeom>
          <a:noFill/>
        </p:spPr>
        <p:txBody>
          <a:bodyPr wrap="square" lIns="0" tIns="0" rIns="0" bIns="0" rtlCol="0">
            <a:noAutofit/>
          </a:bodyPr>
          <a:lstStyle/>
          <a:p>
            <a:pPr defTabSz="1018540">
              <a:spcAft>
                <a:spcPts val="900"/>
              </a:spcAft>
            </a:pPr>
            <a:r>
              <a:rPr lang="en-GB" sz="2800" b="1" i="1" dirty="0">
                <a:solidFill>
                  <a:srgbClr val="FFFFFF"/>
                </a:solidFill>
                <a:latin typeface="Georgia" panose="02040502050405020303" pitchFamily="18" charset="0"/>
              </a:rPr>
              <a:t>03</a:t>
            </a:r>
          </a:p>
        </p:txBody>
      </p:sp>
      <p:sp>
        <p:nvSpPr>
          <p:cNvPr id="195" name="TextBox 24"/>
          <p:cNvSpPr txBox="1"/>
          <p:nvPr/>
        </p:nvSpPr>
        <p:spPr>
          <a:xfrm>
            <a:off x="6813607" y="3201937"/>
            <a:ext cx="671512" cy="444680"/>
          </a:xfrm>
          <a:prstGeom prst="rect">
            <a:avLst/>
          </a:prstGeom>
          <a:noFill/>
        </p:spPr>
        <p:txBody>
          <a:bodyPr wrap="square" lIns="0" tIns="0" rIns="0" bIns="0" rtlCol="0">
            <a:noAutofit/>
          </a:bodyPr>
          <a:lstStyle/>
          <a:p>
            <a:pPr defTabSz="1018540">
              <a:spcAft>
                <a:spcPts val="900"/>
              </a:spcAft>
            </a:pPr>
            <a:r>
              <a:rPr lang="en-GB" sz="2800" b="1" i="1" dirty="0">
                <a:solidFill>
                  <a:srgbClr val="FFFFFF"/>
                </a:solidFill>
                <a:latin typeface="Georgia" panose="02040502050405020303" pitchFamily="18" charset="0"/>
              </a:rPr>
              <a:t>04</a:t>
            </a:r>
          </a:p>
        </p:txBody>
      </p:sp>
      <p:sp>
        <p:nvSpPr>
          <p:cNvPr id="196" name="TextBox 34"/>
          <p:cNvSpPr txBox="1"/>
          <p:nvPr/>
        </p:nvSpPr>
        <p:spPr>
          <a:xfrm>
            <a:off x="6494828" y="1885794"/>
            <a:ext cx="2109496" cy="439014"/>
          </a:xfrm>
          <a:prstGeom prst="rect">
            <a:avLst/>
          </a:prstGeom>
          <a:noFill/>
        </p:spPr>
        <p:txBody>
          <a:bodyPr wrap="square" lIns="0" tIns="0" rIns="0" bIns="0" rtlCol="0">
            <a:noAutofit/>
          </a:bodyPr>
          <a:lstStyle/>
          <a:p>
            <a:pPr defTabSz="1018540">
              <a:spcAft>
                <a:spcPts val="900"/>
              </a:spcAft>
            </a:pPr>
            <a:r>
              <a:rPr lang="en-GB" sz="1000" dirty="0">
                <a:solidFill>
                  <a:srgbClr val="FFFFFF"/>
                </a:solidFill>
                <a:latin typeface="Georgia" panose="02040502050405020303" pitchFamily="18" charset="0"/>
              </a:rPr>
              <a:t>Text to go here go here go here go here go here go here go here</a:t>
            </a:r>
          </a:p>
        </p:txBody>
      </p:sp>
      <p:sp>
        <p:nvSpPr>
          <p:cNvPr id="197" name="TextBox 35"/>
          <p:cNvSpPr txBox="1"/>
          <p:nvPr/>
        </p:nvSpPr>
        <p:spPr>
          <a:xfrm>
            <a:off x="4608878" y="2059196"/>
            <a:ext cx="1691190" cy="439014"/>
          </a:xfrm>
          <a:prstGeom prst="rect">
            <a:avLst/>
          </a:prstGeom>
          <a:noFill/>
        </p:spPr>
        <p:txBody>
          <a:bodyPr wrap="square" lIns="0" tIns="0" rIns="0" bIns="0" rtlCol="0">
            <a:noAutofit/>
          </a:bodyPr>
          <a:lstStyle/>
          <a:p>
            <a:pPr defTabSz="1018540">
              <a:spcAft>
                <a:spcPts val="900"/>
              </a:spcAft>
            </a:pPr>
            <a:r>
              <a:rPr lang="en-GB" sz="1000" dirty="0">
                <a:solidFill>
                  <a:srgbClr val="FFFFFF"/>
                </a:solidFill>
                <a:latin typeface="Georgia" panose="02040502050405020303" pitchFamily="18" charset="0"/>
              </a:rPr>
              <a:t>Text to go here go here go here go here go here go here go here</a:t>
            </a:r>
          </a:p>
        </p:txBody>
      </p:sp>
      <p:sp>
        <p:nvSpPr>
          <p:cNvPr id="198" name="TextBox 37"/>
          <p:cNvSpPr txBox="1"/>
          <p:nvPr/>
        </p:nvSpPr>
        <p:spPr>
          <a:xfrm>
            <a:off x="4576556" y="3296678"/>
            <a:ext cx="2594502" cy="439014"/>
          </a:xfrm>
          <a:prstGeom prst="rect">
            <a:avLst/>
          </a:prstGeom>
          <a:noFill/>
        </p:spPr>
        <p:txBody>
          <a:bodyPr wrap="square" lIns="0" tIns="0" rIns="0" bIns="0" rtlCol="0">
            <a:noAutofit/>
          </a:bodyPr>
          <a:lstStyle/>
          <a:p>
            <a:pPr defTabSz="1018540">
              <a:spcAft>
                <a:spcPts val="900"/>
              </a:spcAft>
            </a:pPr>
            <a:r>
              <a:rPr lang="en-GB" sz="1000" dirty="0">
                <a:solidFill>
                  <a:srgbClr val="FFFFFF"/>
                </a:solidFill>
                <a:latin typeface="Georgia" panose="02040502050405020303" pitchFamily="18" charset="0"/>
              </a:rPr>
              <a:t>Text to go here go here go here go here go here go here go here</a:t>
            </a:r>
          </a:p>
        </p:txBody>
      </p:sp>
      <p:sp>
        <p:nvSpPr>
          <p:cNvPr id="200" name="Rectangle 4"/>
          <p:cNvSpPr>
            <a:spLocks noChangeArrowheads="1"/>
          </p:cNvSpPr>
          <p:nvPr/>
        </p:nvSpPr>
        <p:spPr bwMode="auto">
          <a:xfrm>
            <a:off x="4914768" y="1859327"/>
            <a:ext cx="506412" cy="16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defTabSz="330200">
              <a:tabLst>
                <a:tab pos="8521700" algn="r"/>
              </a:tabLst>
              <a:defRPr kumimoji="1" sz="1700" b="1">
                <a:solidFill>
                  <a:srgbClr val="000000"/>
                </a:solidFill>
                <a:latin typeface="Arial" panose="020B0604020202020204" pitchFamily="34" charset="0"/>
                <a:ea typeface="宋体" panose="02010600030101010101" pitchFamily="2" charset="-122"/>
              </a:defRPr>
            </a:lvl1pPr>
            <a:lvl2pPr marL="161925"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2pPr>
            <a:lvl3pPr marL="352425" indent="-189230"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3pPr>
            <a:lvl4pPr marL="514350"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4pPr>
            <a:lvl5pPr marL="1511300" indent="-328930" algn="ctr" defTabSz="330200">
              <a:lnSpc>
                <a:spcPts val="1600"/>
              </a:lnSpc>
              <a:tabLst>
                <a:tab pos="8521700" algn="r"/>
              </a:tabLst>
              <a:defRPr kumimoji="1" sz="1400" b="1">
                <a:solidFill>
                  <a:srgbClr val="000000"/>
                </a:solidFill>
                <a:latin typeface="Arial" panose="020B0604020202020204" pitchFamily="34" charset="0"/>
                <a:ea typeface="宋体" panose="02010600030101010101" pitchFamily="2" charset="-122"/>
              </a:defRPr>
            </a:lvl5pPr>
            <a:lvl6pPr marL="19685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6pPr>
            <a:lvl7pPr marL="24257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7pPr>
            <a:lvl8pPr marL="28829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8pPr>
            <a:lvl9pPr marL="33401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9pPr>
          </a:lstStyle>
          <a:p>
            <a:pPr marL="0" marR="0" lvl="0" indent="0" algn="ctr" defTabSz="330200" eaLnBrk="0" fontAlgn="base" latinLnBrk="0" hangingPunct="0">
              <a:lnSpc>
                <a:spcPct val="100000"/>
              </a:lnSpc>
              <a:spcBef>
                <a:spcPct val="0"/>
              </a:spcBef>
              <a:spcAft>
                <a:spcPct val="0"/>
              </a:spcAft>
              <a:buClrTx/>
              <a:buSzTx/>
              <a:buFontTx/>
              <a:buNone/>
              <a:tabLst>
                <a:tab pos="8521700" algn="r"/>
              </a:tabLst>
              <a:defRPr/>
            </a:pPr>
            <a:r>
              <a:rPr lang="en-US" altLang="zh-CN" sz="1100" kern="0" dirty="0">
                <a:solidFill>
                  <a:srgbClr val="FFFFFF"/>
                </a:solidFill>
              </a:rPr>
              <a:t>1</a:t>
            </a:r>
            <a:endParaRPr kumimoji="1" lang="zh-CN" altLang="en-US" sz="11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sp>
        <p:nvSpPr>
          <p:cNvPr id="201" name="Rectangle 5"/>
          <p:cNvSpPr>
            <a:spLocks noChangeArrowheads="1"/>
          </p:cNvSpPr>
          <p:nvPr/>
        </p:nvSpPr>
        <p:spPr bwMode="auto">
          <a:xfrm>
            <a:off x="5583105" y="1859327"/>
            <a:ext cx="2908300" cy="16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342900" indent="-342900" defTabSz="330200">
              <a:tabLst>
                <a:tab pos="8521700" algn="r"/>
              </a:tabLst>
              <a:defRPr kumimoji="1" sz="1700" b="1">
                <a:solidFill>
                  <a:srgbClr val="000000"/>
                </a:solidFill>
                <a:latin typeface="Arial" panose="020B0604020202020204" pitchFamily="34" charset="0"/>
                <a:ea typeface="宋体" panose="02010600030101010101" pitchFamily="2" charset="-122"/>
              </a:defRPr>
            </a:lvl1pPr>
            <a:lvl2pPr marL="161925"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2pPr>
            <a:lvl3pPr marL="352425" indent="-189230"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3pPr>
            <a:lvl4pPr marL="514350"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4pPr>
            <a:lvl5pPr marL="1511300" indent="-328930" algn="ctr" defTabSz="330200">
              <a:lnSpc>
                <a:spcPts val="1600"/>
              </a:lnSpc>
              <a:tabLst>
                <a:tab pos="8521700" algn="r"/>
              </a:tabLst>
              <a:defRPr kumimoji="1" sz="1400" b="1">
                <a:solidFill>
                  <a:srgbClr val="000000"/>
                </a:solidFill>
                <a:latin typeface="Arial" panose="020B0604020202020204" pitchFamily="34" charset="0"/>
                <a:ea typeface="宋体" panose="02010600030101010101" pitchFamily="2" charset="-122"/>
              </a:defRPr>
            </a:lvl5pPr>
            <a:lvl6pPr marL="19685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6pPr>
            <a:lvl7pPr marL="24257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7pPr>
            <a:lvl8pPr marL="28829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8pPr>
            <a:lvl9pPr marL="33401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9pPr>
          </a:lstStyle>
          <a:p>
            <a:pPr marL="161925" marR="0" lvl="1" indent="-160655" defTabSz="330200" eaLnBrk="0" fontAlgn="base" latinLnBrk="0" hangingPunct="0">
              <a:lnSpc>
                <a:spcPct val="100000"/>
              </a:lnSpc>
              <a:spcBef>
                <a:spcPct val="0"/>
              </a:spcBef>
              <a:spcAft>
                <a:spcPct val="0"/>
              </a:spcAft>
              <a:buClrTx/>
              <a:buSzTx/>
              <a:buFontTx/>
              <a:buChar char="•"/>
              <a:tabLst>
                <a:tab pos="8521700" algn="r"/>
              </a:tabLst>
              <a:defRPr/>
            </a:pPr>
            <a:r>
              <a:rPr lang="zh-CN" altLang="en-US" sz="1100" b="1" kern="0" dirty="0">
                <a:latin typeface="微软雅黑" panose="020B0503020204020204" pitchFamily="34" charset="-122"/>
                <a:ea typeface="微软雅黑" panose="020B0503020204020204" pitchFamily="34" charset="-122"/>
              </a:rPr>
              <a:t>激励、甄选、监督、凝聚人才的机制</a:t>
            </a:r>
            <a:endParaRPr kumimoji="1" lang="en-US" altLang="de-DE" sz="11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2" name="Freeform 6"/>
          <p:cNvSpPr/>
          <p:nvPr/>
        </p:nvSpPr>
        <p:spPr bwMode="auto">
          <a:xfrm>
            <a:off x="5506905" y="1706927"/>
            <a:ext cx="3021013" cy="477838"/>
          </a:xfrm>
          <a:custGeom>
            <a:avLst/>
            <a:gdLst>
              <a:gd name="T0" fmla="*/ 0 w 1720"/>
              <a:gd name="T1" fmla="*/ 0 h 1961"/>
              <a:gd name="T2" fmla="*/ 3021013 w 1720"/>
              <a:gd name="T3" fmla="*/ 0 h 1961"/>
              <a:gd name="T4" fmla="*/ 3021013 w 1720"/>
              <a:gd name="T5" fmla="*/ 477838 h 1961"/>
              <a:gd name="T6" fmla="*/ 0 60000 65536"/>
              <a:gd name="T7" fmla="*/ 0 60000 65536"/>
              <a:gd name="T8" fmla="*/ 0 60000 65536"/>
            </a:gdLst>
            <a:ahLst/>
            <a:cxnLst>
              <a:cxn ang="T6">
                <a:pos x="T0" y="T1"/>
              </a:cxn>
              <a:cxn ang="T7">
                <a:pos x="T2" y="T3"/>
              </a:cxn>
              <a:cxn ang="T8">
                <a:pos x="T4" y="T5"/>
              </a:cxn>
            </a:cxnLst>
            <a:rect l="0" t="0" r="r" b="b"/>
            <a:pathLst>
              <a:path w="1720" h="1961">
                <a:moveTo>
                  <a:pt x="0" y="0"/>
                </a:moveTo>
                <a:lnTo>
                  <a:pt x="1720" y="0"/>
                </a:lnTo>
                <a:lnTo>
                  <a:pt x="1720" y="1961"/>
                </a:lnTo>
              </a:path>
            </a:pathLst>
          </a:custGeom>
          <a:noFill/>
          <a:ln w="22225" cap="flat" cmpd="sng">
            <a:solidFill>
              <a:srgbClr val="A32122"/>
            </a:solidFill>
            <a:prstDash val="solid"/>
            <a:rou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300"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204" name="Rectangle 15"/>
          <p:cNvSpPr>
            <a:spLocks noChangeArrowheads="1"/>
          </p:cNvSpPr>
          <p:nvPr/>
        </p:nvSpPr>
        <p:spPr bwMode="auto">
          <a:xfrm>
            <a:off x="4914768" y="2421302"/>
            <a:ext cx="506412" cy="16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defTabSz="330200">
              <a:tabLst>
                <a:tab pos="8521700" algn="r"/>
              </a:tabLst>
              <a:defRPr kumimoji="1" sz="1700" b="1">
                <a:solidFill>
                  <a:srgbClr val="000000"/>
                </a:solidFill>
                <a:latin typeface="Arial" panose="020B0604020202020204" pitchFamily="34" charset="0"/>
                <a:ea typeface="宋体" panose="02010600030101010101" pitchFamily="2" charset="-122"/>
              </a:defRPr>
            </a:lvl1pPr>
            <a:lvl2pPr marL="161925"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2pPr>
            <a:lvl3pPr marL="352425" indent="-189230"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3pPr>
            <a:lvl4pPr marL="514350"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4pPr>
            <a:lvl5pPr marL="1511300" indent="-328930" algn="ctr" defTabSz="330200">
              <a:lnSpc>
                <a:spcPts val="1600"/>
              </a:lnSpc>
              <a:tabLst>
                <a:tab pos="8521700" algn="r"/>
              </a:tabLst>
              <a:defRPr kumimoji="1" sz="1400" b="1">
                <a:solidFill>
                  <a:srgbClr val="000000"/>
                </a:solidFill>
                <a:latin typeface="Arial" panose="020B0604020202020204" pitchFamily="34" charset="0"/>
                <a:ea typeface="宋体" panose="02010600030101010101" pitchFamily="2" charset="-122"/>
              </a:defRPr>
            </a:lvl5pPr>
            <a:lvl6pPr marL="19685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6pPr>
            <a:lvl7pPr marL="24257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7pPr>
            <a:lvl8pPr marL="28829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8pPr>
            <a:lvl9pPr marL="33401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9pPr>
          </a:lstStyle>
          <a:p>
            <a:pPr marL="0" marR="0" lvl="0" indent="0" algn="ctr" defTabSz="330200" eaLnBrk="0" fontAlgn="base" latinLnBrk="0" hangingPunct="0">
              <a:lnSpc>
                <a:spcPct val="100000"/>
              </a:lnSpc>
              <a:spcBef>
                <a:spcPct val="0"/>
              </a:spcBef>
              <a:spcAft>
                <a:spcPct val="0"/>
              </a:spcAft>
              <a:buClrTx/>
              <a:buSzTx/>
              <a:buFontTx/>
              <a:buNone/>
              <a:tabLst>
                <a:tab pos="8521700" algn="r"/>
              </a:tabLst>
              <a:defRPr/>
            </a:pPr>
            <a:r>
              <a:rPr kumimoji="1" lang="en-US" altLang="zh-CN" sz="11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rPr>
              <a:t>2</a:t>
            </a:r>
            <a:endParaRPr kumimoji="1" lang="zh-CN" altLang="en-US" sz="11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sp>
        <p:nvSpPr>
          <p:cNvPr id="205" name="Rectangle 16"/>
          <p:cNvSpPr>
            <a:spLocks noChangeArrowheads="1"/>
          </p:cNvSpPr>
          <p:nvPr/>
        </p:nvSpPr>
        <p:spPr bwMode="auto">
          <a:xfrm>
            <a:off x="5602683" y="2420401"/>
            <a:ext cx="2908300" cy="1692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342900" indent="-342900" defTabSz="330200">
              <a:tabLst>
                <a:tab pos="8521700" algn="r"/>
              </a:tabLst>
              <a:defRPr kumimoji="1" sz="1700" b="1">
                <a:solidFill>
                  <a:srgbClr val="000000"/>
                </a:solidFill>
                <a:latin typeface="Arial" panose="020B0604020202020204" pitchFamily="34" charset="0"/>
                <a:ea typeface="宋体" panose="02010600030101010101" pitchFamily="2" charset="-122"/>
              </a:defRPr>
            </a:lvl1pPr>
            <a:lvl2pPr marL="161925"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2pPr>
            <a:lvl3pPr marL="352425" indent="-189230"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3pPr>
            <a:lvl4pPr marL="514350"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4pPr>
            <a:lvl5pPr marL="1511300" indent="-328930" algn="ctr" defTabSz="330200">
              <a:lnSpc>
                <a:spcPts val="1600"/>
              </a:lnSpc>
              <a:tabLst>
                <a:tab pos="8521700" algn="r"/>
              </a:tabLst>
              <a:defRPr kumimoji="1" sz="1400" b="1">
                <a:solidFill>
                  <a:srgbClr val="000000"/>
                </a:solidFill>
                <a:latin typeface="Arial" panose="020B0604020202020204" pitchFamily="34" charset="0"/>
                <a:ea typeface="宋体" panose="02010600030101010101" pitchFamily="2" charset="-122"/>
              </a:defRPr>
            </a:lvl5pPr>
            <a:lvl6pPr marL="19685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6pPr>
            <a:lvl7pPr marL="24257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7pPr>
            <a:lvl8pPr marL="28829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8pPr>
            <a:lvl9pPr marL="33401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9pPr>
          </a:lstStyle>
          <a:p>
            <a:pPr marL="161925" marR="0" lvl="1" indent="-160655" defTabSz="330200" eaLnBrk="0" fontAlgn="base" latinLnBrk="0" hangingPunct="0">
              <a:lnSpc>
                <a:spcPct val="100000"/>
              </a:lnSpc>
              <a:spcBef>
                <a:spcPct val="0"/>
              </a:spcBef>
              <a:spcAft>
                <a:spcPct val="0"/>
              </a:spcAft>
              <a:buClrTx/>
              <a:buSzTx/>
              <a:buFontTx/>
              <a:buChar char="•"/>
              <a:tabLst>
                <a:tab pos="8521700" algn="r"/>
              </a:tabLst>
              <a:defRPr/>
            </a:pPr>
            <a:r>
              <a:rPr lang="zh-CN" altLang="en-US" sz="1100" b="1" kern="0" dirty="0">
                <a:latin typeface="微软雅黑" panose="020B0503020204020204" pitchFamily="34" charset="-122"/>
                <a:ea typeface="微软雅黑" panose="020B0503020204020204" pitchFamily="34" charset="-122"/>
              </a:rPr>
              <a:t>回报老员工，奖励历史</a:t>
            </a:r>
            <a:r>
              <a:rPr lang="zh-CN" altLang="en-US" sz="1100" b="1" kern="0" dirty="0" smtClean="0">
                <a:latin typeface="微软雅黑" panose="020B0503020204020204" pitchFamily="34" charset="-122"/>
                <a:ea typeface="微软雅黑" panose="020B0503020204020204" pitchFamily="34" charset="-122"/>
              </a:rPr>
              <a:t>贡献</a:t>
            </a:r>
            <a:endParaRPr kumimoji="1" lang="en-US" altLang="de-DE" sz="11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6" name="Freeform 17"/>
          <p:cNvSpPr/>
          <p:nvPr/>
        </p:nvSpPr>
        <p:spPr bwMode="auto">
          <a:xfrm>
            <a:off x="5506905" y="2268902"/>
            <a:ext cx="3021013" cy="477838"/>
          </a:xfrm>
          <a:custGeom>
            <a:avLst/>
            <a:gdLst>
              <a:gd name="T0" fmla="*/ 0 w 1720"/>
              <a:gd name="T1" fmla="*/ 0 h 1961"/>
              <a:gd name="T2" fmla="*/ 3021013 w 1720"/>
              <a:gd name="T3" fmla="*/ 0 h 1961"/>
              <a:gd name="T4" fmla="*/ 3021013 w 1720"/>
              <a:gd name="T5" fmla="*/ 477838 h 1961"/>
              <a:gd name="T6" fmla="*/ 0 60000 65536"/>
              <a:gd name="T7" fmla="*/ 0 60000 65536"/>
              <a:gd name="T8" fmla="*/ 0 60000 65536"/>
            </a:gdLst>
            <a:ahLst/>
            <a:cxnLst>
              <a:cxn ang="T6">
                <a:pos x="T0" y="T1"/>
              </a:cxn>
              <a:cxn ang="T7">
                <a:pos x="T2" y="T3"/>
              </a:cxn>
              <a:cxn ang="T8">
                <a:pos x="T4" y="T5"/>
              </a:cxn>
            </a:cxnLst>
            <a:rect l="0" t="0" r="r" b="b"/>
            <a:pathLst>
              <a:path w="1720" h="1961">
                <a:moveTo>
                  <a:pt x="0" y="0"/>
                </a:moveTo>
                <a:lnTo>
                  <a:pt x="1720" y="0"/>
                </a:lnTo>
                <a:lnTo>
                  <a:pt x="1720" y="1961"/>
                </a:lnTo>
              </a:path>
            </a:pathLst>
          </a:custGeom>
          <a:noFill/>
          <a:ln w="22225" cap="flat" cmpd="sng">
            <a:solidFill>
              <a:srgbClr val="A32122"/>
            </a:solidFill>
            <a:prstDash val="solid"/>
            <a:rou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300"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208" name="Rectangle 23"/>
          <p:cNvSpPr>
            <a:spLocks noChangeArrowheads="1"/>
          </p:cNvSpPr>
          <p:nvPr/>
        </p:nvSpPr>
        <p:spPr bwMode="auto">
          <a:xfrm>
            <a:off x="4914768" y="2981690"/>
            <a:ext cx="506412" cy="16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defTabSz="330200">
              <a:tabLst>
                <a:tab pos="8521700" algn="r"/>
              </a:tabLst>
              <a:defRPr kumimoji="1" sz="1700" b="1">
                <a:solidFill>
                  <a:srgbClr val="000000"/>
                </a:solidFill>
                <a:latin typeface="Arial" panose="020B0604020202020204" pitchFamily="34" charset="0"/>
                <a:ea typeface="宋体" panose="02010600030101010101" pitchFamily="2" charset="-122"/>
              </a:defRPr>
            </a:lvl1pPr>
            <a:lvl2pPr marL="161925"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2pPr>
            <a:lvl3pPr marL="352425" indent="-189230"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3pPr>
            <a:lvl4pPr marL="514350"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4pPr>
            <a:lvl5pPr marL="1511300" indent="-328930" algn="ctr" defTabSz="330200">
              <a:lnSpc>
                <a:spcPts val="1600"/>
              </a:lnSpc>
              <a:tabLst>
                <a:tab pos="8521700" algn="r"/>
              </a:tabLst>
              <a:defRPr kumimoji="1" sz="1400" b="1">
                <a:solidFill>
                  <a:srgbClr val="000000"/>
                </a:solidFill>
                <a:latin typeface="Arial" panose="020B0604020202020204" pitchFamily="34" charset="0"/>
                <a:ea typeface="宋体" panose="02010600030101010101" pitchFamily="2" charset="-122"/>
              </a:defRPr>
            </a:lvl5pPr>
            <a:lvl6pPr marL="19685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6pPr>
            <a:lvl7pPr marL="24257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7pPr>
            <a:lvl8pPr marL="28829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8pPr>
            <a:lvl9pPr marL="33401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9pPr>
          </a:lstStyle>
          <a:p>
            <a:pPr marL="0" marR="0" lvl="0" indent="0" algn="ctr" defTabSz="330200" eaLnBrk="0" fontAlgn="base" latinLnBrk="0" hangingPunct="0">
              <a:lnSpc>
                <a:spcPct val="100000"/>
              </a:lnSpc>
              <a:spcBef>
                <a:spcPct val="0"/>
              </a:spcBef>
              <a:spcAft>
                <a:spcPct val="0"/>
              </a:spcAft>
              <a:buClrTx/>
              <a:buSzTx/>
              <a:buFontTx/>
              <a:buNone/>
              <a:tabLst>
                <a:tab pos="8521700" algn="r"/>
              </a:tabLst>
              <a:defRPr/>
            </a:pPr>
            <a:r>
              <a:rPr kumimoji="1" lang="en-US" altLang="zh-CN" sz="11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rPr>
              <a:t>3</a:t>
            </a:r>
            <a:endParaRPr kumimoji="1" lang="zh-CN" altLang="en-US" sz="11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sp>
        <p:nvSpPr>
          <p:cNvPr id="209" name="Rectangle 24"/>
          <p:cNvSpPr>
            <a:spLocks noChangeArrowheads="1"/>
          </p:cNvSpPr>
          <p:nvPr/>
        </p:nvSpPr>
        <p:spPr bwMode="auto">
          <a:xfrm>
            <a:off x="5583105" y="2896551"/>
            <a:ext cx="290830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342900" indent="-342900" defTabSz="330200">
              <a:tabLst>
                <a:tab pos="8521700" algn="r"/>
              </a:tabLst>
              <a:defRPr kumimoji="1" sz="1700" b="1">
                <a:solidFill>
                  <a:srgbClr val="000000"/>
                </a:solidFill>
                <a:latin typeface="Arial" panose="020B0604020202020204" pitchFamily="34" charset="0"/>
                <a:ea typeface="宋体" panose="02010600030101010101" pitchFamily="2" charset="-122"/>
              </a:defRPr>
            </a:lvl1pPr>
            <a:lvl2pPr marL="161925"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2pPr>
            <a:lvl3pPr marL="352425" indent="-189230"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3pPr>
            <a:lvl4pPr marL="514350"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4pPr>
            <a:lvl5pPr marL="1511300" indent="-328930" algn="ctr" defTabSz="330200">
              <a:lnSpc>
                <a:spcPts val="1600"/>
              </a:lnSpc>
              <a:tabLst>
                <a:tab pos="8521700" algn="r"/>
              </a:tabLst>
              <a:defRPr kumimoji="1" sz="1400" b="1">
                <a:solidFill>
                  <a:srgbClr val="000000"/>
                </a:solidFill>
                <a:latin typeface="Arial" panose="020B0604020202020204" pitchFamily="34" charset="0"/>
                <a:ea typeface="宋体" panose="02010600030101010101" pitchFamily="2" charset="-122"/>
              </a:defRPr>
            </a:lvl5pPr>
            <a:lvl6pPr marL="19685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6pPr>
            <a:lvl7pPr marL="24257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7pPr>
            <a:lvl8pPr marL="28829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8pPr>
            <a:lvl9pPr marL="33401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9pPr>
          </a:lstStyle>
          <a:p>
            <a:pPr marL="161925" marR="0" lvl="1" indent="-160655" defTabSz="330200" eaLnBrk="0" fontAlgn="base" latinLnBrk="0" hangingPunct="0">
              <a:lnSpc>
                <a:spcPct val="100000"/>
              </a:lnSpc>
              <a:spcBef>
                <a:spcPct val="0"/>
              </a:spcBef>
              <a:spcAft>
                <a:spcPct val="0"/>
              </a:spcAft>
              <a:buClrTx/>
              <a:buSzTx/>
              <a:buFontTx/>
              <a:buChar char="•"/>
              <a:tabLst>
                <a:tab pos="8521700" algn="r"/>
              </a:tabLst>
              <a:defRPr/>
            </a:pPr>
            <a:r>
              <a:rPr lang="zh-CN" altLang="en-US" sz="1100" b="1" kern="0" dirty="0">
                <a:latin typeface="微软雅黑" panose="020B0503020204020204" pitchFamily="34" charset="-122"/>
                <a:ea typeface="微软雅黑" panose="020B0503020204020204" pitchFamily="34" charset="-122"/>
              </a:rPr>
              <a:t>促进员工利益与公司利益一致，短期利益与长期利益的平衡</a:t>
            </a:r>
            <a:endParaRPr kumimoji="1" lang="en-US" altLang="de-DE" sz="11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10" name="Freeform 25"/>
          <p:cNvSpPr/>
          <p:nvPr/>
        </p:nvSpPr>
        <p:spPr bwMode="auto">
          <a:xfrm>
            <a:off x="5506905" y="2829290"/>
            <a:ext cx="3021013" cy="477837"/>
          </a:xfrm>
          <a:custGeom>
            <a:avLst/>
            <a:gdLst>
              <a:gd name="T0" fmla="*/ 0 w 1720"/>
              <a:gd name="T1" fmla="*/ 0 h 1961"/>
              <a:gd name="T2" fmla="*/ 3021013 w 1720"/>
              <a:gd name="T3" fmla="*/ 0 h 1961"/>
              <a:gd name="T4" fmla="*/ 3021013 w 1720"/>
              <a:gd name="T5" fmla="*/ 477837 h 1961"/>
              <a:gd name="T6" fmla="*/ 0 60000 65536"/>
              <a:gd name="T7" fmla="*/ 0 60000 65536"/>
              <a:gd name="T8" fmla="*/ 0 60000 65536"/>
            </a:gdLst>
            <a:ahLst/>
            <a:cxnLst>
              <a:cxn ang="T6">
                <a:pos x="T0" y="T1"/>
              </a:cxn>
              <a:cxn ang="T7">
                <a:pos x="T2" y="T3"/>
              </a:cxn>
              <a:cxn ang="T8">
                <a:pos x="T4" y="T5"/>
              </a:cxn>
            </a:cxnLst>
            <a:rect l="0" t="0" r="r" b="b"/>
            <a:pathLst>
              <a:path w="1720" h="1961">
                <a:moveTo>
                  <a:pt x="0" y="0"/>
                </a:moveTo>
                <a:lnTo>
                  <a:pt x="1720" y="0"/>
                </a:lnTo>
                <a:lnTo>
                  <a:pt x="1720" y="1961"/>
                </a:lnTo>
              </a:path>
            </a:pathLst>
          </a:custGeom>
          <a:noFill/>
          <a:ln w="22225" cap="flat" cmpd="sng">
            <a:solidFill>
              <a:srgbClr val="A32122"/>
            </a:solidFill>
            <a:prstDash val="solid"/>
            <a:rou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300"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211" name="TextBox 21"/>
          <p:cNvSpPr txBox="1"/>
          <p:nvPr/>
        </p:nvSpPr>
        <p:spPr>
          <a:xfrm>
            <a:off x="5613411" y="3361570"/>
            <a:ext cx="671512" cy="444680"/>
          </a:xfrm>
          <a:prstGeom prst="rect">
            <a:avLst/>
          </a:prstGeom>
          <a:noFill/>
        </p:spPr>
        <p:txBody>
          <a:bodyPr wrap="square" lIns="0" tIns="0" rIns="0" bIns="0" rtlCol="0">
            <a:noAutofit/>
          </a:bodyPr>
          <a:lstStyle/>
          <a:p>
            <a:pPr defTabSz="1018540">
              <a:spcAft>
                <a:spcPts val="900"/>
              </a:spcAft>
            </a:pPr>
            <a:r>
              <a:rPr lang="en-GB" sz="2800" b="1" i="1" dirty="0">
                <a:solidFill>
                  <a:srgbClr val="FFFFFF"/>
                </a:solidFill>
                <a:latin typeface="Georgia" panose="02040502050405020303" pitchFamily="18" charset="0"/>
              </a:rPr>
              <a:t>01</a:t>
            </a:r>
          </a:p>
        </p:txBody>
      </p:sp>
      <p:sp>
        <p:nvSpPr>
          <p:cNvPr id="212" name="TextBox 22"/>
          <p:cNvSpPr txBox="1"/>
          <p:nvPr/>
        </p:nvSpPr>
        <p:spPr>
          <a:xfrm>
            <a:off x="6026174" y="3475339"/>
            <a:ext cx="671512" cy="444680"/>
          </a:xfrm>
          <a:prstGeom prst="rect">
            <a:avLst/>
          </a:prstGeom>
          <a:noFill/>
        </p:spPr>
        <p:txBody>
          <a:bodyPr wrap="square" lIns="0" tIns="0" rIns="0" bIns="0" rtlCol="0">
            <a:noAutofit/>
          </a:bodyPr>
          <a:lstStyle/>
          <a:p>
            <a:pPr defTabSz="1018540">
              <a:spcAft>
                <a:spcPts val="900"/>
              </a:spcAft>
            </a:pPr>
            <a:r>
              <a:rPr lang="en-GB" sz="2800" b="1" i="1" dirty="0">
                <a:solidFill>
                  <a:srgbClr val="FFFFFF"/>
                </a:solidFill>
                <a:latin typeface="Georgia" panose="02040502050405020303" pitchFamily="18" charset="0"/>
              </a:rPr>
              <a:t>02</a:t>
            </a:r>
          </a:p>
        </p:txBody>
      </p:sp>
      <p:sp>
        <p:nvSpPr>
          <p:cNvPr id="213" name="TextBox 23"/>
          <p:cNvSpPr txBox="1"/>
          <p:nvPr/>
        </p:nvSpPr>
        <p:spPr>
          <a:xfrm>
            <a:off x="6420313" y="4150687"/>
            <a:ext cx="671512" cy="444680"/>
          </a:xfrm>
          <a:prstGeom prst="rect">
            <a:avLst/>
          </a:prstGeom>
          <a:noFill/>
        </p:spPr>
        <p:txBody>
          <a:bodyPr wrap="square" lIns="0" tIns="0" rIns="0" bIns="0" rtlCol="0">
            <a:noAutofit/>
          </a:bodyPr>
          <a:lstStyle/>
          <a:p>
            <a:pPr defTabSz="1018540">
              <a:spcAft>
                <a:spcPts val="900"/>
              </a:spcAft>
            </a:pPr>
            <a:r>
              <a:rPr lang="en-GB" sz="2800" b="1" i="1" dirty="0">
                <a:solidFill>
                  <a:srgbClr val="FFFFFF"/>
                </a:solidFill>
                <a:latin typeface="Georgia" panose="02040502050405020303" pitchFamily="18" charset="0"/>
              </a:rPr>
              <a:t>03</a:t>
            </a:r>
          </a:p>
        </p:txBody>
      </p:sp>
      <p:sp>
        <p:nvSpPr>
          <p:cNvPr id="214" name="TextBox 34"/>
          <p:cNvSpPr txBox="1"/>
          <p:nvPr/>
        </p:nvSpPr>
        <p:spPr>
          <a:xfrm>
            <a:off x="6495064" y="3542024"/>
            <a:ext cx="2109496" cy="439014"/>
          </a:xfrm>
          <a:prstGeom prst="rect">
            <a:avLst/>
          </a:prstGeom>
          <a:noFill/>
        </p:spPr>
        <p:txBody>
          <a:bodyPr wrap="square" lIns="0" tIns="0" rIns="0" bIns="0" rtlCol="0">
            <a:noAutofit/>
          </a:bodyPr>
          <a:lstStyle/>
          <a:p>
            <a:pPr defTabSz="1018540">
              <a:spcAft>
                <a:spcPts val="900"/>
              </a:spcAft>
            </a:pPr>
            <a:r>
              <a:rPr lang="en-GB" sz="1000" dirty="0">
                <a:solidFill>
                  <a:srgbClr val="FFFFFF"/>
                </a:solidFill>
                <a:latin typeface="Georgia" panose="02040502050405020303" pitchFamily="18" charset="0"/>
              </a:rPr>
              <a:t>Text to go here go here go here go here go here go here go here</a:t>
            </a:r>
          </a:p>
        </p:txBody>
      </p:sp>
      <p:sp>
        <p:nvSpPr>
          <p:cNvPr id="215" name="TextBox 35"/>
          <p:cNvSpPr txBox="1"/>
          <p:nvPr/>
        </p:nvSpPr>
        <p:spPr>
          <a:xfrm>
            <a:off x="4609114" y="3715426"/>
            <a:ext cx="1691190" cy="439014"/>
          </a:xfrm>
          <a:prstGeom prst="rect">
            <a:avLst/>
          </a:prstGeom>
          <a:noFill/>
        </p:spPr>
        <p:txBody>
          <a:bodyPr wrap="square" lIns="0" tIns="0" rIns="0" bIns="0" rtlCol="0">
            <a:noAutofit/>
          </a:bodyPr>
          <a:lstStyle/>
          <a:p>
            <a:pPr defTabSz="1018540">
              <a:spcAft>
                <a:spcPts val="900"/>
              </a:spcAft>
            </a:pPr>
            <a:r>
              <a:rPr lang="en-GB" sz="1000" dirty="0">
                <a:solidFill>
                  <a:srgbClr val="FFFFFF"/>
                </a:solidFill>
                <a:latin typeface="Georgia" panose="02040502050405020303" pitchFamily="18" charset="0"/>
              </a:rPr>
              <a:t>Text to go here go here go here go here go here go here go here</a:t>
            </a:r>
          </a:p>
        </p:txBody>
      </p:sp>
      <p:sp>
        <p:nvSpPr>
          <p:cNvPr id="217" name="Rectangle 4"/>
          <p:cNvSpPr>
            <a:spLocks noChangeArrowheads="1"/>
          </p:cNvSpPr>
          <p:nvPr/>
        </p:nvSpPr>
        <p:spPr bwMode="auto">
          <a:xfrm>
            <a:off x="4915004" y="3515557"/>
            <a:ext cx="506412" cy="16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defTabSz="330200">
              <a:tabLst>
                <a:tab pos="8521700" algn="r"/>
              </a:tabLst>
              <a:defRPr kumimoji="1" sz="1700" b="1">
                <a:solidFill>
                  <a:srgbClr val="000000"/>
                </a:solidFill>
                <a:latin typeface="Arial" panose="020B0604020202020204" pitchFamily="34" charset="0"/>
                <a:ea typeface="宋体" panose="02010600030101010101" pitchFamily="2" charset="-122"/>
              </a:defRPr>
            </a:lvl1pPr>
            <a:lvl2pPr marL="161925"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2pPr>
            <a:lvl3pPr marL="352425" indent="-189230"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3pPr>
            <a:lvl4pPr marL="514350"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4pPr>
            <a:lvl5pPr marL="1511300" indent="-328930" algn="ctr" defTabSz="330200">
              <a:lnSpc>
                <a:spcPts val="1600"/>
              </a:lnSpc>
              <a:tabLst>
                <a:tab pos="8521700" algn="r"/>
              </a:tabLst>
              <a:defRPr kumimoji="1" sz="1400" b="1">
                <a:solidFill>
                  <a:srgbClr val="000000"/>
                </a:solidFill>
                <a:latin typeface="Arial" panose="020B0604020202020204" pitchFamily="34" charset="0"/>
                <a:ea typeface="宋体" panose="02010600030101010101" pitchFamily="2" charset="-122"/>
              </a:defRPr>
            </a:lvl5pPr>
            <a:lvl6pPr marL="19685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6pPr>
            <a:lvl7pPr marL="24257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7pPr>
            <a:lvl8pPr marL="28829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8pPr>
            <a:lvl9pPr marL="33401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9pPr>
          </a:lstStyle>
          <a:p>
            <a:pPr marL="0" marR="0" lvl="0" indent="0" algn="ctr" defTabSz="330200" eaLnBrk="0" fontAlgn="base" latinLnBrk="0" hangingPunct="0">
              <a:lnSpc>
                <a:spcPct val="100000"/>
              </a:lnSpc>
              <a:spcBef>
                <a:spcPct val="0"/>
              </a:spcBef>
              <a:spcAft>
                <a:spcPct val="0"/>
              </a:spcAft>
              <a:buClrTx/>
              <a:buSzTx/>
              <a:buFontTx/>
              <a:buNone/>
              <a:tabLst>
                <a:tab pos="8521700" algn="r"/>
              </a:tabLst>
              <a:defRPr/>
            </a:pPr>
            <a:r>
              <a:rPr kumimoji="1" lang="en-US" altLang="zh-CN" sz="11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rPr>
              <a:t>4</a:t>
            </a:r>
            <a:endParaRPr kumimoji="1" lang="zh-CN" altLang="en-US" sz="11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sp>
        <p:nvSpPr>
          <p:cNvPr id="218" name="Rectangle 5"/>
          <p:cNvSpPr>
            <a:spLocks noChangeArrowheads="1"/>
          </p:cNvSpPr>
          <p:nvPr/>
        </p:nvSpPr>
        <p:spPr bwMode="auto">
          <a:xfrm>
            <a:off x="5583341" y="3515557"/>
            <a:ext cx="2908300" cy="16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342900" indent="-342900" defTabSz="330200">
              <a:tabLst>
                <a:tab pos="8521700" algn="r"/>
              </a:tabLst>
              <a:defRPr kumimoji="1" sz="1700" b="1">
                <a:solidFill>
                  <a:srgbClr val="000000"/>
                </a:solidFill>
                <a:latin typeface="Arial" panose="020B0604020202020204" pitchFamily="34" charset="0"/>
                <a:ea typeface="宋体" panose="02010600030101010101" pitchFamily="2" charset="-122"/>
              </a:defRPr>
            </a:lvl1pPr>
            <a:lvl2pPr marL="161925"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2pPr>
            <a:lvl3pPr marL="352425" indent="-189230"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3pPr>
            <a:lvl4pPr marL="514350"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4pPr>
            <a:lvl5pPr marL="1511300" indent="-328930" algn="ctr" defTabSz="330200">
              <a:lnSpc>
                <a:spcPts val="1600"/>
              </a:lnSpc>
              <a:tabLst>
                <a:tab pos="8521700" algn="r"/>
              </a:tabLst>
              <a:defRPr kumimoji="1" sz="1400" b="1">
                <a:solidFill>
                  <a:srgbClr val="000000"/>
                </a:solidFill>
                <a:latin typeface="Arial" panose="020B0604020202020204" pitchFamily="34" charset="0"/>
                <a:ea typeface="宋体" panose="02010600030101010101" pitchFamily="2" charset="-122"/>
              </a:defRPr>
            </a:lvl5pPr>
            <a:lvl6pPr marL="19685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6pPr>
            <a:lvl7pPr marL="24257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7pPr>
            <a:lvl8pPr marL="28829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8pPr>
            <a:lvl9pPr marL="33401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9pPr>
          </a:lstStyle>
          <a:p>
            <a:pPr marL="161925" marR="0" lvl="1" indent="-160655" defTabSz="330200" eaLnBrk="0" fontAlgn="base" latinLnBrk="0" hangingPunct="0">
              <a:lnSpc>
                <a:spcPct val="100000"/>
              </a:lnSpc>
              <a:spcBef>
                <a:spcPct val="0"/>
              </a:spcBef>
              <a:spcAft>
                <a:spcPct val="0"/>
              </a:spcAft>
              <a:buClrTx/>
              <a:buSzTx/>
              <a:buFontTx/>
              <a:buChar char="•"/>
              <a:tabLst>
                <a:tab pos="8521700" algn="r"/>
              </a:tabLst>
              <a:defRPr/>
            </a:pPr>
            <a:r>
              <a:rPr lang="zh-CN" altLang="en-US" sz="1100" b="1" kern="0" dirty="0">
                <a:latin typeface="微软雅黑" panose="020B0503020204020204" pitchFamily="34" charset="-122"/>
                <a:ea typeface="微软雅黑" panose="020B0503020204020204" pitchFamily="34" charset="-122"/>
              </a:rPr>
              <a:t>公司资本金扩大，公司获得快速发展</a:t>
            </a:r>
            <a:endParaRPr kumimoji="1" lang="en-US" altLang="de-DE" sz="11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19" name="Freeform 6"/>
          <p:cNvSpPr/>
          <p:nvPr/>
        </p:nvSpPr>
        <p:spPr bwMode="auto">
          <a:xfrm>
            <a:off x="5507141" y="3363157"/>
            <a:ext cx="3021013" cy="477838"/>
          </a:xfrm>
          <a:custGeom>
            <a:avLst/>
            <a:gdLst>
              <a:gd name="T0" fmla="*/ 0 w 1720"/>
              <a:gd name="T1" fmla="*/ 0 h 1961"/>
              <a:gd name="T2" fmla="*/ 3021013 w 1720"/>
              <a:gd name="T3" fmla="*/ 0 h 1961"/>
              <a:gd name="T4" fmla="*/ 3021013 w 1720"/>
              <a:gd name="T5" fmla="*/ 477838 h 1961"/>
              <a:gd name="T6" fmla="*/ 0 60000 65536"/>
              <a:gd name="T7" fmla="*/ 0 60000 65536"/>
              <a:gd name="T8" fmla="*/ 0 60000 65536"/>
            </a:gdLst>
            <a:ahLst/>
            <a:cxnLst>
              <a:cxn ang="T6">
                <a:pos x="T0" y="T1"/>
              </a:cxn>
              <a:cxn ang="T7">
                <a:pos x="T2" y="T3"/>
              </a:cxn>
              <a:cxn ang="T8">
                <a:pos x="T4" y="T5"/>
              </a:cxn>
            </a:cxnLst>
            <a:rect l="0" t="0" r="r" b="b"/>
            <a:pathLst>
              <a:path w="1720" h="1961">
                <a:moveTo>
                  <a:pt x="0" y="0"/>
                </a:moveTo>
                <a:lnTo>
                  <a:pt x="1720" y="0"/>
                </a:lnTo>
                <a:lnTo>
                  <a:pt x="1720" y="1961"/>
                </a:lnTo>
              </a:path>
            </a:pathLst>
          </a:custGeom>
          <a:noFill/>
          <a:ln w="22225" cap="flat" cmpd="sng">
            <a:solidFill>
              <a:srgbClr val="A32122"/>
            </a:solidFill>
            <a:prstDash val="solid"/>
            <a:rou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300"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221" name="Rectangle 15"/>
          <p:cNvSpPr>
            <a:spLocks noChangeArrowheads="1"/>
          </p:cNvSpPr>
          <p:nvPr/>
        </p:nvSpPr>
        <p:spPr bwMode="auto">
          <a:xfrm>
            <a:off x="4915004" y="4077532"/>
            <a:ext cx="506412" cy="16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defTabSz="330200">
              <a:tabLst>
                <a:tab pos="8521700" algn="r"/>
              </a:tabLst>
              <a:defRPr kumimoji="1" sz="1700" b="1">
                <a:solidFill>
                  <a:srgbClr val="000000"/>
                </a:solidFill>
                <a:latin typeface="Arial" panose="020B0604020202020204" pitchFamily="34" charset="0"/>
                <a:ea typeface="宋体" panose="02010600030101010101" pitchFamily="2" charset="-122"/>
              </a:defRPr>
            </a:lvl1pPr>
            <a:lvl2pPr marL="161925"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2pPr>
            <a:lvl3pPr marL="352425" indent="-189230"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3pPr>
            <a:lvl4pPr marL="514350"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4pPr>
            <a:lvl5pPr marL="1511300" indent="-328930" algn="ctr" defTabSz="330200">
              <a:lnSpc>
                <a:spcPts val="1600"/>
              </a:lnSpc>
              <a:tabLst>
                <a:tab pos="8521700" algn="r"/>
              </a:tabLst>
              <a:defRPr kumimoji="1" sz="1400" b="1">
                <a:solidFill>
                  <a:srgbClr val="000000"/>
                </a:solidFill>
                <a:latin typeface="Arial" panose="020B0604020202020204" pitchFamily="34" charset="0"/>
                <a:ea typeface="宋体" panose="02010600030101010101" pitchFamily="2" charset="-122"/>
              </a:defRPr>
            </a:lvl5pPr>
            <a:lvl6pPr marL="19685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6pPr>
            <a:lvl7pPr marL="24257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7pPr>
            <a:lvl8pPr marL="28829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8pPr>
            <a:lvl9pPr marL="33401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9pPr>
          </a:lstStyle>
          <a:p>
            <a:pPr marL="0" marR="0" lvl="0" indent="0" algn="ctr" defTabSz="330200" eaLnBrk="0" fontAlgn="base" latinLnBrk="0" hangingPunct="0">
              <a:lnSpc>
                <a:spcPct val="100000"/>
              </a:lnSpc>
              <a:spcBef>
                <a:spcPct val="0"/>
              </a:spcBef>
              <a:spcAft>
                <a:spcPct val="0"/>
              </a:spcAft>
              <a:buClrTx/>
              <a:buSzTx/>
              <a:buFontTx/>
              <a:buNone/>
              <a:tabLst>
                <a:tab pos="8521700" algn="r"/>
              </a:tabLst>
              <a:defRPr/>
            </a:pPr>
            <a:r>
              <a:rPr lang="en-US" altLang="zh-CN" sz="1100" kern="0" dirty="0">
                <a:solidFill>
                  <a:srgbClr val="FFFFFF"/>
                </a:solidFill>
              </a:rPr>
              <a:t>5</a:t>
            </a:r>
            <a:endParaRPr kumimoji="1" lang="zh-CN" altLang="en-US" sz="11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sp>
        <p:nvSpPr>
          <p:cNvPr id="222" name="Rectangle 16"/>
          <p:cNvSpPr>
            <a:spLocks noChangeArrowheads="1"/>
          </p:cNvSpPr>
          <p:nvPr/>
        </p:nvSpPr>
        <p:spPr bwMode="auto">
          <a:xfrm>
            <a:off x="5583341" y="4077532"/>
            <a:ext cx="2908300" cy="16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342900" indent="-342900" defTabSz="330200">
              <a:tabLst>
                <a:tab pos="8521700" algn="r"/>
              </a:tabLst>
              <a:defRPr kumimoji="1" sz="1700" b="1">
                <a:solidFill>
                  <a:srgbClr val="000000"/>
                </a:solidFill>
                <a:latin typeface="Arial" panose="020B0604020202020204" pitchFamily="34" charset="0"/>
                <a:ea typeface="宋体" panose="02010600030101010101" pitchFamily="2" charset="-122"/>
              </a:defRPr>
            </a:lvl1pPr>
            <a:lvl2pPr marL="161925"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2pPr>
            <a:lvl3pPr marL="352425" indent="-189230"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3pPr>
            <a:lvl4pPr marL="514350"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4pPr>
            <a:lvl5pPr marL="1511300" indent="-328930" algn="ctr" defTabSz="330200">
              <a:lnSpc>
                <a:spcPts val="1600"/>
              </a:lnSpc>
              <a:tabLst>
                <a:tab pos="8521700" algn="r"/>
              </a:tabLst>
              <a:defRPr kumimoji="1" sz="1400" b="1">
                <a:solidFill>
                  <a:srgbClr val="000000"/>
                </a:solidFill>
                <a:latin typeface="Arial" panose="020B0604020202020204" pitchFamily="34" charset="0"/>
                <a:ea typeface="宋体" panose="02010600030101010101" pitchFamily="2" charset="-122"/>
              </a:defRPr>
            </a:lvl5pPr>
            <a:lvl6pPr marL="19685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6pPr>
            <a:lvl7pPr marL="24257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7pPr>
            <a:lvl8pPr marL="28829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8pPr>
            <a:lvl9pPr marL="33401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9pPr>
          </a:lstStyle>
          <a:p>
            <a:pPr marL="161925" marR="0" lvl="1" indent="-160655" defTabSz="330200" eaLnBrk="0" fontAlgn="base" latinLnBrk="0" hangingPunct="0">
              <a:lnSpc>
                <a:spcPct val="100000"/>
              </a:lnSpc>
              <a:spcBef>
                <a:spcPct val="0"/>
              </a:spcBef>
              <a:spcAft>
                <a:spcPct val="0"/>
              </a:spcAft>
              <a:buClrTx/>
              <a:buSzTx/>
              <a:buFontTx/>
              <a:buChar char="•"/>
              <a:tabLst>
                <a:tab pos="8521700" algn="r"/>
              </a:tabLst>
              <a:defRPr/>
            </a:pPr>
            <a:r>
              <a:rPr lang="zh-CN" altLang="en-US" sz="1100" b="1" kern="0" dirty="0">
                <a:latin typeface="微软雅黑" panose="020B0503020204020204" pitchFamily="34" charset="-122"/>
                <a:ea typeface="微软雅黑" panose="020B0503020204020204" pitchFamily="34" charset="-122"/>
              </a:rPr>
              <a:t>公司治理结构的完善</a:t>
            </a:r>
            <a:endParaRPr kumimoji="1" lang="en-US" altLang="de-DE" sz="11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3" name="Freeform 17"/>
          <p:cNvSpPr/>
          <p:nvPr/>
        </p:nvSpPr>
        <p:spPr bwMode="auto">
          <a:xfrm>
            <a:off x="5507141" y="3925132"/>
            <a:ext cx="3021013" cy="477838"/>
          </a:xfrm>
          <a:custGeom>
            <a:avLst/>
            <a:gdLst>
              <a:gd name="T0" fmla="*/ 0 w 1720"/>
              <a:gd name="T1" fmla="*/ 0 h 1961"/>
              <a:gd name="T2" fmla="*/ 3021013 w 1720"/>
              <a:gd name="T3" fmla="*/ 0 h 1961"/>
              <a:gd name="T4" fmla="*/ 3021013 w 1720"/>
              <a:gd name="T5" fmla="*/ 477838 h 1961"/>
              <a:gd name="T6" fmla="*/ 0 60000 65536"/>
              <a:gd name="T7" fmla="*/ 0 60000 65536"/>
              <a:gd name="T8" fmla="*/ 0 60000 65536"/>
            </a:gdLst>
            <a:ahLst/>
            <a:cxnLst>
              <a:cxn ang="T6">
                <a:pos x="T0" y="T1"/>
              </a:cxn>
              <a:cxn ang="T7">
                <a:pos x="T2" y="T3"/>
              </a:cxn>
              <a:cxn ang="T8">
                <a:pos x="T4" y="T5"/>
              </a:cxn>
            </a:cxnLst>
            <a:rect l="0" t="0" r="r" b="b"/>
            <a:pathLst>
              <a:path w="1720" h="1961">
                <a:moveTo>
                  <a:pt x="0" y="0"/>
                </a:moveTo>
                <a:lnTo>
                  <a:pt x="1720" y="0"/>
                </a:lnTo>
                <a:lnTo>
                  <a:pt x="1720" y="1961"/>
                </a:lnTo>
              </a:path>
            </a:pathLst>
          </a:custGeom>
          <a:noFill/>
          <a:ln w="22225" cap="flat" cmpd="sng">
            <a:solidFill>
              <a:srgbClr val="A32122"/>
            </a:solidFill>
            <a:prstDash val="solid"/>
            <a:rou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300"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226" name="Rectangle 7"/>
          <p:cNvSpPr>
            <a:spLocks noChangeArrowheads="1"/>
          </p:cNvSpPr>
          <p:nvPr/>
        </p:nvSpPr>
        <p:spPr bwMode="auto">
          <a:xfrm>
            <a:off x="4902903" y="1857740"/>
            <a:ext cx="506412" cy="168275"/>
          </a:xfrm>
          <a:prstGeom prst="rect">
            <a:avLst/>
          </a:prstGeom>
          <a:noFill/>
          <a:ln w="6350">
            <a:noFill/>
            <a:miter lim="800000"/>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defTabSz="330200">
              <a:tabLst>
                <a:tab pos="8521700" algn="r"/>
              </a:tabLst>
              <a:defRPr kumimoji="1" sz="1700" b="1">
                <a:solidFill>
                  <a:srgbClr val="000000"/>
                </a:solidFill>
                <a:latin typeface="Arial" panose="020B0604020202020204" pitchFamily="34" charset="0"/>
                <a:ea typeface="宋体" panose="02010600030101010101" pitchFamily="2" charset="-122"/>
              </a:defRPr>
            </a:lvl1pPr>
            <a:lvl2pPr marL="161925"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2pPr>
            <a:lvl3pPr marL="352425" indent="-189230"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3pPr>
            <a:lvl4pPr marL="514350"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4pPr>
            <a:lvl5pPr marL="1511300" indent="-328930" algn="ctr" defTabSz="330200">
              <a:lnSpc>
                <a:spcPts val="1600"/>
              </a:lnSpc>
              <a:tabLst>
                <a:tab pos="8521700" algn="r"/>
              </a:tabLst>
              <a:defRPr kumimoji="1" sz="1400" b="1">
                <a:solidFill>
                  <a:srgbClr val="000000"/>
                </a:solidFill>
                <a:latin typeface="Arial" panose="020B0604020202020204" pitchFamily="34" charset="0"/>
                <a:ea typeface="宋体" panose="02010600030101010101" pitchFamily="2" charset="-122"/>
              </a:defRPr>
            </a:lvl5pPr>
            <a:lvl6pPr marL="19685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6pPr>
            <a:lvl7pPr marL="24257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7pPr>
            <a:lvl8pPr marL="28829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8pPr>
            <a:lvl9pPr marL="33401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9pPr>
          </a:lstStyle>
          <a:p>
            <a:pPr marL="0" marR="0" lvl="0" indent="0" algn="ctr" defTabSz="330200" eaLnBrk="0" fontAlgn="base" latinLnBrk="0" hangingPunct="0">
              <a:lnSpc>
                <a:spcPct val="100000"/>
              </a:lnSpc>
              <a:spcBef>
                <a:spcPct val="0"/>
              </a:spcBef>
              <a:spcAft>
                <a:spcPct val="0"/>
              </a:spcAft>
              <a:buClrTx/>
              <a:buSzTx/>
              <a:buFontTx/>
              <a:buNone/>
              <a:tabLst>
                <a:tab pos="8521700" algn="r"/>
              </a:tabLst>
              <a:defRPr/>
            </a:pPr>
            <a:r>
              <a:rPr kumimoji="1" lang="en-US" altLang="zh-CN" sz="1100" b="1" i="0" u="none" strike="noStrike" kern="0" cap="none" spc="0" normalizeH="0" baseline="0" noProof="0" dirty="0">
                <a:ln>
                  <a:noFill/>
                </a:ln>
                <a:solidFill>
                  <a:srgbClr val="A32122"/>
                </a:solidFill>
                <a:effectLst/>
                <a:uLnTx/>
                <a:uFillTx/>
                <a:latin typeface="Arial" panose="020B0604020202020204" pitchFamily="34" charset="0"/>
                <a:ea typeface="宋体" panose="02010600030101010101" pitchFamily="2" charset="-122"/>
              </a:rPr>
              <a:t>1</a:t>
            </a:r>
            <a:endParaRPr kumimoji="1" lang="zh-CN" altLang="en-US" sz="1100" b="1" i="0" u="none" strike="noStrike" kern="0" cap="none" spc="0" normalizeH="0" baseline="0" noProof="0" dirty="0">
              <a:ln>
                <a:noFill/>
              </a:ln>
              <a:solidFill>
                <a:srgbClr val="A32122"/>
              </a:solidFill>
              <a:effectLst/>
              <a:uLnTx/>
              <a:uFillTx/>
              <a:latin typeface="Arial" panose="020B0604020202020204" pitchFamily="34" charset="0"/>
              <a:ea typeface="宋体" panose="02010600030101010101" pitchFamily="2" charset="-122"/>
            </a:endParaRPr>
          </a:p>
        </p:txBody>
      </p:sp>
      <p:sp>
        <p:nvSpPr>
          <p:cNvPr id="227" name="Freeform 10"/>
          <p:cNvSpPr/>
          <p:nvPr/>
        </p:nvSpPr>
        <p:spPr bwMode="auto">
          <a:xfrm>
            <a:off x="4860040" y="1705340"/>
            <a:ext cx="569913" cy="477837"/>
          </a:xfrm>
          <a:custGeom>
            <a:avLst/>
            <a:gdLst>
              <a:gd name="T0" fmla="*/ 0 w 1720"/>
              <a:gd name="T1" fmla="*/ 0 h 1961"/>
              <a:gd name="T2" fmla="*/ 569913 w 1720"/>
              <a:gd name="T3" fmla="*/ 0 h 1961"/>
              <a:gd name="T4" fmla="*/ 569913 w 1720"/>
              <a:gd name="T5" fmla="*/ 477837 h 1961"/>
              <a:gd name="T6" fmla="*/ 0 60000 65536"/>
              <a:gd name="T7" fmla="*/ 0 60000 65536"/>
              <a:gd name="T8" fmla="*/ 0 60000 65536"/>
            </a:gdLst>
            <a:ahLst/>
            <a:cxnLst>
              <a:cxn ang="T6">
                <a:pos x="T0" y="T1"/>
              </a:cxn>
              <a:cxn ang="T7">
                <a:pos x="T2" y="T3"/>
              </a:cxn>
              <a:cxn ang="T8">
                <a:pos x="T4" y="T5"/>
              </a:cxn>
            </a:cxnLst>
            <a:rect l="0" t="0" r="r" b="b"/>
            <a:pathLst>
              <a:path w="1720" h="1961">
                <a:moveTo>
                  <a:pt x="0" y="0"/>
                </a:moveTo>
                <a:lnTo>
                  <a:pt x="1720" y="0"/>
                </a:lnTo>
                <a:lnTo>
                  <a:pt x="1720" y="1961"/>
                </a:lnTo>
              </a:path>
            </a:pathLst>
          </a:custGeom>
          <a:noFill/>
          <a:ln w="22225" cap="flat" cmpd="sng">
            <a:solidFill>
              <a:srgbClr val="A32122"/>
            </a:solidFill>
            <a:prstDash val="solid"/>
            <a:rou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300"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228" name="Rectangle 4"/>
          <p:cNvSpPr>
            <a:spLocks noChangeArrowheads="1"/>
          </p:cNvSpPr>
          <p:nvPr/>
        </p:nvSpPr>
        <p:spPr bwMode="auto">
          <a:xfrm>
            <a:off x="4914768" y="2435407"/>
            <a:ext cx="506412" cy="16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defTabSz="330200">
              <a:tabLst>
                <a:tab pos="8521700" algn="r"/>
              </a:tabLst>
              <a:defRPr kumimoji="1" sz="1700" b="1">
                <a:solidFill>
                  <a:srgbClr val="000000"/>
                </a:solidFill>
                <a:latin typeface="Arial" panose="020B0604020202020204" pitchFamily="34" charset="0"/>
                <a:ea typeface="宋体" panose="02010600030101010101" pitchFamily="2" charset="-122"/>
              </a:defRPr>
            </a:lvl1pPr>
            <a:lvl2pPr marL="161925"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2pPr>
            <a:lvl3pPr marL="352425" indent="-189230"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3pPr>
            <a:lvl4pPr marL="514350"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4pPr>
            <a:lvl5pPr marL="1511300" indent="-328930" algn="ctr" defTabSz="330200">
              <a:lnSpc>
                <a:spcPts val="1600"/>
              </a:lnSpc>
              <a:tabLst>
                <a:tab pos="8521700" algn="r"/>
              </a:tabLst>
              <a:defRPr kumimoji="1" sz="1400" b="1">
                <a:solidFill>
                  <a:srgbClr val="000000"/>
                </a:solidFill>
                <a:latin typeface="Arial" panose="020B0604020202020204" pitchFamily="34" charset="0"/>
                <a:ea typeface="宋体" panose="02010600030101010101" pitchFamily="2" charset="-122"/>
              </a:defRPr>
            </a:lvl5pPr>
            <a:lvl6pPr marL="19685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6pPr>
            <a:lvl7pPr marL="24257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7pPr>
            <a:lvl8pPr marL="28829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8pPr>
            <a:lvl9pPr marL="33401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9pPr>
          </a:lstStyle>
          <a:p>
            <a:pPr marL="0" marR="0" lvl="0" indent="0" algn="ctr" defTabSz="330200" eaLnBrk="0" fontAlgn="base" latinLnBrk="0" hangingPunct="0">
              <a:lnSpc>
                <a:spcPct val="100000"/>
              </a:lnSpc>
              <a:spcBef>
                <a:spcPct val="0"/>
              </a:spcBef>
              <a:spcAft>
                <a:spcPct val="0"/>
              </a:spcAft>
              <a:buClrTx/>
              <a:buSzTx/>
              <a:buFontTx/>
              <a:buNone/>
              <a:tabLst>
                <a:tab pos="8521700" algn="r"/>
              </a:tabLst>
              <a:defRPr/>
            </a:pPr>
            <a:r>
              <a:rPr lang="en-US" altLang="zh-CN" sz="1100" kern="0" dirty="0">
                <a:solidFill>
                  <a:srgbClr val="FFFFFF"/>
                </a:solidFill>
              </a:rPr>
              <a:t>1</a:t>
            </a:r>
            <a:endParaRPr kumimoji="1" lang="zh-CN" altLang="en-US" sz="11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sp>
        <p:nvSpPr>
          <p:cNvPr id="229" name="Rectangle 7"/>
          <p:cNvSpPr>
            <a:spLocks noChangeArrowheads="1"/>
          </p:cNvSpPr>
          <p:nvPr/>
        </p:nvSpPr>
        <p:spPr bwMode="auto">
          <a:xfrm>
            <a:off x="4902903" y="2433820"/>
            <a:ext cx="506412" cy="168275"/>
          </a:xfrm>
          <a:prstGeom prst="rect">
            <a:avLst/>
          </a:prstGeom>
          <a:noFill/>
          <a:ln w="6350">
            <a:noFill/>
            <a:miter lim="800000"/>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defTabSz="330200">
              <a:tabLst>
                <a:tab pos="8521700" algn="r"/>
              </a:tabLst>
              <a:defRPr kumimoji="1" sz="1700" b="1">
                <a:solidFill>
                  <a:srgbClr val="000000"/>
                </a:solidFill>
                <a:latin typeface="Arial" panose="020B0604020202020204" pitchFamily="34" charset="0"/>
                <a:ea typeface="宋体" panose="02010600030101010101" pitchFamily="2" charset="-122"/>
              </a:defRPr>
            </a:lvl1pPr>
            <a:lvl2pPr marL="161925"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2pPr>
            <a:lvl3pPr marL="352425" indent="-189230"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3pPr>
            <a:lvl4pPr marL="514350"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4pPr>
            <a:lvl5pPr marL="1511300" indent="-328930" algn="ctr" defTabSz="330200">
              <a:lnSpc>
                <a:spcPts val="1600"/>
              </a:lnSpc>
              <a:tabLst>
                <a:tab pos="8521700" algn="r"/>
              </a:tabLst>
              <a:defRPr kumimoji="1" sz="1400" b="1">
                <a:solidFill>
                  <a:srgbClr val="000000"/>
                </a:solidFill>
                <a:latin typeface="Arial" panose="020B0604020202020204" pitchFamily="34" charset="0"/>
                <a:ea typeface="宋体" panose="02010600030101010101" pitchFamily="2" charset="-122"/>
              </a:defRPr>
            </a:lvl5pPr>
            <a:lvl6pPr marL="19685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6pPr>
            <a:lvl7pPr marL="24257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7pPr>
            <a:lvl8pPr marL="28829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8pPr>
            <a:lvl9pPr marL="33401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9pPr>
          </a:lstStyle>
          <a:p>
            <a:pPr marL="0" marR="0" lvl="0" indent="0" algn="ctr" defTabSz="330200" eaLnBrk="0" fontAlgn="base" latinLnBrk="0" hangingPunct="0">
              <a:lnSpc>
                <a:spcPct val="100000"/>
              </a:lnSpc>
              <a:spcBef>
                <a:spcPct val="0"/>
              </a:spcBef>
              <a:spcAft>
                <a:spcPct val="0"/>
              </a:spcAft>
              <a:buClrTx/>
              <a:buSzTx/>
              <a:buFontTx/>
              <a:buNone/>
              <a:tabLst>
                <a:tab pos="8521700" algn="r"/>
              </a:tabLst>
              <a:defRPr/>
            </a:pPr>
            <a:r>
              <a:rPr lang="en-US" altLang="zh-CN" sz="1100" kern="0" dirty="0">
                <a:solidFill>
                  <a:srgbClr val="A32122"/>
                </a:solidFill>
              </a:rPr>
              <a:t>2</a:t>
            </a:r>
            <a:endParaRPr kumimoji="1" lang="zh-CN" altLang="en-US" sz="1100" b="1" i="0" u="none" strike="noStrike" kern="0" cap="none" spc="0" normalizeH="0" baseline="0" noProof="0" dirty="0">
              <a:ln>
                <a:noFill/>
              </a:ln>
              <a:solidFill>
                <a:srgbClr val="A32122"/>
              </a:solidFill>
              <a:effectLst/>
              <a:uLnTx/>
              <a:uFillTx/>
              <a:latin typeface="Arial" panose="020B0604020202020204" pitchFamily="34" charset="0"/>
              <a:ea typeface="宋体" panose="02010600030101010101" pitchFamily="2" charset="-122"/>
            </a:endParaRPr>
          </a:p>
        </p:txBody>
      </p:sp>
      <p:sp>
        <p:nvSpPr>
          <p:cNvPr id="230" name="Freeform 10"/>
          <p:cNvSpPr/>
          <p:nvPr/>
        </p:nvSpPr>
        <p:spPr bwMode="auto">
          <a:xfrm>
            <a:off x="4860040" y="2281420"/>
            <a:ext cx="569913" cy="477837"/>
          </a:xfrm>
          <a:custGeom>
            <a:avLst/>
            <a:gdLst>
              <a:gd name="T0" fmla="*/ 0 w 1720"/>
              <a:gd name="T1" fmla="*/ 0 h 1961"/>
              <a:gd name="T2" fmla="*/ 569913 w 1720"/>
              <a:gd name="T3" fmla="*/ 0 h 1961"/>
              <a:gd name="T4" fmla="*/ 569913 w 1720"/>
              <a:gd name="T5" fmla="*/ 477837 h 1961"/>
              <a:gd name="T6" fmla="*/ 0 60000 65536"/>
              <a:gd name="T7" fmla="*/ 0 60000 65536"/>
              <a:gd name="T8" fmla="*/ 0 60000 65536"/>
            </a:gdLst>
            <a:ahLst/>
            <a:cxnLst>
              <a:cxn ang="T6">
                <a:pos x="T0" y="T1"/>
              </a:cxn>
              <a:cxn ang="T7">
                <a:pos x="T2" y="T3"/>
              </a:cxn>
              <a:cxn ang="T8">
                <a:pos x="T4" y="T5"/>
              </a:cxn>
            </a:cxnLst>
            <a:rect l="0" t="0" r="r" b="b"/>
            <a:pathLst>
              <a:path w="1720" h="1961">
                <a:moveTo>
                  <a:pt x="0" y="0"/>
                </a:moveTo>
                <a:lnTo>
                  <a:pt x="1720" y="0"/>
                </a:lnTo>
                <a:lnTo>
                  <a:pt x="1720" y="1961"/>
                </a:lnTo>
              </a:path>
            </a:pathLst>
          </a:custGeom>
          <a:noFill/>
          <a:ln w="22225" cap="flat" cmpd="sng">
            <a:solidFill>
              <a:srgbClr val="A32122"/>
            </a:solidFill>
            <a:prstDash val="solid"/>
            <a:rou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300"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231" name="Rectangle 4"/>
          <p:cNvSpPr>
            <a:spLocks noChangeArrowheads="1"/>
          </p:cNvSpPr>
          <p:nvPr/>
        </p:nvSpPr>
        <p:spPr bwMode="auto">
          <a:xfrm>
            <a:off x="4914768" y="2965710"/>
            <a:ext cx="506412" cy="16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defTabSz="330200">
              <a:tabLst>
                <a:tab pos="8521700" algn="r"/>
              </a:tabLst>
              <a:defRPr kumimoji="1" sz="1700" b="1">
                <a:solidFill>
                  <a:srgbClr val="000000"/>
                </a:solidFill>
                <a:latin typeface="Arial" panose="020B0604020202020204" pitchFamily="34" charset="0"/>
                <a:ea typeface="宋体" panose="02010600030101010101" pitchFamily="2" charset="-122"/>
              </a:defRPr>
            </a:lvl1pPr>
            <a:lvl2pPr marL="161925"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2pPr>
            <a:lvl3pPr marL="352425" indent="-189230"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3pPr>
            <a:lvl4pPr marL="514350"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4pPr>
            <a:lvl5pPr marL="1511300" indent="-328930" algn="ctr" defTabSz="330200">
              <a:lnSpc>
                <a:spcPts val="1600"/>
              </a:lnSpc>
              <a:tabLst>
                <a:tab pos="8521700" algn="r"/>
              </a:tabLst>
              <a:defRPr kumimoji="1" sz="1400" b="1">
                <a:solidFill>
                  <a:srgbClr val="000000"/>
                </a:solidFill>
                <a:latin typeface="Arial" panose="020B0604020202020204" pitchFamily="34" charset="0"/>
                <a:ea typeface="宋体" panose="02010600030101010101" pitchFamily="2" charset="-122"/>
              </a:defRPr>
            </a:lvl5pPr>
            <a:lvl6pPr marL="19685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6pPr>
            <a:lvl7pPr marL="24257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7pPr>
            <a:lvl8pPr marL="28829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8pPr>
            <a:lvl9pPr marL="33401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9pPr>
          </a:lstStyle>
          <a:p>
            <a:pPr marL="0" marR="0" lvl="0" indent="0" algn="ctr" defTabSz="330200" eaLnBrk="0" fontAlgn="base" latinLnBrk="0" hangingPunct="0">
              <a:lnSpc>
                <a:spcPct val="100000"/>
              </a:lnSpc>
              <a:spcBef>
                <a:spcPct val="0"/>
              </a:spcBef>
              <a:spcAft>
                <a:spcPct val="0"/>
              </a:spcAft>
              <a:buClrTx/>
              <a:buSzTx/>
              <a:buFontTx/>
              <a:buNone/>
              <a:tabLst>
                <a:tab pos="8521700" algn="r"/>
              </a:tabLst>
              <a:defRPr/>
            </a:pPr>
            <a:r>
              <a:rPr lang="en-US" altLang="zh-CN" sz="1100" kern="0" dirty="0">
                <a:solidFill>
                  <a:srgbClr val="FFFFFF"/>
                </a:solidFill>
              </a:rPr>
              <a:t>1</a:t>
            </a:r>
            <a:endParaRPr kumimoji="1" lang="zh-CN" altLang="en-US" sz="11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sp>
        <p:nvSpPr>
          <p:cNvPr id="232" name="Rectangle 7"/>
          <p:cNvSpPr>
            <a:spLocks noChangeArrowheads="1"/>
          </p:cNvSpPr>
          <p:nvPr/>
        </p:nvSpPr>
        <p:spPr bwMode="auto">
          <a:xfrm>
            <a:off x="4902903" y="2964123"/>
            <a:ext cx="506412" cy="168275"/>
          </a:xfrm>
          <a:prstGeom prst="rect">
            <a:avLst/>
          </a:prstGeom>
          <a:noFill/>
          <a:ln w="6350">
            <a:noFill/>
            <a:miter lim="800000"/>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defTabSz="330200">
              <a:tabLst>
                <a:tab pos="8521700" algn="r"/>
              </a:tabLst>
              <a:defRPr kumimoji="1" sz="1700" b="1">
                <a:solidFill>
                  <a:srgbClr val="000000"/>
                </a:solidFill>
                <a:latin typeface="Arial" panose="020B0604020202020204" pitchFamily="34" charset="0"/>
                <a:ea typeface="宋体" panose="02010600030101010101" pitchFamily="2" charset="-122"/>
              </a:defRPr>
            </a:lvl1pPr>
            <a:lvl2pPr marL="161925"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2pPr>
            <a:lvl3pPr marL="352425" indent="-189230"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3pPr>
            <a:lvl4pPr marL="514350"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4pPr>
            <a:lvl5pPr marL="1511300" indent="-328930" algn="ctr" defTabSz="330200">
              <a:lnSpc>
                <a:spcPts val="1600"/>
              </a:lnSpc>
              <a:tabLst>
                <a:tab pos="8521700" algn="r"/>
              </a:tabLst>
              <a:defRPr kumimoji="1" sz="1400" b="1">
                <a:solidFill>
                  <a:srgbClr val="000000"/>
                </a:solidFill>
                <a:latin typeface="Arial" panose="020B0604020202020204" pitchFamily="34" charset="0"/>
                <a:ea typeface="宋体" panose="02010600030101010101" pitchFamily="2" charset="-122"/>
              </a:defRPr>
            </a:lvl5pPr>
            <a:lvl6pPr marL="19685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6pPr>
            <a:lvl7pPr marL="24257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7pPr>
            <a:lvl8pPr marL="28829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8pPr>
            <a:lvl9pPr marL="33401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9pPr>
          </a:lstStyle>
          <a:p>
            <a:pPr marL="0" marR="0" lvl="0" indent="0" algn="ctr" defTabSz="330200" eaLnBrk="0" fontAlgn="base" latinLnBrk="0" hangingPunct="0">
              <a:lnSpc>
                <a:spcPct val="100000"/>
              </a:lnSpc>
              <a:spcBef>
                <a:spcPct val="0"/>
              </a:spcBef>
              <a:spcAft>
                <a:spcPct val="0"/>
              </a:spcAft>
              <a:buClrTx/>
              <a:buSzTx/>
              <a:buFontTx/>
              <a:buNone/>
              <a:tabLst>
                <a:tab pos="8521700" algn="r"/>
              </a:tabLst>
              <a:defRPr/>
            </a:pPr>
            <a:r>
              <a:rPr lang="en-US" altLang="zh-CN" sz="1100" kern="0" dirty="0">
                <a:solidFill>
                  <a:srgbClr val="A32122"/>
                </a:solidFill>
              </a:rPr>
              <a:t>3</a:t>
            </a:r>
            <a:endParaRPr kumimoji="1" lang="zh-CN" altLang="en-US" sz="1100" b="1" i="0" u="none" strike="noStrike" kern="0" cap="none" spc="0" normalizeH="0" baseline="0" noProof="0" dirty="0">
              <a:ln>
                <a:noFill/>
              </a:ln>
              <a:solidFill>
                <a:srgbClr val="A32122"/>
              </a:solidFill>
              <a:effectLst/>
              <a:uLnTx/>
              <a:uFillTx/>
              <a:latin typeface="Arial" panose="020B0604020202020204" pitchFamily="34" charset="0"/>
              <a:ea typeface="宋体" panose="02010600030101010101" pitchFamily="2" charset="-122"/>
            </a:endParaRPr>
          </a:p>
        </p:txBody>
      </p:sp>
      <p:sp>
        <p:nvSpPr>
          <p:cNvPr id="233" name="Freeform 10"/>
          <p:cNvSpPr/>
          <p:nvPr/>
        </p:nvSpPr>
        <p:spPr bwMode="auto">
          <a:xfrm>
            <a:off x="4860040" y="2811723"/>
            <a:ext cx="569913" cy="477837"/>
          </a:xfrm>
          <a:custGeom>
            <a:avLst/>
            <a:gdLst>
              <a:gd name="T0" fmla="*/ 0 w 1720"/>
              <a:gd name="T1" fmla="*/ 0 h 1961"/>
              <a:gd name="T2" fmla="*/ 569913 w 1720"/>
              <a:gd name="T3" fmla="*/ 0 h 1961"/>
              <a:gd name="T4" fmla="*/ 569913 w 1720"/>
              <a:gd name="T5" fmla="*/ 477837 h 1961"/>
              <a:gd name="T6" fmla="*/ 0 60000 65536"/>
              <a:gd name="T7" fmla="*/ 0 60000 65536"/>
              <a:gd name="T8" fmla="*/ 0 60000 65536"/>
            </a:gdLst>
            <a:ahLst/>
            <a:cxnLst>
              <a:cxn ang="T6">
                <a:pos x="T0" y="T1"/>
              </a:cxn>
              <a:cxn ang="T7">
                <a:pos x="T2" y="T3"/>
              </a:cxn>
              <a:cxn ang="T8">
                <a:pos x="T4" y="T5"/>
              </a:cxn>
            </a:cxnLst>
            <a:rect l="0" t="0" r="r" b="b"/>
            <a:pathLst>
              <a:path w="1720" h="1961">
                <a:moveTo>
                  <a:pt x="0" y="0"/>
                </a:moveTo>
                <a:lnTo>
                  <a:pt x="1720" y="0"/>
                </a:lnTo>
                <a:lnTo>
                  <a:pt x="1720" y="1961"/>
                </a:lnTo>
              </a:path>
            </a:pathLst>
          </a:custGeom>
          <a:noFill/>
          <a:ln w="22225" cap="flat" cmpd="sng">
            <a:solidFill>
              <a:srgbClr val="A32122"/>
            </a:solidFill>
            <a:prstDash val="solid"/>
            <a:rou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300"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234" name="Rectangle 4"/>
          <p:cNvSpPr>
            <a:spLocks noChangeArrowheads="1"/>
          </p:cNvSpPr>
          <p:nvPr/>
        </p:nvSpPr>
        <p:spPr bwMode="auto">
          <a:xfrm>
            <a:off x="4914768" y="3541790"/>
            <a:ext cx="506412" cy="16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defTabSz="330200">
              <a:tabLst>
                <a:tab pos="8521700" algn="r"/>
              </a:tabLst>
              <a:defRPr kumimoji="1" sz="1700" b="1">
                <a:solidFill>
                  <a:srgbClr val="000000"/>
                </a:solidFill>
                <a:latin typeface="Arial" panose="020B0604020202020204" pitchFamily="34" charset="0"/>
                <a:ea typeface="宋体" panose="02010600030101010101" pitchFamily="2" charset="-122"/>
              </a:defRPr>
            </a:lvl1pPr>
            <a:lvl2pPr marL="161925"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2pPr>
            <a:lvl3pPr marL="352425" indent="-189230"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3pPr>
            <a:lvl4pPr marL="514350"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4pPr>
            <a:lvl5pPr marL="1511300" indent="-328930" algn="ctr" defTabSz="330200">
              <a:lnSpc>
                <a:spcPts val="1600"/>
              </a:lnSpc>
              <a:tabLst>
                <a:tab pos="8521700" algn="r"/>
              </a:tabLst>
              <a:defRPr kumimoji="1" sz="1400" b="1">
                <a:solidFill>
                  <a:srgbClr val="000000"/>
                </a:solidFill>
                <a:latin typeface="Arial" panose="020B0604020202020204" pitchFamily="34" charset="0"/>
                <a:ea typeface="宋体" panose="02010600030101010101" pitchFamily="2" charset="-122"/>
              </a:defRPr>
            </a:lvl5pPr>
            <a:lvl6pPr marL="19685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6pPr>
            <a:lvl7pPr marL="24257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7pPr>
            <a:lvl8pPr marL="28829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8pPr>
            <a:lvl9pPr marL="33401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9pPr>
          </a:lstStyle>
          <a:p>
            <a:pPr marL="0" marR="0" lvl="0" indent="0" algn="ctr" defTabSz="330200" eaLnBrk="0" fontAlgn="base" latinLnBrk="0" hangingPunct="0">
              <a:lnSpc>
                <a:spcPct val="100000"/>
              </a:lnSpc>
              <a:spcBef>
                <a:spcPct val="0"/>
              </a:spcBef>
              <a:spcAft>
                <a:spcPct val="0"/>
              </a:spcAft>
              <a:buClrTx/>
              <a:buSzTx/>
              <a:buFontTx/>
              <a:buNone/>
              <a:tabLst>
                <a:tab pos="8521700" algn="r"/>
              </a:tabLst>
              <a:defRPr/>
            </a:pPr>
            <a:r>
              <a:rPr lang="en-US" altLang="zh-CN" sz="1100" kern="0" dirty="0">
                <a:solidFill>
                  <a:srgbClr val="FFFFFF"/>
                </a:solidFill>
              </a:rPr>
              <a:t>1</a:t>
            </a:r>
            <a:endParaRPr kumimoji="1" lang="zh-CN" altLang="en-US" sz="11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sp>
        <p:nvSpPr>
          <p:cNvPr id="235" name="Rectangle 7"/>
          <p:cNvSpPr>
            <a:spLocks noChangeArrowheads="1"/>
          </p:cNvSpPr>
          <p:nvPr/>
        </p:nvSpPr>
        <p:spPr bwMode="auto">
          <a:xfrm>
            <a:off x="4902903" y="3540203"/>
            <a:ext cx="506412" cy="168275"/>
          </a:xfrm>
          <a:prstGeom prst="rect">
            <a:avLst/>
          </a:prstGeom>
          <a:noFill/>
          <a:ln w="6350">
            <a:noFill/>
            <a:miter lim="800000"/>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defTabSz="330200">
              <a:tabLst>
                <a:tab pos="8521700" algn="r"/>
              </a:tabLst>
              <a:defRPr kumimoji="1" sz="1700" b="1">
                <a:solidFill>
                  <a:srgbClr val="000000"/>
                </a:solidFill>
                <a:latin typeface="Arial" panose="020B0604020202020204" pitchFamily="34" charset="0"/>
                <a:ea typeface="宋体" panose="02010600030101010101" pitchFamily="2" charset="-122"/>
              </a:defRPr>
            </a:lvl1pPr>
            <a:lvl2pPr marL="161925"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2pPr>
            <a:lvl3pPr marL="352425" indent="-189230"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3pPr>
            <a:lvl4pPr marL="514350"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4pPr>
            <a:lvl5pPr marL="1511300" indent="-328930" algn="ctr" defTabSz="330200">
              <a:lnSpc>
                <a:spcPts val="1600"/>
              </a:lnSpc>
              <a:tabLst>
                <a:tab pos="8521700" algn="r"/>
              </a:tabLst>
              <a:defRPr kumimoji="1" sz="1400" b="1">
                <a:solidFill>
                  <a:srgbClr val="000000"/>
                </a:solidFill>
                <a:latin typeface="Arial" panose="020B0604020202020204" pitchFamily="34" charset="0"/>
                <a:ea typeface="宋体" panose="02010600030101010101" pitchFamily="2" charset="-122"/>
              </a:defRPr>
            </a:lvl5pPr>
            <a:lvl6pPr marL="19685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6pPr>
            <a:lvl7pPr marL="24257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7pPr>
            <a:lvl8pPr marL="28829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8pPr>
            <a:lvl9pPr marL="33401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9pPr>
          </a:lstStyle>
          <a:p>
            <a:pPr marL="0" marR="0" lvl="0" indent="0" algn="ctr" defTabSz="330200" eaLnBrk="0" fontAlgn="base" latinLnBrk="0" hangingPunct="0">
              <a:lnSpc>
                <a:spcPct val="100000"/>
              </a:lnSpc>
              <a:spcBef>
                <a:spcPct val="0"/>
              </a:spcBef>
              <a:spcAft>
                <a:spcPct val="0"/>
              </a:spcAft>
              <a:buClrTx/>
              <a:buSzTx/>
              <a:buFontTx/>
              <a:buNone/>
              <a:tabLst>
                <a:tab pos="8521700" algn="r"/>
              </a:tabLst>
              <a:defRPr/>
            </a:pPr>
            <a:r>
              <a:rPr lang="en-US" altLang="zh-CN" sz="1100" kern="0" dirty="0">
                <a:solidFill>
                  <a:srgbClr val="A32122"/>
                </a:solidFill>
              </a:rPr>
              <a:t>4</a:t>
            </a:r>
            <a:endParaRPr kumimoji="1" lang="zh-CN" altLang="en-US" sz="1100" b="1" i="0" u="none" strike="noStrike" kern="0" cap="none" spc="0" normalizeH="0" baseline="0" noProof="0" dirty="0">
              <a:ln>
                <a:noFill/>
              </a:ln>
              <a:solidFill>
                <a:srgbClr val="A32122"/>
              </a:solidFill>
              <a:effectLst/>
              <a:uLnTx/>
              <a:uFillTx/>
              <a:latin typeface="Arial" panose="020B0604020202020204" pitchFamily="34" charset="0"/>
              <a:ea typeface="宋体" panose="02010600030101010101" pitchFamily="2" charset="-122"/>
            </a:endParaRPr>
          </a:p>
        </p:txBody>
      </p:sp>
      <p:sp>
        <p:nvSpPr>
          <p:cNvPr id="236" name="Freeform 10"/>
          <p:cNvSpPr/>
          <p:nvPr/>
        </p:nvSpPr>
        <p:spPr bwMode="auto">
          <a:xfrm>
            <a:off x="4860040" y="3387803"/>
            <a:ext cx="569913" cy="477837"/>
          </a:xfrm>
          <a:custGeom>
            <a:avLst/>
            <a:gdLst>
              <a:gd name="T0" fmla="*/ 0 w 1720"/>
              <a:gd name="T1" fmla="*/ 0 h 1961"/>
              <a:gd name="T2" fmla="*/ 569913 w 1720"/>
              <a:gd name="T3" fmla="*/ 0 h 1961"/>
              <a:gd name="T4" fmla="*/ 569913 w 1720"/>
              <a:gd name="T5" fmla="*/ 477837 h 1961"/>
              <a:gd name="T6" fmla="*/ 0 60000 65536"/>
              <a:gd name="T7" fmla="*/ 0 60000 65536"/>
              <a:gd name="T8" fmla="*/ 0 60000 65536"/>
            </a:gdLst>
            <a:ahLst/>
            <a:cxnLst>
              <a:cxn ang="T6">
                <a:pos x="T0" y="T1"/>
              </a:cxn>
              <a:cxn ang="T7">
                <a:pos x="T2" y="T3"/>
              </a:cxn>
              <a:cxn ang="T8">
                <a:pos x="T4" y="T5"/>
              </a:cxn>
            </a:cxnLst>
            <a:rect l="0" t="0" r="r" b="b"/>
            <a:pathLst>
              <a:path w="1720" h="1961">
                <a:moveTo>
                  <a:pt x="0" y="0"/>
                </a:moveTo>
                <a:lnTo>
                  <a:pt x="1720" y="0"/>
                </a:lnTo>
                <a:lnTo>
                  <a:pt x="1720" y="1961"/>
                </a:lnTo>
              </a:path>
            </a:pathLst>
          </a:custGeom>
          <a:noFill/>
          <a:ln w="22225" cap="flat" cmpd="sng">
            <a:solidFill>
              <a:srgbClr val="A32122"/>
            </a:solidFill>
            <a:prstDash val="solid"/>
            <a:rou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300"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238" name="Rectangle 7"/>
          <p:cNvSpPr>
            <a:spLocks noChangeArrowheads="1"/>
          </p:cNvSpPr>
          <p:nvPr/>
        </p:nvSpPr>
        <p:spPr bwMode="auto">
          <a:xfrm>
            <a:off x="4902903" y="4090050"/>
            <a:ext cx="506412" cy="168275"/>
          </a:xfrm>
          <a:prstGeom prst="rect">
            <a:avLst/>
          </a:prstGeom>
          <a:noFill/>
          <a:ln w="6350">
            <a:noFill/>
            <a:miter lim="800000"/>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defTabSz="330200">
              <a:tabLst>
                <a:tab pos="8521700" algn="r"/>
              </a:tabLst>
              <a:defRPr kumimoji="1" sz="1700" b="1">
                <a:solidFill>
                  <a:srgbClr val="000000"/>
                </a:solidFill>
                <a:latin typeface="Arial" panose="020B0604020202020204" pitchFamily="34" charset="0"/>
                <a:ea typeface="宋体" panose="02010600030101010101" pitchFamily="2" charset="-122"/>
              </a:defRPr>
            </a:lvl1pPr>
            <a:lvl2pPr marL="161925"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2pPr>
            <a:lvl3pPr marL="352425" indent="-189230"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3pPr>
            <a:lvl4pPr marL="514350"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4pPr>
            <a:lvl5pPr marL="1511300" indent="-328930" algn="ctr" defTabSz="330200">
              <a:lnSpc>
                <a:spcPts val="1600"/>
              </a:lnSpc>
              <a:tabLst>
                <a:tab pos="8521700" algn="r"/>
              </a:tabLst>
              <a:defRPr kumimoji="1" sz="1400" b="1">
                <a:solidFill>
                  <a:srgbClr val="000000"/>
                </a:solidFill>
                <a:latin typeface="Arial" panose="020B0604020202020204" pitchFamily="34" charset="0"/>
                <a:ea typeface="宋体" panose="02010600030101010101" pitchFamily="2" charset="-122"/>
              </a:defRPr>
            </a:lvl5pPr>
            <a:lvl6pPr marL="19685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6pPr>
            <a:lvl7pPr marL="24257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7pPr>
            <a:lvl8pPr marL="28829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8pPr>
            <a:lvl9pPr marL="33401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9pPr>
          </a:lstStyle>
          <a:p>
            <a:pPr marL="0" marR="0" lvl="0" indent="0" algn="ctr" defTabSz="330200" eaLnBrk="0" fontAlgn="base" latinLnBrk="0" hangingPunct="0">
              <a:lnSpc>
                <a:spcPct val="100000"/>
              </a:lnSpc>
              <a:spcBef>
                <a:spcPct val="0"/>
              </a:spcBef>
              <a:spcAft>
                <a:spcPct val="0"/>
              </a:spcAft>
              <a:buClrTx/>
              <a:buSzTx/>
              <a:buFontTx/>
              <a:buNone/>
              <a:tabLst>
                <a:tab pos="8521700" algn="r"/>
              </a:tabLst>
              <a:defRPr/>
            </a:pPr>
            <a:r>
              <a:rPr lang="en-US" altLang="zh-CN" sz="1100" kern="0" dirty="0">
                <a:solidFill>
                  <a:srgbClr val="A32122"/>
                </a:solidFill>
              </a:rPr>
              <a:t>5</a:t>
            </a:r>
            <a:endParaRPr kumimoji="1" lang="zh-CN" altLang="en-US" sz="1100" b="1" i="0" u="none" strike="noStrike" kern="0" cap="none" spc="0" normalizeH="0" baseline="0" noProof="0" dirty="0">
              <a:ln>
                <a:noFill/>
              </a:ln>
              <a:solidFill>
                <a:srgbClr val="A32122"/>
              </a:solidFill>
              <a:effectLst/>
              <a:uLnTx/>
              <a:uFillTx/>
              <a:latin typeface="Arial" panose="020B0604020202020204" pitchFamily="34" charset="0"/>
              <a:ea typeface="宋体" panose="02010600030101010101" pitchFamily="2" charset="-122"/>
            </a:endParaRPr>
          </a:p>
        </p:txBody>
      </p:sp>
      <p:sp>
        <p:nvSpPr>
          <p:cNvPr id="239" name="Freeform 10"/>
          <p:cNvSpPr/>
          <p:nvPr/>
        </p:nvSpPr>
        <p:spPr bwMode="auto">
          <a:xfrm>
            <a:off x="4860040" y="3937650"/>
            <a:ext cx="569913" cy="477837"/>
          </a:xfrm>
          <a:custGeom>
            <a:avLst/>
            <a:gdLst>
              <a:gd name="T0" fmla="*/ 0 w 1720"/>
              <a:gd name="T1" fmla="*/ 0 h 1961"/>
              <a:gd name="T2" fmla="*/ 569913 w 1720"/>
              <a:gd name="T3" fmla="*/ 0 h 1961"/>
              <a:gd name="T4" fmla="*/ 569913 w 1720"/>
              <a:gd name="T5" fmla="*/ 477837 h 1961"/>
              <a:gd name="T6" fmla="*/ 0 60000 65536"/>
              <a:gd name="T7" fmla="*/ 0 60000 65536"/>
              <a:gd name="T8" fmla="*/ 0 60000 65536"/>
            </a:gdLst>
            <a:ahLst/>
            <a:cxnLst>
              <a:cxn ang="T6">
                <a:pos x="T0" y="T1"/>
              </a:cxn>
              <a:cxn ang="T7">
                <a:pos x="T2" y="T3"/>
              </a:cxn>
              <a:cxn ang="T8">
                <a:pos x="T4" y="T5"/>
              </a:cxn>
            </a:cxnLst>
            <a:rect l="0" t="0" r="r" b="b"/>
            <a:pathLst>
              <a:path w="1720" h="1961">
                <a:moveTo>
                  <a:pt x="0" y="0"/>
                </a:moveTo>
                <a:lnTo>
                  <a:pt x="1720" y="0"/>
                </a:lnTo>
                <a:lnTo>
                  <a:pt x="1720" y="1961"/>
                </a:lnTo>
              </a:path>
            </a:pathLst>
          </a:custGeom>
          <a:noFill/>
          <a:ln w="22225" cap="flat" cmpd="sng">
            <a:solidFill>
              <a:srgbClr val="A32122"/>
            </a:solidFill>
            <a:prstDash val="solid"/>
            <a:rou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300"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241" name="Text Box 43"/>
          <p:cNvSpPr txBox="1">
            <a:spLocks noChangeArrowheads="1"/>
          </p:cNvSpPr>
          <p:nvPr/>
        </p:nvSpPr>
        <p:spPr bwMode="auto">
          <a:xfrm>
            <a:off x="1387129" y="1066222"/>
            <a:ext cx="2386203" cy="308140"/>
          </a:xfrm>
          <a:prstGeom prst="rect">
            <a:avLst/>
          </a:prstGeom>
          <a:solidFill>
            <a:srgbClr val="CC0000"/>
          </a:solidFill>
          <a:ln w="9525">
            <a:noFill/>
            <a:prstDash val="dashDot"/>
            <a:miter lim="800000"/>
          </a:ln>
          <a:effectLst>
            <a:outerShdw dist="71842" dir="2700000" algn="ctr" rotWithShape="0">
              <a:srgbClr val="808080">
                <a:alpha val="50000"/>
              </a:srgbClr>
            </a:outerShdw>
          </a:effectLst>
        </p:spPr>
        <p:txBody>
          <a:bodyPr wrap="square" lIns="78847" tIns="39423" rIns="78847" bIns="39423">
            <a:spAutoFit/>
          </a:bodyPr>
          <a:lstStyle/>
          <a:p>
            <a:pPr marL="215265" marR="0" lvl="1" indent="-215265" algn="ctr" defTabSz="864235" eaLnBrk="1" fontAlgn="auto" latinLnBrk="0" hangingPunct="0">
              <a:lnSpc>
                <a:spcPct val="115000"/>
              </a:lnSpc>
              <a:spcBef>
                <a:spcPts val="0"/>
              </a:spcBef>
              <a:spcAft>
                <a:spcPts val="0"/>
              </a:spcAft>
              <a:buClrTx/>
              <a:buSzPct val="70000"/>
              <a:buFontTx/>
              <a:buNone/>
              <a:defRPr/>
            </a:pPr>
            <a:r>
              <a:rPr kumimoji="0" lang="zh-CN" altLang="en-US"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股权激励对员工的价值</a:t>
            </a:r>
          </a:p>
        </p:txBody>
      </p:sp>
      <p:sp>
        <p:nvSpPr>
          <p:cNvPr id="242" name="Text Box 43"/>
          <p:cNvSpPr txBox="1">
            <a:spLocks noChangeArrowheads="1"/>
          </p:cNvSpPr>
          <p:nvPr/>
        </p:nvSpPr>
        <p:spPr bwMode="auto">
          <a:xfrm>
            <a:off x="5562731" y="1032013"/>
            <a:ext cx="2386203" cy="308140"/>
          </a:xfrm>
          <a:prstGeom prst="rect">
            <a:avLst/>
          </a:prstGeom>
          <a:solidFill>
            <a:srgbClr val="CC0000"/>
          </a:solidFill>
          <a:ln w="9525">
            <a:noFill/>
            <a:prstDash val="dashDot"/>
            <a:miter lim="800000"/>
          </a:ln>
          <a:effectLst>
            <a:outerShdw dist="71842" dir="2700000" algn="ctr" rotWithShape="0">
              <a:srgbClr val="808080">
                <a:alpha val="50000"/>
              </a:srgbClr>
            </a:outerShdw>
          </a:effectLst>
        </p:spPr>
        <p:txBody>
          <a:bodyPr wrap="square" lIns="78847" tIns="39423" rIns="78847" bIns="39423">
            <a:spAutoFit/>
          </a:bodyPr>
          <a:lstStyle/>
          <a:p>
            <a:pPr marL="215265" marR="0" lvl="1" indent="-215265" algn="ctr" defTabSz="864235" eaLnBrk="1" fontAlgn="auto" latinLnBrk="0" hangingPunct="0">
              <a:lnSpc>
                <a:spcPct val="115000"/>
              </a:lnSpc>
              <a:spcBef>
                <a:spcPts val="0"/>
              </a:spcBef>
              <a:spcAft>
                <a:spcPts val="0"/>
              </a:spcAft>
              <a:buClrTx/>
              <a:buSzPct val="70000"/>
              <a:buFontTx/>
              <a:buNone/>
              <a:defRPr/>
            </a:pPr>
            <a:r>
              <a:rPr kumimoji="0" lang="zh-CN" altLang="en-US"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股权激励对公司的价值</a:t>
            </a:r>
          </a:p>
        </p:txBody>
      </p:sp>
      <p:sp>
        <p:nvSpPr>
          <p:cNvPr id="243" name="TextBox 23"/>
          <p:cNvSpPr txBox="1"/>
          <p:nvPr/>
        </p:nvSpPr>
        <p:spPr>
          <a:xfrm>
            <a:off x="6420313" y="4717140"/>
            <a:ext cx="671512" cy="444680"/>
          </a:xfrm>
          <a:prstGeom prst="rect">
            <a:avLst/>
          </a:prstGeom>
          <a:noFill/>
        </p:spPr>
        <p:txBody>
          <a:bodyPr wrap="square" lIns="0" tIns="0" rIns="0" bIns="0" rtlCol="0">
            <a:noAutofit/>
          </a:bodyPr>
          <a:lstStyle/>
          <a:p>
            <a:pPr defTabSz="1018540">
              <a:spcAft>
                <a:spcPts val="900"/>
              </a:spcAft>
            </a:pPr>
            <a:r>
              <a:rPr lang="en-GB" sz="2800" b="1" i="1" dirty="0">
                <a:solidFill>
                  <a:srgbClr val="FFFFFF"/>
                </a:solidFill>
                <a:latin typeface="Georgia" panose="02040502050405020303" pitchFamily="18" charset="0"/>
              </a:rPr>
              <a:t>03</a:t>
            </a:r>
          </a:p>
        </p:txBody>
      </p:sp>
      <p:sp>
        <p:nvSpPr>
          <p:cNvPr id="244" name="Rectangle 15"/>
          <p:cNvSpPr>
            <a:spLocks noChangeArrowheads="1"/>
          </p:cNvSpPr>
          <p:nvPr/>
        </p:nvSpPr>
        <p:spPr bwMode="auto">
          <a:xfrm>
            <a:off x="4915004" y="4643985"/>
            <a:ext cx="506412" cy="16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defTabSz="330200">
              <a:tabLst>
                <a:tab pos="8521700" algn="r"/>
              </a:tabLst>
              <a:defRPr kumimoji="1" sz="1700" b="1">
                <a:solidFill>
                  <a:srgbClr val="000000"/>
                </a:solidFill>
                <a:latin typeface="Arial" panose="020B0604020202020204" pitchFamily="34" charset="0"/>
                <a:ea typeface="宋体" panose="02010600030101010101" pitchFamily="2" charset="-122"/>
              </a:defRPr>
            </a:lvl1pPr>
            <a:lvl2pPr marL="161925"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2pPr>
            <a:lvl3pPr marL="352425" indent="-189230"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3pPr>
            <a:lvl4pPr marL="514350"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4pPr>
            <a:lvl5pPr marL="1511300" indent="-328930" algn="ctr" defTabSz="330200">
              <a:lnSpc>
                <a:spcPts val="1600"/>
              </a:lnSpc>
              <a:tabLst>
                <a:tab pos="8521700" algn="r"/>
              </a:tabLst>
              <a:defRPr kumimoji="1" sz="1400" b="1">
                <a:solidFill>
                  <a:srgbClr val="000000"/>
                </a:solidFill>
                <a:latin typeface="Arial" panose="020B0604020202020204" pitchFamily="34" charset="0"/>
                <a:ea typeface="宋体" panose="02010600030101010101" pitchFamily="2" charset="-122"/>
              </a:defRPr>
            </a:lvl5pPr>
            <a:lvl6pPr marL="19685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6pPr>
            <a:lvl7pPr marL="24257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7pPr>
            <a:lvl8pPr marL="28829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8pPr>
            <a:lvl9pPr marL="33401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9pPr>
          </a:lstStyle>
          <a:p>
            <a:pPr marL="0" marR="0" lvl="0" indent="0" algn="ctr" defTabSz="330200" eaLnBrk="0" fontAlgn="base" latinLnBrk="0" hangingPunct="0">
              <a:lnSpc>
                <a:spcPct val="100000"/>
              </a:lnSpc>
              <a:spcBef>
                <a:spcPct val="0"/>
              </a:spcBef>
              <a:spcAft>
                <a:spcPct val="0"/>
              </a:spcAft>
              <a:buClrTx/>
              <a:buSzTx/>
              <a:buFontTx/>
              <a:buNone/>
              <a:tabLst>
                <a:tab pos="8521700" algn="r"/>
              </a:tabLst>
              <a:defRPr/>
            </a:pPr>
            <a:r>
              <a:rPr lang="en-US" altLang="zh-CN" sz="1100" kern="0" dirty="0">
                <a:solidFill>
                  <a:srgbClr val="FFFFFF"/>
                </a:solidFill>
              </a:rPr>
              <a:t>5</a:t>
            </a:r>
            <a:endParaRPr kumimoji="1" lang="zh-CN" altLang="en-US" sz="11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sp>
        <p:nvSpPr>
          <p:cNvPr id="245" name="Rectangle 16"/>
          <p:cNvSpPr>
            <a:spLocks noChangeArrowheads="1"/>
          </p:cNvSpPr>
          <p:nvPr/>
        </p:nvSpPr>
        <p:spPr bwMode="auto">
          <a:xfrm>
            <a:off x="5583341" y="4643985"/>
            <a:ext cx="2908300" cy="16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342900" indent="-342900" defTabSz="330200">
              <a:tabLst>
                <a:tab pos="8521700" algn="r"/>
              </a:tabLst>
              <a:defRPr kumimoji="1" sz="1700" b="1">
                <a:solidFill>
                  <a:srgbClr val="000000"/>
                </a:solidFill>
                <a:latin typeface="Arial" panose="020B0604020202020204" pitchFamily="34" charset="0"/>
                <a:ea typeface="宋体" panose="02010600030101010101" pitchFamily="2" charset="-122"/>
              </a:defRPr>
            </a:lvl1pPr>
            <a:lvl2pPr marL="161925"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2pPr>
            <a:lvl3pPr marL="352425" indent="-189230"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3pPr>
            <a:lvl4pPr marL="514350"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4pPr>
            <a:lvl5pPr marL="1511300" indent="-328930" algn="ctr" defTabSz="330200">
              <a:lnSpc>
                <a:spcPts val="1600"/>
              </a:lnSpc>
              <a:tabLst>
                <a:tab pos="8521700" algn="r"/>
              </a:tabLst>
              <a:defRPr kumimoji="1" sz="1400" b="1">
                <a:solidFill>
                  <a:srgbClr val="000000"/>
                </a:solidFill>
                <a:latin typeface="Arial" panose="020B0604020202020204" pitchFamily="34" charset="0"/>
                <a:ea typeface="宋体" panose="02010600030101010101" pitchFamily="2" charset="-122"/>
              </a:defRPr>
            </a:lvl5pPr>
            <a:lvl6pPr marL="19685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6pPr>
            <a:lvl7pPr marL="24257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7pPr>
            <a:lvl8pPr marL="28829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8pPr>
            <a:lvl9pPr marL="33401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9pPr>
          </a:lstStyle>
          <a:p>
            <a:pPr marL="161925" marR="0" lvl="1" indent="-160655" defTabSz="330200" eaLnBrk="0" fontAlgn="base" latinLnBrk="0" hangingPunct="0">
              <a:lnSpc>
                <a:spcPct val="100000"/>
              </a:lnSpc>
              <a:spcBef>
                <a:spcPct val="0"/>
              </a:spcBef>
              <a:spcAft>
                <a:spcPct val="0"/>
              </a:spcAft>
              <a:buClrTx/>
              <a:buSzTx/>
              <a:buFontTx/>
              <a:buChar char="•"/>
              <a:tabLst>
                <a:tab pos="8521700" algn="r"/>
              </a:tabLst>
              <a:defRPr/>
            </a:pPr>
            <a:r>
              <a:rPr kumimoji="1" lang="zh-CN" altLang="en-US" sz="11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优化收入分配结构，提高公司估值</a:t>
            </a:r>
            <a:endParaRPr kumimoji="1" lang="en-US" altLang="de-DE" sz="11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46" name="Freeform 17"/>
          <p:cNvSpPr/>
          <p:nvPr/>
        </p:nvSpPr>
        <p:spPr bwMode="auto">
          <a:xfrm>
            <a:off x="5507141" y="4491585"/>
            <a:ext cx="3021013" cy="477838"/>
          </a:xfrm>
          <a:custGeom>
            <a:avLst/>
            <a:gdLst>
              <a:gd name="T0" fmla="*/ 0 w 1720"/>
              <a:gd name="T1" fmla="*/ 0 h 1961"/>
              <a:gd name="T2" fmla="*/ 3021013 w 1720"/>
              <a:gd name="T3" fmla="*/ 0 h 1961"/>
              <a:gd name="T4" fmla="*/ 3021013 w 1720"/>
              <a:gd name="T5" fmla="*/ 477838 h 1961"/>
              <a:gd name="T6" fmla="*/ 0 60000 65536"/>
              <a:gd name="T7" fmla="*/ 0 60000 65536"/>
              <a:gd name="T8" fmla="*/ 0 60000 65536"/>
            </a:gdLst>
            <a:ahLst/>
            <a:cxnLst>
              <a:cxn ang="T6">
                <a:pos x="T0" y="T1"/>
              </a:cxn>
              <a:cxn ang="T7">
                <a:pos x="T2" y="T3"/>
              </a:cxn>
              <a:cxn ang="T8">
                <a:pos x="T4" y="T5"/>
              </a:cxn>
            </a:cxnLst>
            <a:rect l="0" t="0" r="r" b="b"/>
            <a:pathLst>
              <a:path w="1720" h="1961">
                <a:moveTo>
                  <a:pt x="0" y="0"/>
                </a:moveTo>
                <a:lnTo>
                  <a:pt x="1720" y="0"/>
                </a:lnTo>
                <a:lnTo>
                  <a:pt x="1720" y="1961"/>
                </a:lnTo>
              </a:path>
            </a:pathLst>
          </a:custGeom>
          <a:noFill/>
          <a:ln w="22225" cap="flat" cmpd="sng">
            <a:solidFill>
              <a:srgbClr val="A32122"/>
            </a:solidFill>
            <a:prstDash val="solid"/>
            <a:rou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300"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247" name="Rectangle 7"/>
          <p:cNvSpPr>
            <a:spLocks noChangeArrowheads="1"/>
          </p:cNvSpPr>
          <p:nvPr/>
        </p:nvSpPr>
        <p:spPr bwMode="auto">
          <a:xfrm>
            <a:off x="4902903" y="4656503"/>
            <a:ext cx="506412" cy="168275"/>
          </a:xfrm>
          <a:prstGeom prst="rect">
            <a:avLst/>
          </a:prstGeom>
          <a:noFill/>
          <a:ln w="6350">
            <a:noFill/>
            <a:miter lim="800000"/>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defTabSz="330200">
              <a:tabLst>
                <a:tab pos="8521700" algn="r"/>
              </a:tabLst>
              <a:defRPr kumimoji="1" sz="1700" b="1">
                <a:solidFill>
                  <a:srgbClr val="000000"/>
                </a:solidFill>
                <a:latin typeface="Arial" panose="020B0604020202020204" pitchFamily="34" charset="0"/>
                <a:ea typeface="宋体" panose="02010600030101010101" pitchFamily="2" charset="-122"/>
              </a:defRPr>
            </a:lvl1pPr>
            <a:lvl2pPr marL="161925"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2pPr>
            <a:lvl3pPr marL="352425" indent="-189230"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3pPr>
            <a:lvl4pPr marL="514350" indent="-160655" defTabSz="330200">
              <a:buChar char="-"/>
              <a:tabLst>
                <a:tab pos="8521700" algn="r"/>
              </a:tabLst>
              <a:defRPr kumimoji="1" sz="1700">
                <a:solidFill>
                  <a:srgbClr val="000000"/>
                </a:solidFill>
                <a:latin typeface="Arial" panose="020B0604020202020204" pitchFamily="34" charset="0"/>
                <a:ea typeface="宋体" panose="02010600030101010101" pitchFamily="2" charset="-122"/>
              </a:defRPr>
            </a:lvl4pPr>
            <a:lvl5pPr marL="1511300" indent="-328930" algn="ctr" defTabSz="330200">
              <a:lnSpc>
                <a:spcPts val="1600"/>
              </a:lnSpc>
              <a:tabLst>
                <a:tab pos="8521700" algn="r"/>
              </a:tabLst>
              <a:defRPr kumimoji="1" sz="1400" b="1">
                <a:solidFill>
                  <a:srgbClr val="000000"/>
                </a:solidFill>
                <a:latin typeface="Arial" panose="020B0604020202020204" pitchFamily="34" charset="0"/>
                <a:ea typeface="宋体" panose="02010600030101010101" pitchFamily="2" charset="-122"/>
              </a:defRPr>
            </a:lvl5pPr>
            <a:lvl6pPr marL="19685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6pPr>
            <a:lvl7pPr marL="24257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7pPr>
            <a:lvl8pPr marL="28829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8pPr>
            <a:lvl9pPr marL="3340100" indent="-328930" algn="ctr" defTabSz="330200" eaLnBrk="0" fontAlgn="base" hangingPunct="0">
              <a:lnSpc>
                <a:spcPts val="1600"/>
              </a:lnSpc>
              <a:spcBef>
                <a:spcPct val="0"/>
              </a:spcBef>
              <a:spcAft>
                <a:spcPct val="0"/>
              </a:spcAft>
              <a:tabLst>
                <a:tab pos="8521700" algn="r"/>
              </a:tabLst>
              <a:defRPr kumimoji="1" sz="1400" b="1">
                <a:solidFill>
                  <a:srgbClr val="000000"/>
                </a:solidFill>
                <a:latin typeface="Arial" panose="020B0604020202020204" pitchFamily="34" charset="0"/>
                <a:ea typeface="宋体" panose="02010600030101010101" pitchFamily="2" charset="-122"/>
              </a:defRPr>
            </a:lvl9pPr>
          </a:lstStyle>
          <a:p>
            <a:pPr marL="0" marR="0" lvl="0" indent="0" algn="ctr" defTabSz="330200" eaLnBrk="0" fontAlgn="base" latinLnBrk="0" hangingPunct="0">
              <a:lnSpc>
                <a:spcPct val="100000"/>
              </a:lnSpc>
              <a:spcBef>
                <a:spcPct val="0"/>
              </a:spcBef>
              <a:spcAft>
                <a:spcPct val="0"/>
              </a:spcAft>
              <a:buClrTx/>
              <a:buSzTx/>
              <a:buFontTx/>
              <a:buNone/>
              <a:tabLst>
                <a:tab pos="8521700" algn="r"/>
              </a:tabLst>
              <a:defRPr/>
            </a:pPr>
            <a:r>
              <a:rPr kumimoji="1" lang="en-US" altLang="zh-CN" sz="1100" b="1" i="0" u="none" strike="noStrike" kern="0" cap="none" spc="0" normalizeH="0" baseline="0" noProof="0" dirty="0">
                <a:ln>
                  <a:noFill/>
                </a:ln>
                <a:solidFill>
                  <a:srgbClr val="A32122"/>
                </a:solidFill>
                <a:effectLst/>
                <a:uLnTx/>
                <a:uFillTx/>
                <a:latin typeface="Arial" panose="020B0604020202020204" pitchFamily="34" charset="0"/>
                <a:ea typeface="宋体" panose="02010600030101010101" pitchFamily="2" charset="-122"/>
              </a:rPr>
              <a:t>6</a:t>
            </a:r>
            <a:endParaRPr kumimoji="1" lang="zh-CN" altLang="en-US" sz="1100" b="1" i="0" u="none" strike="noStrike" kern="0" cap="none" spc="0" normalizeH="0" baseline="0" noProof="0" dirty="0">
              <a:ln>
                <a:noFill/>
              </a:ln>
              <a:solidFill>
                <a:srgbClr val="A32122"/>
              </a:solidFill>
              <a:effectLst/>
              <a:uLnTx/>
              <a:uFillTx/>
              <a:latin typeface="Arial" panose="020B0604020202020204" pitchFamily="34" charset="0"/>
              <a:ea typeface="宋体" panose="02010600030101010101" pitchFamily="2" charset="-122"/>
            </a:endParaRPr>
          </a:p>
        </p:txBody>
      </p:sp>
      <p:sp>
        <p:nvSpPr>
          <p:cNvPr id="248" name="Freeform 10"/>
          <p:cNvSpPr/>
          <p:nvPr/>
        </p:nvSpPr>
        <p:spPr bwMode="auto">
          <a:xfrm>
            <a:off x="4860040" y="4504103"/>
            <a:ext cx="569913" cy="477837"/>
          </a:xfrm>
          <a:custGeom>
            <a:avLst/>
            <a:gdLst>
              <a:gd name="T0" fmla="*/ 0 w 1720"/>
              <a:gd name="T1" fmla="*/ 0 h 1961"/>
              <a:gd name="T2" fmla="*/ 569913 w 1720"/>
              <a:gd name="T3" fmla="*/ 0 h 1961"/>
              <a:gd name="T4" fmla="*/ 569913 w 1720"/>
              <a:gd name="T5" fmla="*/ 477837 h 1961"/>
              <a:gd name="T6" fmla="*/ 0 60000 65536"/>
              <a:gd name="T7" fmla="*/ 0 60000 65536"/>
              <a:gd name="T8" fmla="*/ 0 60000 65536"/>
            </a:gdLst>
            <a:ahLst/>
            <a:cxnLst>
              <a:cxn ang="T6">
                <a:pos x="T0" y="T1"/>
              </a:cxn>
              <a:cxn ang="T7">
                <a:pos x="T2" y="T3"/>
              </a:cxn>
              <a:cxn ang="T8">
                <a:pos x="T4" y="T5"/>
              </a:cxn>
            </a:cxnLst>
            <a:rect l="0" t="0" r="r" b="b"/>
            <a:pathLst>
              <a:path w="1720" h="1961">
                <a:moveTo>
                  <a:pt x="0" y="0"/>
                </a:moveTo>
                <a:lnTo>
                  <a:pt x="1720" y="0"/>
                </a:lnTo>
                <a:lnTo>
                  <a:pt x="1720" y="1961"/>
                </a:lnTo>
              </a:path>
            </a:pathLst>
          </a:custGeom>
          <a:noFill/>
          <a:ln w="22225" cap="flat" cmpd="sng">
            <a:solidFill>
              <a:srgbClr val="A32122"/>
            </a:solidFill>
            <a:prstDash val="solid"/>
            <a:rou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300" b="1" i="0" u="none" strike="noStrike" kern="0" cap="none" spc="0" normalizeH="0" baseline="0" noProof="0">
              <a:ln>
                <a:noFill/>
              </a:ln>
              <a:solidFill>
                <a:srgbClr val="000000"/>
              </a:solidFill>
              <a:effectLst/>
              <a:uLnTx/>
              <a:uFillTx/>
              <a:latin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2"/>
          <p:cNvSpPr txBox="1"/>
          <p:nvPr/>
        </p:nvSpPr>
        <p:spPr bwMode="auto">
          <a:xfrm>
            <a:off x="793446" y="185186"/>
            <a:ext cx="8001000" cy="460375"/>
          </a:xfrm>
          <a:prstGeom prst="rect">
            <a:avLst/>
          </a:prstGeom>
          <a:noFill/>
          <a:ln w="9525">
            <a:noFill/>
            <a:miter lim="800000"/>
          </a:ln>
        </p:spPr>
        <p:txBody>
          <a:bodyPr vert="horz" wrap="square" lIns="91440" tIns="45720" rIns="91440" bIns="45720" numCol="1" anchor="b" anchorCtr="0" compatLnSpc="1"/>
          <a:lstStyle>
            <a:lvl1pPr algn="l" rtl="0" eaLnBrk="0" fontAlgn="base" hangingPunct="0">
              <a:spcBef>
                <a:spcPct val="0"/>
              </a:spcBef>
              <a:spcAft>
                <a:spcPct val="0"/>
              </a:spcAft>
              <a:defRPr sz="2000">
                <a:solidFill>
                  <a:schemeClr val="bg1"/>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000">
                <a:solidFill>
                  <a:schemeClr val="tx2"/>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楷体_GB2312" pitchFamily="49" charset="-122"/>
              </a:defRPr>
            </a:lvl6pPr>
            <a:lvl7pPr marL="914400" algn="l" rtl="0" fontAlgn="base">
              <a:spcBef>
                <a:spcPct val="0"/>
              </a:spcBef>
              <a:spcAft>
                <a:spcPct val="0"/>
              </a:spcAft>
              <a:defRPr sz="2400">
                <a:solidFill>
                  <a:schemeClr val="tx2"/>
                </a:solidFill>
                <a:latin typeface="Arial" panose="020B0604020202020204" pitchFamily="34" charset="0"/>
                <a:ea typeface="楷体_GB2312" pitchFamily="49" charset="-122"/>
              </a:defRPr>
            </a:lvl7pPr>
            <a:lvl8pPr marL="1371600" algn="l" rtl="0" fontAlgn="base">
              <a:spcBef>
                <a:spcPct val="0"/>
              </a:spcBef>
              <a:spcAft>
                <a:spcPct val="0"/>
              </a:spcAft>
              <a:defRPr sz="2400">
                <a:solidFill>
                  <a:schemeClr val="tx2"/>
                </a:solidFill>
                <a:latin typeface="Arial" panose="020B0604020202020204" pitchFamily="34" charset="0"/>
                <a:ea typeface="楷体_GB2312" pitchFamily="49" charset="-122"/>
              </a:defRPr>
            </a:lvl8pPr>
            <a:lvl9pPr marL="1828800" algn="l" rtl="0" fontAlgn="base">
              <a:spcBef>
                <a:spcPct val="0"/>
              </a:spcBef>
              <a:spcAft>
                <a:spcPct val="0"/>
              </a:spcAft>
              <a:defRPr sz="2400">
                <a:solidFill>
                  <a:schemeClr val="tx2"/>
                </a:solidFill>
                <a:latin typeface="Arial" panose="020B0604020202020204" pitchFamily="34" charset="0"/>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rgbClr val="A32122"/>
                </a:solidFill>
                <a:effectLst/>
                <a:uLnTx/>
                <a:uFillTx/>
                <a:latin typeface="微软雅黑" panose="020B0503020204020204" pitchFamily="34" charset="-122"/>
                <a:ea typeface="微软雅黑" panose="020B0503020204020204" pitchFamily="34" charset="-122"/>
                <a:cs typeface="+mj-cs"/>
              </a:rPr>
              <a:t>股权激励的风险</a:t>
            </a:r>
            <a:endParaRPr kumimoji="0" lang="en-US" altLang="zh-CN" sz="2000" b="1" i="0" u="none" strike="noStrike" kern="0" cap="none" spc="0" normalizeH="0" baseline="0" noProof="0" dirty="0">
              <a:ln>
                <a:noFill/>
              </a:ln>
              <a:solidFill>
                <a:srgbClr val="A32122"/>
              </a:solidFill>
              <a:effectLst/>
              <a:uLnTx/>
              <a:uFillTx/>
              <a:latin typeface="微软雅黑" panose="020B0503020204020204" pitchFamily="34" charset="-122"/>
              <a:ea typeface="微软雅黑" panose="020B0503020204020204" pitchFamily="34" charset="-122"/>
              <a:cs typeface="+mj-cs"/>
            </a:endParaRPr>
          </a:p>
        </p:txBody>
      </p:sp>
      <p:grpSp>
        <p:nvGrpSpPr>
          <p:cNvPr id="85" name="Group 4"/>
          <p:cNvGrpSpPr/>
          <p:nvPr/>
        </p:nvGrpSpPr>
        <p:grpSpPr>
          <a:xfrm>
            <a:off x="851691" y="1633330"/>
            <a:ext cx="7199600" cy="3045360"/>
            <a:chOff x="1746300" y="2208142"/>
            <a:chExt cx="7199600" cy="4066452"/>
          </a:xfrm>
        </p:grpSpPr>
        <p:sp>
          <p:nvSpPr>
            <p:cNvPr id="86" name="Freeform 9"/>
            <p:cNvSpPr/>
            <p:nvPr/>
          </p:nvSpPr>
          <p:spPr bwMode="auto">
            <a:xfrm flipV="1">
              <a:off x="1746300" y="4233466"/>
              <a:ext cx="7197840" cy="2041128"/>
            </a:xfrm>
            <a:custGeom>
              <a:avLst/>
              <a:gdLst>
                <a:gd name="T0" fmla="*/ 0 w 3789"/>
                <a:gd name="T1" fmla="*/ 0 h 1144"/>
                <a:gd name="T2" fmla="*/ 3075 w 3789"/>
                <a:gd name="T3" fmla="*/ 0 h 1144"/>
                <a:gd name="T4" fmla="*/ 3788 w 3789"/>
                <a:gd name="T5" fmla="*/ 1143 h 1144"/>
                <a:gd name="T6" fmla="*/ 16 w 3789"/>
                <a:gd name="T7" fmla="*/ 1143 h 1144"/>
                <a:gd name="T8" fmla="*/ 0 60000 65536"/>
                <a:gd name="T9" fmla="*/ 0 60000 65536"/>
                <a:gd name="T10" fmla="*/ 0 60000 65536"/>
                <a:gd name="T11" fmla="*/ 0 60000 65536"/>
                <a:gd name="T12" fmla="*/ 0 w 3789"/>
                <a:gd name="T13" fmla="*/ 0 h 1144"/>
                <a:gd name="T14" fmla="*/ 3789 w 3789"/>
                <a:gd name="T15" fmla="*/ 1144 h 1144"/>
                <a:gd name="connsiteX0" fmla="*/ 0 w 9997"/>
                <a:gd name="connsiteY0" fmla="*/ 0 h 9991"/>
                <a:gd name="connsiteX1" fmla="*/ 8116 w 9997"/>
                <a:gd name="connsiteY1" fmla="*/ 0 h 9991"/>
                <a:gd name="connsiteX2" fmla="*/ 9997 w 9997"/>
                <a:gd name="connsiteY2" fmla="*/ 9991 h 9991"/>
                <a:gd name="connsiteX3" fmla="*/ 0 w 9997"/>
                <a:gd name="connsiteY3" fmla="*/ 9954 h 9991"/>
              </a:gdLst>
              <a:ahLst/>
              <a:cxnLst>
                <a:cxn ang="0">
                  <a:pos x="connsiteX0" y="connsiteY0"/>
                </a:cxn>
                <a:cxn ang="0">
                  <a:pos x="connsiteX1" y="connsiteY1"/>
                </a:cxn>
                <a:cxn ang="0">
                  <a:pos x="connsiteX2" y="connsiteY2"/>
                </a:cxn>
                <a:cxn ang="0">
                  <a:pos x="connsiteX3" y="connsiteY3"/>
                </a:cxn>
              </a:cxnLst>
              <a:rect l="l" t="t" r="r" b="b"/>
              <a:pathLst>
                <a:path w="9997" h="9991">
                  <a:moveTo>
                    <a:pt x="0" y="0"/>
                  </a:moveTo>
                  <a:lnTo>
                    <a:pt x="8116" y="0"/>
                  </a:lnTo>
                  <a:lnTo>
                    <a:pt x="9997" y="9991"/>
                  </a:lnTo>
                  <a:lnTo>
                    <a:pt x="0" y="9954"/>
                  </a:lnTo>
                </a:path>
              </a:pathLst>
            </a:custGeom>
            <a:solidFill>
              <a:srgbClr val="DB536A">
                <a:lumMod val="50000"/>
              </a:srgbClr>
            </a:solidFill>
            <a:ln w="12700" cap="rnd" cmpd="sng">
              <a:solidFill>
                <a:srgbClr val="FFFFFF"/>
              </a:solidFill>
              <a:prstDash val="solid"/>
              <a:round/>
              <a:headEnd type="none" w="sm" len="sm"/>
              <a:tailEnd type="none" w="sm" len="sm"/>
            </a:ln>
          </p:spPr>
          <p:txBody>
            <a:bodyPr/>
            <a:lstStyle/>
            <a:p>
              <a:pPr marL="0" marR="0" lvl="0" indent="0" defTabSz="1018540" eaLnBrk="1" fontAlgn="auto" latinLnBrk="0" hangingPunct="1">
                <a:lnSpc>
                  <a:spcPct val="100000"/>
                </a:lnSpc>
                <a:spcBef>
                  <a:spcPts val="0"/>
                </a:spcBef>
                <a:spcAft>
                  <a:spcPts val="0"/>
                </a:spcAft>
                <a:buClrTx/>
                <a:buSzTx/>
                <a:buFontTx/>
                <a:buNone/>
                <a:defRPr/>
              </a:pPr>
              <a:endParaRPr kumimoji="0" lang="en-GB" sz="2000" b="0" i="0" u="none" strike="noStrike" kern="0" cap="none" spc="0" normalizeH="0" baseline="0" noProof="0">
                <a:ln>
                  <a:noFill/>
                </a:ln>
                <a:solidFill>
                  <a:srgbClr val="000000"/>
                </a:solidFill>
                <a:effectLst/>
                <a:uLnTx/>
                <a:uFillTx/>
                <a:latin typeface="Arial" panose="020B0604020202020204"/>
              </a:endParaRPr>
            </a:p>
          </p:txBody>
        </p:sp>
        <p:sp>
          <p:nvSpPr>
            <p:cNvPr id="87" name="Freeform 10"/>
            <p:cNvSpPr/>
            <p:nvPr/>
          </p:nvSpPr>
          <p:spPr bwMode="auto">
            <a:xfrm flipV="1">
              <a:off x="1746300" y="4233466"/>
              <a:ext cx="6550034" cy="1302020"/>
            </a:xfrm>
            <a:custGeom>
              <a:avLst/>
              <a:gdLst>
                <a:gd name="T0" fmla="*/ 0 w 3447"/>
                <a:gd name="T1" fmla="*/ 0 h 728"/>
                <a:gd name="T2" fmla="*/ 2974 w 3447"/>
                <a:gd name="T3" fmla="*/ 0 h 728"/>
                <a:gd name="T4" fmla="*/ 3446 w 3447"/>
                <a:gd name="T5" fmla="*/ 727 h 728"/>
                <a:gd name="T6" fmla="*/ 0 w 3447"/>
                <a:gd name="T7" fmla="*/ 727 h 728"/>
                <a:gd name="T8" fmla="*/ 0 60000 65536"/>
                <a:gd name="T9" fmla="*/ 0 60000 65536"/>
                <a:gd name="T10" fmla="*/ 0 60000 65536"/>
                <a:gd name="T11" fmla="*/ 0 60000 65536"/>
                <a:gd name="T12" fmla="*/ 0 w 3447"/>
                <a:gd name="T13" fmla="*/ 0 h 728"/>
                <a:gd name="T14" fmla="*/ 3447 w 3447"/>
                <a:gd name="T15" fmla="*/ 728 h 728"/>
                <a:gd name="connsiteX0" fmla="*/ 0 w 9997"/>
                <a:gd name="connsiteY0" fmla="*/ 0 h 10015"/>
                <a:gd name="connsiteX1" fmla="*/ 8628 w 9997"/>
                <a:gd name="connsiteY1" fmla="*/ 0 h 10015"/>
                <a:gd name="connsiteX2" fmla="*/ 9997 w 9997"/>
                <a:gd name="connsiteY2" fmla="*/ 9986 h 10015"/>
                <a:gd name="connsiteX3" fmla="*/ 35 w 9997"/>
                <a:gd name="connsiteY3" fmla="*/ 10015 h 10015"/>
              </a:gdLst>
              <a:ahLst/>
              <a:cxnLst>
                <a:cxn ang="0">
                  <a:pos x="connsiteX0" y="connsiteY0"/>
                </a:cxn>
                <a:cxn ang="0">
                  <a:pos x="connsiteX1" y="connsiteY1"/>
                </a:cxn>
                <a:cxn ang="0">
                  <a:pos x="connsiteX2" y="connsiteY2"/>
                </a:cxn>
                <a:cxn ang="0">
                  <a:pos x="connsiteX3" y="connsiteY3"/>
                </a:cxn>
              </a:cxnLst>
              <a:rect l="l" t="t" r="r" b="b"/>
              <a:pathLst>
                <a:path w="9997" h="10015">
                  <a:moveTo>
                    <a:pt x="0" y="0"/>
                  </a:moveTo>
                  <a:lnTo>
                    <a:pt x="8628" y="0"/>
                  </a:lnTo>
                  <a:lnTo>
                    <a:pt x="9997" y="9986"/>
                  </a:lnTo>
                  <a:lnTo>
                    <a:pt x="35" y="10015"/>
                  </a:lnTo>
                </a:path>
              </a:pathLst>
            </a:custGeom>
            <a:solidFill>
              <a:srgbClr val="DB536A">
                <a:lumMod val="75000"/>
              </a:srgbClr>
            </a:solidFill>
            <a:ln w="12700" cap="rnd" cmpd="sng">
              <a:solidFill>
                <a:srgbClr val="FFFFFF"/>
              </a:solidFill>
              <a:prstDash val="solid"/>
              <a:round/>
              <a:headEnd type="none" w="sm" len="sm"/>
              <a:tailEnd type="none" w="sm" len="sm"/>
            </a:ln>
          </p:spPr>
          <p:txBody>
            <a:bodyPr/>
            <a:lstStyle/>
            <a:p>
              <a:pPr marL="0" marR="0" lvl="0" indent="0" defTabSz="1018540" eaLnBrk="1" fontAlgn="auto" latinLnBrk="0" hangingPunct="1">
                <a:lnSpc>
                  <a:spcPct val="100000"/>
                </a:lnSpc>
                <a:spcBef>
                  <a:spcPts val="0"/>
                </a:spcBef>
                <a:spcAft>
                  <a:spcPts val="0"/>
                </a:spcAft>
                <a:buClrTx/>
                <a:buSzTx/>
                <a:buFontTx/>
                <a:buNone/>
                <a:defRPr/>
              </a:pPr>
              <a:endParaRPr kumimoji="0" lang="en-GB" sz="2000" b="0" i="0" u="none" strike="noStrike" kern="0" cap="none" spc="0" normalizeH="0" baseline="0" noProof="0">
                <a:ln>
                  <a:noFill/>
                </a:ln>
                <a:solidFill>
                  <a:srgbClr val="000000"/>
                </a:solidFill>
                <a:effectLst/>
                <a:uLnTx/>
                <a:uFillTx/>
                <a:latin typeface="Arial" panose="020B0604020202020204"/>
              </a:endParaRPr>
            </a:p>
          </p:txBody>
        </p:sp>
        <p:sp>
          <p:nvSpPr>
            <p:cNvPr id="88" name="Freeform 11"/>
            <p:cNvSpPr/>
            <p:nvPr/>
          </p:nvSpPr>
          <p:spPr bwMode="auto">
            <a:xfrm flipV="1">
              <a:off x="1746300" y="4233466"/>
              <a:ext cx="5868000" cy="650479"/>
            </a:xfrm>
            <a:custGeom>
              <a:avLst/>
              <a:gdLst>
                <a:gd name="T0" fmla="*/ 0 w 3111"/>
                <a:gd name="T1" fmla="*/ 0 h 361"/>
                <a:gd name="T2" fmla="*/ 2902 w 3111"/>
                <a:gd name="T3" fmla="*/ 0 h 361"/>
                <a:gd name="T4" fmla="*/ 3110 w 3111"/>
                <a:gd name="T5" fmla="*/ 360 h 361"/>
                <a:gd name="T6" fmla="*/ 9 w 3111"/>
                <a:gd name="T7" fmla="*/ 360 h 361"/>
                <a:gd name="T8" fmla="*/ 0 60000 65536"/>
                <a:gd name="T9" fmla="*/ 0 60000 65536"/>
                <a:gd name="T10" fmla="*/ 0 60000 65536"/>
                <a:gd name="T11" fmla="*/ 0 60000 65536"/>
                <a:gd name="T12" fmla="*/ 0 w 3111"/>
                <a:gd name="T13" fmla="*/ 0 h 361"/>
                <a:gd name="T14" fmla="*/ 3111 w 3111"/>
                <a:gd name="T15" fmla="*/ 361 h 361"/>
                <a:gd name="connsiteX0" fmla="*/ 3 w 10000"/>
                <a:gd name="connsiteY0" fmla="*/ 0 h 10090"/>
                <a:gd name="connsiteX1" fmla="*/ 9331 w 10000"/>
                <a:gd name="connsiteY1" fmla="*/ 0 h 10090"/>
                <a:gd name="connsiteX2" fmla="*/ 10000 w 10000"/>
                <a:gd name="connsiteY2" fmla="*/ 9972 h 10090"/>
                <a:gd name="connsiteX3" fmla="*/ 0 w 10000"/>
                <a:gd name="connsiteY3" fmla="*/ 10090 h 10090"/>
              </a:gdLst>
              <a:ahLst/>
              <a:cxnLst>
                <a:cxn ang="0">
                  <a:pos x="connsiteX0" y="connsiteY0"/>
                </a:cxn>
                <a:cxn ang="0">
                  <a:pos x="connsiteX1" y="connsiteY1"/>
                </a:cxn>
                <a:cxn ang="0">
                  <a:pos x="connsiteX2" y="connsiteY2"/>
                </a:cxn>
                <a:cxn ang="0">
                  <a:pos x="connsiteX3" y="connsiteY3"/>
                </a:cxn>
              </a:cxnLst>
              <a:rect l="l" t="t" r="r" b="b"/>
              <a:pathLst>
                <a:path w="10000" h="10090">
                  <a:moveTo>
                    <a:pt x="3" y="0"/>
                  </a:moveTo>
                  <a:lnTo>
                    <a:pt x="9331" y="0"/>
                  </a:lnTo>
                  <a:lnTo>
                    <a:pt x="10000" y="9972"/>
                  </a:lnTo>
                  <a:cubicBezTo>
                    <a:pt x="6677" y="9972"/>
                    <a:pt x="3323" y="10090"/>
                    <a:pt x="0" y="10090"/>
                  </a:cubicBezTo>
                </a:path>
              </a:pathLst>
            </a:custGeom>
            <a:solidFill>
              <a:srgbClr val="DB536A"/>
            </a:solidFill>
            <a:ln w="12700" cap="rnd" cmpd="sng">
              <a:solidFill>
                <a:srgbClr val="FFFFFF"/>
              </a:solidFill>
              <a:prstDash val="solid"/>
              <a:round/>
              <a:headEnd type="none" w="sm" len="sm"/>
              <a:tailEnd type="none" w="sm" len="sm"/>
            </a:ln>
          </p:spPr>
          <p:txBody>
            <a:bodyPr/>
            <a:lstStyle/>
            <a:p>
              <a:pPr marL="0" marR="0" lvl="0" indent="0" defTabSz="1018540" eaLnBrk="1" fontAlgn="auto" latinLnBrk="0" hangingPunct="1">
                <a:lnSpc>
                  <a:spcPct val="100000"/>
                </a:lnSpc>
                <a:spcBef>
                  <a:spcPts val="0"/>
                </a:spcBef>
                <a:spcAft>
                  <a:spcPts val="0"/>
                </a:spcAft>
                <a:buClrTx/>
                <a:buSzTx/>
                <a:buFontTx/>
                <a:buNone/>
                <a:defRPr/>
              </a:pPr>
              <a:endParaRPr kumimoji="0" lang="en-GB" sz="2000" b="0" i="0" u="none" strike="noStrike" kern="0" cap="none" spc="0" normalizeH="0" baseline="0" noProof="0">
                <a:ln>
                  <a:noFill/>
                </a:ln>
                <a:solidFill>
                  <a:srgbClr val="000000"/>
                </a:solidFill>
                <a:effectLst/>
                <a:uLnTx/>
                <a:uFillTx/>
                <a:latin typeface="Arial" panose="020B0604020202020204"/>
              </a:endParaRPr>
            </a:p>
          </p:txBody>
        </p:sp>
        <p:sp>
          <p:nvSpPr>
            <p:cNvPr id="89" name="Freeform 9"/>
            <p:cNvSpPr/>
            <p:nvPr/>
          </p:nvSpPr>
          <p:spPr bwMode="auto">
            <a:xfrm>
              <a:off x="1748060" y="2208142"/>
              <a:ext cx="7197840" cy="2041128"/>
            </a:xfrm>
            <a:custGeom>
              <a:avLst/>
              <a:gdLst>
                <a:gd name="T0" fmla="*/ 0 w 3789"/>
                <a:gd name="T1" fmla="*/ 0 h 1144"/>
                <a:gd name="T2" fmla="*/ 3075 w 3789"/>
                <a:gd name="T3" fmla="*/ 0 h 1144"/>
                <a:gd name="T4" fmla="*/ 3788 w 3789"/>
                <a:gd name="T5" fmla="*/ 1143 h 1144"/>
                <a:gd name="T6" fmla="*/ 16 w 3789"/>
                <a:gd name="T7" fmla="*/ 1143 h 1144"/>
                <a:gd name="T8" fmla="*/ 0 60000 65536"/>
                <a:gd name="T9" fmla="*/ 0 60000 65536"/>
                <a:gd name="T10" fmla="*/ 0 60000 65536"/>
                <a:gd name="T11" fmla="*/ 0 60000 65536"/>
                <a:gd name="T12" fmla="*/ 0 w 3789"/>
                <a:gd name="T13" fmla="*/ 0 h 1144"/>
                <a:gd name="T14" fmla="*/ 3789 w 3789"/>
                <a:gd name="T15" fmla="*/ 1144 h 1144"/>
                <a:gd name="connsiteX0" fmla="*/ 0 w 9997"/>
                <a:gd name="connsiteY0" fmla="*/ 0 h 9991"/>
                <a:gd name="connsiteX1" fmla="*/ 8116 w 9997"/>
                <a:gd name="connsiteY1" fmla="*/ 0 h 9991"/>
                <a:gd name="connsiteX2" fmla="*/ 9997 w 9997"/>
                <a:gd name="connsiteY2" fmla="*/ 9991 h 9991"/>
                <a:gd name="connsiteX3" fmla="*/ 0 w 9997"/>
                <a:gd name="connsiteY3" fmla="*/ 9954 h 9991"/>
              </a:gdLst>
              <a:ahLst/>
              <a:cxnLst>
                <a:cxn ang="0">
                  <a:pos x="connsiteX0" y="connsiteY0"/>
                </a:cxn>
                <a:cxn ang="0">
                  <a:pos x="connsiteX1" y="connsiteY1"/>
                </a:cxn>
                <a:cxn ang="0">
                  <a:pos x="connsiteX2" y="connsiteY2"/>
                </a:cxn>
                <a:cxn ang="0">
                  <a:pos x="connsiteX3" y="connsiteY3"/>
                </a:cxn>
              </a:cxnLst>
              <a:rect l="l" t="t" r="r" b="b"/>
              <a:pathLst>
                <a:path w="9997" h="9991">
                  <a:moveTo>
                    <a:pt x="0" y="0"/>
                  </a:moveTo>
                  <a:lnTo>
                    <a:pt x="8116" y="0"/>
                  </a:lnTo>
                  <a:lnTo>
                    <a:pt x="9997" y="9991"/>
                  </a:lnTo>
                  <a:lnTo>
                    <a:pt x="0" y="9954"/>
                  </a:lnTo>
                </a:path>
              </a:pathLst>
            </a:custGeom>
            <a:solidFill>
              <a:srgbClr val="DC6900"/>
            </a:solidFill>
            <a:ln w="12700" cap="rnd" cmpd="sng">
              <a:solidFill>
                <a:srgbClr val="FFFFFF"/>
              </a:solidFill>
              <a:prstDash val="solid"/>
              <a:round/>
              <a:headEnd type="none" w="sm" len="sm"/>
              <a:tailEnd type="none" w="sm" len="sm"/>
            </a:ln>
          </p:spPr>
          <p:txBody>
            <a:bodyPr/>
            <a:lstStyle/>
            <a:p>
              <a:pPr marL="0" marR="0" lvl="0" indent="0" defTabSz="1018540" eaLnBrk="1" fontAlgn="auto" latinLnBrk="0" hangingPunct="1">
                <a:lnSpc>
                  <a:spcPct val="100000"/>
                </a:lnSpc>
                <a:spcBef>
                  <a:spcPts val="0"/>
                </a:spcBef>
                <a:spcAft>
                  <a:spcPts val="0"/>
                </a:spcAft>
                <a:buClrTx/>
                <a:buSzTx/>
                <a:buFontTx/>
                <a:buNone/>
                <a:defRPr/>
              </a:pPr>
              <a:endParaRPr kumimoji="0" lang="en-GB" sz="2000" b="0" i="0" u="none" strike="noStrike" kern="0" cap="none" spc="0" normalizeH="0" baseline="0" noProof="0">
                <a:ln>
                  <a:noFill/>
                </a:ln>
                <a:solidFill>
                  <a:srgbClr val="000000"/>
                </a:solidFill>
                <a:effectLst/>
                <a:uLnTx/>
                <a:uFillTx/>
                <a:latin typeface="Arial" panose="020B0604020202020204"/>
              </a:endParaRPr>
            </a:p>
          </p:txBody>
        </p:sp>
        <p:sp>
          <p:nvSpPr>
            <p:cNvPr id="90" name="Freeform 10"/>
            <p:cNvSpPr/>
            <p:nvPr/>
          </p:nvSpPr>
          <p:spPr bwMode="auto">
            <a:xfrm>
              <a:off x="1748060" y="2947250"/>
              <a:ext cx="6550034" cy="1302020"/>
            </a:xfrm>
            <a:custGeom>
              <a:avLst/>
              <a:gdLst>
                <a:gd name="T0" fmla="*/ 0 w 3447"/>
                <a:gd name="T1" fmla="*/ 0 h 728"/>
                <a:gd name="T2" fmla="*/ 2974 w 3447"/>
                <a:gd name="T3" fmla="*/ 0 h 728"/>
                <a:gd name="T4" fmla="*/ 3446 w 3447"/>
                <a:gd name="T5" fmla="*/ 727 h 728"/>
                <a:gd name="T6" fmla="*/ 0 w 3447"/>
                <a:gd name="T7" fmla="*/ 727 h 728"/>
                <a:gd name="T8" fmla="*/ 0 60000 65536"/>
                <a:gd name="T9" fmla="*/ 0 60000 65536"/>
                <a:gd name="T10" fmla="*/ 0 60000 65536"/>
                <a:gd name="T11" fmla="*/ 0 60000 65536"/>
                <a:gd name="T12" fmla="*/ 0 w 3447"/>
                <a:gd name="T13" fmla="*/ 0 h 728"/>
                <a:gd name="T14" fmla="*/ 3447 w 3447"/>
                <a:gd name="T15" fmla="*/ 728 h 728"/>
                <a:gd name="connsiteX0" fmla="*/ 0 w 9997"/>
                <a:gd name="connsiteY0" fmla="*/ 0 h 10015"/>
                <a:gd name="connsiteX1" fmla="*/ 8628 w 9997"/>
                <a:gd name="connsiteY1" fmla="*/ 0 h 10015"/>
                <a:gd name="connsiteX2" fmla="*/ 9997 w 9997"/>
                <a:gd name="connsiteY2" fmla="*/ 9986 h 10015"/>
                <a:gd name="connsiteX3" fmla="*/ 35 w 9997"/>
                <a:gd name="connsiteY3" fmla="*/ 10015 h 10015"/>
              </a:gdLst>
              <a:ahLst/>
              <a:cxnLst>
                <a:cxn ang="0">
                  <a:pos x="connsiteX0" y="connsiteY0"/>
                </a:cxn>
                <a:cxn ang="0">
                  <a:pos x="connsiteX1" y="connsiteY1"/>
                </a:cxn>
                <a:cxn ang="0">
                  <a:pos x="connsiteX2" y="connsiteY2"/>
                </a:cxn>
                <a:cxn ang="0">
                  <a:pos x="connsiteX3" y="connsiteY3"/>
                </a:cxn>
              </a:cxnLst>
              <a:rect l="l" t="t" r="r" b="b"/>
              <a:pathLst>
                <a:path w="9997" h="10015">
                  <a:moveTo>
                    <a:pt x="0" y="0"/>
                  </a:moveTo>
                  <a:lnTo>
                    <a:pt x="8628" y="0"/>
                  </a:lnTo>
                  <a:lnTo>
                    <a:pt x="9997" y="9986"/>
                  </a:lnTo>
                  <a:lnTo>
                    <a:pt x="35" y="10015"/>
                  </a:lnTo>
                </a:path>
              </a:pathLst>
            </a:custGeom>
            <a:solidFill>
              <a:srgbClr val="EB8C00"/>
            </a:solidFill>
            <a:ln w="12700" cap="rnd" cmpd="sng">
              <a:solidFill>
                <a:srgbClr val="FFFFFF"/>
              </a:solidFill>
              <a:prstDash val="solid"/>
              <a:round/>
              <a:headEnd type="none" w="sm" len="sm"/>
              <a:tailEnd type="none" w="sm" len="sm"/>
            </a:ln>
          </p:spPr>
          <p:txBody>
            <a:bodyPr/>
            <a:lstStyle/>
            <a:p>
              <a:pPr marL="0" marR="0" lvl="0" indent="0" defTabSz="1018540" eaLnBrk="1" fontAlgn="auto" latinLnBrk="0" hangingPunct="1">
                <a:lnSpc>
                  <a:spcPct val="100000"/>
                </a:lnSpc>
                <a:spcBef>
                  <a:spcPts val="0"/>
                </a:spcBef>
                <a:spcAft>
                  <a:spcPts val="0"/>
                </a:spcAft>
                <a:buClrTx/>
                <a:buSzTx/>
                <a:buFontTx/>
                <a:buNone/>
                <a:defRPr/>
              </a:pPr>
              <a:endParaRPr kumimoji="0" lang="en-GB" sz="2000" b="0" i="0" u="none" strike="noStrike" kern="0" cap="none" spc="0" normalizeH="0" baseline="0" noProof="0">
                <a:ln>
                  <a:noFill/>
                </a:ln>
                <a:solidFill>
                  <a:srgbClr val="000000"/>
                </a:solidFill>
                <a:effectLst/>
                <a:uLnTx/>
                <a:uFillTx/>
                <a:latin typeface="Arial" panose="020B0604020202020204"/>
              </a:endParaRPr>
            </a:p>
          </p:txBody>
        </p:sp>
        <p:sp>
          <p:nvSpPr>
            <p:cNvPr id="91" name="Freeform 11"/>
            <p:cNvSpPr/>
            <p:nvPr/>
          </p:nvSpPr>
          <p:spPr bwMode="auto">
            <a:xfrm>
              <a:off x="1746300" y="3598791"/>
              <a:ext cx="5868000" cy="650479"/>
            </a:xfrm>
            <a:custGeom>
              <a:avLst/>
              <a:gdLst>
                <a:gd name="T0" fmla="*/ 0 w 3111"/>
                <a:gd name="T1" fmla="*/ 0 h 361"/>
                <a:gd name="T2" fmla="*/ 2902 w 3111"/>
                <a:gd name="T3" fmla="*/ 0 h 361"/>
                <a:gd name="T4" fmla="*/ 3110 w 3111"/>
                <a:gd name="T5" fmla="*/ 360 h 361"/>
                <a:gd name="T6" fmla="*/ 9 w 3111"/>
                <a:gd name="T7" fmla="*/ 360 h 361"/>
                <a:gd name="T8" fmla="*/ 0 60000 65536"/>
                <a:gd name="T9" fmla="*/ 0 60000 65536"/>
                <a:gd name="T10" fmla="*/ 0 60000 65536"/>
                <a:gd name="T11" fmla="*/ 0 60000 65536"/>
                <a:gd name="T12" fmla="*/ 0 w 3111"/>
                <a:gd name="T13" fmla="*/ 0 h 361"/>
                <a:gd name="T14" fmla="*/ 3111 w 3111"/>
                <a:gd name="T15" fmla="*/ 361 h 361"/>
                <a:gd name="connsiteX0" fmla="*/ 3 w 10000"/>
                <a:gd name="connsiteY0" fmla="*/ 0 h 10090"/>
                <a:gd name="connsiteX1" fmla="*/ 9331 w 10000"/>
                <a:gd name="connsiteY1" fmla="*/ 0 h 10090"/>
                <a:gd name="connsiteX2" fmla="*/ 10000 w 10000"/>
                <a:gd name="connsiteY2" fmla="*/ 9972 h 10090"/>
                <a:gd name="connsiteX3" fmla="*/ 0 w 10000"/>
                <a:gd name="connsiteY3" fmla="*/ 10090 h 10090"/>
              </a:gdLst>
              <a:ahLst/>
              <a:cxnLst>
                <a:cxn ang="0">
                  <a:pos x="connsiteX0" y="connsiteY0"/>
                </a:cxn>
                <a:cxn ang="0">
                  <a:pos x="connsiteX1" y="connsiteY1"/>
                </a:cxn>
                <a:cxn ang="0">
                  <a:pos x="connsiteX2" y="connsiteY2"/>
                </a:cxn>
                <a:cxn ang="0">
                  <a:pos x="connsiteX3" y="connsiteY3"/>
                </a:cxn>
              </a:cxnLst>
              <a:rect l="l" t="t" r="r" b="b"/>
              <a:pathLst>
                <a:path w="10000" h="10090">
                  <a:moveTo>
                    <a:pt x="3" y="0"/>
                  </a:moveTo>
                  <a:lnTo>
                    <a:pt x="9331" y="0"/>
                  </a:lnTo>
                  <a:lnTo>
                    <a:pt x="10000" y="9972"/>
                  </a:lnTo>
                  <a:cubicBezTo>
                    <a:pt x="6677" y="9972"/>
                    <a:pt x="3323" y="10090"/>
                    <a:pt x="0" y="10090"/>
                  </a:cubicBezTo>
                </a:path>
              </a:pathLst>
            </a:custGeom>
            <a:solidFill>
              <a:srgbClr val="FFB600"/>
            </a:solidFill>
            <a:ln w="12700" cap="rnd" cmpd="sng">
              <a:solidFill>
                <a:srgbClr val="FFFFFF"/>
              </a:solidFill>
              <a:prstDash val="solid"/>
              <a:round/>
              <a:headEnd type="none" w="sm" len="sm"/>
              <a:tailEnd type="none" w="sm" len="sm"/>
            </a:ln>
          </p:spPr>
          <p:txBody>
            <a:bodyPr/>
            <a:lstStyle/>
            <a:p>
              <a:pPr marL="0" marR="0" lvl="0" indent="0" defTabSz="1018540" eaLnBrk="1" fontAlgn="auto" latinLnBrk="0" hangingPunct="1">
                <a:lnSpc>
                  <a:spcPct val="100000"/>
                </a:lnSpc>
                <a:spcBef>
                  <a:spcPts val="0"/>
                </a:spcBef>
                <a:spcAft>
                  <a:spcPts val="0"/>
                </a:spcAft>
                <a:buClrTx/>
                <a:buSzTx/>
                <a:buFontTx/>
                <a:buNone/>
                <a:defRPr/>
              </a:pPr>
              <a:endParaRPr kumimoji="0" lang="en-GB" sz="2000" b="0" i="0" u="none" strike="noStrike" kern="0" cap="none" spc="0" normalizeH="0" baseline="0" noProof="0">
                <a:ln>
                  <a:noFill/>
                </a:ln>
                <a:solidFill>
                  <a:srgbClr val="000000"/>
                </a:solidFill>
                <a:effectLst/>
                <a:uLnTx/>
                <a:uFillTx/>
                <a:latin typeface="Arial" panose="020B0604020202020204"/>
              </a:endParaRPr>
            </a:p>
          </p:txBody>
        </p:sp>
        <p:sp>
          <p:nvSpPr>
            <p:cNvPr id="92" name="Rectangle 12"/>
            <p:cNvSpPr>
              <a:spLocks noChangeArrowheads="1"/>
            </p:cNvSpPr>
            <p:nvPr/>
          </p:nvSpPr>
          <p:spPr bwMode="auto">
            <a:xfrm>
              <a:off x="2034332" y="2450232"/>
              <a:ext cx="4716000" cy="234255"/>
            </a:xfrm>
            <a:prstGeom prst="rect">
              <a:avLst/>
            </a:prstGeom>
            <a:noFill/>
            <a:ln w="9525">
              <a:noFill/>
              <a:miter lim="800000"/>
            </a:ln>
          </p:spPr>
          <p:txBody>
            <a:bodyPr lIns="0" tIns="0" rIns="0" bIns="0" anchor="ctr">
              <a:spAutoFit/>
            </a:bodyPr>
            <a:lstStyle/>
            <a:p>
              <a:pPr marL="0" marR="0" lvl="0" indent="0" defTabSz="769620" eaLnBrk="1" fontAlgn="auto" latinLnBrk="0" hangingPunct="1">
                <a:lnSpc>
                  <a:spcPct val="95000"/>
                </a:lnSpc>
                <a:spcBef>
                  <a:spcPts val="0"/>
                </a:spcBef>
                <a:spcAft>
                  <a:spcPts val="0"/>
                </a:spcAft>
                <a:buClrTx/>
                <a:buSzTx/>
                <a:buFont typeface="Arial" panose="020B0604020202020204" pitchFamily="34" charset="0"/>
                <a:buNone/>
                <a:defRPr/>
              </a:pPr>
              <a:r>
                <a:rPr lang="zh-CN" altLang="en-US" sz="1200" b="1" kern="0" dirty="0">
                  <a:solidFill>
                    <a:srgbClr val="FFFFFF"/>
                  </a:solidFill>
                  <a:latin typeface="微软雅黑" panose="020B0503020204020204" pitchFamily="34" charset="-122"/>
                  <a:ea typeface="微软雅黑" panose="020B0503020204020204" pitchFamily="34" charset="-122"/>
                </a:rPr>
                <a:t>老板的决心</a:t>
              </a:r>
              <a:endParaRPr kumimoji="0" lang="de-DE"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93" name="Rectangle 13"/>
            <p:cNvSpPr>
              <a:spLocks noChangeArrowheads="1"/>
            </p:cNvSpPr>
            <p:nvPr/>
          </p:nvSpPr>
          <p:spPr bwMode="auto">
            <a:xfrm>
              <a:off x="2034332" y="3146698"/>
              <a:ext cx="4716000" cy="234255"/>
            </a:xfrm>
            <a:prstGeom prst="rect">
              <a:avLst/>
            </a:prstGeom>
            <a:noFill/>
            <a:ln w="9525">
              <a:noFill/>
              <a:miter lim="800000"/>
            </a:ln>
          </p:spPr>
          <p:txBody>
            <a:bodyPr lIns="0" tIns="0" rIns="0" bIns="0" anchor="ctr">
              <a:spAutoFit/>
            </a:bodyPr>
            <a:lstStyle/>
            <a:p>
              <a:pPr marL="0" marR="0" lvl="0" indent="0" defTabSz="769620" eaLnBrk="1" fontAlgn="auto" latinLnBrk="0" hangingPunct="1">
                <a:lnSpc>
                  <a:spcPct val="95000"/>
                </a:lnSpc>
                <a:spcBef>
                  <a:spcPts val="0"/>
                </a:spcBef>
                <a:spcAft>
                  <a:spcPts val="0"/>
                </a:spcAft>
                <a:buClrTx/>
                <a:buSzTx/>
                <a:buFont typeface="Arial" panose="020B0604020202020204" pitchFamily="34" charset="0"/>
                <a:buNone/>
                <a:defRPr/>
              </a:pPr>
              <a:r>
                <a:rPr lang="zh-CN" altLang="en-US" sz="1200" b="1" kern="0" dirty="0">
                  <a:solidFill>
                    <a:srgbClr val="FFFFFF"/>
                  </a:solidFill>
                  <a:latin typeface="微软雅黑" panose="020B0503020204020204" pitchFamily="34" charset="-122"/>
                  <a:ea typeface="微软雅黑" panose="020B0503020204020204" pitchFamily="34" charset="-122"/>
                </a:rPr>
                <a:t>企业的规范性</a:t>
              </a:r>
              <a:endParaRPr kumimoji="0" lang="de-DE"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94" name="Rectangle 14"/>
            <p:cNvSpPr>
              <a:spLocks noChangeArrowheads="1"/>
            </p:cNvSpPr>
            <p:nvPr/>
          </p:nvSpPr>
          <p:spPr bwMode="auto">
            <a:xfrm>
              <a:off x="2034332" y="3802090"/>
              <a:ext cx="4716000" cy="234255"/>
            </a:xfrm>
            <a:prstGeom prst="rect">
              <a:avLst/>
            </a:prstGeom>
            <a:noFill/>
            <a:ln w="9525">
              <a:noFill/>
              <a:miter lim="800000"/>
            </a:ln>
          </p:spPr>
          <p:txBody>
            <a:bodyPr lIns="0" tIns="0" rIns="0" bIns="0" anchor="ctr">
              <a:spAutoFit/>
            </a:bodyPr>
            <a:lstStyle/>
            <a:p>
              <a:pPr marL="0" marR="0" lvl="0" indent="0" defTabSz="769620" eaLnBrk="1" fontAlgn="auto" latinLnBrk="0" hangingPunct="1">
                <a:lnSpc>
                  <a:spcPct val="95000"/>
                </a:lnSpc>
                <a:spcBef>
                  <a:spcPts val="0"/>
                </a:spcBef>
                <a:spcAft>
                  <a:spcPts val="0"/>
                </a:spcAft>
                <a:buClrTx/>
                <a:buSzTx/>
                <a:buFont typeface="Arial" panose="020B0604020202020204" pitchFamily="34" charset="0"/>
                <a:buNone/>
                <a:defRPr/>
              </a:pPr>
              <a:r>
                <a:rPr lang="zh-CN" altLang="en-US" sz="1200" b="1" kern="0" dirty="0">
                  <a:solidFill>
                    <a:srgbClr val="FFFFFF"/>
                  </a:solidFill>
                  <a:latin typeface="微软雅黑" panose="020B0503020204020204" pitchFamily="34" charset="-122"/>
                  <a:ea typeface="微软雅黑" panose="020B0503020204020204" pitchFamily="34" charset="-122"/>
                </a:rPr>
                <a:t>财散人不聚（股权稀释过多）</a:t>
              </a:r>
              <a:r>
                <a:rPr lang="en-US" altLang="zh-CN" sz="1200" b="1" kern="0" dirty="0">
                  <a:solidFill>
                    <a:srgbClr val="FFFFFF"/>
                  </a:solidFill>
                  <a:latin typeface="微软雅黑" panose="020B0503020204020204" pitchFamily="34" charset="-122"/>
                  <a:ea typeface="微软雅黑" panose="020B0503020204020204" pitchFamily="34" charset="-122"/>
                </a:rPr>
                <a:t>/</a:t>
              </a:r>
              <a:r>
                <a:rPr lang="zh-CN" altLang="en-US" sz="1200" b="1" kern="0" dirty="0">
                  <a:solidFill>
                    <a:srgbClr val="FFFFFF"/>
                  </a:solidFill>
                  <a:latin typeface="微软雅黑" panose="020B0503020204020204" pitchFamily="34" charset="-122"/>
                  <a:ea typeface="微软雅黑" panose="020B0503020204020204" pitchFamily="34" charset="-122"/>
                </a:rPr>
                <a:t>不患寡而患不均（股权分配不均）</a:t>
              </a:r>
              <a:endParaRPr kumimoji="0" lang="de-DE"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95" name="Rectangle 15"/>
            <p:cNvSpPr>
              <a:spLocks noChangeArrowheads="1"/>
            </p:cNvSpPr>
            <p:nvPr/>
          </p:nvSpPr>
          <p:spPr bwMode="auto">
            <a:xfrm>
              <a:off x="2034332" y="4432481"/>
              <a:ext cx="4716000" cy="234255"/>
            </a:xfrm>
            <a:prstGeom prst="rect">
              <a:avLst/>
            </a:prstGeom>
            <a:noFill/>
            <a:ln w="9525">
              <a:noFill/>
              <a:miter lim="800000"/>
            </a:ln>
          </p:spPr>
          <p:txBody>
            <a:bodyPr lIns="0" tIns="0" rIns="0" bIns="0" anchor="ctr">
              <a:spAutoFit/>
            </a:bodyPr>
            <a:lstStyle/>
            <a:p>
              <a:pPr marL="0" marR="0" lvl="0" indent="0" defTabSz="769620" eaLnBrk="1" fontAlgn="auto" latinLnBrk="0" hangingPunct="1">
                <a:lnSpc>
                  <a:spcPct val="95000"/>
                </a:lnSpc>
                <a:spcBef>
                  <a:spcPts val="0"/>
                </a:spcBef>
                <a:spcAft>
                  <a:spcPts val="0"/>
                </a:spcAft>
                <a:buClrTx/>
                <a:buSzTx/>
                <a:buFont typeface="Arial" panose="020B0604020202020204" pitchFamily="34" charset="0"/>
                <a:buNone/>
                <a:defRPr/>
              </a:pPr>
              <a:r>
                <a:rPr lang="zh-CN" altLang="en-US" sz="1200" b="1" kern="0" dirty="0">
                  <a:solidFill>
                    <a:srgbClr val="FFFFFF"/>
                  </a:solidFill>
                  <a:latin typeface="微软雅黑" panose="020B0503020204020204" pitchFamily="34" charset="-122"/>
                  <a:ea typeface="微软雅黑" panose="020B0503020204020204" pitchFamily="34" charset="-122"/>
                </a:rPr>
                <a:t>公司业绩不好而造成的期望心理落差</a:t>
              </a:r>
              <a:endParaRPr kumimoji="0" lang="de-DE"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96" name="Rectangle 16"/>
            <p:cNvSpPr>
              <a:spLocks noChangeArrowheads="1"/>
            </p:cNvSpPr>
            <p:nvPr/>
          </p:nvSpPr>
          <p:spPr bwMode="auto">
            <a:xfrm>
              <a:off x="2034332" y="5087873"/>
              <a:ext cx="4716000" cy="234255"/>
            </a:xfrm>
            <a:prstGeom prst="rect">
              <a:avLst/>
            </a:prstGeom>
            <a:noFill/>
            <a:ln w="9525">
              <a:noFill/>
              <a:miter lim="800000"/>
            </a:ln>
          </p:spPr>
          <p:txBody>
            <a:bodyPr lIns="0" tIns="0" rIns="0" bIns="0" anchor="ctr">
              <a:spAutoFit/>
            </a:bodyPr>
            <a:lstStyle/>
            <a:p>
              <a:pPr marL="0" marR="0" lvl="0" indent="0" defTabSz="769620" eaLnBrk="1" fontAlgn="auto" latinLnBrk="0" hangingPunct="1">
                <a:lnSpc>
                  <a:spcPct val="95000"/>
                </a:lnSpc>
                <a:spcBef>
                  <a:spcPts val="0"/>
                </a:spcBef>
                <a:spcAft>
                  <a:spcPts val="0"/>
                </a:spcAft>
                <a:buClrTx/>
                <a:buSzTx/>
                <a:buFont typeface="Arial" panose="020B0604020202020204" pitchFamily="34" charset="0"/>
                <a:buNone/>
                <a:defRPr/>
              </a:pPr>
              <a:r>
                <a:rPr lang="zh-CN" altLang="en-US" sz="1200" b="1" kern="0" dirty="0">
                  <a:solidFill>
                    <a:srgbClr val="FFFFFF"/>
                  </a:solidFill>
                  <a:latin typeface="微软雅黑" panose="020B0503020204020204" pitchFamily="34" charset="-122"/>
                  <a:ea typeface="微软雅黑" panose="020B0503020204020204" pitchFamily="34" charset="-122"/>
                </a:rPr>
                <a:t>绩效条件无法有效衡量</a:t>
              </a:r>
              <a:endParaRPr kumimoji="0" lang="de-DE"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97" name="Rectangle 17"/>
            <p:cNvSpPr>
              <a:spLocks noChangeArrowheads="1"/>
            </p:cNvSpPr>
            <p:nvPr/>
          </p:nvSpPr>
          <p:spPr bwMode="auto">
            <a:xfrm>
              <a:off x="2034332" y="5787911"/>
              <a:ext cx="4716000" cy="234255"/>
            </a:xfrm>
            <a:prstGeom prst="rect">
              <a:avLst/>
            </a:prstGeom>
            <a:noFill/>
            <a:ln w="9525">
              <a:noFill/>
              <a:miter lim="800000"/>
            </a:ln>
          </p:spPr>
          <p:txBody>
            <a:bodyPr lIns="0" tIns="0" rIns="0" bIns="0" anchor="ctr">
              <a:spAutoFit/>
            </a:bodyPr>
            <a:lstStyle/>
            <a:p>
              <a:pPr marL="0" marR="0" lvl="0" indent="0" defTabSz="769620" eaLnBrk="1" fontAlgn="auto" latinLnBrk="0" hangingPunct="1">
                <a:lnSpc>
                  <a:spcPct val="95000"/>
                </a:lnSpc>
                <a:spcBef>
                  <a:spcPts val="0"/>
                </a:spcBef>
                <a:spcAft>
                  <a:spcPts val="0"/>
                </a:spcAft>
                <a:buClrTx/>
                <a:buSzTx/>
                <a:buFont typeface="Arial" panose="020B0604020202020204" pitchFamily="34" charset="0"/>
                <a:buNone/>
                <a:defRPr/>
              </a:pPr>
              <a:r>
                <a:rPr lang="zh-CN" altLang="en-US" sz="1200" b="1" kern="0" dirty="0">
                  <a:solidFill>
                    <a:srgbClr val="FFFFFF"/>
                  </a:solidFill>
                  <a:latin typeface="微软雅黑" panose="020B0503020204020204" pitchFamily="34" charset="-122"/>
                  <a:ea typeface="微软雅黑" panose="020B0503020204020204" pitchFamily="34" charset="-122"/>
                </a:rPr>
                <a:t>理想很丰满，现实很骨感（重视方案设计，不重视实施）</a:t>
              </a:r>
              <a:endParaRPr kumimoji="0" lang="de-DE"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98" name="Rectangle 21"/>
          <p:cNvSpPr txBox="1">
            <a:spLocks noChangeArrowheads="1"/>
          </p:cNvSpPr>
          <p:nvPr/>
        </p:nvSpPr>
        <p:spPr bwMode="auto">
          <a:xfrm>
            <a:off x="851691" y="949184"/>
            <a:ext cx="6552910" cy="392415"/>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vert="horz" wrap="square" lIns="108000" tIns="34290" rIns="108000" bIns="34290" numCol="1" anchor="t" anchorCtr="0" compatLnSpc="1">
            <a:spAutoFit/>
          </a:bodyPr>
          <a:lstStyle/>
          <a:p>
            <a:pPr>
              <a:lnSpc>
                <a:spcPct val="150000"/>
              </a:lnSpc>
              <a:buClr>
                <a:srgbClr val="C00000"/>
              </a:buClr>
              <a:buSzPct val="75000"/>
            </a:pPr>
            <a:r>
              <a:rPr lang="zh-CN" altLang="en-US" sz="1400" dirty="0">
                <a:latin typeface="微软雅黑" panose="020B0503020204020204" pitchFamily="34" charset="-122"/>
                <a:ea typeface="微软雅黑" panose="020B0503020204020204" pitchFamily="34" charset="-122"/>
              </a:rPr>
              <a:t>股权激励的风险主要来自于实施条件及股权激励方案不合理造成的各种问题</a:t>
            </a:r>
            <a:endParaRPr lang="en-US" altLang="zh-CN" sz="1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Profile">
  <a:themeElements>
    <a:clrScheme name="自定义 2">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CB0100"/>
      </a:hlink>
      <a:folHlink>
        <a:srgbClr val="C0C0C0"/>
      </a:folHlink>
    </a:clrScheme>
    <a:fontScheme name="Profile">
      <a:majorFont>
        <a:latin typeface="Arial"/>
        <a:ea typeface="楷体_GB2312"/>
        <a:cs typeface=""/>
      </a:majorFont>
      <a:minorFont>
        <a:latin typeface="Arial"/>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solidFill>
            <a:schemeClr val="tx1"/>
          </a:solidFill>
          <a:headEnd type="none" w="med" len="med"/>
          <a:tailEnd type="triangle" w="med" len="med"/>
        </a:ln>
      </a:spPr>
      <a:bodyPr rtlCol="0" anchor="ctr"/>
      <a:lstStyle>
        <a:defPPr algn="ctr">
          <a:defRPr/>
        </a:defPPr>
      </a:lstStyle>
      <a:style>
        <a:lnRef idx="1">
          <a:schemeClr val="accent2"/>
        </a:lnRef>
        <a:fillRef idx="0">
          <a:schemeClr val="accent2"/>
        </a:fillRef>
        <a:effectRef idx="0">
          <a:schemeClr val="accent2"/>
        </a:effectRef>
        <a:fontRef idx="minor">
          <a:schemeClr val="tx1"/>
        </a:fontRef>
      </a:style>
    </a:spDef>
    <a:lnDef>
      <a:spPr bwMode="auto">
        <a:ln>
          <a:solidFill>
            <a:schemeClr val="tx1"/>
          </a:solidFill>
          <a:headEnd type="none" w="med" len="med"/>
          <a:tailEnd type="triangle" w="med" len="med"/>
        </a:ln>
      </a:spPr>
      <a:bodyPr/>
      <a:lstStyle/>
      <a:style>
        <a:lnRef idx="1">
          <a:schemeClr val="accent2"/>
        </a:lnRef>
        <a:fillRef idx="0">
          <a:schemeClr val="accent2"/>
        </a:fillRef>
        <a:effectRef idx="0">
          <a:schemeClr val="accent2"/>
        </a:effectRef>
        <a:fontRef idx="minor">
          <a:schemeClr val="tx1"/>
        </a:fontRef>
      </a:style>
    </a:lnDef>
    <a:txDef>
      <a:spPr>
        <a:noFill/>
      </a:spPr>
      <a:bodyPr wrap="square" rtlCol="0">
        <a:spAutoFit/>
      </a:bodyPr>
      <a:lstStyle>
        <a:defPPr>
          <a:defRPr sz="1200" dirty="0">
            <a:latin typeface="微软雅黑" panose="020B0503020204020204" pitchFamily="34" charset="-122"/>
            <a:ea typeface="微软雅黑" panose="020B0503020204020204" pitchFamily="34" charset="-122"/>
          </a:defRPr>
        </a:defPPr>
      </a:lstStyle>
    </a:tx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楷体_GB2312"/>
      <a:cs typeface=""/>
    </a:majorFont>
    <a:minorFont>
      <a:latin typeface="Arial"/>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16">
    <a:dk1>
      <a:srgbClr val="000000"/>
    </a:dk1>
    <a:lt1>
      <a:srgbClr val="FFFFFF"/>
    </a:lt1>
    <a:dk2>
      <a:srgbClr val="3E3E3E"/>
    </a:dk2>
    <a:lt2>
      <a:srgbClr val="E5E5E5"/>
    </a:lt2>
    <a:accent1>
      <a:srgbClr val="C10000"/>
    </a:accent1>
    <a:accent2>
      <a:srgbClr val="E42F13"/>
    </a:accent2>
    <a:accent3>
      <a:srgbClr val="EF781E"/>
    </a:accent3>
    <a:accent4>
      <a:srgbClr val="DE9132"/>
    </a:accent4>
    <a:accent5>
      <a:srgbClr val="F3B93B"/>
    </a:accent5>
    <a:accent6>
      <a:srgbClr val="A3B2C1"/>
    </a:accent6>
    <a:hlink>
      <a:srgbClr val="CB0100"/>
    </a:hlink>
    <a:folHlink>
      <a:srgbClr val="A9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楷体_GB2312"/>
      <a:cs typeface=""/>
    </a:majorFont>
    <a:minorFont>
      <a:latin typeface="Arial"/>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510</TotalTime>
  <Words>11481</Words>
  <Application>Microsoft Office PowerPoint</Application>
  <PresentationFormat>全屏显示(16:10)</PresentationFormat>
  <Paragraphs>1165</Paragraphs>
  <Slides>69</Slides>
  <Notes>45</Notes>
  <HiddenSlides>0</HiddenSlides>
  <MMClips>0</MMClips>
  <ScaleCrop>false</ScaleCrop>
  <HeadingPairs>
    <vt:vector size="4" baseType="variant">
      <vt:variant>
        <vt:lpstr>主题</vt:lpstr>
      </vt:variant>
      <vt:variant>
        <vt:i4>2</vt:i4>
      </vt:variant>
      <vt:variant>
        <vt:lpstr>幻灯片标题</vt:lpstr>
      </vt:variant>
      <vt:variant>
        <vt:i4>69</vt:i4>
      </vt:variant>
    </vt:vector>
  </HeadingPairs>
  <TitlesOfParts>
    <vt:vector size="71" baseType="lpstr">
      <vt:lpstr>Office 主题​​</vt:lpstr>
      <vt:lpstr>2_Profile</vt:lpstr>
      <vt:lpstr>上市公司股权激励计划实务讲解</vt:lpstr>
      <vt:lpstr>幻灯片 2</vt:lpstr>
      <vt:lpstr>幻灯片 3</vt:lpstr>
      <vt:lpstr>幻灯片 4</vt:lpstr>
      <vt:lpstr>幻灯片 5</vt:lpstr>
      <vt:lpstr>幻灯片 6</vt:lpstr>
      <vt:lpstr>幻灯片 7</vt:lpstr>
      <vt:lpstr>幻灯片 8</vt:lpstr>
      <vt:lpstr>幻灯片 9</vt:lpstr>
      <vt:lpstr>幻灯片 10</vt:lpstr>
      <vt:lpstr>幻灯片 11</vt:lpstr>
      <vt:lpstr>1.1  上市公司实施员工激励的主要方式</vt:lpstr>
      <vt:lpstr>1.2  政策背景及变化</vt:lpstr>
      <vt:lpstr>1.3  股权激励计划的市场实施概况</vt:lpstr>
      <vt:lpstr>1.3  股权激励计划的市场实施概况</vt:lpstr>
      <vt:lpstr>1.3  股权激励计划的市场实施概况</vt:lpstr>
      <vt:lpstr>1.4  安徽省股权激励计划的市场实施概况</vt:lpstr>
      <vt:lpstr>1.4  安徽省股权激励计划的市场实施概况</vt:lpstr>
      <vt:lpstr>1.4  安徽省股权激励计划的市场实施概况</vt:lpstr>
      <vt:lpstr>1.5 选择激励工具—网宿科技</vt:lpstr>
      <vt:lpstr>1.5 选择激励工具—网宿科技</vt:lpstr>
      <vt:lpstr>1.5 选择激励工具—网宿科技</vt:lpstr>
      <vt:lpstr>1.5 选择激励工具—网宿科技</vt:lpstr>
      <vt:lpstr>1.5 选择激励工具—网宿科技</vt:lpstr>
      <vt:lpstr>1.5 设置业绩考核指标—报喜鸟</vt:lpstr>
      <vt:lpstr>1.5 设置业绩考核指标—报喜鸟</vt:lpstr>
      <vt:lpstr>幻灯片 27</vt:lpstr>
      <vt:lpstr>幻灯片 28</vt:lpstr>
      <vt:lpstr>2.1  股权激励配套规则</vt:lpstr>
      <vt:lpstr>2.2  股权激励对各主体的要求</vt:lpstr>
      <vt:lpstr>2.3  股权激励的对象</vt:lpstr>
      <vt:lpstr>2.4  股权激励的方式</vt:lpstr>
      <vt:lpstr>2.5  股权激励的规模</vt:lpstr>
      <vt:lpstr>2.6  股权激励的业绩条件</vt:lpstr>
      <vt:lpstr>2.7  股权激励的解除限售/行权安排</vt:lpstr>
      <vt:lpstr>2.8  股权激励方案中其他关键要素</vt:lpstr>
      <vt:lpstr>幻灯片 37</vt:lpstr>
      <vt:lpstr>3.1  股权激励的会计处理</vt:lpstr>
      <vt:lpstr>3.1  股权激励的会计处理</vt:lpstr>
      <vt:lpstr>3.1  股权激励的会计处理</vt:lpstr>
      <vt:lpstr>3.1  股权激励的会计处理</vt:lpstr>
      <vt:lpstr>3.1  股权激励的会计处理</vt:lpstr>
      <vt:lpstr>3.1  股权激励的会计处理—股票期权</vt:lpstr>
      <vt:lpstr>3.1  股权激励的会计处理—股票期权</vt:lpstr>
      <vt:lpstr>3.1  股权激励的会计处理—股票期权</vt:lpstr>
      <vt:lpstr>3.1  股权激励的会计处理—股票期权</vt:lpstr>
      <vt:lpstr>3.1  股权激励的会计处理—限制性股票</vt:lpstr>
      <vt:lpstr>3.1  股权激励的会计处理—限制性股票</vt:lpstr>
      <vt:lpstr>3.1  股权激励的会计处理—限制性股票</vt:lpstr>
      <vt:lpstr>3.1  股权激励的会计处理—限制性股票</vt:lpstr>
      <vt:lpstr>3.1  股权激励的会计处理—限制性股票</vt:lpstr>
      <vt:lpstr>3.1  股权激励的会计处理—限制性股票</vt:lpstr>
      <vt:lpstr>3.1  股权激励的会计处理—股票增值权</vt:lpstr>
      <vt:lpstr>3.1  股权激励的会计处理—股票增值权</vt:lpstr>
      <vt:lpstr>3.1  股权激励的会计处理—股票增值权</vt:lpstr>
      <vt:lpstr>3.1  股权激励的会计处理—股票增值权</vt:lpstr>
      <vt:lpstr>3.1  股权激励的会计处理</vt:lpstr>
      <vt:lpstr>3.1  股权激励的会计处理—限制性股票</vt:lpstr>
      <vt:lpstr>3.1  股权激励的会计处理</vt:lpstr>
      <vt:lpstr>3.1  股权激励的会计处理—限制性股票</vt:lpstr>
      <vt:lpstr>3.2  股权激励的税务处理——个人所得税</vt:lpstr>
      <vt:lpstr>3.2  股权激励的税务处理—个人所得税（股票期权）</vt:lpstr>
      <vt:lpstr>3.2  股权激励的税务处理—企业所得税（股票期权）</vt:lpstr>
      <vt:lpstr>3.2  股权激励的税务处理—个人所得税（限制性股票）</vt:lpstr>
      <vt:lpstr>3.2  股权激励的税务处理—个人所得税（限制性股票）</vt:lpstr>
      <vt:lpstr>3.2  股权激励的税务处理—企业所得税</vt:lpstr>
      <vt:lpstr>3.2  股权激励的税务处理—企业所得税</vt:lpstr>
      <vt:lpstr>3.3  关键时间节点与流程</vt:lpstr>
      <vt:lpstr>幻灯片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上市公司典型违规案例剖析</dc:title>
  <dc:creator>Jacob</dc:creator>
  <cp:lastModifiedBy>PC</cp:lastModifiedBy>
  <cp:revision>361</cp:revision>
  <dcterms:created xsi:type="dcterms:W3CDTF">2017-08-17T01:48:00Z</dcterms:created>
  <dcterms:modified xsi:type="dcterms:W3CDTF">2018-08-13T06:56:10Z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